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0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2E6AD12-F3D0-4151-98F4-9B43D67A0B6D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53E34F2-608F-43D5-B0AF-695D65AF749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Dinesh </a:t>
            </a:r>
            <a:r>
              <a:rPr lang="en-US" dirty="0" err="1"/>
              <a:t>Bajracharya</a:t>
            </a:r>
            <a:endParaRPr lang="en-US" dirty="0"/>
          </a:p>
          <a:p>
            <a:r>
              <a:rPr lang="en-US" dirty="0"/>
              <a:t>Nepal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Concurrency Control</a:t>
            </a: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40"/>
    </mc:Choice>
    <mc:Fallback xmlns="">
      <p:transition spd="slow" advClick="0" advTm="6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Concurrency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Transactions executing at the same time are called concurrent transactions. When concurrent transactions access same data, the consistent state of the database may be violated.</a:t>
            </a:r>
          </a:p>
          <a:p>
            <a:r>
              <a:rPr lang="en-US" dirty="0"/>
              <a:t>If the concurrent transactions are not able to preserve their isolation property then the consistent state of the database may be violated. </a:t>
            </a:r>
          </a:p>
          <a:p>
            <a:r>
              <a:rPr lang="en-US" dirty="0"/>
              <a:t>The interaction among the concurrent transactions must be controlled to ensure the consistency of the database.</a:t>
            </a:r>
          </a:p>
          <a:p>
            <a:r>
              <a:rPr lang="en-US" dirty="0"/>
              <a:t>It is necessary for transactions to preserve their isolation property.</a:t>
            </a:r>
          </a:p>
          <a:p>
            <a:endParaRPr lang="en-US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4400"/>
    </mc:Choice>
    <mc:Fallback xmlns="">
      <p:transition spd="slow" advClick="0" advTm="64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Advantages of concurrent transactions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Several transactions can execute at the same time saving time, using resources</a:t>
            </a:r>
          </a:p>
          <a:p>
            <a:r>
              <a:rPr lang="en-US" dirty="0"/>
              <a:t>Short transactions don’t have to wait for longer transactions to complete their turn 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4620"/>
    </mc:Choice>
    <mc:Fallback xmlns="">
      <p:transition spd="slow" advClick="0" advTm="446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Protecting integrity of transactions in concurrent access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Concurrent transactions may violate the consistency of database; </a:t>
            </a:r>
          </a:p>
          <a:p>
            <a:r>
              <a:rPr lang="en-US" dirty="0"/>
              <a:t>if one transaction sees data item accessed by another transaction running at the same time. This is violation of isolation property of the transaction.</a:t>
            </a:r>
          </a:p>
          <a:p>
            <a:r>
              <a:rPr lang="en-US" dirty="0"/>
              <a:t>To prevent the isolation property of transaction, one transaction should not see data items accessed by another transaction running concurrently</a:t>
            </a:r>
          </a:p>
          <a:p>
            <a:r>
              <a:rPr lang="en-US" dirty="0"/>
              <a:t>The concurrent transaction should execute like serial transactions. 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6380"/>
    </mc:Choice>
    <mc:Fallback xmlns="">
      <p:transition spd="slow" advClick="0" advTm="36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To preserve isolation property of transaction, the data items accessed by an active transaction must not be seen by another transaction. </a:t>
            </a:r>
          </a:p>
          <a:p>
            <a:r>
              <a:rPr lang="en-US" dirty="0"/>
              <a:t>To ensure preservation of isolation property of a transaction following methods (Protocols) can be used:</a:t>
            </a:r>
          </a:p>
          <a:p>
            <a:pPr lvl="1"/>
            <a:r>
              <a:rPr lang="en-US" dirty="0"/>
              <a:t>Lock based protocol</a:t>
            </a:r>
          </a:p>
          <a:p>
            <a:pPr lvl="1"/>
            <a:r>
              <a:rPr lang="en-US" dirty="0" err="1"/>
              <a:t>TimeStamp</a:t>
            </a:r>
            <a:r>
              <a:rPr lang="en-US" dirty="0"/>
              <a:t> based protocol.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8680"/>
    </mc:Choice>
    <mc:Fallback xmlns="">
      <p:transition spd="slow" advClick="0" advTm="28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Lock is a concept which is used to indicate that data item is in use by a transaction</a:t>
            </a:r>
          </a:p>
          <a:p>
            <a:r>
              <a:rPr lang="en-US" dirty="0"/>
              <a:t>Transaction which wants to access data item (X) must acquire lock on that data item before performing any task on X. </a:t>
            </a:r>
          </a:p>
          <a:p>
            <a:r>
              <a:rPr lang="en-US" dirty="0"/>
              <a:t>Lock manager is in charge of granting locks on data items to transactions.</a:t>
            </a:r>
          </a:p>
          <a:p>
            <a:r>
              <a:rPr lang="en-US" dirty="0"/>
              <a:t>For simplicity locks are of two types:</a:t>
            </a:r>
          </a:p>
          <a:p>
            <a:pPr lvl="1"/>
            <a:r>
              <a:rPr lang="en-US" dirty="0"/>
              <a:t>Read Lock: Transaction which has read lock on data item(X) can only read X can’t write on X.</a:t>
            </a:r>
          </a:p>
          <a:p>
            <a:pPr lvl="1"/>
            <a:r>
              <a:rPr lang="en-US" dirty="0"/>
              <a:t>Write Lock: Transaction which has write lock on data item(X) can both read and write on X.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3290"/>
    </mc:Choice>
    <mc:Fallback xmlns="">
      <p:transition spd="slow" advClick="0" advTm="53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Lock compatibility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Read locks are compatible as any number of transactions reading same data item (X) don’t change value of X.</a:t>
            </a:r>
          </a:p>
          <a:p>
            <a:r>
              <a:rPr lang="en-US" dirty="0"/>
              <a:t>Read &amp; write or Write and Write locks are not compatible with each other. </a:t>
            </a:r>
          </a:p>
          <a:p>
            <a:r>
              <a:rPr lang="en-US" dirty="0"/>
              <a:t>Transaction T2 can’t get lock on data item (X) if X is lock by transaction T1 in incompatible lock mode.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600200" y="4267200"/>
          <a:ext cx="6172200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8800">
                <a:tc>
                  <a:txBody>
                    <a:bodyPr/>
                    <a:lstStyle/>
                    <a:p>
                      <a:r>
                        <a:rPr lang="en-US" dirty="0"/>
                        <a:t>Lock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Write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r>
                        <a:rPr lang="en-US" dirty="0"/>
                        <a:t>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r>
                        <a:rPr lang="en-US" dirty="0"/>
                        <a:t>Write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8640"/>
    </mc:Choice>
    <mc:Fallback xmlns="">
      <p:transition spd="slow" advClick="0" advTm="58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of transaction with locks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219200" y="2895600"/>
          <a:ext cx="5791200" cy="3587496"/>
        </p:xfrm>
        <a:graphic>
          <a:graphicData uri="http://schemas.openxmlformats.org/drawingml/2006/table">
            <a:tbl>
              <a:tblPr/>
              <a:tblGrid>
                <a:gridCol w="1417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734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036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T1: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Lock-X(A);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36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Read(A);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36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A := A – 10;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36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Write(A);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036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Unlock(A);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419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Lock-X(B);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19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Read(B);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19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B := B + 10;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419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Write(B);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419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Calibri"/>
                          <a:ea typeface="Calibri"/>
                          <a:cs typeface="Times New Roman"/>
                        </a:rPr>
                        <a:t>Unlock(B);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4195"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/>
                          <a:ea typeface="Calibri"/>
                          <a:cs typeface="Times New Roman"/>
                        </a:rPr>
                        <a:t>Figure 1 Transaction T1</a:t>
                      </a:r>
                      <a:r>
                        <a:rPr lang="en-US" sz="2000" dirty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438400" y="1447800"/>
          <a:ext cx="2590800" cy="1295400"/>
        </p:xfrm>
        <a:graphic>
          <a:graphicData uri="http://schemas.openxmlformats.org/drawingml/2006/table">
            <a:tbl>
              <a:tblPr/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829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Times New Roman"/>
                        </a:rPr>
                        <a:t>Store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Quantity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55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55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Times New Roman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8420"/>
    </mc:Choice>
    <mc:Fallback xmlns="">
      <p:transition spd="slow" advClick="0" advTm="58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Operations of transactions and grant of locks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It is necessary to grant locks on data item to transaction in controlled way while concurrent transactions are executing</a:t>
            </a:r>
          </a:p>
          <a:p>
            <a:r>
              <a:rPr lang="en-US" dirty="0"/>
              <a:t>The execution sequence of operations of transaction and granting locks on data items can be left to the operating system but it may result in violation of consistency of database.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110"/>
    </mc:Choice>
    <mc:Fallback xmlns="">
      <p:transition spd="slow" advClick="0" advTm="23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"/>
            <a:ext cx="7772400" cy="533400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Example of uncontrolled locking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749130"/>
              </p:ext>
            </p:extLst>
          </p:nvPr>
        </p:nvGraphicFramePr>
        <p:xfrm>
          <a:off x="2667000" y="609600"/>
          <a:ext cx="6298443" cy="6098223"/>
        </p:xfrm>
        <a:graphic>
          <a:graphicData uri="http://schemas.openxmlformats.org/drawingml/2006/table">
            <a:tbl>
              <a:tblPr/>
              <a:tblGrid>
                <a:gridCol w="1127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6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947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12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T1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T2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Concurrency-control manager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868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Lock-X(A);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Read(A);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A := A – 50;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Write(A);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Unlock(A);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Grant-X(A,T1)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740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Lock-S(A);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Read(A);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Unlock(A);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Lock(B);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Read 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Display(A+B);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Unlock(B);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Grant-S(A,T2);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Grant-S(B,T2);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868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Lock-X(B);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Read(B);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B:=B+50;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Write(B);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Unlock(B);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Grant-X(B,T1);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1044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Figure 2 Schedule 1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2169996"/>
              </p:ext>
            </p:extLst>
          </p:nvPr>
        </p:nvGraphicFramePr>
        <p:xfrm>
          <a:off x="76198" y="1219200"/>
          <a:ext cx="2209802" cy="1295400"/>
        </p:xfrm>
        <a:graphic>
          <a:graphicData uri="http://schemas.openxmlformats.org/drawingml/2006/table">
            <a:tbl>
              <a:tblPr/>
              <a:tblGrid>
                <a:gridCol w="8647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5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829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Times New Roman"/>
                        </a:rPr>
                        <a:t>Store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Quantity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55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55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Times New Roman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6580"/>
    </mc:Choice>
    <mc:Fallback xmlns="">
      <p:transition spd="slow" advClick="0" advTm="126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Two Phase Locking Protocol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Two Phase Locking protocol ensures </a:t>
            </a:r>
            <a:r>
              <a:rPr lang="en-US" dirty="0" err="1"/>
              <a:t>serializability</a:t>
            </a:r>
            <a:r>
              <a:rPr lang="en-US" dirty="0"/>
              <a:t> and avoid undesirable situations. The two phase locking protocol works in two phases: </a:t>
            </a:r>
          </a:p>
          <a:p>
            <a:pPr lvl="1"/>
            <a:r>
              <a:rPr lang="en-US" dirty="0"/>
              <a:t>Growing Phase: A transaction obtains locks on data items in this phase, but can’t release any locks.</a:t>
            </a:r>
          </a:p>
          <a:p>
            <a:pPr lvl="1"/>
            <a:r>
              <a:rPr lang="en-US" dirty="0"/>
              <a:t>Shrinking phase: A transaction releases locks from the data items in this phase, but can’t obtain any new locks. </a:t>
            </a:r>
          </a:p>
          <a:p>
            <a:endParaRPr lang="en-US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6280"/>
    </mc:Choice>
    <mc:Fallback xmlns="">
      <p:transition spd="slow" advClick="0" advTm="56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487362"/>
          </a:xfrm>
        </p:spPr>
        <p:txBody>
          <a:bodyPr>
            <a:noAutofit/>
          </a:bodyPr>
          <a:lstStyle/>
          <a:p>
            <a:r>
              <a:rPr lang="en-US" sz="3200" dirty="0"/>
              <a:t>Example: Two phase protocol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356390"/>
              </p:ext>
            </p:extLst>
          </p:nvPr>
        </p:nvGraphicFramePr>
        <p:xfrm>
          <a:off x="2590800" y="777922"/>
          <a:ext cx="5715000" cy="5804726"/>
        </p:xfrm>
        <a:graphic>
          <a:graphicData uri="http://schemas.openxmlformats.org/drawingml/2006/table">
            <a:tbl>
              <a:tblPr/>
              <a:tblGrid>
                <a:gridCol w="13014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8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55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6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T1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T2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Concurrency-control manager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618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Lock-X(A);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Read(A);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A := A – 50;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Write(A);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Lock-X(B);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Read 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B := B+ 50;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Write(B);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Unlock(B);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Times New Roman"/>
                        </a:rPr>
                        <a:t>Unlock(A);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Grant-X(A,T1)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Grant-S(B,T1);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232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Lock-S(A);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Read(A);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Lock(B);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Read 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Display(A+B);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Unlock(B);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Unlock(A);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Grant-S(A,T2);</a:t>
                      </a: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Times New Roman"/>
                        </a:rPr>
                        <a:t>Grant-X(B,T2);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5094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Calibri"/>
                          <a:cs typeface="Times New Roman"/>
                        </a:rPr>
                        <a:t>Figure 3 Schedule 2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994392"/>
              </p:ext>
            </p:extLst>
          </p:nvPr>
        </p:nvGraphicFramePr>
        <p:xfrm>
          <a:off x="228600" y="1752600"/>
          <a:ext cx="2209800" cy="1219200"/>
        </p:xfrm>
        <a:graphic>
          <a:graphicData uri="http://schemas.openxmlformats.org/drawingml/2006/table">
            <a:tbl>
              <a:tblPr/>
              <a:tblGrid>
                <a:gridCol w="972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7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192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Times New Roman"/>
                        </a:rPr>
                        <a:t>Store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Quantity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63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63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Calibri"/>
                          <a:ea typeface="Calibri"/>
                          <a:cs typeface="Times New Roman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2080"/>
    </mc:Choice>
    <mc:Fallback xmlns="">
      <p:transition spd="slow" advClick="0" advTm="102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Timestamps based protocol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Ordering of transaction can be done by assigning some value for the transactions; time of the system clock or logical counter can be used as value which can be assigned to transactions for ordering. </a:t>
            </a:r>
          </a:p>
          <a:p>
            <a:r>
              <a:rPr lang="en-US" dirty="0"/>
              <a:t>Each transaction Ti is associated a unique timestamp, TS(Ti) by database before the transaction Ti starts execution. If a transaction T2 comes after transaction T1, then TS(T1) &lt; TS(T2). That is timestamp of new transaction is greater than timestamp of old transactions</a:t>
            </a:r>
            <a:r>
              <a:rPr lang="en-US"/>
              <a:t>. </a:t>
            </a:r>
            <a:endParaRPr lang="en-US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096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120"/>
    </mc:Choice>
    <mc:Fallback>
      <p:transition spd="slow" advClick="0" advTm="50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207</TotalTime>
  <Words>930</Words>
  <Application>Microsoft Office PowerPoint</Application>
  <PresentationFormat>On-screen Show (4:3)</PresentationFormat>
  <Paragraphs>137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Franklin Gothic Book</vt:lpstr>
      <vt:lpstr>Perpetua</vt:lpstr>
      <vt:lpstr>Times New Roman</vt:lpstr>
      <vt:lpstr>Wingdings 2</vt:lpstr>
      <vt:lpstr>Equity</vt:lpstr>
      <vt:lpstr>Concurrency Control</vt:lpstr>
      <vt:lpstr>Concurrency Control</vt:lpstr>
      <vt:lpstr>Advantages of concurrent transactions</vt:lpstr>
      <vt:lpstr>Protecting integrity of transactions in concurrent access</vt:lpstr>
      <vt:lpstr>PowerPoint Presentation</vt:lpstr>
      <vt:lpstr>Locks</vt:lpstr>
      <vt:lpstr>Lock compatibility</vt:lpstr>
      <vt:lpstr>Example of transaction with locks</vt:lpstr>
      <vt:lpstr>Operations of transactions and grant of locks</vt:lpstr>
      <vt:lpstr>Example of uncontrolled locking</vt:lpstr>
      <vt:lpstr>Two Phase Locking Protocol</vt:lpstr>
      <vt:lpstr>Example: Two phase protocol</vt:lpstr>
      <vt:lpstr>Timestamps based protocol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Concurrency Control</dc:title>
  <dc:creator>Dinesh</dc:creator>
  <cp:lastModifiedBy>Dinesh</cp:lastModifiedBy>
  <cp:revision>44</cp:revision>
  <dcterms:created xsi:type="dcterms:W3CDTF">2017-06-01T05:23:08Z</dcterms:created>
  <dcterms:modified xsi:type="dcterms:W3CDTF">2017-06-08T14:29:33Z</dcterms:modified>
</cp:coreProperties>
</file>