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63" r:id="rId4"/>
    <p:sldId id="257" r:id="rId5"/>
    <p:sldId id="264" r:id="rId6"/>
    <p:sldId id="258" r:id="rId7"/>
    <p:sldId id="259" r:id="rId8"/>
    <p:sldId id="265" r:id="rId9"/>
    <p:sldId id="266" r:id="rId10"/>
    <p:sldId id="267" r:id="rId11"/>
    <p:sldId id="260" r:id="rId12"/>
    <p:sldId id="26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0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C51F7FF-9AB2-4F1B-A51F-2144731E10B5}" type="datetimeFigureOut">
              <a:rPr lang="en-US" smtClean="0"/>
              <a:pPr/>
              <a:t>6/7/2017</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7288301-528D-45B8-B760-229E21141CDF}"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C51F7FF-9AB2-4F1B-A51F-2144731E10B5}" type="datetimeFigureOut">
              <a:rPr lang="en-US" smtClean="0"/>
              <a:pPr/>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88301-528D-45B8-B760-229E21141CDF}"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C51F7FF-9AB2-4F1B-A51F-2144731E10B5}" type="datetimeFigureOut">
              <a:rPr lang="en-US" smtClean="0"/>
              <a:pPr/>
              <a:t>6/7/2017</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7288301-528D-45B8-B760-229E21141CD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C51F7FF-9AB2-4F1B-A51F-2144731E10B5}" type="datetimeFigureOut">
              <a:rPr lang="en-US" smtClean="0"/>
              <a:pPr/>
              <a:t>6/7/2017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288301-528D-45B8-B760-229E21141CDF}"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C51F7FF-9AB2-4F1B-A51F-2144731E10B5}" type="datetimeFigureOut">
              <a:rPr lang="en-US" smtClean="0"/>
              <a:pPr/>
              <a:t>6/7/2017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288301-528D-45B8-B760-229E21141CDF}"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C51F7FF-9AB2-4F1B-A51F-2144731E10B5}" type="datetimeFigureOut">
              <a:rPr lang="en-US" smtClean="0"/>
              <a:pPr/>
              <a:t>6/7/2017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288301-528D-45B8-B760-229E21141C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51F7FF-9AB2-4F1B-A51F-2144731E10B5}" type="datetimeFigureOut">
              <a:rPr lang="en-US" smtClean="0"/>
              <a:pPr/>
              <a:t>6/7/2017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288301-528D-45B8-B760-229E21141C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C51F7FF-9AB2-4F1B-A51F-2144731E10B5}" type="datetimeFigureOut">
              <a:rPr lang="en-US" smtClean="0"/>
              <a:pPr/>
              <a:t>6/7/2017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288301-528D-45B8-B760-229E21141CDF}"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C51F7FF-9AB2-4F1B-A51F-2144731E10B5}" type="datetimeFigureOut">
              <a:rPr lang="en-US" smtClean="0"/>
              <a:pPr/>
              <a:t>6/7/2017</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E7288301-528D-45B8-B760-229E21141CDF}"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51F7FF-9AB2-4F1B-A51F-2144731E10B5}" type="datetimeFigureOut">
              <a:rPr lang="en-US" smtClean="0"/>
              <a:pPr/>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88301-528D-45B8-B760-229E21141C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51F7FF-9AB2-4F1B-A51F-2144731E10B5}" type="datetimeFigureOut">
              <a:rPr lang="en-US" smtClean="0"/>
              <a:pPr/>
              <a:t>6/7/2017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288301-528D-45B8-B760-229E21141C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C51F7FF-9AB2-4F1B-A51F-2144731E10B5}" type="datetimeFigureOut">
              <a:rPr lang="en-US" smtClean="0"/>
              <a:pPr/>
              <a:t>6/7/2017</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7288301-528D-45B8-B760-229E21141CD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a:t>Dinesh </a:t>
            </a:r>
            <a:r>
              <a:rPr lang="en-US" dirty="0" err="1"/>
              <a:t>Bajracharya</a:t>
            </a:r>
            <a:endParaRPr lang="en-US" dirty="0"/>
          </a:p>
          <a:p>
            <a:r>
              <a:rPr lang="en-US" dirty="0"/>
              <a:t>Nepal</a:t>
            </a:r>
          </a:p>
        </p:txBody>
      </p:sp>
      <p:sp>
        <p:nvSpPr>
          <p:cNvPr id="2" name="Title 1"/>
          <p:cNvSpPr>
            <a:spLocks noGrp="1"/>
          </p:cNvSpPr>
          <p:nvPr>
            <p:ph type="ctrTitle"/>
          </p:nvPr>
        </p:nvSpPr>
        <p:spPr/>
        <p:txBody>
          <a:bodyPr/>
          <a:lstStyle/>
          <a:p>
            <a:r>
              <a:rPr lang="en-US" dirty="0"/>
              <a:t>Database Security</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4968"/>
    </mc:Choice>
    <mc:Fallback>
      <p:transition spd="slow" advClick="0" advTm="4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Database security</a:t>
            </a:r>
          </a:p>
        </p:txBody>
      </p:sp>
      <p:sp>
        <p:nvSpPr>
          <p:cNvPr id="3" name="Content Placeholder 2"/>
          <p:cNvSpPr>
            <a:spLocks noGrp="1"/>
          </p:cNvSpPr>
          <p:nvPr>
            <p:ph sz="quarter" idx="1"/>
          </p:nvPr>
        </p:nvSpPr>
        <p:spPr/>
        <p:txBody>
          <a:bodyPr>
            <a:normAutofit fontScale="92500"/>
          </a:bodyPr>
          <a:lstStyle/>
          <a:p>
            <a:r>
              <a:rPr lang="en-US" dirty="0"/>
              <a:t>Database has become one of the most important component for every organizations. Organizations store their data in database as Database management System (DBMS) provides easy to access and manipulate data in the database. </a:t>
            </a:r>
          </a:p>
          <a:p>
            <a:r>
              <a:rPr lang="en-US" dirty="0"/>
              <a:t>There will be different type of data stored in the database, some of the database may need very high level of security, sensitive data like passwords of users, account of users etc need to be protected </a:t>
            </a:r>
          </a:p>
          <a:p>
            <a:r>
              <a:rPr lang="en-US" dirty="0"/>
              <a:t>Leakage or corruption of data may halt the operations of the organization</a:t>
            </a:r>
          </a:p>
          <a:p>
            <a:r>
              <a:rPr lang="en-US" dirty="0"/>
              <a:t>So it is necessary for the organizations to take strong security measures to protect its data.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40445"/>
    </mc:Choice>
    <mc:Fallback>
      <p:transition spd="slow" advClick="0" advTm="40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ways to secure data</a:t>
            </a:r>
          </a:p>
        </p:txBody>
      </p:sp>
      <p:sp>
        <p:nvSpPr>
          <p:cNvPr id="3" name="Content Placeholder 2"/>
          <p:cNvSpPr>
            <a:spLocks noGrp="1"/>
          </p:cNvSpPr>
          <p:nvPr>
            <p:ph sz="quarter" idx="1"/>
          </p:nvPr>
        </p:nvSpPr>
        <p:spPr/>
        <p:txBody>
          <a:bodyPr/>
          <a:lstStyle/>
          <a:p>
            <a:r>
              <a:rPr lang="en-US" dirty="0"/>
              <a:t>Change the default password of the database server</a:t>
            </a:r>
          </a:p>
          <a:p>
            <a:r>
              <a:rPr lang="en-US" dirty="0"/>
              <a:t>Check all the user accounts and remove inactive accounts</a:t>
            </a:r>
          </a:p>
          <a:p>
            <a:r>
              <a:rPr lang="en-US" dirty="0"/>
              <a:t>Enforce strong password schema for all the users </a:t>
            </a:r>
          </a:p>
          <a:p>
            <a:r>
              <a:rPr lang="en-US" dirty="0"/>
              <a:t>Remove public accounts</a:t>
            </a:r>
          </a:p>
          <a:p>
            <a:r>
              <a:rPr lang="en-US" dirty="0"/>
              <a:t>Store sensitive data in Encrypted form in the database</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2856"/>
    </mc:Choice>
    <mc:Fallback>
      <p:transition spd="slow" advClick="0" advTm="32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Threats to database</a:t>
            </a:r>
          </a:p>
        </p:txBody>
      </p:sp>
      <p:sp>
        <p:nvSpPr>
          <p:cNvPr id="3" name="Content Placeholder 2"/>
          <p:cNvSpPr>
            <a:spLocks noGrp="1"/>
          </p:cNvSpPr>
          <p:nvPr>
            <p:ph sz="quarter" idx="1"/>
          </p:nvPr>
        </p:nvSpPr>
        <p:spPr/>
        <p:txBody>
          <a:bodyPr>
            <a:normAutofit/>
          </a:bodyPr>
          <a:lstStyle/>
          <a:p>
            <a:r>
              <a:rPr lang="en-US" dirty="0"/>
              <a:t>There are different sources of threat to the database, some of them are:</a:t>
            </a:r>
          </a:p>
          <a:p>
            <a:pPr lvl="1"/>
            <a:r>
              <a:rPr lang="en-US" dirty="0"/>
              <a:t>Threat from the internal employees/users of the organization</a:t>
            </a:r>
          </a:p>
          <a:p>
            <a:pPr lvl="1"/>
            <a:r>
              <a:rPr lang="en-US" dirty="0"/>
              <a:t>Threat from unauthorized users, hackers</a:t>
            </a:r>
          </a:p>
          <a:p>
            <a:pPr lvl="1"/>
            <a:r>
              <a:rPr lang="en-US" dirty="0"/>
              <a:t>Threat from natural disasters, system failures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2804"/>
    </mc:Choice>
    <mc:Fallback>
      <p:transition spd="slow" advClick="0" advTm="32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Protecting database from internal users</a:t>
            </a:r>
          </a:p>
        </p:txBody>
      </p:sp>
      <p:sp>
        <p:nvSpPr>
          <p:cNvPr id="3" name="Content Placeholder 2"/>
          <p:cNvSpPr>
            <a:spLocks noGrp="1"/>
          </p:cNvSpPr>
          <p:nvPr>
            <p:ph sz="quarter" idx="1"/>
          </p:nvPr>
        </p:nvSpPr>
        <p:spPr/>
        <p:txBody>
          <a:bodyPr/>
          <a:lstStyle/>
          <a:p>
            <a:r>
              <a:rPr lang="en-US" dirty="0"/>
              <a:t>Internal users are the employees of the organization who have access to the database management system and are given privilege to act on the database. </a:t>
            </a:r>
          </a:p>
          <a:p>
            <a:r>
              <a:rPr lang="en-US" dirty="0"/>
              <a:t>The nature of job, responsibility etc will differ for employee of different department and different level of management</a:t>
            </a:r>
          </a:p>
          <a:p>
            <a:r>
              <a:rPr lang="en-US" dirty="0"/>
              <a:t>It is necessary to define the roles and responsibilities of each and every employee clearly; it should be clearly stated that “what each user can do and can’t do on the database”. That is:</a:t>
            </a:r>
          </a:p>
          <a:p>
            <a:pPr lvl="1"/>
            <a:r>
              <a:rPr lang="en-US" dirty="0"/>
              <a:t>Who can access which table?</a:t>
            </a:r>
          </a:p>
          <a:p>
            <a:pPr lvl="1"/>
            <a:r>
              <a:rPr lang="en-US" dirty="0"/>
              <a:t>What operations can each user perform on the database tables?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5293"/>
    </mc:Choice>
    <mc:Fallback>
      <p:transition spd="slow" advClick="0" advTm="35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Authorizations</a:t>
            </a:r>
          </a:p>
        </p:txBody>
      </p:sp>
      <p:sp>
        <p:nvSpPr>
          <p:cNvPr id="3" name="Content Placeholder 2"/>
          <p:cNvSpPr>
            <a:spLocks noGrp="1"/>
          </p:cNvSpPr>
          <p:nvPr>
            <p:ph sz="quarter" idx="1"/>
          </p:nvPr>
        </p:nvSpPr>
        <p:spPr/>
        <p:txBody>
          <a:bodyPr>
            <a:normAutofit lnSpcReduction="10000"/>
          </a:bodyPr>
          <a:lstStyle/>
          <a:p>
            <a:r>
              <a:rPr lang="en-US" dirty="0"/>
              <a:t>Users can be given authorization also known as privileges on the database.</a:t>
            </a:r>
          </a:p>
          <a:p>
            <a:r>
              <a:rPr lang="en-US" dirty="0"/>
              <a:t>It should be clearly stated: </a:t>
            </a:r>
          </a:p>
          <a:p>
            <a:pPr lvl="1"/>
            <a:r>
              <a:rPr lang="en-US" dirty="0"/>
              <a:t>Who are the users that can read given tables?</a:t>
            </a:r>
          </a:p>
          <a:p>
            <a:pPr lvl="1"/>
            <a:r>
              <a:rPr lang="en-US" dirty="0"/>
              <a:t>Who are the users that can read and write on given tables?</a:t>
            </a:r>
          </a:p>
          <a:p>
            <a:pPr lvl="1"/>
            <a:r>
              <a:rPr lang="en-US" dirty="0"/>
              <a:t>Who are the users that can delete data?</a:t>
            </a:r>
          </a:p>
          <a:p>
            <a:pPr lvl="1"/>
            <a:r>
              <a:rPr lang="en-US" dirty="0"/>
              <a:t>Who are the users that can work on the schema of database?</a:t>
            </a:r>
          </a:p>
          <a:p>
            <a:pPr lvl="1"/>
            <a:endParaRPr lang="en-US" dirty="0"/>
          </a:p>
          <a:p>
            <a:pPr lvl="1"/>
            <a:r>
              <a:rPr lang="en-US" sz="2600" dirty="0"/>
              <a:t>DBA is responsible for assigning privileges to the users. </a:t>
            </a:r>
          </a:p>
          <a:p>
            <a:pPr lvl="1"/>
            <a:r>
              <a:rPr lang="en-US" sz="2600" dirty="0"/>
              <a:t>Privileges can be granted using SQL GRANT command or using User Interface of the DBMS.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46195"/>
    </mc:Choice>
    <mc:Fallback>
      <p:transition spd="slow" advClick="0" advTm="46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authorization works?</a:t>
            </a:r>
          </a:p>
        </p:txBody>
      </p:sp>
      <p:sp>
        <p:nvSpPr>
          <p:cNvPr id="3" name="Content Placeholder 2"/>
          <p:cNvSpPr>
            <a:spLocks noGrp="1"/>
          </p:cNvSpPr>
          <p:nvPr>
            <p:ph sz="quarter" idx="1"/>
          </p:nvPr>
        </p:nvSpPr>
        <p:spPr/>
        <p:txBody>
          <a:bodyPr/>
          <a:lstStyle/>
          <a:p>
            <a:pPr lvl="1"/>
            <a:r>
              <a:rPr lang="en-US" dirty="0"/>
              <a:t>DBA will assign privilege to the users. </a:t>
            </a:r>
          </a:p>
          <a:p>
            <a:pPr lvl="1"/>
            <a:r>
              <a:rPr lang="en-US" dirty="0"/>
              <a:t>Users privileged to access or manipulate database try to perform actions on database</a:t>
            </a:r>
          </a:p>
          <a:p>
            <a:pPr lvl="1"/>
            <a:r>
              <a:rPr lang="en-US" dirty="0"/>
              <a:t>Database Management System will check if the user is authorized to perform that action or not. </a:t>
            </a:r>
          </a:p>
          <a:p>
            <a:pPr lvl="1"/>
            <a:r>
              <a:rPr lang="en-US" dirty="0"/>
              <a:t>Data dictionary and data directory will be used.</a:t>
            </a:r>
          </a:p>
          <a:p>
            <a:pPr lvl="1"/>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18289"/>
    </mc:Choice>
    <mc:Fallback>
      <p:transition spd="slow" advClick="0" advTm="18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SQL statement to assigning/revoking privilege </a:t>
            </a:r>
          </a:p>
        </p:txBody>
      </p:sp>
      <p:sp>
        <p:nvSpPr>
          <p:cNvPr id="3" name="Content Placeholder 2"/>
          <p:cNvSpPr>
            <a:spLocks noGrp="1"/>
          </p:cNvSpPr>
          <p:nvPr>
            <p:ph sz="quarter" idx="1"/>
          </p:nvPr>
        </p:nvSpPr>
        <p:spPr/>
        <p:txBody>
          <a:bodyPr/>
          <a:lstStyle/>
          <a:p>
            <a:r>
              <a:rPr lang="en-US" dirty="0"/>
              <a:t>SQL GRANT statement is used to assign privilege to users on tables.</a:t>
            </a:r>
          </a:p>
          <a:p>
            <a:pPr lvl="1"/>
            <a:r>
              <a:rPr lang="en-US" dirty="0"/>
              <a:t>SQL </a:t>
            </a:r>
            <a:r>
              <a:rPr lang="en-US" dirty="0">
                <a:sym typeface="Wingdings" pitchFamily="2" charset="2"/>
              </a:rPr>
              <a:t> GRANT insert on employee to </a:t>
            </a:r>
            <a:r>
              <a:rPr lang="en-US" dirty="0" err="1">
                <a:sym typeface="Wingdings" pitchFamily="2" charset="2"/>
              </a:rPr>
              <a:t>Sheetal</a:t>
            </a:r>
            <a:r>
              <a:rPr lang="en-US" dirty="0">
                <a:sym typeface="Wingdings" pitchFamily="2" charset="2"/>
              </a:rPr>
              <a:t>, </a:t>
            </a:r>
            <a:r>
              <a:rPr lang="en-US" dirty="0" err="1">
                <a:sym typeface="Wingdings" pitchFamily="2" charset="2"/>
              </a:rPr>
              <a:t>Nischal</a:t>
            </a:r>
            <a:r>
              <a:rPr lang="en-US" dirty="0">
                <a:sym typeface="Wingdings" pitchFamily="2" charset="2"/>
              </a:rPr>
              <a:t>;</a:t>
            </a:r>
          </a:p>
          <a:p>
            <a:r>
              <a:rPr lang="en-US" dirty="0">
                <a:sym typeface="Wingdings" pitchFamily="2" charset="2"/>
              </a:rPr>
              <a:t>Given privilege can be revoked using revoke statement</a:t>
            </a:r>
          </a:p>
          <a:p>
            <a:pPr lvl="1"/>
            <a:r>
              <a:rPr lang="en-US" dirty="0">
                <a:sym typeface="Wingdings" pitchFamily="2" charset="2"/>
              </a:rPr>
              <a:t>SQL  REVOKE insert on employee from </a:t>
            </a:r>
            <a:r>
              <a:rPr lang="en-US" dirty="0" err="1">
                <a:sym typeface="Wingdings" pitchFamily="2" charset="2"/>
              </a:rPr>
              <a:t>Sheetal</a:t>
            </a:r>
            <a:r>
              <a:rPr lang="en-US" dirty="0">
                <a:sym typeface="Wingdings" pitchFamily="2" charset="2"/>
              </a:rPr>
              <a:t>;</a:t>
            </a:r>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28152"/>
    </mc:Choice>
    <mc:Fallback>
      <p:transition spd="slow" advClick="0" advTm="28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Roles</a:t>
            </a:r>
          </a:p>
        </p:txBody>
      </p:sp>
      <p:sp>
        <p:nvSpPr>
          <p:cNvPr id="3" name="Content Placeholder 2"/>
          <p:cNvSpPr>
            <a:spLocks noGrp="1"/>
          </p:cNvSpPr>
          <p:nvPr>
            <p:ph sz="quarter" idx="1"/>
          </p:nvPr>
        </p:nvSpPr>
        <p:spPr/>
        <p:txBody>
          <a:bodyPr>
            <a:normAutofit fontScale="85000" lnSpcReduction="20000"/>
          </a:bodyPr>
          <a:lstStyle/>
          <a:p>
            <a:r>
              <a:rPr lang="en-US" dirty="0"/>
              <a:t>In database, the concept of assigning authorization to the group is implemented with the notion of </a:t>
            </a:r>
            <a:r>
              <a:rPr lang="en-US" b="1" dirty="0"/>
              <a:t>roles</a:t>
            </a:r>
            <a:r>
              <a:rPr lang="en-US" dirty="0"/>
              <a:t>. A set of roles is created in the database for different type of users. Authorization is granted to the roles. According to the job responsibility of the users, they are granted set of roles that he/she is authorized to perform. Roles are created in SQL as follows:</a:t>
            </a:r>
          </a:p>
          <a:p>
            <a:r>
              <a:rPr lang="en-US" dirty="0"/>
              <a:t>Suppose, we wanted to create role named teacher:</a:t>
            </a:r>
          </a:p>
          <a:p>
            <a:r>
              <a:rPr lang="en-US" dirty="0"/>
              <a:t>	SQL </a:t>
            </a:r>
            <a:r>
              <a:rPr lang="en-US" dirty="0">
                <a:sym typeface="Wingdings"/>
              </a:rPr>
              <a:t></a:t>
            </a:r>
            <a:r>
              <a:rPr lang="en-US" dirty="0"/>
              <a:t> </a:t>
            </a:r>
            <a:r>
              <a:rPr lang="en-US" b="1" dirty="0"/>
              <a:t>create role</a:t>
            </a:r>
            <a:r>
              <a:rPr lang="en-US" dirty="0"/>
              <a:t> teacher;	</a:t>
            </a:r>
          </a:p>
          <a:p>
            <a:r>
              <a:rPr lang="en-US" dirty="0"/>
              <a:t>Roles can be granted privileges as follows:</a:t>
            </a:r>
          </a:p>
          <a:p>
            <a:r>
              <a:rPr lang="en-US" dirty="0"/>
              <a:t>	SQL </a:t>
            </a:r>
            <a:r>
              <a:rPr lang="en-US" dirty="0">
                <a:sym typeface="Wingdings"/>
              </a:rPr>
              <a:t></a:t>
            </a:r>
            <a:r>
              <a:rPr lang="en-US" dirty="0"/>
              <a:t> </a:t>
            </a:r>
            <a:r>
              <a:rPr lang="en-US" b="1" dirty="0"/>
              <a:t>grant select on</a:t>
            </a:r>
            <a:r>
              <a:rPr lang="en-US" dirty="0"/>
              <a:t> employee </a:t>
            </a:r>
            <a:r>
              <a:rPr lang="en-US" b="1" dirty="0"/>
              <a:t>to</a:t>
            </a:r>
            <a:r>
              <a:rPr lang="en-US" dirty="0"/>
              <a:t> teacher;</a:t>
            </a:r>
          </a:p>
          <a:p>
            <a:r>
              <a:rPr lang="en-US" dirty="0"/>
              <a:t>Roles can be also granted to existing users:</a:t>
            </a:r>
          </a:p>
          <a:p>
            <a:r>
              <a:rPr lang="en-US" dirty="0"/>
              <a:t>	SQL </a:t>
            </a:r>
            <a:r>
              <a:rPr lang="en-US" dirty="0">
                <a:sym typeface="Wingdings"/>
              </a:rPr>
              <a:t></a:t>
            </a:r>
            <a:r>
              <a:rPr lang="en-US" dirty="0"/>
              <a:t> grant teacher to </a:t>
            </a:r>
            <a:r>
              <a:rPr lang="en-US" dirty="0" err="1"/>
              <a:t>Sheetal</a:t>
            </a:r>
            <a:r>
              <a:rPr lang="en-US" dirty="0"/>
              <a:t>;</a:t>
            </a:r>
          </a:p>
          <a:p>
            <a:r>
              <a:rPr lang="en-US" dirty="0"/>
              <a:t>SQL </a:t>
            </a:r>
            <a:r>
              <a:rPr lang="en-US" dirty="0">
                <a:sym typeface="Wingdings"/>
              </a:rPr>
              <a:t></a:t>
            </a:r>
            <a:r>
              <a:rPr lang="en-US" dirty="0"/>
              <a:t> create role supervisor;</a:t>
            </a:r>
          </a:p>
          <a:p>
            <a:r>
              <a:rPr lang="en-US" dirty="0"/>
              <a:t>	SQL </a:t>
            </a:r>
            <a:r>
              <a:rPr lang="en-US" dirty="0">
                <a:sym typeface="Wingdings"/>
              </a:rPr>
              <a:t></a:t>
            </a:r>
            <a:r>
              <a:rPr lang="en-US" dirty="0"/>
              <a:t> </a:t>
            </a:r>
            <a:r>
              <a:rPr lang="en-US" b="1" dirty="0"/>
              <a:t>grant</a:t>
            </a:r>
            <a:r>
              <a:rPr lang="en-US" dirty="0"/>
              <a:t> teacher </a:t>
            </a:r>
            <a:r>
              <a:rPr lang="en-US" b="1" dirty="0"/>
              <a:t>to</a:t>
            </a:r>
            <a:r>
              <a:rPr lang="en-US" dirty="0"/>
              <a:t> supervisor;</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43457"/>
    </mc:Choice>
    <mc:Fallback>
      <p:transition spd="slow" advClick="0" advTm="43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Views</a:t>
            </a:r>
          </a:p>
        </p:txBody>
      </p:sp>
      <p:sp>
        <p:nvSpPr>
          <p:cNvPr id="3" name="Content Placeholder 2"/>
          <p:cNvSpPr>
            <a:spLocks noGrp="1"/>
          </p:cNvSpPr>
          <p:nvPr>
            <p:ph sz="quarter" idx="1"/>
          </p:nvPr>
        </p:nvSpPr>
        <p:spPr/>
        <p:txBody>
          <a:bodyPr/>
          <a:lstStyle/>
          <a:p>
            <a:r>
              <a:rPr lang="en-US" dirty="0"/>
              <a:t>Views are abstract tables formed from physical table or by joining different tables.</a:t>
            </a:r>
          </a:p>
          <a:p>
            <a:r>
              <a:rPr lang="en-US" dirty="0"/>
              <a:t>Views are used to show only part of the table or joined tables</a:t>
            </a:r>
          </a:p>
          <a:p>
            <a:r>
              <a:rPr lang="en-US" dirty="0"/>
              <a:t>Users can be authorized to access only views</a:t>
            </a:r>
          </a:p>
          <a:p>
            <a:r>
              <a:rPr lang="en-US" dirty="0"/>
              <a:t>SQL </a:t>
            </a:r>
            <a:r>
              <a:rPr lang="en-US" dirty="0">
                <a:sym typeface="Wingdings"/>
              </a:rPr>
              <a:t></a:t>
            </a:r>
            <a:r>
              <a:rPr lang="en-US" dirty="0"/>
              <a:t> create view </a:t>
            </a:r>
            <a:r>
              <a:rPr lang="en-US" dirty="0" err="1"/>
              <a:t>acc_emp_add</a:t>
            </a:r>
            <a:r>
              <a:rPr lang="en-US" dirty="0"/>
              <a:t> as</a:t>
            </a:r>
          </a:p>
          <a:p>
            <a:r>
              <a:rPr lang="en-US" dirty="0"/>
              <a:t>(select </a:t>
            </a:r>
            <a:r>
              <a:rPr lang="en-US" dirty="0" err="1"/>
              <a:t>ename</a:t>
            </a:r>
            <a:r>
              <a:rPr lang="en-US" dirty="0"/>
              <a:t>, address from employee where post = ‘accountant’)</a:t>
            </a:r>
          </a:p>
          <a:p>
            <a:r>
              <a:rPr lang="en-US" dirty="0"/>
              <a:t>SQL </a:t>
            </a:r>
            <a:r>
              <a:rPr lang="en-US" dirty="0">
                <a:sym typeface="Wingdings"/>
              </a:rPr>
              <a:t></a:t>
            </a:r>
            <a:r>
              <a:rPr lang="en-US" dirty="0"/>
              <a:t> grant </a:t>
            </a:r>
            <a:r>
              <a:rPr lang="en-US" dirty="0" err="1"/>
              <a:t>selet</a:t>
            </a:r>
            <a:r>
              <a:rPr lang="en-US" dirty="0"/>
              <a:t> on </a:t>
            </a:r>
            <a:r>
              <a:rPr lang="en-US" dirty="0" err="1"/>
              <a:t>acc_emp_add</a:t>
            </a:r>
            <a:r>
              <a:rPr lang="en-US" dirty="0"/>
              <a:t> to </a:t>
            </a:r>
            <a:r>
              <a:rPr lang="en-US" dirty="0" err="1"/>
              <a:t>kalpana</a:t>
            </a:r>
            <a:r>
              <a:rPr lang="en-US" dirty="0"/>
              <a:t>; </a:t>
            </a:r>
          </a:p>
          <a:p>
            <a:r>
              <a:rPr lang="en-US" dirty="0"/>
              <a:t>Here </a:t>
            </a:r>
            <a:r>
              <a:rPr lang="en-US" dirty="0" err="1"/>
              <a:t>Kalpana</a:t>
            </a:r>
            <a:r>
              <a:rPr lang="en-US" dirty="0"/>
              <a:t> is granted to see records of view </a:t>
            </a:r>
            <a:r>
              <a:rPr lang="en-US" dirty="0" err="1"/>
              <a:t>acc_emp_add</a:t>
            </a:r>
            <a:r>
              <a:rPr lang="en-US" dirty="0"/>
              <a:t>. She can’t update the view.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2366"/>
    </mc:Choice>
    <mc:Fallback>
      <p:transition spd="slow" advClick="0" advTm="32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Protecting database from unauthorized users</a:t>
            </a:r>
          </a:p>
        </p:txBody>
      </p:sp>
      <p:sp>
        <p:nvSpPr>
          <p:cNvPr id="3" name="Content Placeholder 2"/>
          <p:cNvSpPr>
            <a:spLocks noGrp="1"/>
          </p:cNvSpPr>
          <p:nvPr>
            <p:ph sz="quarter" idx="1"/>
          </p:nvPr>
        </p:nvSpPr>
        <p:spPr/>
        <p:txBody>
          <a:bodyPr/>
          <a:lstStyle/>
          <a:p>
            <a:r>
              <a:rPr lang="en-US" dirty="0"/>
              <a:t>Users who have authorization to access database are unauthorized users.</a:t>
            </a:r>
          </a:p>
          <a:p>
            <a:pPr lvl="1"/>
            <a:r>
              <a:rPr lang="en-US" sz="2600" dirty="0"/>
              <a:t>To protect database from unauthorized users following strategies can be implemented:</a:t>
            </a:r>
          </a:p>
          <a:p>
            <a:pPr lvl="2"/>
            <a:r>
              <a:rPr lang="en-US" sz="2200" dirty="0"/>
              <a:t>Setting very strong password scheme</a:t>
            </a:r>
          </a:p>
          <a:p>
            <a:pPr lvl="2"/>
            <a:r>
              <a:rPr lang="en-US" sz="2200" dirty="0"/>
              <a:t>Using firewalls </a:t>
            </a:r>
          </a:p>
          <a:p>
            <a:pPr lvl="2"/>
            <a:r>
              <a:rPr lang="en-US" sz="2200" dirty="0"/>
              <a:t>Using strong data validation programs to protect from attacks like SQL injection</a:t>
            </a:r>
          </a:p>
          <a:p>
            <a:pPr lvl="2"/>
            <a:r>
              <a:rPr lang="en-US" sz="2200" dirty="0"/>
              <a:t>Storing sensitive data in encrypted form</a:t>
            </a:r>
          </a:p>
          <a:p>
            <a:pPr lvl="1"/>
            <a:endParaRPr lang="en-US" dirty="0"/>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76988"/>
    </mc:Choice>
    <mc:Fallback>
      <p:transition spd="slow" advClick="0" advTm="769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Protecting data from natural disasters</a:t>
            </a:r>
          </a:p>
        </p:txBody>
      </p:sp>
      <p:sp>
        <p:nvSpPr>
          <p:cNvPr id="3" name="Content Placeholder 2"/>
          <p:cNvSpPr>
            <a:spLocks noGrp="1"/>
          </p:cNvSpPr>
          <p:nvPr>
            <p:ph sz="quarter" idx="1"/>
          </p:nvPr>
        </p:nvSpPr>
        <p:spPr/>
        <p:txBody>
          <a:bodyPr/>
          <a:lstStyle/>
          <a:p>
            <a:r>
              <a:rPr lang="en-US" dirty="0"/>
              <a:t>Nobody can predict about the nature, when will happen what</a:t>
            </a:r>
          </a:p>
          <a:p>
            <a:r>
              <a:rPr lang="en-US" dirty="0"/>
              <a:t>It is necessary to take </a:t>
            </a:r>
            <a:r>
              <a:rPr lang="en-US"/>
              <a:t>security measures </a:t>
            </a:r>
            <a:r>
              <a:rPr lang="en-US" dirty="0"/>
              <a:t>to protect data from natural disasters like: Flood, earthquake, Fire</a:t>
            </a:r>
            <a:r>
              <a:rPr lang="en-US"/>
              <a:t>, etc. </a:t>
            </a:r>
          </a:p>
          <a:p>
            <a:r>
              <a:rPr lang="en-US" dirty="0"/>
              <a:t>Creating backup copies of database in several computers and in more than one site.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38137"/>
    </mc:Choice>
    <mc:Fallback>
      <p:transition spd="slow" advClick="0" advTm="38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113</TotalTime>
  <Words>774</Words>
  <Application>Microsoft Office PowerPoint</Application>
  <PresentationFormat>On-screen Show (4:3)</PresentationFormat>
  <Paragraphs>74</Paragraphs>
  <Slides>12</Slides>
  <Notes>0</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Franklin Gothic Book</vt:lpstr>
      <vt:lpstr>Perpetua</vt:lpstr>
      <vt:lpstr>Wingdings</vt:lpstr>
      <vt:lpstr>Wingdings 2</vt:lpstr>
      <vt:lpstr>Equity</vt:lpstr>
      <vt:lpstr>Database Security</vt:lpstr>
      <vt:lpstr>Database security</vt:lpstr>
      <vt:lpstr>Some ways to secure data</vt:lpstr>
      <vt:lpstr>Threats to database</vt:lpstr>
      <vt:lpstr>Protecting database from internal users</vt:lpstr>
      <vt:lpstr>Authorizations</vt:lpstr>
      <vt:lpstr>How authorization works?</vt:lpstr>
      <vt:lpstr>SQL statement to assigning/revoking privilege </vt:lpstr>
      <vt:lpstr>Roles</vt:lpstr>
      <vt:lpstr>Views</vt:lpstr>
      <vt:lpstr>Protecting database from unauthorized users</vt:lpstr>
      <vt:lpstr>Protecting data from natural disasters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Database Security</dc:title>
  <dc:creator>Dinesh</dc:creator>
  <cp:lastModifiedBy>Dinesh</cp:lastModifiedBy>
  <cp:revision>21</cp:revision>
  <dcterms:created xsi:type="dcterms:W3CDTF">2017-05-31T05:21:59Z</dcterms:created>
  <dcterms:modified xsi:type="dcterms:W3CDTF">2017-06-07T15:26:21Z</dcterms:modified>
</cp:coreProperties>
</file>