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69"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74" d="100"/>
          <a:sy n="74" d="100"/>
        </p:scale>
        <p:origin x="24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9C295B-9341-4506-94CD-BA04C0EDF063}" type="datetimeFigureOut">
              <a:rPr lang="en-US" smtClean="0"/>
              <a:t>6/7/2017</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12D3FE70-078E-4F38-9EFD-C262D394BBEB}"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842875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9C295B-9341-4506-94CD-BA04C0EDF063}" type="datetimeFigureOut">
              <a:rPr lang="en-US" smtClean="0"/>
              <a:t>6/7/2017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D3FE70-078E-4F38-9EFD-C262D394BBEB}"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83114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9C295B-9341-4506-94CD-BA04C0EDF063}" type="datetimeFigureOut">
              <a:rPr lang="en-US" smtClean="0"/>
              <a:t>6/7/2017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D3FE70-078E-4F38-9EFD-C262D394BBEB}"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35192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9C295B-9341-4506-94CD-BA04C0EDF063}" type="datetimeFigureOut">
              <a:rPr lang="en-US" smtClean="0"/>
              <a:t>6/7/2017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D3FE70-078E-4F38-9EFD-C262D394BBEB}"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82822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9C295B-9341-4506-94CD-BA04C0EDF063}" type="datetimeFigureOut">
              <a:rPr lang="en-US" smtClean="0"/>
              <a:t>6/7/2017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D3FE70-078E-4F38-9EFD-C262D394BBEB}"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6640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9C295B-9341-4506-94CD-BA04C0EDF063}" type="datetimeFigureOut">
              <a:rPr lang="en-US" smtClean="0"/>
              <a:t>6/7/2017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D3FE70-078E-4F38-9EFD-C262D394BBEB}"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2192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9C295B-9341-4506-94CD-BA04C0EDF063}" type="datetimeFigureOut">
              <a:rPr lang="en-US" smtClean="0"/>
              <a:t>6/7/2017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D3FE70-078E-4F38-9EFD-C262D394BBEB}" type="slidenum">
              <a:rPr lang="en-US" smtClean="0"/>
              <a:t>‹#›</a:t>
            </a:fld>
            <a:endParaRPr lang="en-US"/>
          </a:p>
        </p:txBody>
      </p:sp>
    </p:spTree>
    <p:extLst>
      <p:ext uri="{BB962C8B-B14F-4D97-AF65-F5344CB8AC3E}">
        <p14:creationId xmlns:p14="http://schemas.microsoft.com/office/powerpoint/2010/main" val="882521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69C295B-9341-4506-94CD-BA04C0EDF063}" type="datetimeFigureOut">
              <a:rPr lang="en-US" smtClean="0"/>
              <a:t>6/7/2017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D3FE70-078E-4F38-9EFD-C262D394BBEB}"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94317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69C295B-9341-4506-94CD-BA04C0EDF063}" type="datetimeFigureOut">
              <a:rPr lang="en-US" smtClean="0"/>
              <a:t>6/7/2017</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12D3FE70-078E-4F38-9EFD-C262D394BBEB}"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21003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9C295B-9341-4506-94CD-BA04C0EDF063}" type="datetimeFigureOut">
              <a:rPr lang="en-US" smtClean="0"/>
              <a:t>6/7/2017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D3FE70-078E-4F38-9EFD-C262D394BBEB}"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88904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9C295B-9341-4506-94CD-BA04C0EDF063}" type="datetimeFigureOut">
              <a:rPr lang="en-US" smtClean="0"/>
              <a:t>6/7/2017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D3FE70-078E-4F38-9EFD-C262D394BBEB}"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44082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69C295B-9341-4506-94CD-BA04C0EDF063}" type="datetimeFigureOut">
              <a:rPr lang="en-US" smtClean="0"/>
              <a:t>6/7/2017</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12D3FE70-078E-4F38-9EFD-C262D394BBEB}"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955421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Distributed Database Management System</a:t>
            </a:r>
          </a:p>
        </p:txBody>
      </p:sp>
      <p:sp>
        <p:nvSpPr>
          <p:cNvPr id="3" name="Subtitle 2"/>
          <p:cNvSpPr>
            <a:spLocks noGrp="1"/>
          </p:cNvSpPr>
          <p:nvPr>
            <p:ph type="subTitle" idx="1"/>
          </p:nvPr>
        </p:nvSpPr>
        <p:spPr/>
        <p:txBody>
          <a:bodyPr/>
          <a:lstStyle/>
          <a:p>
            <a:r>
              <a:rPr lang="en-US" dirty="0"/>
              <a:t>Dinesh </a:t>
            </a:r>
            <a:r>
              <a:rPr lang="en-US" dirty="0" err="1"/>
              <a:t>Bajracharya</a:t>
            </a:r>
            <a:r>
              <a:rPr lang="en-US" dirty="0"/>
              <a:t> </a:t>
            </a:r>
          </a:p>
          <a:p>
            <a:r>
              <a:rPr lang="en-US" dirty="0"/>
              <a:t>Nepal</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267133839"/>
      </p:ext>
    </p:extLst>
  </p:cSld>
  <p:clrMapOvr>
    <a:masterClrMapping/>
  </p:clrMapOvr>
  <mc:AlternateContent xmlns:mc="http://schemas.openxmlformats.org/markup-compatibility/2006">
    <mc:Choice xmlns:p14="http://schemas.microsoft.com/office/powerpoint/2010/main" Requires="p14">
      <p:transition spd="slow" p14:dur="2000" advClick="0" advTm="6303"/>
    </mc:Choice>
    <mc:Fallback>
      <p:transition spd="slow" advClick="0" advTm="63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Database</a:t>
            </a:r>
          </a:p>
        </p:txBody>
      </p:sp>
      <p:sp>
        <p:nvSpPr>
          <p:cNvPr id="3" name="Content Placeholder 2"/>
          <p:cNvSpPr>
            <a:spLocks noGrp="1"/>
          </p:cNvSpPr>
          <p:nvPr>
            <p:ph idx="1"/>
          </p:nvPr>
        </p:nvSpPr>
        <p:spPr>
          <a:xfrm>
            <a:off x="1451579" y="1725770"/>
            <a:ext cx="9603275" cy="3740576"/>
          </a:xfrm>
        </p:spPr>
        <p:txBody>
          <a:bodyPr>
            <a:normAutofit/>
          </a:bodyPr>
          <a:lstStyle/>
          <a:p>
            <a:r>
              <a:rPr lang="en-US" dirty="0"/>
              <a:t>Distributed Database is a collection of databases stored in more than one computer. Computers can be located in a single building or in different building in different sites (locations).</a:t>
            </a:r>
          </a:p>
          <a:p>
            <a:r>
              <a:rPr lang="en-US" dirty="0"/>
              <a:t>As organization grew in size, the need of distribution of data in different computers is felt.</a:t>
            </a:r>
          </a:p>
          <a:p>
            <a:r>
              <a:rPr lang="en-US" dirty="0"/>
              <a:t>Reasons for the development of distributed database management system</a:t>
            </a:r>
          </a:p>
          <a:p>
            <a:pPr lvl="1"/>
            <a:r>
              <a:rPr lang="en-US" dirty="0"/>
              <a:t>Growth of organizations in many locations  </a:t>
            </a:r>
          </a:p>
          <a:p>
            <a:pPr lvl="1"/>
            <a:r>
              <a:rPr lang="en-US" dirty="0"/>
              <a:t>Still One single powerful computer is not capable of providing uninterrupted, continuous reliable service any time.</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081849919"/>
      </p:ext>
    </p:extLst>
  </p:cSld>
  <p:clrMapOvr>
    <a:masterClrMapping/>
  </p:clrMapOvr>
  <mc:AlternateContent xmlns:mc="http://schemas.openxmlformats.org/markup-compatibility/2006">
    <mc:Choice xmlns:p14="http://schemas.microsoft.com/office/powerpoint/2010/main" Requires="p14">
      <p:transition spd="slow" p14:dur="2000" advClick="0" advTm="53385"/>
    </mc:Choice>
    <mc:Fallback>
      <p:transition spd="slow" advClick="0" advTm="533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a:t>
            </a:r>
          </a:p>
        </p:txBody>
      </p:sp>
      <p:sp>
        <p:nvSpPr>
          <p:cNvPr id="3" name="Content Placeholder 2"/>
          <p:cNvSpPr>
            <a:spLocks noGrp="1"/>
          </p:cNvSpPr>
          <p:nvPr>
            <p:ph idx="1"/>
          </p:nvPr>
        </p:nvSpPr>
        <p:spPr/>
        <p:txBody>
          <a:bodyPr/>
          <a:lstStyle/>
          <a:p>
            <a:r>
              <a:rPr lang="en-US" dirty="0"/>
              <a:t>There are several benefits of distributing data in different computers</a:t>
            </a:r>
          </a:p>
          <a:p>
            <a:pPr lvl="1"/>
            <a:r>
              <a:rPr lang="en-US" dirty="0"/>
              <a:t>Storing copy of database in different computers helps of recover data in case of failures</a:t>
            </a:r>
          </a:p>
          <a:p>
            <a:pPr lvl="1"/>
            <a:r>
              <a:rPr lang="en-US" dirty="0"/>
              <a:t>Local sites can get their data quickly as their data is stored in their own sites</a:t>
            </a:r>
          </a:p>
          <a:p>
            <a:pPr lvl="1"/>
            <a:r>
              <a:rPr lang="en-US" dirty="0"/>
              <a:t>Users queries can be responded quickly using local copy of data</a:t>
            </a:r>
          </a:p>
          <a:p>
            <a:pPr lvl="1"/>
            <a:r>
              <a:rPr lang="en-US" dirty="0"/>
              <a:t>Each local sites can use application software as their comfort</a:t>
            </a:r>
          </a:p>
          <a:p>
            <a:pPr lvl="1"/>
            <a:r>
              <a:rPr lang="en-US" dirty="0"/>
              <a:t>The failure of one database will not stop functioning of the whole system as another computer can immediately become active and continue the service.</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613034643"/>
      </p:ext>
    </p:extLst>
  </p:cSld>
  <p:clrMapOvr>
    <a:masterClrMapping/>
  </p:clrMapOvr>
  <mc:AlternateContent xmlns:mc="http://schemas.openxmlformats.org/markup-compatibility/2006">
    <mc:Choice xmlns:p14="http://schemas.microsoft.com/office/powerpoint/2010/main" Requires="p14">
      <p:transition spd="slow" p14:dur="2000" advClick="0" advTm="39238"/>
    </mc:Choice>
    <mc:Fallback>
      <p:transition spd="slow" advClick="0" advTm="392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distributed database</a:t>
            </a:r>
          </a:p>
        </p:txBody>
      </p:sp>
      <p:sp>
        <p:nvSpPr>
          <p:cNvPr id="3" name="Content Placeholder 2"/>
          <p:cNvSpPr>
            <a:spLocks noGrp="1"/>
          </p:cNvSpPr>
          <p:nvPr>
            <p:ph idx="1"/>
          </p:nvPr>
        </p:nvSpPr>
        <p:spPr/>
        <p:txBody>
          <a:bodyPr>
            <a:normAutofit lnSpcReduction="10000"/>
          </a:bodyPr>
          <a:lstStyle/>
          <a:p>
            <a:r>
              <a:rPr lang="en-US" dirty="0"/>
              <a:t>Two major types of distributed database are:</a:t>
            </a:r>
          </a:p>
          <a:p>
            <a:pPr lvl="1"/>
            <a:r>
              <a:rPr lang="en-US" dirty="0"/>
              <a:t>Homogeneous Distributed database</a:t>
            </a:r>
          </a:p>
          <a:p>
            <a:pPr lvl="1"/>
            <a:r>
              <a:rPr lang="en-US" dirty="0"/>
              <a:t>Heterogeneous Distributed Database</a:t>
            </a:r>
          </a:p>
          <a:p>
            <a:r>
              <a:rPr lang="en-US" dirty="0"/>
              <a:t>Homogeneous Distributed database</a:t>
            </a:r>
          </a:p>
          <a:p>
            <a:pPr lvl="1"/>
            <a:r>
              <a:rPr lang="en-US" dirty="0"/>
              <a:t>The schema of database, DBMS used, operating system on which DBMS runs are all same for the databases stored in different sites</a:t>
            </a:r>
          </a:p>
          <a:p>
            <a:r>
              <a:rPr lang="en-US" dirty="0"/>
              <a:t>Heterogeneous Distributed Database</a:t>
            </a:r>
          </a:p>
          <a:p>
            <a:pPr lvl="1"/>
            <a:r>
              <a:rPr lang="en-US" dirty="0"/>
              <a:t>At least any one of these: the schema of database, DBMS used, operating system on which DBMS runs will be different for the databases stored in different sites</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534914900"/>
      </p:ext>
    </p:extLst>
  </p:cSld>
  <p:clrMapOvr>
    <a:masterClrMapping/>
  </p:clrMapOvr>
  <mc:AlternateContent xmlns:mc="http://schemas.openxmlformats.org/markup-compatibility/2006">
    <mc:Choice xmlns:p14="http://schemas.microsoft.com/office/powerpoint/2010/main" Requires="p14">
      <p:transition spd="slow" p14:dur="2000" advClick="0" advTm="37518"/>
    </mc:Choice>
    <mc:Fallback>
      <p:transition spd="slow" advClick="0" advTm="375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database and control</a:t>
            </a:r>
          </a:p>
        </p:txBody>
      </p:sp>
      <p:sp>
        <p:nvSpPr>
          <p:cNvPr id="3" name="Content Placeholder 2"/>
          <p:cNvSpPr>
            <a:spLocks noGrp="1"/>
          </p:cNvSpPr>
          <p:nvPr>
            <p:ph idx="1"/>
          </p:nvPr>
        </p:nvSpPr>
        <p:spPr/>
        <p:txBody>
          <a:bodyPr/>
          <a:lstStyle/>
          <a:p>
            <a:r>
              <a:rPr lang="en-US" dirty="0"/>
              <a:t>Autonomous</a:t>
            </a:r>
          </a:p>
          <a:p>
            <a:pPr lvl="1"/>
            <a:r>
              <a:rPr lang="en-US" dirty="0"/>
              <a:t>In case of autonomous distributed database, the local sites are given to make some kind of changes in the database system</a:t>
            </a:r>
          </a:p>
          <a:p>
            <a:r>
              <a:rPr lang="en-US" dirty="0"/>
              <a:t>Non autonomous</a:t>
            </a:r>
          </a:p>
          <a:p>
            <a:pPr lvl="1"/>
            <a:r>
              <a:rPr lang="en-US" dirty="0"/>
              <a:t>On case of non autonomous distributed database, the local sites have no authority to make any kind of changes in the database system. They are controlled by the central site, the central site is responsible for making changes to the local copies in need. </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289633381"/>
      </p:ext>
    </p:extLst>
  </p:cSld>
  <p:clrMapOvr>
    <a:masterClrMapping/>
  </p:clrMapOvr>
  <mc:AlternateContent xmlns:mc="http://schemas.openxmlformats.org/markup-compatibility/2006">
    <mc:Choice xmlns:p14="http://schemas.microsoft.com/office/powerpoint/2010/main" Requires="p14">
      <p:transition spd="slow" p14:dur="2000" advClick="0" advTm="38718"/>
    </mc:Choice>
    <mc:Fallback>
      <p:transition spd="slow" advClick="0" advTm="387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database design strategies</a:t>
            </a:r>
          </a:p>
        </p:txBody>
      </p:sp>
      <p:sp>
        <p:nvSpPr>
          <p:cNvPr id="3" name="Content Placeholder 2"/>
          <p:cNvSpPr>
            <a:spLocks noGrp="1"/>
          </p:cNvSpPr>
          <p:nvPr>
            <p:ph idx="1"/>
          </p:nvPr>
        </p:nvSpPr>
        <p:spPr>
          <a:xfrm>
            <a:off x="1451579" y="1853754"/>
            <a:ext cx="9603275" cy="4242246"/>
          </a:xfrm>
        </p:spPr>
        <p:txBody>
          <a:bodyPr>
            <a:normAutofit/>
          </a:bodyPr>
          <a:lstStyle/>
          <a:p>
            <a:r>
              <a:rPr lang="en-US" dirty="0"/>
              <a:t>Data Replication       and    Fragmentation</a:t>
            </a:r>
          </a:p>
          <a:p>
            <a:r>
              <a:rPr lang="en-US" dirty="0"/>
              <a:t>Data Replication</a:t>
            </a:r>
          </a:p>
          <a:p>
            <a:pPr lvl="1"/>
            <a:r>
              <a:rPr lang="en-US" dirty="0"/>
              <a:t>Same data will be stored in different computers</a:t>
            </a:r>
          </a:p>
          <a:p>
            <a:pPr lvl="1"/>
            <a:r>
              <a:rPr lang="en-US" dirty="0"/>
              <a:t>Advantages of data replication</a:t>
            </a:r>
          </a:p>
          <a:p>
            <a:pPr lvl="2"/>
            <a:r>
              <a:rPr lang="en-US" dirty="0"/>
              <a:t>Reliability: failure of one system may not be problem</a:t>
            </a:r>
          </a:p>
          <a:p>
            <a:pPr lvl="2"/>
            <a:r>
              <a:rPr lang="en-US" dirty="0"/>
              <a:t>Reduction in network and quick response local queries can be answered using copies also</a:t>
            </a:r>
          </a:p>
          <a:p>
            <a:pPr lvl="1"/>
            <a:r>
              <a:rPr lang="en-US" dirty="0"/>
              <a:t>Disadvantages of Data Replication</a:t>
            </a:r>
          </a:p>
          <a:p>
            <a:pPr lvl="2"/>
            <a:r>
              <a:rPr lang="en-US" dirty="0"/>
              <a:t>Storage device requirement will be high</a:t>
            </a:r>
          </a:p>
          <a:p>
            <a:pPr lvl="2"/>
            <a:r>
              <a:rPr lang="en-US" dirty="0"/>
              <a:t>Updating database will be a complex procedure</a:t>
            </a:r>
          </a:p>
          <a:p>
            <a:pPr lvl="1"/>
            <a:endParaRPr lang="en-US"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753089819"/>
      </p:ext>
    </p:extLst>
  </p:cSld>
  <p:clrMapOvr>
    <a:masterClrMapping/>
  </p:clrMapOvr>
  <mc:AlternateContent xmlns:mc="http://schemas.openxmlformats.org/markup-compatibility/2006">
    <mc:Choice xmlns:p14="http://schemas.microsoft.com/office/powerpoint/2010/main" Requires="p14">
      <p:transition spd="slow" p14:dur="2000" advClick="0" advTm="59908"/>
    </mc:Choice>
    <mc:Fallback>
      <p:transition spd="slow" advClick="0" advTm="599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Fragmentation</a:t>
            </a:r>
          </a:p>
          <a:p>
            <a:pPr lvl="1"/>
            <a:r>
              <a:rPr lang="en-US" dirty="0"/>
              <a:t>Database will be divided into small part known as fragments and those fragments are distributed in different computers</a:t>
            </a:r>
          </a:p>
          <a:p>
            <a:pPr lvl="1"/>
            <a:r>
              <a:rPr lang="en-US" dirty="0"/>
              <a:t>Database can be fragmented </a:t>
            </a:r>
          </a:p>
          <a:p>
            <a:pPr lvl="2"/>
            <a:r>
              <a:rPr lang="en-US" dirty="0"/>
              <a:t>Horizontally</a:t>
            </a:r>
          </a:p>
          <a:p>
            <a:pPr lvl="2"/>
            <a:r>
              <a:rPr lang="en-US" dirty="0"/>
              <a:t>Vertically</a:t>
            </a:r>
          </a:p>
          <a:p>
            <a:pPr lvl="2"/>
            <a:r>
              <a:rPr lang="en-US" dirty="0"/>
              <a:t>Both Horizontally and vertically (Hybrid)</a:t>
            </a:r>
          </a:p>
          <a:p>
            <a:pPr lvl="2"/>
            <a:endParaRPr lang="en-US" dirty="0"/>
          </a:p>
          <a:p>
            <a:pPr lvl="2"/>
            <a:endParaRPr lang="en-US"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328284259"/>
      </p:ext>
    </p:extLst>
  </p:cSld>
  <p:clrMapOvr>
    <a:masterClrMapping/>
  </p:clrMapOvr>
  <mc:AlternateContent xmlns:mc="http://schemas.openxmlformats.org/markup-compatibility/2006">
    <mc:Choice xmlns:p14="http://schemas.microsoft.com/office/powerpoint/2010/main" Requires="p14">
      <p:transition spd="slow" p14:dur="2000" advClick="0" advTm="18725"/>
    </mc:Choice>
    <mc:Fallback>
      <p:transition spd="slow" advClick="0" advTm="187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Horizontal Fragmentation </a:t>
            </a:r>
          </a:p>
        </p:txBody>
      </p:sp>
      <p:sp>
        <p:nvSpPr>
          <p:cNvPr id="3" name="Content Placeholder 2"/>
          <p:cNvSpPr>
            <a:spLocks noGrp="1"/>
          </p:cNvSpPr>
          <p:nvPr>
            <p:ph idx="1"/>
          </p:nvPr>
        </p:nvSpPr>
        <p:spPr>
          <a:xfrm>
            <a:off x="838200" y="1825624"/>
            <a:ext cx="5871693" cy="4343355"/>
          </a:xfrm>
        </p:spPr>
        <p:txBody>
          <a:bodyPr>
            <a:normAutofit/>
          </a:bodyPr>
          <a:lstStyle/>
          <a:p>
            <a:r>
              <a:rPr lang="en-US" dirty="0"/>
              <a:t>Horizontal fragmentation:</a:t>
            </a:r>
          </a:p>
          <a:p>
            <a:r>
              <a:rPr lang="en-US" dirty="0"/>
              <a:t>Table is divided on some condition; each table will have same number of columns but different number of records (rows).</a:t>
            </a:r>
          </a:p>
          <a:p>
            <a:pPr lvl="1"/>
            <a:r>
              <a:rPr lang="en-US" dirty="0"/>
              <a:t>Let consider employee (</a:t>
            </a:r>
            <a:r>
              <a:rPr lang="en-US" dirty="0" err="1"/>
              <a:t>empid</a:t>
            </a:r>
            <a:r>
              <a:rPr lang="en-US" dirty="0"/>
              <a:t>, name, post, </a:t>
            </a:r>
            <a:r>
              <a:rPr lang="en-US" dirty="0" err="1"/>
              <a:t>contactno</a:t>
            </a:r>
            <a:r>
              <a:rPr lang="en-US" dirty="0"/>
              <a:t>) table given</a:t>
            </a:r>
          </a:p>
          <a:p>
            <a:pPr lvl="1"/>
            <a:r>
              <a:rPr lang="en-US" dirty="0"/>
              <a:t>There are four records</a:t>
            </a:r>
          </a:p>
          <a:p>
            <a:pPr lvl="1"/>
            <a:r>
              <a:rPr lang="en-US" dirty="0"/>
              <a:t>This table can be fragmented horizontally as follows:</a:t>
            </a:r>
          </a:p>
          <a:p>
            <a:pPr lvl="2"/>
            <a:r>
              <a:rPr lang="en-US" dirty="0"/>
              <a:t>Emp1:</a:t>
            </a:r>
            <a:r>
              <a:rPr lang="en-US" dirty="0">
                <a:sym typeface="Wingdings" panose="05000000000000000000" pitchFamily="2" charset="2"/>
              </a:rPr>
              <a:t> records of Junior Assistants only</a:t>
            </a:r>
          </a:p>
          <a:p>
            <a:pPr lvl="2"/>
            <a:r>
              <a:rPr lang="en-US" dirty="0">
                <a:sym typeface="Wingdings" panose="05000000000000000000" pitchFamily="2" charset="2"/>
              </a:rPr>
              <a:t>Emp2: records of all employee except Junior employee</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942310666"/>
              </p:ext>
            </p:extLst>
          </p:nvPr>
        </p:nvGraphicFramePr>
        <p:xfrm>
          <a:off x="6873683" y="1235725"/>
          <a:ext cx="4974877" cy="1533680"/>
        </p:xfrm>
        <a:graphic>
          <a:graphicData uri="http://schemas.openxmlformats.org/drawingml/2006/table">
            <a:tbl>
              <a:tblPr firstRow="1" firstCol="1" bandRow="1">
                <a:tableStyleId>{5C22544A-7EE6-4342-B048-85BDC9FD1C3A}</a:tableStyleId>
              </a:tblPr>
              <a:tblGrid>
                <a:gridCol w="890705">
                  <a:extLst>
                    <a:ext uri="{9D8B030D-6E8A-4147-A177-3AD203B41FA5}">
                      <a16:colId xmlns:a16="http://schemas.microsoft.com/office/drawing/2014/main" val="3909844729"/>
                    </a:ext>
                  </a:extLst>
                </a:gridCol>
                <a:gridCol w="825817">
                  <a:extLst>
                    <a:ext uri="{9D8B030D-6E8A-4147-A177-3AD203B41FA5}">
                      <a16:colId xmlns:a16="http://schemas.microsoft.com/office/drawing/2014/main" val="819072405"/>
                    </a:ext>
                  </a:extLst>
                </a:gridCol>
                <a:gridCol w="1871690">
                  <a:extLst>
                    <a:ext uri="{9D8B030D-6E8A-4147-A177-3AD203B41FA5}">
                      <a16:colId xmlns:a16="http://schemas.microsoft.com/office/drawing/2014/main" val="1311916588"/>
                    </a:ext>
                  </a:extLst>
                </a:gridCol>
                <a:gridCol w="1386665">
                  <a:extLst>
                    <a:ext uri="{9D8B030D-6E8A-4147-A177-3AD203B41FA5}">
                      <a16:colId xmlns:a16="http://schemas.microsoft.com/office/drawing/2014/main" val="914469575"/>
                    </a:ext>
                  </a:extLst>
                </a:gridCol>
              </a:tblGrid>
              <a:tr h="306736">
                <a:tc>
                  <a:txBody>
                    <a:bodyPr/>
                    <a:lstStyle/>
                    <a:p>
                      <a:pPr marL="0" marR="0" algn="just">
                        <a:lnSpc>
                          <a:spcPct val="107000"/>
                        </a:lnSpc>
                        <a:spcBef>
                          <a:spcPts val="0"/>
                        </a:spcBef>
                        <a:spcAft>
                          <a:spcPts val="0"/>
                        </a:spcAft>
                      </a:pPr>
                      <a:r>
                        <a:rPr lang="en-US" sz="1800" u="sng">
                          <a:effectLst/>
                        </a:rPr>
                        <a:t>Empid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Name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Post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Contactno</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86355850"/>
                  </a:ext>
                </a:extLst>
              </a:tr>
              <a:tr h="306736">
                <a:tc>
                  <a:txBody>
                    <a:bodyPr/>
                    <a:lstStyle/>
                    <a:p>
                      <a:pPr marL="0" marR="0" algn="just">
                        <a:lnSpc>
                          <a:spcPct val="107000"/>
                        </a:lnSpc>
                        <a:spcBef>
                          <a:spcPts val="0"/>
                        </a:spcBef>
                        <a:spcAft>
                          <a:spcPts val="0"/>
                        </a:spcAft>
                      </a:pPr>
                      <a:r>
                        <a:rPr lang="en-US" sz="1800">
                          <a:effectLst/>
                        </a:rPr>
                        <a:t>E1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Kiran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Manager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9841424344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28610861"/>
                  </a:ext>
                </a:extLst>
              </a:tr>
              <a:tr h="306736">
                <a:tc>
                  <a:txBody>
                    <a:bodyPr/>
                    <a:lstStyle/>
                    <a:p>
                      <a:pPr marL="0" marR="0" algn="just">
                        <a:lnSpc>
                          <a:spcPct val="107000"/>
                        </a:lnSpc>
                        <a:spcBef>
                          <a:spcPts val="0"/>
                        </a:spcBef>
                        <a:spcAft>
                          <a:spcPts val="0"/>
                        </a:spcAft>
                      </a:pPr>
                      <a:r>
                        <a:rPr lang="en-US" sz="1800">
                          <a:effectLst/>
                        </a:rPr>
                        <a:t>E2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Sonali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Junior Assist.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9841334455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5348254"/>
                  </a:ext>
                </a:extLst>
              </a:tr>
              <a:tr h="306736">
                <a:tc>
                  <a:txBody>
                    <a:bodyPr/>
                    <a:lstStyle/>
                    <a:p>
                      <a:pPr marL="0" marR="0" algn="just">
                        <a:lnSpc>
                          <a:spcPct val="107000"/>
                        </a:lnSpc>
                        <a:spcBef>
                          <a:spcPts val="0"/>
                        </a:spcBef>
                        <a:spcAft>
                          <a:spcPts val="0"/>
                        </a:spcAft>
                      </a:pPr>
                      <a:r>
                        <a:rPr lang="en-US" sz="1800">
                          <a:effectLst/>
                        </a:rPr>
                        <a:t>E3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Supriya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Junior Assist.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9841232334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00308681"/>
                  </a:ext>
                </a:extLst>
              </a:tr>
              <a:tr h="306736">
                <a:tc>
                  <a:txBody>
                    <a:bodyPr/>
                    <a:lstStyle/>
                    <a:p>
                      <a:pPr marL="0" marR="0" algn="just">
                        <a:lnSpc>
                          <a:spcPct val="107000"/>
                        </a:lnSpc>
                        <a:spcBef>
                          <a:spcPts val="0"/>
                        </a:spcBef>
                        <a:spcAft>
                          <a:spcPts val="0"/>
                        </a:spcAft>
                      </a:pPr>
                      <a:r>
                        <a:rPr lang="en-US" sz="1800">
                          <a:effectLst/>
                        </a:rPr>
                        <a:t>E4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Manoj</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Senior Assist.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9851014816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5180490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5225567"/>
              </p:ext>
            </p:extLst>
          </p:nvPr>
        </p:nvGraphicFramePr>
        <p:xfrm>
          <a:off x="6873683" y="3205258"/>
          <a:ext cx="4974877" cy="1084485"/>
        </p:xfrm>
        <a:graphic>
          <a:graphicData uri="http://schemas.openxmlformats.org/drawingml/2006/table">
            <a:tbl>
              <a:tblPr firstRow="1" firstCol="1" bandRow="1">
                <a:tableStyleId>{5C22544A-7EE6-4342-B048-85BDC9FD1C3A}</a:tableStyleId>
              </a:tblPr>
              <a:tblGrid>
                <a:gridCol w="905154">
                  <a:extLst>
                    <a:ext uri="{9D8B030D-6E8A-4147-A177-3AD203B41FA5}">
                      <a16:colId xmlns:a16="http://schemas.microsoft.com/office/drawing/2014/main" val="27895283"/>
                    </a:ext>
                  </a:extLst>
                </a:gridCol>
                <a:gridCol w="978795">
                  <a:extLst>
                    <a:ext uri="{9D8B030D-6E8A-4147-A177-3AD203B41FA5}">
                      <a16:colId xmlns:a16="http://schemas.microsoft.com/office/drawing/2014/main" val="2149455358"/>
                    </a:ext>
                  </a:extLst>
                </a:gridCol>
                <a:gridCol w="1704262">
                  <a:extLst>
                    <a:ext uri="{9D8B030D-6E8A-4147-A177-3AD203B41FA5}">
                      <a16:colId xmlns:a16="http://schemas.microsoft.com/office/drawing/2014/main" val="3244621111"/>
                    </a:ext>
                  </a:extLst>
                </a:gridCol>
                <a:gridCol w="1386666">
                  <a:extLst>
                    <a:ext uri="{9D8B030D-6E8A-4147-A177-3AD203B41FA5}">
                      <a16:colId xmlns:a16="http://schemas.microsoft.com/office/drawing/2014/main" val="3588795038"/>
                    </a:ext>
                  </a:extLst>
                </a:gridCol>
              </a:tblGrid>
              <a:tr h="361495">
                <a:tc>
                  <a:txBody>
                    <a:bodyPr/>
                    <a:lstStyle/>
                    <a:p>
                      <a:pPr marL="0" marR="0" algn="just">
                        <a:lnSpc>
                          <a:spcPct val="107000"/>
                        </a:lnSpc>
                        <a:spcBef>
                          <a:spcPts val="0"/>
                        </a:spcBef>
                        <a:spcAft>
                          <a:spcPts val="0"/>
                        </a:spcAft>
                      </a:pPr>
                      <a:r>
                        <a:rPr lang="en-US" sz="1800" u="sng">
                          <a:effectLst/>
                        </a:rPr>
                        <a:t>Empid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Name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Post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Contactno</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08008248"/>
                  </a:ext>
                </a:extLst>
              </a:tr>
              <a:tr h="361495">
                <a:tc>
                  <a:txBody>
                    <a:bodyPr/>
                    <a:lstStyle/>
                    <a:p>
                      <a:pPr marL="0" marR="0" algn="just">
                        <a:lnSpc>
                          <a:spcPct val="107000"/>
                        </a:lnSpc>
                        <a:spcBef>
                          <a:spcPts val="0"/>
                        </a:spcBef>
                        <a:spcAft>
                          <a:spcPts val="0"/>
                        </a:spcAft>
                      </a:pPr>
                      <a:r>
                        <a:rPr lang="en-US" sz="1800">
                          <a:effectLst/>
                        </a:rPr>
                        <a:t>E2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Sonali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Junior Assist.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9841334455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92119986"/>
                  </a:ext>
                </a:extLst>
              </a:tr>
              <a:tr h="361495">
                <a:tc>
                  <a:txBody>
                    <a:bodyPr/>
                    <a:lstStyle/>
                    <a:p>
                      <a:pPr marL="0" marR="0" algn="just">
                        <a:lnSpc>
                          <a:spcPct val="107000"/>
                        </a:lnSpc>
                        <a:spcBef>
                          <a:spcPts val="0"/>
                        </a:spcBef>
                        <a:spcAft>
                          <a:spcPts val="0"/>
                        </a:spcAft>
                      </a:pPr>
                      <a:r>
                        <a:rPr lang="en-US" sz="1800">
                          <a:effectLst/>
                        </a:rPr>
                        <a:t>E3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err="1">
                          <a:effectLst/>
                        </a:rPr>
                        <a:t>Supriya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Junior Assist.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9841232334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3722816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90409624"/>
              </p:ext>
            </p:extLst>
          </p:nvPr>
        </p:nvGraphicFramePr>
        <p:xfrm>
          <a:off x="6873682" y="4725596"/>
          <a:ext cx="4974877" cy="1122720"/>
        </p:xfrm>
        <a:graphic>
          <a:graphicData uri="http://schemas.openxmlformats.org/drawingml/2006/table">
            <a:tbl>
              <a:tblPr firstRow="1" firstCol="1" bandRow="1">
                <a:tableStyleId>{5C22544A-7EE6-4342-B048-85BDC9FD1C3A}</a:tableStyleId>
              </a:tblPr>
              <a:tblGrid>
                <a:gridCol w="840761">
                  <a:extLst>
                    <a:ext uri="{9D8B030D-6E8A-4147-A177-3AD203B41FA5}">
                      <a16:colId xmlns:a16="http://schemas.microsoft.com/office/drawing/2014/main" val="1019206795"/>
                    </a:ext>
                  </a:extLst>
                </a:gridCol>
                <a:gridCol w="1017431">
                  <a:extLst>
                    <a:ext uri="{9D8B030D-6E8A-4147-A177-3AD203B41FA5}">
                      <a16:colId xmlns:a16="http://schemas.microsoft.com/office/drawing/2014/main" val="2791749294"/>
                    </a:ext>
                  </a:extLst>
                </a:gridCol>
                <a:gridCol w="1730019">
                  <a:extLst>
                    <a:ext uri="{9D8B030D-6E8A-4147-A177-3AD203B41FA5}">
                      <a16:colId xmlns:a16="http://schemas.microsoft.com/office/drawing/2014/main" val="2201044588"/>
                    </a:ext>
                  </a:extLst>
                </a:gridCol>
                <a:gridCol w="1386666">
                  <a:extLst>
                    <a:ext uri="{9D8B030D-6E8A-4147-A177-3AD203B41FA5}">
                      <a16:colId xmlns:a16="http://schemas.microsoft.com/office/drawing/2014/main" val="18199719"/>
                    </a:ext>
                  </a:extLst>
                </a:gridCol>
              </a:tblGrid>
              <a:tr h="374240">
                <a:tc>
                  <a:txBody>
                    <a:bodyPr/>
                    <a:lstStyle/>
                    <a:p>
                      <a:pPr marL="0" marR="0" algn="just">
                        <a:lnSpc>
                          <a:spcPct val="107000"/>
                        </a:lnSpc>
                        <a:spcBef>
                          <a:spcPts val="0"/>
                        </a:spcBef>
                        <a:spcAft>
                          <a:spcPts val="0"/>
                        </a:spcAft>
                      </a:pPr>
                      <a:r>
                        <a:rPr lang="en-US" sz="1800" u="sng">
                          <a:effectLst/>
                        </a:rPr>
                        <a:t>Empid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Name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Post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Contactno</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79327108"/>
                  </a:ext>
                </a:extLst>
              </a:tr>
              <a:tr h="374240">
                <a:tc>
                  <a:txBody>
                    <a:bodyPr/>
                    <a:lstStyle/>
                    <a:p>
                      <a:pPr marL="0" marR="0" algn="just">
                        <a:lnSpc>
                          <a:spcPct val="107000"/>
                        </a:lnSpc>
                        <a:spcBef>
                          <a:spcPts val="0"/>
                        </a:spcBef>
                        <a:spcAft>
                          <a:spcPts val="0"/>
                        </a:spcAft>
                      </a:pPr>
                      <a:r>
                        <a:rPr lang="en-US" sz="1800">
                          <a:effectLst/>
                        </a:rPr>
                        <a:t>E1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Kiran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Manager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9841424344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58099747"/>
                  </a:ext>
                </a:extLst>
              </a:tr>
              <a:tr h="374240">
                <a:tc>
                  <a:txBody>
                    <a:bodyPr/>
                    <a:lstStyle/>
                    <a:p>
                      <a:pPr marL="0" marR="0" algn="just">
                        <a:lnSpc>
                          <a:spcPct val="107000"/>
                        </a:lnSpc>
                        <a:spcBef>
                          <a:spcPts val="0"/>
                        </a:spcBef>
                        <a:spcAft>
                          <a:spcPts val="0"/>
                        </a:spcAft>
                      </a:pPr>
                      <a:r>
                        <a:rPr lang="en-US" sz="1800">
                          <a:effectLst/>
                        </a:rPr>
                        <a:t>E4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err="1">
                          <a:effectLst/>
                        </a:rPr>
                        <a:t>Manoj</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Senior Assist.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9851014816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05638019"/>
                  </a:ext>
                </a:extLst>
              </a:tr>
            </a:tbl>
          </a:graphicData>
        </a:graphic>
      </p:graphicFrame>
      <p:sp>
        <p:nvSpPr>
          <p:cNvPr id="7" name="TextBox 6"/>
          <p:cNvSpPr txBox="1"/>
          <p:nvPr/>
        </p:nvSpPr>
        <p:spPr>
          <a:xfrm>
            <a:off x="7006107" y="2769405"/>
            <a:ext cx="1326524" cy="369332"/>
          </a:xfrm>
          <a:prstGeom prst="rect">
            <a:avLst/>
          </a:prstGeom>
          <a:noFill/>
        </p:spPr>
        <p:txBody>
          <a:bodyPr wrap="square" rtlCol="0">
            <a:spAutoFit/>
          </a:bodyPr>
          <a:lstStyle/>
          <a:p>
            <a:r>
              <a:rPr lang="en-US" dirty="0"/>
              <a:t>employee</a:t>
            </a:r>
          </a:p>
        </p:txBody>
      </p:sp>
      <p:sp>
        <p:nvSpPr>
          <p:cNvPr id="8" name="TextBox 7"/>
          <p:cNvSpPr txBox="1"/>
          <p:nvPr/>
        </p:nvSpPr>
        <p:spPr>
          <a:xfrm>
            <a:off x="6873683" y="4172881"/>
            <a:ext cx="1326524" cy="369332"/>
          </a:xfrm>
          <a:prstGeom prst="rect">
            <a:avLst/>
          </a:prstGeom>
          <a:noFill/>
        </p:spPr>
        <p:txBody>
          <a:bodyPr wrap="square" rtlCol="0">
            <a:spAutoFit/>
          </a:bodyPr>
          <a:lstStyle/>
          <a:p>
            <a:r>
              <a:rPr lang="en-US" dirty="0"/>
              <a:t>emp1</a:t>
            </a:r>
          </a:p>
        </p:txBody>
      </p:sp>
      <p:sp>
        <p:nvSpPr>
          <p:cNvPr id="9" name="TextBox 8"/>
          <p:cNvSpPr txBox="1"/>
          <p:nvPr/>
        </p:nvSpPr>
        <p:spPr>
          <a:xfrm>
            <a:off x="6886562" y="5773168"/>
            <a:ext cx="1326524" cy="369332"/>
          </a:xfrm>
          <a:prstGeom prst="rect">
            <a:avLst/>
          </a:prstGeom>
          <a:noFill/>
        </p:spPr>
        <p:txBody>
          <a:bodyPr wrap="square" rtlCol="0">
            <a:spAutoFit/>
          </a:bodyPr>
          <a:lstStyle/>
          <a:p>
            <a:r>
              <a:rPr lang="en-US" dirty="0"/>
              <a:t>emp2</a:t>
            </a:r>
          </a:p>
        </p:txBody>
      </p:sp>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783131583"/>
      </p:ext>
    </p:extLst>
  </p:cSld>
  <p:clrMapOvr>
    <a:masterClrMapping/>
  </p:clrMapOvr>
  <mc:AlternateContent xmlns:mc="http://schemas.openxmlformats.org/markup-compatibility/2006">
    <mc:Choice xmlns:p14="http://schemas.microsoft.com/office/powerpoint/2010/main" Requires="p14">
      <p:transition spd="slow" p14:dur="2000" advClick="0" advTm="56792"/>
    </mc:Choice>
    <mc:Fallback>
      <p:transition spd="slow" advClick="0" advTm="567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a:t>The horizontal fragment are created by writing SQL selection statement with all the attributes projected</a:t>
            </a:r>
          </a:p>
          <a:p>
            <a:pPr lvl="1"/>
            <a:r>
              <a:rPr lang="en-US" dirty="0">
                <a:sym typeface="Wingdings" panose="05000000000000000000" pitchFamily="2" charset="2"/>
              </a:rPr>
              <a:t>Emp1  Select * from employee where post = ‘Junior Assist.’</a:t>
            </a:r>
          </a:p>
          <a:p>
            <a:pPr lvl="1"/>
            <a:r>
              <a:rPr lang="en-US" dirty="0">
                <a:sym typeface="Wingdings" panose="05000000000000000000" pitchFamily="2" charset="2"/>
              </a:rPr>
              <a:t>Emp2  Select * from employee where post !=‘Junior Assist.’</a:t>
            </a:r>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357616339"/>
      </p:ext>
    </p:extLst>
  </p:cSld>
  <p:clrMapOvr>
    <a:masterClrMapping/>
  </p:clrMapOvr>
  <mc:AlternateContent xmlns:mc="http://schemas.openxmlformats.org/markup-compatibility/2006">
    <mc:Choice xmlns:p14="http://schemas.microsoft.com/office/powerpoint/2010/main" Requires="p14">
      <p:transition spd="slow" p14:dur="2000" advClick="0" advTm="16666"/>
    </mc:Choice>
    <mc:Fallback>
      <p:transition spd="slow" advClick="0" advTm="166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Vertical Fragmentation</a:t>
            </a:r>
          </a:p>
        </p:txBody>
      </p:sp>
      <p:sp>
        <p:nvSpPr>
          <p:cNvPr id="3" name="Content Placeholder 2"/>
          <p:cNvSpPr>
            <a:spLocks noGrp="1"/>
          </p:cNvSpPr>
          <p:nvPr>
            <p:ph idx="1"/>
          </p:nvPr>
        </p:nvSpPr>
        <p:spPr>
          <a:xfrm>
            <a:off x="490471" y="1310470"/>
            <a:ext cx="5879209" cy="4351338"/>
          </a:xfrm>
        </p:spPr>
        <p:txBody>
          <a:bodyPr>
            <a:normAutofit lnSpcReduction="10000"/>
          </a:bodyPr>
          <a:lstStyle/>
          <a:p>
            <a:pPr algn="just"/>
            <a:r>
              <a:rPr lang="en-US" sz="2400" dirty="0"/>
              <a:t>In Vertical fragmentation database is divided considering columns of tables. All the vertical fragments of a table should have primary key of the original table such that merging the fragments result in original table.</a:t>
            </a:r>
          </a:p>
          <a:p>
            <a:pPr algn="just"/>
            <a:r>
              <a:rPr lang="en-US" sz="2400" dirty="0"/>
              <a:t>Let us again consider the employees table</a:t>
            </a:r>
          </a:p>
          <a:p>
            <a:pPr lvl="1" algn="just"/>
            <a:r>
              <a:rPr lang="en-US" dirty="0"/>
              <a:t>This table can be vertically fragmented as:</a:t>
            </a:r>
          </a:p>
          <a:p>
            <a:pPr lvl="2" algn="just"/>
            <a:r>
              <a:rPr lang="en-US" dirty="0"/>
              <a:t>Emp1 </a:t>
            </a:r>
            <a:r>
              <a:rPr lang="en-US" dirty="0">
                <a:sym typeface="Wingdings" panose="05000000000000000000" pitchFamily="2" charset="2"/>
              </a:rPr>
              <a:t></a:t>
            </a:r>
            <a:r>
              <a:rPr lang="en-US" dirty="0"/>
              <a:t> table with columns: </a:t>
            </a:r>
            <a:r>
              <a:rPr lang="en-US" dirty="0" err="1"/>
              <a:t>empid</a:t>
            </a:r>
            <a:r>
              <a:rPr lang="en-US" dirty="0"/>
              <a:t>, name, post</a:t>
            </a:r>
          </a:p>
          <a:p>
            <a:pPr lvl="2" algn="just"/>
            <a:r>
              <a:rPr lang="en-US" dirty="0"/>
              <a:t>Emp2 </a:t>
            </a:r>
            <a:r>
              <a:rPr lang="en-US" dirty="0">
                <a:sym typeface="Wingdings" panose="05000000000000000000" pitchFamily="2" charset="2"/>
              </a:rPr>
              <a:t> table with columns: </a:t>
            </a:r>
            <a:r>
              <a:rPr lang="en-US" dirty="0" err="1">
                <a:sym typeface="Wingdings" panose="05000000000000000000" pitchFamily="2" charset="2"/>
              </a:rPr>
              <a:t>empid</a:t>
            </a:r>
            <a:r>
              <a:rPr lang="en-US" dirty="0">
                <a:sym typeface="Wingdings" panose="05000000000000000000" pitchFamily="2" charset="2"/>
              </a:rPr>
              <a:t>, </a:t>
            </a:r>
            <a:r>
              <a:rPr lang="en-US" dirty="0" err="1">
                <a:sym typeface="Wingdings" panose="05000000000000000000" pitchFamily="2" charset="2"/>
              </a:rPr>
              <a:t>contactno</a:t>
            </a:r>
            <a:endParaRPr lang="en-US" dirty="0"/>
          </a:p>
          <a:p>
            <a:pPr algn="just"/>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478617473"/>
              </p:ext>
            </p:extLst>
          </p:nvPr>
        </p:nvGraphicFramePr>
        <p:xfrm>
          <a:off x="6873683" y="543630"/>
          <a:ext cx="4974877" cy="1533680"/>
        </p:xfrm>
        <a:graphic>
          <a:graphicData uri="http://schemas.openxmlformats.org/drawingml/2006/table">
            <a:tbl>
              <a:tblPr firstRow="1" firstCol="1" bandRow="1">
                <a:tableStyleId>{5C22544A-7EE6-4342-B048-85BDC9FD1C3A}</a:tableStyleId>
              </a:tblPr>
              <a:tblGrid>
                <a:gridCol w="890705">
                  <a:extLst>
                    <a:ext uri="{9D8B030D-6E8A-4147-A177-3AD203B41FA5}">
                      <a16:colId xmlns:a16="http://schemas.microsoft.com/office/drawing/2014/main" val="3909844729"/>
                    </a:ext>
                  </a:extLst>
                </a:gridCol>
                <a:gridCol w="825817">
                  <a:extLst>
                    <a:ext uri="{9D8B030D-6E8A-4147-A177-3AD203B41FA5}">
                      <a16:colId xmlns:a16="http://schemas.microsoft.com/office/drawing/2014/main" val="819072405"/>
                    </a:ext>
                  </a:extLst>
                </a:gridCol>
                <a:gridCol w="1871690">
                  <a:extLst>
                    <a:ext uri="{9D8B030D-6E8A-4147-A177-3AD203B41FA5}">
                      <a16:colId xmlns:a16="http://schemas.microsoft.com/office/drawing/2014/main" val="1311916588"/>
                    </a:ext>
                  </a:extLst>
                </a:gridCol>
                <a:gridCol w="1386665">
                  <a:extLst>
                    <a:ext uri="{9D8B030D-6E8A-4147-A177-3AD203B41FA5}">
                      <a16:colId xmlns:a16="http://schemas.microsoft.com/office/drawing/2014/main" val="914469575"/>
                    </a:ext>
                  </a:extLst>
                </a:gridCol>
              </a:tblGrid>
              <a:tr h="306736">
                <a:tc>
                  <a:txBody>
                    <a:bodyPr/>
                    <a:lstStyle/>
                    <a:p>
                      <a:pPr marL="0" marR="0" algn="just">
                        <a:lnSpc>
                          <a:spcPct val="107000"/>
                        </a:lnSpc>
                        <a:spcBef>
                          <a:spcPts val="0"/>
                        </a:spcBef>
                        <a:spcAft>
                          <a:spcPts val="0"/>
                        </a:spcAft>
                      </a:pPr>
                      <a:r>
                        <a:rPr lang="en-US" sz="1800" u="sng">
                          <a:effectLst/>
                        </a:rPr>
                        <a:t>Empid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Name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Post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Contactno</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86355850"/>
                  </a:ext>
                </a:extLst>
              </a:tr>
              <a:tr h="306736">
                <a:tc>
                  <a:txBody>
                    <a:bodyPr/>
                    <a:lstStyle/>
                    <a:p>
                      <a:pPr marL="0" marR="0" algn="just">
                        <a:lnSpc>
                          <a:spcPct val="107000"/>
                        </a:lnSpc>
                        <a:spcBef>
                          <a:spcPts val="0"/>
                        </a:spcBef>
                        <a:spcAft>
                          <a:spcPts val="0"/>
                        </a:spcAft>
                      </a:pPr>
                      <a:r>
                        <a:rPr lang="en-US" sz="1800">
                          <a:effectLst/>
                        </a:rPr>
                        <a:t>E1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Kiran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Manager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9841424344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28610861"/>
                  </a:ext>
                </a:extLst>
              </a:tr>
              <a:tr h="306736">
                <a:tc>
                  <a:txBody>
                    <a:bodyPr/>
                    <a:lstStyle/>
                    <a:p>
                      <a:pPr marL="0" marR="0" algn="just">
                        <a:lnSpc>
                          <a:spcPct val="107000"/>
                        </a:lnSpc>
                        <a:spcBef>
                          <a:spcPts val="0"/>
                        </a:spcBef>
                        <a:spcAft>
                          <a:spcPts val="0"/>
                        </a:spcAft>
                      </a:pPr>
                      <a:r>
                        <a:rPr lang="en-US" sz="1800">
                          <a:effectLst/>
                        </a:rPr>
                        <a:t>E2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Sonali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Junior Assist.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9841334455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5348254"/>
                  </a:ext>
                </a:extLst>
              </a:tr>
              <a:tr h="306736">
                <a:tc>
                  <a:txBody>
                    <a:bodyPr/>
                    <a:lstStyle/>
                    <a:p>
                      <a:pPr marL="0" marR="0" algn="just">
                        <a:lnSpc>
                          <a:spcPct val="107000"/>
                        </a:lnSpc>
                        <a:spcBef>
                          <a:spcPts val="0"/>
                        </a:spcBef>
                        <a:spcAft>
                          <a:spcPts val="0"/>
                        </a:spcAft>
                      </a:pPr>
                      <a:r>
                        <a:rPr lang="en-US" sz="1800">
                          <a:effectLst/>
                        </a:rPr>
                        <a:t>E3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Supriya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Junior Assist.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9841232334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00308681"/>
                  </a:ext>
                </a:extLst>
              </a:tr>
              <a:tr h="306736">
                <a:tc>
                  <a:txBody>
                    <a:bodyPr/>
                    <a:lstStyle/>
                    <a:p>
                      <a:pPr marL="0" marR="0" algn="just">
                        <a:lnSpc>
                          <a:spcPct val="107000"/>
                        </a:lnSpc>
                        <a:spcBef>
                          <a:spcPts val="0"/>
                        </a:spcBef>
                        <a:spcAft>
                          <a:spcPts val="0"/>
                        </a:spcAft>
                      </a:pPr>
                      <a:r>
                        <a:rPr lang="en-US" sz="1800">
                          <a:effectLst/>
                        </a:rPr>
                        <a:t>E4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Manoj</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Senior Assist.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9851014816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51804900"/>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847883846"/>
              </p:ext>
            </p:extLst>
          </p:nvPr>
        </p:nvGraphicFramePr>
        <p:xfrm>
          <a:off x="6873683" y="2570725"/>
          <a:ext cx="4984120" cy="1467485"/>
        </p:xfrm>
        <a:graphic>
          <a:graphicData uri="http://schemas.openxmlformats.org/drawingml/2006/table">
            <a:tbl>
              <a:tblPr firstRow="1" firstCol="1" bandRow="1">
                <a:tableStyleId>{5C22544A-7EE6-4342-B048-85BDC9FD1C3A}</a:tableStyleId>
              </a:tblPr>
              <a:tblGrid>
                <a:gridCol w="914399">
                  <a:extLst>
                    <a:ext uri="{9D8B030D-6E8A-4147-A177-3AD203B41FA5}">
                      <a16:colId xmlns:a16="http://schemas.microsoft.com/office/drawing/2014/main" val="3263796212"/>
                    </a:ext>
                  </a:extLst>
                </a:gridCol>
                <a:gridCol w="1197736">
                  <a:extLst>
                    <a:ext uri="{9D8B030D-6E8A-4147-A177-3AD203B41FA5}">
                      <a16:colId xmlns:a16="http://schemas.microsoft.com/office/drawing/2014/main" val="416526998"/>
                    </a:ext>
                  </a:extLst>
                </a:gridCol>
                <a:gridCol w="2871985">
                  <a:extLst>
                    <a:ext uri="{9D8B030D-6E8A-4147-A177-3AD203B41FA5}">
                      <a16:colId xmlns:a16="http://schemas.microsoft.com/office/drawing/2014/main" val="2256542664"/>
                    </a:ext>
                  </a:extLst>
                </a:gridCol>
              </a:tblGrid>
              <a:tr h="0">
                <a:tc>
                  <a:txBody>
                    <a:bodyPr/>
                    <a:lstStyle/>
                    <a:p>
                      <a:pPr marL="0" marR="0" algn="just">
                        <a:lnSpc>
                          <a:spcPct val="107000"/>
                        </a:lnSpc>
                        <a:spcBef>
                          <a:spcPts val="0"/>
                        </a:spcBef>
                        <a:spcAft>
                          <a:spcPts val="0"/>
                        </a:spcAft>
                      </a:pPr>
                      <a:r>
                        <a:rPr lang="en-US" sz="1800" u="sng">
                          <a:effectLst/>
                        </a:rPr>
                        <a:t>Empid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Name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Post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08171702"/>
                  </a:ext>
                </a:extLst>
              </a:tr>
              <a:tr h="253565">
                <a:tc>
                  <a:txBody>
                    <a:bodyPr/>
                    <a:lstStyle/>
                    <a:p>
                      <a:pPr marL="0" marR="0" algn="just">
                        <a:lnSpc>
                          <a:spcPct val="107000"/>
                        </a:lnSpc>
                        <a:spcBef>
                          <a:spcPts val="0"/>
                        </a:spcBef>
                        <a:spcAft>
                          <a:spcPts val="0"/>
                        </a:spcAft>
                      </a:pPr>
                      <a:r>
                        <a:rPr lang="en-US" sz="1800">
                          <a:effectLst/>
                        </a:rPr>
                        <a:t>E1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Kiran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Manager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97326088"/>
                  </a:ext>
                </a:extLst>
              </a:tr>
              <a:tr h="287120">
                <a:tc>
                  <a:txBody>
                    <a:bodyPr/>
                    <a:lstStyle/>
                    <a:p>
                      <a:pPr marL="0" marR="0" algn="just">
                        <a:lnSpc>
                          <a:spcPct val="107000"/>
                        </a:lnSpc>
                        <a:spcBef>
                          <a:spcPts val="0"/>
                        </a:spcBef>
                        <a:spcAft>
                          <a:spcPts val="0"/>
                        </a:spcAft>
                      </a:pPr>
                      <a:r>
                        <a:rPr lang="en-US" sz="1800">
                          <a:effectLst/>
                        </a:rPr>
                        <a:t>E2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Sonali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Junior Assist.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6096567"/>
                  </a:ext>
                </a:extLst>
              </a:tr>
              <a:tr h="287120">
                <a:tc>
                  <a:txBody>
                    <a:bodyPr/>
                    <a:lstStyle/>
                    <a:p>
                      <a:pPr marL="0" marR="0" algn="just">
                        <a:lnSpc>
                          <a:spcPct val="107000"/>
                        </a:lnSpc>
                        <a:spcBef>
                          <a:spcPts val="0"/>
                        </a:spcBef>
                        <a:spcAft>
                          <a:spcPts val="0"/>
                        </a:spcAft>
                      </a:pPr>
                      <a:r>
                        <a:rPr lang="en-US" sz="1800">
                          <a:effectLst/>
                        </a:rPr>
                        <a:t>E3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Supriya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Junior Assist.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23856148"/>
                  </a:ext>
                </a:extLst>
              </a:tr>
              <a:tr h="287120">
                <a:tc>
                  <a:txBody>
                    <a:bodyPr/>
                    <a:lstStyle/>
                    <a:p>
                      <a:pPr marL="0" marR="0" algn="just">
                        <a:lnSpc>
                          <a:spcPct val="107000"/>
                        </a:lnSpc>
                        <a:spcBef>
                          <a:spcPts val="0"/>
                        </a:spcBef>
                        <a:spcAft>
                          <a:spcPts val="0"/>
                        </a:spcAft>
                      </a:pPr>
                      <a:r>
                        <a:rPr lang="en-US" sz="1800">
                          <a:effectLst/>
                        </a:rPr>
                        <a:t>E4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Manoj</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Senior Assist.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604069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489276303"/>
              </p:ext>
            </p:extLst>
          </p:nvPr>
        </p:nvGraphicFramePr>
        <p:xfrm>
          <a:off x="6864440" y="4486460"/>
          <a:ext cx="4365937" cy="1560380"/>
        </p:xfrm>
        <a:graphic>
          <a:graphicData uri="http://schemas.openxmlformats.org/drawingml/2006/table">
            <a:tbl>
              <a:tblPr firstRow="1" firstCol="1" bandRow="1">
                <a:tableStyleId>{5C22544A-7EE6-4342-B048-85BDC9FD1C3A}</a:tableStyleId>
              </a:tblPr>
              <a:tblGrid>
                <a:gridCol w="2021616">
                  <a:extLst>
                    <a:ext uri="{9D8B030D-6E8A-4147-A177-3AD203B41FA5}">
                      <a16:colId xmlns:a16="http://schemas.microsoft.com/office/drawing/2014/main" val="230108140"/>
                    </a:ext>
                  </a:extLst>
                </a:gridCol>
                <a:gridCol w="2344321">
                  <a:extLst>
                    <a:ext uri="{9D8B030D-6E8A-4147-A177-3AD203B41FA5}">
                      <a16:colId xmlns:a16="http://schemas.microsoft.com/office/drawing/2014/main" val="1089169890"/>
                    </a:ext>
                  </a:extLst>
                </a:gridCol>
              </a:tblGrid>
              <a:tr h="312076">
                <a:tc>
                  <a:txBody>
                    <a:bodyPr/>
                    <a:lstStyle/>
                    <a:p>
                      <a:pPr marL="0" marR="0" algn="just">
                        <a:lnSpc>
                          <a:spcPct val="107000"/>
                        </a:lnSpc>
                        <a:spcBef>
                          <a:spcPts val="0"/>
                        </a:spcBef>
                        <a:spcAft>
                          <a:spcPts val="0"/>
                        </a:spcAft>
                      </a:pPr>
                      <a:r>
                        <a:rPr lang="en-US" sz="1800" u="sng" dirty="0" err="1">
                          <a:effectLst/>
                        </a:rPr>
                        <a:t>Empid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Contactno</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51188640"/>
                  </a:ext>
                </a:extLst>
              </a:tr>
              <a:tr h="312076">
                <a:tc>
                  <a:txBody>
                    <a:bodyPr/>
                    <a:lstStyle/>
                    <a:p>
                      <a:pPr marL="0" marR="0" algn="just">
                        <a:lnSpc>
                          <a:spcPct val="107000"/>
                        </a:lnSpc>
                        <a:spcBef>
                          <a:spcPts val="0"/>
                        </a:spcBef>
                        <a:spcAft>
                          <a:spcPts val="0"/>
                        </a:spcAft>
                      </a:pPr>
                      <a:r>
                        <a:rPr lang="en-US" sz="1800">
                          <a:effectLst/>
                        </a:rPr>
                        <a:t>E1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9841424344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65093365"/>
                  </a:ext>
                </a:extLst>
              </a:tr>
              <a:tr h="312076">
                <a:tc>
                  <a:txBody>
                    <a:bodyPr/>
                    <a:lstStyle/>
                    <a:p>
                      <a:pPr marL="0" marR="0" algn="just">
                        <a:lnSpc>
                          <a:spcPct val="107000"/>
                        </a:lnSpc>
                        <a:spcBef>
                          <a:spcPts val="0"/>
                        </a:spcBef>
                        <a:spcAft>
                          <a:spcPts val="0"/>
                        </a:spcAft>
                      </a:pPr>
                      <a:r>
                        <a:rPr lang="en-US" sz="1800">
                          <a:effectLst/>
                        </a:rPr>
                        <a:t>E2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9841334455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66044961"/>
                  </a:ext>
                </a:extLst>
              </a:tr>
              <a:tr h="312076">
                <a:tc>
                  <a:txBody>
                    <a:bodyPr/>
                    <a:lstStyle/>
                    <a:p>
                      <a:pPr marL="0" marR="0" algn="just">
                        <a:lnSpc>
                          <a:spcPct val="107000"/>
                        </a:lnSpc>
                        <a:spcBef>
                          <a:spcPts val="0"/>
                        </a:spcBef>
                        <a:spcAft>
                          <a:spcPts val="0"/>
                        </a:spcAft>
                      </a:pPr>
                      <a:r>
                        <a:rPr lang="en-US" sz="1800">
                          <a:effectLst/>
                        </a:rPr>
                        <a:t>E3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9841232334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06074888"/>
                  </a:ext>
                </a:extLst>
              </a:tr>
              <a:tr h="312076">
                <a:tc>
                  <a:txBody>
                    <a:bodyPr/>
                    <a:lstStyle/>
                    <a:p>
                      <a:pPr marL="0" marR="0" algn="just">
                        <a:lnSpc>
                          <a:spcPct val="107000"/>
                        </a:lnSpc>
                        <a:spcBef>
                          <a:spcPts val="0"/>
                        </a:spcBef>
                        <a:spcAft>
                          <a:spcPts val="0"/>
                        </a:spcAft>
                      </a:pPr>
                      <a:r>
                        <a:rPr lang="en-US" sz="1800" dirty="0">
                          <a:effectLst/>
                        </a:rPr>
                        <a:t>E4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9851014816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14202205"/>
                  </a:ext>
                </a:extLst>
              </a:tr>
            </a:tbl>
          </a:graphicData>
        </a:graphic>
      </p:graphicFrame>
      <p:sp>
        <p:nvSpPr>
          <p:cNvPr id="8" name="TextBox 7"/>
          <p:cNvSpPr txBox="1"/>
          <p:nvPr/>
        </p:nvSpPr>
        <p:spPr>
          <a:xfrm>
            <a:off x="6873683" y="2155888"/>
            <a:ext cx="1326524" cy="369332"/>
          </a:xfrm>
          <a:prstGeom prst="rect">
            <a:avLst/>
          </a:prstGeom>
          <a:noFill/>
        </p:spPr>
        <p:txBody>
          <a:bodyPr wrap="square" rtlCol="0">
            <a:spAutoFit/>
          </a:bodyPr>
          <a:lstStyle/>
          <a:p>
            <a:r>
              <a:rPr lang="en-US" dirty="0"/>
              <a:t>employee</a:t>
            </a:r>
          </a:p>
        </p:txBody>
      </p:sp>
      <p:sp>
        <p:nvSpPr>
          <p:cNvPr id="9" name="TextBox 8"/>
          <p:cNvSpPr txBox="1"/>
          <p:nvPr/>
        </p:nvSpPr>
        <p:spPr>
          <a:xfrm>
            <a:off x="6864440" y="4038550"/>
            <a:ext cx="1326524" cy="369332"/>
          </a:xfrm>
          <a:prstGeom prst="rect">
            <a:avLst/>
          </a:prstGeom>
          <a:noFill/>
        </p:spPr>
        <p:txBody>
          <a:bodyPr wrap="square" rtlCol="0">
            <a:spAutoFit/>
          </a:bodyPr>
          <a:lstStyle/>
          <a:p>
            <a:r>
              <a:rPr lang="en-US" dirty="0"/>
              <a:t>emp1</a:t>
            </a:r>
          </a:p>
        </p:txBody>
      </p:sp>
      <p:sp>
        <p:nvSpPr>
          <p:cNvPr id="10" name="TextBox 9"/>
          <p:cNvSpPr txBox="1"/>
          <p:nvPr/>
        </p:nvSpPr>
        <p:spPr>
          <a:xfrm>
            <a:off x="6873683" y="6036413"/>
            <a:ext cx="1326524" cy="369332"/>
          </a:xfrm>
          <a:prstGeom prst="rect">
            <a:avLst/>
          </a:prstGeom>
          <a:noFill/>
        </p:spPr>
        <p:txBody>
          <a:bodyPr wrap="square" rtlCol="0">
            <a:spAutoFit/>
          </a:bodyPr>
          <a:lstStyle/>
          <a:p>
            <a:r>
              <a:rPr lang="en-US" dirty="0"/>
              <a:t>emp2</a:t>
            </a:r>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958806599"/>
      </p:ext>
    </p:extLst>
  </p:cSld>
  <p:clrMapOvr>
    <a:masterClrMapping/>
  </p:clrMapOvr>
  <mc:AlternateContent xmlns:mc="http://schemas.openxmlformats.org/markup-compatibility/2006">
    <mc:Choice xmlns:p14="http://schemas.microsoft.com/office/powerpoint/2010/main" Requires="p14">
      <p:transition spd="slow" p14:dur="2000" advClick="0" advTm="46526"/>
    </mc:Choice>
    <mc:Fallback>
      <p:transition spd="slow" advClick="0" advTm="46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Distribution Transparency</a:t>
            </a:r>
          </a:p>
        </p:txBody>
      </p:sp>
      <p:sp>
        <p:nvSpPr>
          <p:cNvPr id="3" name="Content Placeholder 2"/>
          <p:cNvSpPr>
            <a:spLocks noGrp="1"/>
          </p:cNvSpPr>
          <p:nvPr>
            <p:ph idx="1"/>
          </p:nvPr>
        </p:nvSpPr>
        <p:spPr/>
        <p:txBody>
          <a:bodyPr/>
          <a:lstStyle/>
          <a:p>
            <a:r>
              <a:rPr lang="en-US" dirty="0"/>
              <a:t>One of the advantage of distributed database is transparency of distribution of data in different computers. Users will have no idea from where data is coming; from one computer or more than one computer located at different sites</a:t>
            </a:r>
          </a:p>
          <a:p>
            <a:r>
              <a:rPr lang="en-US" dirty="0"/>
              <a:t>Distributed database hides all the details related with the distribution of data and storage of data, it only provides easy to use interfaces to users.</a:t>
            </a:r>
          </a:p>
          <a:p>
            <a:endParaRPr lang="en-US"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908136959"/>
      </p:ext>
    </p:extLst>
  </p:cSld>
  <p:clrMapOvr>
    <a:masterClrMapping/>
  </p:clrMapOvr>
  <mc:AlternateContent xmlns:mc="http://schemas.openxmlformats.org/markup-compatibility/2006">
    <mc:Choice xmlns:p14="http://schemas.microsoft.com/office/powerpoint/2010/main" Requires="p14">
      <p:transition spd="slow" p14:dur="2000" advClick="0" advTm="33231"/>
    </mc:Choice>
    <mc:Fallback>
      <p:transition spd="slow" advClick="0" advTm="332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778761"/>
            <a:ext cx="9603275" cy="1049235"/>
          </a:xfrm>
        </p:spPr>
        <p:txBody>
          <a:bodyPr/>
          <a:lstStyle/>
          <a:p>
            <a:r>
              <a:rPr lang="en-US" dirty="0"/>
              <a:t>The dimensions of distribution transparency </a:t>
            </a:r>
          </a:p>
        </p:txBody>
      </p:sp>
      <p:sp>
        <p:nvSpPr>
          <p:cNvPr id="3" name="Content Placeholder 2"/>
          <p:cNvSpPr>
            <a:spLocks noGrp="1"/>
          </p:cNvSpPr>
          <p:nvPr>
            <p:ph idx="1"/>
          </p:nvPr>
        </p:nvSpPr>
        <p:spPr/>
        <p:txBody>
          <a:bodyPr/>
          <a:lstStyle/>
          <a:p>
            <a:r>
              <a:rPr lang="en-US" dirty="0"/>
              <a:t>Location transparency</a:t>
            </a:r>
          </a:p>
          <a:p>
            <a:pPr lvl="1"/>
            <a:r>
              <a:rPr lang="en-US" dirty="0"/>
              <a:t>The location of data is unknown to the users. Data dictionary and distributed database management system directory store all the details about the distribution of data</a:t>
            </a:r>
          </a:p>
          <a:p>
            <a:r>
              <a:rPr lang="en-US" dirty="0"/>
              <a:t>Fragmentation transparency</a:t>
            </a:r>
          </a:p>
          <a:p>
            <a:pPr lvl="1"/>
            <a:r>
              <a:rPr lang="en-US" dirty="0"/>
              <a:t>how fragments are created is hidden from the users that is users will have no idea about data in fragments</a:t>
            </a:r>
          </a:p>
          <a:p>
            <a:r>
              <a:rPr lang="en-US" dirty="0"/>
              <a:t>Replication transparency</a:t>
            </a:r>
          </a:p>
          <a:p>
            <a:pPr lvl="1"/>
            <a:r>
              <a:rPr lang="en-US" dirty="0"/>
              <a:t>Data is replicated or not, user will have no idea about it.</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723093267"/>
      </p:ext>
    </p:extLst>
  </p:cSld>
  <p:clrMapOvr>
    <a:masterClrMapping/>
  </p:clrMapOvr>
  <mc:AlternateContent xmlns:mc="http://schemas.openxmlformats.org/markup-compatibility/2006">
    <mc:Choice xmlns:p14="http://schemas.microsoft.com/office/powerpoint/2010/main" Requires="p14">
      <p:transition spd="slow" p14:dur="2000" advClick="0" advTm="56590"/>
    </mc:Choice>
    <mc:Fallback>
      <p:transition spd="slow" advClick="0" advTm="56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Query Processing</a:t>
            </a:r>
          </a:p>
        </p:txBody>
      </p:sp>
      <p:sp>
        <p:nvSpPr>
          <p:cNvPr id="3" name="Content Placeholder 2"/>
          <p:cNvSpPr>
            <a:spLocks noGrp="1"/>
          </p:cNvSpPr>
          <p:nvPr>
            <p:ph idx="1"/>
          </p:nvPr>
        </p:nvSpPr>
        <p:spPr/>
        <p:txBody>
          <a:bodyPr/>
          <a:lstStyle/>
          <a:p>
            <a:r>
              <a:rPr lang="en-US" dirty="0"/>
              <a:t>In Distributed Database, there may be need to access several databases located at different sites to answer users’ queries. </a:t>
            </a:r>
          </a:p>
          <a:p>
            <a:r>
              <a:rPr lang="en-US" dirty="0"/>
              <a:t>Users query will be based on global schema of the database</a:t>
            </a:r>
          </a:p>
          <a:p>
            <a:r>
              <a:rPr lang="en-US" dirty="0"/>
              <a:t>The query written on global schema has to be mapped to the local schema to answer user queries.</a:t>
            </a:r>
          </a:p>
          <a:p>
            <a:r>
              <a:rPr lang="en-US" dirty="0"/>
              <a:t>Query processors of the local site will execute local query and return the result, those results will be merged and returned to the users.</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899398016"/>
      </p:ext>
    </p:extLst>
  </p:cSld>
  <p:clrMapOvr>
    <a:masterClrMapping/>
  </p:clrMapOvr>
  <mc:AlternateContent xmlns:mc="http://schemas.openxmlformats.org/markup-compatibility/2006">
    <mc:Choice xmlns:p14="http://schemas.microsoft.com/office/powerpoint/2010/main" Requires="p14">
      <p:transition spd="slow" p14:dur="2000" advClick="0" advTm="39522"/>
    </mc:Choice>
    <mc:Fallback>
      <p:transition spd="slow" advClick="0" advTm="395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6700"/>
          </a:xfrm>
        </p:spPr>
        <p:txBody>
          <a:bodyPr/>
          <a:lstStyle/>
          <a:p>
            <a:r>
              <a:rPr lang="en-US" dirty="0"/>
              <a:t>Example of query processing</a:t>
            </a:r>
          </a:p>
        </p:txBody>
      </p:sp>
      <p:sp>
        <p:nvSpPr>
          <p:cNvPr id="3" name="Content Placeholder 2"/>
          <p:cNvSpPr>
            <a:spLocks noGrp="1"/>
          </p:cNvSpPr>
          <p:nvPr>
            <p:ph idx="1"/>
          </p:nvPr>
        </p:nvSpPr>
        <p:spPr>
          <a:xfrm>
            <a:off x="979868" y="815144"/>
            <a:ext cx="7558825" cy="634240"/>
          </a:xfrm>
        </p:spPr>
        <p:txBody>
          <a:bodyPr>
            <a:normAutofit/>
          </a:bodyPr>
          <a:lstStyle/>
          <a:p>
            <a:r>
              <a:rPr lang="en-US" sz="2400" dirty="0"/>
              <a:t>Suppose we have books table as follows:</a:t>
            </a:r>
          </a:p>
        </p:txBody>
      </p:sp>
      <p:graphicFrame>
        <p:nvGraphicFramePr>
          <p:cNvPr id="4" name="Table 3"/>
          <p:cNvGraphicFramePr>
            <a:graphicFrameLocks noGrp="1"/>
          </p:cNvGraphicFramePr>
          <p:nvPr>
            <p:extLst>
              <p:ext uri="{D42A27DB-BD31-4B8C-83A1-F6EECF244321}">
                <p14:modId xmlns:p14="http://schemas.microsoft.com/office/powerpoint/2010/main" val="3585309860"/>
              </p:ext>
            </p:extLst>
          </p:nvPr>
        </p:nvGraphicFramePr>
        <p:xfrm>
          <a:off x="284408" y="1354040"/>
          <a:ext cx="6631546" cy="2934970"/>
        </p:xfrm>
        <a:graphic>
          <a:graphicData uri="http://schemas.openxmlformats.org/drawingml/2006/table">
            <a:tbl>
              <a:tblPr firstRow="1" firstCol="1" bandRow="1">
                <a:tableStyleId>{5C22544A-7EE6-4342-B048-85BDC9FD1C3A}</a:tableStyleId>
              </a:tblPr>
              <a:tblGrid>
                <a:gridCol w="976993">
                  <a:extLst>
                    <a:ext uri="{9D8B030D-6E8A-4147-A177-3AD203B41FA5}">
                      <a16:colId xmlns:a16="http://schemas.microsoft.com/office/drawing/2014/main" val="3724129344"/>
                    </a:ext>
                  </a:extLst>
                </a:gridCol>
                <a:gridCol w="3503782">
                  <a:extLst>
                    <a:ext uri="{9D8B030D-6E8A-4147-A177-3AD203B41FA5}">
                      <a16:colId xmlns:a16="http://schemas.microsoft.com/office/drawing/2014/main" val="2999987750"/>
                    </a:ext>
                  </a:extLst>
                </a:gridCol>
                <a:gridCol w="1068947">
                  <a:extLst>
                    <a:ext uri="{9D8B030D-6E8A-4147-A177-3AD203B41FA5}">
                      <a16:colId xmlns:a16="http://schemas.microsoft.com/office/drawing/2014/main" val="2439440613"/>
                    </a:ext>
                  </a:extLst>
                </a:gridCol>
                <a:gridCol w="1081824">
                  <a:extLst>
                    <a:ext uri="{9D8B030D-6E8A-4147-A177-3AD203B41FA5}">
                      <a16:colId xmlns:a16="http://schemas.microsoft.com/office/drawing/2014/main" val="1631545262"/>
                    </a:ext>
                  </a:extLst>
                </a:gridCol>
              </a:tblGrid>
              <a:tr h="246877">
                <a:tc>
                  <a:txBody>
                    <a:bodyPr/>
                    <a:lstStyle/>
                    <a:p>
                      <a:pPr marL="0" marR="0" algn="just">
                        <a:lnSpc>
                          <a:spcPct val="107000"/>
                        </a:lnSpc>
                        <a:spcBef>
                          <a:spcPts val="0"/>
                        </a:spcBef>
                        <a:spcAft>
                          <a:spcPts val="0"/>
                        </a:spcAft>
                      </a:pPr>
                      <a:r>
                        <a:rPr lang="en-US" sz="1800">
                          <a:effectLst/>
                        </a:rPr>
                        <a:t>Bookid</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err="1">
                          <a:effectLst/>
                        </a:rPr>
                        <a:t>Bname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Quantity</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Price</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22224414"/>
                  </a:ext>
                </a:extLst>
              </a:tr>
              <a:tr h="246877">
                <a:tc>
                  <a:txBody>
                    <a:bodyPr/>
                    <a:lstStyle/>
                    <a:p>
                      <a:pPr marL="0" marR="0" algn="just">
                        <a:lnSpc>
                          <a:spcPct val="107000"/>
                        </a:lnSpc>
                        <a:spcBef>
                          <a:spcPts val="0"/>
                        </a:spcBef>
                        <a:spcAft>
                          <a:spcPts val="0"/>
                        </a:spcAft>
                      </a:pPr>
                      <a:r>
                        <a:rPr lang="en-US" sz="1800">
                          <a:effectLst/>
                        </a:rPr>
                        <a:t>B101</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Operating system</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6</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890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07751189"/>
                  </a:ext>
                </a:extLst>
              </a:tr>
              <a:tr h="246877">
                <a:tc>
                  <a:txBody>
                    <a:bodyPr/>
                    <a:lstStyle/>
                    <a:p>
                      <a:pPr marL="0" marR="0" algn="just">
                        <a:lnSpc>
                          <a:spcPct val="107000"/>
                        </a:lnSpc>
                        <a:spcBef>
                          <a:spcPts val="0"/>
                        </a:spcBef>
                        <a:spcAft>
                          <a:spcPts val="0"/>
                        </a:spcAft>
                      </a:pPr>
                      <a:r>
                        <a:rPr lang="en-US" sz="1800">
                          <a:effectLst/>
                        </a:rPr>
                        <a:t>B102</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Data Structure</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6</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780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19699765"/>
                  </a:ext>
                </a:extLst>
              </a:tr>
              <a:tr h="246877">
                <a:tc>
                  <a:txBody>
                    <a:bodyPr/>
                    <a:lstStyle/>
                    <a:p>
                      <a:pPr marL="0" marR="0" algn="just">
                        <a:lnSpc>
                          <a:spcPct val="107000"/>
                        </a:lnSpc>
                        <a:spcBef>
                          <a:spcPts val="0"/>
                        </a:spcBef>
                        <a:spcAft>
                          <a:spcPts val="0"/>
                        </a:spcAft>
                      </a:pPr>
                      <a:r>
                        <a:rPr lang="en-US" sz="1800">
                          <a:effectLst/>
                        </a:rPr>
                        <a:t>B103</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PHP Programming</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750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4</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9813564"/>
                  </a:ext>
                </a:extLst>
              </a:tr>
              <a:tr h="246877">
                <a:tc>
                  <a:txBody>
                    <a:bodyPr/>
                    <a:lstStyle/>
                    <a:p>
                      <a:pPr marL="0" marR="0" algn="just">
                        <a:lnSpc>
                          <a:spcPct val="107000"/>
                        </a:lnSpc>
                        <a:spcBef>
                          <a:spcPts val="0"/>
                        </a:spcBef>
                        <a:spcAft>
                          <a:spcPts val="0"/>
                        </a:spcAft>
                      </a:pPr>
                      <a:r>
                        <a:rPr lang="en-US" sz="1800">
                          <a:effectLst/>
                        </a:rPr>
                        <a:t>B104</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Database System Concepts</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860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4</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5934158"/>
                  </a:ext>
                </a:extLst>
              </a:tr>
              <a:tr h="246877">
                <a:tc>
                  <a:txBody>
                    <a:bodyPr/>
                    <a:lstStyle/>
                    <a:p>
                      <a:pPr marL="0" marR="0" algn="just">
                        <a:lnSpc>
                          <a:spcPct val="107000"/>
                        </a:lnSpc>
                        <a:spcBef>
                          <a:spcPts val="0"/>
                        </a:spcBef>
                        <a:spcAft>
                          <a:spcPts val="0"/>
                        </a:spcAft>
                      </a:pPr>
                      <a:r>
                        <a:rPr lang="en-US" sz="1800">
                          <a:effectLst/>
                        </a:rPr>
                        <a:t>B105</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Software Engineering</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670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6</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9784650"/>
                  </a:ext>
                </a:extLst>
              </a:tr>
              <a:tr h="246877">
                <a:tc>
                  <a:txBody>
                    <a:bodyPr/>
                    <a:lstStyle/>
                    <a:p>
                      <a:pPr marL="0" marR="0" algn="just">
                        <a:lnSpc>
                          <a:spcPct val="107000"/>
                        </a:lnSpc>
                        <a:spcBef>
                          <a:spcPts val="0"/>
                        </a:spcBef>
                        <a:spcAft>
                          <a:spcPts val="0"/>
                        </a:spcAft>
                      </a:pPr>
                      <a:r>
                        <a:rPr lang="en-US" sz="1800">
                          <a:effectLst/>
                        </a:rPr>
                        <a:t>B106</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Data Mining and Data Warehouse</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700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6</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645306"/>
                  </a:ext>
                </a:extLst>
              </a:tr>
              <a:tr h="246877">
                <a:tc>
                  <a:txBody>
                    <a:bodyPr/>
                    <a:lstStyle/>
                    <a:p>
                      <a:pPr marL="0" marR="0" algn="just">
                        <a:lnSpc>
                          <a:spcPct val="107000"/>
                        </a:lnSpc>
                        <a:spcBef>
                          <a:spcPts val="0"/>
                        </a:spcBef>
                        <a:spcAft>
                          <a:spcPts val="0"/>
                        </a:spcAft>
                      </a:pPr>
                      <a:r>
                        <a:rPr lang="en-US" sz="1800">
                          <a:effectLst/>
                        </a:rPr>
                        <a:t>B107</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C Programming</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500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8</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51678835"/>
                  </a:ext>
                </a:extLst>
              </a:tr>
              <a:tr h="246877">
                <a:tc>
                  <a:txBody>
                    <a:bodyPr/>
                    <a:lstStyle/>
                    <a:p>
                      <a:pPr marL="0" marR="0" algn="just">
                        <a:lnSpc>
                          <a:spcPct val="107000"/>
                        </a:lnSpc>
                        <a:spcBef>
                          <a:spcPts val="0"/>
                        </a:spcBef>
                        <a:spcAft>
                          <a:spcPts val="0"/>
                        </a:spcAft>
                      </a:pPr>
                      <a:r>
                        <a:rPr lang="en-US" sz="1800">
                          <a:effectLst/>
                        </a:rPr>
                        <a:t>B108</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Management Information System</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780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6</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17548016"/>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692592164"/>
              </p:ext>
            </p:extLst>
          </p:nvPr>
        </p:nvGraphicFramePr>
        <p:xfrm>
          <a:off x="7099170" y="2820473"/>
          <a:ext cx="4530453" cy="1173988"/>
        </p:xfrm>
        <a:graphic>
          <a:graphicData uri="http://schemas.openxmlformats.org/drawingml/2006/table">
            <a:tbl>
              <a:tblPr firstRow="1" firstCol="1" bandRow="1">
                <a:tableStyleId>{5C22544A-7EE6-4342-B048-85BDC9FD1C3A}</a:tableStyleId>
              </a:tblPr>
              <a:tblGrid>
                <a:gridCol w="924353">
                  <a:extLst>
                    <a:ext uri="{9D8B030D-6E8A-4147-A177-3AD203B41FA5}">
                      <a16:colId xmlns:a16="http://schemas.microsoft.com/office/drawing/2014/main" val="4122701223"/>
                    </a:ext>
                  </a:extLst>
                </a:gridCol>
                <a:gridCol w="335451">
                  <a:extLst>
                    <a:ext uri="{9D8B030D-6E8A-4147-A177-3AD203B41FA5}">
                      <a16:colId xmlns:a16="http://schemas.microsoft.com/office/drawing/2014/main" val="3507121553"/>
                    </a:ext>
                  </a:extLst>
                </a:gridCol>
                <a:gridCol w="3270649">
                  <a:extLst>
                    <a:ext uri="{9D8B030D-6E8A-4147-A177-3AD203B41FA5}">
                      <a16:colId xmlns:a16="http://schemas.microsoft.com/office/drawing/2014/main" val="73680432"/>
                    </a:ext>
                  </a:extLst>
                </a:gridCol>
              </a:tblGrid>
              <a:tr h="335647">
                <a:tc>
                  <a:txBody>
                    <a:bodyPr/>
                    <a:lstStyle/>
                    <a:p>
                      <a:pPr marL="0" marR="0" algn="just">
                        <a:lnSpc>
                          <a:spcPct val="107000"/>
                        </a:lnSpc>
                        <a:spcBef>
                          <a:spcPts val="0"/>
                        </a:spcBef>
                        <a:spcAft>
                          <a:spcPts val="0"/>
                        </a:spcAft>
                      </a:pPr>
                      <a:r>
                        <a:rPr lang="en-US" sz="1800">
                          <a:effectLst/>
                        </a:rPr>
                        <a:t>Books1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err="1">
                          <a:effectLst/>
                        </a:rPr>
                        <a:t>σ</a:t>
                      </a:r>
                      <a:r>
                        <a:rPr lang="en-US" sz="1800" baseline="-25000" dirty="0" err="1">
                          <a:effectLst/>
                        </a:rPr>
                        <a:t>bookid</a:t>
                      </a:r>
                      <a:r>
                        <a:rPr lang="en-US" sz="1800" baseline="-25000" dirty="0">
                          <a:effectLst/>
                        </a:rPr>
                        <a:t>&lt;=’B103’</a:t>
                      </a:r>
                      <a:r>
                        <a:rPr lang="en-US" sz="1800" dirty="0">
                          <a:effectLst/>
                        </a:rPr>
                        <a:t>(Books)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3580947"/>
                  </a:ext>
                </a:extLst>
              </a:tr>
              <a:tr h="167823">
                <a:tc>
                  <a:txBody>
                    <a:bodyPr/>
                    <a:lstStyle/>
                    <a:p>
                      <a:pPr marL="0" marR="0" algn="just">
                        <a:lnSpc>
                          <a:spcPct val="107000"/>
                        </a:lnSpc>
                        <a:spcBef>
                          <a:spcPts val="0"/>
                        </a:spcBef>
                        <a:spcAft>
                          <a:spcPts val="0"/>
                        </a:spcAft>
                      </a:pPr>
                      <a:r>
                        <a:rPr lang="en-US" sz="1800">
                          <a:effectLst/>
                        </a:rPr>
                        <a:t>Books2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err="1">
                          <a:effectLst/>
                        </a:rPr>
                        <a:t>σ</a:t>
                      </a:r>
                      <a:r>
                        <a:rPr lang="en-US" sz="1800" baseline="-25000" dirty="0" err="1">
                          <a:effectLst/>
                        </a:rPr>
                        <a:t>bookid</a:t>
                      </a:r>
                      <a:r>
                        <a:rPr lang="en-US" sz="1800" baseline="-25000" dirty="0">
                          <a:effectLst/>
                        </a:rPr>
                        <a:t>&gt;’B103’ and </a:t>
                      </a:r>
                      <a:r>
                        <a:rPr lang="en-US" sz="1800" baseline="-25000" dirty="0" err="1">
                          <a:effectLst/>
                        </a:rPr>
                        <a:t>bookid</a:t>
                      </a:r>
                      <a:r>
                        <a:rPr lang="en-US" sz="1800" baseline="-25000" dirty="0">
                          <a:effectLst/>
                        </a:rPr>
                        <a:t>&lt;=’B105’</a:t>
                      </a:r>
                      <a:r>
                        <a:rPr lang="en-US" sz="1800" dirty="0">
                          <a:effectLst/>
                        </a:rPr>
                        <a:t>(Books)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11647537"/>
                  </a:ext>
                </a:extLst>
              </a:tr>
              <a:tr h="167823">
                <a:tc>
                  <a:txBody>
                    <a:bodyPr/>
                    <a:lstStyle/>
                    <a:p>
                      <a:pPr marL="0" marR="0" algn="just">
                        <a:lnSpc>
                          <a:spcPct val="107000"/>
                        </a:lnSpc>
                        <a:spcBef>
                          <a:spcPts val="0"/>
                        </a:spcBef>
                        <a:spcAft>
                          <a:spcPts val="0"/>
                        </a:spcAft>
                      </a:pPr>
                      <a:r>
                        <a:rPr lang="en-US" sz="1800">
                          <a:effectLst/>
                        </a:rPr>
                        <a:t>Books3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err="1">
                          <a:effectLst/>
                        </a:rPr>
                        <a:t>σ</a:t>
                      </a:r>
                      <a:r>
                        <a:rPr lang="en-US" sz="1800" baseline="-25000" dirty="0" err="1">
                          <a:effectLst/>
                        </a:rPr>
                        <a:t>bookid</a:t>
                      </a:r>
                      <a:r>
                        <a:rPr lang="en-US" sz="1800" baseline="-25000" dirty="0">
                          <a:effectLst/>
                        </a:rPr>
                        <a:t>&gt;’B105’</a:t>
                      </a:r>
                      <a:r>
                        <a:rPr lang="en-US" sz="1800" dirty="0">
                          <a:effectLst/>
                        </a:rPr>
                        <a:t>(Books)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18810511"/>
                  </a:ext>
                </a:extLst>
              </a:tr>
            </a:tbl>
          </a:graphicData>
        </a:graphic>
      </p:graphicFrame>
      <p:sp>
        <p:nvSpPr>
          <p:cNvPr id="9" name="Rectangle 2"/>
          <p:cNvSpPr>
            <a:spLocks noChangeArrowheads="1"/>
          </p:cNvSpPr>
          <p:nvPr/>
        </p:nvSpPr>
        <p:spPr bwMode="auto">
          <a:xfrm>
            <a:off x="7099170" y="1497034"/>
            <a:ext cx="3909356"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Table books is split into three horizontal fragments Books1, Books2, and Books3, defined as follows:</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10" name="TextBox 9"/>
          <p:cNvSpPr txBox="1"/>
          <p:nvPr/>
        </p:nvSpPr>
        <p:spPr>
          <a:xfrm>
            <a:off x="284408" y="4455844"/>
            <a:ext cx="5523963" cy="923330"/>
          </a:xfrm>
          <a:prstGeom prst="rect">
            <a:avLst/>
          </a:prstGeom>
          <a:noFill/>
        </p:spPr>
        <p:txBody>
          <a:bodyPr wrap="square" rtlCol="0">
            <a:spAutoFit/>
          </a:bodyPr>
          <a:lstStyle/>
          <a:p>
            <a:r>
              <a:rPr lang="en-US" dirty="0"/>
              <a:t>Books = Books1 U Books2 U Books3</a:t>
            </a:r>
          </a:p>
          <a:p>
            <a:endParaRPr lang="en-US" dirty="0"/>
          </a:p>
          <a:p>
            <a:r>
              <a:rPr lang="en-US" dirty="0"/>
              <a:t>SQL</a:t>
            </a:r>
            <a:r>
              <a:rPr lang="en-US" dirty="0">
                <a:sym typeface="Wingdings" panose="05000000000000000000" pitchFamily="2" charset="2"/>
              </a:rPr>
              <a:t></a:t>
            </a:r>
            <a:r>
              <a:rPr lang="en-US" dirty="0"/>
              <a:t> Select * from books where </a:t>
            </a:r>
            <a:r>
              <a:rPr lang="en-US" dirty="0" err="1"/>
              <a:t>bookid</a:t>
            </a:r>
            <a:r>
              <a:rPr lang="en-US" dirty="0"/>
              <a:t>=’B102’;</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pic>
        <p:nvPicPr>
          <p:cNvPr id="5" name="Picture 4"/>
          <p:cNvPicPr>
            <a:picLocks noChangeAspect="1"/>
          </p:cNvPicPr>
          <p:nvPr/>
        </p:nvPicPr>
        <p:blipFill rotWithShape="1">
          <a:blip r:embed="rId5"/>
          <a:srcRect l="28599" t="46486" r="38302" b="33521"/>
          <a:stretch/>
        </p:blipFill>
        <p:spPr>
          <a:xfrm>
            <a:off x="5431055" y="4289010"/>
            <a:ext cx="6726601" cy="2539421"/>
          </a:xfrm>
          <a:prstGeom prst="rect">
            <a:avLst/>
          </a:prstGeom>
        </p:spPr>
      </p:pic>
    </p:spTree>
    <p:extLst>
      <p:ext uri="{BB962C8B-B14F-4D97-AF65-F5344CB8AC3E}">
        <p14:creationId xmlns:p14="http://schemas.microsoft.com/office/powerpoint/2010/main" val="3508371324"/>
      </p:ext>
    </p:extLst>
  </p:cSld>
  <p:clrMapOvr>
    <a:masterClrMapping/>
  </p:clrMapOvr>
  <mc:AlternateContent xmlns:mc="http://schemas.openxmlformats.org/markup-compatibility/2006">
    <mc:Choice xmlns:p14="http://schemas.microsoft.com/office/powerpoint/2010/main" Requires="p14">
      <p:transition spd="slow" p14:dur="2000" advClick="0" advTm="92024"/>
    </mc:Choice>
    <mc:Fallback>
      <p:transition spd="slow" advClick="0" advTm="920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200</TotalTime>
  <Words>1085</Words>
  <Application>Microsoft Office PowerPoint</Application>
  <PresentationFormat>Widescreen</PresentationFormat>
  <Paragraphs>223</Paragraphs>
  <Slides>14</Slides>
  <Notes>0</Notes>
  <HiddenSlides>0</HiddenSlides>
  <MMClips>14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Gill Sans MT</vt:lpstr>
      <vt:lpstr>Times New Roman</vt:lpstr>
      <vt:lpstr>Wingdings</vt:lpstr>
      <vt:lpstr>Gallery</vt:lpstr>
      <vt:lpstr>Distributed Database Management System</vt:lpstr>
      <vt:lpstr>Distributed Database</vt:lpstr>
      <vt:lpstr>Benefits</vt:lpstr>
      <vt:lpstr>Types of distributed database</vt:lpstr>
      <vt:lpstr>Distributed database and control</vt:lpstr>
      <vt:lpstr>Distributed database design strategies</vt:lpstr>
      <vt:lpstr>PowerPoint Presentation</vt:lpstr>
      <vt:lpstr>Horizontal Fragmentation </vt:lpstr>
      <vt:lpstr>PowerPoint Presentation</vt:lpstr>
      <vt:lpstr>Vertical Fragmentation</vt:lpstr>
      <vt:lpstr>Distribution Transparency</vt:lpstr>
      <vt:lpstr>The dimensions of distribution transparency </vt:lpstr>
      <vt:lpstr>Distributed Query Processing</vt:lpstr>
      <vt:lpstr>Example of query processing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Distributed Database Management System</dc:title>
  <dc:creator>Dinesh</dc:creator>
  <cp:lastModifiedBy>Dinesh</cp:lastModifiedBy>
  <cp:revision>36</cp:revision>
  <dcterms:created xsi:type="dcterms:W3CDTF">2017-06-03T09:39:26Z</dcterms:created>
  <dcterms:modified xsi:type="dcterms:W3CDTF">2017-06-07T15:36:17Z</dcterms:modified>
</cp:coreProperties>
</file>