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7" r:id="rId6"/>
    <p:sldId id="268" r:id="rId7"/>
    <p:sldId id="269" r:id="rId8"/>
    <p:sldId id="270" r:id="rId9"/>
    <p:sldId id="271" r:id="rId10"/>
    <p:sldId id="260" r:id="rId11"/>
    <p:sldId id="272" r:id="rId12"/>
    <p:sldId id="262" r:id="rId13"/>
    <p:sldId id="274" r:id="rId14"/>
    <p:sldId id="265" r:id="rId15"/>
    <p:sldId id="275" r:id="rId16"/>
    <p:sldId id="261"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92" autoAdjust="0"/>
  </p:normalViewPr>
  <p:slideViewPr>
    <p:cSldViewPr>
      <p:cViewPr varScale="1">
        <p:scale>
          <a:sx n="70" d="100"/>
          <a:sy n="70" d="100"/>
        </p:scale>
        <p:origin x="108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5F177A-CEE2-4CA4-A3C9-D4E07EF62489}" type="datetimeFigureOut">
              <a:rPr lang="en-US" smtClean="0"/>
              <a:t>6/9/2017</a:t>
            </a:fld>
            <a:endParaRPr lang="en-US"/>
          </a:p>
        </p:txBody>
      </p:sp>
      <p:sp>
        <p:nvSpPr>
          <p:cNvPr id="5" name="Footer Placeholder 4"/>
          <p:cNvSpPr>
            <a:spLocks noGrp="1"/>
          </p:cNvSpPr>
          <p:nvPr>
            <p:ph type="ftr" sz="quarter" idx="11"/>
          </p:nvPr>
        </p:nvSpPr>
        <p:spPr>
          <a:xfrm>
            <a:off x="2396319" y="329308"/>
            <a:ext cx="3086292" cy="309201"/>
          </a:xfrm>
        </p:spPr>
        <p:txBody>
          <a:bodyPr/>
          <a:lstStyle/>
          <a:p>
            <a:endParaRPr lang="en-US"/>
          </a:p>
        </p:txBody>
      </p:sp>
      <p:sp>
        <p:nvSpPr>
          <p:cNvPr id="6" name="Slide Number Placeholder 5"/>
          <p:cNvSpPr>
            <a:spLocks noGrp="1"/>
          </p:cNvSpPr>
          <p:nvPr>
            <p:ph type="sldNum" sz="quarter" idx="12"/>
          </p:nvPr>
        </p:nvSpPr>
        <p:spPr>
          <a:xfrm>
            <a:off x="1434703" y="798973"/>
            <a:ext cx="802005" cy="503578"/>
          </a:xfrm>
        </p:spPr>
        <p:txBody>
          <a:bodyPr/>
          <a:lstStyle/>
          <a:p>
            <a:fld id="{01069879-16E3-48EE-87B3-FE4453C8C860}" type="slidenum">
              <a:rPr lang="en-US" smtClean="0"/>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55870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5F177A-CEE2-4CA4-A3C9-D4E07EF62489}" type="datetimeFigureOut">
              <a:rPr lang="en-US" smtClean="0"/>
              <a:t>6/9/2017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69879-16E3-48EE-87B3-FE4453C8C860}"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0494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5F177A-CEE2-4CA4-A3C9-D4E07EF62489}" type="datetimeFigureOut">
              <a:rPr lang="en-US" smtClean="0"/>
              <a:t>6/9/2017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69879-16E3-48EE-87B3-FE4453C8C860}" type="slidenum">
              <a:rPr lang="en-US" smtClean="0"/>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350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5F177A-CEE2-4CA4-A3C9-D4E07EF62489}" type="datetimeFigureOut">
              <a:rPr lang="en-US" smtClean="0"/>
              <a:t>6/9/2017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069879-16E3-48EE-87B3-FE4453C8C860}"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58848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5F177A-CEE2-4CA4-A3C9-D4E07EF62489}" type="datetimeFigureOut">
              <a:rPr lang="en-US" smtClean="0"/>
              <a:t>6/9/2017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069879-16E3-48EE-87B3-FE4453C8C860}" type="slidenum">
              <a:rPr lang="en-US" smtClean="0"/>
              <a:t>‹#›</a:t>
            </a:fld>
            <a:endParaRPr lang="en-US"/>
          </a:p>
        </p:txBody>
      </p:sp>
    </p:spTree>
    <p:extLst>
      <p:ext uri="{BB962C8B-B14F-4D97-AF65-F5344CB8AC3E}">
        <p14:creationId xmlns:p14="http://schemas.microsoft.com/office/powerpoint/2010/main" val="2530584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5F177A-CEE2-4CA4-A3C9-D4E07EF62489}" type="datetimeFigureOut">
              <a:rPr lang="en-US" smtClean="0"/>
              <a:t>6/9/2017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069879-16E3-48EE-87B3-FE4453C8C860}" type="slidenum">
              <a:rPr lang="en-US" smtClean="0"/>
              <a:t>‹#›</a:t>
            </a:fld>
            <a:endParaRPr lang="en-US"/>
          </a:p>
        </p:txBody>
      </p:sp>
    </p:spTree>
    <p:extLst>
      <p:ext uri="{BB962C8B-B14F-4D97-AF65-F5344CB8AC3E}">
        <p14:creationId xmlns:p14="http://schemas.microsoft.com/office/powerpoint/2010/main" val="655737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5F177A-CEE2-4CA4-A3C9-D4E07EF62489}" type="datetimeFigureOut">
              <a:rPr lang="en-US" smtClean="0"/>
              <a:t>6/9/2017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069879-16E3-48EE-87B3-FE4453C8C860}" type="slidenum">
              <a:rPr lang="en-US" smtClean="0"/>
              <a:t>‹#›</a:t>
            </a:fld>
            <a:endParaRPr lang="en-US"/>
          </a:p>
        </p:txBody>
      </p:sp>
    </p:spTree>
    <p:extLst>
      <p:ext uri="{BB962C8B-B14F-4D97-AF65-F5344CB8AC3E}">
        <p14:creationId xmlns:p14="http://schemas.microsoft.com/office/powerpoint/2010/main" val="3460877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C5F177A-CEE2-4CA4-A3C9-D4E07EF62489}" type="datetimeFigureOut">
              <a:rPr lang="en-US" smtClean="0"/>
              <a:t>6/9/2017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069879-16E3-48EE-87B3-FE4453C8C860}" type="slidenum">
              <a:rPr lang="en-US" smtClean="0"/>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6859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8C5F177A-CEE2-4CA4-A3C9-D4E07EF62489}" type="datetimeFigureOut">
              <a:rPr lang="en-US" smtClean="0"/>
              <a:t>6/9/2017</a:t>
            </a:fld>
            <a:endParaRPr lang="en-US"/>
          </a:p>
        </p:txBody>
      </p:sp>
      <p:sp>
        <p:nvSpPr>
          <p:cNvPr id="6" name="Footer Placeholder 5"/>
          <p:cNvSpPr>
            <a:spLocks noGrp="1"/>
          </p:cNvSpPr>
          <p:nvPr>
            <p:ph type="ftr" sz="quarter" idx="11"/>
          </p:nvPr>
        </p:nvSpPr>
        <p:spPr>
          <a:xfrm>
            <a:off x="1437530" y="318641"/>
            <a:ext cx="3251553" cy="320931"/>
          </a:xfrm>
        </p:spPr>
        <p:txBody>
          <a:bodyPr/>
          <a:lstStyle/>
          <a:p>
            <a:endParaRPr lang="en-US"/>
          </a:p>
        </p:txBody>
      </p:sp>
      <p:sp>
        <p:nvSpPr>
          <p:cNvPr id="7" name="Slide Number Placeholder 6"/>
          <p:cNvSpPr>
            <a:spLocks noGrp="1"/>
          </p:cNvSpPr>
          <p:nvPr>
            <p:ph type="sldNum" sz="quarter" idx="12"/>
          </p:nvPr>
        </p:nvSpPr>
        <p:spPr/>
        <p:txBody>
          <a:bodyPr/>
          <a:lstStyle/>
          <a:p>
            <a:fld id="{01069879-16E3-48EE-87B3-FE4453C8C860}" type="slidenum">
              <a:rPr lang="en-US" smtClean="0"/>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01216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5F177A-CEE2-4CA4-A3C9-D4E07EF62489}" type="datetimeFigureOut">
              <a:rPr lang="en-US" smtClean="0"/>
              <a:t>6/9/2017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69879-16E3-48EE-87B3-FE4453C8C860}" type="slidenum">
              <a:rPr lang="en-US" smtClean="0"/>
              <a:t>‹#›</a:t>
            </a:fld>
            <a:endParaRPr lang="en-US"/>
          </a:p>
        </p:txBody>
      </p:sp>
    </p:spTree>
    <p:extLst>
      <p:ext uri="{BB962C8B-B14F-4D97-AF65-F5344CB8AC3E}">
        <p14:creationId xmlns:p14="http://schemas.microsoft.com/office/powerpoint/2010/main" val="2206612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5F177A-CEE2-4CA4-A3C9-D4E07EF62489}" type="datetimeFigureOut">
              <a:rPr lang="en-US" smtClean="0"/>
              <a:t>6/9/2017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69879-16E3-48EE-87B3-FE4453C8C860}" type="slidenum">
              <a:rPr lang="en-US" smtClean="0"/>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73750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C5F177A-CEE2-4CA4-A3C9-D4E07EF62489}" type="datetimeFigureOut">
              <a:rPr lang="en-US" smtClean="0"/>
              <a:t>6/9/2017</a:t>
            </a:fld>
            <a:endParaRPr lang="en-US"/>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01069879-16E3-48EE-87B3-FE4453C8C860}" type="slidenum">
              <a:rPr lang="en-US" smtClean="0"/>
              <a:t>‹#›</a:t>
            </a:fld>
            <a:endParaRPr lang="en-US"/>
          </a:p>
        </p:txBody>
      </p:sp>
    </p:spTree>
    <p:extLst>
      <p:ext uri="{BB962C8B-B14F-4D97-AF65-F5344CB8AC3E}">
        <p14:creationId xmlns:p14="http://schemas.microsoft.com/office/powerpoint/2010/main" val="6156379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Transaction Integrity</a:t>
            </a:r>
          </a:p>
        </p:txBody>
      </p:sp>
      <p:sp>
        <p:nvSpPr>
          <p:cNvPr id="3" name="Subtitle 2"/>
          <p:cNvSpPr>
            <a:spLocks noGrp="1"/>
          </p:cNvSpPr>
          <p:nvPr>
            <p:ph type="subTitle" idx="1"/>
          </p:nvPr>
        </p:nvSpPr>
        <p:spPr/>
        <p:txBody>
          <a:bodyPr>
            <a:normAutofit fontScale="85000" lnSpcReduction="20000"/>
          </a:bodyPr>
          <a:lstStyle/>
          <a:p>
            <a:br>
              <a:rPr lang="en-US" dirty="0"/>
            </a:br>
            <a:r>
              <a:rPr lang="en-US" dirty="0"/>
              <a:t>Dinesh </a:t>
            </a:r>
            <a:r>
              <a:rPr lang="en-US" dirty="0" err="1"/>
              <a:t>Bajracharya</a:t>
            </a:r>
            <a:endParaRPr lang="en-US" dirty="0"/>
          </a:p>
          <a:p>
            <a:r>
              <a:rPr lang="en-US" dirty="0" err="1"/>
              <a:t>nepal</a:t>
            </a:r>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5293"/>
    </mc:Choice>
    <mc:Fallback xmlns="">
      <p:transition spd="slow" advClick="0" advTm="52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a:t>Transaction is a set of operations which accesses database for data retrieval or data manipulation</a:t>
            </a:r>
          </a:p>
          <a:p>
            <a:r>
              <a:rPr lang="en-US" dirty="0"/>
              <a:t>The state of database must be consistent before transaction and the state of database must consistent after the transaction</a:t>
            </a:r>
          </a:p>
          <a:p>
            <a:r>
              <a:rPr lang="en-US" dirty="0"/>
              <a:t>The operations of transactions are performed using SQL statements.</a:t>
            </a:r>
          </a:p>
          <a:p>
            <a:r>
              <a:rPr lang="en-US" dirty="0"/>
              <a:t>A transaction occupies its own memory space while executing; all data items that a transaction requires are stored in the memory space of that transaction.</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66102"/>
    </mc:Choice>
    <mc:Fallback xmlns="">
      <p:transition spd="slow" advClick="0" advTm="66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762000"/>
            <a:ext cx="6571343" cy="609600"/>
          </a:xfrm>
        </p:spPr>
        <p:txBody>
          <a:bodyPr/>
          <a:lstStyle/>
          <a:p>
            <a:r>
              <a:rPr lang="en-US" dirty="0"/>
              <a:t>States of Transaction</a:t>
            </a:r>
          </a:p>
        </p:txBody>
      </p:sp>
      <p:sp>
        <p:nvSpPr>
          <p:cNvPr id="3" name="Content Placeholder 2"/>
          <p:cNvSpPr>
            <a:spLocks noGrp="1"/>
          </p:cNvSpPr>
          <p:nvPr>
            <p:ph idx="1"/>
          </p:nvPr>
        </p:nvSpPr>
        <p:spPr>
          <a:xfrm>
            <a:off x="457200" y="1905001"/>
            <a:ext cx="8229600" cy="4038600"/>
          </a:xfrm>
        </p:spPr>
        <p:txBody>
          <a:bodyPr>
            <a:normAutofit lnSpcReduction="10000"/>
          </a:bodyPr>
          <a:lstStyle/>
          <a:p>
            <a:pPr lvl="0"/>
            <a:r>
              <a:rPr lang="en-US" b="1" dirty="0"/>
              <a:t>Active</a:t>
            </a:r>
            <a:r>
              <a:rPr lang="en-US" dirty="0"/>
              <a:t>: transaction is in action, it is executing its operations.</a:t>
            </a:r>
          </a:p>
          <a:p>
            <a:pPr lvl="0"/>
            <a:r>
              <a:rPr lang="en-US" b="1" dirty="0"/>
              <a:t>Partially committed</a:t>
            </a:r>
            <a:r>
              <a:rPr lang="en-US" dirty="0"/>
              <a:t>: a transaction of which some of the operations are complete</a:t>
            </a:r>
          </a:p>
          <a:p>
            <a:pPr lvl="0"/>
            <a:r>
              <a:rPr lang="en-US" b="1" dirty="0"/>
              <a:t>Failed</a:t>
            </a:r>
            <a:r>
              <a:rPr lang="en-US" dirty="0"/>
              <a:t>: transaction which is not able to complete all of its operations successfully</a:t>
            </a:r>
          </a:p>
          <a:p>
            <a:pPr lvl="0"/>
            <a:r>
              <a:rPr lang="en-US" b="1" dirty="0"/>
              <a:t>Aborted</a:t>
            </a:r>
            <a:r>
              <a:rPr lang="en-US" dirty="0"/>
              <a:t>: An incomplete transaction is called aborted transaction. An aborted transaction has on effect on the database state. </a:t>
            </a:r>
          </a:p>
          <a:p>
            <a:r>
              <a:rPr lang="en-US" b="1" dirty="0"/>
              <a:t>Committed</a:t>
            </a:r>
            <a:r>
              <a:rPr lang="en-US" dirty="0"/>
              <a:t>: A transaction which successfully executed all of its operations is said to be committed transaction. All the effects of committed transactions are reflected in the database.</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51991"/>
    </mc:Choice>
    <mc:Fallback xmlns="">
      <p:transition spd="slow" advClick="0" advTm="51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Properties of Transactions</a:t>
            </a:r>
          </a:p>
        </p:txBody>
      </p:sp>
      <p:sp>
        <p:nvSpPr>
          <p:cNvPr id="3" name="Content Placeholder 2"/>
          <p:cNvSpPr>
            <a:spLocks noGrp="1"/>
          </p:cNvSpPr>
          <p:nvPr>
            <p:ph idx="1"/>
          </p:nvPr>
        </p:nvSpPr>
        <p:spPr/>
        <p:txBody>
          <a:bodyPr>
            <a:normAutofit fontScale="92500" lnSpcReduction="20000"/>
          </a:bodyPr>
          <a:lstStyle/>
          <a:p>
            <a:r>
              <a:rPr lang="en-US" dirty="0"/>
              <a:t>A transaction must maintain the consistent state of database. A transaction can maintain consistent state of database by obeying the properties of transaction known as ACID properties. </a:t>
            </a:r>
          </a:p>
          <a:p>
            <a:r>
              <a:rPr lang="en-US" dirty="0"/>
              <a:t>When more than one transaction execute at the same time and those transactions saw each others data then the state of database my become inconsistent.</a:t>
            </a:r>
          </a:p>
          <a:p>
            <a:pPr lvl="2">
              <a:buFont typeface="Wingdings" panose="05000000000000000000" pitchFamily="2" charset="2"/>
              <a:buChar char="Ø"/>
            </a:pPr>
            <a:r>
              <a:rPr lang="en-US" b="1" dirty="0"/>
              <a:t>A</a:t>
            </a:r>
            <a:r>
              <a:rPr lang="en-US" dirty="0"/>
              <a:t> – Atomicity</a:t>
            </a:r>
          </a:p>
          <a:p>
            <a:pPr lvl="2">
              <a:buFont typeface="Wingdings" panose="05000000000000000000" pitchFamily="2" charset="2"/>
              <a:buChar char="Ø"/>
            </a:pPr>
            <a:r>
              <a:rPr lang="en-US" b="1" dirty="0"/>
              <a:t>C</a:t>
            </a:r>
            <a:r>
              <a:rPr lang="en-US" dirty="0"/>
              <a:t> – Consistency</a:t>
            </a:r>
          </a:p>
          <a:p>
            <a:pPr lvl="2">
              <a:buFont typeface="Wingdings" panose="05000000000000000000" pitchFamily="2" charset="2"/>
              <a:buChar char="Ø"/>
            </a:pPr>
            <a:r>
              <a:rPr lang="en-US" b="1" dirty="0"/>
              <a:t>I</a:t>
            </a:r>
            <a:r>
              <a:rPr lang="en-US" dirty="0"/>
              <a:t> – Isolation</a:t>
            </a:r>
          </a:p>
          <a:p>
            <a:pPr lvl="2">
              <a:buFont typeface="Wingdings" panose="05000000000000000000" pitchFamily="2" charset="2"/>
              <a:buChar char="Ø"/>
            </a:pPr>
            <a:r>
              <a:rPr lang="en-US" b="1" dirty="0"/>
              <a:t>D</a:t>
            </a:r>
            <a:r>
              <a:rPr lang="en-US" dirty="0"/>
              <a:t> – Durability </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49836"/>
    </mc:Choice>
    <mc:Fallback xmlns="">
      <p:transition spd="slow" advClick="0" advTm="49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Atomicity: either all of the operations of transaction must execute completely or none of them should execute</a:t>
            </a:r>
          </a:p>
          <a:p>
            <a:r>
              <a:rPr lang="en-US" dirty="0"/>
              <a:t>Consistency: the consistent state of database must be maintained by the transaction</a:t>
            </a:r>
          </a:p>
          <a:p>
            <a:r>
              <a:rPr lang="en-US" dirty="0"/>
              <a:t>Isolation: A transaction must execute as isolated process not interfering with other transactions.</a:t>
            </a:r>
          </a:p>
          <a:p>
            <a:r>
              <a:rPr lang="en-US" dirty="0"/>
              <a:t>Durability: The updates made by committed transaction must be maintained even after the system failure.</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762171601"/>
      </p:ext>
    </p:extLst>
  </p:cSld>
  <p:clrMapOvr>
    <a:masterClrMapping/>
  </p:clrMapOvr>
  <mc:AlternateContent xmlns:mc="http://schemas.openxmlformats.org/markup-compatibility/2006" xmlns:p14="http://schemas.microsoft.com/office/powerpoint/2010/main">
    <mc:Choice Requires="p14">
      <p:transition spd="slow" p14:dur="2000" advClick="0" advTm="85528"/>
    </mc:Choice>
    <mc:Fallback xmlns="">
      <p:transition spd="slow" advClick="0" advTm="85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simple transaction Model</a:t>
            </a:r>
          </a:p>
        </p:txBody>
      </p:sp>
      <p:sp>
        <p:nvSpPr>
          <p:cNvPr id="3" name="Content Placeholder 2"/>
          <p:cNvSpPr>
            <a:spLocks noGrp="1"/>
          </p:cNvSpPr>
          <p:nvPr>
            <p:ph idx="1"/>
          </p:nvPr>
        </p:nvSpPr>
        <p:spPr>
          <a:xfrm>
            <a:off x="457200" y="1981200"/>
            <a:ext cx="8229600" cy="4144963"/>
          </a:xfrm>
        </p:spPr>
        <p:txBody>
          <a:bodyPr>
            <a:normAutofit/>
          </a:bodyPr>
          <a:lstStyle/>
          <a:p>
            <a:r>
              <a:rPr lang="en-US" dirty="0"/>
              <a:t>The execution sequence of operations of transaction on database is known as a schedule</a:t>
            </a:r>
          </a:p>
          <a:p>
            <a:r>
              <a:rPr lang="en-US" dirty="0"/>
              <a:t>To keep things simple, only read and write operations on the database are considered.</a:t>
            </a:r>
          </a:p>
          <a:p>
            <a:r>
              <a:rPr lang="en-US" dirty="0"/>
              <a:t>Let us consider a scenario of issuing a book from a library by a member of library: </a:t>
            </a:r>
          </a:p>
          <a:p>
            <a:r>
              <a:rPr lang="en-US" dirty="0"/>
              <a:t>Let books be: Books and issued:</a:t>
            </a:r>
          </a:p>
          <a:p>
            <a:pPr lvl="1"/>
            <a:r>
              <a:rPr lang="en-US" dirty="0"/>
              <a:t>To issue a book, the quantity of the issued book must be decreased by one in books table and new record of that book must be inserted into issued table. </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871693159"/>
      </p:ext>
    </p:extLst>
  </p:cSld>
  <p:clrMapOvr>
    <a:masterClrMapping/>
  </p:clrMapOvr>
  <mc:AlternateContent xmlns:mc="http://schemas.openxmlformats.org/markup-compatibility/2006" xmlns:p14="http://schemas.microsoft.com/office/powerpoint/2010/main">
    <mc:Choice Requires="p14">
      <p:transition spd="slow" p14:dur="2000" advClick="0" advTm="57317"/>
    </mc:Choice>
    <mc:Fallback xmlns="">
      <p:transition spd="slow" advClick="0" advTm="573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p:graphicFrame>
        <p:nvGraphicFramePr>
          <p:cNvPr id="4" name="Table 3"/>
          <p:cNvGraphicFramePr>
            <a:graphicFrameLocks noGrp="1"/>
          </p:cNvGraphicFramePr>
          <p:nvPr>
            <p:extLst>
              <p:ext uri="{D42A27DB-BD31-4B8C-83A1-F6EECF244321}">
                <p14:modId xmlns:p14="http://schemas.microsoft.com/office/powerpoint/2010/main" val="1275086903"/>
              </p:ext>
            </p:extLst>
          </p:nvPr>
        </p:nvGraphicFramePr>
        <p:xfrm>
          <a:off x="1295400" y="2013889"/>
          <a:ext cx="6490834" cy="3091511"/>
        </p:xfrm>
        <a:graphic>
          <a:graphicData uri="http://schemas.openxmlformats.org/drawingml/2006/table">
            <a:tbl>
              <a:tblPr firstRow="1" firstCol="1" bandRow="1">
                <a:tableStyleId>{5C22544A-7EE6-4342-B048-85BDC9FD1C3A}</a:tableStyleId>
              </a:tblPr>
              <a:tblGrid>
                <a:gridCol w="681575">
                  <a:extLst>
                    <a:ext uri="{9D8B030D-6E8A-4147-A177-3AD203B41FA5}">
                      <a16:colId xmlns:a16="http://schemas.microsoft.com/office/drawing/2014/main" val="1327678809"/>
                    </a:ext>
                  </a:extLst>
                </a:gridCol>
                <a:gridCol w="5809259">
                  <a:extLst>
                    <a:ext uri="{9D8B030D-6E8A-4147-A177-3AD203B41FA5}">
                      <a16:colId xmlns:a16="http://schemas.microsoft.com/office/drawing/2014/main" val="385289892"/>
                    </a:ext>
                  </a:extLst>
                </a:gridCol>
              </a:tblGrid>
              <a:tr h="1586181">
                <a:tc>
                  <a:txBody>
                    <a:bodyPr/>
                    <a:lstStyle/>
                    <a:p>
                      <a:pPr marL="0" marR="0" algn="just">
                        <a:lnSpc>
                          <a:spcPct val="107000"/>
                        </a:lnSpc>
                        <a:spcBef>
                          <a:spcPts val="0"/>
                        </a:spcBef>
                        <a:spcAft>
                          <a:spcPts val="0"/>
                        </a:spcAft>
                      </a:pPr>
                      <a:r>
                        <a:rPr lang="en-US" sz="2400">
                          <a:effectLst/>
                        </a:rPr>
                        <a:t>Ti:</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400" dirty="0">
                          <a:effectLst/>
                        </a:rPr>
                        <a:t>Mid := Read(Member);</a:t>
                      </a:r>
                    </a:p>
                    <a:p>
                      <a:pPr marL="0" marR="0" algn="just">
                        <a:lnSpc>
                          <a:spcPct val="107000"/>
                        </a:lnSpc>
                        <a:spcBef>
                          <a:spcPts val="0"/>
                        </a:spcBef>
                        <a:spcAft>
                          <a:spcPts val="0"/>
                        </a:spcAft>
                      </a:pPr>
                      <a:r>
                        <a:rPr lang="en-US" sz="2400" dirty="0" err="1">
                          <a:effectLst/>
                        </a:rPr>
                        <a:t>Bookid</a:t>
                      </a:r>
                      <a:r>
                        <a:rPr lang="en-US" sz="2400" dirty="0">
                          <a:effectLst/>
                        </a:rPr>
                        <a:t>  :=Read(</a:t>
                      </a:r>
                      <a:r>
                        <a:rPr lang="en-US" sz="2400" dirty="0" err="1">
                          <a:effectLst/>
                        </a:rPr>
                        <a:t>Bookid</a:t>
                      </a:r>
                      <a:r>
                        <a:rPr lang="en-US" sz="2400" dirty="0">
                          <a:effectLst/>
                        </a:rPr>
                        <a:t>);</a:t>
                      </a:r>
                    </a:p>
                    <a:p>
                      <a:pPr marL="0" marR="0" algn="just">
                        <a:lnSpc>
                          <a:spcPct val="107000"/>
                        </a:lnSpc>
                        <a:spcBef>
                          <a:spcPts val="0"/>
                        </a:spcBef>
                        <a:spcAft>
                          <a:spcPts val="0"/>
                        </a:spcAft>
                      </a:pPr>
                      <a:r>
                        <a:rPr lang="en-US" sz="2400" dirty="0">
                          <a:effectLst/>
                        </a:rPr>
                        <a:t>Quantity := Read(quantity);</a:t>
                      </a:r>
                    </a:p>
                    <a:p>
                      <a:pPr marL="0" marR="0" algn="just">
                        <a:lnSpc>
                          <a:spcPct val="107000"/>
                        </a:lnSpc>
                        <a:spcBef>
                          <a:spcPts val="0"/>
                        </a:spcBef>
                        <a:spcAft>
                          <a:spcPts val="0"/>
                        </a:spcAft>
                      </a:pPr>
                      <a:r>
                        <a:rPr lang="en-US" sz="2400" dirty="0">
                          <a:effectLst/>
                        </a:rPr>
                        <a:t>Date := </a:t>
                      </a:r>
                      <a:r>
                        <a:rPr lang="en-US" sz="2000" dirty="0" err="1">
                          <a:effectLst/>
                        </a:rPr>
                        <a:t>currentdate</a:t>
                      </a:r>
                      <a:r>
                        <a:rPr lang="en-US" sz="2400" dirty="0">
                          <a:effectLst/>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26273768"/>
                  </a:ext>
                </a:extLst>
              </a:tr>
              <a:tr h="369595">
                <a:tc>
                  <a:txBody>
                    <a:bodyPr/>
                    <a:lstStyle/>
                    <a:p>
                      <a:pPr marL="0" marR="0" algn="just">
                        <a:lnSpc>
                          <a:spcPct val="107000"/>
                        </a:lnSpc>
                        <a:spcBef>
                          <a:spcPts val="0"/>
                        </a:spcBef>
                        <a:spcAft>
                          <a:spcPts val="0"/>
                        </a:spcAft>
                      </a:pPr>
                      <a:r>
                        <a:rPr lang="en-US" sz="2400">
                          <a:effectLst/>
                        </a:rPr>
                        <a:t> </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400">
                          <a:effectLst/>
                        </a:rPr>
                        <a:t>Write(Mid, Bookid, Date);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63702540"/>
                  </a:ext>
                </a:extLst>
              </a:tr>
              <a:tr h="369595">
                <a:tc>
                  <a:txBody>
                    <a:bodyPr/>
                    <a:lstStyle/>
                    <a:p>
                      <a:pPr marL="0" marR="0" algn="just">
                        <a:lnSpc>
                          <a:spcPct val="107000"/>
                        </a:lnSpc>
                        <a:spcBef>
                          <a:spcPts val="0"/>
                        </a:spcBef>
                        <a:spcAft>
                          <a:spcPts val="0"/>
                        </a:spcAft>
                      </a:pPr>
                      <a:r>
                        <a:rPr lang="en-US" sz="2400">
                          <a:effectLst/>
                        </a:rPr>
                        <a:t> </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400">
                          <a:effectLst/>
                        </a:rPr>
                        <a:t>Quantity := Quantity – 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81610615"/>
                  </a:ext>
                </a:extLst>
              </a:tr>
              <a:tr h="722628">
                <a:tc>
                  <a:txBody>
                    <a:bodyPr/>
                    <a:lstStyle/>
                    <a:p>
                      <a:pPr marL="0" marR="0" algn="just">
                        <a:lnSpc>
                          <a:spcPct val="107000"/>
                        </a:lnSpc>
                        <a:spcBef>
                          <a:spcPts val="0"/>
                        </a:spcBef>
                        <a:spcAft>
                          <a:spcPts val="0"/>
                        </a:spcAft>
                      </a:pPr>
                      <a:r>
                        <a:rPr lang="en-US" sz="2400">
                          <a:effectLst/>
                        </a:rPr>
                        <a:t> </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400" dirty="0">
                          <a:effectLst/>
                        </a:rPr>
                        <a:t>Write (Quantity, </a:t>
                      </a:r>
                      <a:r>
                        <a:rPr lang="en-US" sz="2400" dirty="0" err="1">
                          <a:effectLst/>
                        </a:rPr>
                        <a:t>Bookid</a:t>
                      </a:r>
                      <a:r>
                        <a:rPr lang="en-US" sz="2400" dirty="0">
                          <a:effectLst/>
                        </a:rPr>
                        <a:t>);</a:t>
                      </a:r>
                    </a:p>
                    <a:p>
                      <a:pPr marL="0" marR="0" algn="just">
                        <a:lnSpc>
                          <a:spcPct val="107000"/>
                        </a:lnSpc>
                        <a:spcBef>
                          <a:spcPts val="0"/>
                        </a:spcBef>
                        <a:spcAft>
                          <a:spcPts val="0"/>
                        </a:spcAft>
                      </a:pPr>
                      <a:r>
                        <a:rPr lang="en-US" sz="1800" dirty="0">
                          <a:effectLst/>
                        </a:rPr>
                        <a:t>Schedule 1</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2652184"/>
                  </a:ext>
                </a:extLst>
              </a:tr>
            </a:tbl>
          </a:graphicData>
        </a:graphic>
      </p:graphicFrame>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748464848"/>
      </p:ext>
    </p:extLst>
  </p:cSld>
  <p:clrMapOvr>
    <a:masterClrMapping/>
  </p:clrMapOvr>
  <mc:AlternateContent xmlns:mc="http://schemas.openxmlformats.org/markup-compatibility/2006" xmlns:p14="http://schemas.microsoft.com/office/powerpoint/2010/main">
    <mc:Choice Requires="p14">
      <p:transition spd="slow" p14:dur="2000" advClick="0" advTm="41477"/>
    </mc:Choice>
    <mc:Fallback xmlns="">
      <p:transition spd="slow" advClick="0" advTm="41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MySQL database</a:t>
            </a:r>
          </a:p>
        </p:txBody>
      </p:sp>
      <p:sp>
        <p:nvSpPr>
          <p:cNvPr id="3" name="Content Placeholder 2"/>
          <p:cNvSpPr>
            <a:spLocks noGrp="1"/>
          </p:cNvSpPr>
          <p:nvPr>
            <p:ph idx="1"/>
          </p:nvPr>
        </p:nvSpPr>
        <p:spPr/>
        <p:txBody>
          <a:bodyPr>
            <a:normAutofit/>
          </a:bodyPr>
          <a:lstStyle/>
          <a:p>
            <a:r>
              <a:rPr lang="en-US" dirty="0"/>
              <a:t>In MySQL, the transaction is written as follows:</a:t>
            </a:r>
          </a:p>
          <a:p>
            <a:pPr marL="457200" lvl="1" indent="0">
              <a:buNone/>
            </a:pPr>
            <a:r>
              <a:rPr lang="en-US" b="1" dirty="0"/>
              <a:t>	  </a:t>
            </a:r>
            <a:r>
              <a:rPr lang="en-US" sz="2000" b="1" dirty="0"/>
              <a:t>start transaction;</a:t>
            </a:r>
            <a:endParaRPr lang="en-US" sz="2000" dirty="0"/>
          </a:p>
          <a:p>
            <a:pPr marL="800100" lvl="2" indent="0">
              <a:buNone/>
            </a:pPr>
            <a:r>
              <a:rPr lang="en-US" sz="2000" dirty="0"/>
              <a:t>insert into issue (</a:t>
            </a:r>
            <a:r>
              <a:rPr lang="en-US" sz="2000" dirty="0" err="1"/>
              <a:t>member_id,book_id,issue_date</a:t>
            </a:r>
            <a:r>
              <a:rPr lang="en-US" sz="2000" dirty="0"/>
              <a:t>) values (2,102,'2017/01/09');</a:t>
            </a:r>
          </a:p>
          <a:p>
            <a:pPr marL="800100" lvl="2" indent="0">
              <a:buNone/>
            </a:pPr>
            <a:r>
              <a:rPr lang="en-US" sz="2000" dirty="0"/>
              <a:t>set @</a:t>
            </a:r>
            <a:r>
              <a:rPr lang="en-US" sz="2000" dirty="0" err="1"/>
              <a:t>bookid</a:t>
            </a:r>
            <a:r>
              <a:rPr lang="en-US" sz="2000" dirty="0"/>
              <a:t> = 102;</a:t>
            </a:r>
          </a:p>
          <a:p>
            <a:pPr marL="800100" lvl="2" indent="0">
              <a:buNone/>
            </a:pPr>
            <a:r>
              <a:rPr lang="en-US" sz="2000" dirty="0"/>
              <a:t>update books set quantity = quantity-1 where </a:t>
            </a:r>
            <a:r>
              <a:rPr lang="en-US" sz="2000" dirty="0" err="1"/>
              <a:t>bookid</a:t>
            </a:r>
            <a:r>
              <a:rPr lang="en-US" sz="2000" dirty="0"/>
              <a:t>=@</a:t>
            </a:r>
            <a:r>
              <a:rPr lang="en-US" sz="2000" dirty="0" err="1"/>
              <a:t>bookid</a:t>
            </a:r>
            <a:r>
              <a:rPr lang="en-US" sz="2000" dirty="0"/>
              <a:t>;</a:t>
            </a:r>
          </a:p>
          <a:p>
            <a:pPr marL="800100" lvl="2" indent="0">
              <a:buNone/>
            </a:pPr>
            <a:r>
              <a:rPr lang="en-US" sz="2000" b="1" dirty="0"/>
              <a:t>commit;</a:t>
            </a:r>
            <a:endParaRPr lang="en-US" sz="2000"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281556225"/>
      </p:ext>
    </p:extLst>
  </p:cSld>
  <p:clrMapOvr>
    <a:masterClrMapping/>
  </p:clrMapOvr>
  <mc:AlternateContent xmlns:mc="http://schemas.openxmlformats.org/markup-compatibility/2006" xmlns:p14="http://schemas.microsoft.com/office/powerpoint/2010/main">
    <mc:Choice Requires="p14">
      <p:transition spd="slow" p14:dur="2000" advClick="0" advTm="25130"/>
    </mc:Choice>
    <mc:Fallback xmlns="">
      <p:transition spd="slow" advClick="0" advTm="251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491" y="627165"/>
            <a:ext cx="6571343" cy="1049235"/>
          </a:xfrm>
        </p:spPr>
        <p:txBody>
          <a:bodyPr>
            <a:noAutofit/>
          </a:bodyPr>
          <a:lstStyle/>
          <a:p>
            <a:r>
              <a:rPr lang="en-US" sz="3200" dirty="0"/>
              <a:t>Illustrating ACID property using given example</a:t>
            </a:r>
          </a:p>
        </p:txBody>
      </p:sp>
      <p:sp>
        <p:nvSpPr>
          <p:cNvPr id="3" name="Content Placeholder 2"/>
          <p:cNvSpPr>
            <a:spLocks noGrp="1"/>
          </p:cNvSpPr>
          <p:nvPr>
            <p:ph idx="1"/>
          </p:nvPr>
        </p:nvSpPr>
        <p:spPr>
          <a:xfrm>
            <a:off x="457200" y="1905000"/>
            <a:ext cx="8229600" cy="4221163"/>
          </a:xfrm>
        </p:spPr>
        <p:txBody>
          <a:bodyPr>
            <a:normAutofit/>
          </a:bodyPr>
          <a:lstStyle/>
          <a:p>
            <a:r>
              <a:rPr lang="en-US" dirty="0"/>
              <a:t>Consistency: the quantity of book issued must be 12 after transaction as the quantity of the issued book was 12 before transaction. So after issue, quantity of book will be 11 in books table and a record of that book is issued table make it 12 in total</a:t>
            </a:r>
          </a:p>
          <a:p>
            <a:r>
              <a:rPr lang="en-US" dirty="0"/>
              <a:t>Atomicity: Both operations: inserting new issue record and updating books table must be done successfully.</a:t>
            </a:r>
          </a:p>
          <a:p>
            <a:r>
              <a:rPr lang="en-US" dirty="0"/>
              <a:t>Durability: quantity of issued book must be 11 and there must be issue record of that book even after the system failure.</a:t>
            </a:r>
          </a:p>
          <a:p>
            <a:r>
              <a:rPr lang="en-US" dirty="0"/>
              <a:t>Isolation: The data item like records of book, member accessed by this transaction must not be seen by other transactions. </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303511928"/>
      </p:ext>
    </p:extLst>
  </p:cSld>
  <p:clrMapOvr>
    <a:masterClrMapping/>
  </p:clrMapOvr>
  <mc:AlternateContent xmlns:mc="http://schemas.openxmlformats.org/markup-compatibility/2006" xmlns:p14="http://schemas.microsoft.com/office/powerpoint/2010/main">
    <mc:Choice Requires="p14">
      <p:transition spd="slow" p14:dur="2000" advClick="0" advTm="105282"/>
    </mc:Choice>
    <mc:Fallback xmlns="">
      <p:transition spd="slow" advClick="0" advTm="1052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Storage Structure</a:t>
            </a:r>
            <a:endParaRPr lang="en-US" dirty="0"/>
          </a:p>
        </p:txBody>
      </p:sp>
      <p:sp>
        <p:nvSpPr>
          <p:cNvPr id="3" name="Content Placeholder 2"/>
          <p:cNvSpPr>
            <a:spLocks noGrp="1"/>
          </p:cNvSpPr>
          <p:nvPr>
            <p:ph idx="1"/>
          </p:nvPr>
        </p:nvSpPr>
        <p:spPr>
          <a:xfrm>
            <a:off x="838201" y="2015733"/>
            <a:ext cx="7176634" cy="3450613"/>
          </a:xfrm>
        </p:spPr>
        <p:txBody>
          <a:bodyPr>
            <a:normAutofit fontScale="92500" lnSpcReduction="20000"/>
          </a:bodyPr>
          <a:lstStyle/>
          <a:p>
            <a:pPr lvl="0" fontAlgn="base"/>
            <a:r>
              <a:rPr lang="en-US" sz="2400" dirty="0"/>
              <a:t>It is necessary to know where the data items are stored while transaction is executing to understand the atomicity and durability properties of transaction.</a:t>
            </a:r>
          </a:p>
          <a:p>
            <a:pPr lvl="1" fontAlgn="base"/>
            <a:r>
              <a:rPr lang="en-US" sz="1800" b="1" dirty="0"/>
              <a:t>Volatile storage</a:t>
            </a:r>
            <a:r>
              <a:rPr lang="en-US" sz="1800" dirty="0"/>
              <a:t>: main memory is volatile storage device. Data in the main memory do not survive system crashes.</a:t>
            </a:r>
          </a:p>
          <a:p>
            <a:pPr lvl="1" fontAlgn="base"/>
            <a:r>
              <a:rPr lang="en-US" sz="1800" b="1" dirty="0"/>
              <a:t>Nonvolatile storage</a:t>
            </a:r>
            <a:r>
              <a:rPr lang="en-US" sz="1800" dirty="0"/>
              <a:t>: data in secondary storage devices survives system crashes. </a:t>
            </a:r>
          </a:p>
          <a:p>
            <a:pPr lvl="1" fontAlgn="base"/>
            <a:r>
              <a:rPr lang="en-US" sz="1800" b="1" dirty="0"/>
              <a:t>Stable storage</a:t>
            </a:r>
            <a:r>
              <a:rPr lang="en-US" sz="1800" dirty="0"/>
              <a:t>: data loss from the stable storage (array of nonvolatile storage devices) is extremely unlikely but if data lost from stable storage then it may be difficult to restore that data if there is no backup.</a:t>
            </a:r>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48531"/>
    </mc:Choice>
    <mc:Fallback xmlns="">
      <p:transition spd="slow" advClick="0" advTm="48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Concurrent transactions</a:t>
            </a:r>
          </a:p>
        </p:txBody>
      </p:sp>
      <p:sp>
        <p:nvSpPr>
          <p:cNvPr id="3" name="Content Placeholder 2"/>
          <p:cNvSpPr>
            <a:spLocks noGrp="1"/>
          </p:cNvSpPr>
          <p:nvPr>
            <p:ph idx="1"/>
          </p:nvPr>
        </p:nvSpPr>
        <p:spPr>
          <a:xfrm>
            <a:off x="914400" y="2015733"/>
            <a:ext cx="7696199" cy="4004067"/>
          </a:xfrm>
        </p:spPr>
        <p:txBody>
          <a:bodyPr>
            <a:normAutofit fontScale="92500" lnSpcReduction="10000"/>
          </a:bodyPr>
          <a:lstStyle/>
          <a:p>
            <a:r>
              <a:rPr lang="en-US" sz="2400" dirty="0"/>
              <a:t>When more than one transaction executes at the same time, then the database is said to be accessed by concurrent transactions.</a:t>
            </a:r>
          </a:p>
          <a:p>
            <a:pPr lvl="0" fontAlgn="base"/>
            <a:r>
              <a:rPr lang="en-US" sz="2400" b="1" dirty="0"/>
              <a:t>Benefits of concurrent transactions:</a:t>
            </a:r>
          </a:p>
          <a:p>
            <a:pPr lvl="1" fontAlgn="base"/>
            <a:r>
              <a:rPr lang="en-US" sz="1800" b="1" dirty="0"/>
              <a:t>Improved throughput and resource utilization</a:t>
            </a:r>
            <a:r>
              <a:rPr lang="en-US" sz="1800" dirty="0"/>
              <a:t>. The utilization of CPU and I/O can be increased by allowing multiple transactions in parallel. The throughput of the system, the number of transactions executed in a given amount of time will be increased. </a:t>
            </a:r>
          </a:p>
          <a:p>
            <a:pPr lvl="1" fontAlgn="base"/>
            <a:r>
              <a:rPr lang="en-US" sz="1800" b="1" dirty="0"/>
              <a:t>Reduced waiting time</a:t>
            </a:r>
            <a:r>
              <a:rPr lang="en-US" sz="1800" dirty="0"/>
              <a:t>. The duration of transaction will vary from each other. By allowing multiple transactions to execute, short duration transaction may not need to wait for lengthy transaction to complete. </a:t>
            </a:r>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964917321"/>
      </p:ext>
    </p:extLst>
  </p:cSld>
  <p:clrMapOvr>
    <a:masterClrMapping/>
  </p:clrMapOvr>
  <mc:AlternateContent xmlns:mc="http://schemas.openxmlformats.org/markup-compatibility/2006" xmlns:p14="http://schemas.microsoft.com/office/powerpoint/2010/main">
    <mc:Choice Requires="p14">
      <p:transition spd="slow" p14:dur="2000" advClick="0" advTm="48060"/>
    </mc:Choice>
    <mc:Fallback xmlns="">
      <p:transition spd="slow" advClick="0" advTm="48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Serial Transaction</a:t>
            </a:r>
          </a:p>
        </p:txBody>
      </p:sp>
      <p:sp>
        <p:nvSpPr>
          <p:cNvPr id="3" name="Content Placeholder 2"/>
          <p:cNvSpPr>
            <a:spLocks noGrp="1"/>
          </p:cNvSpPr>
          <p:nvPr>
            <p:ph idx="1"/>
          </p:nvPr>
        </p:nvSpPr>
        <p:spPr/>
        <p:txBody>
          <a:bodyPr/>
          <a:lstStyle/>
          <a:p>
            <a:r>
              <a:rPr lang="en-US" dirty="0"/>
              <a:t>If transaction occurs one after another then they are termed as Serial Transaction</a:t>
            </a:r>
          </a:p>
          <a:p>
            <a:r>
              <a:rPr lang="en-US" dirty="0"/>
              <a:t>The consistent state of database is maintained if atomic transactions execute as Serial, that is no transaction interfere with another transactions work.</a:t>
            </a:r>
          </a:p>
          <a:p>
            <a:r>
              <a:rPr lang="en-US" dirty="0"/>
              <a:t>The operations will be slow as transactions have to wait for its execution.</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44086"/>
    </mc:Choice>
    <mc:Fallback xmlns="">
      <p:transition spd="slow" advClick="0" advTm="440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1597"/>
          </a:xfrm>
        </p:spPr>
        <p:txBody>
          <a:bodyPr>
            <a:normAutofit/>
          </a:bodyPr>
          <a:lstStyle/>
          <a:p>
            <a:r>
              <a:rPr lang="en-US" sz="3600" dirty="0"/>
              <a:t>Serial Schedule: Example</a:t>
            </a:r>
          </a:p>
        </p:txBody>
      </p:sp>
      <p:graphicFrame>
        <p:nvGraphicFramePr>
          <p:cNvPr id="4" name="Table 3"/>
          <p:cNvGraphicFramePr>
            <a:graphicFrameLocks noGrp="1"/>
          </p:cNvGraphicFramePr>
          <p:nvPr>
            <p:extLst>
              <p:ext uri="{D42A27DB-BD31-4B8C-83A1-F6EECF244321}">
                <p14:modId xmlns:p14="http://schemas.microsoft.com/office/powerpoint/2010/main" val="4042760886"/>
              </p:ext>
            </p:extLst>
          </p:nvPr>
        </p:nvGraphicFramePr>
        <p:xfrm>
          <a:off x="685800" y="986235"/>
          <a:ext cx="4724400" cy="2609088"/>
        </p:xfrm>
        <a:graphic>
          <a:graphicData uri="http://schemas.openxmlformats.org/drawingml/2006/table">
            <a:tbl>
              <a:tblPr firstRow="1" firstCol="1" bandRow="1">
                <a:tableStyleId>{5C22544A-7EE6-4342-B048-85BDC9FD1C3A}</a:tableStyleId>
              </a:tblPr>
              <a:tblGrid>
                <a:gridCol w="766787">
                  <a:extLst>
                    <a:ext uri="{9D8B030D-6E8A-4147-A177-3AD203B41FA5}">
                      <a16:colId xmlns:a16="http://schemas.microsoft.com/office/drawing/2014/main" val="2035889736"/>
                    </a:ext>
                  </a:extLst>
                </a:gridCol>
                <a:gridCol w="3957613">
                  <a:extLst>
                    <a:ext uri="{9D8B030D-6E8A-4147-A177-3AD203B41FA5}">
                      <a16:colId xmlns:a16="http://schemas.microsoft.com/office/drawing/2014/main" val="3394339759"/>
                    </a:ext>
                  </a:extLst>
                </a:gridCol>
              </a:tblGrid>
              <a:tr h="1295398">
                <a:tc>
                  <a:txBody>
                    <a:bodyPr/>
                    <a:lstStyle/>
                    <a:p>
                      <a:pPr marL="0" marR="0" algn="just">
                        <a:lnSpc>
                          <a:spcPct val="107000"/>
                        </a:lnSpc>
                        <a:spcBef>
                          <a:spcPts val="0"/>
                        </a:spcBef>
                        <a:spcAft>
                          <a:spcPts val="0"/>
                        </a:spcAft>
                      </a:pPr>
                      <a:r>
                        <a:rPr lang="en-US" sz="2000">
                          <a:effectLst/>
                        </a:rPr>
                        <a:t>Ti:</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dirty="0">
                          <a:effectLst/>
                        </a:rPr>
                        <a:t>Mid := Read(Member);</a:t>
                      </a:r>
                    </a:p>
                    <a:p>
                      <a:pPr marL="0" marR="0" algn="just">
                        <a:lnSpc>
                          <a:spcPct val="107000"/>
                        </a:lnSpc>
                        <a:spcBef>
                          <a:spcPts val="0"/>
                        </a:spcBef>
                        <a:spcAft>
                          <a:spcPts val="0"/>
                        </a:spcAft>
                      </a:pPr>
                      <a:r>
                        <a:rPr lang="en-US" sz="2000" dirty="0" err="1">
                          <a:effectLst/>
                        </a:rPr>
                        <a:t>Bookid</a:t>
                      </a:r>
                      <a:r>
                        <a:rPr lang="en-US" sz="2000" dirty="0">
                          <a:effectLst/>
                        </a:rPr>
                        <a:t>  :=Read(</a:t>
                      </a:r>
                      <a:r>
                        <a:rPr lang="en-US" sz="2000" dirty="0" err="1">
                          <a:effectLst/>
                        </a:rPr>
                        <a:t>Bookid</a:t>
                      </a:r>
                      <a:r>
                        <a:rPr lang="en-US" sz="2000" dirty="0">
                          <a:effectLst/>
                        </a:rPr>
                        <a:t>);</a:t>
                      </a:r>
                    </a:p>
                    <a:p>
                      <a:pPr marL="0" marR="0" algn="just">
                        <a:lnSpc>
                          <a:spcPct val="107000"/>
                        </a:lnSpc>
                        <a:spcBef>
                          <a:spcPts val="0"/>
                        </a:spcBef>
                        <a:spcAft>
                          <a:spcPts val="0"/>
                        </a:spcAft>
                      </a:pPr>
                      <a:r>
                        <a:rPr lang="en-US" sz="2000" dirty="0">
                          <a:effectLst/>
                        </a:rPr>
                        <a:t>Quantity := Read(Quantity);</a:t>
                      </a:r>
                    </a:p>
                    <a:p>
                      <a:pPr marL="0" marR="0" algn="just">
                        <a:lnSpc>
                          <a:spcPct val="107000"/>
                        </a:lnSpc>
                        <a:spcBef>
                          <a:spcPts val="0"/>
                        </a:spcBef>
                        <a:spcAft>
                          <a:spcPts val="0"/>
                        </a:spcAft>
                      </a:pPr>
                      <a:r>
                        <a:rPr lang="en-US" sz="2000" dirty="0">
                          <a:effectLst/>
                        </a:rPr>
                        <a:t>Date := </a:t>
                      </a:r>
                      <a:r>
                        <a:rPr lang="en-US" sz="2000" dirty="0" err="1">
                          <a:effectLst/>
                        </a:rPr>
                        <a:t>currentdate</a:t>
                      </a:r>
                      <a:r>
                        <a:rPr lang="en-US" sz="2000" dirty="0">
                          <a:effectLst/>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94678144"/>
                  </a:ext>
                </a:extLst>
              </a:tr>
              <a:tr h="323850">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a:effectLst/>
                        </a:rPr>
                        <a:t>Write(Mid, Bookid, Date);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815884"/>
                  </a:ext>
                </a:extLst>
              </a:tr>
              <a:tr h="323850">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a:effectLst/>
                        </a:rPr>
                        <a:t>Quantity := Quantity – 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9459063"/>
                  </a:ext>
                </a:extLst>
              </a:tr>
              <a:tr h="323850">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a:effectLst/>
                        </a:rPr>
                        <a:t>Write (Quantity, Bookid);</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89867306"/>
                  </a:ext>
                </a:extLst>
              </a:tr>
              <a:tr h="323850">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dirty="0">
                          <a:effectLst/>
                        </a:rPr>
                        <a:t>Commit;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9106669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14036074"/>
              </p:ext>
            </p:extLst>
          </p:nvPr>
        </p:nvGraphicFramePr>
        <p:xfrm>
          <a:off x="685800" y="3886200"/>
          <a:ext cx="4724400" cy="2609088"/>
        </p:xfrm>
        <a:graphic>
          <a:graphicData uri="http://schemas.openxmlformats.org/drawingml/2006/table">
            <a:tbl>
              <a:tblPr firstRow="1" firstCol="1" bandRow="1">
                <a:tableStyleId>{5C22544A-7EE6-4342-B048-85BDC9FD1C3A}</a:tableStyleId>
              </a:tblPr>
              <a:tblGrid>
                <a:gridCol w="766787">
                  <a:extLst>
                    <a:ext uri="{9D8B030D-6E8A-4147-A177-3AD203B41FA5}">
                      <a16:colId xmlns:a16="http://schemas.microsoft.com/office/drawing/2014/main" val="1954092134"/>
                    </a:ext>
                  </a:extLst>
                </a:gridCol>
                <a:gridCol w="3957613">
                  <a:extLst>
                    <a:ext uri="{9D8B030D-6E8A-4147-A177-3AD203B41FA5}">
                      <a16:colId xmlns:a16="http://schemas.microsoft.com/office/drawing/2014/main" val="737706523"/>
                    </a:ext>
                  </a:extLst>
                </a:gridCol>
              </a:tblGrid>
              <a:tr h="1111615">
                <a:tc>
                  <a:txBody>
                    <a:bodyPr/>
                    <a:lstStyle/>
                    <a:p>
                      <a:pPr marL="0" marR="0" algn="just">
                        <a:lnSpc>
                          <a:spcPct val="107000"/>
                        </a:lnSpc>
                        <a:spcBef>
                          <a:spcPts val="0"/>
                        </a:spcBef>
                        <a:spcAft>
                          <a:spcPts val="0"/>
                        </a:spcAft>
                      </a:pPr>
                      <a:r>
                        <a:rPr lang="en-US" sz="2000">
                          <a:effectLst/>
                        </a:rPr>
                        <a:t>T2: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dirty="0">
                          <a:effectLst/>
                        </a:rPr>
                        <a:t>Mid := Read(Mid);</a:t>
                      </a:r>
                    </a:p>
                    <a:p>
                      <a:pPr marL="0" marR="0" algn="just">
                        <a:lnSpc>
                          <a:spcPct val="107000"/>
                        </a:lnSpc>
                        <a:spcBef>
                          <a:spcPts val="0"/>
                        </a:spcBef>
                        <a:spcAft>
                          <a:spcPts val="0"/>
                        </a:spcAft>
                      </a:pPr>
                      <a:r>
                        <a:rPr lang="en-US" sz="2000" dirty="0" err="1">
                          <a:effectLst/>
                        </a:rPr>
                        <a:t>Bookid</a:t>
                      </a:r>
                      <a:r>
                        <a:rPr lang="en-US" sz="2000" dirty="0">
                          <a:effectLst/>
                        </a:rPr>
                        <a:t>  :=Read(</a:t>
                      </a:r>
                      <a:r>
                        <a:rPr lang="en-US" sz="2000" dirty="0" err="1">
                          <a:effectLst/>
                        </a:rPr>
                        <a:t>Bookid</a:t>
                      </a:r>
                      <a:r>
                        <a:rPr lang="en-US" sz="2000" dirty="0">
                          <a:effectLst/>
                        </a:rPr>
                        <a:t>);</a:t>
                      </a:r>
                    </a:p>
                    <a:p>
                      <a:pPr marL="0" marR="0" algn="just">
                        <a:lnSpc>
                          <a:spcPct val="107000"/>
                        </a:lnSpc>
                        <a:spcBef>
                          <a:spcPts val="0"/>
                        </a:spcBef>
                        <a:spcAft>
                          <a:spcPts val="0"/>
                        </a:spcAft>
                      </a:pPr>
                      <a:r>
                        <a:rPr lang="en-US" sz="2000" dirty="0">
                          <a:effectLst/>
                        </a:rPr>
                        <a:t>Quantity := Read(Quantity);</a:t>
                      </a:r>
                    </a:p>
                    <a:p>
                      <a:pPr marL="0" marR="0" algn="just">
                        <a:lnSpc>
                          <a:spcPct val="107000"/>
                        </a:lnSpc>
                        <a:spcBef>
                          <a:spcPts val="0"/>
                        </a:spcBef>
                        <a:spcAft>
                          <a:spcPts val="0"/>
                        </a:spcAft>
                      </a:pPr>
                      <a:r>
                        <a:rPr lang="en-US" sz="2000" dirty="0">
                          <a:effectLst/>
                        </a:rPr>
                        <a:t>Date := </a:t>
                      </a:r>
                      <a:r>
                        <a:rPr lang="en-US" sz="2000" dirty="0" err="1">
                          <a:effectLst/>
                        </a:rPr>
                        <a:t>currentdate</a:t>
                      </a:r>
                      <a:r>
                        <a:rPr lang="en-US" sz="2000" dirty="0">
                          <a:effectLst/>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9223803"/>
                  </a:ext>
                </a:extLst>
              </a:tr>
              <a:tr h="274546">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a:effectLst/>
                        </a:rPr>
                        <a:t>Write(Mid, Bookid, Date);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9959388"/>
                  </a:ext>
                </a:extLst>
              </a:tr>
              <a:tr h="274546">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dirty="0">
                          <a:effectLst/>
                        </a:rPr>
                        <a:t>Quantity := Quantity – 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08934710"/>
                  </a:ext>
                </a:extLst>
              </a:tr>
              <a:tr h="274546">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a:effectLst/>
                        </a:rPr>
                        <a:t>Write (Quantity, Bookid);</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84026619"/>
                  </a:ext>
                </a:extLst>
              </a:tr>
              <a:tr h="274546">
                <a:tc>
                  <a:txBody>
                    <a:bodyPr/>
                    <a:lstStyle/>
                    <a:p>
                      <a:pPr marL="0" marR="0" algn="just">
                        <a:lnSpc>
                          <a:spcPct val="107000"/>
                        </a:lnSpc>
                        <a:spcBef>
                          <a:spcPts val="0"/>
                        </a:spcBef>
                        <a:spcAft>
                          <a:spcPts val="0"/>
                        </a:spcAft>
                      </a:pPr>
                      <a:r>
                        <a:rPr lang="en-US" sz="2000">
                          <a:effectLst/>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2000" dirty="0">
                          <a:effectLst/>
                        </a:rPr>
                        <a:t>Commit;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5279205"/>
                  </a:ext>
                </a:extLst>
              </a:tr>
            </a:tbl>
          </a:graphicData>
        </a:graphic>
      </p:graphicFrame>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710019795"/>
      </p:ext>
    </p:extLst>
  </p:cSld>
  <p:clrMapOvr>
    <a:masterClrMapping/>
  </p:clrMapOvr>
  <mc:AlternateContent xmlns:mc="http://schemas.openxmlformats.org/markup-compatibility/2006" xmlns:p14="http://schemas.microsoft.com/office/powerpoint/2010/main">
    <mc:Choice Requires="p14">
      <p:transition spd="slow" p14:dur="2000" advClick="0" advTm="23228"/>
    </mc:Choice>
    <mc:Fallback xmlns="">
      <p:transition spd="slow" advClick="0" advTm="23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749" y="140435"/>
            <a:ext cx="8229600" cy="545365"/>
          </a:xfrm>
        </p:spPr>
        <p:txBody>
          <a:bodyPr>
            <a:normAutofit/>
          </a:bodyPr>
          <a:lstStyle/>
          <a:p>
            <a:r>
              <a:rPr lang="en-US" dirty="0"/>
              <a:t>Serializability</a:t>
            </a:r>
          </a:p>
        </p:txBody>
      </p:sp>
      <p:sp>
        <p:nvSpPr>
          <p:cNvPr id="3" name="Content Placeholder 2"/>
          <p:cNvSpPr>
            <a:spLocks noGrp="1"/>
          </p:cNvSpPr>
          <p:nvPr>
            <p:ph idx="1"/>
          </p:nvPr>
        </p:nvSpPr>
        <p:spPr>
          <a:xfrm>
            <a:off x="462886" y="533400"/>
            <a:ext cx="8528714" cy="457200"/>
          </a:xfrm>
        </p:spPr>
        <p:txBody>
          <a:bodyPr>
            <a:noAutofit/>
          </a:bodyPr>
          <a:lstStyle/>
          <a:p>
            <a:r>
              <a:rPr lang="en-US" dirty="0"/>
              <a:t>The concurrent transactions can be executed like serial transactions.</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94533489"/>
              </p:ext>
            </p:extLst>
          </p:nvPr>
        </p:nvGraphicFramePr>
        <p:xfrm>
          <a:off x="1374443" y="1087864"/>
          <a:ext cx="6787198" cy="5217732"/>
        </p:xfrm>
        <a:graphic>
          <a:graphicData uri="http://schemas.openxmlformats.org/drawingml/2006/table">
            <a:tbl>
              <a:tblPr firstRow="1" firstCol="1" bandRow="1">
                <a:tableStyleId>{5C22544A-7EE6-4342-B048-85BDC9FD1C3A}</a:tableStyleId>
              </a:tblPr>
              <a:tblGrid>
                <a:gridCol w="3129598">
                  <a:extLst>
                    <a:ext uri="{9D8B030D-6E8A-4147-A177-3AD203B41FA5}">
                      <a16:colId xmlns:a16="http://schemas.microsoft.com/office/drawing/2014/main" val="739905314"/>
                    </a:ext>
                  </a:extLst>
                </a:gridCol>
                <a:gridCol w="3657600">
                  <a:extLst>
                    <a:ext uri="{9D8B030D-6E8A-4147-A177-3AD203B41FA5}">
                      <a16:colId xmlns:a16="http://schemas.microsoft.com/office/drawing/2014/main" val="668040501"/>
                    </a:ext>
                  </a:extLst>
                </a:gridCol>
              </a:tblGrid>
              <a:tr h="273068">
                <a:tc>
                  <a:txBody>
                    <a:bodyPr/>
                    <a:lstStyle/>
                    <a:p>
                      <a:pPr marL="0" marR="0" algn="ctr">
                        <a:lnSpc>
                          <a:spcPct val="107000"/>
                        </a:lnSpc>
                        <a:spcBef>
                          <a:spcPts val="0"/>
                        </a:spcBef>
                        <a:spcAft>
                          <a:spcPts val="0"/>
                        </a:spcAft>
                      </a:pPr>
                      <a:r>
                        <a:rPr lang="en-US" sz="1800" dirty="0">
                          <a:effectLst/>
                        </a:rPr>
                        <a:t>T1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58562372"/>
                  </a:ext>
                </a:extLst>
              </a:tr>
              <a:tr h="1121792">
                <a:tc>
                  <a:txBody>
                    <a:bodyPr/>
                    <a:lstStyle/>
                    <a:p>
                      <a:pPr marL="0" marR="0" algn="just">
                        <a:lnSpc>
                          <a:spcPct val="107000"/>
                        </a:lnSpc>
                        <a:spcBef>
                          <a:spcPts val="0"/>
                        </a:spcBef>
                        <a:spcAft>
                          <a:spcPts val="0"/>
                        </a:spcAft>
                      </a:pPr>
                      <a:r>
                        <a:rPr lang="en-US" sz="1800" dirty="0">
                          <a:effectLst/>
                        </a:rPr>
                        <a:t>Mid := Read(Mid);</a:t>
                      </a:r>
                    </a:p>
                    <a:p>
                      <a:pPr marL="0" marR="0" algn="just">
                        <a:lnSpc>
                          <a:spcPct val="107000"/>
                        </a:lnSpc>
                        <a:spcBef>
                          <a:spcPts val="0"/>
                        </a:spcBef>
                        <a:spcAft>
                          <a:spcPts val="0"/>
                        </a:spcAft>
                      </a:pPr>
                      <a:r>
                        <a:rPr lang="en-US" sz="1800" dirty="0" err="1">
                          <a:effectLst/>
                        </a:rPr>
                        <a:t>Bookid</a:t>
                      </a:r>
                      <a:r>
                        <a:rPr lang="en-US" sz="1800" dirty="0">
                          <a:effectLst/>
                        </a:rPr>
                        <a:t>  :=Read(</a:t>
                      </a:r>
                      <a:r>
                        <a:rPr lang="en-US" sz="1800" dirty="0" err="1">
                          <a:effectLst/>
                        </a:rPr>
                        <a:t>Bookid</a:t>
                      </a:r>
                      <a:r>
                        <a:rPr lang="en-US" sz="1800" dirty="0">
                          <a:effectLst/>
                        </a:rPr>
                        <a:t>);</a:t>
                      </a:r>
                    </a:p>
                    <a:p>
                      <a:pPr marL="0" marR="0" algn="just">
                        <a:lnSpc>
                          <a:spcPct val="107000"/>
                        </a:lnSpc>
                        <a:spcBef>
                          <a:spcPts val="0"/>
                        </a:spcBef>
                        <a:spcAft>
                          <a:spcPts val="0"/>
                        </a:spcAft>
                      </a:pPr>
                      <a:r>
                        <a:rPr lang="en-US" sz="1800" dirty="0">
                          <a:effectLst/>
                        </a:rPr>
                        <a:t>Quantity = Read(Quantity);</a:t>
                      </a:r>
                    </a:p>
                    <a:p>
                      <a:pPr marL="0" marR="0" algn="just">
                        <a:lnSpc>
                          <a:spcPct val="107000"/>
                        </a:lnSpc>
                        <a:spcBef>
                          <a:spcPts val="0"/>
                        </a:spcBef>
                        <a:spcAft>
                          <a:spcPts val="0"/>
                        </a:spcAft>
                      </a:pPr>
                      <a:r>
                        <a:rPr lang="en-US" sz="1800" dirty="0">
                          <a:effectLst/>
                        </a:rPr>
                        <a:t>Date := </a:t>
                      </a:r>
                      <a:r>
                        <a:rPr lang="en-US" sz="1800" dirty="0" err="1">
                          <a:effectLst/>
                        </a:rPr>
                        <a:t>currentdate</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endParaRPr lang="en-US" sz="1800" dirty="0">
                        <a:effectLst/>
                      </a:endParaRPr>
                    </a:p>
                    <a:p>
                      <a:pPr marL="0" marR="0" algn="just">
                        <a:lnSpc>
                          <a:spcPct val="107000"/>
                        </a:lnSpc>
                        <a:spcBef>
                          <a:spcPts val="0"/>
                        </a:spcBef>
                        <a:spcAft>
                          <a:spcPts val="0"/>
                        </a:spcAft>
                      </a:pPr>
                      <a:endParaRPr lang="en-US" sz="1800" dirty="0">
                        <a:effectLst/>
                      </a:endParaRPr>
                    </a:p>
                    <a:p>
                      <a:pPr marL="0" marR="0" algn="just">
                        <a:lnSpc>
                          <a:spcPct val="107000"/>
                        </a:lnSpc>
                        <a:spcBef>
                          <a:spcPts val="0"/>
                        </a:spcBef>
                        <a:spcAft>
                          <a:spcPts val="0"/>
                        </a:spcAft>
                      </a:pPr>
                      <a:r>
                        <a:rPr lang="en-US" sz="1800" dirty="0">
                          <a:effectLst/>
                        </a:rPr>
                        <a:t>Mid := Read(Mid);</a:t>
                      </a:r>
                    </a:p>
                    <a:p>
                      <a:pPr marL="0" marR="0" algn="just">
                        <a:lnSpc>
                          <a:spcPct val="107000"/>
                        </a:lnSpc>
                        <a:spcBef>
                          <a:spcPts val="0"/>
                        </a:spcBef>
                        <a:spcAft>
                          <a:spcPts val="0"/>
                        </a:spcAft>
                      </a:pPr>
                      <a:r>
                        <a:rPr lang="en-US" sz="1800" dirty="0" err="1">
                          <a:effectLst/>
                        </a:rPr>
                        <a:t>Bookid</a:t>
                      </a:r>
                      <a:r>
                        <a:rPr lang="en-US" sz="1800" dirty="0">
                          <a:effectLst/>
                        </a:rPr>
                        <a:t>  :=Read(</a:t>
                      </a:r>
                      <a:r>
                        <a:rPr lang="en-US" sz="1800" dirty="0" err="1">
                          <a:effectLst/>
                        </a:rPr>
                        <a:t>Bookid</a:t>
                      </a:r>
                      <a:r>
                        <a:rPr lang="en-US" sz="1800" dirty="0">
                          <a:effectLst/>
                        </a:rPr>
                        <a:t>);</a:t>
                      </a:r>
                    </a:p>
                    <a:p>
                      <a:pPr marL="0" marR="0" algn="just">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271571"/>
                  </a:ext>
                </a:extLst>
              </a:tr>
              <a:tr h="1405384">
                <a:tc>
                  <a:txBody>
                    <a:bodyPr/>
                    <a:lstStyle/>
                    <a:p>
                      <a:pPr marL="0" marR="0" algn="just">
                        <a:lnSpc>
                          <a:spcPct val="107000"/>
                        </a:lnSpc>
                        <a:spcBef>
                          <a:spcPts val="0"/>
                        </a:spcBef>
                        <a:spcAft>
                          <a:spcPts val="0"/>
                        </a:spcAft>
                      </a:pPr>
                      <a:r>
                        <a:rPr lang="en-US" sz="1800" dirty="0">
                          <a:effectLst/>
                        </a:rPr>
                        <a:t>Write(Mid, </a:t>
                      </a:r>
                      <a:r>
                        <a:rPr lang="en-US" sz="1800" dirty="0" err="1">
                          <a:effectLst/>
                        </a:rPr>
                        <a:t>Bookid</a:t>
                      </a:r>
                      <a:r>
                        <a:rPr lang="en-US" sz="1800" dirty="0">
                          <a:effectLst/>
                        </a:rPr>
                        <a:t>, Date);</a:t>
                      </a:r>
                    </a:p>
                    <a:p>
                      <a:pPr marL="0" marR="0" algn="just">
                        <a:lnSpc>
                          <a:spcPct val="107000"/>
                        </a:lnSpc>
                        <a:spcBef>
                          <a:spcPts val="0"/>
                        </a:spcBef>
                        <a:spcAft>
                          <a:spcPts val="0"/>
                        </a:spcAft>
                      </a:pPr>
                      <a:r>
                        <a:rPr lang="en-US" sz="1800" dirty="0">
                          <a:effectLst/>
                        </a:rPr>
                        <a:t> Quantity := Quantity -1;</a:t>
                      </a:r>
                    </a:p>
                    <a:p>
                      <a:pPr marL="0" marR="0" lvl="0" indent="0" algn="just" defTabSz="685800" rtl="0" eaLnBrk="1" fontAlgn="auto" latinLnBrk="0" hangingPunct="1">
                        <a:lnSpc>
                          <a:spcPct val="107000"/>
                        </a:lnSpc>
                        <a:spcBef>
                          <a:spcPts val="0"/>
                        </a:spcBef>
                        <a:spcAft>
                          <a:spcPts val="0"/>
                        </a:spcAft>
                        <a:buClrTx/>
                        <a:buSzTx/>
                        <a:buFontTx/>
                        <a:buNone/>
                        <a:tabLst/>
                        <a:defRPr/>
                      </a:pPr>
                      <a:r>
                        <a:rPr lang="en-US" sz="1800" dirty="0">
                          <a:effectLst/>
                        </a:rPr>
                        <a:t>Write (Quantity, </a:t>
                      </a:r>
                      <a:r>
                        <a:rPr lang="en-US" sz="1800" dirty="0" err="1">
                          <a:effectLst/>
                        </a:rPr>
                        <a:t>Bookid</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 </a:t>
                      </a:r>
                    </a:p>
                    <a:p>
                      <a:pPr marL="0" marR="0" algn="just">
                        <a:lnSpc>
                          <a:spcPct val="107000"/>
                        </a:lnSpc>
                        <a:spcBef>
                          <a:spcPts val="0"/>
                        </a:spcBef>
                        <a:spcAft>
                          <a:spcPts val="0"/>
                        </a:spcAft>
                      </a:pPr>
                      <a:endParaRPr lang="en-US" sz="1800" dirty="0">
                        <a:effectLst/>
                      </a:endParaRPr>
                    </a:p>
                    <a:p>
                      <a:pPr marL="0" marR="0" algn="just">
                        <a:lnSpc>
                          <a:spcPct val="107000"/>
                        </a:lnSpc>
                        <a:spcBef>
                          <a:spcPts val="0"/>
                        </a:spcBef>
                        <a:spcAft>
                          <a:spcPts val="0"/>
                        </a:spcAft>
                      </a:pPr>
                      <a:endParaRPr lang="en-US" sz="1800" dirty="0">
                        <a:effectLst/>
                      </a:endParaRPr>
                    </a:p>
                    <a:p>
                      <a:pPr marL="0" marR="0" algn="just">
                        <a:lnSpc>
                          <a:spcPct val="107000"/>
                        </a:lnSpc>
                        <a:spcBef>
                          <a:spcPts val="0"/>
                        </a:spcBef>
                        <a:spcAft>
                          <a:spcPts val="0"/>
                        </a:spcAft>
                      </a:pPr>
                      <a:r>
                        <a:rPr lang="en-US" sz="1800" dirty="0">
                          <a:effectLst/>
                        </a:rPr>
                        <a:t>Quantity = Read(Quantity)</a:t>
                      </a:r>
                    </a:p>
                    <a:p>
                      <a:pPr marL="0" marR="0" algn="just">
                        <a:lnSpc>
                          <a:spcPct val="107000"/>
                        </a:lnSpc>
                        <a:spcBef>
                          <a:spcPts val="0"/>
                        </a:spcBef>
                        <a:spcAft>
                          <a:spcPts val="0"/>
                        </a:spcAft>
                      </a:pPr>
                      <a:r>
                        <a:rPr lang="en-US" sz="1800" dirty="0">
                          <a:effectLst/>
                        </a:rPr>
                        <a:t>Date := </a:t>
                      </a:r>
                      <a:r>
                        <a:rPr lang="en-US" sz="1800" dirty="0" err="1">
                          <a:effectLst/>
                        </a:rPr>
                        <a:t>currentdate</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45753484"/>
                  </a:ext>
                </a:extLst>
              </a:tr>
              <a:tr h="271015">
                <a:tc>
                  <a:txBody>
                    <a:bodyPr/>
                    <a:lstStyle/>
                    <a:p>
                      <a:pPr marL="0" marR="0" algn="just">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Write(Mid, Bookid, Date);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69727547"/>
                  </a:ext>
                </a:extLst>
              </a:tr>
              <a:tr h="271015">
                <a:tc>
                  <a:txBody>
                    <a:bodyPr/>
                    <a:lstStyle/>
                    <a:p>
                      <a:pPr marL="0" marR="0" algn="just">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25758246"/>
                  </a:ext>
                </a:extLst>
              </a:tr>
              <a:tr h="271015">
                <a:tc>
                  <a:txBody>
                    <a:bodyPr/>
                    <a:lstStyle/>
                    <a:p>
                      <a:pPr marL="0" marR="0" algn="just">
                        <a:lnSpc>
                          <a:spcPct val="107000"/>
                        </a:lnSpc>
                        <a:spcBef>
                          <a:spcPts val="0"/>
                        </a:spcBef>
                        <a:spcAft>
                          <a:spcPts val="0"/>
                        </a:spcAft>
                      </a:pPr>
                      <a:r>
                        <a:rPr lang="en-US" sz="1800" dirty="0">
                          <a:effectLst/>
                        </a:rPr>
                        <a:t>Commit;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61083141"/>
                  </a:ext>
                </a:extLst>
              </a:tr>
              <a:tr h="271015">
                <a:tc>
                  <a:txBody>
                    <a:bodyPr/>
                    <a:lstStyle/>
                    <a:p>
                      <a:pPr marL="0" marR="0" algn="just">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Quantity := Quantity – 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6049911"/>
                  </a:ext>
                </a:extLst>
              </a:tr>
              <a:tr h="271015">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Write (Quantity, Bookid);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02506321"/>
                  </a:ext>
                </a:extLst>
              </a:tr>
              <a:tr h="271015">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Commit;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17991039"/>
                  </a:ext>
                </a:extLst>
              </a:tr>
              <a:tr h="221867">
                <a:tc gridSpan="2">
                  <a:txBody>
                    <a:bodyPr/>
                    <a:lstStyle/>
                    <a:p>
                      <a:pPr marL="0" marR="0" algn="just">
                        <a:lnSpc>
                          <a:spcPct val="107000"/>
                        </a:lnSpc>
                        <a:spcBef>
                          <a:spcPts val="0"/>
                        </a:spcBef>
                        <a:spcAft>
                          <a:spcPts val="0"/>
                        </a:spcAft>
                      </a:pPr>
                      <a:r>
                        <a:rPr lang="en-US" sz="1400" dirty="0">
                          <a:effectLst/>
                        </a:rPr>
                        <a:t>Schedule 3 – a concurrent schedule equivalent to serial schedule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2617214020"/>
                  </a:ext>
                </a:extLst>
              </a:tr>
            </a:tbl>
          </a:graphicData>
        </a:graphic>
      </p:graphicFrame>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88257"/>
    </mc:Choice>
    <mc:Fallback>
      <p:transition spd="slow" advClick="0" advTm="88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Autofit/>
          </a:bodyPr>
          <a:lstStyle/>
          <a:p>
            <a:r>
              <a:rPr lang="en-US" sz="2000" dirty="0"/>
              <a:t>Example: Concurrent transaction making database inconsistent</a:t>
            </a:r>
          </a:p>
        </p:txBody>
      </p:sp>
      <p:graphicFrame>
        <p:nvGraphicFramePr>
          <p:cNvPr id="4" name="Table 3"/>
          <p:cNvGraphicFramePr>
            <a:graphicFrameLocks noGrp="1"/>
          </p:cNvGraphicFramePr>
          <p:nvPr>
            <p:extLst>
              <p:ext uri="{D42A27DB-BD31-4B8C-83A1-F6EECF244321}">
                <p14:modId xmlns:p14="http://schemas.microsoft.com/office/powerpoint/2010/main" val="2575699750"/>
              </p:ext>
            </p:extLst>
          </p:nvPr>
        </p:nvGraphicFramePr>
        <p:xfrm>
          <a:off x="838200" y="791703"/>
          <a:ext cx="7239000" cy="6106697"/>
        </p:xfrm>
        <a:graphic>
          <a:graphicData uri="http://schemas.openxmlformats.org/drawingml/2006/table">
            <a:tbl>
              <a:tblPr firstRow="1" firstCol="1" bandRow="1">
                <a:tableStyleId>{5C22544A-7EE6-4342-B048-85BDC9FD1C3A}</a:tableStyleId>
              </a:tblPr>
              <a:tblGrid>
                <a:gridCol w="3727611">
                  <a:extLst>
                    <a:ext uri="{9D8B030D-6E8A-4147-A177-3AD203B41FA5}">
                      <a16:colId xmlns:a16="http://schemas.microsoft.com/office/drawing/2014/main" val="289499122"/>
                    </a:ext>
                  </a:extLst>
                </a:gridCol>
                <a:gridCol w="3511389">
                  <a:extLst>
                    <a:ext uri="{9D8B030D-6E8A-4147-A177-3AD203B41FA5}">
                      <a16:colId xmlns:a16="http://schemas.microsoft.com/office/drawing/2014/main" val="1938402647"/>
                    </a:ext>
                  </a:extLst>
                </a:gridCol>
              </a:tblGrid>
              <a:tr h="231206">
                <a:tc>
                  <a:txBody>
                    <a:bodyPr/>
                    <a:lstStyle/>
                    <a:p>
                      <a:pPr marL="0" marR="0" algn="ctr">
                        <a:lnSpc>
                          <a:spcPct val="107000"/>
                        </a:lnSpc>
                        <a:spcBef>
                          <a:spcPts val="0"/>
                        </a:spcBef>
                        <a:spcAft>
                          <a:spcPts val="0"/>
                        </a:spcAft>
                      </a:pPr>
                      <a:r>
                        <a:rPr lang="en-US" sz="1800">
                          <a:effectLst/>
                        </a:rPr>
                        <a:t>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rPr>
                        <a:t>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8059106"/>
                  </a:ext>
                </a:extLst>
              </a:tr>
              <a:tr h="1166174">
                <a:tc>
                  <a:txBody>
                    <a:bodyPr/>
                    <a:lstStyle/>
                    <a:p>
                      <a:pPr marL="0" marR="0" algn="just">
                        <a:lnSpc>
                          <a:spcPct val="107000"/>
                        </a:lnSpc>
                        <a:spcBef>
                          <a:spcPts val="0"/>
                        </a:spcBef>
                        <a:spcAft>
                          <a:spcPts val="0"/>
                        </a:spcAft>
                      </a:pPr>
                      <a:r>
                        <a:rPr lang="en-US" sz="1800">
                          <a:effectLst/>
                        </a:rPr>
                        <a:t>Mid := Read(Mid);</a:t>
                      </a:r>
                    </a:p>
                    <a:p>
                      <a:pPr marL="0" marR="0" algn="just">
                        <a:lnSpc>
                          <a:spcPct val="107000"/>
                        </a:lnSpc>
                        <a:spcBef>
                          <a:spcPts val="0"/>
                        </a:spcBef>
                        <a:spcAft>
                          <a:spcPts val="0"/>
                        </a:spcAft>
                      </a:pPr>
                      <a:r>
                        <a:rPr lang="en-US" sz="1800">
                          <a:effectLst/>
                        </a:rPr>
                        <a:t>Bookid  :=Read(Bookid);</a:t>
                      </a:r>
                    </a:p>
                    <a:p>
                      <a:pPr marL="0" marR="0" algn="just">
                        <a:lnSpc>
                          <a:spcPct val="107000"/>
                        </a:lnSpc>
                        <a:spcBef>
                          <a:spcPts val="0"/>
                        </a:spcBef>
                        <a:spcAft>
                          <a:spcPts val="0"/>
                        </a:spcAft>
                      </a:pPr>
                      <a:r>
                        <a:rPr lang="en-US" sz="1800">
                          <a:effectLst/>
                        </a:rPr>
                        <a:t>Quantity = Read(Quantity);</a:t>
                      </a:r>
                    </a:p>
                    <a:p>
                      <a:pPr marL="0" marR="0" algn="just">
                        <a:lnSpc>
                          <a:spcPct val="107000"/>
                        </a:lnSpc>
                        <a:spcBef>
                          <a:spcPts val="0"/>
                        </a:spcBef>
                        <a:spcAft>
                          <a:spcPts val="0"/>
                        </a:spcAft>
                      </a:pPr>
                      <a:r>
                        <a:rPr lang="en-US" sz="1800">
                          <a:effectLst/>
                        </a:rPr>
                        <a:t>Date := currentdate;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319544"/>
                  </a:ext>
                </a:extLst>
              </a:tr>
              <a:tr h="1166174">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Mid := Read(Mid);</a:t>
                      </a:r>
                    </a:p>
                    <a:p>
                      <a:pPr marL="0" marR="0" algn="just">
                        <a:lnSpc>
                          <a:spcPct val="107000"/>
                        </a:lnSpc>
                        <a:spcBef>
                          <a:spcPts val="0"/>
                        </a:spcBef>
                        <a:spcAft>
                          <a:spcPts val="0"/>
                        </a:spcAft>
                      </a:pPr>
                      <a:r>
                        <a:rPr lang="en-US" sz="1800">
                          <a:effectLst/>
                        </a:rPr>
                        <a:t>Bookid  :=Read(Bookid);</a:t>
                      </a:r>
                    </a:p>
                    <a:p>
                      <a:pPr marL="0" marR="0" algn="just">
                        <a:lnSpc>
                          <a:spcPct val="107000"/>
                        </a:lnSpc>
                        <a:spcBef>
                          <a:spcPts val="0"/>
                        </a:spcBef>
                        <a:spcAft>
                          <a:spcPts val="0"/>
                        </a:spcAft>
                      </a:pPr>
                      <a:r>
                        <a:rPr lang="en-US" sz="1800">
                          <a:effectLst/>
                        </a:rPr>
                        <a:t>Quantity = Read(Quantity)</a:t>
                      </a:r>
                    </a:p>
                    <a:p>
                      <a:pPr marL="0" marR="0" algn="just">
                        <a:lnSpc>
                          <a:spcPct val="107000"/>
                        </a:lnSpc>
                        <a:spcBef>
                          <a:spcPts val="0"/>
                        </a:spcBef>
                        <a:spcAft>
                          <a:spcPts val="0"/>
                        </a:spcAft>
                      </a:pPr>
                      <a:r>
                        <a:rPr lang="en-US" sz="1800">
                          <a:effectLst/>
                        </a:rPr>
                        <a:t>Date := currentdate;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7587988"/>
                  </a:ext>
                </a:extLst>
              </a:tr>
              <a:tr h="382911">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Write(Mid, Bookid, Date);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99322422"/>
                  </a:ext>
                </a:extLst>
              </a:tr>
              <a:tr h="382911">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Quantity := Quantity – 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7378126"/>
                  </a:ext>
                </a:extLst>
              </a:tr>
              <a:tr h="382911">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dirty="0">
                          <a:effectLst/>
                        </a:rPr>
                        <a:t>Write (Quantity, </a:t>
                      </a:r>
                      <a:r>
                        <a:rPr lang="en-US" sz="1800" dirty="0" err="1">
                          <a:effectLst/>
                        </a:rPr>
                        <a:t>Bookid</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13588850"/>
                  </a:ext>
                </a:extLst>
              </a:tr>
              <a:tr h="231206">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Commit;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73693456"/>
                  </a:ext>
                </a:extLst>
              </a:tr>
              <a:tr h="382911">
                <a:tc>
                  <a:txBody>
                    <a:bodyPr/>
                    <a:lstStyle/>
                    <a:p>
                      <a:pPr marL="0" marR="0" algn="just">
                        <a:lnSpc>
                          <a:spcPct val="107000"/>
                        </a:lnSpc>
                        <a:spcBef>
                          <a:spcPts val="0"/>
                        </a:spcBef>
                        <a:spcAft>
                          <a:spcPts val="0"/>
                        </a:spcAft>
                      </a:pPr>
                      <a:r>
                        <a:rPr lang="en-US" sz="1800">
                          <a:effectLst/>
                        </a:rPr>
                        <a:t>Write(Mid, Bookid, Date);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40573648"/>
                  </a:ext>
                </a:extLst>
              </a:tr>
              <a:tr h="382911">
                <a:tc>
                  <a:txBody>
                    <a:bodyPr/>
                    <a:lstStyle/>
                    <a:p>
                      <a:pPr marL="0" marR="0" algn="just">
                        <a:lnSpc>
                          <a:spcPct val="107000"/>
                        </a:lnSpc>
                        <a:spcBef>
                          <a:spcPts val="0"/>
                        </a:spcBef>
                        <a:spcAft>
                          <a:spcPts val="0"/>
                        </a:spcAft>
                      </a:pPr>
                      <a:r>
                        <a:rPr lang="en-US" sz="1800">
                          <a:effectLst/>
                        </a:rPr>
                        <a:t>Quantity := Quantity – 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6455438"/>
                  </a:ext>
                </a:extLst>
              </a:tr>
              <a:tr h="382911">
                <a:tc>
                  <a:txBody>
                    <a:bodyPr/>
                    <a:lstStyle/>
                    <a:p>
                      <a:pPr marL="0" marR="0" algn="just">
                        <a:lnSpc>
                          <a:spcPct val="107000"/>
                        </a:lnSpc>
                        <a:spcBef>
                          <a:spcPts val="0"/>
                        </a:spcBef>
                        <a:spcAft>
                          <a:spcPts val="0"/>
                        </a:spcAft>
                      </a:pPr>
                      <a:r>
                        <a:rPr lang="en-US" sz="1800">
                          <a:effectLst/>
                        </a:rPr>
                        <a:t>Write (Quantity, Bookid);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0707868"/>
                  </a:ext>
                </a:extLst>
              </a:tr>
              <a:tr h="231206">
                <a:tc>
                  <a:txBody>
                    <a:bodyPr/>
                    <a:lstStyle/>
                    <a:p>
                      <a:pPr marL="0" marR="0" algn="just">
                        <a:lnSpc>
                          <a:spcPct val="107000"/>
                        </a:lnSpc>
                        <a:spcBef>
                          <a:spcPts val="0"/>
                        </a:spcBef>
                        <a:spcAft>
                          <a:spcPts val="0"/>
                        </a:spcAft>
                      </a:pPr>
                      <a:r>
                        <a:rPr lang="en-US" sz="1800">
                          <a:effectLst/>
                        </a:rPr>
                        <a:t>Commit;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16457545"/>
                  </a:ext>
                </a:extLst>
              </a:tr>
              <a:tr h="231206">
                <a:tc gridSpan="2">
                  <a:txBody>
                    <a:bodyPr/>
                    <a:lstStyle/>
                    <a:p>
                      <a:pPr marL="0" marR="0" algn="just">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3799711715"/>
                  </a:ext>
                </a:extLst>
              </a:tr>
              <a:tr h="287267">
                <a:tc gridSpan="2">
                  <a:txBody>
                    <a:bodyPr/>
                    <a:lstStyle/>
                    <a:p>
                      <a:pPr marL="0" marR="0" algn="just">
                        <a:lnSpc>
                          <a:spcPct val="107000"/>
                        </a:lnSpc>
                        <a:spcBef>
                          <a:spcPts val="0"/>
                        </a:spcBef>
                        <a:spcAft>
                          <a:spcPts val="0"/>
                        </a:spcAft>
                      </a:pPr>
                      <a:r>
                        <a:rPr lang="en-US" sz="1400" dirty="0">
                          <a:effectLst/>
                        </a:rPr>
                        <a:t>Schedule 4 – a concurrent schedule making database inconsistent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4183039383"/>
                  </a:ext>
                </a:extLst>
              </a:tr>
            </a:tbl>
          </a:graphicData>
        </a:graphic>
      </p:graphicFrame>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941840114"/>
      </p:ext>
    </p:extLst>
  </p:cSld>
  <p:clrMapOvr>
    <a:masterClrMapping/>
  </p:clrMapOvr>
  <mc:AlternateContent xmlns:mc="http://schemas.openxmlformats.org/markup-compatibility/2006">
    <mc:Choice xmlns:p14="http://schemas.microsoft.com/office/powerpoint/2010/main" Requires="p14">
      <p:transition spd="slow" p14:dur="2000" advClick="0" advTm="78124"/>
    </mc:Choice>
    <mc:Fallback>
      <p:transition spd="slow" advClick="0" advTm="781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Transaction Isolation</a:t>
            </a:r>
            <a:endParaRPr lang="en-US" dirty="0"/>
          </a:p>
        </p:txBody>
      </p:sp>
      <p:sp>
        <p:nvSpPr>
          <p:cNvPr id="3" name="Content Placeholder 2"/>
          <p:cNvSpPr>
            <a:spLocks noGrp="1"/>
          </p:cNvSpPr>
          <p:nvPr>
            <p:ph idx="1"/>
          </p:nvPr>
        </p:nvSpPr>
        <p:spPr/>
        <p:txBody>
          <a:bodyPr/>
          <a:lstStyle/>
          <a:p>
            <a:r>
              <a:rPr lang="en-US" dirty="0"/>
              <a:t>Read uncommitted</a:t>
            </a:r>
          </a:p>
          <a:p>
            <a:r>
              <a:rPr lang="en-US" dirty="0"/>
              <a:t>Read committed</a:t>
            </a:r>
          </a:p>
          <a:p>
            <a:r>
              <a:rPr lang="en-US" dirty="0"/>
              <a:t>Repeatable read</a:t>
            </a:r>
          </a:p>
          <a:p>
            <a:r>
              <a:rPr lang="en-US" dirty="0"/>
              <a:t>Serializable</a:t>
            </a:r>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2627"/>
    </mc:Choice>
    <mc:Fallback>
      <p:transition spd="slow" advClick="0" advTm="326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271</TotalTime>
  <Words>1132</Words>
  <Application>Microsoft Office PowerPoint</Application>
  <PresentationFormat>On-screen Show (4:3)</PresentationFormat>
  <Paragraphs>164</Paragraphs>
  <Slides>16</Slides>
  <Notes>0</Notes>
  <HiddenSlides>0</HiddenSlides>
  <MMClips>16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Gill Sans MT</vt:lpstr>
      <vt:lpstr>Times New Roman</vt:lpstr>
      <vt:lpstr>Wingdings</vt:lpstr>
      <vt:lpstr>Gallery</vt:lpstr>
      <vt:lpstr>Transaction Integrity</vt:lpstr>
      <vt:lpstr>PowerPoint Presentation</vt:lpstr>
      <vt:lpstr>States of Transaction</vt:lpstr>
      <vt:lpstr>Properties of Transactions</vt:lpstr>
      <vt:lpstr>PowerPoint Presentation</vt:lpstr>
      <vt:lpstr>A simple transaction Model</vt:lpstr>
      <vt:lpstr>Example</vt:lpstr>
      <vt:lpstr>Transaction MySQL database</vt:lpstr>
      <vt:lpstr>Illustrating ACID property using given example</vt:lpstr>
      <vt:lpstr>Storage Structure</vt:lpstr>
      <vt:lpstr>Concurrent transactions</vt:lpstr>
      <vt:lpstr>Serial Transaction</vt:lpstr>
      <vt:lpstr>Serial Schedule: Example</vt:lpstr>
      <vt:lpstr>Serializability</vt:lpstr>
      <vt:lpstr>Example: Concurrent transaction making database inconsistent</vt:lpstr>
      <vt:lpstr>Transaction Isolation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Transaction Integrity</dc:title>
  <dc:creator>Dinesh</dc:creator>
  <cp:lastModifiedBy>Dinesh</cp:lastModifiedBy>
  <cp:revision>45</cp:revision>
  <dcterms:created xsi:type="dcterms:W3CDTF">2017-05-31T05:44:06Z</dcterms:created>
  <dcterms:modified xsi:type="dcterms:W3CDTF">2017-06-09T00:42:54Z</dcterms:modified>
</cp:coreProperties>
</file>