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7" r:id="rId2"/>
    <p:sldId id="283" r:id="rId3"/>
    <p:sldId id="258" r:id="rId4"/>
    <p:sldId id="312" r:id="rId5"/>
    <p:sldId id="259" r:id="rId6"/>
    <p:sldId id="260" r:id="rId7"/>
    <p:sldId id="261" r:id="rId8"/>
    <p:sldId id="262" r:id="rId9"/>
    <p:sldId id="263" r:id="rId10"/>
    <p:sldId id="313" r:id="rId11"/>
    <p:sldId id="314" r:id="rId12"/>
    <p:sldId id="298" r:id="rId13"/>
    <p:sldId id="299" r:id="rId14"/>
    <p:sldId id="276" r:id="rId15"/>
    <p:sldId id="277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8" r:id="rId29"/>
    <p:sldId id="279" r:id="rId30"/>
    <p:sldId id="280" r:id="rId31"/>
    <p:sldId id="281" r:id="rId32"/>
    <p:sldId id="282" r:id="rId33"/>
    <p:sldId id="284" r:id="rId34"/>
    <p:sldId id="285" r:id="rId35"/>
    <p:sldId id="286" r:id="rId36"/>
    <p:sldId id="309" r:id="rId37"/>
    <p:sldId id="310" r:id="rId38"/>
    <p:sldId id="287" r:id="rId39"/>
    <p:sldId id="288" r:id="rId40"/>
    <p:sldId id="289" r:id="rId41"/>
    <p:sldId id="293" r:id="rId42"/>
    <p:sldId id="290" r:id="rId43"/>
    <p:sldId id="291" r:id="rId44"/>
    <p:sldId id="292" r:id="rId45"/>
    <p:sldId id="294" r:id="rId46"/>
    <p:sldId id="301" r:id="rId47"/>
    <p:sldId id="295" r:id="rId48"/>
    <p:sldId id="300" r:id="rId49"/>
    <p:sldId id="296" r:id="rId50"/>
    <p:sldId id="315" r:id="rId51"/>
    <p:sldId id="316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17" r:id="rId60"/>
    <p:sldId id="318" r:id="rId61"/>
    <p:sldId id="319" r:id="rId62"/>
    <p:sldId id="322" r:id="rId63"/>
    <p:sldId id="320" r:id="rId64"/>
    <p:sldId id="321" r:id="rId6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20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D14F6E-B420-4688-96A0-B2C399C4AABB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19206-4C25-4E7C-BE01-595A6E8ED628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1309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0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291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3809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2325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591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5850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77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037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655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019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143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ACB03-FAAE-4BE2-B027-5693C24EA860}" type="datetimeFigureOut">
              <a:rPr lang="it-IT" smtClean="0"/>
              <a:t>25/09/2017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735B4-9E50-4589-A649-FA93472AAD3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170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ubmedcentral.nih.gov/articlerender.fcgi?tool=pubmed&amp;pubmedid=11698657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780928"/>
            <a:ext cx="7772400" cy="1143000"/>
          </a:xfrm>
        </p:spPr>
        <p:txBody>
          <a:bodyPr/>
          <a:lstStyle/>
          <a:p>
            <a:r>
              <a:rPr lang="it-IT" altLang="it-IT" sz="4800" b="1" i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PROTEIN ENGINEERING</a:t>
            </a:r>
            <a:endParaRPr lang="en-GB" altLang="it-IT" sz="4800" b="1" i="1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8644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63538" y="204788"/>
            <a:ext cx="7772400" cy="1143000"/>
          </a:xfrm>
        </p:spPr>
        <p:txBody>
          <a:bodyPr/>
          <a:lstStyle/>
          <a:p>
            <a:r>
              <a:rPr lang="en-US" altLang="it-IT">
                <a:latin typeface="Futura" pitchFamily="96" charset="0"/>
              </a:rPr>
              <a:t>Protein engineering-Why?</a:t>
            </a:r>
          </a:p>
        </p:txBody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4675" y="1531938"/>
            <a:ext cx="8259763" cy="4114800"/>
          </a:xfrm>
        </p:spPr>
        <p:txBody>
          <a:bodyPr/>
          <a:lstStyle/>
          <a:p>
            <a:r>
              <a:rPr lang="en-US" altLang="it-IT" sz="2800">
                <a:latin typeface="Futura" pitchFamily="96" charset="0"/>
              </a:rPr>
              <a:t>Enhance stability/function under new conditions</a:t>
            </a:r>
          </a:p>
          <a:p>
            <a:pPr lvl="1"/>
            <a:r>
              <a:rPr lang="en-US" altLang="it-IT">
                <a:latin typeface="Futura" pitchFamily="96" charset="0"/>
              </a:rPr>
              <a:t>temperature, pH, organic/aqueous solvent, [salt]</a:t>
            </a:r>
          </a:p>
          <a:p>
            <a:r>
              <a:rPr lang="en-US" altLang="it-IT" sz="2800">
                <a:latin typeface="Futura" pitchFamily="96" charset="0"/>
              </a:rPr>
              <a:t>Alter enzyme substrate specificity</a:t>
            </a:r>
          </a:p>
          <a:p>
            <a:r>
              <a:rPr lang="en-US" altLang="it-IT" sz="2800">
                <a:latin typeface="Futura" pitchFamily="96" charset="0"/>
              </a:rPr>
              <a:t>Enhance enzymatic rate</a:t>
            </a:r>
          </a:p>
          <a:p>
            <a:r>
              <a:rPr lang="en-US" altLang="it-IT" sz="2800">
                <a:latin typeface="Futura" pitchFamily="96" charset="0"/>
              </a:rPr>
              <a:t>Alter epitope binding properties</a:t>
            </a:r>
          </a:p>
          <a:p>
            <a:endParaRPr lang="en-US" altLang="it-IT" sz="2800">
              <a:latin typeface="Futura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256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sz="2400" b="1">
                <a:latin typeface="Comic Sans MS" pitchFamily="66" charset="0"/>
              </a:rPr>
              <a:t>Protein Engineering</a:t>
            </a:r>
            <a:r>
              <a:rPr lang="en-US" altLang="it-IT" sz="2400">
                <a:latin typeface="Comic Sans MS" pitchFamily="66" charset="0"/>
              </a:rPr>
              <a:t> </a:t>
            </a:r>
            <a:br>
              <a:rPr lang="en-US" altLang="it-IT" sz="2400">
                <a:latin typeface="Comic Sans MS" pitchFamily="66" charset="0"/>
              </a:rPr>
            </a:br>
            <a:r>
              <a:rPr lang="en-US" altLang="it-IT" sz="2400">
                <a:latin typeface="Comic Sans MS" pitchFamily="66" charset="0"/>
              </a:rPr>
              <a:t> Obtain a protein with improved or new properties</a:t>
            </a:r>
            <a:endParaRPr lang="da-DK" altLang="it-IT" sz="2400">
              <a:latin typeface="Comic Sans MS" pitchFamily="66" charset="0"/>
            </a:endParaRP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1600200" y="1905000"/>
            <a:ext cx="5867400" cy="3810000"/>
            <a:chOff x="2160" y="2304"/>
            <a:chExt cx="10368" cy="7042"/>
          </a:xfrm>
        </p:grpSpPr>
        <p:sp>
          <p:nvSpPr>
            <p:cNvPr id="11269" name="Text Box 5"/>
            <p:cNvSpPr txBox="1">
              <a:spLocks noChangeArrowheads="1"/>
            </p:cNvSpPr>
            <p:nvPr/>
          </p:nvSpPr>
          <p:spPr bwMode="auto">
            <a:xfrm>
              <a:off x="4205" y="5328"/>
              <a:ext cx="8064" cy="10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da-DK" altLang="it-IT" sz="2000" b="1">
                  <a:latin typeface="Comic Sans MS" pitchFamily="66" charset="0"/>
                </a:rPr>
                <a:t>Proteins with Novel Properties</a:t>
              </a:r>
              <a:endParaRPr lang="da-DK" altLang="it-IT" sz="2000">
                <a:latin typeface="Comic Sans MS" pitchFamily="66" charset="0"/>
              </a:endParaRPr>
            </a:p>
          </p:txBody>
        </p:sp>
        <p:sp>
          <p:nvSpPr>
            <p:cNvPr id="11270" name="Text Box 6"/>
            <p:cNvSpPr txBox="1">
              <a:spLocks noChangeArrowheads="1"/>
            </p:cNvSpPr>
            <p:nvPr/>
          </p:nvSpPr>
          <p:spPr bwMode="auto">
            <a:xfrm>
              <a:off x="2160" y="2304"/>
              <a:ext cx="6221" cy="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da-DK" altLang="it-IT" sz="2000" b="1">
                  <a:latin typeface="Comic Sans MS" pitchFamily="66" charset="0"/>
                </a:rPr>
                <a:t>Rational Protein Design</a:t>
              </a:r>
              <a:endParaRPr lang="da-DK" altLang="it-IT" sz="2000">
                <a:latin typeface="Comic Sans MS" pitchFamily="66" charset="0"/>
              </a:endParaRPr>
            </a:p>
          </p:txBody>
        </p:sp>
        <p:sp>
          <p:nvSpPr>
            <p:cNvPr id="11271" name="Text Box 7"/>
            <p:cNvSpPr txBox="1">
              <a:spLocks noChangeArrowheads="1"/>
            </p:cNvSpPr>
            <p:nvPr/>
          </p:nvSpPr>
          <p:spPr bwMode="auto">
            <a:xfrm>
              <a:off x="10368" y="2304"/>
              <a:ext cx="2160" cy="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da-DK" altLang="it-IT" sz="2000" b="1">
                  <a:latin typeface="Comic Sans MS" pitchFamily="66" charset="0"/>
                </a:rPr>
                <a:t>Nature</a:t>
              </a:r>
              <a:endParaRPr lang="da-DK" altLang="it-IT" sz="2000">
                <a:latin typeface="Comic Sans MS" pitchFamily="66" charset="0"/>
              </a:endParaRPr>
            </a:p>
          </p:txBody>
        </p:sp>
        <p:sp>
          <p:nvSpPr>
            <p:cNvPr id="11272" name="Text Box 8"/>
            <p:cNvSpPr txBox="1">
              <a:spLocks noChangeArrowheads="1"/>
            </p:cNvSpPr>
            <p:nvPr/>
          </p:nvSpPr>
          <p:spPr bwMode="auto">
            <a:xfrm>
              <a:off x="5472" y="8496"/>
              <a:ext cx="5616" cy="8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da-DK" altLang="it-IT" sz="2000" b="1">
                  <a:latin typeface="Comic Sans MS" pitchFamily="66" charset="0"/>
                </a:rPr>
                <a:t>Random Mutagenesis</a:t>
              </a:r>
              <a:endParaRPr lang="da-DK" altLang="it-IT" sz="2000">
                <a:latin typeface="Comic Sans MS" pitchFamily="66" charset="0"/>
              </a:endParaRPr>
            </a:p>
          </p:txBody>
        </p:sp>
        <p:sp>
          <p:nvSpPr>
            <p:cNvPr id="11273" name="Line 9"/>
            <p:cNvSpPr>
              <a:spLocks noChangeShapeType="1"/>
            </p:cNvSpPr>
            <p:nvPr/>
          </p:nvSpPr>
          <p:spPr bwMode="auto">
            <a:xfrm flipH="1" flipV="1">
              <a:off x="5472" y="3312"/>
              <a:ext cx="1440" cy="2016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274" name="Line 10"/>
            <p:cNvSpPr>
              <a:spLocks noChangeShapeType="1"/>
            </p:cNvSpPr>
            <p:nvPr/>
          </p:nvSpPr>
          <p:spPr bwMode="auto">
            <a:xfrm flipV="1">
              <a:off x="9216" y="3312"/>
              <a:ext cx="1872" cy="2016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275" name="Line 11"/>
            <p:cNvSpPr>
              <a:spLocks noChangeShapeType="1"/>
            </p:cNvSpPr>
            <p:nvPr/>
          </p:nvSpPr>
          <p:spPr bwMode="auto">
            <a:xfrm>
              <a:off x="7920" y="6336"/>
              <a:ext cx="0" cy="2016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1572659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Evolutionary Methods</a:t>
            </a:r>
            <a:endParaRPr lang="da-DK" altLang="it-IT" sz="2800">
              <a:latin typeface="Comic Sans MS" pitchFamily="66" charset="0"/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686800" cy="4983163"/>
          </a:xfrm>
        </p:spPr>
        <p:txBody>
          <a:bodyPr/>
          <a:lstStyle/>
          <a:p>
            <a:pPr eaLnBrk="1" hangingPunct="1"/>
            <a:r>
              <a:rPr lang="en-US" altLang="it-IT" sz="2000" b="1">
                <a:latin typeface="Comic Sans MS" pitchFamily="66" charset="0"/>
              </a:rPr>
              <a:t>Non-recombinative methods: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2000">
                <a:latin typeface="Comic Sans MS" pitchFamily="66" charset="0"/>
              </a:rPr>
              <a:t>     </a:t>
            </a:r>
            <a:r>
              <a:rPr lang="en-US" altLang="it-IT" sz="1800">
                <a:latin typeface="Comic Sans MS" pitchFamily="66" charset="0"/>
              </a:rPr>
              <a:t>-&gt; </a:t>
            </a:r>
            <a:r>
              <a:rPr lang="da-DK" altLang="it-IT" sz="1800">
                <a:latin typeface="Comic Sans MS" pitchFamily="66" charset="0"/>
              </a:rPr>
              <a:t>Oligonucleotide Directed Mutagenesis (saturation mutagenesis)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 -&gt; </a:t>
            </a:r>
            <a:r>
              <a:rPr lang="da-DK" altLang="it-IT" sz="1800">
                <a:latin typeface="Comic Sans MS" pitchFamily="66" charset="0"/>
              </a:rPr>
              <a:t>Chemical Mutagenesis, Bacterial Mutator Strains     </a:t>
            </a:r>
          </a:p>
          <a:p>
            <a:pPr eaLnBrk="1" hangingPunct="1">
              <a:buFontTx/>
              <a:buNone/>
            </a:pPr>
            <a:r>
              <a:rPr lang="da-DK" altLang="it-IT" sz="1800">
                <a:latin typeface="Comic Sans MS" pitchFamily="66" charset="0"/>
              </a:rPr>
              <a:t>     -&gt; Error-prone PCR</a:t>
            </a:r>
            <a:r>
              <a:rPr lang="da-DK" altLang="it-IT" sz="1800"/>
              <a:t> </a:t>
            </a:r>
          </a:p>
          <a:p>
            <a:pPr eaLnBrk="1" hangingPunct="1">
              <a:buFontTx/>
              <a:buNone/>
            </a:pPr>
            <a:endParaRPr lang="en-US" altLang="it-IT" sz="1800">
              <a:latin typeface="Comic Sans MS" pitchFamily="66" charset="0"/>
            </a:endParaRPr>
          </a:p>
          <a:p>
            <a:pPr eaLnBrk="1" hangingPunct="1"/>
            <a:endParaRPr lang="en-US" altLang="it-IT" sz="1800">
              <a:latin typeface="Comic Sans MS" pitchFamily="66" charset="0"/>
            </a:endParaRPr>
          </a:p>
          <a:p>
            <a:pPr eaLnBrk="1" hangingPunct="1"/>
            <a:r>
              <a:rPr lang="en-US" altLang="it-IT" sz="2000" b="1">
                <a:latin typeface="Comic Sans MS" pitchFamily="66" charset="0"/>
              </a:rPr>
              <a:t>Recombinative methods</a:t>
            </a:r>
            <a:r>
              <a:rPr lang="en-US" altLang="it-IT" sz="2000">
                <a:latin typeface="Comic Sans MS" pitchFamily="66" charset="0"/>
              </a:rPr>
              <a:t>  -&gt; </a:t>
            </a:r>
            <a:r>
              <a:rPr lang="da-DK" altLang="it-IT" sz="2000">
                <a:latin typeface="Comic Sans MS" pitchFamily="66" charset="0"/>
              </a:rPr>
              <a:t>Mimic nature’s recombination strategy</a:t>
            </a:r>
            <a:endParaRPr lang="en-US" altLang="it-IT" sz="2000" u="sng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US" altLang="it-IT" b="1"/>
              <a:t>   </a:t>
            </a:r>
            <a:r>
              <a:rPr lang="en-US" altLang="it-IT" sz="2000">
                <a:latin typeface="Comic Sans MS" pitchFamily="66" charset="0"/>
              </a:rPr>
              <a:t>Used for: Elimination of neutral and deleterious mutations</a:t>
            </a:r>
            <a:endParaRPr lang="da-DK" altLang="it-IT" sz="200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endParaRPr lang="da-DK" altLang="it-IT" sz="200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US" altLang="it-IT" sz="2000">
                <a:latin typeface="Comic Sans MS" pitchFamily="66" charset="0"/>
              </a:rPr>
              <a:t>    </a:t>
            </a:r>
            <a:r>
              <a:rPr lang="en-US" altLang="it-IT" sz="1800">
                <a:latin typeface="Comic Sans MS" pitchFamily="66" charset="0"/>
              </a:rPr>
              <a:t>-&gt; DNA shuffling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Invivo Recombination (Yeast)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Random priming recombination, Staggered extention precess (StEP)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ITCHY</a:t>
            </a:r>
          </a:p>
          <a:p>
            <a:pPr eaLnBrk="1" hangingPunct="1">
              <a:buFontTx/>
              <a:buNone/>
            </a:pPr>
            <a:endParaRPr lang="da-DK" altLang="it-IT" sz="18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16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57200" y="574675"/>
            <a:ext cx="8382000" cy="563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sz="3600" b="1">
                <a:solidFill>
                  <a:srgbClr val="CC3300"/>
                </a:solidFill>
              </a:rPr>
              <a:t>RATIONAL DESIGN</a:t>
            </a:r>
            <a:r>
              <a:rPr lang="it-IT" altLang="it-IT"/>
              <a:t>           </a:t>
            </a:r>
          </a:p>
          <a:p>
            <a:pPr algn="ctr"/>
            <a:endParaRPr lang="it-IT" altLang="it-IT"/>
          </a:p>
          <a:p>
            <a:pPr algn="ctr"/>
            <a:r>
              <a:rPr lang="it-IT" altLang="it-IT" sz="3200"/>
              <a:t>-Site directed mutagenesis of one or more residues</a:t>
            </a:r>
          </a:p>
          <a:p>
            <a:pPr algn="ctr"/>
            <a:r>
              <a:rPr lang="it-IT" altLang="it-IT" sz="3200"/>
              <a:t>				</a:t>
            </a:r>
          </a:p>
          <a:p>
            <a:pPr algn="ctr"/>
            <a:r>
              <a:rPr lang="it-IT" altLang="it-IT" sz="3200"/>
              <a:t>-Fusion of functional domains from different                  proteins to create chimaeric </a:t>
            </a:r>
          </a:p>
          <a:p>
            <a:pPr algn="ctr"/>
            <a:r>
              <a:rPr lang="it-IT" altLang="it-IT" sz="3200"/>
              <a:t>                 (Domain swapping) 		</a:t>
            </a:r>
            <a:r>
              <a:rPr lang="it-IT" altLang="it-IT"/>
              <a:t>	</a:t>
            </a:r>
          </a:p>
          <a:p>
            <a:pPr algn="ctr"/>
            <a:endParaRPr lang="it-IT" altLang="it-IT"/>
          </a:p>
          <a:p>
            <a:pPr algn="ctr"/>
            <a:r>
              <a:rPr lang="it-IT" altLang="it-IT"/>
              <a:t>				</a:t>
            </a:r>
          </a:p>
          <a:p>
            <a:pPr algn="ctr"/>
            <a:endParaRPr lang="it-IT" altLang="it-IT" sz="3200"/>
          </a:p>
          <a:p>
            <a:pPr algn="ctr"/>
            <a:r>
              <a:rPr lang="it-IT" altLang="it-IT" sz="3200"/>
              <a:t>Functional evaluation</a:t>
            </a:r>
            <a:r>
              <a:rPr lang="it-IT" altLang="it-IT"/>
              <a:t>    </a:t>
            </a:r>
            <a:endParaRPr lang="en-GB" altLang="it-IT"/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4419600" y="47244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8759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http://www.ascrocco.it/home/img/sf_desk_inter/galas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52400" y="5181600"/>
            <a:ext cx="8991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altLang="it-IT" sz="2800" b="1">
                <a:solidFill>
                  <a:schemeClr val="bg1"/>
                </a:solidFill>
              </a:rPr>
              <a:t>A protein library having the mass of our galaxy could only cover  the combinatorial possibilities for a peptide with 50 residues</a:t>
            </a:r>
            <a:endParaRPr lang="en-GB" altLang="it-IT" sz="28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62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9273"/>
            <a:ext cx="5867400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76200" y="76200"/>
            <a:ext cx="8931275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altLang="it-IT" sz="3200" b="1" dirty="0">
                <a:solidFill>
                  <a:schemeClr val="accent2"/>
                </a:solidFill>
              </a:rPr>
              <a:t>Therefore even genetic selection approaches for designing novel functional proteins will not generally build on fully random sequences, but will be based on existing protein scaffold that serve as template.</a:t>
            </a:r>
            <a:endParaRPr lang="en-GB" altLang="it-IT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735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-92075" y="87313"/>
            <a:ext cx="9236075" cy="649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it-IT" sz="2800"/>
              <a:t>In order to consider the rational design of a target enzyme, one needs to have several pieces of information: </a:t>
            </a:r>
            <a:endParaRPr lang="it-IT" altLang="it-IT" sz="2800"/>
          </a:p>
          <a:p>
            <a:endParaRPr lang="en-GB" altLang="it-IT" sz="2800"/>
          </a:p>
          <a:p>
            <a:r>
              <a:rPr lang="en-GB" altLang="it-IT" sz="2800" b="1">
                <a:solidFill>
                  <a:schemeClr val="accent2"/>
                </a:solidFill>
              </a:rPr>
              <a:t>1. A cloned gene coding for the enzyme. </a:t>
            </a:r>
          </a:p>
          <a:p>
            <a:r>
              <a:rPr lang="en-GB" altLang="it-IT" sz="2800" b="1">
                <a:solidFill>
                  <a:schemeClr val="accent2"/>
                </a:solidFill>
              </a:rPr>
              <a:t>2. The sequence of the gene. </a:t>
            </a:r>
          </a:p>
          <a:p>
            <a:r>
              <a:rPr lang="en-GB" altLang="it-IT" sz="2800" b="1">
                <a:solidFill>
                  <a:schemeClr val="accent2"/>
                </a:solidFill>
              </a:rPr>
              <a:t>3. Information on the chemistry of the active site, ideally one would know which amino acids in the sequence are involved in activity. </a:t>
            </a:r>
          </a:p>
          <a:p>
            <a:r>
              <a:rPr lang="en-GB" altLang="it-IT" sz="2800" b="1">
                <a:solidFill>
                  <a:schemeClr val="accent2"/>
                </a:solidFill>
              </a:rPr>
              <a:t>4. Either a crystal/NMR structure for of the enzyme, or the structure of another protein displaying a high degree of structural homology. </a:t>
            </a:r>
            <a:endParaRPr lang="it-IT" altLang="it-IT" sz="2800" b="1">
              <a:solidFill>
                <a:schemeClr val="accent2"/>
              </a:solidFill>
            </a:endParaRPr>
          </a:p>
          <a:p>
            <a:endParaRPr lang="en-GB" altLang="it-IT" sz="2800" b="1">
              <a:solidFill>
                <a:schemeClr val="accent2"/>
              </a:solidFill>
            </a:endParaRPr>
          </a:p>
          <a:p>
            <a:r>
              <a:rPr lang="en-GB" altLang="it-IT" sz="2800"/>
              <a:t>The above information is needed in order to have a clear idea of which amino acids one should mutate to which likely effect. </a:t>
            </a:r>
          </a:p>
          <a:p>
            <a:endParaRPr lang="en-GB" altLang="it-IT" sz="2800"/>
          </a:p>
        </p:txBody>
      </p:sp>
    </p:spTree>
    <p:extLst>
      <p:ext uri="{BB962C8B-B14F-4D97-AF65-F5344CB8AC3E}">
        <p14:creationId xmlns:p14="http://schemas.microsoft.com/office/powerpoint/2010/main" val="2759099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1" name="Picture 7" descr="http://www.fst.rdg.ac.uk/courses/fs916/lect11/t5a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1113"/>
            <a:ext cx="9144000" cy="557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136525" y="142875"/>
            <a:ext cx="90074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it-IT" sz="2800"/>
              <a:t>Typically, protein engineering is a cyclic activity involving many scientists with different skills: </a:t>
            </a:r>
          </a:p>
          <a:p>
            <a:endParaRPr lang="en-GB" altLang="it-IT"/>
          </a:p>
        </p:txBody>
      </p:sp>
    </p:spTree>
    <p:extLst>
      <p:ext uri="{BB962C8B-B14F-4D97-AF65-F5344CB8AC3E}">
        <p14:creationId xmlns:p14="http://schemas.microsoft.com/office/powerpoint/2010/main" val="2333870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3500"/>
            <a:ext cx="4671069" cy="91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74" t="23580" r="36370" b="9564"/>
          <a:stretch/>
        </p:blipFill>
        <p:spPr bwMode="auto">
          <a:xfrm>
            <a:off x="3851920" y="692696"/>
            <a:ext cx="4104456" cy="6036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335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599143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1196752"/>
            <a:ext cx="8715375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97152"/>
            <a:ext cx="4246184" cy="62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79512" y="6165304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7–9 </a:t>
            </a:r>
            <a:r>
              <a:rPr lang="it-IT" dirty="0" err="1"/>
              <a:t>point</a:t>
            </a:r>
            <a:r>
              <a:rPr lang="it-IT" dirty="0"/>
              <a:t> </a:t>
            </a:r>
            <a:r>
              <a:rPr lang="en-US" dirty="0"/>
              <a:t>and </a:t>
            </a:r>
            <a:r>
              <a:rPr lang="it-IT" dirty="0"/>
              <a:t>0.4–1.3 frame-</a:t>
            </a:r>
            <a:r>
              <a:rPr lang="it-IT" dirty="0" err="1"/>
              <a:t>shifted</a:t>
            </a:r>
            <a:r>
              <a:rPr lang="it-IT" dirty="0"/>
              <a:t> </a:t>
            </a:r>
            <a:r>
              <a:rPr lang="en-US" dirty="0"/>
              <a:t>mutations per </a:t>
            </a:r>
            <a:r>
              <a:rPr lang="en-US" dirty="0" err="1"/>
              <a:t>kilobase</a:t>
            </a:r>
            <a:r>
              <a:rPr lang="en-US" dirty="0"/>
              <a:t> of DNA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4707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85788" y="263525"/>
            <a:ext cx="7772400" cy="617538"/>
          </a:xfrm>
        </p:spPr>
        <p:txBody>
          <a:bodyPr/>
          <a:lstStyle/>
          <a:p>
            <a:r>
              <a:rPr lang="en-US" altLang="it-IT" sz="3200">
                <a:latin typeface="Futura" pitchFamily="96" charset="0"/>
              </a:rPr>
              <a:t>PCR-mediated deletion mutagenesis</a:t>
            </a:r>
          </a:p>
        </p:txBody>
      </p:sp>
      <p:sp>
        <p:nvSpPr>
          <p:cNvPr id="550915" name="Rectangle 3"/>
          <p:cNvSpPr>
            <a:spLocks noChangeArrowheads="1"/>
          </p:cNvSpPr>
          <p:nvPr/>
        </p:nvSpPr>
        <p:spPr bwMode="auto">
          <a:xfrm>
            <a:off x="573088" y="1463675"/>
            <a:ext cx="8013700" cy="271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t-IT"/>
              <a:t>Target DNA</a:t>
            </a:r>
          </a:p>
        </p:txBody>
      </p:sp>
      <p:sp>
        <p:nvSpPr>
          <p:cNvPr id="550916" name="Line 4"/>
          <p:cNvSpPr>
            <a:spLocks noChangeShapeType="1"/>
          </p:cNvSpPr>
          <p:nvPr/>
        </p:nvSpPr>
        <p:spPr bwMode="auto">
          <a:xfrm>
            <a:off x="1217613" y="2132013"/>
            <a:ext cx="801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17" name="Line 5"/>
          <p:cNvSpPr>
            <a:spLocks noChangeShapeType="1"/>
          </p:cNvSpPr>
          <p:nvPr/>
        </p:nvSpPr>
        <p:spPr bwMode="auto">
          <a:xfrm flipH="1">
            <a:off x="6919913" y="2314575"/>
            <a:ext cx="749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18" name="Line 6"/>
          <p:cNvSpPr>
            <a:spLocks noChangeShapeType="1"/>
          </p:cNvSpPr>
          <p:nvPr/>
        </p:nvSpPr>
        <p:spPr bwMode="auto">
          <a:xfrm flipH="1">
            <a:off x="6489700" y="2528888"/>
            <a:ext cx="749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19" name="Line 7"/>
          <p:cNvSpPr>
            <a:spLocks noChangeShapeType="1"/>
          </p:cNvSpPr>
          <p:nvPr/>
        </p:nvSpPr>
        <p:spPr bwMode="auto">
          <a:xfrm flipH="1">
            <a:off x="6059488" y="2743200"/>
            <a:ext cx="749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20" name="Line 8"/>
          <p:cNvSpPr>
            <a:spLocks noChangeShapeType="1"/>
          </p:cNvSpPr>
          <p:nvPr/>
        </p:nvSpPr>
        <p:spPr bwMode="auto">
          <a:xfrm flipH="1">
            <a:off x="5629275" y="2957513"/>
            <a:ext cx="749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21" name="Line 9"/>
          <p:cNvSpPr>
            <a:spLocks noChangeShapeType="1"/>
          </p:cNvSpPr>
          <p:nvPr/>
        </p:nvSpPr>
        <p:spPr bwMode="auto">
          <a:xfrm flipH="1">
            <a:off x="5199063" y="3171825"/>
            <a:ext cx="749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22" name="Rectangle 10"/>
          <p:cNvSpPr>
            <a:spLocks noChangeArrowheads="1"/>
          </p:cNvSpPr>
          <p:nvPr/>
        </p:nvSpPr>
        <p:spPr bwMode="auto">
          <a:xfrm>
            <a:off x="1214438" y="3433763"/>
            <a:ext cx="6423025" cy="2714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latin typeface="Times"/>
            </a:endParaRPr>
          </a:p>
        </p:txBody>
      </p:sp>
      <p:sp>
        <p:nvSpPr>
          <p:cNvPr id="550923" name="Rectangle 11"/>
          <p:cNvSpPr>
            <a:spLocks noChangeArrowheads="1"/>
          </p:cNvSpPr>
          <p:nvPr/>
        </p:nvSpPr>
        <p:spPr bwMode="auto">
          <a:xfrm>
            <a:off x="1211263" y="4919663"/>
            <a:ext cx="5173662" cy="2714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latin typeface="Times"/>
            </a:endParaRPr>
          </a:p>
        </p:txBody>
      </p:sp>
      <p:sp>
        <p:nvSpPr>
          <p:cNvPr id="550924" name="Rectangle 12"/>
          <p:cNvSpPr>
            <a:spLocks noChangeArrowheads="1"/>
          </p:cNvSpPr>
          <p:nvPr/>
        </p:nvSpPr>
        <p:spPr bwMode="auto">
          <a:xfrm>
            <a:off x="1206500" y="3937000"/>
            <a:ext cx="6037263" cy="27146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latin typeface="Times"/>
            </a:endParaRPr>
          </a:p>
        </p:txBody>
      </p:sp>
      <p:sp>
        <p:nvSpPr>
          <p:cNvPr id="550925" name="Rectangle 13"/>
          <p:cNvSpPr>
            <a:spLocks noChangeArrowheads="1"/>
          </p:cNvSpPr>
          <p:nvPr/>
        </p:nvSpPr>
        <p:spPr bwMode="auto">
          <a:xfrm>
            <a:off x="1206500" y="4448175"/>
            <a:ext cx="5610225" cy="27146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latin typeface="Times"/>
            </a:endParaRPr>
          </a:p>
        </p:txBody>
      </p:sp>
      <p:sp>
        <p:nvSpPr>
          <p:cNvPr id="550926" name="Rectangle 14"/>
          <p:cNvSpPr>
            <a:spLocks noChangeArrowheads="1"/>
          </p:cNvSpPr>
          <p:nvPr/>
        </p:nvSpPr>
        <p:spPr bwMode="auto">
          <a:xfrm>
            <a:off x="1219200" y="5405438"/>
            <a:ext cx="4725988" cy="2714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latin typeface="Times"/>
            </a:endParaRPr>
          </a:p>
        </p:txBody>
      </p:sp>
      <p:sp>
        <p:nvSpPr>
          <p:cNvPr id="550927" name="Text Box 15"/>
          <p:cNvSpPr txBox="1">
            <a:spLocks noChangeArrowheads="1"/>
          </p:cNvSpPr>
          <p:nvPr/>
        </p:nvSpPr>
        <p:spPr bwMode="auto">
          <a:xfrm>
            <a:off x="1614488" y="2925763"/>
            <a:ext cx="2020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PCR products</a:t>
            </a:r>
          </a:p>
        </p:txBody>
      </p:sp>
      <p:sp>
        <p:nvSpPr>
          <p:cNvPr id="550928" name="Text Box 16"/>
          <p:cNvSpPr txBox="1">
            <a:spLocks noChangeArrowheads="1"/>
          </p:cNvSpPr>
          <p:nvPr/>
        </p:nvSpPr>
        <p:spPr bwMode="auto">
          <a:xfrm>
            <a:off x="368300" y="6129338"/>
            <a:ext cx="853122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/>
              <a:t>Oligonucleotide design allows precision in deletion positions</a:t>
            </a:r>
          </a:p>
        </p:txBody>
      </p:sp>
      <p:sp>
        <p:nvSpPr>
          <p:cNvPr id="550929" name="Line 17"/>
          <p:cNvSpPr>
            <a:spLocks noChangeShapeType="1"/>
          </p:cNvSpPr>
          <p:nvPr/>
        </p:nvSpPr>
        <p:spPr bwMode="auto">
          <a:xfrm flipH="1">
            <a:off x="5954713" y="3175000"/>
            <a:ext cx="1587" cy="249872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30" name="Line 18"/>
          <p:cNvSpPr>
            <a:spLocks noChangeShapeType="1"/>
          </p:cNvSpPr>
          <p:nvPr/>
        </p:nvSpPr>
        <p:spPr bwMode="auto">
          <a:xfrm flipH="1">
            <a:off x="6397625" y="2932113"/>
            <a:ext cx="1588" cy="2259012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31" name="Line 19"/>
          <p:cNvSpPr>
            <a:spLocks noChangeShapeType="1"/>
          </p:cNvSpPr>
          <p:nvPr/>
        </p:nvSpPr>
        <p:spPr bwMode="auto">
          <a:xfrm flipH="1">
            <a:off x="6840538" y="2752725"/>
            <a:ext cx="1587" cy="1978025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32" name="Line 20"/>
          <p:cNvSpPr>
            <a:spLocks noChangeShapeType="1"/>
          </p:cNvSpPr>
          <p:nvPr/>
        </p:nvSpPr>
        <p:spPr bwMode="auto">
          <a:xfrm>
            <a:off x="7240588" y="2530475"/>
            <a:ext cx="1587" cy="1655763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33" name="Line 21"/>
          <p:cNvSpPr>
            <a:spLocks noChangeShapeType="1"/>
          </p:cNvSpPr>
          <p:nvPr/>
        </p:nvSpPr>
        <p:spPr bwMode="auto">
          <a:xfrm>
            <a:off x="7651750" y="2308225"/>
            <a:ext cx="1588" cy="1385888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0934" name="Line 22"/>
          <p:cNvSpPr>
            <a:spLocks noChangeShapeType="1"/>
          </p:cNvSpPr>
          <p:nvPr/>
        </p:nvSpPr>
        <p:spPr bwMode="auto">
          <a:xfrm flipH="1">
            <a:off x="1216025" y="2135188"/>
            <a:ext cx="3175" cy="3563937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6854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8" name="Rectangle 10"/>
          <p:cNvSpPr>
            <a:spLocks noChangeArrowheads="1"/>
          </p:cNvSpPr>
          <p:nvPr/>
        </p:nvSpPr>
        <p:spPr bwMode="auto">
          <a:xfrm>
            <a:off x="269875" y="117475"/>
            <a:ext cx="8486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>
                <a:solidFill>
                  <a:srgbClr val="0016DC"/>
                </a:solidFill>
              </a:rPr>
              <a:t>Domain swapping using “megaprimers” (overlapping PCR)</a:t>
            </a:r>
          </a:p>
        </p:txBody>
      </p:sp>
      <p:sp>
        <p:nvSpPr>
          <p:cNvPr id="549901" name="Line 13"/>
          <p:cNvSpPr>
            <a:spLocks noChangeShapeType="1"/>
          </p:cNvSpPr>
          <p:nvPr/>
        </p:nvSpPr>
        <p:spPr bwMode="auto">
          <a:xfrm>
            <a:off x="1062038" y="1895475"/>
            <a:ext cx="2530475" cy="0"/>
          </a:xfrm>
          <a:prstGeom prst="line">
            <a:avLst/>
          </a:prstGeom>
          <a:noFill/>
          <a:ln w="254000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2" name="Line 14"/>
          <p:cNvSpPr>
            <a:spLocks noChangeShapeType="1"/>
          </p:cNvSpPr>
          <p:nvPr/>
        </p:nvSpPr>
        <p:spPr bwMode="auto">
          <a:xfrm>
            <a:off x="3668713" y="1897063"/>
            <a:ext cx="4216400" cy="0"/>
          </a:xfrm>
          <a:prstGeom prst="line">
            <a:avLst/>
          </a:prstGeom>
          <a:noFill/>
          <a:ln w="254000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3" name="Line 15"/>
          <p:cNvSpPr>
            <a:spLocks noChangeShapeType="1"/>
          </p:cNvSpPr>
          <p:nvPr/>
        </p:nvSpPr>
        <p:spPr bwMode="auto">
          <a:xfrm>
            <a:off x="1063625" y="1109663"/>
            <a:ext cx="2530475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4" name="Line 16"/>
          <p:cNvSpPr>
            <a:spLocks noChangeShapeType="1"/>
          </p:cNvSpPr>
          <p:nvPr/>
        </p:nvSpPr>
        <p:spPr bwMode="auto">
          <a:xfrm>
            <a:off x="3670300" y="1111250"/>
            <a:ext cx="4216400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6" name="Line 18"/>
          <p:cNvSpPr>
            <a:spLocks noChangeShapeType="1"/>
          </p:cNvSpPr>
          <p:nvPr/>
        </p:nvSpPr>
        <p:spPr bwMode="auto">
          <a:xfrm flipH="1">
            <a:off x="2881313" y="2122488"/>
            <a:ext cx="701675" cy="0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7" name="Line 19"/>
          <p:cNvSpPr>
            <a:spLocks noChangeShapeType="1"/>
          </p:cNvSpPr>
          <p:nvPr/>
        </p:nvSpPr>
        <p:spPr bwMode="auto">
          <a:xfrm>
            <a:off x="3563938" y="2122488"/>
            <a:ext cx="427037" cy="4365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08" name="Rectangle 20"/>
          <p:cNvSpPr>
            <a:spLocks noChangeArrowheads="1"/>
          </p:cNvSpPr>
          <p:nvPr/>
        </p:nvSpPr>
        <p:spPr bwMode="auto">
          <a:xfrm>
            <a:off x="304800" y="939800"/>
            <a:ext cx="50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N-</a:t>
            </a:r>
          </a:p>
        </p:txBody>
      </p:sp>
      <p:sp>
        <p:nvSpPr>
          <p:cNvPr id="549909" name="Rectangle 21"/>
          <p:cNvSpPr>
            <a:spLocks noChangeArrowheads="1"/>
          </p:cNvSpPr>
          <p:nvPr/>
        </p:nvSpPr>
        <p:spPr bwMode="auto">
          <a:xfrm>
            <a:off x="8077200" y="920750"/>
            <a:ext cx="46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-C</a:t>
            </a:r>
          </a:p>
        </p:txBody>
      </p:sp>
      <p:sp>
        <p:nvSpPr>
          <p:cNvPr id="549910" name="Line 22"/>
          <p:cNvSpPr>
            <a:spLocks noChangeShapeType="1"/>
          </p:cNvSpPr>
          <p:nvPr/>
        </p:nvSpPr>
        <p:spPr bwMode="auto">
          <a:xfrm>
            <a:off x="1073150" y="1677988"/>
            <a:ext cx="549275" cy="0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1" name="Line 23"/>
          <p:cNvSpPr>
            <a:spLocks noChangeShapeType="1"/>
          </p:cNvSpPr>
          <p:nvPr/>
        </p:nvSpPr>
        <p:spPr bwMode="auto">
          <a:xfrm>
            <a:off x="1081088" y="6075363"/>
            <a:ext cx="2530475" cy="0"/>
          </a:xfrm>
          <a:prstGeom prst="line">
            <a:avLst/>
          </a:prstGeom>
          <a:noFill/>
          <a:ln w="254000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2" name="Line 24"/>
          <p:cNvSpPr>
            <a:spLocks noChangeShapeType="1"/>
          </p:cNvSpPr>
          <p:nvPr/>
        </p:nvSpPr>
        <p:spPr bwMode="auto">
          <a:xfrm>
            <a:off x="3603625" y="6076950"/>
            <a:ext cx="4302125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3" name="Rectangle 25"/>
          <p:cNvSpPr>
            <a:spLocks noChangeArrowheads="1"/>
          </p:cNvSpPr>
          <p:nvPr/>
        </p:nvSpPr>
        <p:spPr bwMode="auto">
          <a:xfrm>
            <a:off x="4846638" y="2921000"/>
            <a:ext cx="1973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Mega-primer</a:t>
            </a:r>
          </a:p>
        </p:txBody>
      </p:sp>
      <p:sp>
        <p:nvSpPr>
          <p:cNvPr id="549914" name="Line 26"/>
          <p:cNvSpPr>
            <a:spLocks noChangeShapeType="1"/>
          </p:cNvSpPr>
          <p:nvPr/>
        </p:nvSpPr>
        <p:spPr bwMode="auto">
          <a:xfrm>
            <a:off x="1092200" y="4711700"/>
            <a:ext cx="2530475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5" name="Line 27"/>
          <p:cNvSpPr>
            <a:spLocks noChangeShapeType="1"/>
          </p:cNvSpPr>
          <p:nvPr/>
        </p:nvSpPr>
        <p:spPr bwMode="auto">
          <a:xfrm>
            <a:off x="3698875" y="4713288"/>
            <a:ext cx="4216400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6" name="Line 28"/>
          <p:cNvSpPr>
            <a:spLocks noChangeShapeType="1"/>
          </p:cNvSpPr>
          <p:nvPr/>
        </p:nvSpPr>
        <p:spPr bwMode="auto">
          <a:xfrm flipH="1" flipV="1">
            <a:off x="1165225" y="3925888"/>
            <a:ext cx="2560638" cy="558800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7" name="Line 29"/>
          <p:cNvSpPr>
            <a:spLocks noChangeShapeType="1"/>
          </p:cNvSpPr>
          <p:nvPr/>
        </p:nvSpPr>
        <p:spPr bwMode="auto">
          <a:xfrm>
            <a:off x="3706813" y="4484688"/>
            <a:ext cx="5969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8" name="Line 30"/>
          <p:cNvSpPr>
            <a:spLocks noChangeShapeType="1"/>
          </p:cNvSpPr>
          <p:nvPr/>
        </p:nvSpPr>
        <p:spPr bwMode="auto">
          <a:xfrm flipH="1">
            <a:off x="7385050" y="4997450"/>
            <a:ext cx="54133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19" name="Line 31"/>
          <p:cNvSpPr>
            <a:spLocks noChangeShapeType="1"/>
          </p:cNvSpPr>
          <p:nvPr/>
        </p:nvSpPr>
        <p:spPr bwMode="auto">
          <a:xfrm>
            <a:off x="2616200" y="2303463"/>
            <a:ext cx="0" cy="434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0" name="Rectangle 32"/>
          <p:cNvSpPr>
            <a:spLocks noChangeArrowheads="1"/>
          </p:cNvSpPr>
          <p:nvPr/>
        </p:nvSpPr>
        <p:spPr bwMode="auto">
          <a:xfrm>
            <a:off x="1244600" y="2295525"/>
            <a:ext cx="1028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PCR 1</a:t>
            </a:r>
          </a:p>
        </p:txBody>
      </p:sp>
      <p:sp>
        <p:nvSpPr>
          <p:cNvPr id="549921" name="Line 33"/>
          <p:cNvSpPr>
            <a:spLocks noChangeShapeType="1"/>
          </p:cNvSpPr>
          <p:nvPr/>
        </p:nvSpPr>
        <p:spPr bwMode="auto">
          <a:xfrm>
            <a:off x="1016000" y="3214688"/>
            <a:ext cx="2530475" cy="0"/>
          </a:xfrm>
          <a:prstGeom prst="line">
            <a:avLst/>
          </a:prstGeom>
          <a:noFill/>
          <a:ln w="254000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2" name="Line 34"/>
          <p:cNvSpPr>
            <a:spLocks noChangeShapeType="1"/>
          </p:cNvSpPr>
          <p:nvPr/>
        </p:nvSpPr>
        <p:spPr bwMode="auto">
          <a:xfrm>
            <a:off x="3538538" y="3216275"/>
            <a:ext cx="719137" cy="0"/>
          </a:xfrm>
          <a:prstGeom prst="line">
            <a:avLst/>
          </a:prstGeom>
          <a:noFill/>
          <a:ln w="2540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3" name="Line 35"/>
          <p:cNvSpPr>
            <a:spLocks noChangeShapeType="1"/>
          </p:cNvSpPr>
          <p:nvPr/>
        </p:nvSpPr>
        <p:spPr bwMode="auto">
          <a:xfrm>
            <a:off x="2540000" y="5194300"/>
            <a:ext cx="0" cy="434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4" name="Rectangle 36"/>
          <p:cNvSpPr>
            <a:spLocks noChangeArrowheads="1"/>
          </p:cNvSpPr>
          <p:nvPr/>
        </p:nvSpPr>
        <p:spPr bwMode="auto">
          <a:xfrm>
            <a:off x="1319213" y="5167313"/>
            <a:ext cx="1028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PCR 2</a:t>
            </a:r>
          </a:p>
        </p:txBody>
      </p:sp>
      <p:sp>
        <p:nvSpPr>
          <p:cNvPr id="549925" name="Rectangle 37"/>
          <p:cNvSpPr>
            <a:spLocks noChangeArrowheads="1"/>
          </p:cNvSpPr>
          <p:nvPr/>
        </p:nvSpPr>
        <p:spPr bwMode="auto">
          <a:xfrm>
            <a:off x="2913063" y="6399213"/>
            <a:ext cx="427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Domains have been swapped</a:t>
            </a:r>
          </a:p>
        </p:txBody>
      </p:sp>
      <p:sp>
        <p:nvSpPr>
          <p:cNvPr id="549926" name="Line 38"/>
          <p:cNvSpPr>
            <a:spLocks noChangeShapeType="1"/>
          </p:cNvSpPr>
          <p:nvPr/>
        </p:nvSpPr>
        <p:spPr bwMode="auto">
          <a:xfrm flipH="1" flipV="1">
            <a:off x="1004888" y="2997200"/>
            <a:ext cx="2532062" cy="0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7" name="Line 39"/>
          <p:cNvSpPr>
            <a:spLocks noChangeShapeType="1"/>
          </p:cNvSpPr>
          <p:nvPr/>
        </p:nvSpPr>
        <p:spPr bwMode="auto">
          <a:xfrm>
            <a:off x="3536950" y="2997200"/>
            <a:ext cx="7302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8" name="Line 40"/>
          <p:cNvSpPr>
            <a:spLocks noChangeShapeType="1"/>
          </p:cNvSpPr>
          <p:nvPr/>
        </p:nvSpPr>
        <p:spPr bwMode="auto">
          <a:xfrm flipH="1" flipV="1">
            <a:off x="1006475" y="3443288"/>
            <a:ext cx="2532063" cy="0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29" name="Line 41"/>
          <p:cNvSpPr>
            <a:spLocks noChangeShapeType="1"/>
          </p:cNvSpPr>
          <p:nvPr/>
        </p:nvSpPr>
        <p:spPr bwMode="auto">
          <a:xfrm>
            <a:off x="3538538" y="3443288"/>
            <a:ext cx="7302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9930" name="Rectangle 42"/>
          <p:cNvSpPr>
            <a:spLocks noChangeArrowheads="1"/>
          </p:cNvSpPr>
          <p:nvPr/>
        </p:nvSpPr>
        <p:spPr bwMode="auto">
          <a:xfrm>
            <a:off x="7167563" y="1697038"/>
            <a:ext cx="171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Template 1</a:t>
            </a:r>
          </a:p>
        </p:txBody>
      </p:sp>
      <p:sp>
        <p:nvSpPr>
          <p:cNvPr id="549931" name="Rectangle 43"/>
          <p:cNvSpPr>
            <a:spLocks noChangeArrowheads="1"/>
          </p:cNvSpPr>
          <p:nvPr/>
        </p:nvSpPr>
        <p:spPr bwMode="auto">
          <a:xfrm>
            <a:off x="7169150" y="4406900"/>
            <a:ext cx="1716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Template 2</a:t>
            </a:r>
          </a:p>
        </p:txBody>
      </p:sp>
    </p:spTree>
    <p:extLst>
      <p:ext uri="{BB962C8B-B14F-4D97-AF65-F5344CB8AC3E}">
        <p14:creationId xmlns:p14="http://schemas.microsoft.com/office/powerpoint/2010/main" val="931968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title"/>
          </p:nvPr>
        </p:nvSpPr>
        <p:spPr>
          <a:xfrm>
            <a:off x="77788" y="88900"/>
            <a:ext cx="4962525" cy="193675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r>
              <a:rPr lang="en-US" altLang="it-IT" sz="4000">
                <a:latin typeface="Futura" pitchFamily="96" charset="0"/>
              </a:rPr>
              <a:t>Site-directed mutagenesis: primer extension method</a:t>
            </a:r>
          </a:p>
        </p:txBody>
      </p:sp>
      <p:pic>
        <p:nvPicPr>
          <p:cNvPr id="545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1" t="2620" r="6699" b="19424"/>
          <a:stretch>
            <a:fillRect/>
          </a:stretch>
        </p:blipFill>
        <p:spPr bwMode="auto">
          <a:xfrm>
            <a:off x="5207000" y="0"/>
            <a:ext cx="3686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5796" name="Text Box 4"/>
          <p:cNvSpPr txBox="1">
            <a:spLocks noChangeArrowheads="1"/>
          </p:cNvSpPr>
          <p:nvPr/>
        </p:nvSpPr>
        <p:spPr bwMode="auto">
          <a:xfrm>
            <a:off x="114300" y="2352675"/>
            <a:ext cx="4872038" cy="429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t-IT" u="sng"/>
              <a:t>Drawbacks:</a:t>
            </a:r>
            <a:endParaRPr lang="en-US" altLang="it-IT"/>
          </a:p>
          <a:p>
            <a:pPr>
              <a:spcBef>
                <a:spcPct val="50000"/>
              </a:spcBef>
            </a:pPr>
            <a:r>
              <a:rPr lang="en-US" altLang="it-IT"/>
              <a:t>-- both mutant and wild type versions of the gene are made following transfection--lots of screening required, or tricks required to prevent replication of wild type strand</a:t>
            </a:r>
          </a:p>
          <a:p>
            <a:pPr>
              <a:spcBef>
                <a:spcPct val="50000"/>
              </a:spcBef>
            </a:pPr>
            <a:r>
              <a:rPr lang="en-US" altLang="it-IT"/>
              <a:t>-- requires single-stranded, circular template DNA</a:t>
            </a:r>
          </a:p>
          <a:p>
            <a:pPr>
              <a:spcBef>
                <a:spcPct val="50000"/>
              </a:spcBef>
            </a:pPr>
            <a:endParaRPr lang="en-US" altLang="it-IT"/>
          </a:p>
        </p:txBody>
      </p:sp>
      <p:sp>
        <p:nvSpPr>
          <p:cNvPr id="545797" name="AutoShape 5"/>
          <p:cNvSpPr>
            <a:spLocks noChangeArrowheads="1"/>
          </p:cNvSpPr>
          <p:nvPr/>
        </p:nvSpPr>
        <p:spPr bwMode="auto">
          <a:xfrm>
            <a:off x="8118475" y="4298950"/>
            <a:ext cx="541338" cy="177800"/>
          </a:xfrm>
          <a:prstGeom prst="roundRect">
            <a:avLst>
              <a:gd name="adj" fmla="val 50000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9745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54050" y="255588"/>
            <a:ext cx="8220075" cy="1143000"/>
          </a:xfrm>
        </p:spPr>
        <p:txBody>
          <a:bodyPr>
            <a:normAutofit fontScale="90000"/>
          </a:bodyPr>
          <a:lstStyle/>
          <a:p>
            <a:r>
              <a:rPr lang="en-US" altLang="it-IT">
                <a:latin typeface="Futura" pitchFamily="96" charset="0"/>
              </a:rPr>
              <a:t>Alternative primer extension mutagenesis techniques</a:t>
            </a:r>
          </a:p>
        </p:txBody>
      </p:sp>
      <p:grpSp>
        <p:nvGrpSpPr>
          <p:cNvPr id="546819" name="Group 3"/>
          <p:cNvGrpSpPr>
            <a:grpSpLocks/>
          </p:cNvGrpSpPr>
          <p:nvPr/>
        </p:nvGrpSpPr>
        <p:grpSpPr bwMode="auto">
          <a:xfrm>
            <a:off x="779463" y="1765300"/>
            <a:ext cx="7070725" cy="4460875"/>
            <a:chOff x="635" y="1342"/>
            <a:chExt cx="4454" cy="2810"/>
          </a:xfrm>
        </p:grpSpPr>
        <p:pic>
          <p:nvPicPr>
            <p:cNvPr id="546820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" y="1342"/>
              <a:ext cx="4454" cy="2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6821" name="Line 5"/>
            <p:cNvSpPr>
              <a:spLocks noChangeShapeType="1"/>
            </p:cNvSpPr>
            <p:nvPr/>
          </p:nvSpPr>
          <p:spPr bwMode="auto">
            <a:xfrm>
              <a:off x="3980" y="2013"/>
              <a:ext cx="118" cy="17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546822" name="Line 6"/>
            <p:cNvSpPr>
              <a:spLocks noChangeShapeType="1"/>
            </p:cNvSpPr>
            <p:nvPr/>
          </p:nvSpPr>
          <p:spPr bwMode="auto">
            <a:xfrm flipH="1">
              <a:off x="4512" y="2033"/>
              <a:ext cx="137" cy="17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546823" name="AutoShape 7"/>
          <p:cNvSpPr>
            <a:spLocks noChangeArrowheads="1"/>
          </p:cNvSpPr>
          <p:nvPr/>
        </p:nvSpPr>
        <p:spPr bwMode="auto">
          <a:xfrm>
            <a:off x="927100" y="2082800"/>
            <a:ext cx="1133475" cy="395288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6824" name="AutoShape 8"/>
          <p:cNvSpPr>
            <a:spLocks noChangeArrowheads="1"/>
          </p:cNvSpPr>
          <p:nvPr/>
        </p:nvSpPr>
        <p:spPr bwMode="auto">
          <a:xfrm>
            <a:off x="3297238" y="2079625"/>
            <a:ext cx="738187" cy="22860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46825" name="AutoShape 9"/>
          <p:cNvSpPr>
            <a:spLocks noChangeArrowheads="1"/>
          </p:cNvSpPr>
          <p:nvPr/>
        </p:nvSpPr>
        <p:spPr bwMode="auto">
          <a:xfrm>
            <a:off x="5697538" y="2095500"/>
            <a:ext cx="738187" cy="228600"/>
          </a:xfrm>
          <a:prstGeom prst="roundRect">
            <a:avLst>
              <a:gd name="adj" fmla="val 16667"/>
            </a:avLst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7484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971800"/>
            <a:ext cx="7772400" cy="1600200"/>
          </a:xfrm>
        </p:spPr>
        <p:txBody>
          <a:bodyPr>
            <a:normAutofit fontScale="90000"/>
          </a:bodyPr>
          <a:lstStyle/>
          <a:p>
            <a:br>
              <a:rPr lang="en-GB" altLang="it-IT" dirty="0"/>
            </a:br>
            <a:r>
              <a:rPr lang="it-IT" altLang="it-IT" b="1" dirty="0">
                <a:solidFill>
                  <a:schemeClr val="accent2"/>
                </a:solidFill>
              </a:rPr>
              <a:t>(1)</a:t>
            </a:r>
            <a:r>
              <a:rPr lang="en-GB" altLang="it-IT" dirty="0"/>
              <a:t> </a:t>
            </a:r>
            <a:r>
              <a:rPr lang="en-GB" altLang="it-IT" dirty="0">
                <a:hlinkClick r:id="rId2"/>
              </a:rPr>
              <a:t> </a:t>
            </a:r>
            <a:r>
              <a:rPr lang="en-GB" altLang="it-IT" dirty="0"/>
              <a:t> </a:t>
            </a:r>
            <a:br>
              <a:rPr lang="en-GB" altLang="it-IT" dirty="0"/>
            </a:br>
            <a:r>
              <a:rPr lang="en-GB" altLang="it-IT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Rational design of coagulation factor </a:t>
            </a:r>
            <a:r>
              <a:rPr lang="en-GB" altLang="it-IT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VIIa</a:t>
            </a:r>
            <a:r>
              <a:rPr lang="en-GB" altLang="it-IT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variants with substantially increased intrinsic activity.</a:t>
            </a:r>
            <a:br>
              <a:rPr lang="en-GB" altLang="it-IT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br>
              <a:rPr lang="en-GB" altLang="it-IT" dirty="0"/>
            </a:br>
            <a:br>
              <a:rPr lang="en-GB" altLang="it-IT" dirty="0"/>
            </a:br>
            <a:br>
              <a:rPr lang="en-GB" altLang="it-IT" dirty="0"/>
            </a:br>
            <a:endParaRPr lang="en-GB" altLang="it-IT" dirty="0"/>
          </a:p>
        </p:txBody>
      </p:sp>
    </p:spTree>
    <p:extLst>
      <p:ext uri="{BB962C8B-B14F-4D97-AF65-F5344CB8AC3E}">
        <p14:creationId xmlns:p14="http://schemas.microsoft.com/office/powerpoint/2010/main" val="2655529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1588" y="271463"/>
            <a:ext cx="9115425" cy="60753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7245350" y="2847975"/>
            <a:ext cx="5429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CC00"/>
                </a:solidFill>
                <a:latin typeface="Arial" charset="0"/>
              </a:rPr>
              <a:t>FIXa,</a:t>
            </a:r>
            <a:endParaRPr lang="en-GB" altLang="it-IT"/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7040563" y="3060700"/>
            <a:ext cx="43656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CC00"/>
                </a:solidFill>
                <a:latin typeface="Arial" charset="0"/>
              </a:rPr>
              <a:t>FXa</a:t>
            </a:r>
            <a:endParaRPr lang="en-GB" altLang="it-IT"/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2341563" y="2133600"/>
            <a:ext cx="479425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2424113" y="2181225"/>
            <a:ext cx="41116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FXI</a:t>
            </a:r>
            <a:endParaRPr lang="en-GB" altLang="it-IT"/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3575050" y="2133600"/>
            <a:ext cx="590550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3652838" y="2181225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FXIa</a:t>
            </a:r>
            <a:endParaRPr lang="en-GB" altLang="it-IT"/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3068638" y="2932113"/>
            <a:ext cx="4778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46" name="Rectangle 10"/>
          <p:cNvSpPr>
            <a:spLocks noChangeArrowheads="1"/>
          </p:cNvSpPr>
          <p:nvPr/>
        </p:nvSpPr>
        <p:spPr bwMode="auto">
          <a:xfrm>
            <a:off x="3149600" y="2976563"/>
            <a:ext cx="411163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FIX</a:t>
            </a:r>
            <a:endParaRPr lang="en-GB" altLang="it-IT"/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4206875" y="2932113"/>
            <a:ext cx="592138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48" name="Rectangle 12"/>
          <p:cNvSpPr>
            <a:spLocks noChangeArrowheads="1"/>
          </p:cNvSpPr>
          <p:nvPr/>
        </p:nvSpPr>
        <p:spPr bwMode="auto">
          <a:xfrm>
            <a:off x="4289425" y="2976563"/>
            <a:ext cx="52387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FIXa</a:t>
            </a:r>
            <a:endParaRPr lang="en-GB" altLang="it-IT"/>
          </a:p>
        </p:txBody>
      </p:sp>
      <p:sp>
        <p:nvSpPr>
          <p:cNvPr id="91149" name="Rectangle 13"/>
          <p:cNvSpPr>
            <a:spLocks noChangeArrowheads="1"/>
          </p:cNvSpPr>
          <p:nvPr/>
        </p:nvSpPr>
        <p:spPr bwMode="auto">
          <a:xfrm>
            <a:off x="5532438" y="2932113"/>
            <a:ext cx="4778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50" name="Rectangle 14"/>
          <p:cNvSpPr>
            <a:spLocks noChangeArrowheads="1"/>
          </p:cNvSpPr>
          <p:nvPr/>
        </p:nvSpPr>
        <p:spPr bwMode="auto">
          <a:xfrm>
            <a:off x="5614988" y="2976563"/>
            <a:ext cx="411162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FIX</a:t>
            </a:r>
            <a:endParaRPr lang="en-GB" altLang="it-IT"/>
          </a:p>
        </p:txBody>
      </p:sp>
      <p:sp>
        <p:nvSpPr>
          <p:cNvPr id="91151" name="Rectangle 15"/>
          <p:cNvSpPr>
            <a:spLocks noChangeArrowheads="1"/>
          </p:cNvSpPr>
          <p:nvPr/>
        </p:nvSpPr>
        <p:spPr bwMode="auto">
          <a:xfrm>
            <a:off x="4159250" y="3213100"/>
            <a:ext cx="7032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52" name="Rectangle 16"/>
          <p:cNvSpPr>
            <a:spLocks noChangeArrowheads="1"/>
          </p:cNvSpPr>
          <p:nvPr/>
        </p:nvSpPr>
        <p:spPr bwMode="auto">
          <a:xfrm>
            <a:off x="4238625" y="3260725"/>
            <a:ext cx="542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FVIIIa</a:t>
            </a:r>
            <a:endParaRPr lang="en-GB" altLang="it-IT"/>
          </a:p>
        </p:txBody>
      </p:sp>
      <p:sp>
        <p:nvSpPr>
          <p:cNvPr id="91153" name="Rectangle 17"/>
          <p:cNvSpPr>
            <a:spLocks noChangeArrowheads="1"/>
          </p:cNvSpPr>
          <p:nvPr/>
        </p:nvSpPr>
        <p:spPr bwMode="auto">
          <a:xfrm>
            <a:off x="1771650" y="3213100"/>
            <a:ext cx="590550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54" name="Rectangle 18"/>
          <p:cNvSpPr>
            <a:spLocks noChangeArrowheads="1"/>
          </p:cNvSpPr>
          <p:nvPr/>
        </p:nvSpPr>
        <p:spPr bwMode="auto">
          <a:xfrm>
            <a:off x="1849438" y="3260725"/>
            <a:ext cx="52387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FVIII</a:t>
            </a:r>
            <a:endParaRPr lang="en-GB" altLang="it-IT"/>
          </a:p>
        </p:txBody>
      </p:sp>
      <p:sp>
        <p:nvSpPr>
          <p:cNvPr id="91155" name="Rectangle 19"/>
          <p:cNvSpPr>
            <a:spLocks noChangeArrowheads="1"/>
          </p:cNvSpPr>
          <p:nvPr/>
        </p:nvSpPr>
        <p:spPr bwMode="auto">
          <a:xfrm>
            <a:off x="3676650" y="4010025"/>
            <a:ext cx="42068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56" name="Rectangle 20"/>
          <p:cNvSpPr>
            <a:spLocks noChangeArrowheads="1"/>
          </p:cNvSpPr>
          <p:nvPr/>
        </p:nvSpPr>
        <p:spPr bwMode="auto">
          <a:xfrm>
            <a:off x="3754438" y="4054475"/>
            <a:ext cx="35401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FX</a:t>
            </a:r>
            <a:endParaRPr lang="en-GB" altLang="it-IT"/>
          </a:p>
        </p:txBody>
      </p:sp>
      <p:sp>
        <p:nvSpPr>
          <p:cNvPr id="91157" name="Rectangle 21"/>
          <p:cNvSpPr>
            <a:spLocks noChangeArrowheads="1"/>
          </p:cNvSpPr>
          <p:nvPr/>
        </p:nvSpPr>
        <p:spPr bwMode="auto">
          <a:xfrm>
            <a:off x="4891088" y="4029075"/>
            <a:ext cx="53498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58" name="Rectangle 22"/>
          <p:cNvSpPr>
            <a:spLocks noChangeArrowheads="1"/>
          </p:cNvSpPr>
          <p:nvPr/>
        </p:nvSpPr>
        <p:spPr bwMode="auto">
          <a:xfrm>
            <a:off x="4970463" y="4073525"/>
            <a:ext cx="46672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FXa</a:t>
            </a:r>
            <a:endParaRPr lang="en-GB" altLang="it-IT"/>
          </a:p>
        </p:txBody>
      </p:sp>
      <p:sp>
        <p:nvSpPr>
          <p:cNvPr id="91159" name="Rectangle 23"/>
          <p:cNvSpPr>
            <a:spLocks noChangeArrowheads="1"/>
          </p:cNvSpPr>
          <p:nvPr/>
        </p:nvSpPr>
        <p:spPr bwMode="auto">
          <a:xfrm>
            <a:off x="6300788" y="4010025"/>
            <a:ext cx="422275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60" name="Rectangle 24"/>
          <p:cNvSpPr>
            <a:spLocks noChangeArrowheads="1"/>
          </p:cNvSpPr>
          <p:nvPr/>
        </p:nvSpPr>
        <p:spPr bwMode="auto">
          <a:xfrm>
            <a:off x="6380163" y="4054475"/>
            <a:ext cx="35401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FX</a:t>
            </a:r>
            <a:endParaRPr lang="en-GB" altLang="it-IT"/>
          </a:p>
        </p:txBody>
      </p:sp>
      <p:sp>
        <p:nvSpPr>
          <p:cNvPr id="91161" name="Rectangle 25"/>
          <p:cNvSpPr>
            <a:spLocks noChangeArrowheads="1"/>
          </p:cNvSpPr>
          <p:nvPr/>
        </p:nvSpPr>
        <p:spPr bwMode="auto">
          <a:xfrm>
            <a:off x="4911725" y="4259263"/>
            <a:ext cx="533400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62" name="Rectangle 26"/>
          <p:cNvSpPr>
            <a:spLocks noChangeArrowheads="1"/>
          </p:cNvSpPr>
          <p:nvPr/>
        </p:nvSpPr>
        <p:spPr bwMode="auto">
          <a:xfrm>
            <a:off x="4989513" y="4306888"/>
            <a:ext cx="371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FVa</a:t>
            </a:r>
            <a:endParaRPr lang="en-GB" altLang="it-IT"/>
          </a:p>
        </p:txBody>
      </p:sp>
      <p:sp>
        <p:nvSpPr>
          <p:cNvPr id="91163" name="Rectangle 27"/>
          <p:cNvSpPr>
            <a:spLocks noChangeArrowheads="1"/>
          </p:cNvSpPr>
          <p:nvPr/>
        </p:nvSpPr>
        <p:spPr bwMode="auto">
          <a:xfrm>
            <a:off x="2625725" y="4259263"/>
            <a:ext cx="42227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64" name="Rectangle 28"/>
          <p:cNvSpPr>
            <a:spLocks noChangeArrowheads="1"/>
          </p:cNvSpPr>
          <p:nvPr/>
        </p:nvSpPr>
        <p:spPr bwMode="auto">
          <a:xfrm>
            <a:off x="2705100" y="4306888"/>
            <a:ext cx="354013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FV</a:t>
            </a:r>
            <a:endParaRPr lang="en-GB" altLang="it-IT"/>
          </a:p>
        </p:txBody>
      </p:sp>
      <p:sp>
        <p:nvSpPr>
          <p:cNvPr id="91165" name="Rectangle 29"/>
          <p:cNvSpPr>
            <a:spLocks noChangeArrowheads="1"/>
          </p:cNvSpPr>
          <p:nvPr/>
        </p:nvSpPr>
        <p:spPr bwMode="auto">
          <a:xfrm>
            <a:off x="3965575" y="5038725"/>
            <a:ext cx="10414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66" name="Rectangle 30"/>
          <p:cNvSpPr>
            <a:spLocks noChangeArrowheads="1"/>
          </p:cNvSpPr>
          <p:nvPr/>
        </p:nvSpPr>
        <p:spPr bwMode="auto">
          <a:xfrm>
            <a:off x="4044950" y="5083175"/>
            <a:ext cx="973138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thrombin</a:t>
            </a:r>
            <a:endParaRPr lang="en-GB" altLang="it-IT"/>
          </a:p>
        </p:txBody>
      </p:sp>
      <p:sp>
        <p:nvSpPr>
          <p:cNvPr id="91167" name="Rectangle 31"/>
          <p:cNvSpPr>
            <a:spLocks noChangeArrowheads="1"/>
          </p:cNvSpPr>
          <p:nvPr/>
        </p:nvSpPr>
        <p:spPr bwMode="auto">
          <a:xfrm>
            <a:off x="5619750" y="5038725"/>
            <a:ext cx="4222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68" name="Rectangle 32"/>
          <p:cNvSpPr>
            <a:spLocks noChangeArrowheads="1"/>
          </p:cNvSpPr>
          <p:nvPr/>
        </p:nvSpPr>
        <p:spPr bwMode="auto">
          <a:xfrm>
            <a:off x="5699125" y="5083175"/>
            <a:ext cx="230188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P</a:t>
            </a:r>
            <a:endParaRPr lang="en-GB" altLang="it-IT"/>
          </a:p>
        </p:txBody>
      </p:sp>
      <p:sp>
        <p:nvSpPr>
          <p:cNvPr id="91169" name="Rectangle 33"/>
          <p:cNvSpPr>
            <a:spLocks noChangeArrowheads="1"/>
          </p:cNvSpPr>
          <p:nvPr/>
        </p:nvSpPr>
        <p:spPr bwMode="auto">
          <a:xfrm>
            <a:off x="5834063" y="5083175"/>
            <a:ext cx="21907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T</a:t>
            </a:r>
            <a:endParaRPr lang="en-GB" altLang="it-IT"/>
          </a:p>
        </p:txBody>
      </p:sp>
      <p:sp>
        <p:nvSpPr>
          <p:cNvPr id="91170" name="Rectangle 34"/>
          <p:cNvSpPr>
            <a:spLocks noChangeArrowheads="1"/>
          </p:cNvSpPr>
          <p:nvPr/>
        </p:nvSpPr>
        <p:spPr bwMode="auto">
          <a:xfrm>
            <a:off x="4592638" y="5927725"/>
            <a:ext cx="115411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71" name="Rectangle 35"/>
          <p:cNvSpPr>
            <a:spLocks noChangeArrowheads="1"/>
          </p:cNvSpPr>
          <p:nvPr/>
        </p:nvSpPr>
        <p:spPr bwMode="auto">
          <a:xfrm>
            <a:off x="4675188" y="5972175"/>
            <a:ext cx="108585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fibrinogen</a:t>
            </a:r>
            <a:endParaRPr lang="en-GB" altLang="it-IT"/>
          </a:p>
        </p:txBody>
      </p:sp>
      <p:sp>
        <p:nvSpPr>
          <p:cNvPr id="91172" name="Rectangle 36"/>
          <p:cNvSpPr>
            <a:spLocks noChangeArrowheads="1"/>
          </p:cNvSpPr>
          <p:nvPr/>
        </p:nvSpPr>
        <p:spPr bwMode="auto">
          <a:xfrm>
            <a:off x="3211513" y="5927725"/>
            <a:ext cx="6699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73" name="Rectangle 37"/>
          <p:cNvSpPr>
            <a:spLocks noChangeArrowheads="1"/>
          </p:cNvSpPr>
          <p:nvPr/>
        </p:nvSpPr>
        <p:spPr bwMode="auto">
          <a:xfrm>
            <a:off x="3290888" y="5972175"/>
            <a:ext cx="60166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fibrin</a:t>
            </a:r>
            <a:endParaRPr lang="en-GB" altLang="it-IT"/>
          </a:p>
        </p:txBody>
      </p:sp>
      <p:sp>
        <p:nvSpPr>
          <p:cNvPr id="91174" name="Rectangle 38"/>
          <p:cNvSpPr>
            <a:spLocks noChangeArrowheads="1"/>
          </p:cNvSpPr>
          <p:nvPr/>
        </p:nvSpPr>
        <p:spPr bwMode="auto">
          <a:xfrm>
            <a:off x="5157788" y="919163"/>
            <a:ext cx="1255712" cy="577850"/>
          </a:xfrm>
          <a:prstGeom prst="rect">
            <a:avLst/>
          </a:prstGeom>
          <a:noFill/>
          <a:ln w="7938">
            <a:solidFill>
              <a:srgbClr val="00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75" name="Rectangle 39"/>
          <p:cNvSpPr>
            <a:spLocks noChangeArrowheads="1"/>
          </p:cNvSpPr>
          <p:nvPr/>
        </p:nvSpPr>
        <p:spPr bwMode="auto">
          <a:xfrm>
            <a:off x="5243513" y="971550"/>
            <a:ext cx="117633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EXTRINSIC</a:t>
            </a:r>
            <a:endParaRPr lang="en-GB" altLang="it-IT"/>
          </a:p>
        </p:txBody>
      </p:sp>
      <p:sp>
        <p:nvSpPr>
          <p:cNvPr id="91176" name="Rectangle 40"/>
          <p:cNvSpPr>
            <a:spLocks noChangeArrowheads="1"/>
          </p:cNvSpPr>
          <p:nvPr/>
        </p:nvSpPr>
        <p:spPr bwMode="auto">
          <a:xfrm>
            <a:off x="5270500" y="1212850"/>
            <a:ext cx="11049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PATHWAY</a:t>
            </a:r>
            <a:endParaRPr lang="en-GB" altLang="it-IT"/>
          </a:p>
        </p:txBody>
      </p:sp>
      <p:sp>
        <p:nvSpPr>
          <p:cNvPr id="91177" name="Rectangle 41"/>
          <p:cNvSpPr>
            <a:spLocks noChangeArrowheads="1"/>
          </p:cNvSpPr>
          <p:nvPr/>
        </p:nvSpPr>
        <p:spPr bwMode="auto">
          <a:xfrm>
            <a:off x="901700" y="2338388"/>
            <a:ext cx="1198563" cy="579437"/>
          </a:xfrm>
          <a:prstGeom prst="rect">
            <a:avLst/>
          </a:prstGeom>
          <a:noFill/>
          <a:ln w="7938">
            <a:solidFill>
              <a:srgbClr val="00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78" name="Rectangle 42"/>
          <p:cNvSpPr>
            <a:spLocks noChangeArrowheads="1"/>
          </p:cNvSpPr>
          <p:nvPr/>
        </p:nvSpPr>
        <p:spPr bwMode="auto">
          <a:xfrm>
            <a:off x="992188" y="2392363"/>
            <a:ext cx="110807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INTRINSIC</a:t>
            </a:r>
            <a:endParaRPr lang="en-GB" altLang="it-IT"/>
          </a:p>
        </p:txBody>
      </p:sp>
      <p:sp>
        <p:nvSpPr>
          <p:cNvPr id="91179" name="Rectangle 43"/>
          <p:cNvSpPr>
            <a:spLocks noChangeArrowheads="1"/>
          </p:cNvSpPr>
          <p:nvPr/>
        </p:nvSpPr>
        <p:spPr bwMode="auto">
          <a:xfrm>
            <a:off x="985838" y="2633663"/>
            <a:ext cx="110490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PATHWAY</a:t>
            </a:r>
            <a:endParaRPr lang="en-GB" altLang="it-IT"/>
          </a:p>
        </p:txBody>
      </p:sp>
      <p:sp>
        <p:nvSpPr>
          <p:cNvPr id="91180" name="Rectangle 44"/>
          <p:cNvSpPr>
            <a:spLocks noChangeArrowheads="1"/>
          </p:cNvSpPr>
          <p:nvPr/>
        </p:nvSpPr>
        <p:spPr bwMode="auto">
          <a:xfrm>
            <a:off x="6515100" y="5219700"/>
            <a:ext cx="1198563" cy="579438"/>
          </a:xfrm>
          <a:prstGeom prst="rect">
            <a:avLst/>
          </a:prstGeom>
          <a:noFill/>
          <a:ln w="7938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81" name="Rectangle 45"/>
          <p:cNvSpPr>
            <a:spLocks noChangeArrowheads="1"/>
          </p:cNvSpPr>
          <p:nvPr/>
        </p:nvSpPr>
        <p:spPr bwMode="auto">
          <a:xfrm>
            <a:off x="6638925" y="5268913"/>
            <a:ext cx="1046163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COMMON</a:t>
            </a:r>
            <a:endParaRPr lang="en-GB" altLang="it-IT"/>
          </a:p>
        </p:txBody>
      </p:sp>
      <p:sp>
        <p:nvSpPr>
          <p:cNvPr id="91182" name="Rectangle 46"/>
          <p:cNvSpPr>
            <a:spLocks noChangeArrowheads="1"/>
          </p:cNvSpPr>
          <p:nvPr/>
        </p:nvSpPr>
        <p:spPr bwMode="auto">
          <a:xfrm>
            <a:off x="6599238" y="5513388"/>
            <a:ext cx="110490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PATHWAY</a:t>
            </a:r>
            <a:endParaRPr lang="en-GB" altLang="it-IT"/>
          </a:p>
        </p:txBody>
      </p:sp>
      <p:grpSp>
        <p:nvGrpSpPr>
          <p:cNvPr id="91183" name="Group 47"/>
          <p:cNvGrpSpPr>
            <a:grpSpLocks/>
          </p:cNvGrpSpPr>
          <p:nvPr/>
        </p:nvGrpSpPr>
        <p:grpSpPr bwMode="auto">
          <a:xfrm>
            <a:off x="3295650" y="2443163"/>
            <a:ext cx="1241425" cy="488950"/>
            <a:chOff x="2076" y="1539"/>
            <a:chExt cx="782" cy="308"/>
          </a:xfrm>
        </p:grpSpPr>
        <p:sp>
          <p:nvSpPr>
            <p:cNvPr id="91184" name="Freeform 48"/>
            <p:cNvSpPr>
              <a:spLocks/>
            </p:cNvSpPr>
            <p:nvPr/>
          </p:nvSpPr>
          <p:spPr bwMode="auto">
            <a:xfrm>
              <a:off x="2076" y="1539"/>
              <a:ext cx="748" cy="306"/>
            </a:xfrm>
            <a:custGeom>
              <a:avLst/>
              <a:gdLst>
                <a:gd name="T0" fmla="*/ 16 w 748"/>
                <a:gd name="T1" fmla="*/ 306 h 306"/>
                <a:gd name="T2" fmla="*/ 23 w 748"/>
                <a:gd name="T3" fmla="*/ 251 h 306"/>
                <a:gd name="T4" fmla="*/ 27 w 748"/>
                <a:gd name="T5" fmla="*/ 223 h 306"/>
                <a:gd name="T6" fmla="*/ 45 w 748"/>
                <a:gd name="T7" fmla="*/ 202 h 306"/>
                <a:gd name="T8" fmla="*/ 82 w 748"/>
                <a:gd name="T9" fmla="*/ 152 h 306"/>
                <a:gd name="T10" fmla="*/ 130 w 748"/>
                <a:gd name="T11" fmla="*/ 106 h 306"/>
                <a:gd name="T12" fmla="*/ 186 w 748"/>
                <a:gd name="T13" fmla="*/ 67 h 306"/>
                <a:gd name="T14" fmla="*/ 250 w 748"/>
                <a:gd name="T15" fmla="*/ 39 h 306"/>
                <a:gd name="T16" fmla="*/ 245 w 748"/>
                <a:gd name="T17" fmla="*/ 41 h 306"/>
                <a:gd name="T18" fmla="*/ 312 w 748"/>
                <a:gd name="T19" fmla="*/ 21 h 306"/>
                <a:gd name="T20" fmla="*/ 383 w 748"/>
                <a:gd name="T21" fmla="*/ 16 h 306"/>
                <a:gd name="T22" fmla="*/ 440 w 748"/>
                <a:gd name="T23" fmla="*/ 19 h 306"/>
                <a:gd name="T24" fmla="*/ 496 w 748"/>
                <a:gd name="T25" fmla="*/ 32 h 306"/>
                <a:gd name="T26" fmla="*/ 523 w 748"/>
                <a:gd name="T27" fmla="*/ 33 h 306"/>
                <a:gd name="T28" fmla="*/ 544 w 748"/>
                <a:gd name="T29" fmla="*/ 51 h 306"/>
                <a:gd name="T30" fmla="*/ 640 w 748"/>
                <a:gd name="T31" fmla="*/ 110 h 306"/>
                <a:gd name="T32" fmla="*/ 679 w 748"/>
                <a:gd name="T33" fmla="*/ 147 h 306"/>
                <a:gd name="T34" fmla="*/ 713 w 748"/>
                <a:gd name="T35" fmla="*/ 188 h 306"/>
                <a:gd name="T36" fmla="*/ 734 w 748"/>
                <a:gd name="T37" fmla="*/ 230 h 306"/>
                <a:gd name="T38" fmla="*/ 736 w 748"/>
                <a:gd name="T39" fmla="*/ 200 h 306"/>
                <a:gd name="T40" fmla="*/ 707 w 748"/>
                <a:gd name="T41" fmla="*/ 157 h 306"/>
                <a:gd name="T42" fmla="*/ 672 w 748"/>
                <a:gd name="T43" fmla="*/ 119 h 306"/>
                <a:gd name="T44" fmla="*/ 605 w 748"/>
                <a:gd name="T45" fmla="*/ 67 h 306"/>
                <a:gd name="T46" fmla="*/ 528 w 748"/>
                <a:gd name="T47" fmla="*/ 28 h 306"/>
                <a:gd name="T48" fmla="*/ 496 w 748"/>
                <a:gd name="T49" fmla="*/ 16 h 306"/>
                <a:gd name="T50" fmla="*/ 440 w 748"/>
                <a:gd name="T51" fmla="*/ 3 h 306"/>
                <a:gd name="T52" fmla="*/ 383 w 748"/>
                <a:gd name="T53" fmla="*/ 0 h 306"/>
                <a:gd name="T54" fmla="*/ 312 w 748"/>
                <a:gd name="T55" fmla="*/ 5 h 306"/>
                <a:gd name="T56" fmla="*/ 245 w 748"/>
                <a:gd name="T57" fmla="*/ 25 h 306"/>
                <a:gd name="T58" fmla="*/ 208 w 748"/>
                <a:gd name="T59" fmla="*/ 41 h 306"/>
                <a:gd name="T60" fmla="*/ 147 w 748"/>
                <a:gd name="T61" fmla="*/ 76 h 306"/>
                <a:gd name="T62" fmla="*/ 94 w 748"/>
                <a:gd name="T63" fmla="*/ 117 h 306"/>
                <a:gd name="T64" fmla="*/ 52 w 748"/>
                <a:gd name="T65" fmla="*/ 166 h 306"/>
                <a:gd name="T66" fmla="*/ 22 w 748"/>
                <a:gd name="T67" fmla="*/ 218 h 306"/>
                <a:gd name="T68" fmla="*/ 18 w 748"/>
                <a:gd name="T69" fmla="*/ 223 h 306"/>
                <a:gd name="T70" fmla="*/ 2 w 748"/>
                <a:gd name="T71" fmla="*/ 278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8" h="306">
                  <a:moveTo>
                    <a:pt x="0" y="306"/>
                  </a:moveTo>
                  <a:lnTo>
                    <a:pt x="16" y="306"/>
                  </a:lnTo>
                  <a:lnTo>
                    <a:pt x="18" y="278"/>
                  </a:lnTo>
                  <a:lnTo>
                    <a:pt x="23" y="251"/>
                  </a:lnTo>
                  <a:lnTo>
                    <a:pt x="34" y="223"/>
                  </a:lnTo>
                  <a:lnTo>
                    <a:pt x="27" y="223"/>
                  </a:lnTo>
                  <a:lnTo>
                    <a:pt x="32" y="228"/>
                  </a:lnTo>
                  <a:lnTo>
                    <a:pt x="45" y="202"/>
                  </a:lnTo>
                  <a:lnTo>
                    <a:pt x="62" y="177"/>
                  </a:lnTo>
                  <a:lnTo>
                    <a:pt x="82" y="152"/>
                  </a:lnTo>
                  <a:lnTo>
                    <a:pt x="105" y="127"/>
                  </a:lnTo>
                  <a:lnTo>
                    <a:pt x="130" y="106"/>
                  </a:lnTo>
                  <a:lnTo>
                    <a:pt x="158" y="87"/>
                  </a:lnTo>
                  <a:lnTo>
                    <a:pt x="186" y="67"/>
                  </a:lnTo>
                  <a:lnTo>
                    <a:pt x="218" y="51"/>
                  </a:lnTo>
                  <a:lnTo>
                    <a:pt x="250" y="39"/>
                  </a:lnTo>
                  <a:lnTo>
                    <a:pt x="245" y="33"/>
                  </a:lnTo>
                  <a:lnTo>
                    <a:pt x="245" y="41"/>
                  </a:lnTo>
                  <a:lnTo>
                    <a:pt x="279" y="30"/>
                  </a:lnTo>
                  <a:lnTo>
                    <a:pt x="312" y="21"/>
                  </a:lnTo>
                  <a:lnTo>
                    <a:pt x="348" y="18"/>
                  </a:lnTo>
                  <a:lnTo>
                    <a:pt x="383" y="16"/>
                  </a:lnTo>
                  <a:lnTo>
                    <a:pt x="411" y="16"/>
                  </a:lnTo>
                  <a:lnTo>
                    <a:pt x="440" y="19"/>
                  </a:lnTo>
                  <a:lnTo>
                    <a:pt x="468" y="25"/>
                  </a:lnTo>
                  <a:lnTo>
                    <a:pt x="496" y="32"/>
                  </a:lnTo>
                  <a:lnTo>
                    <a:pt x="523" y="42"/>
                  </a:lnTo>
                  <a:lnTo>
                    <a:pt x="523" y="33"/>
                  </a:lnTo>
                  <a:lnTo>
                    <a:pt x="518" y="39"/>
                  </a:lnTo>
                  <a:lnTo>
                    <a:pt x="544" y="51"/>
                  </a:lnTo>
                  <a:lnTo>
                    <a:pt x="594" y="78"/>
                  </a:lnTo>
                  <a:lnTo>
                    <a:pt x="640" y="110"/>
                  </a:lnTo>
                  <a:lnTo>
                    <a:pt x="661" y="129"/>
                  </a:lnTo>
                  <a:lnTo>
                    <a:pt x="679" y="147"/>
                  </a:lnTo>
                  <a:lnTo>
                    <a:pt x="697" y="168"/>
                  </a:lnTo>
                  <a:lnTo>
                    <a:pt x="713" y="188"/>
                  </a:lnTo>
                  <a:lnTo>
                    <a:pt x="725" y="211"/>
                  </a:lnTo>
                  <a:lnTo>
                    <a:pt x="734" y="230"/>
                  </a:lnTo>
                  <a:lnTo>
                    <a:pt x="748" y="225"/>
                  </a:lnTo>
                  <a:lnTo>
                    <a:pt x="736" y="200"/>
                  </a:lnTo>
                  <a:lnTo>
                    <a:pt x="723" y="177"/>
                  </a:lnTo>
                  <a:lnTo>
                    <a:pt x="707" y="157"/>
                  </a:lnTo>
                  <a:lnTo>
                    <a:pt x="690" y="136"/>
                  </a:lnTo>
                  <a:lnTo>
                    <a:pt x="672" y="119"/>
                  </a:lnTo>
                  <a:lnTo>
                    <a:pt x="651" y="99"/>
                  </a:lnTo>
                  <a:lnTo>
                    <a:pt x="605" y="67"/>
                  </a:lnTo>
                  <a:lnTo>
                    <a:pt x="555" y="41"/>
                  </a:lnTo>
                  <a:lnTo>
                    <a:pt x="528" y="28"/>
                  </a:lnTo>
                  <a:lnTo>
                    <a:pt x="523" y="26"/>
                  </a:lnTo>
                  <a:lnTo>
                    <a:pt x="496" y="16"/>
                  </a:lnTo>
                  <a:lnTo>
                    <a:pt x="468" y="9"/>
                  </a:lnTo>
                  <a:lnTo>
                    <a:pt x="440" y="3"/>
                  </a:lnTo>
                  <a:lnTo>
                    <a:pt x="411" y="0"/>
                  </a:lnTo>
                  <a:lnTo>
                    <a:pt x="383" y="0"/>
                  </a:lnTo>
                  <a:lnTo>
                    <a:pt x="348" y="2"/>
                  </a:lnTo>
                  <a:lnTo>
                    <a:pt x="312" y="5"/>
                  </a:lnTo>
                  <a:lnTo>
                    <a:pt x="279" y="14"/>
                  </a:lnTo>
                  <a:lnTo>
                    <a:pt x="245" y="25"/>
                  </a:lnTo>
                  <a:lnTo>
                    <a:pt x="240" y="28"/>
                  </a:lnTo>
                  <a:lnTo>
                    <a:pt x="208" y="41"/>
                  </a:lnTo>
                  <a:lnTo>
                    <a:pt x="176" y="56"/>
                  </a:lnTo>
                  <a:lnTo>
                    <a:pt x="147" y="76"/>
                  </a:lnTo>
                  <a:lnTo>
                    <a:pt x="119" y="95"/>
                  </a:lnTo>
                  <a:lnTo>
                    <a:pt x="94" y="117"/>
                  </a:lnTo>
                  <a:lnTo>
                    <a:pt x="71" y="142"/>
                  </a:lnTo>
                  <a:lnTo>
                    <a:pt x="52" y="166"/>
                  </a:lnTo>
                  <a:lnTo>
                    <a:pt x="34" y="191"/>
                  </a:lnTo>
                  <a:lnTo>
                    <a:pt x="22" y="218"/>
                  </a:lnTo>
                  <a:lnTo>
                    <a:pt x="18" y="223"/>
                  </a:lnTo>
                  <a:lnTo>
                    <a:pt x="18" y="223"/>
                  </a:lnTo>
                  <a:lnTo>
                    <a:pt x="7" y="251"/>
                  </a:lnTo>
                  <a:lnTo>
                    <a:pt x="2" y="278"/>
                  </a:lnTo>
                  <a:lnTo>
                    <a:pt x="0" y="306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185" name="Freeform 49"/>
            <p:cNvSpPr>
              <a:spLocks/>
            </p:cNvSpPr>
            <p:nvPr/>
          </p:nvSpPr>
          <p:spPr bwMode="auto">
            <a:xfrm>
              <a:off x="2778" y="1758"/>
              <a:ext cx="80" cy="89"/>
            </a:xfrm>
            <a:custGeom>
              <a:avLst/>
              <a:gdLst>
                <a:gd name="T0" fmla="*/ 0 w 80"/>
                <a:gd name="T1" fmla="*/ 18 h 89"/>
                <a:gd name="T2" fmla="*/ 59 w 80"/>
                <a:gd name="T3" fmla="*/ 89 h 89"/>
                <a:gd name="T4" fmla="*/ 80 w 80"/>
                <a:gd name="T5" fmla="*/ 0 h 89"/>
                <a:gd name="T6" fmla="*/ 0 w 80"/>
                <a:gd name="T7" fmla="*/ 1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9">
                  <a:moveTo>
                    <a:pt x="0" y="18"/>
                  </a:moveTo>
                  <a:lnTo>
                    <a:pt x="59" y="89"/>
                  </a:lnTo>
                  <a:lnTo>
                    <a:pt x="80" y="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186" name="Group 50"/>
          <p:cNvGrpSpPr>
            <a:grpSpLocks/>
          </p:cNvGrpSpPr>
          <p:nvPr/>
        </p:nvGrpSpPr>
        <p:grpSpPr bwMode="auto">
          <a:xfrm>
            <a:off x="3873500" y="3517900"/>
            <a:ext cx="1322388" cy="511175"/>
            <a:chOff x="2440" y="2216"/>
            <a:chExt cx="833" cy="322"/>
          </a:xfrm>
        </p:grpSpPr>
        <p:sp>
          <p:nvSpPr>
            <p:cNvPr id="91187" name="Freeform 51"/>
            <p:cNvSpPr>
              <a:spLocks/>
            </p:cNvSpPr>
            <p:nvPr/>
          </p:nvSpPr>
          <p:spPr bwMode="auto">
            <a:xfrm>
              <a:off x="2440" y="2216"/>
              <a:ext cx="797" cy="308"/>
            </a:xfrm>
            <a:custGeom>
              <a:avLst/>
              <a:gdLst>
                <a:gd name="T0" fmla="*/ 16 w 797"/>
                <a:gd name="T1" fmla="*/ 308 h 308"/>
                <a:gd name="T2" fmla="*/ 24 w 797"/>
                <a:gd name="T3" fmla="*/ 251 h 308"/>
                <a:gd name="T4" fmla="*/ 26 w 797"/>
                <a:gd name="T5" fmla="*/ 225 h 308"/>
                <a:gd name="T6" fmla="*/ 46 w 797"/>
                <a:gd name="T7" fmla="*/ 203 h 308"/>
                <a:gd name="T8" fmla="*/ 86 w 797"/>
                <a:gd name="T9" fmla="*/ 152 h 308"/>
                <a:gd name="T10" fmla="*/ 138 w 797"/>
                <a:gd name="T11" fmla="*/ 106 h 308"/>
                <a:gd name="T12" fmla="*/ 198 w 797"/>
                <a:gd name="T13" fmla="*/ 67 h 308"/>
                <a:gd name="T14" fmla="*/ 226 w 797"/>
                <a:gd name="T15" fmla="*/ 46 h 308"/>
                <a:gd name="T16" fmla="*/ 260 w 797"/>
                <a:gd name="T17" fmla="*/ 40 h 308"/>
                <a:gd name="T18" fmla="*/ 333 w 797"/>
                <a:gd name="T19" fmla="*/ 21 h 308"/>
                <a:gd name="T20" fmla="*/ 407 w 797"/>
                <a:gd name="T21" fmla="*/ 16 h 308"/>
                <a:gd name="T22" fmla="*/ 469 w 797"/>
                <a:gd name="T23" fmla="*/ 19 h 308"/>
                <a:gd name="T24" fmla="*/ 529 w 797"/>
                <a:gd name="T25" fmla="*/ 33 h 308"/>
                <a:gd name="T26" fmla="*/ 558 w 797"/>
                <a:gd name="T27" fmla="*/ 35 h 308"/>
                <a:gd name="T28" fmla="*/ 583 w 797"/>
                <a:gd name="T29" fmla="*/ 53 h 308"/>
                <a:gd name="T30" fmla="*/ 684 w 797"/>
                <a:gd name="T31" fmla="*/ 117 h 308"/>
                <a:gd name="T32" fmla="*/ 726 w 797"/>
                <a:gd name="T33" fmla="*/ 156 h 308"/>
                <a:gd name="T34" fmla="*/ 760 w 797"/>
                <a:gd name="T35" fmla="*/ 198 h 308"/>
                <a:gd name="T36" fmla="*/ 783 w 797"/>
                <a:gd name="T37" fmla="*/ 242 h 308"/>
                <a:gd name="T38" fmla="*/ 785 w 797"/>
                <a:gd name="T39" fmla="*/ 210 h 308"/>
                <a:gd name="T40" fmla="*/ 755 w 797"/>
                <a:gd name="T41" fmla="*/ 166 h 308"/>
                <a:gd name="T42" fmla="*/ 717 w 797"/>
                <a:gd name="T43" fmla="*/ 125 h 308"/>
                <a:gd name="T44" fmla="*/ 646 w 797"/>
                <a:gd name="T45" fmla="*/ 70 h 308"/>
                <a:gd name="T46" fmla="*/ 563 w 797"/>
                <a:gd name="T47" fmla="*/ 30 h 308"/>
                <a:gd name="T48" fmla="*/ 529 w 797"/>
                <a:gd name="T49" fmla="*/ 17 h 308"/>
                <a:gd name="T50" fmla="*/ 469 w 797"/>
                <a:gd name="T51" fmla="*/ 3 h 308"/>
                <a:gd name="T52" fmla="*/ 407 w 797"/>
                <a:gd name="T53" fmla="*/ 0 h 308"/>
                <a:gd name="T54" fmla="*/ 333 w 797"/>
                <a:gd name="T55" fmla="*/ 5 h 308"/>
                <a:gd name="T56" fmla="*/ 260 w 797"/>
                <a:gd name="T57" fmla="*/ 24 h 308"/>
                <a:gd name="T58" fmla="*/ 221 w 797"/>
                <a:gd name="T59" fmla="*/ 40 h 308"/>
                <a:gd name="T60" fmla="*/ 156 w 797"/>
                <a:gd name="T61" fmla="*/ 76 h 308"/>
                <a:gd name="T62" fmla="*/ 99 w 797"/>
                <a:gd name="T63" fmla="*/ 118 h 308"/>
                <a:gd name="T64" fmla="*/ 55 w 797"/>
                <a:gd name="T65" fmla="*/ 166 h 308"/>
                <a:gd name="T66" fmla="*/ 21 w 797"/>
                <a:gd name="T67" fmla="*/ 219 h 308"/>
                <a:gd name="T68" fmla="*/ 19 w 797"/>
                <a:gd name="T69" fmla="*/ 225 h 308"/>
                <a:gd name="T70" fmla="*/ 1 w 797"/>
                <a:gd name="T71" fmla="*/ 28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7" h="308">
                  <a:moveTo>
                    <a:pt x="0" y="308"/>
                  </a:moveTo>
                  <a:lnTo>
                    <a:pt x="16" y="308"/>
                  </a:lnTo>
                  <a:lnTo>
                    <a:pt x="17" y="280"/>
                  </a:lnTo>
                  <a:lnTo>
                    <a:pt x="24" y="251"/>
                  </a:lnTo>
                  <a:lnTo>
                    <a:pt x="35" y="225"/>
                  </a:lnTo>
                  <a:lnTo>
                    <a:pt x="26" y="225"/>
                  </a:lnTo>
                  <a:lnTo>
                    <a:pt x="31" y="230"/>
                  </a:lnTo>
                  <a:lnTo>
                    <a:pt x="46" y="203"/>
                  </a:lnTo>
                  <a:lnTo>
                    <a:pt x="65" y="177"/>
                  </a:lnTo>
                  <a:lnTo>
                    <a:pt x="86" y="152"/>
                  </a:lnTo>
                  <a:lnTo>
                    <a:pt x="109" y="129"/>
                  </a:lnTo>
                  <a:lnTo>
                    <a:pt x="138" y="106"/>
                  </a:lnTo>
                  <a:lnTo>
                    <a:pt x="166" y="86"/>
                  </a:lnTo>
                  <a:lnTo>
                    <a:pt x="198" y="67"/>
                  </a:lnTo>
                  <a:lnTo>
                    <a:pt x="232" y="51"/>
                  </a:lnTo>
                  <a:lnTo>
                    <a:pt x="226" y="46"/>
                  </a:lnTo>
                  <a:lnTo>
                    <a:pt x="226" y="55"/>
                  </a:lnTo>
                  <a:lnTo>
                    <a:pt x="260" y="40"/>
                  </a:lnTo>
                  <a:lnTo>
                    <a:pt x="296" y="30"/>
                  </a:lnTo>
                  <a:lnTo>
                    <a:pt x="333" y="21"/>
                  </a:lnTo>
                  <a:lnTo>
                    <a:pt x="370" y="17"/>
                  </a:lnTo>
                  <a:lnTo>
                    <a:pt x="407" y="16"/>
                  </a:lnTo>
                  <a:lnTo>
                    <a:pt x="437" y="16"/>
                  </a:lnTo>
                  <a:lnTo>
                    <a:pt x="469" y="19"/>
                  </a:lnTo>
                  <a:lnTo>
                    <a:pt x="499" y="26"/>
                  </a:lnTo>
                  <a:lnTo>
                    <a:pt x="529" y="33"/>
                  </a:lnTo>
                  <a:lnTo>
                    <a:pt x="558" y="44"/>
                  </a:lnTo>
                  <a:lnTo>
                    <a:pt x="558" y="35"/>
                  </a:lnTo>
                  <a:lnTo>
                    <a:pt x="553" y="40"/>
                  </a:lnTo>
                  <a:lnTo>
                    <a:pt x="583" y="53"/>
                  </a:lnTo>
                  <a:lnTo>
                    <a:pt x="636" y="81"/>
                  </a:lnTo>
                  <a:lnTo>
                    <a:pt x="684" y="117"/>
                  </a:lnTo>
                  <a:lnTo>
                    <a:pt x="707" y="136"/>
                  </a:lnTo>
                  <a:lnTo>
                    <a:pt x="726" y="156"/>
                  </a:lnTo>
                  <a:lnTo>
                    <a:pt x="744" y="177"/>
                  </a:lnTo>
                  <a:lnTo>
                    <a:pt x="760" y="198"/>
                  </a:lnTo>
                  <a:lnTo>
                    <a:pt x="774" y="221"/>
                  </a:lnTo>
                  <a:lnTo>
                    <a:pt x="783" y="242"/>
                  </a:lnTo>
                  <a:lnTo>
                    <a:pt x="797" y="237"/>
                  </a:lnTo>
                  <a:lnTo>
                    <a:pt x="785" y="210"/>
                  </a:lnTo>
                  <a:lnTo>
                    <a:pt x="770" y="187"/>
                  </a:lnTo>
                  <a:lnTo>
                    <a:pt x="755" y="166"/>
                  </a:lnTo>
                  <a:lnTo>
                    <a:pt x="737" y="145"/>
                  </a:lnTo>
                  <a:lnTo>
                    <a:pt x="717" y="125"/>
                  </a:lnTo>
                  <a:lnTo>
                    <a:pt x="694" y="106"/>
                  </a:lnTo>
                  <a:lnTo>
                    <a:pt x="646" y="70"/>
                  </a:lnTo>
                  <a:lnTo>
                    <a:pt x="593" y="42"/>
                  </a:lnTo>
                  <a:lnTo>
                    <a:pt x="563" y="30"/>
                  </a:lnTo>
                  <a:lnTo>
                    <a:pt x="558" y="28"/>
                  </a:lnTo>
                  <a:lnTo>
                    <a:pt x="529" y="17"/>
                  </a:lnTo>
                  <a:lnTo>
                    <a:pt x="499" y="10"/>
                  </a:lnTo>
                  <a:lnTo>
                    <a:pt x="469" y="3"/>
                  </a:lnTo>
                  <a:lnTo>
                    <a:pt x="437" y="0"/>
                  </a:lnTo>
                  <a:lnTo>
                    <a:pt x="407" y="0"/>
                  </a:lnTo>
                  <a:lnTo>
                    <a:pt x="370" y="1"/>
                  </a:lnTo>
                  <a:lnTo>
                    <a:pt x="333" y="5"/>
                  </a:lnTo>
                  <a:lnTo>
                    <a:pt x="296" y="14"/>
                  </a:lnTo>
                  <a:lnTo>
                    <a:pt x="260" y="24"/>
                  </a:lnTo>
                  <a:lnTo>
                    <a:pt x="226" y="39"/>
                  </a:lnTo>
                  <a:lnTo>
                    <a:pt x="221" y="40"/>
                  </a:lnTo>
                  <a:lnTo>
                    <a:pt x="187" y="56"/>
                  </a:lnTo>
                  <a:lnTo>
                    <a:pt x="156" y="76"/>
                  </a:lnTo>
                  <a:lnTo>
                    <a:pt x="127" y="95"/>
                  </a:lnTo>
                  <a:lnTo>
                    <a:pt x="99" y="118"/>
                  </a:lnTo>
                  <a:lnTo>
                    <a:pt x="76" y="141"/>
                  </a:lnTo>
                  <a:lnTo>
                    <a:pt x="55" y="166"/>
                  </a:lnTo>
                  <a:lnTo>
                    <a:pt x="35" y="193"/>
                  </a:lnTo>
                  <a:lnTo>
                    <a:pt x="21" y="219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8" y="251"/>
                  </a:lnTo>
                  <a:lnTo>
                    <a:pt x="1" y="280"/>
                  </a:lnTo>
                  <a:lnTo>
                    <a:pt x="0" y="308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188" name="Freeform 52"/>
            <p:cNvSpPr>
              <a:spLocks/>
            </p:cNvSpPr>
            <p:nvPr/>
          </p:nvSpPr>
          <p:spPr bwMode="auto">
            <a:xfrm>
              <a:off x="3193" y="2448"/>
              <a:ext cx="80" cy="90"/>
            </a:xfrm>
            <a:custGeom>
              <a:avLst/>
              <a:gdLst>
                <a:gd name="T0" fmla="*/ 0 w 80"/>
                <a:gd name="T1" fmla="*/ 16 h 90"/>
                <a:gd name="T2" fmla="*/ 55 w 80"/>
                <a:gd name="T3" fmla="*/ 90 h 90"/>
                <a:gd name="T4" fmla="*/ 80 w 80"/>
                <a:gd name="T5" fmla="*/ 0 h 90"/>
                <a:gd name="T6" fmla="*/ 0 w 80"/>
                <a:gd name="T7" fmla="*/ 1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90">
                  <a:moveTo>
                    <a:pt x="0" y="16"/>
                  </a:moveTo>
                  <a:lnTo>
                    <a:pt x="55" y="90"/>
                  </a:lnTo>
                  <a:lnTo>
                    <a:pt x="80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189" name="Group 53"/>
          <p:cNvGrpSpPr>
            <a:grpSpLocks/>
          </p:cNvGrpSpPr>
          <p:nvPr/>
        </p:nvGrpSpPr>
        <p:grpSpPr bwMode="auto">
          <a:xfrm>
            <a:off x="5189538" y="3506788"/>
            <a:ext cx="1322387" cy="533400"/>
            <a:chOff x="3269" y="2209"/>
            <a:chExt cx="833" cy="336"/>
          </a:xfrm>
        </p:grpSpPr>
        <p:sp>
          <p:nvSpPr>
            <p:cNvPr id="91190" name="Freeform 54"/>
            <p:cNvSpPr>
              <a:spLocks/>
            </p:cNvSpPr>
            <p:nvPr/>
          </p:nvSpPr>
          <p:spPr bwMode="auto">
            <a:xfrm>
              <a:off x="3301" y="2209"/>
              <a:ext cx="801" cy="336"/>
            </a:xfrm>
            <a:custGeom>
              <a:avLst/>
              <a:gdLst>
                <a:gd name="T0" fmla="*/ 14 w 801"/>
                <a:gd name="T1" fmla="*/ 246 h 336"/>
                <a:gd name="T2" fmla="*/ 18 w 801"/>
                <a:gd name="T3" fmla="*/ 219 h 336"/>
                <a:gd name="T4" fmla="*/ 37 w 801"/>
                <a:gd name="T5" fmla="*/ 202 h 336"/>
                <a:gd name="T6" fmla="*/ 71 w 801"/>
                <a:gd name="T7" fmla="*/ 157 h 336"/>
                <a:gd name="T8" fmla="*/ 113 w 801"/>
                <a:gd name="T9" fmla="*/ 116 h 336"/>
                <a:gd name="T10" fmla="*/ 216 w 801"/>
                <a:gd name="T11" fmla="*/ 53 h 336"/>
                <a:gd name="T12" fmla="*/ 239 w 801"/>
                <a:gd name="T13" fmla="*/ 35 h 336"/>
                <a:gd name="T14" fmla="*/ 269 w 801"/>
                <a:gd name="T15" fmla="*/ 33 h 336"/>
                <a:gd name="T16" fmla="*/ 330 w 801"/>
                <a:gd name="T17" fmla="*/ 19 h 336"/>
                <a:gd name="T18" fmla="*/ 392 w 801"/>
                <a:gd name="T19" fmla="*/ 15 h 336"/>
                <a:gd name="T20" fmla="*/ 466 w 801"/>
                <a:gd name="T21" fmla="*/ 23 h 336"/>
                <a:gd name="T22" fmla="*/ 539 w 801"/>
                <a:gd name="T23" fmla="*/ 44 h 336"/>
                <a:gd name="T24" fmla="*/ 533 w 801"/>
                <a:gd name="T25" fmla="*/ 40 h 336"/>
                <a:gd name="T26" fmla="*/ 601 w 801"/>
                <a:gd name="T27" fmla="*/ 72 h 336"/>
                <a:gd name="T28" fmla="*/ 661 w 801"/>
                <a:gd name="T29" fmla="*/ 115 h 336"/>
                <a:gd name="T30" fmla="*/ 712 w 801"/>
                <a:gd name="T31" fmla="*/ 164 h 336"/>
                <a:gd name="T32" fmla="*/ 753 w 801"/>
                <a:gd name="T33" fmla="*/ 221 h 336"/>
                <a:gd name="T34" fmla="*/ 773 w 801"/>
                <a:gd name="T35" fmla="*/ 244 h 336"/>
                <a:gd name="T36" fmla="*/ 774 w 801"/>
                <a:gd name="T37" fmla="*/ 274 h 336"/>
                <a:gd name="T38" fmla="*/ 785 w 801"/>
                <a:gd name="T39" fmla="*/ 336 h 336"/>
                <a:gd name="T40" fmla="*/ 797 w 801"/>
                <a:gd name="T41" fmla="*/ 306 h 336"/>
                <a:gd name="T42" fmla="*/ 780 w 801"/>
                <a:gd name="T43" fmla="*/ 244 h 336"/>
                <a:gd name="T44" fmla="*/ 764 w 801"/>
                <a:gd name="T45" fmla="*/ 210 h 336"/>
                <a:gd name="T46" fmla="*/ 723 w 801"/>
                <a:gd name="T47" fmla="*/ 154 h 336"/>
                <a:gd name="T48" fmla="*/ 672 w 801"/>
                <a:gd name="T49" fmla="*/ 104 h 336"/>
                <a:gd name="T50" fmla="*/ 611 w 801"/>
                <a:gd name="T51" fmla="*/ 62 h 336"/>
                <a:gd name="T52" fmla="*/ 544 w 801"/>
                <a:gd name="T53" fmla="*/ 30 h 336"/>
                <a:gd name="T54" fmla="*/ 503 w 801"/>
                <a:gd name="T55" fmla="*/ 15 h 336"/>
                <a:gd name="T56" fmla="*/ 429 w 801"/>
                <a:gd name="T57" fmla="*/ 1 h 336"/>
                <a:gd name="T58" fmla="*/ 360 w 801"/>
                <a:gd name="T59" fmla="*/ 0 h 336"/>
                <a:gd name="T60" fmla="*/ 299 w 801"/>
                <a:gd name="T61" fmla="*/ 10 h 336"/>
                <a:gd name="T62" fmla="*/ 239 w 801"/>
                <a:gd name="T63" fmla="*/ 28 h 336"/>
                <a:gd name="T64" fmla="*/ 205 w 801"/>
                <a:gd name="T65" fmla="*/ 42 h 336"/>
                <a:gd name="T66" fmla="*/ 103 w 801"/>
                <a:gd name="T67" fmla="*/ 106 h 336"/>
                <a:gd name="T68" fmla="*/ 60 w 801"/>
                <a:gd name="T69" fmla="*/ 147 h 336"/>
                <a:gd name="T70" fmla="*/ 26 w 801"/>
                <a:gd name="T71" fmla="*/ 191 h 336"/>
                <a:gd name="T72" fmla="*/ 11 w 801"/>
                <a:gd name="T73" fmla="*/ 219 h 336"/>
                <a:gd name="T74" fmla="*/ 0 w 801"/>
                <a:gd name="T75" fmla="*/ 24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1" h="336">
                  <a:moveTo>
                    <a:pt x="0" y="240"/>
                  </a:moveTo>
                  <a:lnTo>
                    <a:pt x="14" y="246"/>
                  </a:lnTo>
                  <a:lnTo>
                    <a:pt x="26" y="219"/>
                  </a:lnTo>
                  <a:lnTo>
                    <a:pt x="18" y="219"/>
                  </a:lnTo>
                  <a:lnTo>
                    <a:pt x="23" y="225"/>
                  </a:lnTo>
                  <a:lnTo>
                    <a:pt x="37" y="202"/>
                  </a:lnTo>
                  <a:lnTo>
                    <a:pt x="53" y="178"/>
                  </a:lnTo>
                  <a:lnTo>
                    <a:pt x="71" y="157"/>
                  </a:lnTo>
                  <a:lnTo>
                    <a:pt x="90" y="136"/>
                  </a:lnTo>
                  <a:lnTo>
                    <a:pt x="113" y="116"/>
                  </a:lnTo>
                  <a:lnTo>
                    <a:pt x="161" y="83"/>
                  </a:lnTo>
                  <a:lnTo>
                    <a:pt x="216" y="53"/>
                  </a:lnTo>
                  <a:lnTo>
                    <a:pt x="244" y="40"/>
                  </a:lnTo>
                  <a:lnTo>
                    <a:pt x="239" y="35"/>
                  </a:lnTo>
                  <a:lnTo>
                    <a:pt x="239" y="44"/>
                  </a:lnTo>
                  <a:lnTo>
                    <a:pt x="269" y="33"/>
                  </a:lnTo>
                  <a:lnTo>
                    <a:pt x="299" y="26"/>
                  </a:lnTo>
                  <a:lnTo>
                    <a:pt x="330" y="19"/>
                  </a:lnTo>
                  <a:lnTo>
                    <a:pt x="360" y="15"/>
                  </a:lnTo>
                  <a:lnTo>
                    <a:pt x="392" y="15"/>
                  </a:lnTo>
                  <a:lnTo>
                    <a:pt x="429" y="17"/>
                  </a:lnTo>
                  <a:lnTo>
                    <a:pt x="466" y="23"/>
                  </a:lnTo>
                  <a:lnTo>
                    <a:pt x="503" y="31"/>
                  </a:lnTo>
                  <a:lnTo>
                    <a:pt x="539" y="44"/>
                  </a:lnTo>
                  <a:lnTo>
                    <a:pt x="539" y="35"/>
                  </a:lnTo>
                  <a:lnTo>
                    <a:pt x="533" y="40"/>
                  </a:lnTo>
                  <a:lnTo>
                    <a:pt x="569" y="54"/>
                  </a:lnTo>
                  <a:lnTo>
                    <a:pt x="601" y="72"/>
                  </a:lnTo>
                  <a:lnTo>
                    <a:pt x="633" y="93"/>
                  </a:lnTo>
                  <a:lnTo>
                    <a:pt x="661" y="115"/>
                  </a:lnTo>
                  <a:lnTo>
                    <a:pt x="689" y="139"/>
                  </a:lnTo>
                  <a:lnTo>
                    <a:pt x="712" y="164"/>
                  </a:lnTo>
                  <a:lnTo>
                    <a:pt x="734" y="193"/>
                  </a:lnTo>
                  <a:lnTo>
                    <a:pt x="753" y="221"/>
                  </a:lnTo>
                  <a:lnTo>
                    <a:pt x="767" y="249"/>
                  </a:lnTo>
                  <a:lnTo>
                    <a:pt x="773" y="244"/>
                  </a:lnTo>
                  <a:lnTo>
                    <a:pt x="764" y="244"/>
                  </a:lnTo>
                  <a:lnTo>
                    <a:pt x="774" y="274"/>
                  </a:lnTo>
                  <a:lnTo>
                    <a:pt x="781" y="306"/>
                  </a:lnTo>
                  <a:lnTo>
                    <a:pt x="785" y="336"/>
                  </a:lnTo>
                  <a:lnTo>
                    <a:pt x="801" y="336"/>
                  </a:lnTo>
                  <a:lnTo>
                    <a:pt x="797" y="306"/>
                  </a:lnTo>
                  <a:lnTo>
                    <a:pt x="790" y="274"/>
                  </a:lnTo>
                  <a:lnTo>
                    <a:pt x="780" y="244"/>
                  </a:lnTo>
                  <a:lnTo>
                    <a:pt x="778" y="239"/>
                  </a:lnTo>
                  <a:lnTo>
                    <a:pt x="764" y="210"/>
                  </a:lnTo>
                  <a:lnTo>
                    <a:pt x="744" y="182"/>
                  </a:lnTo>
                  <a:lnTo>
                    <a:pt x="723" y="154"/>
                  </a:lnTo>
                  <a:lnTo>
                    <a:pt x="700" y="129"/>
                  </a:lnTo>
                  <a:lnTo>
                    <a:pt x="672" y="104"/>
                  </a:lnTo>
                  <a:lnTo>
                    <a:pt x="643" y="83"/>
                  </a:lnTo>
                  <a:lnTo>
                    <a:pt x="611" y="62"/>
                  </a:lnTo>
                  <a:lnTo>
                    <a:pt x="579" y="44"/>
                  </a:lnTo>
                  <a:lnTo>
                    <a:pt x="544" y="30"/>
                  </a:lnTo>
                  <a:lnTo>
                    <a:pt x="539" y="28"/>
                  </a:lnTo>
                  <a:lnTo>
                    <a:pt x="503" y="15"/>
                  </a:lnTo>
                  <a:lnTo>
                    <a:pt x="466" y="7"/>
                  </a:lnTo>
                  <a:lnTo>
                    <a:pt x="429" y="1"/>
                  </a:lnTo>
                  <a:lnTo>
                    <a:pt x="392" y="0"/>
                  </a:lnTo>
                  <a:lnTo>
                    <a:pt x="360" y="0"/>
                  </a:lnTo>
                  <a:lnTo>
                    <a:pt x="330" y="3"/>
                  </a:lnTo>
                  <a:lnTo>
                    <a:pt x="299" y="10"/>
                  </a:lnTo>
                  <a:lnTo>
                    <a:pt x="269" y="17"/>
                  </a:lnTo>
                  <a:lnTo>
                    <a:pt x="239" y="28"/>
                  </a:lnTo>
                  <a:lnTo>
                    <a:pt x="234" y="30"/>
                  </a:lnTo>
                  <a:lnTo>
                    <a:pt x="205" y="42"/>
                  </a:lnTo>
                  <a:lnTo>
                    <a:pt x="151" y="72"/>
                  </a:lnTo>
                  <a:lnTo>
                    <a:pt x="103" y="106"/>
                  </a:lnTo>
                  <a:lnTo>
                    <a:pt x="80" y="125"/>
                  </a:lnTo>
                  <a:lnTo>
                    <a:pt x="60" y="147"/>
                  </a:lnTo>
                  <a:lnTo>
                    <a:pt x="42" y="168"/>
                  </a:lnTo>
                  <a:lnTo>
                    <a:pt x="26" y="191"/>
                  </a:lnTo>
                  <a:lnTo>
                    <a:pt x="12" y="214"/>
                  </a:lnTo>
                  <a:lnTo>
                    <a:pt x="11" y="219"/>
                  </a:lnTo>
                  <a:lnTo>
                    <a:pt x="11" y="219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191" name="Freeform 55"/>
            <p:cNvSpPr>
              <a:spLocks/>
            </p:cNvSpPr>
            <p:nvPr/>
          </p:nvSpPr>
          <p:spPr bwMode="auto">
            <a:xfrm>
              <a:off x="3269" y="2444"/>
              <a:ext cx="80" cy="91"/>
            </a:xfrm>
            <a:custGeom>
              <a:avLst/>
              <a:gdLst>
                <a:gd name="T0" fmla="*/ 0 w 80"/>
                <a:gd name="T1" fmla="*/ 0 h 91"/>
                <a:gd name="T2" fmla="*/ 25 w 80"/>
                <a:gd name="T3" fmla="*/ 91 h 91"/>
                <a:gd name="T4" fmla="*/ 80 w 80"/>
                <a:gd name="T5" fmla="*/ 16 h 91"/>
                <a:gd name="T6" fmla="*/ 0 w 80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91">
                  <a:moveTo>
                    <a:pt x="0" y="0"/>
                  </a:moveTo>
                  <a:lnTo>
                    <a:pt x="25" y="91"/>
                  </a:lnTo>
                  <a:lnTo>
                    <a:pt x="80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192" name="Group 56"/>
          <p:cNvGrpSpPr>
            <a:grpSpLocks/>
          </p:cNvGrpSpPr>
          <p:nvPr/>
        </p:nvGrpSpPr>
        <p:grpSpPr bwMode="auto">
          <a:xfrm>
            <a:off x="4529138" y="2471738"/>
            <a:ext cx="1243012" cy="460375"/>
            <a:chOff x="2853" y="1557"/>
            <a:chExt cx="783" cy="290"/>
          </a:xfrm>
        </p:grpSpPr>
        <p:sp>
          <p:nvSpPr>
            <p:cNvPr id="91193" name="Freeform 57"/>
            <p:cNvSpPr>
              <a:spLocks/>
            </p:cNvSpPr>
            <p:nvPr/>
          </p:nvSpPr>
          <p:spPr bwMode="auto">
            <a:xfrm>
              <a:off x="2886" y="1557"/>
              <a:ext cx="750" cy="290"/>
            </a:xfrm>
            <a:custGeom>
              <a:avLst/>
              <a:gdLst>
                <a:gd name="T0" fmla="*/ 13 w 750"/>
                <a:gd name="T1" fmla="*/ 212 h 290"/>
                <a:gd name="T2" fmla="*/ 34 w 750"/>
                <a:gd name="T3" fmla="*/ 173 h 290"/>
                <a:gd name="T4" fmla="*/ 68 w 750"/>
                <a:gd name="T5" fmla="*/ 136 h 290"/>
                <a:gd name="T6" fmla="*/ 107 w 750"/>
                <a:gd name="T7" fmla="*/ 102 h 290"/>
                <a:gd name="T8" fmla="*/ 202 w 750"/>
                <a:gd name="T9" fmla="*/ 47 h 290"/>
                <a:gd name="T10" fmla="*/ 197 w 750"/>
                <a:gd name="T11" fmla="*/ 49 h 290"/>
                <a:gd name="T12" fmla="*/ 278 w 750"/>
                <a:gd name="T13" fmla="*/ 24 h 290"/>
                <a:gd name="T14" fmla="*/ 335 w 750"/>
                <a:gd name="T15" fmla="*/ 15 h 290"/>
                <a:gd name="T16" fmla="*/ 399 w 750"/>
                <a:gd name="T17" fmla="*/ 15 h 290"/>
                <a:gd name="T18" fmla="*/ 468 w 750"/>
                <a:gd name="T19" fmla="*/ 28 h 290"/>
                <a:gd name="T20" fmla="*/ 535 w 750"/>
                <a:gd name="T21" fmla="*/ 53 h 290"/>
                <a:gd name="T22" fmla="*/ 530 w 750"/>
                <a:gd name="T23" fmla="*/ 49 h 290"/>
                <a:gd name="T24" fmla="*/ 590 w 750"/>
                <a:gd name="T25" fmla="*/ 81 h 290"/>
                <a:gd name="T26" fmla="*/ 643 w 750"/>
                <a:gd name="T27" fmla="*/ 122 h 290"/>
                <a:gd name="T28" fmla="*/ 686 w 750"/>
                <a:gd name="T29" fmla="*/ 166 h 290"/>
                <a:gd name="T30" fmla="*/ 718 w 750"/>
                <a:gd name="T31" fmla="*/ 217 h 290"/>
                <a:gd name="T32" fmla="*/ 714 w 750"/>
                <a:gd name="T33" fmla="*/ 212 h 290"/>
                <a:gd name="T34" fmla="*/ 730 w 750"/>
                <a:gd name="T35" fmla="*/ 264 h 290"/>
                <a:gd name="T36" fmla="*/ 750 w 750"/>
                <a:gd name="T37" fmla="*/ 290 h 290"/>
                <a:gd name="T38" fmla="*/ 741 w 750"/>
                <a:gd name="T39" fmla="*/ 237 h 290"/>
                <a:gd name="T40" fmla="*/ 729 w 750"/>
                <a:gd name="T41" fmla="*/ 207 h 290"/>
                <a:gd name="T42" fmla="*/ 697 w 750"/>
                <a:gd name="T43" fmla="*/ 155 h 290"/>
                <a:gd name="T44" fmla="*/ 654 w 750"/>
                <a:gd name="T45" fmla="*/ 111 h 290"/>
                <a:gd name="T46" fmla="*/ 601 w 750"/>
                <a:gd name="T47" fmla="*/ 70 h 290"/>
                <a:gd name="T48" fmla="*/ 541 w 750"/>
                <a:gd name="T49" fmla="*/ 38 h 290"/>
                <a:gd name="T50" fmla="*/ 502 w 750"/>
                <a:gd name="T51" fmla="*/ 23 h 290"/>
                <a:gd name="T52" fmla="*/ 434 w 750"/>
                <a:gd name="T53" fmla="*/ 5 h 290"/>
                <a:gd name="T54" fmla="*/ 363 w 750"/>
                <a:gd name="T55" fmla="*/ 0 h 290"/>
                <a:gd name="T56" fmla="*/ 307 w 750"/>
                <a:gd name="T57" fmla="*/ 3 h 290"/>
                <a:gd name="T58" fmla="*/ 250 w 750"/>
                <a:gd name="T59" fmla="*/ 15 h 290"/>
                <a:gd name="T60" fmla="*/ 192 w 750"/>
                <a:gd name="T61" fmla="*/ 37 h 290"/>
                <a:gd name="T62" fmla="*/ 96 w 750"/>
                <a:gd name="T63" fmla="*/ 92 h 290"/>
                <a:gd name="T64" fmla="*/ 57 w 750"/>
                <a:gd name="T65" fmla="*/ 125 h 290"/>
                <a:gd name="T66" fmla="*/ 23 w 750"/>
                <a:gd name="T67" fmla="*/ 163 h 290"/>
                <a:gd name="T68" fmla="*/ 0 w 750"/>
                <a:gd name="T69" fmla="*/ 205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50" h="290">
                  <a:moveTo>
                    <a:pt x="0" y="205"/>
                  </a:moveTo>
                  <a:lnTo>
                    <a:pt x="13" y="212"/>
                  </a:lnTo>
                  <a:lnTo>
                    <a:pt x="21" y="194"/>
                  </a:lnTo>
                  <a:lnTo>
                    <a:pt x="34" y="173"/>
                  </a:lnTo>
                  <a:lnTo>
                    <a:pt x="50" y="154"/>
                  </a:lnTo>
                  <a:lnTo>
                    <a:pt x="68" y="136"/>
                  </a:lnTo>
                  <a:lnTo>
                    <a:pt x="85" y="118"/>
                  </a:lnTo>
                  <a:lnTo>
                    <a:pt x="107" y="102"/>
                  </a:lnTo>
                  <a:lnTo>
                    <a:pt x="151" y="72"/>
                  </a:lnTo>
                  <a:lnTo>
                    <a:pt x="202" y="47"/>
                  </a:lnTo>
                  <a:lnTo>
                    <a:pt x="197" y="42"/>
                  </a:lnTo>
                  <a:lnTo>
                    <a:pt x="197" y="49"/>
                  </a:lnTo>
                  <a:lnTo>
                    <a:pt x="250" y="31"/>
                  </a:lnTo>
                  <a:lnTo>
                    <a:pt x="278" y="24"/>
                  </a:lnTo>
                  <a:lnTo>
                    <a:pt x="307" y="19"/>
                  </a:lnTo>
                  <a:lnTo>
                    <a:pt x="335" y="15"/>
                  </a:lnTo>
                  <a:lnTo>
                    <a:pt x="363" y="15"/>
                  </a:lnTo>
                  <a:lnTo>
                    <a:pt x="399" y="15"/>
                  </a:lnTo>
                  <a:lnTo>
                    <a:pt x="434" y="21"/>
                  </a:lnTo>
                  <a:lnTo>
                    <a:pt x="468" y="28"/>
                  </a:lnTo>
                  <a:lnTo>
                    <a:pt x="502" y="38"/>
                  </a:lnTo>
                  <a:lnTo>
                    <a:pt x="535" y="53"/>
                  </a:lnTo>
                  <a:lnTo>
                    <a:pt x="535" y="44"/>
                  </a:lnTo>
                  <a:lnTo>
                    <a:pt x="530" y="49"/>
                  </a:lnTo>
                  <a:lnTo>
                    <a:pt x="560" y="65"/>
                  </a:lnTo>
                  <a:lnTo>
                    <a:pt x="590" y="81"/>
                  </a:lnTo>
                  <a:lnTo>
                    <a:pt x="619" y="101"/>
                  </a:lnTo>
                  <a:lnTo>
                    <a:pt x="643" y="122"/>
                  </a:lnTo>
                  <a:lnTo>
                    <a:pt x="667" y="143"/>
                  </a:lnTo>
                  <a:lnTo>
                    <a:pt x="686" y="166"/>
                  </a:lnTo>
                  <a:lnTo>
                    <a:pt x="704" y="191"/>
                  </a:lnTo>
                  <a:lnTo>
                    <a:pt x="718" y="217"/>
                  </a:lnTo>
                  <a:lnTo>
                    <a:pt x="723" y="212"/>
                  </a:lnTo>
                  <a:lnTo>
                    <a:pt x="714" y="212"/>
                  </a:lnTo>
                  <a:lnTo>
                    <a:pt x="725" y="237"/>
                  </a:lnTo>
                  <a:lnTo>
                    <a:pt x="730" y="264"/>
                  </a:lnTo>
                  <a:lnTo>
                    <a:pt x="734" y="290"/>
                  </a:lnTo>
                  <a:lnTo>
                    <a:pt x="750" y="290"/>
                  </a:lnTo>
                  <a:lnTo>
                    <a:pt x="746" y="264"/>
                  </a:lnTo>
                  <a:lnTo>
                    <a:pt x="741" y="237"/>
                  </a:lnTo>
                  <a:lnTo>
                    <a:pt x="730" y="212"/>
                  </a:lnTo>
                  <a:lnTo>
                    <a:pt x="729" y="207"/>
                  </a:lnTo>
                  <a:lnTo>
                    <a:pt x="714" y="180"/>
                  </a:lnTo>
                  <a:lnTo>
                    <a:pt x="697" y="155"/>
                  </a:lnTo>
                  <a:lnTo>
                    <a:pt x="677" y="132"/>
                  </a:lnTo>
                  <a:lnTo>
                    <a:pt x="654" y="111"/>
                  </a:lnTo>
                  <a:lnTo>
                    <a:pt x="629" y="90"/>
                  </a:lnTo>
                  <a:lnTo>
                    <a:pt x="601" y="70"/>
                  </a:lnTo>
                  <a:lnTo>
                    <a:pt x="571" y="54"/>
                  </a:lnTo>
                  <a:lnTo>
                    <a:pt x="541" y="38"/>
                  </a:lnTo>
                  <a:lnTo>
                    <a:pt x="535" y="37"/>
                  </a:lnTo>
                  <a:lnTo>
                    <a:pt x="502" y="23"/>
                  </a:lnTo>
                  <a:lnTo>
                    <a:pt x="468" y="12"/>
                  </a:lnTo>
                  <a:lnTo>
                    <a:pt x="434" y="5"/>
                  </a:lnTo>
                  <a:lnTo>
                    <a:pt x="399" y="0"/>
                  </a:lnTo>
                  <a:lnTo>
                    <a:pt x="363" y="0"/>
                  </a:lnTo>
                  <a:lnTo>
                    <a:pt x="335" y="0"/>
                  </a:lnTo>
                  <a:lnTo>
                    <a:pt x="307" y="3"/>
                  </a:lnTo>
                  <a:lnTo>
                    <a:pt x="278" y="8"/>
                  </a:lnTo>
                  <a:lnTo>
                    <a:pt x="250" y="15"/>
                  </a:lnTo>
                  <a:lnTo>
                    <a:pt x="197" y="33"/>
                  </a:lnTo>
                  <a:lnTo>
                    <a:pt x="192" y="37"/>
                  </a:lnTo>
                  <a:lnTo>
                    <a:pt x="140" y="62"/>
                  </a:lnTo>
                  <a:lnTo>
                    <a:pt x="96" y="92"/>
                  </a:lnTo>
                  <a:lnTo>
                    <a:pt x="75" y="108"/>
                  </a:lnTo>
                  <a:lnTo>
                    <a:pt x="57" y="125"/>
                  </a:lnTo>
                  <a:lnTo>
                    <a:pt x="39" y="143"/>
                  </a:lnTo>
                  <a:lnTo>
                    <a:pt x="23" y="163"/>
                  </a:lnTo>
                  <a:lnTo>
                    <a:pt x="11" y="184"/>
                  </a:lnTo>
                  <a:lnTo>
                    <a:pt x="0" y="205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194" name="Freeform 58"/>
            <p:cNvSpPr>
              <a:spLocks/>
            </p:cNvSpPr>
            <p:nvPr/>
          </p:nvSpPr>
          <p:spPr bwMode="auto">
            <a:xfrm>
              <a:off x="2853" y="1757"/>
              <a:ext cx="79" cy="90"/>
            </a:xfrm>
            <a:custGeom>
              <a:avLst/>
              <a:gdLst>
                <a:gd name="T0" fmla="*/ 0 w 79"/>
                <a:gd name="T1" fmla="*/ 0 h 90"/>
                <a:gd name="T2" fmla="*/ 23 w 79"/>
                <a:gd name="T3" fmla="*/ 90 h 90"/>
                <a:gd name="T4" fmla="*/ 79 w 79"/>
                <a:gd name="T5" fmla="*/ 17 h 90"/>
                <a:gd name="T6" fmla="*/ 0 w 79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90">
                  <a:moveTo>
                    <a:pt x="0" y="0"/>
                  </a:moveTo>
                  <a:lnTo>
                    <a:pt x="23" y="90"/>
                  </a:lnTo>
                  <a:lnTo>
                    <a:pt x="79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195" name="Group 59"/>
          <p:cNvGrpSpPr>
            <a:grpSpLocks/>
          </p:cNvGrpSpPr>
          <p:nvPr/>
        </p:nvGrpSpPr>
        <p:grpSpPr bwMode="auto">
          <a:xfrm>
            <a:off x="2570163" y="1677988"/>
            <a:ext cx="1330325" cy="455612"/>
            <a:chOff x="1619" y="1057"/>
            <a:chExt cx="838" cy="287"/>
          </a:xfrm>
        </p:grpSpPr>
        <p:sp>
          <p:nvSpPr>
            <p:cNvPr id="91196" name="Freeform 60"/>
            <p:cNvSpPr>
              <a:spLocks/>
            </p:cNvSpPr>
            <p:nvPr/>
          </p:nvSpPr>
          <p:spPr bwMode="auto">
            <a:xfrm>
              <a:off x="1619" y="1057"/>
              <a:ext cx="803" cy="287"/>
            </a:xfrm>
            <a:custGeom>
              <a:avLst/>
              <a:gdLst>
                <a:gd name="T0" fmla="*/ 16 w 803"/>
                <a:gd name="T1" fmla="*/ 287 h 287"/>
                <a:gd name="T2" fmla="*/ 25 w 803"/>
                <a:gd name="T3" fmla="*/ 236 h 287"/>
                <a:gd name="T4" fmla="*/ 21 w 803"/>
                <a:gd name="T5" fmla="*/ 241 h 287"/>
                <a:gd name="T6" fmla="*/ 48 w 803"/>
                <a:gd name="T7" fmla="*/ 189 h 287"/>
                <a:gd name="T8" fmla="*/ 87 w 803"/>
                <a:gd name="T9" fmla="*/ 142 h 287"/>
                <a:gd name="T10" fmla="*/ 138 w 803"/>
                <a:gd name="T11" fmla="*/ 99 h 287"/>
                <a:gd name="T12" fmla="*/ 200 w 803"/>
                <a:gd name="T13" fmla="*/ 64 h 287"/>
                <a:gd name="T14" fmla="*/ 229 w 803"/>
                <a:gd name="T15" fmla="*/ 44 h 287"/>
                <a:gd name="T16" fmla="*/ 262 w 803"/>
                <a:gd name="T17" fmla="*/ 39 h 287"/>
                <a:gd name="T18" fmla="*/ 337 w 803"/>
                <a:gd name="T19" fmla="*/ 21 h 287"/>
                <a:gd name="T20" fmla="*/ 411 w 803"/>
                <a:gd name="T21" fmla="*/ 16 h 287"/>
                <a:gd name="T22" fmla="*/ 473 w 803"/>
                <a:gd name="T23" fmla="*/ 19 h 287"/>
                <a:gd name="T24" fmla="*/ 533 w 803"/>
                <a:gd name="T25" fmla="*/ 32 h 287"/>
                <a:gd name="T26" fmla="*/ 590 w 803"/>
                <a:gd name="T27" fmla="*/ 42 h 287"/>
                <a:gd name="T28" fmla="*/ 640 w 803"/>
                <a:gd name="T29" fmla="*/ 73 h 287"/>
                <a:gd name="T30" fmla="*/ 711 w 803"/>
                <a:gd name="T31" fmla="*/ 119 h 287"/>
                <a:gd name="T32" fmla="*/ 748 w 803"/>
                <a:gd name="T33" fmla="*/ 154 h 287"/>
                <a:gd name="T34" fmla="*/ 780 w 803"/>
                <a:gd name="T35" fmla="*/ 195 h 287"/>
                <a:gd name="T36" fmla="*/ 803 w 803"/>
                <a:gd name="T37" fmla="*/ 205 h 287"/>
                <a:gd name="T38" fmla="*/ 776 w 803"/>
                <a:gd name="T39" fmla="*/ 163 h 287"/>
                <a:gd name="T40" fmla="*/ 741 w 803"/>
                <a:gd name="T41" fmla="*/ 126 h 287"/>
                <a:gd name="T42" fmla="*/ 698 w 803"/>
                <a:gd name="T43" fmla="*/ 92 h 287"/>
                <a:gd name="T44" fmla="*/ 596 w 803"/>
                <a:gd name="T45" fmla="*/ 37 h 287"/>
                <a:gd name="T46" fmla="*/ 533 w 803"/>
                <a:gd name="T47" fmla="*/ 16 h 287"/>
                <a:gd name="T48" fmla="*/ 473 w 803"/>
                <a:gd name="T49" fmla="*/ 3 h 287"/>
                <a:gd name="T50" fmla="*/ 411 w 803"/>
                <a:gd name="T51" fmla="*/ 0 h 287"/>
                <a:gd name="T52" fmla="*/ 337 w 803"/>
                <a:gd name="T53" fmla="*/ 5 h 287"/>
                <a:gd name="T54" fmla="*/ 262 w 803"/>
                <a:gd name="T55" fmla="*/ 23 h 287"/>
                <a:gd name="T56" fmla="*/ 223 w 803"/>
                <a:gd name="T57" fmla="*/ 39 h 287"/>
                <a:gd name="T58" fmla="*/ 158 w 803"/>
                <a:gd name="T59" fmla="*/ 71 h 287"/>
                <a:gd name="T60" fmla="*/ 101 w 803"/>
                <a:gd name="T61" fmla="*/ 110 h 287"/>
                <a:gd name="T62" fmla="*/ 55 w 803"/>
                <a:gd name="T63" fmla="*/ 154 h 287"/>
                <a:gd name="T64" fmla="*/ 21 w 803"/>
                <a:gd name="T65" fmla="*/ 204 h 287"/>
                <a:gd name="T66" fmla="*/ 9 w 803"/>
                <a:gd name="T67" fmla="*/ 236 h 287"/>
                <a:gd name="T68" fmla="*/ 2 w 803"/>
                <a:gd name="T69" fmla="*/ 26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03" h="287">
                  <a:moveTo>
                    <a:pt x="0" y="287"/>
                  </a:moveTo>
                  <a:lnTo>
                    <a:pt x="16" y="287"/>
                  </a:lnTo>
                  <a:lnTo>
                    <a:pt x="18" y="260"/>
                  </a:lnTo>
                  <a:lnTo>
                    <a:pt x="25" y="236"/>
                  </a:lnTo>
                  <a:lnTo>
                    <a:pt x="16" y="236"/>
                  </a:lnTo>
                  <a:lnTo>
                    <a:pt x="21" y="241"/>
                  </a:lnTo>
                  <a:lnTo>
                    <a:pt x="32" y="214"/>
                  </a:lnTo>
                  <a:lnTo>
                    <a:pt x="48" y="189"/>
                  </a:lnTo>
                  <a:lnTo>
                    <a:pt x="66" y="165"/>
                  </a:lnTo>
                  <a:lnTo>
                    <a:pt x="87" y="142"/>
                  </a:lnTo>
                  <a:lnTo>
                    <a:pt x="112" y="120"/>
                  </a:lnTo>
                  <a:lnTo>
                    <a:pt x="138" y="99"/>
                  </a:lnTo>
                  <a:lnTo>
                    <a:pt x="168" y="81"/>
                  </a:lnTo>
                  <a:lnTo>
                    <a:pt x="200" y="64"/>
                  </a:lnTo>
                  <a:lnTo>
                    <a:pt x="234" y="49"/>
                  </a:lnTo>
                  <a:lnTo>
                    <a:pt x="229" y="44"/>
                  </a:lnTo>
                  <a:lnTo>
                    <a:pt x="229" y="51"/>
                  </a:lnTo>
                  <a:lnTo>
                    <a:pt x="262" y="39"/>
                  </a:lnTo>
                  <a:lnTo>
                    <a:pt x="300" y="28"/>
                  </a:lnTo>
                  <a:lnTo>
                    <a:pt x="337" y="21"/>
                  </a:lnTo>
                  <a:lnTo>
                    <a:pt x="374" y="16"/>
                  </a:lnTo>
                  <a:lnTo>
                    <a:pt x="411" y="16"/>
                  </a:lnTo>
                  <a:lnTo>
                    <a:pt x="441" y="16"/>
                  </a:lnTo>
                  <a:lnTo>
                    <a:pt x="473" y="19"/>
                  </a:lnTo>
                  <a:lnTo>
                    <a:pt x="503" y="25"/>
                  </a:lnTo>
                  <a:lnTo>
                    <a:pt x="533" y="32"/>
                  </a:lnTo>
                  <a:lnTo>
                    <a:pt x="590" y="49"/>
                  </a:lnTo>
                  <a:lnTo>
                    <a:pt x="590" y="42"/>
                  </a:lnTo>
                  <a:lnTo>
                    <a:pt x="585" y="48"/>
                  </a:lnTo>
                  <a:lnTo>
                    <a:pt x="640" y="73"/>
                  </a:lnTo>
                  <a:lnTo>
                    <a:pt x="688" y="103"/>
                  </a:lnTo>
                  <a:lnTo>
                    <a:pt x="711" y="119"/>
                  </a:lnTo>
                  <a:lnTo>
                    <a:pt x="730" y="136"/>
                  </a:lnTo>
                  <a:lnTo>
                    <a:pt x="748" y="154"/>
                  </a:lnTo>
                  <a:lnTo>
                    <a:pt x="766" y="174"/>
                  </a:lnTo>
                  <a:lnTo>
                    <a:pt x="780" y="195"/>
                  </a:lnTo>
                  <a:lnTo>
                    <a:pt x="790" y="212"/>
                  </a:lnTo>
                  <a:lnTo>
                    <a:pt x="803" y="205"/>
                  </a:lnTo>
                  <a:lnTo>
                    <a:pt x="790" y="184"/>
                  </a:lnTo>
                  <a:lnTo>
                    <a:pt x="776" y="163"/>
                  </a:lnTo>
                  <a:lnTo>
                    <a:pt x="759" y="143"/>
                  </a:lnTo>
                  <a:lnTo>
                    <a:pt x="741" y="126"/>
                  </a:lnTo>
                  <a:lnTo>
                    <a:pt x="721" y="108"/>
                  </a:lnTo>
                  <a:lnTo>
                    <a:pt x="698" y="92"/>
                  </a:lnTo>
                  <a:lnTo>
                    <a:pt x="650" y="62"/>
                  </a:lnTo>
                  <a:lnTo>
                    <a:pt x="596" y="37"/>
                  </a:lnTo>
                  <a:lnTo>
                    <a:pt x="590" y="34"/>
                  </a:lnTo>
                  <a:lnTo>
                    <a:pt x="533" y="16"/>
                  </a:lnTo>
                  <a:lnTo>
                    <a:pt x="503" y="9"/>
                  </a:lnTo>
                  <a:lnTo>
                    <a:pt x="473" y="3"/>
                  </a:lnTo>
                  <a:lnTo>
                    <a:pt x="441" y="0"/>
                  </a:lnTo>
                  <a:lnTo>
                    <a:pt x="411" y="0"/>
                  </a:lnTo>
                  <a:lnTo>
                    <a:pt x="374" y="0"/>
                  </a:lnTo>
                  <a:lnTo>
                    <a:pt x="337" y="5"/>
                  </a:lnTo>
                  <a:lnTo>
                    <a:pt x="300" y="12"/>
                  </a:lnTo>
                  <a:lnTo>
                    <a:pt x="262" y="23"/>
                  </a:lnTo>
                  <a:lnTo>
                    <a:pt x="229" y="35"/>
                  </a:lnTo>
                  <a:lnTo>
                    <a:pt x="223" y="39"/>
                  </a:lnTo>
                  <a:lnTo>
                    <a:pt x="190" y="53"/>
                  </a:lnTo>
                  <a:lnTo>
                    <a:pt x="158" y="71"/>
                  </a:lnTo>
                  <a:lnTo>
                    <a:pt x="128" y="88"/>
                  </a:lnTo>
                  <a:lnTo>
                    <a:pt x="101" y="110"/>
                  </a:lnTo>
                  <a:lnTo>
                    <a:pt x="76" y="131"/>
                  </a:lnTo>
                  <a:lnTo>
                    <a:pt x="55" y="154"/>
                  </a:lnTo>
                  <a:lnTo>
                    <a:pt x="37" y="179"/>
                  </a:lnTo>
                  <a:lnTo>
                    <a:pt x="21" y="204"/>
                  </a:lnTo>
                  <a:lnTo>
                    <a:pt x="11" y="230"/>
                  </a:lnTo>
                  <a:lnTo>
                    <a:pt x="9" y="236"/>
                  </a:lnTo>
                  <a:lnTo>
                    <a:pt x="9" y="236"/>
                  </a:lnTo>
                  <a:lnTo>
                    <a:pt x="2" y="260"/>
                  </a:lnTo>
                  <a:lnTo>
                    <a:pt x="0" y="287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197" name="Freeform 61"/>
            <p:cNvSpPr>
              <a:spLocks/>
            </p:cNvSpPr>
            <p:nvPr/>
          </p:nvSpPr>
          <p:spPr bwMode="auto">
            <a:xfrm>
              <a:off x="2378" y="1255"/>
              <a:ext cx="79" cy="89"/>
            </a:xfrm>
            <a:custGeom>
              <a:avLst/>
              <a:gdLst>
                <a:gd name="T0" fmla="*/ 0 w 79"/>
                <a:gd name="T1" fmla="*/ 20 h 89"/>
                <a:gd name="T2" fmla="*/ 58 w 79"/>
                <a:gd name="T3" fmla="*/ 89 h 89"/>
                <a:gd name="T4" fmla="*/ 79 w 79"/>
                <a:gd name="T5" fmla="*/ 0 h 89"/>
                <a:gd name="T6" fmla="*/ 0 w 79"/>
                <a:gd name="T7" fmla="*/ 2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89">
                  <a:moveTo>
                    <a:pt x="0" y="20"/>
                  </a:moveTo>
                  <a:lnTo>
                    <a:pt x="58" y="89"/>
                  </a:lnTo>
                  <a:lnTo>
                    <a:pt x="79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198" name="Rectangle 62"/>
          <p:cNvSpPr>
            <a:spLocks noChangeArrowheads="1"/>
          </p:cNvSpPr>
          <p:nvPr/>
        </p:nvSpPr>
        <p:spPr bwMode="auto">
          <a:xfrm>
            <a:off x="1655763" y="1401763"/>
            <a:ext cx="53498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199" name="Rectangle 63"/>
          <p:cNvSpPr>
            <a:spLocks noChangeArrowheads="1"/>
          </p:cNvSpPr>
          <p:nvPr/>
        </p:nvSpPr>
        <p:spPr bwMode="auto">
          <a:xfrm>
            <a:off x="1736725" y="1446213"/>
            <a:ext cx="4667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FXII</a:t>
            </a:r>
            <a:endParaRPr lang="en-GB" altLang="it-IT"/>
          </a:p>
        </p:txBody>
      </p:sp>
      <p:sp>
        <p:nvSpPr>
          <p:cNvPr id="91200" name="Rectangle 64"/>
          <p:cNvSpPr>
            <a:spLocks noChangeArrowheads="1"/>
          </p:cNvSpPr>
          <p:nvPr/>
        </p:nvSpPr>
        <p:spPr bwMode="auto">
          <a:xfrm>
            <a:off x="2887663" y="1387475"/>
            <a:ext cx="6477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01" name="Rectangle 65"/>
          <p:cNvSpPr>
            <a:spLocks noChangeArrowheads="1"/>
          </p:cNvSpPr>
          <p:nvPr/>
        </p:nvSpPr>
        <p:spPr bwMode="auto">
          <a:xfrm>
            <a:off x="2967038" y="1431925"/>
            <a:ext cx="57943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FXIIa</a:t>
            </a:r>
            <a:endParaRPr lang="en-GB" altLang="it-IT"/>
          </a:p>
        </p:txBody>
      </p:sp>
      <p:grpSp>
        <p:nvGrpSpPr>
          <p:cNvPr id="91202" name="Group 66"/>
          <p:cNvGrpSpPr>
            <a:grpSpLocks/>
          </p:cNvGrpSpPr>
          <p:nvPr/>
        </p:nvGrpSpPr>
        <p:grpSpPr bwMode="auto">
          <a:xfrm>
            <a:off x="1911350" y="930275"/>
            <a:ext cx="1333500" cy="500063"/>
            <a:chOff x="1204" y="586"/>
            <a:chExt cx="840" cy="315"/>
          </a:xfrm>
        </p:grpSpPr>
        <p:sp>
          <p:nvSpPr>
            <p:cNvPr id="91203" name="Freeform 67"/>
            <p:cNvSpPr>
              <a:spLocks/>
            </p:cNvSpPr>
            <p:nvPr/>
          </p:nvSpPr>
          <p:spPr bwMode="auto">
            <a:xfrm>
              <a:off x="1204" y="586"/>
              <a:ext cx="805" cy="315"/>
            </a:xfrm>
            <a:custGeom>
              <a:avLst/>
              <a:gdLst>
                <a:gd name="T0" fmla="*/ 16 w 805"/>
                <a:gd name="T1" fmla="*/ 315 h 315"/>
                <a:gd name="T2" fmla="*/ 23 w 805"/>
                <a:gd name="T3" fmla="*/ 258 h 315"/>
                <a:gd name="T4" fmla="*/ 27 w 805"/>
                <a:gd name="T5" fmla="*/ 230 h 315"/>
                <a:gd name="T6" fmla="*/ 46 w 805"/>
                <a:gd name="T7" fmla="*/ 207 h 315"/>
                <a:gd name="T8" fmla="*/ 87 w 805"/>
                <a:gd name="T9" fmla="*/ 156 h 315"/>
                <a:gd name="T10" fmla="*/ 139 w 805"/>
                <a:gd name="T11" fmla="*/ 108 h 315"/>
                <a:gd name="T12" fmla="*/ 201 w 805"/>
                <a:gd name="T13" fmla="*/ 69 h 315"/>
                <a:gd name="T14" fmla="*/ 227 w 805"/>
                <a:gd name="T15" fmla="*/ 47 h 315"/>
                <a:gd name="T16" fmla="*/ 263 w 805"/>
                <a:gd name="T17" fmla="*/ 40 h 315"/>
                <a:gd name="T18" fmla="*/ 335 w 805"/>
                <a:gd name="T19" fmla="*/ 21 h 315"/>
                <a:gd name="T20" fmla="*/ 411 w 805"/>
                <a:gd name="T21" fmla="*/ 16 h 315"/>
                <a:gd name="T22" fmla="*/ 474 w 805"/>
                <a:gd name="T23" fmla="*/ 19 h 315"/>
                <a:gd name="T24" fmla="*/ 534 w 805"/>
                <a:gd name="T25" fmla="*/ 31 h 315"/>
                <a:gd name="T26" fmla="*/ 592 w 805"/>
                <a:gd name="T27" fmla="*/ 53 h 315"/>
                <a:gd name="T28" fmla="*/ 587 w 805"/>
                <a:gd name="T29" fmla="*/ 49 h 315"/>
                <a:gd name="T30" fmla="*/ 690 w 805"/>
                <a:gd name="T31" fmla="*/ 109 h 315"/>
                <a:gd name="T32" fmla="*/ 732 w 805"/>
                <a:gd name="T33" fmla="*/ 147 h 315"/>
                <a:gd name="T34" fmla="*/ 768 w 805"/>
                <a:gd name="T35" fmla="*/ 187 h 315"/>
                <a:gd name="T36" fmla="*/ 791 w 805"/>
                <a:gd name="T37" fmla="*/ 228 h 315"/>
                <a:gd name="T38" fmla="*/ 793 w 805"/>
                <a:gd name="T39" fmla="*/ 198 h 315"/>
                <a:gd name="T40" fmla="*/ 761 w 805"/>
                <a:gd name="T41" fmla="*/ 156 h 315"/>
                <a:gd name="T42" fmla="*/ 723 w 805"/>
                <a:gd name="T43" fmla="*/ 117 h 315"/>
                <a:gd name="T44" fmla="*/ 653 w 805"/>
                <a:gd name="T45" fmla="*/ 65 h 315"/>
                <a:gd name="T46" fmla="*/ 592 w 805"/>
                <a:gd name="T47" fmla="*/ 37 h 315"/>
                <a:gd name="T48" fmla="*/ 534 w 805"/>
                <a:gd name="T49" fmla="*/ 16 h 315"/>
                <a:gd name="T50" fmla="*/ 474 w 805"/>
                <a:gd name="T51" fmla="*/ 3 h 315"/>
                <a:gd name="T52" fmla="*/ 411 w 805"/>
                <a:gd name="T53" fmla="*/ 0 h 315"/>
                <a:gd name="T54" fmla="*/ 335 w 805"/>
                <a:gd name="T55" fmla="*/ 5 h 315"/>
                <a:gd name="T56" fmla="*/ 263 w 805"/>
                <a:gd name="T57" fmla="*/ 24 h 315"/>
                <a:gd name="T58" fmla="*/ 222 w 805"/>
                <a:gd name="T59" fmla="*/ 42 h 315"/>
                <a:gd name="T60" fmla="*/ 158 w 805"/>
                <a:gd name="T61" fmla="*/ 78 h 315"/>
                <a:gd name="T62" fmla="*/ 101 w 805"/>
                <a:gd name="T63" fmla="*/ 120 h 315"/>
                <a:gd name="T64" fmla="*/ 55 w 805"/>
                <a:gd name="T65" fmla="*/ 170 h 315"/>
                <a:gd name="T66" fmla="*/ 22 w 805"/>
                <a:gd name="T67" fmla="*/ 225 h 315"/>
                <a:gd name="T68" fmla="*/ 18 w 805"/>
                <a:gd name="T69" fmla="*/ 230 h 315"/>
                <a:gd name="T70" fmla="*/ 2 w 805"/>
                <a:gd name="T71" fmla="*/ 287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05" h="315">
                  <a:moveTo>
                    <a:pt x="0" y="315"/>
                  </a:moveTo>
                  <a:lnTo>
                    <a:pt x="16" y="315"/>
                  </a:lnTo>
                  <a:lnTo>
                    <a:pt x="18" y="287"/>
                  </a:lnTo>
                  <a:lnTo>
                    <a:pt x="23" y="258"/>
                  </a:lnTo>
                  <a:lnTo>
                    <a:pt x="34" y="230"/>
                  </a:lnTo>
                  <a:lnTo>
                    <a:pt x="27" y="230"/>
                  </a:lnTo>
                  <a:lnTo>
                    <a:pt x="32" y="235"/>
                  </a:lnTo>
                  <a:lnTo>
                    <a:pt x="46" y="207"/>
                  </a:lnTo>
                  <a:lnTo>
                    <a:pt x="66" y="180"/>
                  </a:lnTo>
                  <a:lnTo>
                    <a:pt x="87" y="156"/>
                  </a:lnTo>
                  <a:lnTo>
                    <a:pt x="112" y="131"/>
                  </a:lnTo>
                  <a:lnTo>
                    <a:pt x="139" y="108"/>
                  </a:lnTo>
                  <a:lnTo>
                    <a:pt x="169" y="88"/>
                  </a:lnTo>
                  <a:lnTo>
                    <a:pt x="201" y="69"/>
                  </a:lnTo>
                  <a:lnTo>
                    <a:pt x="233" y="53"/>
                  </a:lnTo>
                  <a:lnTo>
                    <a:pt x="227" y="47"/>
                  </a:lnTo>
                  <a:lnTo>
                    <a:pt x="227" y="55"/>
                  </a:lnTo>
                  <a:lnTo>
                    <a:pt x="263" y="40"/>
                  </a:lnTo>
                  <a:lnTo>
                    <a:pt x="300" y="30"/>
                  </a:lnTo>
                  <a:lnTo>
                    <a:pt x="335" y="21"/>
                  </a:lnTo>
                  <a:lnTo>
                    <a:pt x="374" y="17"/>
                  </a:lnTo>
                  <a:lnTo>
                    <a:pt x="411" y="16"/>
                  </a:lnTo>
                  <a:lnTo>
                    <a:pt x="443" y="16"/>
                  </a:lnTo>
                  <a:lnTo>
                    <a:pt x="474" y="19"/>
                  </a:lnTo>
                  <a:lnTo>
                    <a:pt x="504" y="24"/>
                  </a:lnTo>
                  <a:lnTo>
                    <a:pt x="534" y="31"/>
                  </a:lnTo>
                  <a:lnTo>
                    <a:pt x="564" y="42"/>
                  </a:lnTo>
                  <a:lnTo>
                    <a:pt x="592" y="53"/>
                  </a:lnTo>
                  <a:lnTo>
                    <a:pt x="592" y="44"/>
                  </a:lnTo>
                  <a:lnTo>
                    <a:pt x="587" y="49"/>
                  </a:lnTo>
                  <a:lnTo>
                    <a:pt x="642" y="76"/>
                  </a:lnTo>
                  <a:lnTo>
                    <a:pt x="690" y="109"/>
                  </a:lnTo>
                  <a:lnTo>
                    <a:pt x="713" y="127"/>
                  </a:lnTo>
                  <a:lnTo>
                    <a:pt x="732" y="147"/>
                  </a:lnTo>
                  <a:lnTo>
                    <a:pt x="750" y="166"/>
                  </a:lnTo>
                  <a:lnTo>
                    <a:pt x="768" y="187"/>
                  </a:lnTo>
                  <a:lnTo>
                    <a:pt x="782" y="209"/>
                  </a:lnTo>
                  <a:lnTo>
                    <a:pt x="791" y="228"/>
                  </a:lnTo>
                  <a:lnTo>
                    <a:pt x="805" y="221"/>
                  </a:lnTo>
                  <a:lnTo>
                    <a:pt x="793" y="198"/>
                  </a:lnTo>
                  <a:lnTo>
                    <a:pt x="778" y="177"/>
                  </a:lnTo>
                  <a:lnTo>
                    <a:pt x="761" y="156"/>
                  </a:lnTo>
                  <a:lnTo>
                    <a:pt x="743" y="136"/>
                  </a:lnTo>
                  <a:lnTo>
                    <a:pt x="723" y="117"/>
                  </a:lnTo>
                  <a:lnTo>
                    <a:pt x="700" y="99"/>
                  </a:lnTo>
                  <a:lnTo>
                    <a:pt x="653" y="65"/>
                  </a:lnTo>
                  <a:lnTo>
                    <a:pt x="598" y="39"/>
                  </a:lnTo>
                  <a:lnTo>
                    <a:pt x="592" y="37"/>
                  </a:lnTo>
                  <a:lnTo>
                    <a:pt x="564" y="26"/>
                  </a:lnTo>
                  <a:lnTo>
                    <a:pt x="534" y="16"/>
                  </a:lnTo>
                  <a:lnTo>
                    <a:pt x="504" y="8"/>
                  </a:lnTo>
                  <a:lnTo>
                    <a:pt x="474" y="3"/>
                  </a:lnTo>
                  <a:lnTo>
                    <a:pt x="443" y="0"/>
                  </a:lnTo>
                  <a:lnTo>
                    <a:pt x="411" y="0"/>
                  </a:lnTo>
                  <a:lnTo>
                    <a:pt x="374" y="1"/>
                  </a:lnTo>
                  <a:lnTo>
                    <a:pt x="335" y="5"/>
                  </a:lnTo>
                  <a:lnTo>
                    <a:pt x="300" y="14"/>
                  </a:lnTo>
                  <a:lnTo>
                    <a:pt x="263" y="24"/>
                  </a:lnTo>
                  <a:lnTo>
                    <a:pt x="227" y="39"/>
                  </a:lnTo>
                  <a:lnTo>
                    <a:pt x="222" y="42"/>
                  </a:lnTo>
                  <a:lnTo>
                    <a:pt x="190" y="58"/>
                  </a:lnTo>
                  <a:lnTo>
                    <a:pt x="158" y="78"/>
                  </a:lnTo>
                  <a:lnTo>
                    <a:pt x="128" y="97"/>
                  </a:lnTo>
                  <a:lnTo>
                    <a:pt x="101" y="120"/>
                  </a:lnTo>
                  <a:lnTo>
                    <a:pt x="77" y="145"/>
                  </a:lnTo>
                  <a:lnTo>
                    <a:pt x="55" y="170"/>
                  </a:lnTo>
                  <a:lnTo>
                    <a:pt x="36" y="196"/>
                  </a:lnTo>
                  <a:lnTo>
                    <a:pt x="22" y="225"/>
                  </a:lnTo>
                  <a:lnTo>
                    <a:pt x="18" y="230"/>
                  </a:lnTo>
                  <a:lnTo>
                    <a:pt x="18" y="230"/>
                  </a:lnTo>
                  <a:lnTo>
                    <a:pt x="7" y="258"/>
                  </a:lnTo>
                  <a:lnTo>
                    <a:pt x="2" y="287"/>
                  </a:lnTo>
                  <a:lnTo>
                    <a:pt x="0" y="315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04" name="Freeform 68"/>
            <p:cNvSpPr>
              <a:spLocks/>
            </p:cNvSpPr>
            <p:nvPr/>
          </p:nvSpPr>
          <p:spPr bwMode="auto">
            <a:xfrm>
              <a:off x="1965" y="802"/>
              <a:ext cx="79" cy="88"/>
            </a:xfrm>
            <a:custGeom>
              <a:avLst/>
              <a:gdLst>
                <a:gd name="T0" fmla="*/ 0 w 79"/>
                <a:gd name="T1" fmla="*/ 17 h 88"/>
                <a:gd name="T2" fmla="*/ 56 w 79"/>
                <a:gd name="T3" fmla="*/ 88 h 88"/>
                <a:gd name="T4" fmla="*/ 79 w 79"/>
                <a:gd name="T5" fmla="*/ 0 h 88"/>
                <a:gd name="T6" fmla="*/ 0 w 79"/>
                <a:gd name="T7" fmla="*/ 1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88">
                  <a:moveTo>
                    <a:pt x="0" y="17"/>
                  </a:moveTo>
                  <a:lnTo>
                    <a:pt x="56" y="88"/>
                  </a:lnTo>
                  <a:lnTo>
                    <a:pt x="79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205" name="Rectangle 69"/>
          <p:cNvSpPr>
            <a:spLocks noChangeArrowheads="1"/>
          </p:cNvSpPr>
          <p:nvPr/>
        </p:nvSpPr>
        <p:spPr bwMode="auto">
          <a:xfrm>
            <a:off x="2117725" y="642938"/>
            <a:ext cx="815975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06" name="Rectangle 70"/>
          <p:cNvSpPr>
            <a:spLocks noChangeArrowheads="1"/>
          </p:cNvSpPr>
          <p:nvPr/>
        </p:nvSpPr>
        <p:spPr bwMode="auto">
          <a:xfrm>
            <a:off x="2198688" y="690563"/>
            <a:ext cx="754062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HMWK</a:t>
            </a:r>
            <a:endParaRPr lang="en-GB" altLang="it-IT"/>
          </a:p>
        </p:txBody>
      </p:sp>
      <p:sp>
        <p:nvSpPr>
          <p:cNvPr id="91207" name="Rectangle 71"/>
          <p:cNvSpPr>
            <a:spLocks noChangeArrowheads="1"/>
          </p:cNvSpPr>
          <p:nvPr/>
        </p:nvSpPr>
        <p:spPr bwMode="auto">
          <a:xfrm>
            <a:off x="1997075" y="387350"/>
            <a:ext cx="1073150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08" name="Rectangle 72"/>
          <p:cNvSpPr>
            <a:spLocks noChangeArrowheads="1"/>
          </p:cNvSpPr>
          <p:nvPr/>
        </p:nvSpPr>
        <p:spPr bwMode="auto">
          <a:xfrm>
            <a:off x="2078038" y="433388"/>
            <a:ext cx="9159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33CC"/>
                </a:solidFill>
                <a:latin typeface="Arial" charset="0"/>
              </a:rPr>
              <a:t>Kallikrein</a:t>
            </a:r>
            <a:endParaRPr lang="en-GB" altLang="it-IT"/>
          </a:p>
        </p:txBody>
      </p:sp>
      <p:grpSp>
        <p:nvGrpSpPr>
          <p:cNvPr id="91209" name="Group 73"/>
          <p:cNvGrpSpPr>
            <a:grpSpLocks/>
          </p:cNvGrpSpPr>
          <p:nvPr/>
        </p:nvGrpSpPr>
        <p:grpSpPr bwMode="auto">
          <a:xfrm>
            <a:off x="4457700" y="4565650"/>
            <a:ext cx="1370013" cy="501650"/>
            <a:chOff x="2808" y="2876"/>
            <a:chExt cx="863" cy="316"/>
          </a:xfrm>
        </p:grpSpPr>
        <p:sp>
          <p:nvSpPr>
            <p:cNvPr id="91210" name="Freeform 74"/>
            <p:cNvSpPr>
              <a:spLocks/>
            </p:cNvSpPr>
            <p:nvPr/>
          </p:nvSpPr>
          <p:spPr bwMode="auto">
            <a:xfrm>
              <a:off x="2840" y="2876"/>
              <a:ext cx="831" cy="316"/>
            </a:xfrm>
            <a:custGeom>
              <a:avLst/>
              <a:gdLst>
                <a:gd name="T0" fmla="*/ 13 w 831"/>
                <a:gd name="T1" fmla="*/ 240 h 316"/>
                <a:gd name="T2" fmla="*/ 37 w 831"/>
                <a:gd name="T3" fmla="*/ 195 h 316"/>
                <a:gd name="T4" fmla="*/ 73 w 831"/>
                <a:gd name="T5" fmla="*/ 153 h 316"/>
                <a:gd name="T6" fmla="*/ 115 w 831"/>
                <a:gd name="T7" fmla="*/ 114 h 316"/>
                <a:gd name="T8" fmla="*/ 223 w 831"/>
                <a:gd name="T9" fmla="*/ 52 h 316"/>
                <a:gd name="T10" fmla="*/ 218 w 831"/>
                <a:gd name="T11" fmla="*/ 55 h 316"/>
                <a:gd name="T12" fmla="*/ 278 w 831"/>
                <a:gd name="T13" fmla="*/ 34 h 316"/>
                <a:gd name="T14" fmla="*/ 340 w 831"/>
                <a:gd name="T15" fmla="*/ 20 h 316"/>
                <a:gd name="T16" fmla="*/ 406 w 831"/>
                <a:gd name="T17" fmla="*/ 16 h 316"/>
                <a:gd name="T18" fmla="*/ 484 w 831"/>
                <a:gd name="T19" fmla="*/ 22 h 316"/>
                <a:gd name="T20" fmla="*/ 558 w 831"/>
                <a:gd name="T21" fmla="*/ 41 h 316"/>
                <a:gd name="T22" fmla="*/ 594 w 831"/>
                <a:gd name="T23" fmla="*/ 48 h 316"/>
                <a:gd name="T24" fmla="*/ 624 w 831"/>
                <a:gd name="T25" fmla="*/ 70 h 316"/>
                <a:gd name="T26" fmla="*/ 686 w 831"/>
                <a:gd name="T27" fmla="*/ 109 h 316"/>
                <a:gd name="T28" fmla="*/ 741 w 831"/>
                <a:gd name="T29" fmla="*/ 156 h 316"/>
                <a:gd name="T30" fmla="*/ 782 w 831"/>
                <a:gd name="T31" fmla="*/ 208 h 316"/>
                <a:gd name="T32" fmla="*/ 801 w 831"/>
                <a:gd name="T33" fmla="*/ 231 h 316"/>
                <a:gd name="T34" fmla="*/ 805 w 831"/>
                <a:gd name="T35" fmla="*/ 259 h 316"/>
                <a:gd name="T36" fmla="*/ 815 w 831"/>
                <a:gd name="T37" fmla="*/ 316 h 316"/>
                <a:gd name="T38" fmla="*/ 828 w 831"/>
                <a:gd name="T39" fmla="*/ 288 h 316"/>
                <a:gd name="T40" fmla="*/ 810 w 831"/>
                <a:gd name="T41" fmla="*/ 231 h 316"/>
                <a:gd name="T42" fmla="*/ 792 w 831"/>
                <a:gd name="T43" fmla="*/ 197 h 316"/>
                <a:gd name="T44" fmla="*/ 752 w 831"/>
                <a:gd name="T45" fmla="*/ 146 h 316"/>
                <a:gd name="T46" fmla="*/ 697 w 831"/>
                <a:gd name="T47" fmla="*/ 98 h 316"/>
                <a:gd name="T48" fmla="*/ 635 w 831"/>
                <a:gd name="T49" fmla="*/ 59 h 316"/>
                <a:gd name="T50" fmla="*/ 594 w 831"/>
                <a:gd name="T51" fmla="*/ 39 h 316"/>
                <a:gd name="T52" fmla="*/ 521 w 831"/>
                <a:gd name="T53" fmla="*/ 15 h 316"/>
                <a:gd name="T54" fmla="*/ 445 w 831"/>
                <a:gd name="T55" fmla="*/ 2 h 316"/>
                <a:gd name="T56" fmla="*/ 374 w 831"/>
                <a:gd name="T57" fmla="*/ 0 h 316"/>
                <a:gd name="T58" fmla="*/ 308 w 831"/>
                <a:gd name="T59" fmla="*/ 9 h 316"/>
                <a:gd name="T60" fmla="*/ 246 w 831"/>
                <a:gd name="T61" fmla="*/ 27 h 316"/>
                <a:gd name="T62" fmla="*/ 213 w 831"/>
                <a:gd name="T63" fmla="*/ 41 h 316"/>
                <a:gd name="T64" fmla="*/ 105 w 831"/>
                <a:gd name="T65" fmla="*/ 103 h 316"/>
                <a:gd name="T66" fmla="*/ 62 w 831"/>
                <a:gd name="T67" fmla="*/ 142 h 316"/>
                <a:gd name="T68" fmla="*/ 27 w 831"/>
                <a:gd name="T69" fmla="*/ 185 h 316"/>
                <a:gd name="T70" fmla="*/ 0 w 831"/>
                <a:gd name="T71" fmla="*/ 23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31" h="316">
                  <a:moveTo>
                    <a:pt x="0" y="234"/>
                  </a:moveTo>
                  <a:lnTo>
                    <a:pt x="13" y="240"/>
                  </a:lnTo>
                  <a:lnTo>
                    <a:pt x="23" y="218"/>
                  </a:lnTo>
                  <a:lnTo>
                    <a:pt x="37" y="195"/>
                  </a:lnTo>
                  <a:lnTo>
                    <a:pt x="53" y="174"/>
                  </a:lnTo>
                  <a:lnTo>
                    <a:pt x="73" y="153"/>
                  </a:lnTo>
                  <a:lnTo>
                    <a:pt x="92" y="133"/>
                  </a:lnTo>
                  <a:lnTo>
                    <a:pt x="115" y="114"/>
                  </a:lnTo>
                  <a:lnTo>
                    <a:pt x="167" y="80"/>
                  </a:lnTo>
                  <a:lnTo>
                    <a:pt x="223" y="52"/>
                  </a:lnTo>
                  <a:lnTo>
                    <a:pt x="218" y="47"/>
                  </a:lnTo>
                  <a:lnTo>
                    <a:pt x="218" y="55"/>
                  </a:lnTo>
                  <a:lnTo>
                    <a:pt x="246" y="43"/>
                  </a:lnTo>
                  <a:lnTo>
                    <a:pt x="278" y="34"/>
                  </a:lnTo>
                  <a:lnTo>
                    <a:pt x="308" y="25"/>
                  </a:lnTo>
                  <a:lnTo>
                    <a:pt x="340" y="20"/>
                  </a:lnTo>
                  <a:lnTo>
                    <a:pt x="374" y="16"/>
                  </a:lnTo>
                  <a:lnTo>
                    <a:pt x="406" y="16"/>
                  </a:lnTo>
                  <a:lnTo>
                    <a:pt x="445" y="18"/>
                  </a:lnTo>
                  <a:lnTo>
                    <a:pt x="484" y="22"/>
                  </a:lnTo>
                  <a:lnTo>
                    <a:pt x="521" y="31"/>
                  </a:lnTo>
                  <a:lnTo>
                    <a:pt x="558" y="41"/>
                  </a:lnTo>
                  <a:lnTo>
                    <a:pt x="594" y="55"/>
                  </a:lnTo>
                  <a:lnTo>
                    <a:pt x="594" y="48"/>
                  </a:lnTo>
                  <a:lnTo>
                    <a:pt x="588" y="54"/>
                  </a:lnTo>
                  <a:lnTo>
                    <a:pt x="624" y="70"/>
                  </a:lnTo>
                  <a:lnTo>
                    <a:pt x="656" y="89"/>
                  </a:lnTo>
                  <a:lnTo>
                    <a:pt x="686" y="109"/>
                  </a:lnTo>
                  <a:lnTo>
                    <a:pt x="714" y="132"/>
                  </a:lnTo>
                  <a:lnTo>
                    <a:pt x="741" y="156"/>
                  </a:lnTo>
                  <a:lnTo>
                    <a:pt x="762" y="181"/>
                  </a:lnTo>
                  <a:lnTo>
                    <a:pt x="782" y="208"/>
                  </a:lnTo>
                  <a:lnTo>
                    <a:pt x="796" y="236"/>
                  </a:lnTo>
                  <a:lnTo>
                    <a:pt x="801" y="231"/>
                  </a:lnTo>
                  <a:lnTo>
                    <a:pt x="794" y="231"/>
                  </a:lnTo>
                  <a:lnTo>
                    <a:pt x="805" y="259"/>
                  </a:lnTo>
                  <a:lnTo>
                    <a:pt x="812" y="288"/>
                  </a:lnTo>
                  <a:lnTo>
                    <a:pt x="815" y="316"/>
                  </a:lnTo>
                  <a:lnTo>
                    <a:pt x="831" y="316"/>
                  </a:lnTo>
                  <a:lnTo>
                    <a:pt x="828" y="288"/>
                  </a:lnTo>
                  <a:lnTo>
                    <a:pt x="821" y="259"/>
                  </a:lnTo>
                  <a:lnTo>
                    <a:pt x="810" y="231"/>
                  </a:lnTo>
                  <a:lnTo>
                    <a:pt x="806" y="225"/>
                  </a:lnTo>
                  <a:lnTo>
                    <a:pt x="792" y="197"/>
                  </a:lnTo>
                  <a:lnTo>
                    <a:pt x="773" y="171"/>
                  </a:lnTo>
                  <a:lnTo>
                    <a:pt x="752" y="146"/>
                  </a:lnTo>
                  <a:lnTo>
                    <a:pt x="725" y="121"/>
                  </a:lnTo>
                  <a:lnTo>
                    <a:pt x="697" y="98"/>
                  </a:lnTo>
                  <a:lnTo>
                    <a:pt x="666" y="78"/>
                  </a:lnTo>
                  <a:lnTo>
                    <a:pt x="635" y="59"/>
                  </a:lnTo>
                  <a:lnTo>
                    <a:pt x="599" y="43"/>
                  </a:lnTo>
                  <a:lnTo>
                    <a:pt x="594" y="39"/>
                  </a:lnTo>
                  <a:lnTo>
                    <a:pt x="558" y="25"/>
                  </a:lnTo>
                  <a:lnTo>
                    <a:pt x="521" y="15"/>
                  </a:lnTo>
                  <a:lnTo>
                    <a:pt x="484" y="6"/>
                  </a:lnTo>
                  <a:lnTo>
                    <a:pt x="445" y="2"/>
                  </a:lnTo>
                  <a:lnTo>
                    <a:pt x="406" y="0"/>
                  </a:lnTo>
                  <a:lnTo>
                    <a:pt x="374" y="0"/>
                  </a:lnTo>
                  <a:lnTo>
                    <a:pt x="340" y="4"/>
                  </a:lnTo>
                  <a:lnTo>
                    <a:pt x="308" y="9"/>
                  </a:lnTo>
                  <a:lnTo>
                    <a:pt x="278" y="18"/>
                  </a:lnTo>
                  <a:lnTo>
                    <a:pt x="246" y="27"/>
                  </a:lnTo>
                  <a:lnTo>
                    <a:pt x="218" y="39"/>
                  </a:lnTo>
                  <a:lnTo>
                    <a:pt x="213" y="41"/>
                  </a:lnTo>
                  <a:lnTo>
                    <a:pt x="156" y="70"/>
                  </a:lnTo>
                  <a:lnTo>
                    <a:pt x="105" y="103"/>
                  </a:lnTo>
                  <a:lnTo>
                    <a:pt x="82" y="123"/>
                  </a:lnTo>
                  <a:lnTo>
                    <a:pt x="62" y="142"/>
                  </a:lnTo>
                  <a:lnTo>
                    <a:pt x="43" y="163"/>
                  </a:lnTo>
                  <a:lnTo>
                    <a:pt x="27" y="185"/>
                  </a:lnTo>
                  <a:lnTo>
                    <a:pt x="13" y="208"/>
                  </a:lnTo>
                  <a:lnTo>
                    <a:pt x="0" y="234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11" name="Freeform 75"/>
            <p:cNvSpPr>
              <a:spLocks/>
            </p:cNvSpPr>
            <p:nvPr/>
          </p:nvSpPr>
          <p:spPr bwMode="auto">
            <a:xfrm>
              <a:off x="2808" y="3101"/>
              <a:ext cx="80" cy="89"/>
            </a:xfrm>
            <a:custGeom>
              <a:avLst/>
              <a:gdLst>
                <a:gd name="T0" fmla="*/ 0 w 80"/>
                <a:gd name="T1" fmla="*/ 0 h 89"/>
                <a:gd name="T2" fmla="*/ 21 w 80"/>
                <a:gd name="T3" fmla="*/ 89 h 89"/>
                <a:gd name="T4" fmla="*/ 80 w 80"/>
                <a:gd name="T5" fmla="*/ 18 h 89"/>
                <a:gd name="T6" fmla="*/ 0 w 80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9">
                  <a:moveTo>
                    <a:pt x="0" y="0"/>
                  </a:moveTo>
                  <a:lnTo>
                    <a:pt x="21" y="89"/>
                  </a:lnTo>
                  <a:lnTo>
                    <a:pt x="8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212" name="Group 76"/>
          <p:cNvGrpSpPr>
            <a:grpSpLocks/>
          </p:cNvGrpSpPr>
          <p:nvPr/>
        </p:nvGrpSpPr>
        <p:grpSpPr bwMode="auto">
          <a:xfrm>
            <a:off x="3535363" y="5348288"/>
            <a:ext cx="1673225" cy="608012"/>
            <a:chOff x="2227" y="3369"/>
            <a:chExt cx="1054" cy="383"/>
          </a:xfrm>
        </p:grpSpPr>
        <p:sp>
          <p:nvSpPr>
            <p:cNvPr id="91213" name="Freeform 77"/>
            <p:cNvSpPr>
              <a:spLocks/>
            </p:cNvSpPr>
            <p:nvPr/>
          </p:nvSpPr>
          <p:spPr bwMode="auto">
            <a:xfrm>
              <a:off x="2259" y="3369"/>
              <a:ext cx="1022" cy="383"/>
            </a:xfrm>
            <a:custGeom>
              <a:avLst/>
              <a:gdLst>
                <a:gd name="T0" fmla="*/ 14 w 1022"/>
                <a:gd name="T1" fmla="*/ 301 h 383"/>
                <a:gd name="T2" fmla="*/ 19 w 1022"/>
                <a:gd name="T3" fmla="*/ 269 h 383"/>
                <a:gd name="T4" fmla="*/ 41 w 1022"/>
                <a:gd name="T5" fmla="*/ 246 h 383"/>
                <a:gd name="T6" fmla="*/ 83 w 1022"/>
                <a:gd name="T7" fmla="*/ 191 h 383"/>
                <a:gd name="T8" fmla="*/ 136 w 1022"/>
                <a:gd name="T9" fmla="*/ 142 h 383"/>
                <a:gd name="T10" fmla="*/ 200 w 1022"/>
                <a:gd name="T11" fmla="*/ 99 h 383"/>
                <a:gd name="T12" fmla="*/ 271 w 1022"/>
                <a:gd name="T13" fmla="*/ 64 h 383"/>
                <a:gd name="T14" fmla="*/ 266 w 1022"/>
                <a:gd name="T15" fmla="*/ 66 h 383"/>
                <a:gd name="T16" fmla="*/ 342 w 1022"/>
                <a:gd name="T17" fmla="*/ 39 h 383"/>
                <a:gd name="T18" fmla="*/ 422 w 1022"/>
                <a:gd name="T19" fmla="*/ 21 h 383"/>
                <a:gd name="T20" fmla="*/ 503 w 1022"/>
                <a:gd name="T21" fmla="*/ 16 h 383"/>
                <a:gd name="T22" fmla="*/ 599 w 1022"/>
                <a:gd name="T23" fmla="*/ 23 h 383"/>
                <a:gd name="T24" fmla="*/ 691 w 1022"/>
                <a:gd name="T25" fmla="*/ 48 h 383"/>
                <a:gd name="T26" fmla="*/ 735 w 1022"/>
                <a:gd name="T27" fmla="*/ 57 h 383"/>
                <a:gd name="T28" fmla="*/ 771 w 1022"/>
                <a:gd name="T29" fmla="*/ 82 h 383"/>
                <a:gd name="T30" fmla="*/ 849 w 1022"/>
                <a:gd name="T31" fmla="*/ 129 h 383"/>
                <a:gd name="T32" fmla="*/ 914 w 1022"/>
                <a:gd name="T33" fmla="*/ 186 h 383"/>
                <a:gd name="T34" fmla="*/ 964 w 1022"/>
                <a:gd name="T35" fmla="*/ 250 h 383"/>
                <a:gd name="T36" fmla="*/ 989 w 1022"/>
                <a:gd name="T37" fmla="*/ 278 h 383"/>
                <a:gd name="T38" fmla="*/ 994 w 1022"/>
                <a:gd name="T39" fmla="*/ 312 h 383"/>
                <a:gd name="T40" fmla="*/ 1006 w 1022"/>
                <a:gd name="T41" fmla="*/ 383 h 383"/>
                <a:gd name="T42" fmla="*/ 1019 w 1022"/>
                <a:gd name="T43" fmla="*/ 347 h 383"/>
                <a:gd name="T44" fmla="*/ 996 w 1022"/>
                <a:gd name="T45" fmla="*/ 278 h 383"/>
                <a:gd name="T46" fmla="*/ 975 w 1022"/>
                <a:gd name="T47" fmla="*/ 239 h 383"/>
                <a:gd name="T48" fmla="*/ 925 w 1022"/>
                <a:gd name="T49" fmla="*/ 175 h 383"/>
                <a:gd name="T50" fmla="*/ 859 w 1022"/>
                <a:gd name="T51" fmla="*/ 119 h 383"/>
                <a:gd name="T52" fmla="*/ 781 w 1022"/>
                <a:gd name="T53" fmla="*/ 71 h 383"/>
                <a:gd name="T54" fmla="*/ 735 w 1022"/>
                <a:gd name="T55" fmla="*/ 48 h 383"/>
                <a:gd name="T56" fmla="*/ 645 w 1022"/>
                <a:gd name="T57" fmla="*/ 18 h 383"/>
                <a:gd name="T58" fmla="*/ 551 w 1022"/>
                <a:gd name="T59" fmla="*/ 2 h 383"/>
                <a:gd name="T60" fmla="*/ 462 w 1022"/>
                <a:gd name="T61" fmla="*/ 0 h 383"/>
                <a:gd name="T62" fmla="*/ 381 w 1022"/>
                <a:gd name="T63" fmla="*/ 12 h 383"/>
                <a:gd name="T64" fmla="*/ 303 w 1022"/>
                <a:gd name="T65" fmla="*/ 35 h 383"/>
                <a:gd name="T66" fmla="*/ 260 w 1022"/>
                <a:gd name="T67" fmla="*/ 53 h 383"/>
                <a:gd name="T68" fmla="*/ 189 w 1022"/>
                <a:gd name="T69" fmla="*/ 89 h 383"/>
                <a:gd name="T70" fmla="*/ 126 w 1022"/>
                <a:gd name="T71" fmla="*/ 131 h 383"/>
                <a:gd name="T72" fmla="*/ 72 w 1022"/>
                <a:gd name="T73" fmla="*/ 181 h 383"/>
                <a:gd name="T74" fmla="*/ 30 w 1022"/>
                <a:gd name="T75" fmla="*/ 236 h 383"/>
                <a:gd name="T76" fmla="*/ 12 w 1022"/>
                <a:gd name="T77" fmla="*/ 269 h 383"/>
                <a:gd name="T78" fmla="*/ 0 w 1022"/>
                <a:gd name="T79" fmla="*/ 29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22" h="383">
                  <a:moveTo>
                    <a:pt x="0" y="296"/>
                  </a:moveTo>
                  <a:lnTo>
                    <a:pt x="14" y="301"/>
                  </a:lnTo>
                  <a:lnTo>
                    <a:pt x="28" y="269"/>
                  </a:lnTo>
                  <a:lnTo>
                    <a:pt x="19" y="269"/>
                  </a:lnTo>
                  <a:lnTo>
                    <a:pt x="25" y="275"/>
                  </a:lnTo>
                  <a:lnTo>
                    <a:pt x="41" y="246"/>
                  </a:lnTo>
                  <a:lnTo>
                    <a:pt x="60" y="218"/>
                  </a:lnTo>
                  <a:lnTo>
                    <a:pt x="83" y="191"/>
                  </a:lnTo>
                  <a:lnTo>
                    <a:pt x="110" y="167"/>
                  </a:lnTo>
                  <a:lnTo>
                    <a:pt x="136" y="142"/>
                  </a:lnTo>
                  <a:lnTo>
                    <a:pt x="168" y="121"/>
                  </a:lnTo>
                  <a:lnTo>
                    <a:pt x="200" y="99"/>
                  </a:lnTo>
                  <a:lnTo>
                    <a:pt x="234" y="80"/>
                  </a:lnTo>
                  <a:lnTo>
                    <a:pt x="271" y="64"/>
                  </a:lnTo>
                  <a:lnTo>
                    <a:pt x="266" y="58"/>
                  </a:lnTo>
                  <a:lnTo>
                    <a:pt x="266" y="66"/>
                  </a:lnTo>
                  <a:lnTo>
                    <a:pt x="303" y="51"/>
                  </a:lnTo>
                  <a:lnTo>
                    <a:pt x="342" y="39"/>
                  </a:lnTo>
                  <a:lnTo>
                    <a:pt x="381" y="28"/>
                  </a:lnTo>
                  <a:lnTo>
                    <a:pt x="422" y="21"/>
                  </a:lnTo>
                  <a:lnTo>
                    <a:pt x="462" y="16"/>
                  </a:lnTo>
                  <a:lnTo>
                    <a:pt x="503" y="16"/>
                  </a:lnTo>
                  <a:lnTo>
                    <a:pt x="551" y="18"/>
                  </a:lnTo>
                  <a:lnTo>
                    <a:pt x="599" y="23"/>
                  </a:lnTo>
                  <a:lnTo>
                    <a:pt x="645" y="34"/>
                  </a:lnTo>
                  <a:lnTo>
                    <a:pt x="691" y="48"/>
                  </a:lnTo>
                  <a:lnTo>
                    <a:pt x="735" y="64"/>
                  </a:lnTo>
                  <a:lnTo>
                    <a:pt x="735" y="57"/>
                  </a:lnTo>
                  <a:lnTo>
                    <a:pt x="730" y="62"/>
                  </a:lnTo>
                  <a:lnTo>
                    <a:pt x="771" y="82"/>
                  </a:lnTo>
                  <a:lnTo>
                    <a:pt x="811" y="105"/>
                  </a:lnTo>
                  <a:lnTo>
                    <a:pt x="849" y="129"/>
                  </a:lnTo>
                  <a:lnTo>
                    <a:pt x="882" y="158"/>
                  </a:lnTo>
                  <a:lnTo>
                    <a:pt x="914" y="186"/>
                  </a:lnTo>
                  <a:lnTo>
                    <a:pt x="941" y="218"/>
                  </a:lnTo>
                  <a:lnTo>
                    <a:pt x="964" y="250"/>
                  </a:lnTo>
                  <a:lnTo>
                    <a:pt x="983" y="284"/>
                  </a:lnTo>
                  <a:lnTo>
                    <a:pt x="989" y="278"/>
                  </a:lnTo>
                  <a:lnTo>
                    <a:pt x="980" y="278"/>
                  </a:lnTo>
                  <a:lnTo>
                    <a:pt x="994" y="312"/>
                  </a:lnTo>
                  <a:lnTo>
                    <a:pt x="1003" y="347"/>
                  </a:lnTo>
                  <a:lnTo>
                    <a:pt x="1006" y="383"/>
                  </a:lnTo>
                  <a:lnTo>
                    <a:pt x="1022" y="383"/>
                  </a:lnTo>
                  <a:lnTo>
                    <a:pt x="1019" y="347"/>
                  </a:lnTo>
                  <a:lnTo>
                    <a:pt x="1010" y="312"/>
                  </a:lnTo>
                  <a:lnTo>
                    <a:pt x="996" y="278"/>
                  </a:lnTo>
                  <a:lnTo>
                    <a:pt x="994" y="273"/>
                  </a:lnTo>
                  <a:lnTo>
                    <a:pt x="975" y="239"/>
                  </a:lnTo>
                  <a:lnTo>
                    <a:pt x="951" y="207"/>
                  </a:lnTo>
                  <a:lnTo>
                    <a:pt x="925" y="175"/>
                  </a:lnTo>
                  <a:lnTo>
                    <a:pt x="893" y="147"/>
                  </a:lnTo>
                  <a:lnTo>
                    <a:pt x="859" y="119"/>
                  </a:lnTo>
                  <a:lnTo>
                    <a:pt x="822" y="94"/>
                  </a:lnTo>
                  <a:lnTo>
                    <a:pt x="781" y="71"/>
                  </a:lnTo>
                  <a:lnTo>
                    <a:pt x="741" y="51"/>
                  </a:lnTo>
                  <a:lnTo>
                    <a:pt x="735" y="48"/>
                  </a:lnTo>
                  <a:lnTo>
                    <a:pt x="691" y="32"/>
                  </a:lnTo>
                  <a:lnTo>
                    <a:pt x="645" y="18"/>
                  </a:lnTo>
                  <a:lnTo>
                    <a:pt x="599" y="7"/>
                  </a:lnTo>
                  <a:lnTo>
                    <a:pt x="551" y="2"/>
                  </a:lnTo>
                  <a:lnTo>
                    <a:pt x="503" y="0"/>
                  </a:lnTo>
                  <a:lnTo>
                    <a:pt x="462" y="0"/>
                  </a:lnTo>
                  <a:lnTo>
                    <a:pt x="422" y="5"/>
                  </a:lnTo>
                  <a:lnTo>
                    <a:pt x="381" y="12"/>
                  </a:lnTo>
                  <a:lnTo>
                    <a:pt x="342" y="23"/>
                  </a:lnTo>
                  <a:lnTo>
                    <a:pt x="303" y="35"/>
                  </a:lnTo>
                  <a:lnTo>
                    <a:pt x="266" y="50"/>
                  </a:lnTo>
                  <a:lnTo>
                    <a:pt x="260" y="53"/>
                  </a:lnTo>
                  <a:lnTo>
                    <a:pt x="223" y="69"/>
                  </a:lnTo>
                  <a:lnTo>
                    <a:pt x="189" y="89"/>
                  </a:lnTo>
                  <a:lnTo>
                    <a:pt x="158" y="110"/>
                  </a:lnTo>
                  <a:lnTo>
                    <a:pt x="126" y="131"/>
                  </a:lnTo>
                  <a:lnTo>
                    <a:pt x="99" y="156"/>
                  </a:lnTo>
                  <a:lnTo>
                    <a:pt x="72" y="181"/>
                  </a:lnTo>
                  <a:lnTo>
                    <a:pt x="49" y="207"/>
                  </a:lnTo>
                  <a:lnTo>
                    <a:pt x="30" y="236"/>
                  </a:lnTo>
                  <a:lnTo>
                    <a:pt x="14" y="264"/>
                  </a:lnTo>
                  <a:lnTo>
                    <a:pt x="12" y="269"/>
                  </a:lnTo>
                  <a:lnTo>
                    <a:pt x="12" y="269"/>
                  </a:lnTo>
                  <a:lnTo>
                    <a:pt x="0" y="296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14" name="Freeform 78"/>
            <p:cNvSpPr>
              <a:spLocks/>
            </p:cNvSpPr>
            <p:nvPr/>
          </p:nvSpPr>
          <p:spPr bwMode="auto">
            <a:xfrm>
              <a:off x="2227" y="3661"/>
              <a:ext cx="80" cy="89"/>
            </a:xfrm>
            <a:custGeom>
              <a:avLst/>
              <a:gdLst>
                <a:gd name="T0" fmla="*/ 0 w 80"/>
                <a:gd name="T1" fmla="*/ 0 h 89"/>
                <a:gd name="T2" fmla="*/ 25 w 80"/>
                <a:gd name="T3" fmla="*/ 89 h 89"/>
                <a:gd name="T4" fmla="*/ 80 w 80"/>
                <a:gd name="T5" fmla="*/ 16 h 89"/>
                <a:gd name="T6" fmla="*/ 0 w 80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9">
                  <a:moveTo>
                    <a:pt x="0" y="0"/>
                  </a:moveTo>
                  <a:lnTo>
                    <a:pt x="25" y="89"/>
                  </a:lnTo>
                  <a:lnTo>
                    <a:pt x="80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215" name="Group 79"/>
          <p:cNvGrpSpPr>
            <a:grpSpLocks/>
          </p:cNvGrpSpPr>
          <p:nvPr/>
        </p:nvGrpSpPr>
        <p:grpSpPr bwMode="auto">
          <a:xfrm>
            <a:off x="2359025" y="3311525"/>
            <a:ext cx="1800225" cy="133350"/>
            <a:chOff x="1486" y="2086"/>
            <a:chExt cx="1134" cy="84"/>
          </a:xfrm>
        </p:grpSpPr>
        <p:sp>
          <p:nvSpPr>
            <p:cNvPr id="91216" name="Rectangle 80"/>
            <p:cNvSpPr>
              <a:spLocks noChangeArrowheads="1"/>
            </p:cNvSpPr>
            <p:nvPr/>
          </p:nvSpPr>
          <p:spPr bwMode="auto">
            <a:xfrm>
              <a:off x="1486" y="2120"/>
              <a:ext cx="1055" cy="16"/>
            </a:xfrm>
            <a:prstGeom prst="rect">
              <a:avLst/>
            </a:pr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17" name="Freeform 81"/>
            <p:cNvSpPr>
              <a:spLocks/>
            </p:cNvSpPr>
            <p:nvPr/>
          </p:nvSpPr>
          <p:spPr bwMode="auto">
            <a:xfrm>
              <a:off x="2537" y="2086"/>
              <a:ext cx="83" cy="84"/>
            </a:xfrm>
            <a:custGeom>
              <a:avLst/>
              <a:gdLst>
                <a:gd name="T0" fmla="*/ 0 w 83"/>
                <a:gd name="T1" fmla="*/ 84 h 84"/>
                <a:gd name="T2" fmla="*/ 83 w 83"/>
                <a:gd name="T3" fmla="*/ 41 h 84"/>
                <a:gd name="T4" fmla="*/ 0 w 83"/>
                <a:gd name="T5" fmla="*/ 0 h 84"/>
                <a:gd name="T6" fmla="*/ 0 w 83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3" h="84">
                  <a:moveTo>
                    <a:pt x="0" y="84"/>
                  </a:moveTo>
                  <a:lnTo>
                    <a:pt x="83" y="41"/>
                  </a:lnTo>
                  <a:lnTo>
                    <a:pt x="0" y="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00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218" name="Group 82"/>
          <p:cNvGrpSpPr>
            <a:grpSpLocks/>
          </p:cNvGrpSpPr>
          <p:nvPr/>
        </p:nvGrpSpPr>
        <p:grpSpPr bwMode="auto">
          <a:xfrm>
            <a:off x="3046413" y="4357688"/>
            <a:ext cx="1862137" cy="133350"/>
            <a:chOff x="1919" y="2745"/>
            <a:chExt cx="1173" cy="84"/>
          </a:xfrm>
        </p:grpSpPr>
        <p:sp>
          <p:nvSpPr>
            <p:cNvPr id="91219" name="Rectangle 83"/>
            <p:cNvSpPr>
              <a:spLocks noChangeArrowheads="1"/>
            </p:cNvSpPr>
            <p:nvPr/>
          </p:nvSpPr>
          <p:spPr bwMode="auto">
            <a:xfrm>
              <a:off x="1919" y="2779"/>
              <a:ext cx="1095" cy="16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20" name="Freeform 84"/>
            <p:cNvSpPr>
              <a:spLocks/>
            </p:cNvSpPr>
            <p:nvPr/>
          </p:nvSpPr>
          <p:spPr bwMode="auto">
            <a:xfrm>
              <a:off x="3010" y="2745"/>
              <a:ext cx="82" cy="84"/>
            </a:xfrm>
            <a:custGeom>
              <a:avLst/>
              <a:gdLst>
                <a:gd name="T0" fmla="*/ 0 w 82"/>
                <a:gd name="T1" fmla="*/ 84 h 84"/>
                <a:gd name="T2" fmla="*/ 82 w 82"/>
                <a:gd name="T3" fmla="*/ 41 h 84"/>
                <a:gd name="T4" fmla="*/ 0 w 82"/>
                <a:gd name="T5" fmla="*/ 0 h 84"/>
                <a:gd name="T6" fmla="*/ 0 w 82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84">
                  <a:moveTo>
                    <a:pt x="0" y="84"/>
                  </a:moveTo>
                  <a:lnTo>
                    <a:pt x="82" y="41"/>
                  </a:lnTo>
                  <a:lnTo>
                    <a:pt x="0" y="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221" name="Rectangle 85"/>
          <p:cNvSpPr>
            <a:spLocks noChangeArrowheads="1"/>
          </p:cNvSpPr>
          <p:nvPr/>
        </p:nvSpPr>
        <p:spPr bwMode="auto">
          <a:xfrm>
            <a:off x="809625" y="5803900"/>
            <a:ext cx="135572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22" name="Rectangle 86"/>
          <p:cNvSpPr>
            <a:spLocks noChangeArrowheads="1"/>
          </p:cNvSpPr>
          <p:nvPr/>
        </p:nvSpPr>
        <p:spPr bwMode="auto">
          <a:xfrm>
            <a:off x="887413" y="5851525"/>
            <a:ext cx="6365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cross</a:t>
            </a:r>
            <a:endParaRPr lang="en-GB" altLang="it-IT"/>
          </a:p>
        </p:txBody>
      </p:sp>
      <p:sp>
        <p:nvSpPr>
          <p:cNvPr id="91223" name="Rectangle 87"/>
          <p:cNvSpPr>
            <a:spLocks noChangeArrowheads="1"/>
          </p:cNvSpPr>
          <p:nvPr/>
        </p:nvSpPr>
        <p:spPr bwMode="auto">
          <a:xfrm>
            <a:off x="1428750" y="5851525"/>
            <a:ext cx="163513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-</a:t>
            </a:r>
            <a:endParaRPr lang="en-GB" altLang="it-IT"/>
          </a:p>
        </p:txBody>
      </p:sp>
      <p:sp>
        <p:nvSpPr>
          <p:cNvPr id="91224" name="Rectangle 88"/>
          <p:cNvSpPr>
            <a:spLocks noChangeArrowheads="1"/>
          </p:cNvSpPr>
          <p:nvPr/>
        </p:nvSpPr>
        <p:spPr bwMode="auto">
          <a:xfrm>
            <a:off x="1495425" y="5851525"/>
            <a:ext cx="681038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linked</a:t>
            </a:r>
            <a:endParaRPr lang="en-GB" altLang="it-IT"/>
          </a:p>
        </p:txBody>
      </p:sp>
      <p:sp>
        <p:nvSpPr>
          <p:cNvPr id="91225" name="Rectangle 89"/>
          <p:cNvSpPr>
            <a:spLocks noChangeArrowheads="1"/>
          </p:cNvSpPr>
          <p:nvPr/>
        </p:nvSpPr>
        <p:spPr bwMode="auto">
          <a:xfrm>
            <a:off x="1230313" y="6092825"/>
            <a:ext cx="601662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fibrin</a:t>
            </a:r>
            <a:endParaRPr lang="en-GB" altLang="it-IT"/>
          </a:p>
        </p:txBody>
      </p:sp>
      <p:grpSp>
        <p:nvGrpSpPr>
          <p:cNvPr id="91226" name="Group 90"/>
          <p:cNvGrpSpPr>
            <a:grpSpLocks/>
          </p:cNvGrpSpPr>
          <p:nvPr/>
        </p:nvGrpSpPr>
        <p:grpSpPr bwMode="auto">
          <a:xfrm>
            <a:off x="2162175" y="6019800"/>
            <a:ext cx="1046163" cy="133350"/>
            <a:chOff x="1362" y="3792"/>
            <a:chExt cx="659" cy="84"/>
          </a:xfrm>
        </p:grpSpPr>
        <p:sp>
          <p:nvSpPr>
            <p:cNvPr id="91227" name="Freeform 91"/>
            <p:cNvSpPr>
              <a:spLocks/>
            </p:cNvSpPr>
            <p:nvPr/>
          </p:nvSpPr>
          <p:spPr bwMode="auto">
            <a:xfrm>
              <a:off x="1438" y="3826"/>
              <a:ext cx="583" cy="18"/>
            </a:xfrm>
            <a:custGeom>
              <a:avLst/>
              <a:gdLst>
                <a:gd name="T0" fmla="*/ 583 w 583"/>
                <a:gd name="T1" fmla="*/ 18 h 18"/>
                <a:gd name="T2" fmla="*/ 583 w 583"/>
                <a:gd name="T3" fmla="*/ 2 h 18"/>
                <a:gd name="T4" fmla="*/ 0 w 583"/>
                <a:gd name="T5" fmla="*/ 0 h 18"/>
                <a:gd name="T6" fmla="*/ 0 w 583"/>
                <a:gd name="T7" fmla="*/ 16 h 18"/>
                <a:gd name="T8" fmla="*/ 583 w 583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3" h="18">
                  <a:moveTo>
                    <a:pt x="583" y="18"/>
                  </a:moveTo>
                  <a:lnTo>
                    <a:pt x="583" y="2"/>
                  </a:lnTo>
                  <a:lnTo>
                    <a:pt x="0" y="0"/>
                  </a:lnTo>
                  <a:lnTo>
                    <a:pt x="0" y="16"/>
                  </a:lnTo>
                  <a:lnTo>
                    <a:pt x="583" y="18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28" name="Freeform 92"/>
            <p:cNvSpPr>
              <a:spLocks/>
            </p:cNvSpPr>
            <p:nvPr/>
          </p:nvSpPr>
          <p:spPr bwMode="auto">
            <a:xfrm>
              <a:off x="1362" y="3792"/>
              <a:ext cx="82" cy="84"/>
            </a:xfrm>
            <a:custGeom>
              <a:avLst/>
              <a:gdLst>
                <a:gd name="T0" fmla="*/ 82 w 82"/>
                <a:gd name="T1" fmla="*/ 0 h 84"/>
                <a:gd name="T2" fmla="*/ 0 w 82"/>
                <a:gd name="T3" fmla="*/ 43 h 84"/>
                <a:gd name="T4" fmla="*/ 82 w 82"/>
                <a:gd name="T5" fmla="*/ 84 h 84"/>
                <a:gd name="T6" fmla="*/ 82 w 82"/>
                <a:gd name="T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84">
                  <a:moveTo>
                    <a:pt x="82" y="0"/>
                  </a:moveTo>
                  <a:lnTo>
                    <a:pt x="0" y="43"/>
                  </a:lnTo>
                  <a:lnTo>
                    <a:pt x="82" y="84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229" name="Rectangle 93"/>
          <p:cNvSpPr>
            <a:spLocks noChangeArrowheads="1"/>
          </p:cNvSpPr>
          <p:nvPr/>
        </p:nvSpPr>
        <p:spPr bwMode="auto">
          <a:xfrm>
            <a:off x="2379663" y="5761038"/>
            <a:ext cx="7032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30" name="Rectangle 94"/>
          <p:cNvSpPr>
            <a:spLocks noChangeArrowheads="1"/>
          </p:cNvSpPr>
          <p:nvPr/>
        </p:nvSpPr>
        <p:spPr bwMode="auto">
          <a:xfrm>
            <a:off x="2460625" y="5808663"/>
            <a:ext cx="542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FXIIIa</a:t>
            </a:r>
            <a:endParaRPr lang="en-GB" altLang="it-IT"/>
          </a:p>
        </p:txBody>
      </p:sp>
      <p:sp>
        <p:nvSpPr>
          <p:cNvPr id="91231" name="Rectangle 95"/>
          <p:cNvSpPr>
            <a:spLocks noChangeArrowheads="1"/>
          </p:cNvSpPr>
          <p:nvPr/>
        </p:nvSpPr>
        <p:spPr bwMode="auto">
          <a:xfrm>
            <a:off x="7426325" y="1903413"/>
            <a:ext cx="53498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32" name="Rectangle 96"/>
          <p:cNvSpPr>
            <a:spLocks noChangeArrowheads="1"/>
          </p:cNvSpPr>
          <p:nvPr/>
        </p:nvSpPr>
        <p:spPr bwMode="auto">
          <a:xfrm>
            <a:off x="5164138" y="1933575"/>
            <a:ext cx="647700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33" name="Rectangle 97"/>
          <p:cNvSpPr>
            <a:spLocks noChangeArrowheads="1"/>
          </p:cNvSpPr>
          <p:nvPr/>
        </p:nvSpPr>
        <p:spPr bwMode="auto">
          <a:xfrm>
            <a:off x="5364163" y="1981200"/>
            <a:ext cx="3429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TF</a:t>
            </a:r>
            <a:endParaRPr lang="en-GB" altLang="it-IT"/>
          </a:p>
        </p:txBody>
      </p:sp>
      <p:sp>
        <p:nvSpPr>
          <p:cNvPr id="91234" name="Rectangle 98"/>
          <p:cNvSpPr>
            <a:spLocks noChangeArrowheads="1"/>
          </p:cNvSpPr>
          <p:nvPr/>
        </p:nvSpPr>
        <p:spPr bwMode="auto">
          <a:xfrm>
            <a:off x="5245100" y="2222500"/>
            <a:ext cx="579438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FVIIa</a:t>
            </a:r>
            <a:endParaRPr lang="en-GB" altLang="it-IT"/>
          </a:p>
        </p:txBody>
      </p:sp>
      <p:sp>
        <p:nvSpPr>
          <p:cNvPr id="91235" name="Rectangle 99"/>
          <p:cNvSpPr>
            <a:spLocks noChangeArrowheads="1"/>
          </p:cNvSpPr>
          <p:nvPr/>
        </p:nvSpPr>
        <p:spPr bwMode="auto">
          <a:xfrm>
            <a:off x="6165850" y="3092450"/>
            <a:ext cx="647700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36" name="Rectangle 100"/>
          <p:cNvSpPr>
            <a:spLocks noChangeArrowheads="1"/>
          </p:cNvSpPr>
          <p:nvPr/>
        </p:nvSpPr>
        <p:spPr bwMode="auto">
          <a:xfrm>
            <a:off x="6365875" y="3140075"/>
            <a:ext cx="3429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TF</a:t>
            </a:r>
            <a:endParaRPr lang="en-GB" altLang="it-IT"/>
          </a:p>
        </p:txBody>
      </p:sp>
      <p:sp>
        <p:nvSpPr>
          <p:cNvPr id="91237" name="Rectangle 101"/>
          <p:cNvSpPr>
            <a:spLocks noChangeArrowheads="1"/>
          </p:cNvSpPr>
          <p:nvPr/>
        </p:nvSpPr>
        <p:spPr bwMode="auto">
          <a:xfrm>
            <a:off x="6246813" y="3381375"/>
            <a:ext cx="57943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FVIIa</a:t>
            </a:r>
            <a:endParaRPr lang="en-GB" altLang="it-IT"/>
          </a:p>
        </p:txBody>
      </p:sp>
      <p:sp>
        <p:nvSpPr>
          <p:cNvPr id="91238" name="Rectangle 102"/>
          <p:cNvSpPr>
            <a:spLocks noChangeArrowheads="1"/>
          </p:cNvSpPr>
          <p:nvPr/>
        </p:nvSpPr>
        <p:spPr bwMode="auto">
          <a:xfrm>
            <a:off x="7189788" y="876300"/>
            <a:ext cx="10096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39" name="Rectangle 103"/>
          <p:cNvSpPr>
            <a:spLocks noChangeArrowheads="1"/>
          </p:cNvSpPr>
          <p:nvPr/>
        </p:nvSpPr>
        <p:spPr bwMode="auto">
          <a:xfrm>
            <a:off x="7270750" y="923925"/>
            <a:ext cx="939800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0000"/>
                </a:solidFill>
                <a:latin typeface="Arial" charset="0"/>
              </a:rPr>
              <a:t>Vascular</a:t>
            </a:r>
            <a:endParaRPr lang="en-GB" altLang="it-IT"/>
          </a:p>
        </p:txBody>
      </p:sp>
      <p:sp>
        <p:nvSpPr>
          <p:cNvPr id="91240" name="Rectangle 104"/>
          <p:cNvSpPr>
            <a:spLocks noChangeArrowheads="1"/>
          </p:cNvSpPr>
          <p:nvPr/>
        </p:nvSpPr>
        <p:spPr bwMode="auto">
          <a:xfrm>
            <a:off x="7310438" y="1168400"/>
            <a:ext cx="860425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0000"/>
                </a:solidFill>
                <a:latin typeface="Arial" charset="0"/>
              </a:rPr>
              <a:t>damage</a:t>
            </a:r>
            <a:endParaRPr lang="en-GB" altLang="it-IT"/>
          </a:p>
        </p:txBody>
      </p:sp>
      <p:sp>
        <p:nvSpPr>
          <p:cNvPr id="91241" name="Rectangle 105"/>
          <p:cNvSpPr>
            <a:spLocks noChangeArrowheads="1"/>
          </p:cNvSpPr>
          <p:nvPr/>
        </p:nvSpPr>
        <p:spPr bwMode="auto">
          <a:xfrm>
            <a:off x="3208338" y="4430713"/>
            <a:ext cx="129698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42" name="Rectangle 106"/>
          <p:cNvSpPr>
            <a:spLocks noChangeArrowheads="1"/>
          </p:cNvSpPr>
          <p:nvPr/>
        </p:nvSpPr>
        <p:spPr bwMode="auto">
          <a:xfrm>
            <a:off x="3290888" y="4481513"/>
            <a:ext cx="1290637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FF0066"/>
                </a:solidFill>
                <a:latin typeface="Arial" charset="0"/>
              </a:rPr>
              <a:t>FXa, thrombin</a:t>
            </a:r>
            <a:endParaRPr lang="en-GB" altLang="it-IT"/>
          </a:p>
        </p:txBody>
      </p:sp>
      <p:sp>
        <p:nvSpPr>
          <p:cNvPr id="91243" name="Rectangle 107"/>
          <p:cNvSpPr>
            <a:spLocks noChangeArrowheads="1"/>
          </p:cNvSpPr>
          <p:nvPr/>
        </p:nvSpPr>
        <p:spPr bwMode="auto">
          <a:xfrm>
            <a:off x="2530475" y="3384550"/>
            <a:ext cx="1296988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44" name="Rectangle 108"/>
          <p:cNvSpPr>
            <a:spLocks noChangeArrowheads="1"/>
          </p:cNvSpPr>
          <p:nvPr/>
        </p:nvSpPr>
        <p:spPr bwMode="auto">
          <a:xfrm>
            <a:off x="2613025" y="3438525"/>
            <a:ext cx="1290638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33CC"/>
                </a:solidFill>
                <a:latin typeface="Arial" charset="0"/>
              </a:rPr>
              <a:t>FXa, thrombin</a:t>
            </a:r>
            <a:endParaRPr lang="en-GB" altLang="it-IT"/>
          </a:p>
        </p:txBody>
      </p:sp>
      <p:sp>
        <p:nvSpPr>
          <p:cNvPr id="91245" name="Rectangle 109"/>
          <p:cNvSpPr>
            <a:spLocks noChangeArrowheads="1"/>
          </p:cNvSpPr>
          <p:nvPr/>
        </p:nvSpPr>
        <p:spPr bwMode="auto">
          <a:xfrm>
            <a:off x="2435225" y="4979988"/>
            <a:ext cx="5905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46" name="Rectangle 110"/>
          <p:cNvSpPr>
            <a:spLocks noChangeArrowheads="1"/>
          </p:cNvSpPr>
          <p:nvPr/>
        </p:nvSpPr>
        <p:spPr bwMode="auto">
          <a:xfrm>
            <a:off x="2516188" y="5024438"/>
            <a:ext cx="52387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FF0066"/>
                </a:solidFill>
                <a:latin typeface="Arial" charset="0"/>
              </a:rPr>
              <a:t>FXIII</a:t>
            </a:r>
            <a:endParaRPr lang="en-GB" altLang="it-IT"/>
          </a:p>
        </p:txBody>
      </p:sp>
      <p:grpSp>
        <p:nvGrpSpPr>
          <p:cNvPr id="91247" name="Group 111"/>
          <p:cNvGrpSpPr>
            <a:grpSpLocks/>
          </p:cNvGrpSpPr>
          <p:nvPr/>
        </p:nvGrpSpPr>
        <p:grpSpPr bwMode="auto">
          <a:xfrm>
            <a:off x="2665413" y="5322888"/>
            <a:ext cx="133350" cy="433387"/>
            <a:chOff x="1679" y="3353"/>
            <a:chExt cx="84" cy="273"/>
          </a:xfrm>
        </p:grpSpPr>
        <p:sp>
          <p:nvSpPr>
            <p:cNvPr id="91248" name="Rectangle 112"/>
            <p:cNvSpPr>
              <a:spLocks noChangeArrowheads="1"/>
            </p:cNvSpPr>
            <p:nvPr/>
          </p:nvSpPr>
          <p:spPr bwMode="auto">
            <a:xfrm>
              <a:off x="1713" y="3353"/>
              <a:ext cx="16" cy="193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49" name="Freeform 113"/>
            <p:cNvSpPr>
              <a:spLocks/>
            </p:cNvSpPr>
            <p:nvPr/>
          </p:nvSpPr>
          <p:spPr bwMode="auto">
            <a:xfrm>
              <a:off x="1679" y="3543"/>
              <a:ext cx="84" cy="83"/>
            </a:xfrm>
            <a:custGeom>
              <a:avLst/>
              <a:gdLst>
                <a:gd name="T0" fmla="*/ 0 w 84"/>
                <a:gd name="T1" fmla="*/ 0 h 83"/>
                <a:gd name="T2" fmla="*/ 41 w 84"/>
                <a:gd name="T3" fmla="*/ 83 h 83"/>
                <a:gd name="T4" fmla="*/ 84 w 84"/>
                <a:gd name="T5" fmla="*/ 0 h 83"/>
                <a:gd name="T6" fmla="*/ 0 w 84"/>
                <a:gd name="T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3">
                  <a:moveTo>
                    <a:pt x="0" y="0"/>
                  </a:moveTo>
                  <a:lnTo>
                    <a:pt x="41" y="83"/>
                  </a:lnTo>
                  <a:lnTo>
                    <a:pt x="8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250" name="Rectangle 114"/>
          <p:cNvSpPr>
            <a:spLocks noChangeArrowheads="1"/>
          </p:cNvSpPr>
          <p:nvPr/>
        </p:nvSpPr>
        <p:spPr bwMode="auto">
          <a:xfrm>
            <a:off x="1838325" y="5334000"/>
            <a:ext cx="8667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51" name="Rectangle 115"/>
          <p:cNvSpPr>
            <a:spLocks noChangeArrowheads="1"/>
          </p:cNvSpPr>
          <p:nvPr/>
        </p:nvSpPr>
        <p:spPr bwMode="auto">
          <a:xfrm>
            <a:off x="1920875" y="5387975"/>
            <a:ext cx="833438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FF0066"/>
                </a:solidFill>
                <a:latin typeface="Arial" charset="0"/>
              </a:rPr>
              <a:t>thrombin</a:t>
            </a:r>
            <a:endParaRPr lang="en-GB" altLang="it-IT"/>
          </a:p>
        </p:txBody>
      </p:sp>
      <p:sp>
        <p:nvSpPr>
          <p:cNvPr id="91252" name="Rectangle 116"/>
          <p:cNvSpPr>
            <a:spLocks noChangeArrowheads="1"/>
          </p:cNvSpPr>
          <p:nvPr/>
        </p:nvSpPr>
        <p:spPr bwMode="auto">
          <a:xfrm>
            <a:off x="2814638" y="1762125"/>
            <a:ext cx="8667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53" name="Rectangle 117"/>
          <p:cNvSpPr>
            <a:spLocks noChangeArrowheads="1"/>
          </p:cNvSpPr>
          <p:nvPr/>
        </p:nvSpPr>
        <p:spPr bwMode="auto">
          <a:xfrm>
            <a:off x="2897188" y="1812925"/>
            <a:ext cx="833437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33CC"/>
                </a:solidFill>
                <a:latin typeface="Arial" charset="0"/>
              </a:rPr>
              <a:t>thrombin</a:t>
            </a:r>
            <a:endParaRPr lang="en-GB" altLang="it-IT"/>
          </a:p>
        </p:txBody>
      </p:sp>
      <p:sp>
        <p:nvSpPr>
          <p:cNvPr id="91254" name="Rectangle 118"/>
          <p:cNvSpPr>
            <a:spLocks noChangeArrowheads="1"/>
          </p:cNvSpPr>
          <p:nvPr/>
        </p:nvSpPr>
        <p:spPr bwMode="auto">
          <a:xfrm>
            <a:off x="5918200" y="1889125"/>
            <a:ext cx="150812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91255" name="Oval 119"/>
          <p:cNvSpPr>
            <a:spLocks noChangeArrowheads="1"/>
          </p:cNvSpPr>
          <p:nvPr/>
        </p:nvSpPr>
        <p:spPr bwMode="auto">
          <a:xfrm>
            <a:off x="7010400" y="1600200"/>
            <a:ext cx="1295400" cy="1219200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/>
          </a:p>
        </p:txBody>
      </p:sp>
      <p:sp>
        <p:nvSpPr>
          <p:cNvPr id="91256" name="Rectangle 120"/>
          <p:cNvSpPr>
            <a:spLocks noChangeArrowheads="1"/>
          </p:cNvSpPr>
          <p:nvPr/>
        </p:nvSpPr>
        <p:spPr bwMode="auto">
          <a:xfrm>
            <a:off x="7400925" y="2633663"/>
            <a:ext cx="5969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CC00"/>
                </a:solidFill>
                <a:latin typeface="Arial" charset="0"/>
              </a:rPr>
              <a:t>FVIIa,</a:t>
            </a:r>
            <a:endParaRPr lang="en-GB" altLang="it-IT"/>
          </a:p>
        </p:txBody>
      </p:sp>
      <p:sp>
        <p:nvSpPr>
          <p:cNvPr id="91257" name="Rectangle 121"/>
          <p:cNvSpPr>
            <a:spLocks noChangeArrowheads="1"/>
          </p:cNvSpPr>
          <p:nvPr/>
        </p:nvSpPr>
        <p:spPr bwMode="auto">
          <a:xfrm>
            <a:off x="7567613" y="1947863"/>
            <a:ext cx="342900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TF</a:t>
            </a:r>
            <a:endParaRPr lang="en-GB" altLang="it-IT"/>
          </a:p>
        </p:txBody>
      </p:sp>
      <p:sp>
        <p:nvSpPr>
          <p:cNvPr id="91258" name="Rectangle 122"/>
          <p:cNvSpPr>
            <a:spLocks noChangeArrowheads="1"/>
          </p:cNvSpPr>
          <p:nvPr/>
        </p:nvSpPr>
        <p:spPr bwMode="auto">
          <a:xfrm>
            <a:off x="7505700" y="2192338"/>
            <a:ext cx="466725" cy="28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600" b="1">
                <a:solidFill>
                  <a:srgbClr val="00CC00"/>
                </a:solidFill>
                <a:latin typeface="Arial" charset="0"/>
              </a:rPr>
              <a:t>FVII</a:t>
            </a:r>
            <a:endParaRPr lang="en-GB" altLang="it-IT"/>
          </a:p>
        </p:txBody>
      </p:sp>
      <p:grpSp>
        <p:nvGrpSpPr>
          <p:cNvPr id="91259" name="Group 123"/>
          <p:cNvGrpSpPr>
            <a:grpSpLocks/>
          </p:cNvGrpSpPr>
          <p:nvPr/>
        </p:nvGrpSpPr>
        <p:grpSpPr bwMode="auto">
          <a:xfrm>
            <a:off x="5768975" y="2144713"/>
            <a:ext cx="1589088" cy="131762"/>
            <a:chOff x="3634" y="1351"/>
            <a:chExt cx="1001" cy="83"/>
          </a:xfrm>
        </p:grpSpPr>
        <p:sp>
          <p:nvSpPr>
            <p:cNvPr id="91260" name="Freeform 124"/>
            <p:cNvSpPr>
              <a:spLocks/>
            </p:cNvSpPr>
            <p:nvPr/>
          </p:nvSpPr>
          <p:spPr bwMode="auto">
            <a:xfrm>
              <a:off x="3710" y="1378"/>
              <a:ext cx="925" cy="23"/>
            </a:xfrm>
            <a:custGeom>
              <a:avLst/>
              <a:gdLst>
                <a:gd name="T0" fmla="*/ 925 w 925"/>
                <a:gd name="T1" fmla="*/ 16 h 23"/>
                <a:gd name="T2" fmla="*/ 925 w 925"/>
                <a:gd name="T3" fmla="*/ 0 h 23"/>
                <a:gd name="T4" fmla="*/ 0 w 925"/>
                <a:gd name="T5" fmla="*/ 7 h 23"/>
                <a:gd name="T6" fmla="*/ 0 w 925"/>
                <a:gd name="T7" fmla="*/ 23 h 23"/>
                <a:gd name="T8" fmla="*/ 925 w 925"/>
                <a:gd name="T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5" h="23">
                  <a:moveTo>
                    <a:pt x="925" y="16"/>
                  </a:moveTo>
                  <a:lnTo>
                    <a:pt x="925" y="0"/>
                  </a:lnTo>
                  <a:lnTo>
                    <a:pt x="0" y="7"/>
                  </a:lnTo>
                  <a:lnTo>
                    <a:pt x="0" y="23"/>
                  </a:lnTo>
                  <a:lnTo>
                    <a:pt x="925" y="16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61" name="Freeform 125"/>
            <p:cNvSpPr>
              <a:spLocks/>
            </p:cNvSpPr>
            <p:nvPr/>
          </p:nvSpPr>
          <p:spPr bwMode="auto">
            <a:xfrm>
              <a:off x="3634" y="1351"/>
              <a:ext cx="82" cy="83"/>
            </a:xfrm>
            <a:custGeom>
              <a:avLst/>
              <a:gdLst>
                <a:gd name="T0" fmla="*/ 82 w 82"/>
                <a:gd name="T1" fmla="*/ 0 h 83"/>
                <a:gd name="T2" fmla="*/ 0 w 82"/>
                <a:gd name="T3" fmla="*/ 43 h 83"/>
                <a:gd name="T4" fmla="*/ 82 w 82"/>
                <a:gd name="T5" fmla="*/ 83 h 83"/>
                <a:gd name="T6" fmla="*/ 82 w 82"/>
                <a:gd name="T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83">
                  <a:moveTo>
                    <a:pt x="82" y="0"/>
                  </a:moveTo>
                  <a:lnTo>
                    <a:pt x="0" y="43"/>
                  </a:lnTo>
                  <a:lnTo>
                    <a:pt x="82" y="83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91262" name="Group 126"/>
          <p:cNvGrpSpPr>
            <a:grpSpLocks/>
          </p:cNvGrpSpPr>
          <p:nvPr/>
        </p:nvGrpSpPr>
        <p:grpSpPr bwMode="auto">
          <a:xfrm>
            <a:off x="7620000" y="1470025"/>
            <a:ext cx="131763" cy="433388"/>
            <a:chOff x="4800" y="926"/>
            <a:chExt cx="83" cy="273"/>
          </a:xfrm>
        </p:grpSpPr>
        <p:sp>
          <p:nvSpPr>
            <p:cNvPr id="91263" name="Rectangle 127"/>
            <p:cNvSpPr>
              <a:spLocks noChangeArrowheads="1"/>
            </p:cNvSpPr>
            <p:nvPr/>
          </p:nvSpPr>
          <p:spPr bwMode="auto">
            <a:xfrm>
              <a:off x="4834" y="926"/>
              <a:ext cx="16" cy="19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64" name="Freeform 128"/>
            <p:cNvSpPr>
              <a:spLocks/>
            </p:cNvSpPr>
            <p:nvPr/>
          </p:nvSpPr>
          <p:spPr bwMode="auto">
            <a:xfrm>
              <a:off x="4800" y="1117"/>
              <a:ext cx="83" cy="82"/>
            </a:xfrm>
            <a:custGeom>
              <a:avLst/>
              <a:gdLst>
                <a:gd name="T0" fmla="*/ 0 w 83"/>
                <a:gd name="T1" fmla="*/ 0 h 82"/>
                <a:gd name="T2" fmla="*/ 43 w 83"/>
                <a:gd name="T3" fmla="*/ 82 h 82"/>
                <a:gd name="T4" fmla="*/ 83 w 83"/>
                <a:gd name="T5" fmla="*/ 0 h 82"/>
                <a:gd name="T6" fmla="*/ 0 w 83"/>
                <a:gd name="T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3" h="82">
                  <a:moveTo>
                    <a:pt x="0" y="0"/>
                  </a:moveTo>
                  <a:lnTo>
                    <a:pt x="43" y="82"/>
                  </a:lnTo>
                  <a:lnTo>
                    <a:pt x="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91265" name="Rectangle 129"/>
          <p:cNvSpPr>
            <a:spLocks noChangeArrowheads="1"/>
          </p:cNvSpPr>
          <p:nvPr/>
        </p:nvSpPr>
        <p:spPr bwMode="auto">
          <a:xfrm>
            <a:off x="5999163" y="1938338"/>
            <a:ext cx="1512887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it-IT" sz="1400">
                <a:solidFill>
                  <a:srgbClr val="00CC00"/>
                </a:solidFill>
                <a:latin typeface="Arial" charset="0"/>
              </a:rPr>
              <a:t>FVIIa, FIXa, FXa</a:t>
            </a:r>
            <a:endParaRPr lang="en-GB" altLang="it-IT"/>
          </a:p>
        </p:txBody>
      </p:sp>
      <p:grpSp>
        <p:nvGrpSpPr>
          <p:cNvPr id="91266" name="Group 130"/>
          <p:cNvGrpSpPr>
            <a:grpSpLocks/>
          </p:cNvGrpSpPr>
          <p:nvPr/>
        </p:nvGrpSpPr>
        <p:grpSpPr bwMode="auto">
          <a:xfrm>
            <a:off x="6742113" y="2439988"/>
            <a:ext cx="785812" cy="881062"/>
            <a:chOff x="4247" y="1537"/>
            <a:chExt cx="495" cy="555"/>
          </a:xfrm>
        </p:grpSpPr>
        <p:sp>
          <p:nvSpPr>
            <p:cNvPr id="91267" name="Freeform 131"/>
            <p:cNvSpPr>
              <a:spLocks/>
            </p:cNvSpPr>
            <p:nvPr/>
          </p:nvSpPr>
          <p:spPr bwMode="auto">
            <a:xfrm>
              <a:off x="4292" y="1537"/>
              <a:ext cx="450" cy="503"/>
            </a:xfrm>
            <a:custGeom>
              <a:avLst/>
              <a:gdLst>
                <a:gd name="T0" fmla="*/ 450 w 450"/>
                <a:gd name="T1" fmla="*/ 11 h 503"/>
                <a:gd name="T2" fmla="*/ 439 w 450"/>
                <a:gd name="T3" fmla="*/ 0 h 503"/>
                <a:gd name="T4" fmla="*/ 0 w 450"/>
                <a:gd name="T5" fmla="*/ 493 h 503"/>
                <a:gd name="T6" fmla="*/ 10 w 450"/>
                <a:gd name="T7" fmla="*/ 503 h 503"/>
                <a:gd name="T8" fmla="*/ 450 w 450"/>
                <a:gd name="T9" fmla="*/ 11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503">
                  <a:moveTo>
                    <a:pt x="450" y="11"/>
                  </a:moveTo>
                  <a:lnTo>
                    <a:pt x="439" y="0"/>
                  </a:lnTo>
                  <a:lnTo>
                    <a:pt x="0" y="493"/>
                  </a:lnTo>
                  <a:lnTo>
                    <a:pt x="10" y="503"/>
                  </a:lnTo>
                  <a:lnTo>
                    <a:pt x="450" y="11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91268" name="Freeform 132"/>
            <p:cNvSpPr>
              <a:spLocks/>
            </p:cNvSpPr>
            <p:nvPr/>
          </p:nvSpPr>
          <p:spPr bwMode="auto">
            <a:xfrm>
              <a:off x="4247" y="2003"/>
              <a:ext cx="85" cy="89"/>
            </a:xfrm>
            <a:custGeom>
              <a:avLst/>
              <a:gdLst>
                <a:gd name="T0" fmla="*/ 25 w 85"/>
                <a:gd name="T1" fmla="*/ 0 h 89"/>
                <a:gd name="T2" fmla="*/ 0 w 85"/>
                <a:gd name="T3" fmla="*/ 89 h 89"/>
                <a:gd name="T4" fmla="*/ 85 w 85"/>
                <a:gd name="T5" fmla="*/ 57 h 89"/>
                <a:gd name="T6" fmla="*/ 25 w 85"/>
                <a:gd name="T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89">
                  <a:moveTo>
                    <a:pt x="25" y="0"/>
                  </a:moveTo>
                  <a:lnTo>
                    <a:pt x="0" y="89"/>
                  </a:lnTo>
                  <a:lnTo>
                    <a:pt x="85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00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585666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WINDOWS\Desktop\Fvii2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31825"/>
            <a:ext cx="6353175" cy="622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3886200" y="158750"/>
            <a:ext cx="1320800" cy="73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6462" tIns="48230" rIns="96462" bIns="48230">
            <a:spAutoFit/>
          </a:bodyPr>
          <a:lstStyle>
            <a:lvl1pPr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82600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65200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446213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930400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387600" defTabSz="965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844800" defTabSz="965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302000" defTabSz="965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759200" defTabSz="965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sz="4200" b="1"/>
              <a:t>FVII</a:t>
            </a:r>
            <a:endParaRPr lang="en-GB" altLang="it-IT" sz="4200" b="1"/>
          </a:p>
        </p:txBody>
      </p:sp>
      <p:sp>
        <p:nvSpPr>
          <p:cNvPr id="93188" name="Oval 4"/>
          <p:cNvSpPr>
            <a:spLocks noChangeArrowheads="1"/>
          </p:cNvSpPr>
          <p:nvPr/>
        </p:nvSpPr>
        <p:spPr bwMode="auto">
          <a:xfrm>
            <a:off x="4273550" y="5024438"/>
            <a:ext cx="196850" cy="142875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solidFill>
                <a:srgbClr val="FF3300"/>
              </a:solidFill>
            </a:endParaRPr>
          </a:p>
        </p:txBody>
      </p:sp>
      <p:sp>
        <p:nvSpPr>
          <p:cNvPr id="93189" name="Oval 5"/>
          <p:cNvSpPr>
            <a:spLocks noChangeArrowheads="1"/>
          </p:cNvSpPr>
          <p:nvPr/>
        </p:nvSpPr>
        <p:spPr bwMode="auto">
          <a:xfrm>
            <a:off x="4840288" y="3333750"/>
            <a:ext cx="196850" cy="142875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solidFill>
                <a:srgbClr val="FF3300"/>
              </a:solidFill>
            </a:endParaRPr>
          </a:p>
        </p:txBody>
      </p:sp>
      <p:sp>
        <p:nvSpPr>
          <p:cNvPr id="93190" name="Oval 6"/>
          <p:cNvSpPr>
            <a:spLocks noChangeArrowheads="1"/>
          </p:cNvSpPr>
          <p:nvPr/>
        </p:nvSpPr>
        <p:spPr bwMode="auto">
          <a:xfrm>
            <a:off x="3900488" y="3398838"/>
            <a:ext cx="196850" cy="142875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solidFill>
                <a:srgbClr val="FF3300"/>
              </a:solidFill>
            </a:endParaRPr>
          </a:p>
        </p:txBody>
      </p:sp>
      <p:sp>
        <p:nvSpPr>
          <p:cNvPr id="93191" name="Oval 7"/>
          <p:cNvSpPr>
            <a:spLocks noChangeArrowheads="1"/>
          </p:cNvSpPr>
          <p:nvPr/>
        </p:nvSpPr>
        <p:spPr bwMode="auto">
          <a:xfrm>
            <a:off x="5980113" y="2271713"/>
            <a:ext cx="196850" cy="142875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 altLang="it-IT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5188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0" name="Group 2"/>
          <p:cNvGrpSpPr>
            <a:grpSpLocks/>
          </p:cNvGrpSpPr>
          <p:nvPr/>
        </p:nvGrpSpPr>
        <p:grpSpPr bwMode="auto">
          <a:xfrm>
            <a:off x="381000" y="-41275"/>
            <a:ext cx="2552700" cy="6670675"/>
            <a:chOff x="248" y="0"/>
            <a:chExt cx="1608" cy="4202"/>
          </a:xfrm>
        </p:grpSpPr>
        <p:pic>
          <p:nvPicPr>
            <p:cNvPr id="9933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392" r="39021"/>
            <a:stretch>
              <a:fillRect/>
            </a:stretch>
          </p:blipFill>
          <p:spPr bwMode="auto">
            <a:xfrm>
              <a:off x="248" y="0"/>
              <a:ext cx="1608" cy="4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99332" name="Group 4"/>
            <p:cNvGrpSpPr>
              <a:grpSpLocks/>
            </p:cNvGrpSpPr>
            <p:nvPr/>
          </p:nvGrpSpPr>
          <p:grpSpPr bwMode="auto">
            <a:xfrm>
              <a:off x="262" y="826"/>
              <a:ext cx="1534" cy="3376"/>
              <a:chOff x="262" y="826"/>
              <a:chExt cx="1534" cy="3376"/>
            </a:xfrm>
          </p:grpSpPr>
          <p:sp>
            <p:nvSpPr>
              <p:cNvPr id="99333" name="Text Box 5"/>
              <p:cNvSpPr txBox="1">
                <a:spLocks noChangeArrowheads="1"/>
              </p:cNvSpPr>
              <p:nvPr/>
            </p:nvSpPr>
            <p:spPr bwMode="auto">
              <a:xfrm>
                <a:off x="1350" y="1314"/>
                <a:ext cx="44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Ile</a:t>
                </a:r>
                <a:r>
                  <a:rPr lang="en-US" altLang="it-IT" baseline="30000"/>
                  <a:t>16</a:t>
                </a:r>
                <a:endParaRPr lang="en-GB" altLang="it-IT" baseline="30000"/>
              </a:p>
            </p:txBody>
          </p:sp>
          <p:sp>
            <p:nvSpPr>
              <p:cNvPr id="99334" name="Text Box 6"/>
              <p:cNvSpPr txBox="1">
                <a:spLocks noChangeArrowheads="1"/>
              </p:cNvSpPr>
              <p:nvPr/>
            </p:nvSpPr>
            <p:spPr bwMode="auto">
              <a:xfrm>
                <a:off x="1142" y="826"/>
                <a:ext cx="61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Asp</a:t>
                </a:r>
                <a:r>
                  <a:rPr lang="en-US" altLang="it-IT" baseline="30000"/>
                  <a:t>194</a:t>
                </a:r>
                <a:endParaRPr lang="en-GB" altLang="it-IT" baseline="30000"/>
              </a:p>
            </p:txBody>
          </p:sp>
          <p:sp>
            <p:nvSpPr>
              <p:cNvPr id="99335" name="Text Box 7"/>
              <p:cNvSpPr txBox="1">
                <a:spLocks noChangeArrowheads="1"/>
              </p:cNvSpPr>
              <p:nvPr/>
            </p:nvSpPr>
            <p:spPr bwMode="auto">
              <a:xfrm>
                <a:off x="414" y="2458"/>
                <a:ext cx="37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LH</a:t>
                </a:r>
                <a:endParaRPr lang="en-GB" altLang="it-IT"/>
              </a:p>
            </p:txBody>
          </p:sp>
          <p:sp>
            <p:nvSpPr>
              <p:cNvPr id="99336" name="Text Box 8"/>
              <p:cNvSpPr txBox="1">
                <a:spLocks noChangeArrowheads="1"/>
              </p:cNvSpPr>
              <p:nvPr/>
            </p:nvSpPr>
            <p:spPr bwMode="auto">
              <a:xfrm>
                <a:off x="262" y="1082"/>
                <a:ext cx="38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HC</a:t>
                </a:r>
                <a:endParaRPr lang="en-GB" altLang="it-IT"/>
              </a:p>
            </p:txBody>
          </p:sp>
          <p:sp>
            <p:nvSpPr>
              <p:cNvPr id="99337" name="Text Box 9"/>
              <p:cNvSpPr txBox="1">
                <a:spLocks noChangeArrowheads="1"/>
              </p:cNvSpPr>
              <p:nvPr/>
            </p:nvSpPr>
            <p:spPr bwMode="auto">
              <a:xfrm>
                <a:off x="574" y="3914"/>
                <a:ext cx="57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FVIIa</a:t>
                </a:r>
                <a:endParaRPr lang="en-GB" altLang="it-IT"/>
              </a:p>
            </p:txBody>
          </p:sp>
        </p:grpSp>
      </p:grpSp>
      <p:grpSp>
        <p:nvGrpSpPr>
          <p:cNvPr id="99339" name="Group 11"/>
          <p:cNvGrpSpPr>
            <a:grpSpLocks/>
          </p:cNvGrpSpPr>
          <p:nvPr/>
        </p:nvGrpSpPr>
        <p:grpSpPr bwMode="auto">
          <a:xfrm>
            <a:off x="4419600" y="4038600"/>
            <a:ext cx="2995613" cy="2133600"/>
            <a:chOff x="720" y="624"/>
            <a:chExt cx="1887" cy="1344"/>
          </a:xfrm>
        </p:grpSpPr>
        <p:sp>
          <p:nvSpPr>
            <p:cNvPr id="99340" name="Rectangle 12"/>
            <p:cNvSpPr>
              <a:spLocks noChangeArrowheads="1"/>
            </p:cNvSpPr>
            <p:nvPr/>
          </p:nvSpPr>
          <p:spPr bwMode="auto">
            <a:xfrm>
              <a:off x="720" y="624"/>
              <a:ext cx="1872" cy="1344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it-IT"/>
            </a:p>
          </p:txBody>
        </p:sp>
        <p:sp>
          <p:nvSpPr>
            <p:cNvPr id="99341" name="Text Box 13"/>
            <p:cNvSpPr txBox="1">
              <a:spLocks noChangeArrowheads="1"/>
            </p:cNvSpPr>
            <p:nvPr/>
          </p:nvSpPr>
          <p:spPr bwMode="auto">
            <a:xfrm>
              <a:off x="1344" y="643"/>
              <a:ext cx="57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TRIPSINA</a:t>
              </a:r>
            </a:p>
          </p:txBody>
        </p:sp>
        <p:sp>
          <p:nvSpPr>
            <p:cNvPr id="99342" name="Text Box 14"/>
            <p:cNvSpPr txBox="1">
              <a:spLocks noChangeArrowheads="1"/>
            </p:cNvSpPr>
            <p:nvPr/>
          </p:nvSpPr>
          <p:spPr bwMode="auto">
            <a:xfrm>
              <a:off x="2208" y="912"/>
              <a:ext cx="39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Ser195</a:t>
              </a:r>
              <a:endParaRPr lang="it-IT" altLang="it-IT" sz="1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99343" name="Text Box 15"/>
            <p:cNvSpPr txBox="1">
              <a:spLocks noChangeArrowheads="1"/>
            </p:cNvSpPr>
            <p:nvPr/>
          </p:nvSpPr>
          <p:spPr bwMode="auto">
            <a:xfrm>
              <a:off x="1152" y="1680"/>
              <a:ext cx="35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His57</a:t>
              </a:r>
              <a:endParaRPr lang="it-IT" altLang="it-IT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99344" name="Text Box 16"/>
            <p:cNvSpPr txBox="1">
              <a:spLocks noChangeArrowheads="1"/>
            </p:cNvSpPr>
            <p:nvPr/>
          </p:nvSpPr>
          <p:spPr bwMode="auto">
            <a:xfrm>
              <a:off x="1021" y="816"/>
              <a:ext cx="41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Asp102</a:t>
              </a:r>
            </a:p>
          </p:txBody>
        </p:sp>
        <p:grpSp>
          <p:nvGrpSpPr>
            <p:cNvPr id="99345" name="Group 17"/>
            <p:cNvGrpSpPr>
              <a:grpSpLocks/>
            </p:cNvGrpSpPr>
            <p:nvPr/>
          </p:nvGrpSpPr>
          <p:grpSpPr bwMode="auto">
            <a:xfrm>
              <a:off x="864" y="720"/>
              <a:ext cx="624" cy="528"/>
              <a:chOff x="864" y="720"/>
              <a:chExt cx="720" cy="576"/>
            </a:xfrm>
          </p:grpSpPr>
          <p:sp>
            <p:nvSpPr>
              <p:cNvPr id="99346" name="Line 18"/>
              <p:cNvSpPr>
                <a:spLocks noChangeShapeType="1"/>
              </p:cNvSpPr>
              <p:nvPr/>
            </p:nvSpPr>
            <p:spPr bwMode="auto">
              <a:xfrm flipV="1">
                <a:off x="864" y="864"/>
                <a:ext cx="192" cy="48"/>
              </a:xfrm>
              <a:prstGeom prst="line">
                <a:avLst/>
              </a:prstGeom>
              <a:noFill/>
              <a:ln w="6350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47" name="Line 19"/>
              <p:cNvSpPr>
                <a:spLocks noChangeShapeType="1"/>
              </p:cNvSpPr>
              <p:nvPr/>
            </p:nvSpPr>
            <p:spPr bwMode="auto">
              <a:xfrm>
                <a:off x="1056" y="86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48" name="Line 20"/>
              <p:cNvSpPr>
                <a:spLocks noChangeShapeType="1"/>
              </p:cNvSpPr>
              <p:nvPr/>
            </p:nvSpPr>
            <p:spPr bwMode="auto">
              <a:xfrm>
                <a:off x="1056" y="1008"/>
                <a:ext cx="336" cy="0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49" name="Line 21"/>
              <p:cNvSpPr>
                <a:spLocks noChangeShapeType="1"/>
              </p:cNvSpPr>
              <p:nvPr/>
            </p:nvSpPr>
            <p:spPr bwMode="auto">
              <a:xfrm>
                <a:off x="1392" y="1008"/>
                <a:ext cx="48" cy="144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0" name="Line 22"/>
              <p:cNvSpPr>
                <a:spLocks noChangeShapeType="1"/>
              </p:cNvSpPr>
              <p:nvPr/>
            </p:nvSpPr>
            <p:spPr bwMode="auto">
              <a:xfrm flipH="1">
                <a:off x="1344" y="1152"/>
                <a:ext cx="96" cy="144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1" name="Line 23"/>
              <p:cNvSpPr>
                <a:spLocks noChangeShapeType="1"/>
              </p:cNvSpPr>
              <p:nvPr/>
            </p:nvSpPr>
            <p:spPr bwMode="auto">
              <a:xfrm>
                <a:off x="1440" y="1152"/>
                <a:ext cx="144" cy="96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2" name="Line 24"/>
              <p:cNvSpPr>
                <a:spLocks noChangeShapeType="1"/>
              </p:cNvSpPr>
              <p:nvPr/>
            </p:nvSpPr>
            <p:spPr bwMode="auto">
              <a:xfrm flipV="1">
                <a:off x="912" y="720"/>
                <a:ext cx="144" cy="192"/>
              </a:xfrm>
              <a:prstGeom prst="line">
                <a:avLst/>
              </a:prstGeom>
              <a:noFill/>
              <a:ln w="9525">
                <a:solidFill>
                  <a:srgbClr val="FF66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</p:grpSp>
        <p:grpSp>
          <p:nvGrpSpPr>
            <p:cNvPr id="99353" name="Group 25"/>
            <p:cNvGrpSpPr>
              <a:grpSpLocks/>
            </p:cNvGrpSpPr>
            <p:nvPr/>
          </p:nvGrpSpPr>
          <p:grpSpPr bwMode="auto">
            <a:xfrm>
              <a:off x="1824" y="720"/>
              <a:ext cx="672" cy="576"/>
              <a:chOff x="1824" y="720"/>
              <a:chExt cx="672" cy="576"/>
            </a:xfrm>
          </p:grpSpPr>
          <p:sp>
            <p:nvSpPr>
              <p:cNvPr id="99354" name="Line 26"/>
              <p:cNvSpPr>
                <a:spLocks noChangeShapeType="1"/>
              </p:cNvSpPr>
              <p:nvPr/>
            </p:nvSpPr>
            <p:spPr bwMode="auto">
              <a:xfrm>
                <a:off x="1824" y="864"/>
                <a:ext cx="96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5" name="Line 27"/>
              <p:cNvSpPr>
                <a:spLocks noChangeShapeType="1"/>
              </p:cNvSpPr>
              <p:nvPr/>
            </p:nvSpPr>
            <p:spPr bwMode="auto">
              <a:xfrm flipH="1">
                <a:off x="1824" y="960"/>
                <a:ext cx="96" cy="4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6" name="Line 28"/>
              <p:cNvSpPr>
                <a:spLocks noChangeShapeType="1"/>
              </p:cNvSpPr>
              <p:nvPr/>
            </p:nvSpPr>
            <p:spPr bwMode="auto">
              <a:xfrm>
                <a:off x="1920" y="960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7" name="Line 29"/>
              <p:cNvSpPr>
                <a:spLocks noChangeShapeType="1"/>
              </p:cNvSpPr>
              <p:nvPr/>
            </p:nvSpPr>
            <p:spPr bwMode="auto">
              <a:xfrm flipH="1">
                <a:off x="2160" y="960"/>
                <a:ext cx="48" cy="24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8" name="Line 30"/>
              <p:cNvSpPr>
                <a:spLocks noChangeShapeType="1"/>
              </p:cNvSpPr>
              <p:nvPr/>
            </p:nvSpPr>
            <p:spPr bwMode="auto">
              <a:xfrm>
                <a:off x="2160" y="1200"/>
                <a:ext cx="288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59" name="Line 31"/>
              <p:cNvSpPr>
                <a:spLocks noChangeShapeType="1"/>
              </p:cNvSpPr>
              <p:nvPr/>
            </p:nvSpPr>
            <p:spPr bwMode="auto">
              <a:xfrm flipV="1">
                <a:off x="2208" y="864"/>
                <a:ext cx="240" cy="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sp>
            <p:nvSpPr>
              <p:cNvPr id="99360" name="Line 32"/>
              <p:cNvSpPr>
                <a:spLocks noChangeShapeType="1"/>
              </p:cNvSpPr>
              <p:nvPr/>
            </p:nvSpPr>
            <p:spPr bwMode="auto">
              <a:xfrm flipV="1">
                <a:off x="2448" y="720"/>
                <a:ext cx="48" cy="144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</p:grpSp>
        <p:grpSp>
          <p:nvGrpSpPr>
            <p:cNvPr id="99361" name="Group 33"/>
            <p:cNvGrpSpPr>
              <a:grpSpLocks/>
            </p:cNvGrpSpPr>
            <p:nvPr/>
          </p:nvGrpSpPr>
          <p:grpSpPr bwMode="auto">
            <a:xfrm>
              <a:off x="1056" y="1392"/>
              <a:ext cx="912" cy="288"/>
              <a:chOff x="1008" y="1248"/>
              <a:chExt cx="1056" cy="432"/>
            </a:xfrm>
          </p:grpSpPr>
          <p:sp>
            <p:nvSpPr>
              <p:cNvPr id="99362" name="Line 34"/>
              <p:cNvSpPr>
                <a:spLocks noChangeShapeType="1"/>
              </p:cNvSpPr>
              <p:nvPr/>
            </p:nvSpPr>
            <p:spPr bwMode="auto">
              <a:xfrm>
                <a:off x="1296" y="1584"/>
                <a:ext cx="0" cy="48"/>
              </a:xfrm>
              <a:prstGeom prst="line">
                <a:avLst/>
              </a:prstGeom>
              <a:noFill/>
              <a:ln w="9525">
                <a:solidFill>
                  <a:srgbClr val="00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it-IT"/>
              </a:p>
            </p:txBody>
          </p:sp>
          <p:grpSp>
            <p:nvGrpSpPr>
              <p:cNvPr id="99363" name="Group 35"/>
              <p:cNvGrpSpPr>
                <a:grpSpLocks/>
              </p:cNvGrpSpPr>
              <p:nvPr/>
            </p:nvGrpSpPr>
            <p:grpSpPr bwMode="auto">
              <a:xfrm>
                <a:off x="1008" y="1248"/>
                <a:ext cx="1056" cy="432"/>
                <a:chOff x="1008" y="1248"/>
                <a:chExt cx="1056" cy="432"/>
              </a:xfrm>
            </p:grpSpPr>
            <p:sp>
              <p:nvSpPr>
                <p:cNvPr id="99364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1008" y="1488"/>
                  <a:ext cx="48" cy="48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65" name="Line 37"/>
                <p:cNvSpPr>
                  <a:spLocks noChangeShapeType="1"/>
                </p:cNvSpPr>
                <p:nvPr/>
              </p:nvSpPr>
              <p:spPr bwMode="auto">
                <a:xfrm>
                  <a:off x="1056" y="1488"/>
                  <a:ext cx="240" cy="96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66" name="Line 38"/>
                <p:cNvSpPr>
                  <a:spLocks noChangeShapeType="1"/>
                </p:cNvSpPr>
                <p:nvPr/>
              </p:nvSpPr>
              <p:spPr bwMode="auto">
                <a:xfrm>
                  <a:off x="1296" y="1632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67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1200" y="1632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68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1296" y="1536"/>
                  <a:ext cx="240" cy="48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69" name="Line 41"/>
                <p:cNvSpPr>
                  <a:spLocks noChangeShapeType="1"/>
                </p:cNvSpPr>
                <p:nvPr/>
              </p:nvSpPr>
              <p:spPr bwMode="auto">
                <a:xfrm flipV="1">
                  <a:off x="1488" y="1440"/>
                  <a:ext cx="288" cy="96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70" name="Line 42"/>
                <p:cNvSpPr>
                  <a:spLocks noChangeShapeType="1"/>
                </p:cNvSpPr>
                <p:nvPr/>
              </p:nvSpPr>
              <p:spPr bwMode="auto">
                <a:xfrm flipV="1">
                  <a:off x="1776" y="1248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71" name="Line 43"/>
                <p:cNvSpPr>
                  <a:spLocks noChangeShapeType="1"/>
                </p:cNvSpPr>
                <p:nvPr/>
              </p:nvSpPr>
              <p:spPr bwMode="auto">
                <a:xfrm>
                  <a:off x="1776" y="1440"/>
                  <a:ext cx="96" cy="96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72" name="Line 44"/>
                <p:cNvSpPr>
                  <a:spLocks noChangeShapeType="1"/>
                </p:cNvSpPr>
                <p:nvPr/>
              </p:nvSpPr>
              <p:spPr bwMode="auto">
                <a:xfrm flipV="1">
                  <a:off x="1872" y="1488"/>
                  <a:ext cx="192" cy="48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73" name="Line 45"/>
                <p:cNvSpPr>
                  <a:spLocks noChangeShapeType="1"/>
                </p:cNvSpPr>
                <p:nvPr/>
              </p:nvSpPr>
              <p:spPr bwMode="auto">
                <a:xfrm flipH="1" flipV="1">
                  <a:off x="2016" y="1248"/>
                  <a:ext cx="48" cy="240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  <p:sp>
              <p:nvSpPr>
                <p:cNvPr id="99374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1776" y="1248"/>
                  <a:ext cx="240" cy="0"/>
                </a:xfrm>
                <a:prstGeom prst="line">
                  <a:avLst/>
                </a:prstGeom>
                <a:noFill/>
                <a:ln w="9525">
                  <a:solidFill>
                    <a:srgbClr val="00FF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it-IT"/>
                </a:p>
              </p:txBody>
            </p:sp>
          </p:grpSp>
        </p:grpSp>
        <p:sp>
          <p:nvSpPr>
            <p:cNvPr id="99375" name="Line 47"/>
            <p:cNvSpPr>
              <a:spLocks noChangeShapeType="1"/>
            </p:cNvSpPr>
            <p:nvPr/>
          </p:nvSpPr>
          <p:spPr bwMode="auto">
            <a:xfrm>
              <a:off x="1056" y="960"/>
              <a:ext cx="240" cy="672"/>
            </a:xfrm>
            <a:prstGeom prst="line">
              <a:avLst/>
            </a:prstGeom>
            <a:noFill/>
            <a:ln w="3175">
              <a:solidFill>
                <a:srgbClr val="FFFF99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it-IT"/>
            </a:p>
          </p:txBody>
        </p:sp>
        <p:sp>
          <p:nvSpPr>
            <p:cNvPr id="99376" name="Line 48"/>
            <p:cNvSpPr>
              <a:spLocks noChangeShapeType="1"/>
            </p:cNvSpPr>
            <p:nvPr/>
          </p:nvSpPr>
          <p:spPr bwMode="auto">
            <a:xfrm flipH="1">
              <a:off x="1296" y="960"/>
              <a:ext cx="912" cy="672"/>
            </a:xfrm>
            <a:prstGeom prst="line">
              <a:avLst/>
            </a:prstGeom>
            <a:noFill/>
            <a:ln w="9525">
              <a:solidFill>
                <a:srgbClr val="FFFF99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it-IT"/>
            </a:p>
          </p:txBody>
        </p:sp>
        <p:sp>
          <p:nvSpPr>
            <p:cNvPr id="99377" name="Line 49"/>
            <p:cNvSpPr>
              <a:spLocks noChangeShapeType="1"/>
            </p:cNvSpPr>
            <p:nvPr/>
          </p:nvSpPr>
          <p:spPr bwMode="auto">
            <a:xfrm flipH="1">
              <a:off x="1056" y="960"/>
              <a:ext cx="1200" cy="48"/>
            </a:xfrm>
            <a:prstGeom prst="line">
              <a:avLst/>
            </a:prstGeom>
            <a:noFill/>
            <a:ln w="9525">
              <a:solidFill>
                <a:srgbClr val="FFFF99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it-IT"/>
            </a:p>
          </p:txBody>
        </p:sp>
        <p:sp>
          <p:nvSpPr>
            <p:cNvPr id="99378" name="Text Box 50"/>
            <p:cNvSpPr txBox="1">
              <a:spLocks noChangeArrowheads="1"/>
            </p:cNvSpPr>
            <p:nvPr/>
          </p:nvSpPr>
          <p:spPr bwMode="auto">
            <a:xfrm>
              <a:off x="864" y="1248"/>
              <a:ext cx="35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FF99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6.40Å</a:t>
              </a:r>
            </a:p>
          </p:txBody>
        </p:sp>
        <p:sp>
          <p:nvSpPr>
            <p:cNvPr id="99379" name="Rectangle 51"/>
            <p:cNvSpPr>
              <a:spLocks noChangeArrowheads="1"/>
            </p:cNvSpPr>
            <p:nvPr/>
          </p:nvSpPr>
          <p:spPr bwMode="auto">
            <a:xfrm>
              <a:off x="1824" y="1171"/>
              <a:ext cx="35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8.16Å</a:t>
              </a:r>
            </a:p>
          </p:txBody>
        </p:sp>
        <p:sp>
          <p:nvSpPr>
            <p:cNvPr id="99380" name="Rectangle 52"/>
            <p:cNvSpPr>
              <a:spLocks noChangeArrowheads="1"/>
            </p:cNvSpPr>
            <p:nvPr/>
          </p:nvSpPr>
          <p:spPr bwMode="auto">
            <a:xfrm>
              <a:off x="1416" y="816"/>
              <a:ext cx="40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10.27Å</a:t>
              </a:r>
            </a:p>
          </p:txBody>
        </p:sp>
      </p:grpSp>
      <p:grpSp>
        <p:nvGrpSpPr>
          <p:cNvPr id="99382" name="Group 54"/>
          <p:cNvGrpSpPr>
            <a:grpSpLocks/>
          </p:cNvGrpSpPr>
          <p:nvPr/>
        </p:nvGrpSpPr>
        <p:grpSpPr bwMode="auto">
          <a:xfrm>
            <a:off x="4191000" y="1524000"/>
            <a:ext cx="2971800" cy="2057400"/>
            <a:chOff x="816" y="2832"/>
            <a:chExt cx="1872" cy="1296"/>
          </a:xfrm>
        </p:grpSpPr>
        <p:pic>
          <p:nvPicPr>
            <p:cNvPr id="99383" name="Picture 5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45" t="16512" r="22414" b="33255"/>
            <a:stretch>
              <a:fillRect/>
            </a:stretch>
          </p:blipFill>
          <p:spPr bwMode="auto">
            <a:xfrm>
              <a:off x="816" y="2832"/>
              <a:ext cx="1872" cy="12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9384" name="Text Box 56"/>
            <p:cNvSpPr txBox="1">
              <a:spLocks noChangeArrowheads="1"/>
            </p:cNvSpPr>
            <p:nvPr/>
          </p:nvSpPr>
          <p:spPr bwMode="auto">
            <a:xfrm>
              <a:off x="1488" y="2855"/>
              <a:ext cx="57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TRIPSINA</a:t>
              </a:r>
            </a:p>
          </p:txBody>
        </p:sp>
        <p:sp>
          <p:nvSpPr>
            <p:cNvPr id="99385" name="Text Box 57"/>
            <p:cNvSpPr txBox="1">
              <a:spLocks noChangeArrowheads="1"/>
            </p:cNvSpPr>
            <p:nvPr/>
          </p:nvSpPr>
          <p:spPr bwMode="auto">
            <a:xfrm>
              <a:off x="1953" y="3456"/>
              <a:ext cx="39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Ser195</a:t>
              </a:r>
              <a:endParaRPr lang="it-IT" altLang="it-IT" sz="1200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99386" name="Text Box 58"/>
            <p:cNvSpPr txBox="1">
              <a:spLocks noChangeArrowheads="1"/>
            </p:cNvSpPr>
            <p:nvPr/>
          </p:nvSpPr>
          <p:spPr bwMode="auto">
            <a:xfrm>
              <a:off x="1617" y="3408"/>
              <a:ext cx="35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His57</a:t>
              </a:r>
              <a:endParaRPr lang="it-IT" altLang="it-IT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99387" name="Text Box 59"/>
            <p:cNvSpPr txBox="1">
              <a:spLocks noChangeArrowheads="1"/>
            </p:cNvSpPr>
            <p:nvPr/>
          </p:nvSpPr>
          <p:spPr bwMode="auto">
            <a:xfrm>
              <a:off x="1248" y="3744"/>
              <a:ext cx="41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it-IT" altLang="it-IT" sz="1200" b="1">
                  <a:solidFill>
                    <a:srgbClr val="00CC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Asp102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0179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282" name="Group 2"/>
          <p:cNvGrpSpPr>
            <a:grpSpLocks/>
          </p:cNvGrpSpPr>
          <p:nvPr/>
        </p:nvGrpSpPr>
        <p:grpSpPr bwMode="auto">
          <a:xfrm>
            <a:off x="1905000" y="1198563"/>
            <a:ext cx="4724400" cy="4740275"/>
            <a:chOff x="1056" y="1008"/>
            <a:chExt cx="2832" cy="2986"/>
          </a:xfrm>
        </p:grpSpPr>
        <p:pic>
          <p:nvPicPr>
            <p:cNvPr id="97283" name="Picture 3" descr="A:\fig4a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7" t="8151" r="20512"/>
            <a:stretch>
              <a:fillRect/>
            </a:stretch>
          </p:blipFill>
          <p:spPr bwMode="auto">
            <a:xfrm>
              <a:off x="1056" y="1008"/>
              <a:ext cx="2832" cy="2986"/>
            </a:xfrm>
            <a:prstGeom prst="rect">
              <a:avLst/>
            </a:prstGeom>
            <a:solidFill>
              <a:srgbClr val="FFFFFF"/>
            </a:solidFill>
          </p:spPr>
        </p:pic>
        <p:sp>
          <p:nvSpPr>
            <p:cNvPr id="97284" name="Rectangle 4"/>
            <p:cNvSpPr>
              <a:spLocks noChangeArrowheads="1"/>
            </p:cNvSpPr>
            <p:nvPr/>
          </p:nvSpPr>
          <p:spPr bwMode="auto">
            <a:xfrm>
              <a:off x="1200" y="2400"/>
              <a:ext cx="576" cy="67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307975" y="138113"/>
            <a:ext cx="848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altLang="it-IT" b="1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CARATTERISTICHE DEL DOMINIO SERIN PROTEASICO</a:t>
            </a:r>
            <a:endParaRPr lang="en-GB" altLang="it-IT" b="1">
              <a:solidFill>
                <a:srgbClr val="CC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609600" y="823913"/>
            <a:ext cx="3703638" cy="457200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b="1">
                <a:solidFill>
                  <a:srgbClr val="FFFF66"/>
                </a:solidFill>
              </a:rPr>
              <a:t>1. TRIADE CATALITICA</a:t>
            </a:r>
            <a:endParaRPr lang="en-GB" altLang="it-IT" b="1">
              <a:solidFill>
                <a:srgbClr val="FFFF66"/>
              </a:solidFill>
            </a:endParaRP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6443663" y="2178050"/>
            <a:ext cx="2471737" cy="8223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b="1">
                <a:solidFill>
                  <a:srgbClr val="FFFF66"/>
                </a:solidFill>
              </a:rPr>
              <a:t>2. INCAVO </a:t>
            </a:r>
          </a:p>
          <a:p>
            <a:r>
              <a:rPr lang="it-IT" altLang="it-IT" b="1">
                <a:solidFill>
                  <a:srgbClr val="FFFF66"/>
                </a:solidFill>
              </a:rPr>
              <a:t>OSSIANIONICO</a:t>
            </a:r>
            <a:endParaRPr lang="en-GB" altLang="it-IT" b="1">
              <a:solidFill>
                <a:srgbClr val="FFFF66"/>
              </a:solidFill>
            </a:endParaRPr>
          </a:p>
        </p:txBody>
      </p: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0" y="3540125"/>
            <a:ext cx="3200400" cy="8223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altLang="it-IT" b="1">
                <a:solidFill>
                  <a:srgbClr val="FFFF66"/>
                </a:solidFill>
              </a:rPr>
              <a:t>3. SITO DI LEGAME </a:t>
            </a:r>
          </a:p>
          <a:p>
            <a:r>
              <a:rPr lang="it-IT" altLang="it-IT" b="1">
                <a:solidFill>
                  <a:srgbClr val="FF9933"/>
                </a:solidFill>
              </a:rPr>
              <a:t>        </a:t>
            </a:r>
            <a:r>
              <a:rPr lang="it-IT" altLang="it-IT" b="1">
                <a:solidFill>
                  <a:srgbClr val="FFFF66"/>
                </a:solidFill>
              </a:rPr>
              <a:t>ASPECIFICO</a:t>
            </a:r>
            <a:endParaRPr lang="en-GB" altLang="it-IT" b="1">
              <a:solidFill>
                <a:srgbClr val="FFFF66"/>
              </a:solidFill>
            </a:endParaRP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6096000" y="3119438"/>
            <a:ext cx="2328863" cy="822325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b="1">
                <a:solidFill>
                  <a:srgbClr val="FFFF66"/>
                </a:solidFill>
              </a:rPr>
              <a:t>4. TASCA DI</a:t>
            </a:r>
          </a:p>
          <a:p>
            <a:r>
              <a:rPr lang="it-IT" altLang="it-IT" b="1">
                <a:solidFill>
                  <a:srgbClr val="FFFF66"/>
                </a:solidFill>
              </a:rPr>
              <a:t> SPECIFICITA’</a:t>
            </a:r>
            <a:endParaRPr lang="en-GB" altLang="it-IT" b="1">
              <a:solidFill>
                <a:srgbClr val="FFFF66"/>
              </a:solidFill>
            </a:endParaRPr>
          </a:p>
        </p:txBody>
      </p:sp>
      <p:cxnSp>
        <p:nvCxnSpPr>
          <p:cNvPr id="97290" name="AutoShape 10"/>
          <p:cNvCxnSpPr>
            <a:cxnSpLocks noChangeShapeType="1"/>
            <a:stCxn id="97289" idx="2"/>
            <a:endCxn id="97292" idx="3"/>
          </p:cNvCxnSpPr>
          <p:nvPr/>
        </p:nvCxnSpPr>
        <p:spPr bwMode="auto">
          <a:xfrm rot="16200000" flipH="1">
            <a:off x="6516688" y="4686300"/>
            <a:ext cx="1674812" cy="185738"/>
          </a:xfrm>
          <a:prstGeom prst="curvedConnector4">
            <a:avLst>
              <a:gd name="adj1" fmla="val 21421"/>
              <a:gd name="adj2" fmla="val 223079"/>
            </a:avLst>
          </a:prstGeom>
          <a:noFill/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7291" name="AutoShape 11"/>
          <p:cNvCxnSpPr>
            <a:cxnSpLocks noChangeShapeType="1"/>
            <a:stCxn id="97289" idx="2"/>
            <a:endCxn id="97292" idx="1"/>
          </p:cNvCxnSpPr>
          <p:nvPr/>
        </p:nvCxnSpPr>
        <p:spPr bwMode="auto">
          <a:xfrm rot="5400000">
            <a:off x="5643563" y="3998913"/>
            <a:ext cx="1674812" cy="1560512"/>
          </a:xfrm>
          <a:prstGeom prst="curvedConnector4">
            <a:avLst>
              <a:gd name="adj1" fmla="val 21421"/>
              <a:gd name="adj2" fmla="val 114648"/>
            </a:avLst>
          </a:prstGeom>
          <a:noFill/>
          <a:ln w="9525">
            <a:solidFill>
              <a:srgbClr val="FFFF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97292" name="Picture 12" descr="A:\fig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83"/>
          <a:stretch>
            <a:fillRect/>
          </a:stretch>
        </p:blipFill>
        <p:spPr bwMode="auto">
          <a:xfrm>
            <a:off x="5700713" y="4660900"/>
            <a:ext cx="1746250" cy="191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09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306" name="Object 2"/>
          <p:cNvGraphicFramePr>
            <a:graphicFrameLocks noChangeAspect="1"/>
          </p:cNvGraphicFramePr>
          <p:nvPr/>
        </p:nvGraphicFramePr>
        <p:xfrm>
          <a:off x="762000" y="4383088"/>
          <a:ext cx="2667000" cy="238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Immagine bitmap" r:id="rId3" imgW="7838095" imgH="6496957" progId="Paint.Picture">
                  <p:embed/>
                </p:oleObj>
              </mc:Choice>
              <mc:Fallback>
                <p:oleObj name="Immagine bitmap" r:id="rId3" imgW="7838095" imgH="649695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317" r="24297"/>
                      <a:stretch>
                        <a:fillRect/>
                      </a:stretch>
                    </p:blipFill>
                    <p:spPr bwMode="auto">
                      <a:xfrm>
                        <a:off x="762000" y="4383088"/>
                        <a:ext cx="2667000" cy="238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25999" r="9000" b="23373"/>
          <a:stretch>
            <a:fillRect/>
          </a:stretch>
        </p:blipFill>
        <p:spPr bwMode="auto">
          <a:xfrm>
            <a:off x="0" y="152400"/>
            <a:ext cx="91440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" t="27333" r="3999" b="20667"/>
          <a:stretch>
            <a:fillRect/>
          </a:stretch>
        </p:blipFill>
        <p:spPr bwMode="auto">
          <a:xfrm>
            <a:off x="3505200" y="4343400"/>
            <a:ext cx="5486400" cy="230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236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354" name="Group 2"/>
          <p:cNvGrpSpPr>
            <a:grpSpLocks/>
          </p:cNvGrpSpPr>
          <p:nvPr/>
        </p:nvGrpSpPr>
        <p:grpSpPr bwMode="auto">
          <a:xfrm>
            <a:off x="2913063" y="1035050"/>
            <a:ext cx="3841750" cy="1370013"/>
            <a:chOff x="1835" y="652"/>
            <a:chExt cx="2420" cy="863"/>
          </a:xfrm>
        </p:grpSpPr>
        <p:sp>
          <p:nvSpPr>
            <p:cNvPr id="100355" name="Oval 3"/>
            <p:cNvSpPr>
              <a:spLocks noChangeArrowheads="1"/>
            </p:cNvSpPr>
            <p:nvPr/>
          </p:nvSpPr>
          <p:spPr bwMode="auto">
            <a:xfrm>
              <a:off x="1957" y="1062"/>
              <a:ext cx="158" cy="45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356" name="Group 4"/>
            <p:cNvGrpSpPr>
              <a:grpSpLocks/>
            </p:cNvGrpSpPr>
            <p:nvPr/>
          </p:nvGrpSpPr>
          <p:grpSpPr bwMode="auto">
            <a:xfrm>
              <a:off x="2516" y="1108"/>
              <a:ext cx="873" cy="75"/>
              <a:chOff x="1352" y="1256"/>
              <a:chExt cx="792" cy="80"/>
            </a:xfrm>
          </p:grpSpPr>
          <p:sp>
            <p:nvSpPr>
              <p:cNvPr id="100357" name="Line 5"/>
              <p:cNvSpPr>
                <a:spLocks noChangeShapeType="1"/>
              </p:cNvSpPr>
              <p:nvPr/>
            </p:nvSpPr>
            <p:spPr bwMode="auto">
              <a:xfrm>
                <a:off x="1352" y="1256"/>
                <a:ext cx="7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358" name="Line 6"/>
              <p:cNvSpPr>
                <a:spLocks noChangeShapeType="1"/>
              </p:cNvSpPr>
              <p:nvPr/>
            </p:nvSpPr>
            <p:spPr bwMode="auto">
              <a:xfrm flipH="1">
                <a:off x="1352" y="1336"/>
                <a:ext cx="792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359" name="Oval 7"/>
            <p:cNvSpPr>
              <a:spLocks noChangeArrowheads="1"/>
            </p:cNvSpPr>
            <p:nvPr/>
          </p:nvSpPr>
          <p:spPr bwMode="auto">
            <a:xfrm>
              <a:off x="3641" y="1023"/>
              <a:ext cx="159" cy="454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6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60" name="Arc 8"/>
            <p:cNvSpPr>
              <a:spLocks/>
            </p:cNvSpPr>
            <p:nvPr/>
          </p:nvSpPr>
          <p:spPr bwMode="auto">
            <a:xfrm>
              <a:off x="3997" y="737"/>
              <a:ext cx="258" cy="90"/>
            </a:xfrm>
            <a:custGeom>
              <a:avLst/>
              <a:gdLst>
                <a:gd name="G0" fmla="+- 386 0 0"/>
                <a:gd name="G1" fmla="+- 21600 0 0"/>
                <a:gd name="G2" fmla="+- 21600 0 0"/>
                <a:gd name="T0" fmla="*/ 0 w 21986"/>
                <a:gd name="T1" fmla="*/ 3 h 21600"/>
                <a:gd name="T2" fmla="*/ 21986 w 21986"/>
                <a:gd name="T3" fmla="*/ 21600 h 21600"/>
                <a:gd name="T4" fmla="*/ 386 w 2198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86" h="21600" fill="none" extrusionOk="0">
                  <a:moveTo>
                    <a:pt x="0" y="3"/>
                  </a:moveTo>
                  <a:cubicBezTo>
                    <a:pt x="128" y="1"/>
                    <a:pt x="257" y="-1"/>
                    <a:pt x="386" y="0"/>
                  </a:cubicBezTo>
                  <a:cubicBezTo>
                    <a:pt x="12315" y="0"/>
                    <a:pt x="21986" y="9670"/>
                    <a:pt x="21986" y="21600"/>
                  </a:cubicBezTo>
                </a:path>
                <a:path w="21986" h="21600" stroke="0" extrusionOk="0">
                  <a:moveTo>
                    <a:pt x="0" y="3"/>
                  </a:moveTo>
                  <a:cubicBezTo>
                    <a:pt x="128" y="1"/>
                    <a:pt x="257" y="-1"/>
                    <a:pt x="386" y="0"/>
                  </a:cubicBezTo>
                  <a:cubicBezTo>
                    <a:pt x="12315" y="0"/>
                    <a:pt x="21986" y="9670"/>
                    <a:pt x="21986" y="21600"/>
                  </a:cubicBezTo>
                  <a:lnTo>
                    <a:pt x="386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61" name="Arc 9"/>
            <p:cNvSpPr>
              <a:spLocks/>
            </p:cNvSpPr>
            <p:nvPr/>
          </p:nvSpPr>
          <p:spPr bwMode="auto">
            <a:xfrm flipV="1">
              <a:off x="4043" y="823"/>
              <a:ext cx="212" cy="90"/>
            </a:xfrm>
            <a:custGeom>
              <a:avLst/>
              <a:gdLst>
                <a:gd name="G0" fmla="+- 3494 0 0"/>
                <a:gd name="G1" fmla="+- 21600 0 0"/>
                <a:gd name="G2" fmla="+- 21600 0 0"/>
                <a:gd name="T0" fmla="*/ 0 w 25094"/>
                <a:gd name="T1" fmla="*/ 285 h 21600"/>
                <a:gd name="T2" fmla="*/ 25094 w 25094"/>
                <a:gd name="T3" fmla="*/ 21600 h 21600"/>
                <a:gd name="T4" fmla="*/ 3494 w 2509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094" h="21600" fill="none" extrusionOk="0">
                  <a:moveTo>
                    <a:pt x="-1" y="284"/>
                  </a:moveTo>
                  <a:cubicBezTo>
                    <a:pt x="1154" y="95"/>
                    <a:pt x="2323" y="-1"/>
                    <a:pt x="3494" y="0"/>
                  </a:cubicBezTo>
                  <a:cubicBezTo>
                    <a:pt x="15423" y="0"/>
                    <a:pt x="25094" y="9670"/>
                    <a:pt x="25094" y="21600"/>
                  </a:cubicBezTo>
                </a:path>
                <a:path w="25094" h="21600" stroke="0" extrusionOk="0">
                  <a:moveTo>
                    <a:pt x="-1" y="284"/>
                  </a:moveTo>
                  <a:cubicBezTo>
                    <a:pt x="1154" y="95"/>
                    <a:pt x="2323" y="-1"/>
                    <a:pt x="3494" y="0"/>
                  </a:cubicBezTo>
                  <a:cubicBezTo>
                    <a:pt x="15423" y="0"/>
                    <a:pt x="25094" y="9670"/>
                    <a:pt x="25094" y="21600"/>
                  </a:cubicBezTo>
                  <a:lnTo>
                    <a:pt x="3494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62" name="Oval 10"/>
            <p:cNvSpPr>
              <a:spLocks noChangeArrowheads="1"/>
            </p:cNvSpPr>
            <p:nvPr/>
          </p:nvSpPr>
          <p:spPr bwMode="auto">
            <a:xfrm>
              <a:off x="3516" y="654"/>
              <a:ext cx="530" cy="412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6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63" name="Text Box 11"/>
            <p:cNvSpPr txBox="1">
              <a:spLocks noChangeArrowheads="1"/>
            </p:cNvSpPr>
            <p:nvPr/>
          </p:nvSpPr>
          <p:spPr bwMode="auto">
            <a:xfrm>
              <a:off x="3574" y="743"/>
              <a:ext cx="40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400" b="1"/>
                <a:t>FVIIa</a:t>
              </a:r>
              <a:endParaRPr lang="en-GB" altLang="it-IT" sz="1400" b="1"/>
            </a:p>
          </p:txBody>
        </p:sp>
        <p:sp>
          <p:nvSpPr>
            <p:cNvPr id="100364" name="Freeform 12"/>
            <p:cNvSpPr>
              <a:spLocks/>
            </p:cNvSpPr>
            <p:nvPr/>
          </p:nvSpPr>
          <p:spPr bwMode="auto">
            <a:xfrm>
              <a:off x="2212" y="652"/>
              <a:ext cx="396" cy="229"/>
            </a:xfrm>
            <a:custGeom>
              <a:avLst/>
              <a:gdLst>
                <a:gd name="T0" fmla="*/ 0 w 361"/>
                <a:gd name="T1" fmla="*/ 136 h 242"/>
                <a:gd name="T2" fmla="*/ 155 w 361"/>
                <a:gd name="T3" fmla="*/ 16 h 242"/>
                <a:gd name="T4" fmla="*/ 241 w 361"/>
                <a:gd name="T5" fmla="*/ 231 h 242"/>
                <a:gd name="T6" fmla="*/ 361 w 361"/>
                <a:gd name="T7" fmla="*/ 8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242">
                  <a:moveTo>
                    <a:pt x="0" y="136"/>
                  </a:moveTo>
                  <a:cubicBezTo>
                    <a:pt x="57" y="68"/>
                    <a:pt x="115" y="0"/>
                    <a:pt x="155" y="16"/>
                  </a:cubicBezTo>
                  <a:cubicBezTo>
                    <a:pt x="195" y="32"/>
                    <a:pt x="207" y="220"/>
                    <a:pt x="241" y="231"/>
                  </a:cubicBezTo>
                  <a:cubicBezTo>
                    <a:pt x="275" y="242"/>
                    <a:pt x="318" y="163"/>
                    <a:pt x="361" y="8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0365" name="Oval 13"/>
            <p:cNvSpPr>
              <a:spLocks noChangeArrowheads="1"/>
            </p:cNvSpPr>
            <p:nvPr/>
          </p:nvSpPr>
          <p:spPr bwMode="auto">
            <a:xfrm>
              <a:off x="1835" y="693"/>
              <a:ext cx="530" cy="411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66" name="Text Box 14"/>
            <p:cNvSpPr txBox="1">
              <a:spLocks noChangeArrowheads="1"/>
            </p:cNvSpPr>
            <p:nvPr/>
          </p:nvSpPr>
          <p:spPr bwMode="auto">
            <a:xfrm>
              <a:off x="1894" y="806"/>
              <a:ext cx="409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path path="shape">
                      <a:fillToRect l="50000" t="50000" r="50000" b="50000"/>
                    </a:path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400" b="1"/>
                <a:t>FVIIa</a:t>
              </a:r>
              <a:endParaRPr lang="en-GB" altLang="it-IT" sz="1400" b="1"/>
            </a:p>
          </p:txBody>
        </p:sp>
        <p:sp>
          <p:nvSpPr>
            <p:cNvPr id="100367" name="Text Box 15"/>
            <p:cNvSpPr txBox="1">
              <a:spLocks noChangeArrowheads="1"/>
            </p:cNvSpPr>
            <p:nvPr/>
          </p:nvSpPr>
          <p:spPr bwMode="auto">
            <a:xfrm>
              <a:off x="2771" y="1200"/>
              <a:ext cx="2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800" b="1"/>
                <a:t>k</a:t>
              </a:r>
              <a:r>
                <a:rPr lang="en-US" altLang="it-IT" sz="1800" b="1" baseline="-25000"/>
                <a:t>1</a:t>
              </a:r>
              <a:endParaRPr lang="en-GB" altLang="it-IT" sz="1800" b="1" baseline="-25000"/>
            </a:p>
          </p:txBody>
        </p:sp>
      </p:grpSp>
      <p:grpSp>
        <p:nvGrpSpPr>
          <p:cNvPr id="100368" name="Group 16"/>
          <p:cNvGrpSpPr>
            <a:grpSpLocks/>
          </p:cNvGrpSpPr>
          <p:nvPr/>
        </p:nvGrpSpPr>
        <p:grpSpPr bwMode="auto">
          <a:xfrm>
            <a:off x="2874963" y="3884613"/>
            <a:ext cx="3879850" cy="1831975"/>
            <a:chOff x="1811" y="2447"/>
            <a:chExt cx="2444" cy="1154"/>
          </a:xfrm>
        </p:grpSpPr>
        <p:sp>
          <p:nvSpPr>
            <p:cNvPr id="100369" name="Oval 17"/>
            <p:cNvSpPr>
              <a:spLocks noChangeArrowheads="1"/>
            </p:cNvSpPr>
            <p:nvPr/>
          </p:nvSpPr>
          <p:spPr bwMode="auto">
            <a:xfrm>
              <a:off x="1957" y="2857"/>
              <a:ext cx="158" cy="45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70" name="Freeform 18"/>
            <p:cNvSpPr>
              <a:spLocks/>
            </p:cNvSpPr>
            <p:nvPr/>
          </p:nvSpPr>
          <p:spPr bwMode="auto">
            <a:xfrm>
              <a:off x="2212" y="2447"/>
              <a:ext cx="396" cy="229"/>
            </a:xfrm>
            <a:custGeom>
              <a:avLst/>
              <a:gdLst>
                <a:gd name="T0" fmla="*/ 0 w 361"/>
                <a:gd name="T1" fmla="*/ 136 h 242"/>
                <a:gd name="T2" fmla="*/ 155 w 361"/>
                <a:gd name="T3" fmla="*/ 16 h 242"/>
                <a:gd name="T4" fmla="*/ 241 w 361"/>
                <a:gd name="T5" fmla="*/ 231 h 242"/>
                <a:gd name="T6" fmla="*/ 361 w 361"/>
                <a:gd name="T7" fmla="*/ 8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242">
                  <a:moveTo>
                    <a:pt x="0" y="136"/>
                  </a:moveTo>
                  <a:cubicBezTo>
                    <a:pt x="57" y="68"/>
                    <a:pt x="115" y="0"/>
                    <a:pt x="155" y="16"/>
                  </a:cubicBezTo>
                  <a:cubicBezTo>
                    <a:pt x="195" y="32"/>
                    <a:pt x="207" y="220"/>
                    <a:pt x="241" y="231"/>
                  </a:cubicBezTo>
                  <a:cubicBezTo>
                    <a:pt x="275" y="242"/>
                    <a:pt x="318" y="163"/>
                    <a:pt x="361" y="8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00371" name="Oval 19"/>
            <p:cNvSpPr>
              <a:spLocks noChangeArrowheads="1"/>
            </p:cNvSpPr>
            <p:nvPr/>
          </p:nvSpPr>
          <p:spPr bwMode="auto">
            <a:xfrm>
              <a:off x="1835" y="2488"/>
              <a:ext cx="530" cy="411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72" name="Text Box 20"/>
            <p:cNvSpPr txBox="1">
              <a:spLocks noChangeArrowheads="1"/>
            </p:cNvSpPr>
            <p:nvPr/>
          </p:nvSpPr>
          <p:spPr bwMode="auto">
            <a:xfrm>
              <a:off x="1902" y="2576"/>
              <a:ext cx="40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400" b="1"/>
                <a:t>FVIIa</a:t>
              </a:r>
              <a:endParaRPr lang="en-GB" altLang="it-IT" sz="1400" b="1"/>
            </a:p>
          </p:txBody>
        </p:sp>
        <p:grpSp>
          <p:nvGrpSpPr>
            <p:cNvPr id="100373" name="Group 21"/>
            <p:cNvGrpSpPr>
              <a:grpSpLocks/>
            </p:cNvGrpSpPr>
            <p:nvPr/>
          </p:nvGrpSpPr>
          <p:grpSpPr bwMode="auto">
            <a:xfrm flipH="1">
              <a:off x="2516" y="3052"/>
              <a:ext cx="873" cy="76"/>
              <a:chOff x="1352" y="1256"/>
              <a:chExt cx="792" cy="80"/>
            </a:xfrm>
          </p:grpSpPr>
          <p:sp>
            <p:nvSpPr>
              <p:cNvPr id="100374" name="Line 22"/>
              <p:cNvSpPr>
                <a:spLocks noChangeShapeType="1"/>
              </p:cNvSpPr>
              <p:nvPr/>
            </p:nvSpPr>
            <p:spPr bwMode="auto">
              <a:xfrm>
                <a:off x="1352" y="1256"/>
                <a:ext cx="79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375" name="Line 23"/>
              <p:cNvSpPr>
                <a:spLocks noChangeShapeType="1"/>
              </p:cNvSpPr>
              <p:nvPr/>
            </p:nvSpPr>
            <p:spPr bwMode="auto">
              <a:xfrm flipH="1">
                <a:off x="1352" y="1336"/>
                <a:ext cx="792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376" name="Oval 24"/>
            <p:cNvSpPr>
              <a:spLocks noChangeArrowheads="1"/>
            </p:cNvSpPr>
            <p:nvPr/>
          </p:nvSpPr>
          <p:spPr bwMode="auto">
            <a:xfrm>
              <a:off x="3641" y="2857"/>
              <a:ext cx="159" cy="45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6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77" name="Arc 25"/>
            <p:cNvSpPr>
              <a:spLocks/>
            </p:cNvSpPr>
            <p:nvPr/>
          </p:nvSpPr>
          <p:spPr bwMode="auto">
            <a:xfrm>
              <a:off x="3997" y="2570"/>
              <a:ext cx="258" cy="90"/>
            </a:xfrm>
            <a:custGeom>
              <a:avLst/>
              <a:gdLst>
                <a:gd name="G0" fmla="+- 386 0 0"/>
                <a:gd name="G1" fmla="+- 21600 0 0"/>
                <a:gd name="G2" fmla="+- 21600 0 0"/>
                <a:gd name="T0" fmla="*/ 0 w 21986"/>
                <a:gd name="T1" fmla="*/ 3 h 21600"/>
                <a:gd name="T2" fmla="*/ 21986 w 21986"/>
                <a:gd name="T3" fmla="*/ 21600 h 21600"/>
                <a:gd name="T4" fmla="*/ 386 w 2198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86" h="21600" fill="none" extrusionOk="0">
                  <a:moveTo>
                    <a:pt x="0" y="3"/>
                  </a:moveTo>
                  <a:cubicBezTo>
                    <a:pt x="128" y="1"/>
                    <a:pt x="257" y="-1"/>
                    <a:pt x="386" y="0"/>
                  </a:cubicBezTo>
                  <a:cubicBezTo>
                    <a:pt x="12315" y="0"/>
                    <a:pt x="21986" y="9670"/>
                    <a:pt x="21986" y="21600"/>
                  </a:cubicBezTo>
                </a:path>
                <a:path w="21986" h="21600" stroke="0" extrusionOk="0">
                  <a:moveTo>
                    <a:pt x="0" y="3"/>
                  </a:moveTo>
                  <a:cubicBezTo>
                    <a:pt x="128" y="1"/>
                    <a:pt x="257" y="-1"/>
                    <a:pt x="386" y="0"/>
                  </a:cubicBezTo>
                  <a:cubicBezTo>
                    <a:pt x="12315" y="0"/>
                    <a:pt x="21986" y="9670"/>
                    <a:pt x="21986" y="21600"/>
                  </a:cubicBezTo>
                  <a:lnTo>
                    <a:pt x="386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78" name="Arc 26"/>
            <p:cNvSpPr>
              <a:spLocks/>
            </p:cNvSpPr>
            <p:nvPr/>
          </p:nvSpPr>
          <p:spPr bwMode="auto">
            <a:xfrm flipV="1">
              <a:off x="4043" y="2657"/>
              <a:ext cx="212" cy="89"/>
            </a:xfrm>
            <a:custGeom>
              <a:avLst/>
              <a:gdLst>
                <a:gd name="G0" fmla="+- 3494 0 0"/>
                <a:gd name="G1" fmla="+- 21600 0 0"/>
                <a:gd name="G2" fmla="+- 21600 0 0"/>
                <a:gd name="T0" fmla="*/ 0 w 25094"/>
                <a:gd name="T1" fmla="*/ 285 h 21600"/>
                <a:gd name="T2" fmla="*/ 25094 w 25094"/>
                <a:gd name="T3" fmla="*/ 21600 h 21600"/>
                <a:gd name="T4" fmla="*/ 3494 w 2509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094" h="21600" fill="none" extrusionOk="0">
                  <a:moveTo>
                    <a:pt x="-1" y="284"/>
                  </a:moveTo>
                  <a:cubicBezTo>
                    <a:pt x="1154" y="95"/>
                    <a:pt x="2323" y="-1"/>
                    <a:pt x="3494" y="0"/>
                  </a:cubicBezTo>
                  <a:cubicBezTo>
                    <a:pt x="15423" y="0"/>
                    <a:pt x="25094" y="9670"/>
                    <a:pt x="25094" y="21600"/>
                  </a:cubicBezTo>
                </a:path>
                <a:path w="25094" h="21600" stroke="0" extrusionOk="0">
                  <a:moveTo>
                    <a:pt x="-1" y="284"/>
                  </a:moveTo>
                  <a:cubicBezTo>
                    <a:pt x="1154" y="95"/>
                    <a:pt x="2323" y="-1"/>
                    <a:pt x="3494" y="0"/>
                  </a:cubicBezTo>
                  <a:cubicBezTo>
                    <a:pt x="15423" y="0"/>
                    <a:pt x="25094" y="9670"/>
                    <a:pt x="25094" y="21600"/>
                  </a:cubicBezTo>
                  <a:lnTo>
                    <a:pt x="3494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79" name="Oval 27"/>
            <p:cNvSpPr>
              <a:spLocks noChangeArrowheads="1"/>
            </p:cNvSpPr>
            <p:nvPr/>
          </p:nvSpPr>
          <p:spPr bwMode="auto">
            <a:xfrm>
              <a:off x="3515" y="2488"/>
              <a:ext cx="531" cy="411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6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0" name="Text Box 28"/>
            <p:cNvSpPr txBox="1">
              <a:spLocks noChangeArrowheads="1"/>
            </p:cNvSpPr>
            <p:nvPr/>
          </p:nvSpPr>
          <p:spPr bwMode="auto">
            <a:xfrm>
              <a:off x="3574" y="2577"/>
              <a:ext cx="40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400" b="1"/>
                <a:t>FVIIa</a:t>
              </a:r>
              <a:endParaRPr lang="en-GB" altLang="it-IT" sz="1400" b="1"/>
            </a:p>
          </p:txBody>
        </p:sp>
        <p:sp>
          <p:nvSpPr>
            <p:cNvPr id="100381" name="Text Box 29"/>
            <p:cNvSpPr txBox="1">
              <a:spLocks noChangeArrowheads="1"/>
            </p:cNvSpPr>
            <p:nvPr/>
          </p:nvSpPr>
          <p:spPr bwMode="auto">
            <a:xfrm>
              <a:off x="2771" y="2762"/>
              <a:ext cx="244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800" b="1"/>
                <a:t>k</a:t>
              </a:r>
              <a:r>
                <a:rPr lang="en-US" altLang="it-IT" sz="1800" b="1" baseline="-25000"/>
                <a:t>3</a:t>
              </a:r>
              <a:endParaRPr lang="en-GB" altLang="it-IT" sz="1800" b="1" baseline="-25000"/>
            </a:p>
          </p:txBody>
        </p:sp>
        <p:sp>
          <p:nvSpPr>
            <p:cNvPr id="100382" name="Oval 30"/>
            <p:cNvSpPr>
              <a:spLocks noChangeArrowheads="1"/>
            </p:cNvSpPr>
            <p:nvPr/>
          </p:nvSpPr>
          <p:spPr bwMode="auto">
            <a:xfrm>
              <a:off x="2072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3" name="Oval 31"/>
            <p:cNvSpPr>
              <a:spLocks noChangeArrowheads="1"/>
            </p:cNvSpPr>
            <p:nvPr/>
          </p:nvSpPr>
          <p:spPr bwMode="auto">
            <a:xfrm>
              <a:off x="2133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4" name="Oval 32"/>
            <p:cNvSpPr>
              <a:spLocks noChangeArrowheads="1"/>
            </p:cNvSpPr>
            <p:nvPr/>
          </p:nvSpPr>
          <p:spPr bwMode="auto">
            <a:xfrm>
              <a:off x="2191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5" name="Oval 33"/>
            <p:cNvSpPr>
              <a:spLocks noChangeArrowheads="1"/>
            </p:cNvSpPr>
            <p:nvPr/>
          </p:nvSpPr>
          <p:spPr bwMode="auto">
            <a:xfrm>
              <a:off x="2252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6" name="Oval 34"/>
            <p:cNvSpPr>
              <a:spLocks noChangeArrowheads="1"/>
            </p:cNvSpPr>
            <p:nvPr/>
          </p:nvSpPr>
          <p:spPr bwMode="auto">
            <a:xfrm>
              <a:off x="2113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7" name="Oval 35"/>
            <p:cNvSpPr>
              <a:spLocks noChangeArrowheads="1"/>
            </p:cNvSpPr>
            <p:nvPr/>
          </p:nvSpPr>
          <p:spPr bwMode="auto">
            <a:xfrm>
              <a:off x="2176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8" name="Oval 36"/>
            <p:cNvSpPr>
              <a:spLocks noChangeArrowheads="1"/>
            </p:cNvSpPr>
            <p:nvPr/>
          </p:nvSpPr>
          <p:spPr bwMode="auto">
            <a:xfrm>
              <a:off x="2233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389" name="Oval 37"/>
            <p:cNvSpPr>
              <a:spLocks noChangeArrowheads="1"/>
            </p:cNvSpPr>
            <p:nvPr/>
          </p:nvSpPr>
          <p:spPr bwMode="auto">
            <a:xfrm>
              <a:off x="2078" y="2764"/>
              <a:ext cx="236" cy="68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it-IT" sz="1400" b="1"/>
                <a:t>TF</a:t>
              </a:r>
              <a:endParaRPr lang="en-GB" altLang="it-IT" sz="1400" b="1"/>
            </a:p>
          </p:txBody>
        </p:sp>
        <p:grpSp>
          <p:nvGrpSpPr>
            <p:cNvPr id="100390" name="Group 38"/>
            <p:cNvGrpSpPr>
              <a:grpSpLocks/>
            </p:cNvGrpSpPr>
            <p:nvPr/>
          </p:nvGrpSpPr>
          <p:grpSpPr bwMode="auto">
            <a:xfrm flipV="1">
              <a:off x="1859" y="3504"/>
              <a:ext cx="58" cy="97"/>
              <a:chOff x="1961" y="2756"/>
              <a:chExt cx="132" cy="408"/>
            </a:xfrm>
          </p:grpSpPr>
          <p:sp>
            <p:nvSpPr>
              <p:cNvPr id="100391" name="Oval 3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392" name="Line 4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393" name="Line 4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394" name="Group 42"/>
            <p:cNvGrpSpPr>
              <a:grpSpLocks/>
            </p:cNvGrpSpPr>
            <p:nvPr/>
          </p:nvGrpSpPr>
          <p:grpSpPr bwMode="auto">
            <a:xfrm flipV="1">
              <a:off x="1920" y="3504"/>
              <a:ext cx="58" cy="97"/>
              <a:chOff x="1961" y="2756"/>
              <a:chExt cx="132" cy="408"/>
            </a:xfrm>
          </p:grpSpPr>
          <p:sp>
            <p:nvSpPr>
              <p:cNvPr id="100395" name="Oval 4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396" name="Line 4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397" name="Line 4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398" name="Group 46"/>
            <p:cNvGrpSpPr>
              <a:grpSpLocks/>
            </p:cNvGrpSpPr>
            <p:nvPr/>
          </p:nvGrpSpPr>
          <p:grpSpPr bwMode="auto">
            <a:xfrm flipV="1">
              <a:off x="1981" y="3504"/>
              <a:ext cx="58" cy="97"/>
              <a:chOff x="1961" y="2756"/>
              <a:chExt cx="132" cy="408"/>
            </a:xfrm>
          </p:grpSpPr>
          <p:sp>
            <p:nvSpPr>
              <p:cNvPr id="100399" name="Oval 4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00" name="Line 4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01" name="Line 4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02" name="Group 50"/>
            <p:cNvGrpSpPr>
              <a:grpSpLocks/>
            </p:cNvGrpSpPr>
            <p:nvPr/>
          </p:nvGrpSpPr>
          <p:grpSpPr bwMode="auto">
            <a:xfrm flipV="1">
              <a:off x="2042" y="3504"/>
              <a:ext cx="58" cy="97"/>
              <a:chOff x="1961" y="2756"/>
              <a:chExt cx="132" cy="408"/>
            </a:xfrm>
          </p:grpSpPr>
          <p:sp>
            <p:nvSpPr>
              <p:cNvPr id="100403" name="Oval 5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04" name="Line 5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05" name="Line 5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06" name="Group 54"/>
            <p:cNvGrpSpPr>
              <a:grpSpLocks/>
            </p:cNvGrpSpPr>
            <p:nvPr/>
          </p:nvGrpSpPr>
          <p:grpSpPr bwMode="auto">
            <a:xfrm flipV="1">
              <a:off x="2103" y="3504"/>
              <a:ext cx="57" cy="97"/>
              <a:chOff x="1961" y="2756"/>
              <a:chExt cx="132" cy="408"/>
            </a:xfrm>
          </p:grpSpPr>
          <p:sp>
            <p:nvSpPr>
              <p:cNvPr id="100407" name="Oval 5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08" name="Line 5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09" name="Line 5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10" name="Group 58"/>
            <p:cNvGrpSpPr>
              <a:grpSpLocks/>
            </p:cNvGrpSpPr>
            <p:nvPr/>
          </p:nvGrpSpPr>
          <p:grpSpPr bwMode="auto">
            <a:xfrm flipV="1">
              <a:off x="2164" y="3504"/>
              <a:ext cx="58" cy="97"/>
              <a:chOff x="1961" y="2756"/>
              <a:chExt cx="132" cy="408"/>
            </a:xfrm>
          </p:grpSpPr>
          <p:sp>
            <p:nvSpPr>
              <p:cNvPr id="100411" name="Oval 5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12" name="Line 6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13" name="Line 6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414" name="Oval 62"/>
            <p:cNvSpPr>
              <a:spLocks noChangeArrowheads="1"/>
            </p:cNvSpPr>
            <p:nvPr/>
          </p:nvSpPr>
          <p:spPr bwMode="auto">
            <a:xfrm>
              <a:off x="1950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15" name="Oval 63"/>
            <p:cNvSpPr>
              <a:spLocks noChangeArrowheads="1"/>
            </p:cNvSpPr>
            <p:nvPr/>
          </p:nvSpPr>
          <p:spPr bwMode="auto">
            <a:xfrm>
              <a:off x="2011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16" name="Oval 64"/>
            <p:cNvSpPr>
              <a:spLocks noChangeArrowheads="1"/>
            </p:cNvSpPr>
            <p:nvPr/>
          </p:nvSpPr>
          <p:spPr bwMode="auto">
            <a:xfrm>
              <a:off x="2312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17" name="Oval 65"/>
            <p:cNvSpPr>
              <a:spLocks noChangeArrowheads="1"/>
            </p:cNvSpPr>
            <p:nvPr/>
          </p:nvSpPr>
          <p:spPr bwMode="auto">
            <a:xfrm>
              <a:off x="1991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18" name="Oval 66"/>
            <p:cNvSpPr>
              <a:spLocks noChangeArrowheads="1"/>
            </p:cNvSpPr>
            <p:nvPr/>
          </p:nvSpPr>
          <p:spPr bwMode="auto">
            <a:xfrm>
              <a:off x="2052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19" name="Oval 67"/>
            <p:cNvSpPr>
              <a:spLocks noChangeArrowheads="1"/>
            </p:cNvSpPr>
            <p:nvPr/>
          </p:nvSpPr>
          <p:spPr bwMode="auto">
            <a:xfrm>
              <a:off x="2294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0" name="Oval 68"/>
            <p:cNvSpPr>
              <a:spLocks noChangeArrowheads="1"/>
            </p:cNvSpPr>
            <p:nvPr/>
          </p:nvSpPr>
          <p:spPr bwMode="auto">
            <a:xfrm>
              <a:off x="2355" y="3330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1" name="Oval 69"/>
            <p:cNvSpPr>
              <a:spLocks noChangeArrowheads="1"/>
            </p:cNvSpPr>
            <p:nvPr/>
          </p:nvSpPr>
          <p:spPr bwMode="auto">
            <a:xfrm>
              <a:off x="2033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2" name="Oval 70"/>
            <p:cNvSpPr>
              <a:spLocks noChangeArrowheads="1"/>
            </p:cNvSpPr>
            <p:nvPr/>
          </p:nvSpPr>
          <p:spPr bwMode="auto">
            <a:xfrm>
              <a:off x="2157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3" name="Oval 71"/>
            <p:cNvSpPr>
              <a:spLocks noChangeArrowheads="1"/>
            </p:cNvSpPr>
            <p:nvPr/>
          </p:nvSpPr>
          <p:spPr bwMode="auto">
            <a:xfrm>
              <a:off x="2218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4" name="Oval 72"/>
            <p:cNvSpPr>
              <a:spLocks noChangeArrowheads="1"/>
            </p:cNvSpPr>
            <p:nvPr/>
          </p:nvSpPr>
          <p:spPr bwMode="auto">
            <a:xfrm>
              <a:off x="2276" y="3354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5" name="Oval 73"/>
            <p:cNvSpPr>
              <a:spLocks noChangeArrowheads="1"/>
            </p:cNvSpPr>
            <p:nvPr/>
          </p:nvSpPr>
          <p:spPr bwMode="auto">
            <a:xfrm>
              <a:off x="2337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6" name="Oval 74"/>
            <p:cNvSpPr>
              <a:spLocks noChangeArrowheads="1"/>
            </p:cNvSpPr>
            <p:nvPr/>
          </p:nvSpPr>
          <p:spPr bwMode="auto">
            <a:xfrm>
              <a:off x="2396" y="3354"/>
              <a:ext cx="59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7" name="Oval 75"/>
            <p:cNvSpPr>
              <a:spLocks noChangeArrowheads="1"/>
            </p:cNvSpPr>
            <p:nvPr/>
          </p:nvSpPr>
          <p:spPr bwMode="auto">
            <a:xfrm>
              <a:off x="1821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8" name="Oval 76"/>
            <p:cNvSpPr>
              <a:spLocks noChangeArrowheads="1"/>
            </p:cNvSpPr>
            <p:nvPr/>
          </p:nvSpPr>
          <p:spPr bwMode="auto">
            <a:xfrm>
              <a:off x="188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29" name="Oval 77"/>
            <p:cNvSpPr>
              <a:spLocks noChangeArrowheads="1"/>
            </p:cNvSpPr>
            <p:nvPr/>
          </p:nvSpPr>
          <p:spPr bwMode="auto">
            <a:xfrm>
              <a:off x="194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0" name="Oval 78"/>
            <p:cNvSpPr>
              <a:spLocks noChangeArrowheads="1"/>
            </p:cNvSpPr>
            <p:nvPr/>
          </p:nvSpPr>
          <p:spPr bwMode="auto">
            <a:xfrm>
              <a:off x="2006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1" name="Oval 79"/>
            <p:cNvSpPr>
              <a:spLocks noChangeArrowheads="1"/>
            </p:cNvSpPr>
            <p:nvPr/>
          </p:nvSpPr>
          <p:spPr bwMode="auto">
            <a:xfrm>
              <a:off x="206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2" name="Oval 80"/>
            <p:cNvSpPr>
              <a:spLocks noChangeArrowheads="1"/>
            </p:cNvSpPr>
            <p:nvPr/>
          </p:nvSpPr>
          <p:spPr bwMode="auto">
            <a:xfrm>
              <a:off x="212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3" name="Oval 81"/>
            <p:cNvSpPr>
              <a:spLocks noChangeArrowheads="1"/>
            </p:cNvSpPr>
            <p:nvPr/>
          </p:nvSpPr>
          <p:spPr bwMode="auto">
            <a:xfrm>
              <a:off x="1821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4" name="Oval 82"/>
            <p:cNvSpPr>
              <a:spLocks noChangeArrowheads="1"/>
            </p:cNvSpPr>
            <p:nvPr/>
          </p:nvSpPr>
          <p:spPr bwMode="auto">
            <a:xfrm>
              <a:off x="188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5" name="Oval 83"/>
            <p:cNvSpPr>
              <a:spLocks noChangeArrowheads="1"/>
            </p:cNvSpPr>
            <p:nvPr/>
          </p:nvSpPr>
          <p:spPr bwMode="auto">
            <a:xfrm>
              <a:off x="194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6" name="Oval 84"/>
            <p:cNvSpPr>
              <a:spLocks noChangeArrowheads="1"/>
            </p:cNvSpPr>
            <p:nvPr/>
          </p:nvSpPr>
          <p:spPr bwMode="auto">
            <a:xfrm>
              <a:off x="2006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7" name="Oval 85"/>
            <p:cNvSpPr>
              <a:spLocks noChangeArrowheads="1"/>
            </p:cNvSpPr>
            <p:nvPr/>
          </p:nvSpPr>
          <p:spPr bwMode="auto">
            <a:xfrm>
              <a:off x="206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8" name="Oval 86"/>
            <p:cNvSpPr>
              <a:spLocks noChangeArrowheads="1"/>
            </p:cNvSpPr>
            <p:nvPr/>
          </p:nvSpPr>
          <p:spPr bwMode="auto">
            <a:xfrm>
              <a:off x="212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39" name="Oval 87"/>
            <p:cNvSpPr>
              <a:spLocks noChangeArrowheads="1"/>
            </p:cNvSpPr>
            <p:nvPr/>
          </p:nvSpPr>
          <p:spPr bwMode="auto">
            <a:xfrm>
              <a:off x="206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40" name="Oval 88"/>
            <p:cNvSpPr>
              <a:spLocks noChangeArrowheads="1"/>
            </p:cNvSpPr>
            <p:nvPr/>
          </p:nvSpPr>
          <p:spPr bwMode="auto">
            <a:xfrm>
              <a:off x="212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41" name="Oval 89"/>
            <p:cNvSpPr>
              <a:spLocks noChangeArrowheads="1"/>
            </p:cNvSpPr>
            <p:nvPr/>
          </p:nvSpPr>
          <p:spPr bwMode="auto">
            <a:xfrm>
              <a:off x="2189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42" name="Oval 90"/>
            <p:cNvSpPr>
              <a:spLocks noChangeArrowheads="1"/>
            </p:cNvSpPr>
            <p:nvPr/>
          </p:nvSpPr>
          <p:spPr bwMode="auto">
            <a:xfrm>
              <a:off x="2309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43" name="Oval 91"/>
            <p:cNvSpPr>
              <a:spLocks noChangeArrowheads="1"/>
            </p:cNvSpPr>
            <p:nvPr/>
          </p:nvSpPr>
          <p:spPr bwMode="auto">
            <a:xfrm>
              <a:off x="2370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44" name="Oval 92"/>
            <p:cNvSpPr>
              <a:spLocks noChangeArrowheads="1"/>
            </p:cNvSpPr>
            <p:nvPr/>
          </p:nvSpPr>
          <p:spPr bwMode="auto">
            <a:xfrm>
              <a:off x="2429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445" name="Group 93"/>
            <p:cNvGrpSpPr>
              <a:grpSpLocks/>
            </p:cNvGrpSpPr>
            <p:nvPr/>
          </p:nvGrpSpPr>
          <p:grpSpPr bwMode="auto">
            <a:xfrm flipV="1">
              <a:off x="2225" y="3504"/>
              <a:ext cx="58" cy="97"/>
              <a:chOff x="1961" y="2756"/>
              <a:chExt cx="132" cy="408"/>
            </a:xfrm>
          </p:grpSpPr>
          <p:sp>
            <p:nvSpPr>
              <p:cNvPr id="100446" name="Oval 9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47" name="Line 9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48" name="Line 9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49" name="Group 97"/>
            <p:cNvGrpSpPr>
              <a:grpSpLocks/>
            </p:cNvGrpSpPr>
            <p:nvPr/>
          </p:nvGrpSpPr>
          <p:grpSpPr bwMode="auto">
            <a:xfrm flipV="1">
              <a:off x="2283" y="3504"/>
              <a:ext cx="58" cy="97"/>
              <a:chOff x="1961" y="2756"/>
              <a:chExt cx="132" cy="408"/>
            </a:xfrm>
          </p:grpSpPr>
          <p:sp>
            <p:nvSpPr>
              <p:cNvPr id="100450" name="Oval 9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51" name="Line 9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52" name="Line 10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53" name="Group 101"/>
            <p:cNvGrpSpPr>
              <a:grpSpLocks/>
            </p:cNvGrpSpPr>
            <p:nvPr/>
          </p:nvGrpSpPr>
          <p:grpSpPr bwMode="auto">
            <a:xfrm>
              <a:off x="2283" y="3398"/>
              <a:ext cx="58" cy="97"/>
              <a:chOff x="1961" y="2756"/>
              <a:chExt cx="132" cy="408"/>
            </a:xfrm>
          </p:grpSpPr>
          <p:sp>
            <p:nvSpPr>
              <p:cNvPr id="100454" name="Oval 10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55" name="Line 10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56" name="Line 10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57" name="Group 105"/>
            <p:cNvGrpSpPr>
              <a:grpSpLocks/>
            </p:cNvGrpSpPr>
            <p:nvPr/>
          </p:nvGrpSpPr>
          <p:grpSpPr bwMode="auto">
            <a:xfrm flipV="1">
              <a:off x="2347" y="3504"/>
              <a:ext cx="57" cy="97"/>
              <a:chOff x="1961" y="2756"/>
              <a:chExt cx="132" cy="408"/>
            </a:xfrm>
          </p:grpSpPr>
          <p:sp>
            <p:nvSpPr>
              <p:cNvPr id="100458" name="Oval 10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59" name="Line 10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60" name="Line 10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61" name="Group 109"/>
            <p:cNvGrpSpPr>
              <a:grpSpLocks/>
            </p:cNvGrpSpPr>
            <p:nvPr/>
          </p:nvGrpSpPr>
          <p:grpSpPr bwMode="auto">
            <a:xfrm>
              <a:off x="2347" y="3398"/>
              <a:ext cx="57" cy="97"/>
              <a:chOff x="1961" y="2756"/>
              <a:chExt cx="132" cy="408"/>
            </a:xfrm>
          </p:grpSpPr>
          <p:sp>
            <p:nvSpPr>
              <p:cNvPr id="100462" name="Oval 11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63" name="Line 11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64" name="Line 11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65" name="Group 113"/>
            <p:cNvGrpSpPr>
              <a:grpSpLocks/>
            </p:cNvGrpSpPr>
            <p:nvPr/>
          </p:nvGrpSpPr>
          <p:grpSpPr bwMode="auto">
            <a:xfrm flipV="1">
              <a:off x="2410" y="3504"/>
              <a:ext cx="56" cy="97"/>
              <a:chOff x="1961" y="2756"/>
              <a:chExt cx="132" cy="408"/>
            </a:xfrm>
          </p:grpSpPr>
          <p:sp>
            <p:nvSpPr>
              <p:cNvPr id="100466" name="Oval 11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67" name="Line 11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68" name="Line 11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69" name="Group 117"/>
            <p:cNvGrpSpPr>
              <a:grpSpLocks/>
            </p:cNvGrpSpPr>
            <p:nvPr/>
          </p:nvGrpSpPr>
          <p:grpSpPr bwMode="auto">
            <a:xfrm>
              <a:off x="2410" y="3398"/>
              <a:ext cx="56" cy="97"/>
              <a:chOff x="1961" y="2756"/>
              <a:chExt cx="132" cy="408"/>
            </a:xfrm>
          </p:grpSpPr>
          <p:sp>
            <p:nvSpPr>
              <p:cNvPr id="100470" name="Oval 11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71" name="Line 11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72" name="Line 12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73" name="Group 121"/>
            <p:cNvGrpSpPr>
              <a:grpSpLocks/>
            </p:cNvGrpSpPr>
            <p:nvPr/>
          </p:nvGrpSpPr>
          <p:grpSpPr bwMode="auto">
            <a:xfrm flipV="1">
              <a:off x="2471" y="3504"/>
              <a:ext cx="58" cy="97"/>
              <a:chOff x="1961" y="2756"/>
              <a:chExt cx="132" cy="408"/>
            </a:xfrm>
          </p:grpSpPr>
          <p:sp>
            <p:nvSpPr>
              <p:cNvPr id="100474" name="Oval 12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75" name="Line 12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76" name="Line 12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77" name="Group 125"/>
            <p:cNvGrpSpPr>
              <a:grpSpLocks/>
            </p:cNvGrpSpPr>
            <p:nvPr/>
          </p:nvGrpSpPr>
          <p:grpSpPr bwMode="auto">
            <a:xfrm>
              <a:off x="2471" y="3398"/>
              <a:ext cx="58" cy="97"/>
              <a:chOff x="1961" y="2756"/>
              <a:chExt cx="132" cy="408"/>
            </a:xfrm>
          </p:grpSpPr>
          <p:sp>
            <p:nvSpPr>
              <p:cNvPr id="100478" name="Oval 12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79" name="Line 12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80" name="Line 12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481" name="Oval 129"/>
            <p:cNvSpPr>
              <a:spLocks noChangeArrowheads="1"/>
            </p:cNvSpPr>
            <p:nvPr/>
          </p:nvSpPr>
          <p:spPr bwMode="auto">
            <a:xfrm>
              <a:off x="1891" y="3307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2" name="Oval 130"/>
            <p:cNvSpPr>
              <a:spLocks noChangeArrowheads="1"/>
            </p:cNvSpPr>
            <p:nvPr/>
          </p:nvSpPr>
          <p:spPr bwMode="auto">
            <a:xfrm>
              <a:off x="1830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3" name="Oval 131"/>
            <p:cNvSpPr>
              <a:spLocks noChangeArrowheads="1"/>
            </p:cNvSpPr>
            <p:nvPr/>
          </p:nvSpPr>
          <p:spPr bwMode="auto">
            <a:xfrm>
              <a:off x="1933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4" name="Oval 132"/>
            <p:cNvSpPr>
              <a:spLocks noChangeArrowheads="1"/>
            </p:cNvSpPr>
            <p:nvPr/>
          </p:nvSpPr>
          <p:spPr bwMode="auto">
            <a:xfrm>
              <a:off x="1811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5" name="Oval 133"/>
            <p:cNvSpPr>
              <a:spLocks noChangeArrowheads="1"/>
            </p:cNvSpPr>
            <p:nvPr/>
          </p:nvSpPr>
          <p:spPr bwMode="auto">
            <a:xfrm>
              <a:off x="1872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6" name="Oval 134"/>
            <p:cNvSpPr>
              <a:spLocks noChangeArrowheads="1"/>
            </p:cNvSpPr>
            <p:nvPr/>
          </p:nvSpPr>
          <p:spPr bwMode="auto">
            <a:xfrm>
              <a:off x="1914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7" name="Oval 135"/>
            <p:cNvSpPr>
              <a:spLocks noChangeArrowheads="1"/>
            </p:cNvSpPr>
            <p:nvPr/>
          </p:nvSpPr>
          <p:spPr bwMode="auto">
            <a:xfrm>
              <a:off x="1976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8" name="Oval 136"/>
            <p:cNvSpPr>
              <a:spLocks noChangeArrowheads="1"/>
            </p:cNvSpPr>
            <p:nvPr/>
          </p:nvSpPr>
          <p:spPr bwMode="auto">
            <a:xfrm>
              <a:off x="1853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89" name="Oval 137"/>
            <p:cNvSpPr>
              <a:spLocks noChangeArrowheads="1"/>
            </p:cNvSpPr>
            <p:nvPr/>
          </p:nvSpPr>
          <p:spPr bwMode="auto">
            <a:xfrm>
              <a:off x="1945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90" name="Oval 138"/>
            <p:cNvSpPr>
              <a:spLocks noChangeArrowheads="1"/>
            </p:cNvSpPr>
            <p:nvPr/>
          </p:nvSpPr>
          <p:spPr bwMode="auto">
            <a:xfrm>
              <a:off x="2006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91" name="Oval 139"/>
            <p:cNvSpPr>
              <a:spLocks noChangeArrowheads="1"/>
            </p:cNvSpPr>
            <p:nvPr/>
          </p:nvSpPr>
          <p:spPr bwMode="auto">
            <a:xfrm>
              <a:off x="1821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492" name="Oval 140"/>
            <p:cNvSpPr>
              <a:spLocks noChangeArrowheads="1"/>
            </p:cNvSpPr>
            <p:nvPr/>
          </p:nvSpPr>
          <p:spPr bwMode="auto">
            <a:xfrm>
              <a:off x="1883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493" name="Group 141"/>
            <p:cNvGrpSpPr>
              <a:grpSpLocks/>
            </p:cNvGrpSpPr>
            <p:nvPr/>
          </p:nvGrpSpPr>
          <p:grpSpPr bwMode="auto">
            <a:xfrm>
              <a:off x="1981" y="3398"/>
              <a:ext cx="58" cy="97"/>
              <a:chOff x="1961" y="2756"/>
              <a:chExt cx="132" cy="408"/>
            </a:xfrm>
          </p:grpSpPr>
          <p:sp>
            <p:nvSpPr>
              <p:cNvPr id="100494" name="Oval 14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95" name="Line 14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496" name="Line 14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497" name="Group 145"/>
            <p:cNvGrpSpPr>
              <a:grpSpLocks/>
            </p:cNvGrpSpPr>
            <p:nvPr/>
          </p:nvGrpSpPr>
          <p:grpSpPr bwMode="auto">
            <a:xfrm>
              <a:off x="1859" y="3398"/>
              <a:ext cx="58" cy="97"/>
              <a:chOff x="1961" y="2756"/>
              <a:chExt cx="132" cy="408"/>
            </a:xfrm>
          </p:grpSpPr>
          <p:sp>
            <p:nvSpPr>
              <p:cNvPr id="100498" name="Oval 14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499" name="Line 14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00" name="Line 14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01" name="Group 149"/>
            <p:cNvGrpSpPr>
              <a:grpSpLocks/>
            </p:cNvGrpSpPr>
            <p:nvPr/>
          </p:nvGrpSpPr>
          <p:grpSpPr bwMode="auto">
            <a:xfrm>
              <a:off x="1920" y="3398"/>
              <a:ext cx="58" cy="97"/>
              <a:chOff x="1961" y="2756"/>
              <a:chExt cx="132" cy="408"/>
            </a:xfrm>
          </p:grpSpPr>
          <p:sp>
            <p:nvSpPr>
              <p:cNvPr id="100502" name="Oval 15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03" name="Line 15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04" name="Line 15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05" name="Group 153"/>
            <p:cNvGrpSpPr>
              <a:grpSpLocks/>
            </p:cNvGrpSpPr>
            <p:nvPr/>
          </p:nvGrpSpPr>
          <p:grpSpPr bwMode="auto">
            <a:xfrm>
              <a:off x="2042" y="3398"/>
              <a:ext cx="58" cy="97"/>
              <a:chOff x="1961" y="2756"/>
              <a:chExt cx="132" cy="408"/>
            </a:xfrm>
          </p:grpSpPr>
          <p:sp>
            <p:nvSpPr>
              <p:cNvPr id="100506" name="Oval 15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07" name="Line 15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08" name="Line 15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509" name="Oval 157"/>
            <p:cNvSpPr>
              <a:spLocks noChangeArrowheads="1"/>
            </p:cNvSpPr>
            <p:nvPr/>
          </p:nvSpPr>
          <p:spPr bwMode="auto">
            <a:xfrm>
              <a:off x="2096" y="3354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510" name="Group 158"/>
            <p:cNvGrpSpPr>
              <a:grpSpLocks/>
            </p:cNvGrpSpPr>
            <p:nvPr/>
          </p:nvGrpSpPr>
          <p:grpSpPr bwMode="auto">
            <a:xfrm>
              <a:off x="2103" y="3398"/>
              <a:ext cx="57" cy="97"/>
              <a:chOff x="1961" y="2756"/>
              <a:chExt cx="132" cy="408"/>
            </a:xfrm>
          </p:grpSpPr>
          <p:sp>
            <p:nvSpPr>
              <p:cNvPr id="100511" name="Oval 15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12" name="Line 16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13" name="Line 16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14" name="Group 162"/>
            <p:cNvGrpSpPr>
              <a:grpSpLocks/>
            </p:cNvGrpSpPr>
            <p:nvPr/>
          </p:nvGrpSpPr>
          <p:grpSpPr bwMode="auto">
            <a:xfrm>
              <a:off x="2164" y="3398"/>
              <a:ext cx="58" cy="97"/>
              <a:chOff x="1961" y="2756"/>
              <a:chExt cx="132" cy="408"/>
            </a:xfrm>
          </p:grpSpPr>
          <p:sp>
            <p:nvSpPr>
              <p:cNvPr id="100515" name="Oval 16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16" name="Line 16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17" name="Line 16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18" name="Group 166"/>
            <p:cNvGrpSpPr>
              <a:grpSpLocks/>
            </p:cNvGrpSpPr>
            <p:nvPr/>
          </p:nvGrpSpPr>
          <p:grpSpPr bwMode="auto">
            <a:xfrm>
              <a:off x="2225" y="3398"/>
              <a:ext cx="58" cy="97"/>
              <a:chOff x="1961" y="2756"/>
              <a:chExt cx="132" cy="408"/>
            </a:xfrm>
          </p:grpSpPr>
          <p:sp>
            <p:nvSpPr>
              <p:cNvPr id="100519" name="Oval 16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20" name="Line 16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21" name="Line 16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522" name="Oval 170"/>
            <p:cNvSpPr>
              <a:spLocks noChangeArrowheads="1"/>
            </p:cNvSpPr>
            <p:nvPr/>
          </p:nvSpPr>
          <p:spPr bwMode="auto">
            <a:xfrm>
              <a:off x="2250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3" name="Oval 171"/>
            <p:cNvSpPr>
              <a:spLocks noChangeArrowheads="1"/>
            </p:cNvSpPr>
            <p:nvPr/>
          </p:nvSpPr>
          <p:spPr bwMode="auto">
            <a:xfrm>
              <a:off x="3753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4" name="Oval 172"/>
            <p:cNvSpPr>
              <a:spLocks noChangeArrowheads="1"/>
            </p:cNvSpPr>
            <p:nvPr/>
          </p:nvSpPr>
          <p:spPr bwMode="auto">
            <a:xfrm>
              <a:off x="3814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5" name="Oval 173"/>
            <p:cNvSpPr>
              <a:spLocks noChangeArrowheads="1"/>
            </p:cNvSpPr>
            <p:nvPr/>
          </p:nvSpPr>
          <p:spPr bwMode="auto">
            <a:xfrm>
              <a:off x="3872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6" name="Oval 174"/>
            <p:cNvSpPr>
              <a:spLocks noChangeArrowheads="1"/>
            </p:cNvSpPr>
            <p:nvPr/>
          </p:nvSpPr>
          <p:spPr bwMode="auto">
            <a:xfrm>
              <a:off x="3933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7" name="Oval 175"/>
            <p:cNvSpPr>
              <a:spLocks noChangeArrowheads="1"/>
            </p:cNvSpPr>
            <p:nvPr/>
          </p:nvSpPr>
          <p:spPr bwMode="auto">
            <a:xfrm>
              <a:off x="3794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8" name="Oval 176"/>
            <p:cNvSpPr>
              <a:spLocks noChangeArrowheads="1"/>
            </p:cNvSpPr>
            <p:nvPr/>
          </p:nvSpPr>
          <p:spPr bwMode="auto">
            <a:xfrm>
              <a:off x="3857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29" name="Oval 177"/>
            <p:cNvSpPr>
              <a:spLocks noChangeArrowheads="1"/>
            </p:cNvSpPr>
            <p:nvPr/>
          </p:nvSpPr>
          <p:spPr bwMode="auto">
            <a:xfrm>
              <a:off x="3914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30" name="Oval 178"/>
            <p:cNvSpPr>
              <a:spLocks noChangeArrowheads="1"/>
            </p:cNvSpPr>
            <p:nvPr/>
          </p:nvSpPr>
          <p:spPr bwMode="auto">
            <a:xfrm>
              <a:off x="3759" y="2764"/>
              <a:ext cx="236" cy="68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it-IT" sz="1400" b="1"/>
                <a:t>TF</a:t>
              </a:r>
              <a:endParaRPr lang="en-GB" altLang="it-IT" sz="1400" b="1"/>
            </a:p>
          </p:txBody>
        </p:sp>
        <p:grpSp>
          <p:nvGrpSpPr>
            <p:cNvPr id="100531" name="Group 179"/>
            <p:cNvGrpSpPr>
              <a:grpSpLocks/>
            </p:cNvGrpSpPr>
            <p:nvPr/>
          </p:nvGrpSpPr>
          <p:grpSpPr bwMode="auto">
            <a:xfrm flipV="1">
              <a:off x="3540" y="3504"/>
              <a:ext cx="58" cy="97"/>
              <a:chOff x="1961" y="2756"/>
              <a:chExt cx="132" cy="408"/>
            </a:xfrm>
          </p:grpSpPr>
          <p:sp>
            <p:nvSpPr>
              <p:cNvPr id="100532" name="Oval 18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33" name="Line 18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34" name="Line 18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35" name="Group 183"/>
            <p:cNvGrpSpPr>
              <a:grpSpLocks/>
            </p:cNvGrpSpPr>
            <p:nvPr/>
          </p:nvGrpSpPr>
          <p:grpSpPr bwMode="auto">
            <a:xfrm flipV="1">
              <a:off x="3601" y="3504"/>
              <a:ext cx="58" cy="97"/>
              <a:chOff x="1961" y="2756"/>
              <a:chExt cx="132" cy="408"/>
            </a:xfrm>
          </p:grpSpPr>
          <p:sp>
            <p:nvSpPr>
              <p:cNvPr id="100536" name="Oval 18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37" name="Line 18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38" name="Line 18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39" name="Group 187"/>
            <p:cNvGrpSpPr>
              <a:grpSpLocks/>
            </p:cNvGrpSpPr>
            <p:nvPr/>
          </p:nvGrpSpPr>
          <p:grpSpPr bwMode="auto">
            <a:xfrm flipV="1">
              <a:off x="3662" y="3504"/>
              <a:ext cx="58" cy="97"/>
              <a:chOff x="1961" y="2756"/>
              <a:chExt cx="132" cy="408"/>
            </a:xfrm>
          </p:grpSpPr>
          <p:sp>
            <p:nvSpPr>
              <p:cNvPr id="100540" name="Oval 18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41" name="Line 18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42" name="Line 19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43" name="Group 191"/>
            <p:cNvGrpSpPr>
              <a:grpSpLocks/>
            </p:cNvGrpSpPr>
            <p:nvPr/>
          </p:nvGrpSpPr>
          <p:grpSpPr bwMode="auto">
            <a:xfrm flipV="1">
              <a:off x="3723" y="3504"/>
              <a:ext cx="58" cy="97"/>
              <a:chOff x="1961" y="2756"/>
              <a:chExt cx="132" cy="408"/>
            </a:xfrm>
          </p:grpSpPr>
          <p:sp>
            <p:nvSpPr>
              <p:cNvPr id="100544" name="Oval 19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45" name="Line 19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46" name="Line 19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47" name="Group 195"/>
            <p:cNvGrpSpPr>
              <a:grpSpLocks/>
            </p:cNvGrpSpPr>
            <p:nvPr/>
          </p:nvGrpSpPr>
          <p:grpSpPr bwMode="auto">
            <a:xfrm flipV="1">
              <a:off x="3784" y="3504"/>
              <a:ext cx="57" cy="97"/>
              <a:chOff x="1961" y="2756"/>
              <a:chExt cx="132" cy="408"/>
            </a:xfrm>
          </p:grpSpPr>
          <p:sp>
            <p:nvSpPr>
              <p:cNvPr id="100548" name="Oval 19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49" name="Line 19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50" name="Line 19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51" name="Group 199"/>
            <p:cNvGrpSpPr>
              <a:grpSpLocks/>
            </p:cNvGrpSpPr>
            <p:nvPr/>
          </p:nvGrpSpPr>
          <p:grpSpPr bwMode="auto">
            <a:xfrm flipV="1">
              <a:off x="3845" y="3504"/>
              <a:ext cx="58" cy="97"/>
              <a:chOff x="1961" y="2756"/>
              <a:chExt cx="132" cy="408"/>
            </a:xfrm>
          </p:grpSpPr>
          <p:sp>
            <p:nvSpPr>
              <p:cNvPr id="100552" name="Oval 20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53" name="Line 20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54" name="Line 20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555" name="Oval 203"/>
            <p:cNvSpPr>
              <a:spLocks noChangeArrowheads="1"/>
            </p:cNvSpPr>
            <p:nvPr/>
          </p:nvSpPr>
          <p:spPr bwMode="auto">
            <a:xfrm>
              <a:off x="3631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56" name="Oval 204"/>
            <p:cNvSpPr>
              <a:spLocks noChangeArrowheads="1"/>
            </p:cNvSpPr>
            <p:nvPr/>
          </p:nvSpPr>
          <p:spPr bwMode="auto">
            <a:xfrm>
              <a:off x="3692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57" name="Oval 205"/>
            <p:cNvSpPr>
              <a:spLocks noChangeArrowheads="1"/>
            </p:cNvSpPr>
            <p:nvPr/>
          </p:nvSpPr>
          <p:spPr bwMode="auto">
            <a:xfrm>
              <a:off x="3993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58" name="Oval 206"/>
            <p:cNvSpPr>
              <a:spLocks noChangeArrowheads="1"/>
            </p:cNvSpPr>
            <p:nvPr/>
          </p:nvSpPr>
          <p:spPr bwMode="auto">
            <a:xfrm>
              <a:off x="3672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59" name="Oval 207"/>
            <p:cNvSpPr>
              <a:spLocks noChangeArrowheads="1"/>
            </p:cNvSpPr>
            <p:nvPr/>
          </p:nvSpPr>
          <p:spPr bwMode="auto">
            <a:xfrm>
              <a:off x="3733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0" name="Oval 208"/>
            <p:cNvSpPr>
              <a:spLocks noChangeArrowheads="1"/>
            </p:cNvSpPr>
            <p:nvPr/>
          </p:nvSpPr>
          <p:spPr bwMode="auto">
            <a:xfrm>
              <a:off x="3975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1" name="Oval 209"/>
            <p:cNvSpPr>
              <a:spLocks noChangeArrowheads="1"/>
            </p:cNvSpPr>
            <p:nvPr/>
          </p:nvSpPr>
          <p:spPr bwMode="auto">
            <a:xfrm>
              <a:off x="4036" y="3330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2" name="Oval 210"/>
            <p:cNvSpPr>
              <a:spLocks noChangeArrowheads="1"/>
            </p:cNvSpPr>
            <p:nvPr/>
          </p:nvSpPr>
          <p:spPr bwMode="auto">
            <a:xfrm>
              <a:off x="3714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3" name="Oval 211"/>
            <p:cNvSpPr>
              <a:spLocks noChangeArrowheads="1"/>
            </p:cNvSpPr>
            <p:nvPr/>
          </p:nvSpPr>
          <p:spPr bwMode="auto">
            <a:xfrm>
              <a:off x="3838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4" name="Oval 212"/>
            <p:cNvSpPr>
              <a:spLocks noChangeArrowheads="1"/>
            </p:cNvSpPr>
            <p:nvPr/>
          </p:nvSpPr>
          <p:spPr bwMode="auto">
            <a:xfrm>
              <a:off x="3899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5" name="Oval 213"/>
            <p:cNvSpPr>
              <a:spLocks noChangeArrowheads="1"/>
            </p:cNvSpPr>
            <p:nvPr/>
          </p:nvSpPr>
          <p:spPr bwMode="auto">
            <a:xfrm>
              <a:off x="3957" y="3354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6" name="Oval 214"/>
            <p:cNvSpPr>
              <a:spLocks noChangeArrowheads="1"/>
            </p:cNvSpPr>
            <p:nvPr/>
          </p:nvSpPr>
          <p:spPr bwMode="auto">
            <a:xfrm>
              <a:off x="4018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7" name="Oval 215"/>
            <p:cNvSpPr>
              <a:spLocks noChangeArrowheads="1"/>
            </p:cNvSpPr>
            <p:nvPr/>
          </p:nvSpPr>
          <p:spPr bwMode="auto">
            <a:xfrm>
              <a:off x="4077" y="3354"/>
              <a:ext cx="59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8" name="Oval 216"/>
            <p:cNvSpPr>
              <a:spLocks noChangeArrowheads="1"/>
            </p:cNvSpPr>
            <p:nvPr/>
          </p:nvSpPr>
          <p:spPr bwMode="auto">
            <a:xfrm>
              <a:off x="3502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69" name="Oval 217"/>
            <p:cNvSpPr>
              <a:spLocks noChangeArrowheads="1"/>
            </p:cNvSpPr>
            <p:nvPr/>
          </p:nvSpPr>
          <p:spPr bwMode="auto">
            <a:xfrm>
              <a:off x="356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0" name="Oval 218"/>
            <p:cNvSpPr>
              <a:spLocks noChangeArrowheads="1"/>
            </p:cNvSpPr>
            <p:nvPr/>
          </p:nvSpPr>
          <p:spPr bwMode="auto">
            <a:xfrm>
              <a:off x="362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1" name="Oval 219"/>
            <p:cNvSpPr>
              <a:spLocks noChangeArrowheads="1"/>
            </p:cNvSpPr>
            <p:nvPr/>
          </p:nvSpPr>
          <p:spPr bwMode="auto">
            <a:xfrm>
              <a:off x="3687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2" name="Oval 220"/>
            <p:cNvSpPr>
              <a:spLocks noChangeArrowheads="1"/>
            </p:cNvSpPr>
            <p:nvPr/>
          </p:nvSpPr>
          <p:spPr bwMode="auto">
            <a:xfrm>
              <a:off x="374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3" name="Oval 221"/>
            <p:cNvSpPr>
              <a:spLocks noChangeArrowheads="1"/>
            </p:cNvSpPr>
            <p:nvPr/>
          </p:nvSpPr>
          <p:spPr bwMode="auto">
            <a:xfrm>
              <a:off x="380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4" name="Oval 222"/>
            <p:cNvSpPr>
              <a:spLocks noChangeArrowheads="1"/>
            </p:cNvSpPr>
            <p:nvPr/>
          </p:nvSpPr>
          <p:spPr bwMode="auto">
            <a:xfrm>
              <a:off x="3502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5" name="Oval 223"/>
            <p:cNvSpPr>
              <a:spLocks noChangeArrowheads="1"/>
            </p:cNvSpPr>
            <p:nvPr/>
          </p:nvSpPr>
          <p:spPr bwMode="auto">
            <a:xfrm>
              <a:off x="356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6" name="Oval 224"/>
            <p:cNvSpPr>
              <a:spLocks noChangeArrowheads="1"/>
            </p:cNvSpPr>
            <p:nvPr/>
          </p:nvSpPr>
          <p:spPr bwMode="auto">
            <a:xfrm>
              <a:off x="362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7" name="Oval 225"/>
            <p:cNvSpPr>
              <a:spLocks noChangeArrowheads="1"/>
            </p:cNvSpPr>
            <p:nvPr/>
          </p:nvSpPr>
          <p:spPr bwMode="auto">
            <a:xfrm>
              <a:off x="3687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8" name="Oval 226"/>
            <p:cNvSpPr>
              <a:spLocks noChangeArrowheads="1"/>
            </p:cNvSpPr>
            <p:nvPr/>
          </p:nvSpPr>
          <p:spPr bwMode="auto">
            <a:xfrm>
              <a:off x="374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79" name="Oval 227"/>
            <p:cNvSpPr>
              <a:spLocks noChangeArrowheads="1"/>
            </p:cNvSpPr>
            <p:nvPr/>
          </p:nvSpPr>
          <p:spPr bwMode="auto">
            <a:xfrm>
              <a:off x="380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0" name="Oval 228"/>
            <p:cNvSpPr>
              <a:spLocks noChangeArrowheads="1"/>
            </p:cNvSpPr>
            <p:nvPr/>
          </p:nvSpPr>
          <p:spPr bwMode="auto">
            <a:xfrm>
              <a:off x="374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1" name="Oval 229"/>
            <p:cNvSpPr>
              <a:spLocks noChangeArrowheads="1"/>
            </p:cNvSpPr>
            <p:nvPr/>
          </p:nvSpPr>
          <p:spPr bwMode="auto">
            <a:xfrm>
              <a:off x="380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2" name="Oval 230"/>
            <p:cNvSpPr>
              <a:spLocks noChangeArrowheads="1"/>
            </p:cNvSpPr>
            <p:nvPr/>
          </p:nvSpPr>
          <p:spPr bwMode="auto">
            <a:xfrm>
              <a:off x="3870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3" name="Oval 231"/>
            <p:cNvSpPr>
              <a:spLocks noChangeArrowheads="1"/>
            </p:cNvSpPr>
            <p:nvPr/>
          </p:nvSpPr>
          <p:spPr bwMode="auto">
            <a:xfrm>
              <a:off x="3990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4" name="Oval 232"/>
            <p:cNvSpPr>
              <a:spLocks noChangeArrowheads="1"/>
            </p:cNvSpPr>
            <p:nvPr/>
          </p:nvSpPr>
          <p:spPr bwMode="auto">
            <a:xfrm>
              <a:off x="4051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585" name="Oval 233"/>
            <p:cNvSpPr>
              <a:spLocks noChangeArrowheads="1"/>
            </p:cNvSpPr>
            <p:nvPr/>
          </p:nvSpPr>
          <p:spPr bwMode="auto">
            <a:xfrm>
              <a:off x="4110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586" name="Group 234"/>
            <p:cNvGrpSpPr>
              <a:grpSpLocks/>
            </p:cNvGrpSpPr>
            <p:nvPr/>
          </p:nvGrpSpPr>
          <p:grpSpPr bwMode="auto">
            <a:xfrm flipV="1">
              <a:off x="3906" y="3504"/>
              <a:ext cx="58" cy="97"/>
              <a:chOff x="1961" y="2756"/>
              <a:chExt cx="132" cy="408"/>
            </a:xfrm>
          </p:grpSpPr>
          <p:sp>
            <p:nvSpPr>
              <p:cNvPr id="100587" name="Oval 23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88" name="Line 23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89" name="Line 23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90" name="Group 238"/>
            <p:cNvGrpSpPr>
              <a:grpSpLocks/>
            </p:cNvGrpSpPr>
            <p:nvPr/>
          </p:nvGrpSpPr>
          <p:grpSpPr bwMode="auto">
            <a:xfrm flipV="1">
              <a:off x="3964" y="3504"/>
              <a:ext cx="58" cy="97"/>
              <a:chOff x="1961" y="2756"/>
              <a:chExt cx="132" cy="408"/>
            </a:xfrm>
          </p:grpSpPr>
          <p:sp>
            <p:nvSpPr>
              <p:cNvPr id="100591" name="Oval 23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92" name="Line 24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93" name="Line 24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94" name="Group 242"/>
            <p:cNvGrpSpPr>
              <a:grpSpLocks/>
            </p:cNvGrpSpPr>
            <p:nvPr/>
          </p:nvGrpSpPr>
          <p:grpSpPr bwMode="auto">
            <a:xfrm>
              <a:off x="3964" y="3398"/>
              <a:ext cx="58" cy="97"/>
              <a:chOff x="1961" y="2756"/>
              <a:chExt cx="132" cy="408"/>
            </a:xfrm>
          </p:grpSpPr>
          <p:sp>
            <p:nvSpPr>
              <p:cNvPr id="100595" name="Oval 24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596" name="Line 24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597" name="Line 24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598" name="Group 246"/>
            <p:cNvGrpSpPr>
              <a:grpSpLocks/>
            </p:cNvGrpSpPr>
            <p:nvPr/>
          </p:nvGrpSpPr>
          <p:grpSpPr bwMode="auto">
            <a:xfrm flipV="1">
              <a:off x="4028" y="3504"/>
              <a:ext cx="57" cy="97"/>
              <a:chOff x="1961" y="2756"/>
              <a:chExt cx="132" cy="408"/>
            </a:xfrm>
          </p:grpSpPr>
          <p:sp>
            <p:nvSpPr>
              <p:cNvPr id="100599" name="Oval 24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00" name="Line 24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01" name="Line 24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02" name="Group 250"/>
            <p:cNvGrpSpPr>
              <a:grpSpLocks/>
            </p:cNvGrpSpPr>
            <p:nvPr/>
          </p:nvGrpSpPr>
          <p:grpSpPr bwMode="auto">
            <a:xfrm>
              <a:off x="4028" y="3398"/>
              <a:ext cx="57" cy="97"/>
              <a:chOff x="1961" y="2756"/>
              <a:chExt cx="132" cy="408"/>
            </a:xfrm>
          </p:grpSpPr>
          <p:sp>
            <p:nvSpPr>
              <p:cNvPr id="100603" name="Oval 25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04" name="Line 25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05" name="Line 25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06" name="Group 254"/>
            <p:cNvGrpSpPr>
              <a:grpSpLocks/>
            </p:cNvGrpSpPr>
            <p:nvPr/>
          </p:nvGrpSpPr>
          <p:grpSpPr bwMode="auto">
            <a:xfrm flipV="1">
              <a:off x="4091" y="3504"/>
              <a:ext cx="56" cy="97"/>
              <a:chOff x="1961" y="2756"/>
              <a:chExt cx="132" cy="408"/>
            </a:xfrm>
          </p:grpSpPr>
          <p:sp>
            <p:nvSpPr>
              <p:cNvPr id="100607" name="Oval 25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08" name="Line 25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09" name="Line 25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10" name="Group 258"/>
            <p:cNvGrpSpPr>
              <a:grpSpLocks/>
            </p:cNvGrpSpPr>
            <p:nvPr/>
          </p:nvGrpSpPr>
          <p:grpSpPr bwMode="auto">
            <a:xfrm>
              <a:off x="4091" y="3398"/>
              <a:ext cx="56" cy="97"/>
              <a:chOff x="1961" y="2756"/>
              <a:chExt cx="132" cy="408"/>
            </a:xfrm>
          </p:grpSpPr>
          <p:sp>
            <p:nvSpPr>
              <p:cNvPr id="100611" name="Oval 25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12" name="Line 26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13" name="Line 26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14" name="Group 262"/>
            <p:cNvGrpSpPr>
              <a:grpSpLocks/>
            </p:cNvGrpSpPr>
            <p:nvPr/>
          </p:nvGrpSpPr>
          <p:grpSpPr bwMode="auto">
            <a:xfrm flipV="1">
              <a:off x="4152" y="3504"/>
              <a:ext cx="58" cy="97"/>
              <a:chOff x="1961" y="2756"/>
              <a:chExt cx="132" cy="408"/>
            </a:xfrm>
          </p:grpSpPr>
          <p:sp>
            <p:nvSpPr>
              <p:cNvPr id="100615" name="Oval 26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16" name="Line 26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17" name="Line 26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18" name="Group 266"/>
            <p:cNvGrpSpPr>
              <a:grpSpLocks/>
            </p:cNvGrpSpPr>
            <p:nvPr/>
          </p:nvGrpSpPr>
          <p:grpSpPr bwMode="auto">
            <a:xfrm>
              <a:off x="4152" y="3398"/>
              <a:ext cx="58" cy="97"/>
              <a:chOff x="1961" y="2756"/>
              <a:chExt cx="132" cy="408"/>
            </a:xfrm>
          </p:grpSpPr>
          <p:sp>
            <p:nvSpPr>
              <p:cNvPr id="100619" name="Oval 26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20" name="Line 26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21" name="Line 26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622" name="Oval 270"/>
            <p:cNvSpPr>
              <a:spLocks noChangeArrowheads="1"/>
            </p:cNvSpPr>
            <p:nvPr/>
          </p:nvSpPr>
          <p:spPr bwMode="auto">
            <a:xfrm>
              <a:off x="3572" y="3307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3" name="Oval 271"/>
            <p:cNvSpPr>
              <a:spLocks noChangeArrowheads="1"/>
            </p:cNvSpPr>
            <p:nvPr/>
          </p:nvSpPr>
          <p:spPr bwMode="auto">
            <a:xfrm>
              <a:off x="3511" y="3307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4" name="Oval 272"/>
            <p:cNvSpPr>
              <a:spLocks noChangeArrowheads="1"/>
            </p:cNvSpPr>
            <p:nvPr/>
          </p:nvSpPr>
          <p:spPr bwMode="auto">
            <a:xfrm>
              <a:off x="3614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5" name="Oval 273"/>
            <p:cNvSpPr>
              <a:spLocks noChangeArrowheads="1"/>
            </p:cNvSpPr>
            <p:nvPr/>
          </p:nvSpPr>
          <p:spPr bwMode="auto">
            <a:xfrm>
              <a:off x="3492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6" name="Oval 274"/>
            <p:cNvSpPr>
              <a:spLocks noChangeArrowheads="1"/>
            </p:cNvSpPr>
            <p:nvPr/>
          </p:nvSpPr>
          <p:spPr bwMode="auto">
            <a:xfrm>
              <a:off x="3553" y="3330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7" name="Oval 275"/>
            <p:cNvSpPr>
              <a:spLocks noChangeArrowheads="1"/>
            </p:cNvSpPr>
            <p:nvPr/>
          </p:nvSpPr>
          <p:spPr bwMode="auto">
            <a:xfrm>
              <a:off x="3595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8" name="Oval 276"/>
            <p:cNvSpPr>
              <a:spLocks noChangeArrowheads="1"/>
            </p:cNvSpPr>
            <p:nvPr/>
          </p:nvSpPr>
          <p:spPr bwMode="auto">
            <a:xfrm>
              <a:off x="3657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29" name="Oval 277"/>
            <p:cNvSpPr>
              <a:spLocks noChangeArrowheads="1"/>
            </p:cNvSpPr>
            <p:nvPr/>
          </p:nvSpPr>
          <p:spPr bwMode="auto">
            <a:xfrm>
              <a:off x="3534" y="3354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30" name="Oval 278"/>
            <p:cNvSpPr>
              <a:spLocks noChangeArrowheads="1"/>
            </p:cNvSpPr>
            <p:nvPr/>
          </p:nvSpPr>
          <p:spPr bwMode="auto">
            <a:xfrm>
              <a:off x="3626" y="3375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31" name="Oval 279"/>
            <p:cNvSpPr>
              <a:spLocks noChangeArrowheads="1"/>
            </p:cNvSpPr>
            <p:nvPr/>
          </p:nvSpPr>
          <p:spPr bwMode="auto">
            <a:xfrm>
              <a:off x="3687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32" name="Oval 280"/>
            <p:cNvSpPr>
              <a:spLocks noChangeArrowheads="1"/>
            </p:cNvSpPr>
            <p:nvPr/>
          </p:nvSpPr>
          <p:spPr bwMode="auto">
            <a:xfrm>
              <a:off x="3502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33" name="Oval 281"/>
            <p:cNvSpPr>
              <a:spLocks noChangeArrowheads="1"/>
            </p:cNvSpPr>
            <p:nvPr/>
          </p:nvSpPr>
          <p:spPr bwMode="auto">
            <a:xfrm>
              <a:off x="3564" y="3375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634" name="Group 282"/>
            <p:cNvGrpSpPr>
              <a:grpSpLocks/>
            </p:cNvGrpSpPr>
            <p:nvPr/>
          </p:nvGrpSpPr>
          <p:grpSpPr bwMode="auto">
            <a:xfrm>
              <a:off x="3662" y="3398"/>
              <a:ext cx="58" cy="97"/>
              <a:chOff x="1961" y="2756"/>
              <a:chExt cx="132" cy="408"/>
            </a:xfrm>
          </p:grpSpPr>
          <p:sp>
            <p:nvSpPr>
              <p:cNvPr id="100635" name="Oval 28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36" name="Line 28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37" name="Line 28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38" name="Group 286"/>
            <p:cNvGrpSpPr>
              <a:grpSpLocks/>
            </p:cNvGrpSpPr>
            <p:nvPr/>
          </p:nvGrpSpPr>
          <p:grpSpPr bwMode="auto">
            <a:xfrm>
              <a:off x="3540" y="3398"/>
              <a:ext cx="58" cy="97"/>
              <a:chOff x="1961" y="2756"/>
              <a:chExt cx="132" cy="408"/>
            </a:xfrm>
          </p:grpSpPr>
          <p:sp>
            <p:nvSpPr>
              <p:cNvPr id="100639" name="Oval 28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40" name="Line 28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41" name="Line 28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42" name="Group 290"/>
            <p:cNvGrpSpPr>
              <a:grpSpLocks/>
            </p:cNvGrpSpPr>
            <p:nvPr/>
          </p:nvGrpSpPr>
          <p:grpSpPr bwMode="auto">
            <a:xfrm>
              <a:off x="3601" y="3398"/>
              <a:ext cx="58" cy="97"/>
              <a:chOff x="1961" y="2756"/>
              <a:chExt cx="132" cy="408"/>
            </a:xfrm>
          </p:grpSpPr>
          <p:sp>
            <p:nvSpPr>
              <p:cNvPr id="100643" name="Oval 29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44" name="Line 29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45" name="Line 29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46" name="Group 294"/>
            <p:cNvGrpSpPr>
              <a:grpSpLocks/>
            </p:cNvGrpSpPr>
            <p:nvPr/>
          </p:nvGrpSpPr>
          <p:grpSpPr bwMode="auto">
            <a:xfrm>
              <a:off x="3723" y="3398"/>
              <a:ext cx="58" cy="97"/>
              <a:chOff x="1961" y="2756"/>
              <a:chExt cx="132" cy="408"/>
            </a:xfrm>
          </p:grpSpPr>
          <p:sp>
            <p:nvSpPr>
              <p:cNvPr id="100647" name="Oval 29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48" name="Line 29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49" name="Line 29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650" name="Oval 298"/>
            <p:cNvSpPr>
              <a:spLocks noChangeArrowheads="1"/>
            </p:cNvSpPr>
            <p:nvPr/>
          </p:nvSpPr>
          <p:spPr bwMode="auto">
            <a:xfrm>
              <a:off x="3777" y="3354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651" name="Group 299"/>
            <p:cNvGrpSpPr>
              <a:grpSpLocks/>
            </p:cNvGrpSpPr>
            <p:nvPr/>
          </p:nvGrpSpPr>
          <p:grpSpPr bwMode="auto">
            <a:xfrm>
              <a:off x="3784" y="3398"/>
              <a:ext cx="57" cy="97"/>
              <a:chOff x="1961" y="2756"/>
              <a:chExt cx="132" cy="408"/>
            </a:xfrm>
          </p:grpSpPr>
          <p:sp>
            <p:nvSpPr>
              <p:cNvPr id="100652" name="Oval 30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53" name="Line 30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54" name="Line 30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55" name="Group 303"/>
            <p:cNvGrpSpPr>
              <a:grpSpLocks/>
            </p:cNvGrpSpPr>
            <p:nvPr/>
          </p:nvGrpSpPr>
          <p:grpSpPr bwMode="auto">
            <a:xfrm>
              <a:off x="3845" y="3398"/>
              <a:ext cx="58" cy="97"/>
              <a:chOff x="1961" y="2756"/>
              <a:chExt cx="132" cy="408"/>
            </a:xfrm>
          </p:grpSpPr>
          <p:sp>
            <p:nvSpPr>
              <p:cNvPr id="100656" name="Oval 30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57" name="Line 30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58" name="Line 30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59" name="Group 307"/>
            <p:cNvGrpSpPr>
              <a:grpSpLocks/>
            </p:cNvGrpSpPr>
            <p:nvPr/>
          </p:nvGrpSpPr>
          <p:grpSpPr bwMode="auto">
            <a:xfrm>
              <a:off x="3906" y="3398"/>
              <a:ext cx="58" cy="97"/>
              <a:chOff x="1961" y="2756"/>
              <a:chExt cx="132" cy="408"/>
            </a:xfrm>
          </p:grpSpPr>
          <p:sp>
            <p:nvSpPr>
              <p:cNvPr id="100660" name="Oval 30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61" name="Line 30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62" name="Line 31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663" name="Oval 311"/>
            <p:cNvSpPr>
              <a:spLocks noChangeArrowheads="1"/>
            </p:cNvSpPr>
            <p:nvPr/>
          </p:nvSpPr>
          <p:spPr bwMode="auto">
            <a:xfrm>
              <a:off x="3931" y="3375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00664" name="Group 312"/>
          <p:cNvGrpSpPr>
            <a:grpSpLocks/>
          </p:cNvGrpSpPr>
          <p:nvPr/>
        </p:nvGrpSpPr>
        <p:grpSpPr bwMode="auto">
          <a:xfrm>
            <a:off x="1503363" y="2617788"/>
            <a:ext cx="6097587" cy="1328737"/>
            <a:chOff x="947" y="1649"/>
            <a:chExt cx="3841" cy="837"/>
          </a:xfrm>
        </p:grpSpPr>
        <p:grpSp>
          <p:nvGrpSpPr>
            <p:cNvPr id="100665" name="Group 313"/>
            <p:cNvGrpSpPr>
              <a:grpSpLocks/>
            </p:cNvGrpSpPr>
            <p:nvPr/>
          </p:nvGrpSpPr>
          <p:grpSpPr bwMode="auto">
            <a:xfrm>
              <a:off x="2006" y="1690"/>
              <a:ext cx="61" cy="674"/>
              <a:chOff x="1224" y="1728"/>
              <a:chExt cx="56" cy="712"/>
            </a:xfrm>
          </p:grpSpPr>
          <p:sp>
            <p:nvSpPr>
              <p:cNvPr id="100666" name="Line 314"/>
              <p:cNvSpPr>
                <a:spLocks noChangeShapeType="1"/>
              </p:cNvSpPr>
              <p:nvPr/>
            </p:nvSpPr>
            <p:spPr bwMode="auto">
              <a:xfrm>
                <a:off x="1224" y="1728"/>
                <a:ext cx="0" cy="7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67" name="Line 315"/>
              <p:cNvSpPr>
                <a:spLocks noChangeShapeType="1"/>
              </p:cNvSpPr>
              <p:nvPr/>
            </p:nvSpPr>
            <p:spPr bwMode="auto">
              <a:xfrm flipV="1">
                <a:off x="1280" y="1728"/>
                <a:ext cx="0" cy="7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668" name="AutoShape 316"/>
            <p:cNvSpPr>
              <a:spLocks noChangeArrowheads="1"/>
            </p:cNvSpPr>
            <p:nvPr/>
          </p:nvSpPr>
          <p:spPr bwMode="auto">
            <a:xfrm>
              <a:off x="1530" y="1956"/>
              <a:ext cx="387" cy="150"/>
            </a:xfrm>
            <a:prstGeom prst="curvedDownArrow">
              <a:avLst>
                <a:gd name="adj1" fmla="val 51600"/>
                <a:gd name="adj2" fmla="val 103200"/>
                <a:gd name="adj3" fmla="val 33333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669" name="Group 317"/>
            <p:cNvGrpSpPr>
              <a:grpSpLocks/>
            </p:cNvGrpSpPr>
            <p:nvPr/>
          </p:nvGrpSpPr>
          <p:grpSpPr bwMode="auto">
            <a:xfrm>
              <a:off x="3696" y="1690"/>
              <a:ext cx="62" cy="674"/>
              <a:chOff x="1224" y="1728"/>
              <a:chExt cx="56" cy="712"/>
            </a:xfrm>
          </p:grpSpPr>
          <p:sp>
            <p:nvSpPr>
              <p:cNvPr id="100670" name="Line 318"/>
              <p:cNvSpPr>
                <a:spLocks noChangeShapeType="1"/>
              </p:cNvSpPr>
              <p:nvPr/>
            </p:nvSpPr>
            <p:spPr bwMode="auto">
              <a:xfrm>
                <a:off x="1224" y="1728"/>
                <a:ext cx="0" cy="7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71" name="Line 319"/>
              <p:cNvSpPr>
                <a:spLocks noChangeShapeType="1"/>
              </p:cNvSpPr>
              <p:nvPr/>
            </p:nvSpPr>
            <p:spPr bwMode="auto">
              <a:xfrm flipV="1">
                <a:off x="1280" y="1728"/>
                <a:ext cx="0" cy="71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672" name="AutoShape 320"/>
            <p:cNvSpPr>
              <a:spLocks noChangeArrowheads="1"/>
            </p:cNvSpPr>
            <p:nvPr/>
          </p:nvSpPr>
          <p:spPr bwMode="auto">
            <a:xfrm flipH="1">
              <a:off x="3855" y="1956"/>
              <a:ext cx="388" cy="150"/>
            </a:xfrm>
            <a:prstGeom prst="curvedDownArrow">
              <a:avLst>
                <a:gd name="adj1" fmla="val 51733"/>
                <a:gd name="adj2" fmla="val 103467"/>
                <a:gd name="adj3" fmla="val 33333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73" name="Text Box 321"/>
            <p:cNvSpPr txBox="1">
              <a:spLocks noChangeArrowheads="1"/>
            </p:cNvSpPr>
            <p:nvPr/>
          </p:nvSpPr>
          <p:spPr bwMode="auto">
            <a:xfrm>
              <a:off x="3319" y="1888"/>
              <a:ext cx="2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800" b="1"/>
                <a:t>k</a:t>
              </a:r>
              <a:r>
                <a:rPr lang="en-US" altLang="it-IT" sz="1800" b="1" baseline="-25000"/>
                <a:t>2</a:t>
              </a:r>
              <a:endParaRPr lang="en-GB" altLang="it-IT" sz="1800" b="1" baseline="-25000"/>
            </a:p>
          </p:txBody>
        </p:sp>
        <p:sp>
          <p:nvSpPr>
            <p:cNvPr id="100674" name="Text Box 322"/>
            <p:cNvSpPr txBox="1">
              <a:spLocks noChangeArrowheads="1"/>
            </p:cNvSpPr>
            <p:nvPr/>
          </p:nvSpPr>
          <p:spPr bwMode="auto">
            <a:xfrm>
              <a:off x="2079" y="1888"/>
              <a:ext cx="24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800" b="1"/>
                <a:t>k</a:t>
              </a:r>
              <a:r>
                <a:rPr lang="en-US" altLang="it-IT" sz="1800" b="1" baseline="-25000"/>
                <a:t>4</a:t>
              </a:r>
              <a:endParaRPr lang="en-GB" altLang="it-IT" sz="1800" b="1" baseline="-25000"/>
            </a:p>
          </p:txBody>
        </p:sp>
        <p:sp>
          <p:nvSpPr>
            <p:cNvPr id="100675" name="Oval 323"/>
            <p:cNvSpPr>
              <a:spLocks noChangeArrowheads="1"/>
            </p:cNvSpPr>
            <p:nvPr/>
          </p:nvSpPr>
          <p:spPr bwMode="auto">
            <a:xfrm>
              <a:off x="4331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76" name="Oval 324"/>
            <p:cNvSpPr>
              <a:spLocks noChangeArrowheads="1"/>
            </p:cNvSpPr>
            <p:nvPr/>
          </p:nvSpPr>
          <p:spPr bwMode="auto">
            <a:xfrm>
              <a:off x="4392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77" name="Oval 325"/>
            <p:cNvSpPr>
              <a:spLocks noChangeArrowheads="1"/>
            </p:cNvSpPr>
            <p:nvPr/>
          </p:nvSpPr>
          <p:spPr bwMode="auto">
            <a:xfrm>
              <a:off x="4450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78" name="Oval 326"/>
            <p:cNvSpPr>
              <a:spLocks noChangeArrowheads="1"/>
            </p:cNvSpPr>
            <p:nvPr/>
          </p:nvSpPr>
          <p:spPr bwMode="auto">
            <a:xfrm>
              <a:off x="4511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79" name="Oval 327"/>
            <p:cNvSpPr>
              <a:spLocks noChangeArrowheads="1"/>
            </p:cNvSpPr>
            <p:nvPr/>
          </p:nvSpPr>
          <p:spPr bwMode="auto">
            <a:xfrm>
              <a:off x="4372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80" name="Oval 328"/>
            <p:cNvSpPr>
              <a:spLocks noChangeArrowheads="1"/>
            </p:cNvSpPr>
            <p:nvPr/>
          </p:nvSpPr>
          <p:spPr bwMode="auto">
            <a:xfrm>
              <a:off x="4435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81" name="Oval 329"/>
            <p:cNvSpPr>
              <a:spLocks noChangeArrowheads="1"/>
            </p:cNvSpPr>
            <p:nvPr/>
          </p:nvSpPr>
          <p:spPr bwMode="auto">
            <a:xfrm>
              <a:off x="4492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682" name="Oval 330"/>
            <p:cNvSpPr>
              <a:spLocks noChangeArrowheads="1"/>
            </p:cNvSpPr>
            <p:nvPr/>
          </p:nvSpPr>
          <p:spPr bwMode="auto">
            <a:xfrm>
              <a:off x="4337" y="1649"/>
              <a:ext cx="236" cy="68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it-IT" sz="1400" b="1"/>
                <a:t>TF</a:t>
              </a:r>
              <a:endParaRPr lang="en-GB" altLang="it-IT" sz="1400" b="1"/>
            </a:p>
          </p:txBody>
        </p:sp>
        <p:grpSp>
          <p:nvGrpSpPr>
            <p:cNvPr id="100683" name="Group 331"/>
            <p:cNvGrpSpPr>
              <a:grpSpLocks/>
            </p:cNvGrpSpPr>
            <p:nvPr/>
          </p:nvGrpSpPr>
          <p:grpSpPr bwMode="auto">
            <a:xfrm flipV="1">
              <a:off x="4118" y="2389"/>
              <a:ext cx="58" cy="97"/>
              <a:chOff x="1961" y="2756"/>
              <a:chExt cx="132" cy="408"/>
            </a:xfrm>
          </p:grpSpPr>
          <p:sp>
            <p:nvSpPr>
              <p:cNvPr id="100684" name="Oval 33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85" name="Line 33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86" name="Line 33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87" name="Group 335"/>
            <p:cNvGrpSpPr>
              <a:grpSpLocks/>
            </p:cNvGrpSpPr>
            <p:nvPr/>
          </p:nvGrpSpPr>
          <p:grpSpPr bwMode="auto">
            <a:xfrm flipV="1">
              <a:off x="4179" y="2389"/>
              <a:ext cx="58" cy="97"/>
              <a:chOff x="1961" y="2756"/>
              <a:chExt cx="132" cy="408"/>
            </a:xfrm>
          </p:grpSpPr>
          <p:sp>
            <p:nvSpPr>
              <p:cNvPr id="100688" name="Oval 33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89" name="Line 33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90" name="Line 33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91" name="Group 339"/>
            <p:cNvGrpSpPr>
              <a:grpSpLocks/>
            </p:cNvGrpSpPr>
            <p:nvPr/>
          </p:nvGrpSpPr>
          <p:grpSpPr bwMode="auto">
            <a:xfrm flipV="1">
              <a:off x="4240" y="2389"/>
              <a:ext cx="58" cy="97"/>
              <a:chOff x="1961" y="2756"/>
              <a:chExt cx="132" cy="408"/>
            </a:xfrm>
          </p:grpSpPr>
          <p:sp>
            <p:nvSpPr>
              <p:cNvPr id="100692" name="Oval 34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93" name="Line 34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94" name="Line 34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95" name="Group 343"/>
            <p:cNvGrpSpPr>
              <a:grpSpLocks/>
            </p:cNvGrpSpPr>
            <p:nvPr/>
          </p:nvGrpSpPr>
          <p:grpSpPr bwMode="auto">
            <a:xfrm flipV="1">
              <a:off x="4301" y="2389"/>
              <a:ext cx="58" cy="97"/>
              <a:chOff x="1961" y="2756"/>
              <a:chExt cx="132" cy="408"/>
            </a:xfrm>
          </p:grpSpPr>
          <p:sp>
            <p:nvSpPr>
              <p:cNvPr id="100696" name="Oval 34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697" name="Line 34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698" name="Line 34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699" name="Group 347"/>
            <p:cNvGrpSpPr>
              <a:grpSpLocks/>
            </p:cNvGrpSpPr>
            <p:nvPr/>
          </p:nvGrpSpPr>
          <p:grpSpPr bwMode="auto">
            <a:xfrm flipV="1">
              <a:off x="4362" y="2389"/>
              <a:ext cx="57" cy="97"/>
              <a:chOff x="1961" y="2756"/>
              <a:chExt cx="132" cy="408"/>
            </a:xfrm>
          </p:grpSpPr>
          <p:sp>
            <p:nvSpPr>
              <p:cNvPr id="100700" name="Oval 34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01" name="Line 34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02" name="Line 35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03" name="Group 351"/>
            <p:cNvGrpSpPr>
              <a:grpSpLocks/>
            </p:cNvGrpSpPr>
            <p:nvPr/>
          </p:nvGrpSpPr>
          <p:grpSpPr bwMode="auto">
            <a:xfrm flipV="1">
              <a:off x="4423" y="2389"/>
              <a:ext cx="58" cy="97"/>
              <a:chOff x="1961" y="2756"/>
              <a:chExt cx="132" cy="408"/>
            </a:xfrm>
          </p:grpSpPr>
          <p:sp>
            <p:nvSpPr>
              <p:cNvPr id="100704" name="Oval 35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05" name="Line 35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06" name="Line 35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707" name="Oval 355"/>
            <p:cNvSpPr>
              <a:spLocks noChangeArrowheads="1"/>
            </p:cNvSpPr>
            <p:nvPr/>
          </p:nvSpPr>
          <p:spPr bwMode="auto">
            <a:xfrm>
              <a:off x="4209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08" name="Oval 356"/>
            <p:cNvSpPr>
              <a:spLocks noChangeArrowheads="1"/>
            </p:cNvSpPr>
            <p:nvPr/>
          </p:nvSpPr>
          <p:spPr bwMode="auto">
            <a:xfrm>
              <a:off x="4270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09" name="Oval 357"/>
            <p:cNvSpPr>
              <a:spLocks noChangeArrowheads="1"/>
            </p:cNvSpPr>
            <p:nvPr/>
          </p:nvSpPr>
          <p:spPr bwMode="auto">
            <a:xfrm>
              <a:off x="4571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0" name="Oval 358"/>
            <p:cNvSpPr>
              <a:spLocks noChangeArrowheads="1"/>
            </p:cNvSpPr>
            <p:nvPr/>
          </p:nvSpPr>
          <p:spPr bwMode="auto">
            <a:xfrm>
              <a:off x="4250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1" name="Oval 359"/>
            <p:cNvSpPr>
              <a:spLocks noChangeArrowheads="1"/>
            </p:cNvSpPr>
            <p:nvPr/>
          </p:nvSpPr>
          <p:spPr bwMode="auto">
            <a:xfrm>
              <a:off x="4311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2" name="Oval 360"/>
            <p:cNvSpPr>
              <a:spLocks noChangeArrowheads="1"/>
            </p:cNvSpPr>
            <p:nvPr/>
          </p:nvSpPr>
          <p:spPr bwMode="auto">
            <a:xfrm>
              <a:off x="4553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3" name="Oval 361"/>
            <p:cNvSpPr>
              <a:spLocks noChangeArrowheads="1"/>
            </p:cNvSpPr>
            <p:nvPr/>
          </p:nvSpPr>
          <p:spPr bwMode="auto">
            <a:xfrm>
              <a:off x="4614" y="2215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4" name="Oval 362"/>
            <p:cNvSpPr>
              <a:spLocks noChangeArrowheads="1"/>
            </p:cNvSpPr>
            <p:nvPr/>
          </p:nvSpPr>
          <p:spPr bwMode="auto">
            <a:xfrm>
              <a:off x="4292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5" name="Oval 363"/>
            <p:cNvSpPr>
              <a:spLocks noChangeArrowheads="1"/>
            </p:cNvSpPr>
            <p:nvPr/>
          </p:nvSpPr>
          <p:spPr bwMode="auto">
            <a:xfrm>
              <a:off x="4416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6" name="Oval 364"/>
            <p:cNvSpPr>
              <a:spLocks noChangeArrowheads="1"/>
            </p:cNvSpPr>
            <p:nvPr/>
          </p:nvSpPr>
          <p:spPr bwMode="auto">
            <a:xfrm>
              <a:off x="4477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7" name="Oval 365"/>
            <p:cNvSpPr>
              <a:spLocks noChangeArrowheads="1"/>
            </p:cNvSpPr>
            <p:nvPr/>
          </p:nvSpPr>
          <p:spPr bwMode="auto">
            <a:xfrm>
              <a:off x="4535" y="2239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8" name="Oval 366"/>
            <p:cNvSpPr>
              <a:spLocks noChangeArrowheads="1"/>
            </p:cNvSpPr>
            <p:nvPr/>
          </p:nvSpPr>
          <p:spPr bwMode="auto">
            <a:xfrm>
              <a:off x="4596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19" name="Oval 367"/>
            <p:cNvSpPr>
              <a:spLocks noChangeArrowheads="1"/>
            </p:cNvSpPr>
            <p:nvPr/>
          </p:nvSpPr>
          <p:spPr bwMode="auto">
            <a:xfrm>
              <a:off x="4655" y="2239"/>
              <a:ext cx="59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0" name="Oval 368"/>
            <p:cNvSpPr>
              <a:spLocks noChangeArrowheads="1"/>
            </p:cNvSpPr>
            <p:nvPr/>
          </p:nvSpPr>
          <p:spPr bwMode="auto">
            <a:xfrm>
              <a:off x="4080" y="2260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1" name="Oval 369"/>
            <p:cNvSpPr>
              <a:spLocks noChangeArrowheads="1"/>
            </p:cNvSpPr>
            <p:nvPr/>
          </p:nvSpPr>
          <p:spPr bwMode="auto">
            <a:xfrm>
              <a:off x="414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2" name="Oval 370"/>
            <p:cNvSpPr>
              <a:spLocks noChangeArrowheads="1"/>
            </p:cNvSpPr>
            <p:nvPr/>
          </p:nvSpPr>
          <p:spPr bwMode="auto">
            <a:xfrm>
              <a:off x="420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3" name="Oval 371"/>
            <p:cNvSpPr>
              <a:spLocks noChangeArrowheads="1"/>
            </p:cNvSpPr>
            <p:nvPr/>
          </p:nvSpPr>
          <p:spPr bwMode="auto">
            <a:xfrm>
              <a:off x="4265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4" name="Oval 372"/>
            <p:cNvSpPr>
              <a:spLocks noChangeArrowheads="1"/>
            </p:cNvSpPr>
            <p:nvPr/>
          </p:nvSpPr>
          <p:spPr bwMode="auto">
            <a:xfrm>
              <a:off x="432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5" name="Oval 373"/>
            <p:cNvSpPr>
              <a:spLocks noChangeArrowheads="1"/>
            </p:cNvSpPr>
            <p:nvPr/>
          </p:nvSpPr>
          <p:spPr bwMode="auto">
            <a:xfrm>
              <a:off x="438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6" name="Oval 374"/>
            <p:cNvSpPr>
              <a:spLocks noChangeArrowheads="1"/>
            </p:cNvSpPr>
            <p:nvPr/>
          </p:nvSpPr>
          <p:spPr bwMode="auto">
            <a:xfrm>
              <a:off x="4080" y="2260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7" name="Oval 375"/>
            <p:cNvSpPr>
              <a:spLocks noChangeArrowheads="1"/>
            </p:cNvSpPr>
            <p:nvPr/>
          </p:nvSpPr>
          <p:spPr bwMode="auto">
            <a:xfrm>
              <a:off x="414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8" name="Oval 376"/>
            <p:cNvSpPr>
              <a:spLocks noChangeArrowheads="1"/>
            </p:cNvSpPr>
            <p:nvPr/>
          </p:nvSpPr>
          <p:spPr bwMode="auto">
            <a:xfrm>
              <a:off x="420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29" name="Oval 377"/>
            <p:cNvSpPr>
              <a:spLocks noChangeArrowheads="1"/>
            </p:cNvSpPr>
            <p:nvPr/>
          </p:nvSpPr>
          <p:spPr bwMode="auto">
            <a:xfrm>
              <a:off x="4265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0" name="Oval 378"/>
            <p:cNvSpPr>
              <a:spLocks noChangeArrowheads="1"/>
            </p:cNvSpPr>
            <p:nvPr/>
          </p:nvSpPr>
          <p:spPr bwMode="auto">
            <a:xfrm>
              <a:off x="432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1" name="Oval 379"/>
            <p:cNvSpPr>
              <a:spLocks noChangeArrowheads="1"/>
            </p:cNvSpPr>
            <p:nvPr/>
          </p:nvSpPr>
          <p:spPr bwMode="auto">
            <a:xfrm>
              <a:off x="438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2" name="Oval 380"/>
            <p:cNvSpPr>
              <a:spLocks noChangeArrowheads="1"/>
            </p:cNvSpPr>
            <p:nvPr/>
          </p:nvSpPr>
          <p:spPr bwMode="auto">
            <a:xfrm>
              <a:off x="432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3" name="Oval 381"/>
            <p:cNvSpPr>
              <a:spLocks noChangeArrowheads="1"/>
            </p:cNvSpPr>
            <p:nvPr/>
          </p:nvSpPr>
          <p:spPr bwMode="auto">
            <a:xfrm>
              <a:off x="438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4" name="Oval 382"/>
            <p:cNvSpPr>
              <a:spLocks noChangeArrowheads="1"/>
            </p:cNvSpPr>
            <p:nvPr/>
          </p:nvSpPr>
          <p:spPr bwMode="auto">
            <a:xfrm>
              <a:off x="4448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5" name="Oval 383"/>
            <p:cNvSpPr>
              <a:spLocks noChangeArrowheads="1"/>
            </p:cNvSpPr>
            <p:nvPr/>
          </p:nvSpPr>
          <p:spPr bwMode="auto">
            <a:xfrm>
              <a:off x="4568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6" name="Oval 384"/>
            <p:cNvSpPr>
              <a:spLocks noChangeArrowheads="1"/>
            </p:cNvSpPr>
            <p:nvPr/>
          </p:nvSpPr>
          <p:spPr bwMode="auto">
            <a:xfrm>
              <a:off x="4629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37" name="Oval 385"/>
            <p:cNvSpPr>
              <a:spLocks noChangeArrowheads="1"/>
            </p:cNvSpPr>
            <p:nvPr/>
          </p:nvSpPr>
          <p:spPr bwMode="auto">
            <a:xfrm>
              <a:off x="4688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738" name="Group 386"/>
            <p:cNvGrpSpPr>
              <a:grpSpLocks/>
            </p:cNvGrpSpPr>
            <p:nvPr/>
          </p:nvGrpSpPr>
          <p:grpSpPr bwMode="auto">
            <a:xfrm flipV="1">
              <a:off x="4484" y="2389"/>
              <a:ext cx="58" cy="97"/>
              <a:chOff x="1961" y="2756"/>
              <a:chExt cx="132" cy="408"/>
            </a:xfrm>
          </p:grpSpPr>
          <p:sp>
            <p:nvSpPr>
              <p:cNvPr id="100739" name="Oval 38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40" name="Line 38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41" name="Line 38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42" name="Group 390"/>
            <p:cNvGrpSpPr>
              <a:grpSpLocks/>
            </p:cNvGrpSpPr>
            <p:nvPr/>
          </p:nvGrpSpPr>
          <p:grpSpPr bwMode="auto">
            <a:xfrm flipV="1">
              <a:off x="4542" y="2389"/>
              <a:ext cx="58" cy="97"/>
              <a:chOff x="1961" y="2756"/>
              <a:chExt cx="132" cy="408"/>
            </a:xfrm>
          </p:grpSpPr>
          <p:sp>
            <p:nvSpPr>
              <p:cNvPr id="100743" name="Oval 39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44" name="Line 39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45" name="Line 39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46" name="Group 394"/>
            <p:cNvGrpSpPr>
              <a:grpSpLocks/>
            </p:cNvGrpSpPr>
            <p:nvPr/>
          </p:nvGrpSpPr>
          <p:grpSpPr bwMode="auto">
            <a:xfrm>
              <a:off x="4542" y="2283"/>
              <a:ext cx="58" cy="97"/>
              <a:chOff x="1961" y="2756"/>
              <a:chExt cx="132" cy="408"/>
            </a:xfrm>
          </p:grpSpPr>
          <p:sp>
            <p:nvSpPr>
              <p:cNvPr id="100747" name="Oval 39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48" name="Line 39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49" name="Line 39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50" name="Group 398"/>
            <p:cNvGrpSpPr>
              <a:grpSpLocks/>
            </p:cNvGrpSpPr>
            <p:nvPr/>
          </p:nvGrpSpPr>
          <p:grpSpPr bwMode="auto">
            <a:xfrm flipV="1">
              <a:off x="4606" y="2389"/>
              <a:ext cx="57" cy="97"/>
              <a:chOff x="1961" y="2756"/>
              <a:chExt cx="132" cy="408"/>
            </a:xfrm>
          </p:grpSpPr>
          <p:sp>
            <p:nvSpPr>
              <p:cNvPr id="100751" name="Oval 39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52" name="Line 40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53" name="Line 40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54" name="Group 402"/>
            <p:cNvGrpSpPr>
              <a:grpSpLocks/>
            </p:cNvGrpSpPr>
            <p:nvPr/>
          </p:nvGrpSpPr>
          <p:grpSpPr bwMode="auto">
            <a:xfrm>
              <a:off x="4606" y="2283"/>
              <a:ext cx="57" cy="97"/>
              <a:chOff x="1961" y="2756"/>
              <a:chExt cx="132" cy="408"/>
            </a:xfrm>
          </p:grpSpPr>
          <p:sp>
            <p:nvSpPr>
              <p:cNvPr id="100755" name="Oval 40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56" name="Line 40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57" name="Line 40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58" name="Group 406"/>
            <p:cNvGrpSpPr>
              <a:grpSpLocks/>
            </p:cNvGrpSpPr>
            <p:nvPr/>
          </p:nvGrpSpPr>
          <p:grpSpPr bwMode="auto">
            <a:xfrm flipV="1">
              <a:off x="4669" y="2389"/>
              <a:ext cx="56" cy="97"/>
              <a:chOff x="1961" y="2756"/>
              <a:chExt cx="132" cy="408"/>
            </a:xfrm>
          </p:grpSpPr>
          <p:sp>
            <p:nvSpPr>
              <p:cNvPr id="100759" name="Oval 40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60" name="Line 40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61" name="Line 40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62" name="Group 410"/>
            <p:cNvGrpSpPr>
              <a:grpSpLocks/>
            </p:cNvGrpSpPr>
            <p:nvPr/>
          </p:nvGrpSpPr>
          <p:grpSpPr bwMode="auto">
            <a:xfrm>
              <a:off x="4669" y="2283"/>
              <a:ext cx="56" cy="97"/>
              <a:chOff x="1961" y="2756"/>
              <a:chExt cx="132" cy="408"/>
            </a:xfrm>
          </p:grpSpPr>
          <p:sp>
            <p:nvSpPr>
              <p:cNvPr id="100763" name="Oval 41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64" name="Line 41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65" name="Line 41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66" name="Group 414"/>
            <p:cNvGrpSpPr>
              <a:grpSpLocks/>
            </p:cNvGrpSpPr>
            <p:nvPr/>
          </p:nvGrpSpPr>
          <p:grpSpPr bwMode="auto">
            <a:xfrm flipV="1">
              <a:off x="4730" y="2389"/>
              <a:ext cx="58" cy="97"/>
              <a:chOff x="1961" y="2756"/>
              <a:chExt cx="132" cy="408"/>
            </a:xfrm>
          </p:grpSpPr>
          <p:sp>
            <p:nvSpPr>
              <p:cNvPr id="100767" name="Oval 41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68" name="Line 41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69" name="Line 41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70" name="Group 418"/>
            <p:cNvGrpSpPr>
              <a:grpSpLocks/>
            </p:cNvGrpSpPr>
            <p:nvPr/>
          </p:nvGrpSpPr>
          <p:grpSpPr bwMode="auto">
            <a:xfrm>
              <a:off x="4730" y="2283"/>
              <a:ext cx="58" cy="97"/>
              <a:chOff x="1961" y="2756"/>
              <a:chExt cx="132" cy="408"/>
            </a:xfrm>
          </p:grpSpPr>
          <p:sp>
            <p:nvSpPr>
              <p:cNvPr id="100771" name="Oval 41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72" name="Line 42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73" name="Line 42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774" name="Oval 422"/>
            <p:cNvSpPr>
              <a:spLocks noChangeArrowheads="1"/>
            </p:cNvSpPr>
            <p:nvPr/>
          </p:nvSpPr>
          <p:spPr bwMode="auto">
            <a:xfrm>
              <a:off x="4150" y="2192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75" name="Oval 423"/>
            <p:cNvSpPr>
              <a:spLocks noChangeArrowheads="1"/>
            </p:cNvSpPr>
            <p:nvPr/>
          </p:nvSpPr>
          <p:spPr bwMode="auto">
            <a:xfrm>
              <a:off x="4089" y="2192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76" name="Oval 424"/>
            <p:cNvSpPr>
              <a:spLocks noChangeArrowheads="1"/>
            </p:cNvSpPr>
            <p:nvPr/>
          </p:nvSpPr>
          <p:spPr bwMode="auto">
            <a:xfrm>
              <a:off x="4192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77" name="Oval 425"/>
            <p:cNvSpPr>
              <a:spLocks noChangeArrowheads="1"/>
            </p:cNvSpPr>
            <p:nvPr/>
          </p:nvSpPr>
          <p:spPr bwMode="auto">
            <a:xfrm>
              <a:off x="4070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78" name="Oval 426"/>
            <p:cNvSpPr>
              <a:spLocks noChangeArrowheads="1"/>
            </p:cNvSpPr>
            <p:nvPr/>
          </p:nvSpPr>
          <p:spPr bwMode="auto">
            <a:xfrm>
              <a:off x="4131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79" name="Oval 427"/>
            <p:cNvSpPr>
              <a:spLocks noChangeArrowheads="1"/>
            </p:cNvSpPr>
            <p:nvPr/>
          </p:nvSpPr>
          <p:spPr bwMode="auto">
            <a:xfrm>
              <a:off x="4173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0" name="Oval 428"/>
            <p:cNvSpPr>
              <a:spLocks noChangeArrowheads="1"/>
            </p:cNvSpPr>
            <p:nvPr/>
          </p:nvSpPr>
          <p:spPr bwMode="auto">
            <a:xfrm>
              <a:off x="4235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1" name="Oval 429"/>
            <p:cNvSpPr>
              <a:spLocks noChangeArrowheads="1"/>
            </p:cNvSpPr>
            <p:nvPr/>
          </p:nvSpPr>
          <p:spPr bwMode="auto">
            <a:xfrm>
              <a:off x="4112" y="2239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2" name="Oval 430"/>
            <p:cNvSpPr>
              <a:spLocks noChangeArrowheads="1"/>
            </p:cNvSpPr>
            <p:nvPr/>
          </p:nvSpPr>
          <p:spPr bwMode="auto">
            <a:xfrm>
              <a:off x="4204" y="2260"/>
              <a:ext cx="57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3" name="Oval 431"/>
            <p:cNvSpPr>
              <a:spLocks noChangeArrowheads="1"/>
            </p:cNvSpPr>
            <p:nvPr/>
          </p:nvSpPr>
          <p:spPr bwMode="auto">
            <a:xfrm>
              <a:off x="4265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4" name="Oval 432"/>
            <p:cNvSpPr>
              <a:spLocks noChangeArrowheads="1"/>
            </p:cNvSpPr>
            <p:nvPr/>
          </p:nvSpPr>
          <p:spPr bwMode="auto">
            <a:xfrm>
              <a:off x="4080" y="2260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785" name="Oval 433"/>
            <p:cNvSpPr>
              <a:spLocks noChangeArrowheads="1"/>
            </p:cNvSpPr>
            <p:nvPr/>
          </p:nvSpPr>
          <p:spPr bwMode="auto">
            <a:xfrm>
              <a:off x="4142" y="2260"/>
              <a:ext cx="58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786" name="Group 434"/>
            <p:cNvGrpSpPr>
              <a:grpSpLocks/>
            </p:cNvGrpSpPr>
            <p:nvPr/>
          </p:nvGrpSpPr>
          <p:grpSpPr bwMode="auto">
            <a:xfrm>
              <a:off x="4240" y="2283"/>
              <a:ext cx="58" cy="97"/>
              <a:chOff x="1961" y="2756"/>
              <a:chExt cx="132" cy="408"/>
            </a:xfrm>
          </p:grpSpPr>
          <p:sp>
            <p:nvSpPr>
              <p:cNvPr id="100787" name="Oval 43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88" name="Line 43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89" name="Line 43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90" name="Group 438"/>
            <p:cNvGrpSpPr>
              <a:grpSpLocks/>
            </p:cNvGrpSpPr>
            <p:nvPr/>
          </p:nvGrpSpPr>
          <p:grpSpPr bwMode="auto">
            <a:xfrm>
              <a:off x="4118" y="2283"/>
              <a:ext cx="58" cy="97"/>
              <a:chOff x="1961" y="2756"/>
              <a:chExt cx="132" cy="408"/>
            </a:xfrm>
          </p:grpSpPr>
          <p:sp>
            <p:nvSpPr>
              <p:cNvPr id="100791" name="Oval 43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92" name="Line 44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93" name="Line 44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94" name="Group 442"/>
            <p:cNvGrpSpPr>
              <a:grpSpLocks/>
            </p:cNvGrpSpPr>
            <p:nvPr/>
          </p:nvGrpSpPr>
          <p:grpSpPr bwMode="auto">
            <a:xfrm>
              <a:off x="4179" y="2283"/>
              <a:ext cx="58" cy="97"/>
              <a:chOff x="1961" y="2756"/>
              <a:chExt cx="132" cy="408"/>
            </a:xfrm>
          </p:grpSpPr>
          <p:sp>
            <p:nvSpPr>
              <p:cNvPr id="100795" name="Oval 44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796" name="Line 44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797" name="Line 44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798" name="Group 446"/>
            <p:cNvGrpSpPr>
              <a:grpSpLocks/>
            </p:cNvGrpSpPr>
            <p:nvPr/>
          </p:nvGrpSpPr>
          <p:grpSpPr bwMode="auto">
            <a:xfrm>
              <a:off x="4301" y="2283"/>
              <a:ext cx="58" cy="97"/>
              <a:chOff x="1961" y="2756"/>
              <a:chExt cx="132" cy="408"/>
            </a:xfrm>
          </p:grpSpPr>
          <p:sp>
            <p:nvSpPr>
              <p:cNvPr id="100799" name="Oval 44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00" name="Line 44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01" name="Line 44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802" name="Oval 450"/>
            <p:cNvSpPr>
              <a:spLocks noChangeArrowheads="1"/>
            </p:cNvSpPr>
            <p:nvPr/>
          </p:nvSpPr>
          <p:spPr bwMode="auto">
            <a:xfrm>
              <a:off x="4355" y="2239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803" name="Group 451"/>
            <p:cNvGrpSpPr>
              <a:grpSpLocks/>
            </p:cNvGrpSpPr>
            <p:nvPr/>
          </p:nvGrpSpPr>
          <p:grpSpPr bwMode="auto">
            <a:xfrm>
              <a:off x="4362" y="2283"/>
              <a:ext cx="57" cy="97"/>
              <a:chOff x="1961" y="2756"/>
              <a:chExt cx="132" cy="408"/>
            </a:xfrm>
          </p:grpSpPr>
          <p:sp>
            <p:nvSpPr>
              <p:cNvPr id="100804" name="Oval 45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05" name="Line 45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06" name="Line 45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07" name="Group 455"/>
            <p:cNvGrpSpPr>
              <a:grpSpLocks/>
            </p:cNvGrpSpPr>
            <p:nvPr/>
          </p:nvGrpSpPr>
          <p:grpSpPr bwMode="auto">
            <a:xfrm>
              <a:off x="4423" y="2283"/>
              <a:ext cx="58" cy="97"/>
              <a:chOff x="1961" y="2756"/>
              <a:chExt cx="132" cy="408"/>
            </a:xfrm>
          </p:grpSpPr>
          <p:sp>
            <p:nvSpPr>
              <p:cNvPr id="100808" name="Oval 45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09" name="Line 45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10" name="Line 45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11" name="Group 459"/>
            <p:cNvGrpSpPr>
              <a:grpSpLocks/>
            </p:cNvGrpSpPr>
            <p:nvPr/>
          </p:nvGrpSpPr>
          <p:grpSpPr bwMode="auto">
            <a:xfrm>
              <a:off x="4484" y="2283"/>
              <a:ext cx="58" cy="97"/>
              <a:chOff x="1961" y="2756"/>
              <a:chExt cx="132" cy="408"/>
            </a:xfrm>
          </p:grpSpPr>
          <p:sp>
            <p:nvSpPr>
              <p:cNvPr id="100812" name="Oval 46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13" name="Line 46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14" name="Line 46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815" name="Oval 463"/>
            <p:cNvSpPr>
              <a:spLocks noChangeArrowheads="1"/>
            </p:cNvSpPr>
            <p:nvPr/>
          </p:nvSpPr>
          <p:spPr bwMode="auto">
            <a:xfrm>
              <a:off x="4509" y="2260"/>
              <a:ext cx="59" cy="36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16" name="Oval 464"/>
            <p:cNvSpPr>
              <a:spLocks noChangeArrowheads="1"/>
            </p:cNvSpPr>
            <p:nvPr/>
          </p:nvSpPr>
          <p:spPr bwMode="auto">
            <a:xfrm>
              <a:off x="1208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17" name="Oval 465"/>
            <p:cNvSpPr>
              <a:spLocks noChangeArrowheads="1"/>
            </p:cNvSpPr>
            <p:nvPr/>
          </p:nvSpPr>
          <p:spPr bwMode="auto">
            <a:xfrm>
              <a:off x="1269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18" name="Oval 466"/>
            <p:cNvSpPr>
              <a:spLocks noChangeArrowheads="1"/>
            </p:cNvSpPr>
            <p:nvPr/>
          </p:nvSpPr>
          <p:spPr bwMode="auto">
            <a:xfrm>
              <a:off x="1327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19" name="Oval 467"/>
            <p:cNvSpPr>
              <a:spLocks noChangeArrowheads="1"/>
            </p:cNvSpPr>
            <p:nvPr/>
          </p:nvSpPr>
          <p:spPr bwMode="auto">
            <a:xfrm>
              <a:off x="1388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20" name="Oval 468"/>
            <p:cNvSpPr>
              <a:spLocks noChangeArrowheads="1"/>
            </p:cNvSpPr>
            <p:nvPr/>
          </p:nvSpPr>
          <p:spPr bwMode="auto">
            <a:xfrm>
              <a:off x="1249" y="2215"/>
              <a:ext cx="59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21" name="Oval 469"/>
            <p:cNvSpPr>
              <a:spLocks noChangeArrowheads="1"/>
            </p:cNvSpPr>
            <p:nvPr/>
          </p:nvSpPr>
          <p:spPr bwMode="auto">
            <a:xfrm>
              <a:off x="1312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22" name="Oval 470"/>
            <p:cNvSpPr>
              <a:spLocks noChangeArrowheads="1"/>
            </p:cNvSpPr>
            <p:nvPr/>
          </p:nvSpPr>
          <p:spPr bwMode="auto">
            <a:xfrm>
              <a:off x="1369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23" name="Oval 471"/>
            <p:cNvSpPr>
              <a:spLocks noChangeArrowheads="1"/>
            </p:cNvSpPr>
            <p:nvPr/>
          </p:nvSpPr>
          <p:spPr bwMode="auto">
            <a:xfrm>
              <a:off x="1214" y="1649"/>
              <a:ext cx="237" cy="683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100000">
                  <a:schemeClr val="accent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it-IT" sz="1400" b="1"/>
                <a:t>TF</a:t>
              </a:r>
              <a:endParaRPr lang="en-GB" altLang="it-IT" sz="1400" b="1"/>
            </a:p>
          </p:txBody>
        </p:sp>
        <p:grpSp>
          <p:nvGrpSpPr>
            <p:cNvPr id="100824" name="Group 472"/>
            <p:cNvGrpSpPr>
              <a:grpSpLocks/>
            </p:cNvGrpSpPr>
            <p:nvPr/>
          </p:nvGrpSpPr>
          <p:grpSpPr bwMode="auto">
            <a:xfrm flipV="1">
              <a:off x="995" y="2388"/>
              <a:ext cx="58" cy="98"/>
              <a:chOff x="1961" y="2756"/>
              <a:chExt cx="132" cy="408"/>
            </a:xfrm>
          </p:grpSpPr>
          <p:sp>
            <p:nvSpPr>
              <p:cNvPr id="100825" name="Oval 47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26" name="Line 47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27" name="Line 47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28" name="Group 476"/>
            <p:cNvGrpSpPr>
              <a:grpSpLocks/>
            </p:cNvGrpSpPr>
            <p:nvPr/>
          </p:nvGrpSpPr>
          <p:grpSpPr bwMode="auto">
            <a:xfrm flipV="1">
              <a:off x="1056" y="2388"/>
              <a:ext cx="58" cy="98"/>
              <a:chOff x="1961" y="2756"/>
              <a:chExt cx="132" cy="408"/>
            </a:xfrm>
          </p:grpSpPr>
          <p:sp>
            <p:nvSpPr>
              <p:cNvPr id="100829" name="Oval 47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30" name="Line 47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31" name="Line 47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32" name="Group 480"/>
            <p:cNvGrpSpPr>
              <a:grpSpLocks/>
            </p:cNvGrpSpPr>
            <p:nvPr/>
          </p:nvGrpSpPr>
          <p:grpSpPr bwMode="auto">
            <a:xfrm flipV="1">
              <a:off x="1117" y="2388"/>
              <a:ext cx="58" cy="98"/>
              <a:chOff x="1961" y="2756"/>
              <a:chExt cx="132" cy="408"/>
            </a:xfrm>
          </p:grpSpPr>
          <p:sp>
            <p:nvSpPr>
              <p:cNvPr id="100833" name="Oval 48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34" name="Line 48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35" name="Line 48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36" name="Group 484"/>
            <p:cNvGrpSpPr>
              <a:grpSpLocks/>
            </p:cNvGrpSpPr>
            <p:nvPr/>
          </p:nvGrpSpPr>
          <p:grpSpPr bwMode="auto">
            <a:xfrm flipV="1">
              <a:off x="1178" y="2388"/>
              <a:ext cx="58" cy="98"/>
              <a:chOff x="1961" y="2756"/>
              <a:chExt cx="132" cy="408"/>
            </a:xfrm>
          </p:grpSpPr>
          <p:sp>
            <p:nvSpPr>
              <p:cNvPr id="100837" name="Oval 485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38" name="Line 486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39" name="Line 487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40" name="Group 488"/>
            <p:cNvGrpSpPr>
              <a:grpSpLocks/>
            </p:cNvGrpSpPr>
            <p:nvPr/>
          </p:nvGrpSpPr>
          <p:grpSpPr bwMode="auto">
            <a:xfrm flipV="1">
              <a:off x="1239" y="2388"/>
              <a:ext cx="57" cy="98"/>
              <a:chOff x="1961" y="2756"/>
              <a:chExt cx="132" cy="408"/>
            </a:xfrm>
          </p:grpSpPr>
          <p:sp>
            <p:nvSpPr>
              <p:cNvPr id="100841" name="Oval 489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42" name="Line 490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43" name="Line 491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44" name="Group 492"/>
            <p:cNvGrpSpPr>
              <a:grpSpLocks/>
            </p:cNvGrpSpPr>
            <p:nvPr/>
          </p:nvGrpSpPr>
          <p:grpSpPr bwMode="auto">
            <a:xfrm flipV="1">
              <a:off x="1300" y="2388"/>
              <a:ext cx="58" cy="98"/>
              <a:chOff x="1961" y="2756"/>
              <a:chExt cx="132" cy="408"/>
            </a:xfrm>
          </p:grpSpPr>
          <p:sp>
            <p:nvSpPr>
              <p:cNvPr id="100845" name="Oval 49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46" name="Line 49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47" name="Line 49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848" name="Oval 496"/>
            <p:cNvSpPr>
              <a:spLocks noChangeArrowheads="1"/>
            </p:cNvSpPr>
            <p:nvPr/>
          </p:nvSpPr>
          <p:spPr bwMode="auto">
            <a:xfrm>
              <a:off x="1086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49" name="Oval 497"/>
            <p:cNvSpPr>
              <a:spLocks noChangeArrowheads="1"/>
            </p:cNvSpPr>
            <p:nvPr/>
          </p:nvSpPr>
          <p:spPr bwMode="auto">
            <a:xfrm>
              <a:off x="1147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0" name="Oval 498"/>
            <p:cNvSpPr>
              <a:spLocks noChangeArrowheads="1"/>
            </p:cNvSpPr>
            <p:nvPr/>
          </p:nvSpPr>
          <p:spPr bwMode="auto">
            <a:xfrm>
              <a:off x="1448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1" name="Oval 499"/>
            <p:cNvSpPr>
              <a:spLocks noChangeArrowheads="1"/>
            </p:cNvSpPr>
            <p:nvPr/>
          </p:nvSpPr>
          <p:spPr bwMode="auto">
            <a:xfrm>
              <a:off x="1127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2" name="Oval 500"/>
            <p:cNvSpPr>
              <a:spLocks noChangeArrowheads="1"/>
            </p:cNvSpPr>
            <p:nvPr/>
          </p:nvSpPr>
          <p:spPr bwMode="auto">
            <a:xfrm>
              <a:off x="1188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3" name="Oval 501"/>
            <p:cNvSpPr>
              <a:spLocks noChangeArrowheads="1"/>
            </p:cNvSpPr>
            <p:nvPr/>
          </p:nvSpPr>
          <p:spPr bwMode="auto">
            <a:xfrm>
              <a:off x="1430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4" name="Oval 502"/>
            <p:cNvSpPr>
              <a:spLocks noChangeArrowheads="1"/>
            </p:cNvSpPr>
            <p:nvPr/>
          </p:nvSpPr>
          <p:spPr bwMode="auto">
            <a:xfrm>
              <a:off x="1491" y="2215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5" name="Oval 503"/>
            <p:cNvSpPr>
              <a:spLocks noChangeArrowheads="1"/>
            </p:cNvSpPr>
            <p:nvPr/>
          </p:nvSpPr>
          <p:spPr bwMode="auto">
            <a:xfrm>
              <a:off x="1169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6" name="Oval 504"/>
            <p:cNvSpPr>
              <a:spLocks noChangeArrowheads="1"/>
            </p:cNvSpPr>
            <p:nvPr/>
          </p:nvSpPr>
          <p:spPr bwMode="auto">
            <a:xfrm>
              <a:off x="1293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7" name="Oval 505"/>
            <p:cNvSpPr>
              <a:spLocks noChangeArrowheads="1"/>
            </p:cNvSpPr>
            <p:nvPr/>
          </p:nvSpPr>
          <p:spPr bwMode="auto">
            <a:xfrm>
              <a:off x="1354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8" name="Oval 506"/>
            <p:cNvSpPr>
              <a:spLocks noChangeArrowheads="1"/>
            </p:cNvSpPr>
            <p:nvPr/>
          </p:nvSpPr>
          <p:spPr bwMode="auto">
            <a:xfrm>
              <a:off x="1412" y="2238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59" name="Oval 507"/>
            <p:cNvSpPr>
              <a:spLocks noChangeArrowheads="1"/>
            </p:cNvSpPr>
            <p:nvPr/>
          </p:nvSpPr>
          <p:spPr bwMode="auto">
            <a:xfrm>
              <a:off x="1473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0" name="Oval 508"/>
            <p:cNvSpPr>
              <a:spLocks noChangeArrowheads="1"/>
            </p:cNvSpPr>
            <p:nvPr/>
          </p:nvSpPr>
          <p:spPr bwMode="auto">
            <a:xfrm>
              <a:off x="1533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1" name="Oval 509"/>
            <p:cNvSpPr>
              <a:spLocks noChangeArrowheads="1"/>
            </p:cNvSpPr>
            <p:nvPr/>
          </p:nvSpPr>
          <p:spPr bwMode="auto">
            <a:xfrm>
              <a:off x="957" y="2260"/>
              <a:ext cx="59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2" name="Oval 510"/>
            <p:cNvSpPr>
              <a:spLocks noChangeArrowheads="1"/>
            </p:cNvSpPr>
            <p:nvPr/>
          </p:nvSpPr>
          <p:spPr bwMode="auto">
            <a:xfrm>
              <a:off x="101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3" name="Oval 511"/>
            <p:cNvSpPr>
              <a:spLocks noChangeArrowheads="1"/>
            </p:cNvSpPr>
            <p:nvPr/>
          </p:nvSpPr>
          <p:spPr bwMode="auto">
            <a:xfrm>
              <a:off x="108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4" name="Oval 512"/>
            <p:cNvSpPr>
              <a:spLocks noChangeArrowheads="1"/>
            </p:cNvSpPr>
            <p:nvPr/>
          </p:nvSpPr>
          <p:spPr bwMode="auto">
            <a:xfrm>
              <a:off x="1142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5" name="Oval 513"/>
            <p:cNvSpPr>
              <a:spLocks noChangeArrowheads="1"/>
            </p:cNvSpPr>
            <p:nvPr/>
          </p:nvSpPr>
          <p:spPr bwMode="auto">
            <a:xfrm>
              <a:off x="119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6" name="Oval 514"/>
            <p:cNvSpPr>
              <a:spLocks noChangeArrowheads="1"/>
            </p:cNvSpPr>
            <p:nvPr/>
          </p:nvSpPr>
          <p:spPr bwMode="auto">
            <a:xfrm>
              <a:off x="126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7" name="Oval 515"/>
            <p:cNvSpPr>
              <a:spLocks noChangeArrowheads="1"/>
            </p:cNvSpPr>
            <p:nvPr/>
          </p:nvSpPr>
          <p:spPr bwMode="auto">
            <a:xfrm>
              <a:off x="957" y="2260"/>
              <a:ext cx="59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8" name="Oval 516"/>
            <p:cNvSpPr>
              <a:spLocks noChangeArrowheads="1"/>
            </p:cNvSpPr>
            <p:nvPr/>
          </p:nvSpPr>
          <p:spPr bwMode="auto">
            <a:xfrm>
              <a:off x="101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69" name="Oval 517"/>
            <p:cNvSpPr>
              <a:spLocks noChangeArrowheads="1"/>
            </p:cNvSpPr>
            <p:nvPr/>
          </p:nvSpPr>
          <p:spPr bwMode="auto">
            <a:xfrm>
              <a:off x="108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0" name="Oval 518"/>
            <p:cNvSpPr>
              <a:spLocks noChangeArrowheads="1"/>
            </p:cNvSpPr>
            <p:nvPr/>
          </p:nvSpPr>
          <p:spPr bwMode="auto">
            <a:xfrm>
              <a:off x="1142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1" name="Oval 519"/>
            <p:cNvSpPr>
              <a:spLocks noChangeArrowheads="1"/>
            </p:cNvSpPr>
            <p:nvPr/>
          </p:nvSpPr>
          <p:spPr bwMode="auto">
            <a:xfrm>
              <a:off x="119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2" name="Oval 520"/>
            <p:cNvSpPr>
              <a:spLocks noChangeArrowheads="1"/>
            </p:cNvSpPr>
            <p:nvPr/>
          </p:nvSpPr>
          <p:spPr bwMode="auto">
            <a:xfrm>
              <a:off x="126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3" name="Oval 521"/>
            <p:cNvSpPr>
              <a:spLocks noChangeArrowheads="1"/>
            </p:cNvSpPr>
            <p:nvPr/>
          </p:nvSpPr>
          <p:spPr bwMode="auto">
            <a:xfrm>
              <a:off x="119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4" name="Oval 522"/>
            <p:cNvSpPr>
              <a:spLocks noChangeArrowheads="1"/>
            </p:cNvSpPr>
            <p:nvPr/>
          </p:nvSpPr>
          <p:spPr bwMode="auto">
            <a:xfrm>
              <a:off x="126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5" name="Oval 523"/>
            <p:cNvSpPr>
              <a:spLocks noChangeArrowheads="1"/>
            </p:cNvSpPr>
            <p:nvPr/>
          </p:nvSpPr>
          <p:spPr bwMode="auto">
            <a:xfrm>
              <a:off x="1325" y="2260"/>
              <a:ext cx="59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6" name="Oval 524"/>
            <p:cNvSpPr>
              <a:spLocks noChangeArrowheads="1"/>
            </p:cNvSpPr>
            <p:nvPr/>
          </p:nvSpPr>
          <p:spPr bwMode="auto">
            <a:xfrm>
              <a:off x="1445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7" name="Oval 525"/>
            <p:cNvSpPr>
              <a:spLocks noChangeArrowheads="1"/>
            </p:cNvSpPr>
            <p:nvPr/>
          </p:nvSpPr>
          <p:spPr bwMode="auto">
            <a:xfrm>
              <a:off x="1506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878" name="Oval 526"/>
            <p:cNvSpPr>
              <a:spLocks noChangeArrowheads="1"/>
            </p:cNvSpPr>
            <p:nvPr/>
          </p:nvSpPr>
          <p:spPr bwMode="auto">
            <a:xfrm>
              <a:off x="1565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879" name="Group 527"/>
            <p:cNvGrpSpPr>
              <a:grpSpLocks/>
            </p:cNvGrpSpPr>
            <p:nvPr/>
          </p:nvGrpSpPr>
          <p:grpSpPr bwMode="auto">
            <a:xfrm flipV="1">
              <a:off x="1361" y="2388"/>
              <a:ext cx="58" cy="98"/>
              <a:chOff x="1961" y="2756"/>
              <a:chExt cx="132" cy="408"/>
            </a:xfrm>
          </p:grpSpPr>
          <p:sp>
            <p:nvSpPr>
              <p:cNvPr id="100880" name="Oval 52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81" name="Line 52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82" name="Line 53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83" name="Group 531"/>
            <p:cNvGrpSpPr>
              <a:grpSpLocks/>
            </p:cNvGrpSpPr>
            <p:nvPr/>
          </p:nvGrpSpPr>
          <p:grpSpPr bwMode="auto">
            <a:xfrm flipV="1">
              <a:off x="1419" y="2388"/>
              <a:ext cx="58" cy="98"/>
              <a:chOff x="1961" y="2756"/>
              <a:chExt cx="132" cy="408"/>
            </a:xfrm>
          </p:grpSpPr>
          <p:sp>
            <p:nvSpPr>
              <p:cNvPr id="100884" name="Oval 53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85" name="Line 53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86" name="Line 53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87" name="Group 535"/>
            <p:cNvGrpSpPr>
              <a:grpSpLocks/>
            </p:cNvGrpSpPr>
            <p:nvPr/>
          </p:nvGrpSpPr>
          <p:grpSpPr bwMode="auto">
            <a:xfrm>
              <a:off x="1419" y="2283"/>
              <a:ext cx="58" cy="97"/>
              <a:chOff x="1961" y="2756"/>
              <a:chExt cx="132" cy="408"/>
            </a:xfrm>
          </p:grpSpPr>
          <p:sp>
            <p:nvSpPr>
              <p:cNvPr id="100888" name="Oval 53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89" name="Line 53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90" name="Line 53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91" name="Group 539"/>
            <p:cNvGrpSpPr>
              <a:grpSpLocks/>
            </p:cNvGrpSpPr>
            <p:nvPr/>
          </p:nvGrpSpPr>
          <p:grpSpPr bwMode="auto">
            <a:xfrm flipV="1">
              <a:off x="1483" y="2388"/>
              <a:ext cx="57" cy="98"/>
              <a:chOff x="1961" y="2756"/>
              <a:chExt cx="132" cy="408"/>
            </a:xfrm>
          </p:grpSpPr>
          <p:sp>
            <p:nvSpPr>
              <p:cNvPr id="100892" name="Oval 54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93" name="Line 54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94" name="Line 54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95" name="Group 543"/>
            <p:cNvGrpSpPr>
              <a:grpSpLocks/>
            </p:cNvGrpSpPr>
            <p:nvPr/>
          </p:nvGrpSpPr>
          <p:grpSpPr bwMode="auto">
            <a:xfrm>
              <a:off x="1483" y="2283"/>
              <a:ext cx="57" cy="97"/>
              <a:chOff x="1961" y="2756"/>
              <a:chExt cx="132" cy="408"/>
            </a:xfrm>
          </p:grpSpPr>
          <p:sp>
            <p:nvSpPr>
              <p:cNvPr id="100896" name="Oval 54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897" name="Line 54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898" name="Line 54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899" name="Group 547"/>
            <p:cNvGrpSpPr>
              <a:grpSpLocks/>
            </p:cNvGrpSpPr>
            <p:nvPr/>
          </p:nvGrpSpPr>
          <p:grpSpPr bwMode="auto">
            <a:xfrm flipV="1">
              <a:off x="1546" y="2388"/>
              <a:ext cx="57" cy="98"/>
              <a:chOff x="1961" y="2756"/>
              <a:chExt cx="132" cy="408"/>
            </a:xfrm>
          </p:grpSpPr>
          <p:sp>
            <p:nvSpPr>
              <p:cNvPr id="100900" name="Oval 54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01" name="Line 54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02" name="Line 55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03" name="Group 551"/>
            <p:cNvGrpSpPr>
              <a:grpSpLocks/>
            </p:cNvGrpSpPr>
            <p:nvPr/>
          </p:nvGrpSpPr>
          <p:grpSpPr bwMode="auto">
            <a:xfrm>
              <a:off x="1546" y="2283"/>
              <a:ext cx="57" cy="97"/>
              <a:chOff x="1961" y="2756"/>
              <a:chExt cx="132" cy="408"/>
            </a:xfrm>
          </p:grpSpPr>
          <p:sp>
            <p:nvSpPr>
              <p:cNvPr id="100904" name="Oval 552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05" name="Line 553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06" name="Line 554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07" name="Group 555"/>
            <p:cNvGrpSpPr>
              <a:grpSpLocks/>
            </p:cNvGrpSpPr>
            <p:nvPr/>
          </p:nvGrpSpPr>
          <p:grpSpPr bwMode="auto">
            <a:xfrm flipV="1">
              <a:off x="1607" y="2388"/>
              <a:ext cx="58" cy="98"/>
              <a:chOff x="1961" y="2756"/>
              <a:chExt cx="132" cy="408"/>
            </a:xfrm>
          </p:grpSpPr>
          <p:sp>
            <p:nvSpPr>
              <p:cNvPr id="100908" name="Oval 55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09" name="Line 55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10" name="Line 55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11" name="Group 559"/>
            <p:cNvGrpSpPr>
              <a:grpSpLocks/>
            </p:cNvGrpSpPr>
            <p:nvPr/>
          </p:nvGrpSpPr>
          <p:grpSpPr bwMode="auto">
            <a:xfrm>
              <a:off x="1607" y="2283"/>
              <a:ext cx="58" cy="97"/>
              <a:chOff x="1961" y="2756"/>
              <a:chExt cx="132" cy="408"/>
            </a:xfrm>
          </p:grpSpPr>
          <p:sp>
            <p:nvSpPr>
              <p:cNvPr id="100912" name="Oval 56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13" name="Line 56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14" name="Line 56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915" name="Oval 563"/>
            <p:cNvSpPr>
              <a:spLocks noChangeArrowheads="1"/>
            </p:cNvSpPr>
            <p:nvPr/>
          </p:nvSpPr>
          <p:spPr bwMode="auto">
            <a:xfrm>
              <a:off x="1027" y="2192"/>
              <a:ext cx="59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16" name="Oval 564"/>
            <p:cNvSpPr>
              <a:spLocks noChangeArrowheads="1"/>
            </p:cNvSpPr>
            <p:nvPr/>
          </p:nvSpPr>
          <p:spPr bwMode="auto">
            <a:xfrm>
              <a:off x="966" y="2192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17" name="Oval 565"/>
            <p:cNvSpPr>
              <a:spLocks noChangeArrowheads="1"/>
            </p:cNvSpPr>
            <p:nvPr/>
          </p:nvSpPr>
          <p:spPr bwMode="auto">
            <a:xfrm>
              <a:off x="1069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18" name="Oval 566"/>
            <p:cNvSpPr>
              <a:spLocks noChangeArrowheads="1"/>
            </p:cNvSpPr>
            <p:nvPr/>
          </p:nvSpPr>
          <p:spPr bwMode="auto">
            <a:xfrm>
              <a:off x="947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19" name="Oval 567"/>
            <p:cNvSpPr>
              <a:spLocks noChangeArrowheads="1"/>
            </p:cNvSpPr>
            <p:nvPr/>
          </p:nvSpPr>
          <p:spPr bwMode="auto">
            <a:xfrm>
              <a:off x="1008" y="2215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0" name="Oval 568"/>
            <p:cNvSpPr>
              <a:spLocks noChangeArrowheads="1"/>
            </p:cNvSpPr>
            <p:nvPr/>
          </p:nvSpPr>
          <p:spPr bwMode="auto">
            <a:xfrm>
              <a:off x="1050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1" name="Oval 569"/>
            <p:cNvSpPr>
              <a:spLocks noChangeArrowheads="1"/>
            </p:cNvSpPr>
            <p:nvPr/>
          </p:nvSpPr>
          <p:spPr bwMode="auto">
            <a:xfrm>
              <a:off x="1112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2" name="Oval 570"/>
            <p:cNvSpPr>
              <a:spLocks noChangeArrowheads="1"/>
            </p:cNvSpPr>
            <p:nvPr/>
          </p:nvSpPr>
          <p:spPr bwMode="auto">
            <a:xfrm>
              <a:off x="989" y="2238"/>
              <a:ext cx="58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3" name="Oval 571"/>
            <p:cNvSpPr>
              <a:spLocks noChangeArrowheads="1"/>
            </p:cNvSpPr>
            <p:nvPr/>
          </p:nvSpPr>
          <p:spPr bwMode="auto">
            <a:xfrm>
              <a:off x="1081" y="2260"/>
              <a:ext cx="57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4" name="Oval 572"/>
            <p:cNvSpPr>
              <a:spLocks noChangeArrowheads="1"/>
            </p:cNvSpPr>
            <p:nvPr/>
          </p:nvSpPr>
          <p:spPr bwMode="auto">
            <a:xfrm>
              <a:off x="1142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5" name="Oval 573"/>
            <p:cNvSpPr>
              <a:spLocks noChangeArrowheads="1"/>
            </p:cNvSpPr>
            <p:nvPr/>
          </p:nvSpPr>
          <p:spPr bwMode="auto">
            <a:xfrm>
              <a:off x="957" y="2260"/>
              <a:ext cx="59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00926" name="Oval 574"/>
            <p:cNvSpPr>
              <a:spLocks noChangeArrowheads="1"/>
            </p:cNvSpPr>
            <p:nvPr/>
          </p:nvSpPr>
          <p:spPr bwMode="auto">
            <a:xfrm>
              <a:off x="1019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927" name="Group 575"/>
            <p:cNvGrpSpPr>
              <a:grpSpLocks/>
            </p:cNvGrpSpPr>
            <p:nvPr/>
          </p:nvGrpSpPr>
          <p:grpSpPr bwMode="auto">
            <a:xfrm>
              <a:off x="1117" y="2283"/>
              <a:ext cx="58" cy="97"/>
              <a:chOff x="1961" y="2756"/>
              <a:chExt cx="132" cy="408"/>
            </a:xfrm>
          </p:grpSpPr>
          <p:sp>
            <p:nvSpPr>
              <p:cNvPr id="100928" name="Oval 576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29" name="Line 577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30" name="Line 578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31" name="Group 579"/>
            <p:cNvGrpSpPr>
              <a:grpSpLocks/>
            </p:cNvGrpSpPr>
            <p:nvPr/>
          </p:nvGrpSpPr>
          <p:grpSpPr bwMode="auto">
            <a:xfrm>
              <a:off x="995" y="2283"/>
              <a:ext cx="58" cy="97"/>
              <a:chOff x="1961" y="2756"/>
              <a:chExt cx="132" cy="408"/>
            </a:xfrm>
          </p:grpSpPr>
          <p:sp>
            <p:nvSpPr>
              <p:cNvPr id="100932" name="Oval 580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33" name="Line 581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34" name="Line 582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35" name="Group 583"/>
            <p:cNvGrpSpPr>
              <a:grpSpLocks/>
            </p:cNvGrpSpPr>
            <p:nvPr/>
          </p:nvGrpSpPr>
          <p:grpSpPr bwMode="auto">
            <a:xfrm>
              <a:off x="1056" y="2283"/>
              <a:ext cx="58" cy="97"/>
              <a:chOff x="1961" y="2756"/>
              <a:chExt cx="132" cy="408"/>
            </a:xfrm>
          </p:grpSpPr>
          <p:sp>
            <p:nvSpPr>
              <p:cNvPr id="100936" name="Oval 584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37" name="Line 585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38" name="Line 586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39" name="Group 587"/>
            <p:cNvGrpSpPr>
              <a:grpSpLocks/>
            </p:cNvGrpSpPr>
            <p:nvPr/>
          </p:nvGrpSpPr>
          <p:grpSpPr bwMode="auto">
            <a:xfrm>
              <a:off x="1178" y="2283"/>
              <a:ext cx="58" cy="97"/>
              <a:chOff x="1961" y="2756"/>
              <a:chExt cx="132" cy="408"/>
            </a:xfrm>
          </p:grpSpPr>
          <p:sp>
            <p:nvSpPr>
              <p:cNvPr id="100940" name="Oval 588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41" name="Line 589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42" name="Line 590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943" name="Oval 591"/>
            <p:cNvSpPr>
              <a:spLocks noChangeArrowheads="1"/>
            </p:cNvSpPr>
            <p:nvPr/>
          </p:nvSpPr>
          <p:spPr bwMode="auto">
            <a:xfrm>
              <a:off x="1232" y="2238"/>
              <a:ext cx="56" cy="34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100944" name="Group 592"/>
            <p:cNvGrpSpPr>
              <a:grpSpLocks/>
            </p:cNvGrpSpPr>
            <p:nvPr/>
          </p:nvGrpSpPr>
          <p:grpSpPr bwMode="auto">
            <a:xfrm>
              <a:off x="1239" y="2283"/>
              <a:ext cx="57" cy="97"/>
              <a:chOff x="1961" y="2756"/>
              <a:chExt cx="132" cy="408"/>
            </a:xfrm>
          </p:grpSpPr>
          <p:sp>
            <p:nvSpPr>
              <p:cNvPr id="100945" name="Oval 593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46" name="Line 594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47" name="Line 595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48" name="Group 596"/>
            <p:cNvGrpSpPr>
              <a:grpSpLocks/>
            </p:cNvGrpSpPr>
            <p:nvPr/>
          </p:nvGrpSpPr>
          <p:grpSpPr bwMode="auto">
            <a:xfrm>
              <a:off x="1300" y="2283"/>
              <a:ext cx="58" cy="97"/>
              <a:chOff x="1961" y="2756"/>
              <a:chExt cx="132" cy="408"/>
            </a:xfrm>
          </p:grpSpPr>
          <p:sp>
            <p:nvSpPr>
              <p:cNvPr id="100949" name="Oval 597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50" name="Line 598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51" name="Line 599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grpSp>
          <p:nvGrpSpPr>
            <p:cNvPr id="100952" name="Group 600"/>
            <p:cNvGrpSpPr>
              <a:grpSpLocks/>
            </p:cNvGrpSpPr>
            <p:nvPr/>
          </p:nvGrpSpPr>
          <p:grpSpPr bwMode="auto">
            <a:xfrm>
              <a:off x="1361" y="2283"/>
              <a:ext cx="58" cy="97"/>
              <a:chOff x="1961" y="2756"/>
              <a:chExt cx="132" cy="408"/>
            </a:xfrm>
          </p:grpSpPr>
          <p:sp>
            <p:nvSpPr>
              <p:cNvPr id="100953" name="Oval 601"/>
              <p:cNvSpPr>
                <a:spLocks noChangeArrowheads="1"/>
              </p:cNvSpPr>
              <p:nvPr/>
            </p:nvSpPr>
            <p:spPr bwMode="auto">
              <a:xfrm>
                <a:off x="1961" y="2756"/>
                <a:ext cx="132" cy="146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0954" name="Line 602"/>
              <p:cNvSpPr>
                <a:spLocks noChangeShapeType="1"/>
              </p:cNvSpPr>
              <p:nvPr/>
            </p:nvSpPr>
            <p:spPr bwMode="auto">
              <a:xfrm>
                <a:off x="1999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00955" name="Line 603"/>
              <p:cNvSpPr>
                <a:spLocks noChangeShapeType="1"/>
              </p:cNvSpPr>
              <p:nvPr/>
            </p:nvSpPr>
            <p:spPr bwMode="auto">
              <a:xfrm>
                <a:off x="2046" y="2902"/>
                <a:ext cx="0" cy="26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100956" name="Oval 604"/>
            <p:cNvSpPr>
              <a:spLocks noChangeArrowheads="1"/>
            </p:cNvSpPr>
            <p:nvPr/>
          </p:nvSpPr>
          <p:spPr bwMode="auto">
            <a:xfrm>
              <a:off x="1387" y="2260"/>
              <a:ext cx="58" cy="35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00957" name="Text Box 605"/>
          <p:cNvSpPr txBox="1">
            <a:spLocks noChangeArrowheads="1"/>
          </p:cNvSpPr>
          <p:nvPr/>
        </p:nvSpPr>
        <p:spPr bwMode="auto">
          <a:xfrm>
            <a:off x="3387725" y="5959475"/>
            <a:ext cx="2654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/>
              <a:t>Il complesso Xasico</a:t>
            </a:r>
            <a:endParaRPr lang="en-GB" altLang="it-IT"/>
          </a:p>
        </p:txBody>
      </p:sp>
    </p:spTree>
    <p:extLst>
      <p:ext uri="{BB962C8B-B14F-4D97-AF65-F5344CB8AC3E}">
        <p14:creationId xmlns:p14="http://schemas.microsoft.com/office/powerpoint/2010/main" val="28650475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234" name="Group 2"/>
          <p:cNvGrpSpPr>
            <a:grpSpLocks/>
          </p:cNvGrpSpPr>
          <p:nvPr/>
        </p:nvGrpSpPr>
        <p:grpSpPr bwMode="auto">
          <a:xfrm>
            <a:off x="5880100" y="0"/>
            <a:ext cx="3022600" cy="6534150"/>
            <a:chOff x="3704" y="0"/>
            <a:chExt cx="1904" cy="4116"/>
          </a:xfrm>
        </p:grpSpPr>
        <p:pic>
          <p:nvPicPr>
            <p:cNvPr id="9523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46" r="36772"/>
            <a:stretch>
              <a:fillRect/>
            </a:stretch>
          </p:blipFill>
          <p:spPr bwMode="auto">
            <a:xfrm>
              <a:off x="3704" y="0"/>
              <a:ext cx="1904" cy="4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5236" name="Text Box 4"/>
            <p:cNvSpPr txBox="1">
              <a:spLocks noChangeArrowheads="1"/>
            </p:cNvSpPr>
            <p:nvPr/>
          </p:nvSpPr>
          <p:spPr bwMode="auto">
            <a:xfrm>
              <a:off x="4598" y="1065"/>
              <a:ext cx="6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2000"/>
                <a:t>Inibitore</a:t>
              </a:r>
              <a:endParaRPr lang="en-GB" altLang="it-IT" sz="2000"/>
            </a:p>
          </p:txBody>
        </p:sp>
      </p:grpSp>
      <p:grpSp>
        <p:nvGrpSpPr>
          <p:cNvPr id="95237" name="Group 5"/>
          <p:cNvGrpSpPr>
            <a:grpSpLocks/>
          </p:cNvGrpSpPr>
          <p:nvPr/>
        </p:nvGrpSpPr>
        <p:grpSpPr bwMode="auto">
          <a:xfrm>
            <a:off x="3136900" y="0"/>
            <a:ext cx="4133850" cy="6683375"/>
            <a:chOff x="1976" y="0"/>
            <a:chExt cx="2604" cy="4210"/>
          </a:xfrm>
        </p:grpSpPr>
        <p:grpSp>
          <p:nvGrpSpPr>
            <p:cNvPr id="95238" name="Group 6"/>
            <p:cNvGrpSpPr>
              <a:grpSpLocks/>
            </p:cNvGrpSpPr>
            <p:nvPr/>
          </p:nvGrpSpPr>
          <p:grpSpPr bwMode="auto">
            <a:xfrm>
              <a:off x="1976" y="0"/>
              <a:ext cx="2604" cy="4210"/>
              <a:chOff x="1976" y="0"/>
              <a:chExt cx="2604" cy="4210"/>
            </a:xfrm>
          </p:grpSpPr>
          <p:pic>
            <p:nvPicPr>
              <p:cNvPr id="95239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392" r="37434"/>
              <a:stretch>
                <a:fillRect/>
              </a:stretch>
            </p:blipFill>
            <p:spPr bwMode="auto">
              <a:xfrm>
                <a:off x="1976" y="0"/>
                <a:ext cx="1704" cy="41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5240" name="Text Box 8"/>
              <p:cNvSpPr txBox="1">
                <a:spLocks noChangeArrowheads="1"/>
              </p:cNvSpPr>
              <p:nvPr/>
            </p:nvSpPr>
            <p:spPr bwMode="auto">
              <a:xfrm>
                <a:off x="3094" y="3922"/>
                <a:ext cx="148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Soluble TF/FVIIa</a:t>
                </a:r>
                <a:endParaRPr lang="en-GB" altLang="it-IT"/>
              </a:p>
            </p:txBody>
          </p:sp>
          <p:sp>
            <p:nvSpPr>
              <p:cNvPr id="95241" name="Text Box 9"/>
              <p:cNvSpPr txBox="1">
                <a:spLocks noChangeArrowheads="1"/>
              </p:cNvSpPr>
              <p:nvPr/>
            </p:nvSpPr>
            <p:spPr bwMode="auto">
              <a:xfrm>
                <a:off x="3422" y="2570"/>
                <a:ext cx="41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sTF</a:t>
                </a:r>
                <a:endParaRPr lang="en-GB" altLang="it-IT"/>
              </a:p>
            </p:txBody>
          </p:sp>
        </p:grpSp>
        <p:sp>
          <p:nvSpPr>
            <p:cNvPr id="95242" name="Text Box 10"/>
            <p:cNvSpPr txBox="1">
              <a:spLocks noChangeArrowheads="1"/>
            </p:cNvSpPr>
            <p:nvPr/>
          </p:nvSpPr>
          <p:spPr bwMode="auto">
            <a:xfrm>
              <a:off x="2462" y="560"/>
              <a:ext cx="63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t-IT" sz="1800"/>
                <a:t>Triade</a:t>
              </a:r>
            </a:p>
            <a:p>
              <a:r>
                <a:rPr lang="en-US" altLang="it-IT" sz="1800"/>
                <a:t>catalitica</a:t>
              </a:r>
              <a:endParaRPr lang="en-GB" altLang="it-IT" sz="1800"/>
            </a:p>
          </p:txBody>
        </p:sp>
      </p:grpSp>
      <p:grpSp>
        <p:nvGrpSpPr>
          <p:cNvPr id="95243" name="Group 11"/>
          <p:cNvGrpSpPr>
            <a:grpSpLocks/>
          </p:cNvGrpSpPr>
          <p:nvPr/>
        </p:nvGrpSpPr>
        <p:grpSpPr bwMode="auto">
          <a:xfrm>
            <a:off x="393700" y="0"/>
            <a:ext cx="2552700" cy="6670675"/>
            <a:chOff x="248" y="0"/>
            <a:chExt cx="1608" cy="4202"/>
          </a:xfrm>
        </p:grpSpPr>
        <p:pic>
          <p:nvPicPr>
            <p:cNvPr id="95244" name="Picture 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392" r="39021"/>
            <a:stretch>
              <a:fillRect/>
            </a:stretch>
          </p:blipFill>
          <p:spPr bwMode="auto">
            <a:xfrm>
              <a:off x="248" y="0"/>
              <a:ext cx="1608" cy="41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95245" name="Group 13"/>
            <p:cNvGrpSpPr>
              <a:grpSpLocks/>
            </p:cNvGrpSpPr>
            <p:nvPr/>
          </p:nvGrpSpPr>
          <p:grpSpPr bwMode="auto">
            <a:xfrm>
              <a:off x="262" y="826"/>
              <a:ext cx="1534" cy="3376"/>
              <a:chOff x="262" y="826"/>
              <a:chExt cx="1534" cy="3376"/>
            </a:xfrm>
          </p:grpSpPr>
          <p:sp>
            <p:nvSpPr>
              <p:cNvPr id="95246" name="Text Box 14"/>
              <p:cNvSpPr txBox="1">
                <a:spLocks noChangeArrowheads="1"/>
              </p:cNvSpPr>
              <p:nvPr/>
            </p:nvSpPr>
            <p:spPr bwMode="auto">
              <a:xfrm>
                <a:off x="1350" y="1314"/>
                <a:ext cx="44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Ile</a:t>
                </a:r>
                <a:r>
                  <a:rPr lang="en-US" altLang="it-IT" baseline="30000"/>
                  <a:t>16</a:t>
                </a:r>
                <a:endParaRPr lang="en-GB" altLang="it-IT" baseline="30000"/>
              </a:p>
            </p:txBody>
          </p:sp>
          <p:sp>
            <p:nvSpPr>
              <p:cNvPr id="95247" name="Text Box 15"/>
              <p:cNvSpPr txBox="1">
                <a:spLocks noChangeArrowheads="1"/>
              </p:cNvSpPr>
              <p:nvPr/>
            </p:nvSpPr>
            <p:spPr bwMode="auto">
              <a:xfrm>
                <a:off x="1142" y="826"/>
                <a:ext cx="61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Asp</a:t>
                </a:r>
                <a:r>
                  <a:rPr lang="en-US" altLang="it-IT" baseline="30000"/>
                  <a:t>194</a:t>
                </a:r>
                <a:endParaRPr lang="en-GB" altLang="it-IT" baseline="30000"/>
              </a:p>
            </p:txBody>
          </p:sp>
          <p:sp>
            <p:nvSpPr>
              <p:cNvPr id="95248" name="Text Box 16"/>
              <p:cNvSpPr txBox="1">
                <a:spLocks noChangeArrowheads="1"/>
              </p:cNvSpPr>
              <p:nvPr/>
            </p:nvSpPr>
            <p:spPr bwMode="auto">
              <a:xfrm>
                <a:off x="414" y="2458"/>
                <a:ext cx="37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LH</a:t>
                </a:r>
                <a:endParaRPr lang="en-GB" altLang="it-IT"/>
              </a:p>
            </p:txBody>
          </p:sp>
          <p:sp>
            <p:nvSpPr>
              <p:cNvPr id="95249" name="Text Box 17"/>
              <p:cNvSpPr txBox="1">
                <a:spLocks noChangeArrowheads="1"/>
              </p:cNvSpPr>
              <p:nvPr/>
            </p:nvSpPr>
            <p:spPr bwMode="auto">
              <a:xfrm>
                <a:off x="262" y="1082"/>
                <a:ext cx="38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HC</a:t>
                </a:r>
                <a:endParaRPr lang="en-GB" altLang="it-IT"/>
              </a:p>
            </p:txBody>
          </p:sp>
          <p:sp>
            <p:nvSpPr>
              <p:cNvPr id="95250" name="Text Box 18"/>
              <p:cNvSpPr txBox="1">
                <a:spLocks noChangeArrowheads="1"/>
              </p:cNvSpPr>
              <p:nvPr/>
            </p:nvSpPr>
            <p:spPr bwMode="auto">
              <a:xfrm>
                <a:off x="574" y="3914"/>
                <a:ext cx="57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it-IT"/>
                  <a:t>FVIIa</a:t>
                </a:r>
                <a:endParaRPr lang="en-GB" altLang="it-IT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8081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325" y="1079500"/>
            <a:ext cx="5207000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0" y="5056188"/>
            <a:ext cx="9144000" cy="149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it-IT" altLang="it-IT" sz="1200">
              <a:latin typeface="Times" pitchFamily="96" charset="0"/>
            </a:endParaRPr>
          </a:p>
          <a:p>
            <a:pPr eaLnBrk="0" hangingPunct="0"/>
            <a:r>
              <a:rPr lang="it-IT" altLang="it-IT" sz="1200">
                <a:latin typeface="Times" pitchFamily="96" charset="0"/>
              </a:rPr>
              <a:t> </a:t>
            </a:r>
            <a:r>
              <a:rPr lang="it-IT" altLang="it-IT" sz="1600" b="1">
                <a:latin typeface="Times" pitchFamily="96" charset="0"/>
              </a:rPr>
              <a:t>Activation pocket region of FVIIa. </a:t>
            </a:r>
            <a:r>
              <a:rPr lang="it-IT" altLang="it-IT" sz="1600" b="1">
                <a:solidFill>
                  <a:srgbClr val="CC3300"/>
                </a:solidFill>
                <a:latin typeface="Times" pitchFamily="96" charset="0"/>
              </a:rPr>
              <a:t>The structure is from the complex between FVIIa and TF.</a:t>
            </a:r>
            <a:r>
              <a:rPr lang="it-IT" altLang="it-IT" sz="1600" b="1">
                <a:latin typeface="Times" pitchFamily="96" charset="0"/>
              </a:rPr>
              <a:t> The carbon atoms of N-terminal Ile-153 {16} to Lys-161 are shown in gray and those of the amino acids constituting part of the activation pocket are in green. The water molecule (shown as a red sphere)</a:t>
            </a:r>
          </a:p>
          <a:p>
            <a:pPr eaLnBrk="0" hangingPunct="0"/>
            <a:r>
              <a:rPr lang="it-IT" altLang="it-IT" sz="1600" b="1">
                <a:latin typeface="Times" pitchFamily="96" charset="0"/>
              </a:rPr>
              <a:t> interacting with main chain atoms of Gly-155 {18} and Gly-156 {19} lacks hydrogen bonds to the side chain of Met-298 {156}.</a:t>
            </a:r>
          </a:p>
        </p:txBody>
      </p:sp>
    </p:spTree>
    <p:extLst>
      <p:ext uri="{BB962C8B-B14F-4D97-AF65-F5344CB8AC3E}">
        <p14:creationId xmlns:p14="http://schemas.microsoft.com/office/powerpoint/2010/main" val="1713809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325" y="685800"/>
            <a:ext cx="5207000" cy="359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6200" y="5014913"/>
            <a:ext cx="906780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it-IT" altLang="it-IT" sz="1600" b="1">
                <a:latin typeface="Times" pitchFamily="96" charset="0"/>
              </a:rPr>
              <a:t>Activation pocket region of FVIIa after mutating the residues in positions 158 {21}, 296 {154}, and 298 {156} to those occupying the corresponding positions in thrombin (Asp, Val and Gln, respectively). The backbone structure (3) and coloring scheme are the same as in Fig. 1. The introduced side</a:t>
            </a:r>
          </a:p>
          <a:p>
            <a:pPr eaLnBrk="0" hangingPunct="0"/>
            <a:r>
              <a:rPr lang="it-IT" altLang="it-IT" sz="1600" b="1">
                <a:latin typeface="Times" pitchFamily="96" charset="0"/>
              </a:rPr>
              <a:t> chains are oriented as in the thrombin structure. Note that a hydrogen bond network between the water molecule, Gln-298 {156} and Asp-158 {21} is established.</a:t>
            </a:r>
          </a:p>
        </p:txBody>
      </p:sp>
    </p:spTree>
    <p:extLst>
      <p:ext uri="{BB962C8B-B14F-4D97-AF65-F5344CB8AC3E}">
        <p14:creationId xmlns:p14="http://schemas.microsoft.com/office/powerpoint/2010/main" val="744538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4666" r="3000" b="44667"/>
          <a:stretch>
            <a:fillRect/>
          </a:stretch>
        </p:blipFill>
        <p:spPr bwMode="auto">
          <a:xfrm>
            <a:off x="0" y="0"/>
            <a:ext cx="91440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358775" y="4876800"/>
            <a:ext cx="85947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altLang="it-IT"/>
              <a:t> </a:t>
            </a:r>
            <a:r>
              <a:rPr lang="it-IT" altLang="it-IT" sz="2800" b="1">
                <a:solidFill>
                  <a:schemeClr val="accent2"/>
                </a:solidFill>
              </a:rPr>
              <a:t>In the presence of Tissue factor the activity of variants </a:t>
            </a:r>
          </a:p>
          <a:p>
            <a:pPr algn="ctr"/>
            <a:r>
              <a:rPr lang="it-IT" altLang="it-IT" sz="2800" b="1">
                <a:solidFill>
                  <a:schemeClr val="accent2"/>
                </a:solidFill>
              </a:rPr>
              <a:t>was comparable or slightly increased </a:t>
            </a:r>
          </a:p>
          <a:p>
            <a:pPr algn="ctr"/>
            <a:r>
              <a:rPr lang="it-IT" altLang="it-IT" sz="2800" b="1">
                <a:solidFill>
                  <a:schemeClr val="accent2"/>
                </a:solidFill>
              </a:rPr>
              <a:t>as compared to wtFVIIa</a:t>
            </a:r>
            <a:endParaRPr lang="en-GB" altLang="it-IT" sz="2800" b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759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6" b="6000"/>
          <a:stretch>
            <a:fillRect/>
          </a:stretch>
        </p:blipFill>
        <p:spPr bwMode="auto">
          <a:xfrm>
            <a:off x="0" y="397594"/>
            <a:ext cx="91440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6389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7538" y="246063"/>
            <a:ext cx="7772400" cy="744537"/>
          </a:xfrm>
        </p:spPr>
        <p:txBody>
          <a:bodyPr>
            <a:normAutofit fontScale="90000"/>
          </a:bodyPr>
          <a:lstStyle/>
          <a:p>
            <a:r>
              <a:rPr lang="en-US" altLang="it-IT">
                <a:latin typeface="Futura" pitchFamily="96" charset="0"/>
              </a:rPr>
              <a:t>Directed mutagenesis</a:t>
            </a:r>
          </a:p>
        </p:txBody>
      </p:sp>
      <p:sp>
        <p:nvSpPr>
          <p:cNvPr id="551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1271588"/>
            <a:ext cx="8293100" cy="5192712"/>
          </a:xfrm>
        </p:spPr>
        <p:txBody>
          <a:bodyPr/>
          <a:lstStyle/>
          <a:p>
            <a:r>
              <a:rPr lang="en-US" altLang="it-IT">
                <a:latin typeface="Futura" pitchFamily="96" charset="0"/>
              </a:rPr>
              <a:t>Make changes in amino acid sequence based on rational decisions</a:t>
            </a:r>
          </a:p>
          <a:p>
            <a:r>
              <a:rPr lang="en-US" altLang="it-IT" u="sng">
                <a:latin typeface="Futura" pitchFamily="96" charset="0"/>
              </a:rPr>
              <a:t>Structure known</a:t>
            </a:r>
            <a:r>
              <a:rPr lang="en-US" altLang="it-IT">
                <a:latin typeface="Futura" pitchFamily="96" charset="0"/>
              </a:rPr>
              <a:t>? Mutate amino acids in any part of protein thought to influence activity/stability/solubility etc.</a:t>
            </a:r>
          </a:p>
          <a:p>
            <a:r>
              <a:rPr lang="en-US" altLang="it-IT">
                <a:latin typeface="Futura" pitchFamily="96" charset="0"/>
              </a:rPr>
              <a:t>Protein with </a:t>
            </a:r>
            <a:r>
              <a:rPr lang="en-US" altLang="it-IT" u="sng">
                <a:latin typeface="Futura" pitchFamily="96" charset="0"/>
              </a:rPr>
              <a:t>multiple family members</a:t>
            </a:r>
            <a:r>
              <a:rPr lang="en-US" altLang="it-IT">
                <a:latin typeface="Futura" pitchFamily="96" charset="0"/>
              </a:rPr>
              <a:t>? Mutate desired protein in positions that bring it closer to another family member with desired properties</a:t>
            </a:r>
          </a:p>
        </p:txBody>
      </p:sp>
    </p:spTree>
    <p:extLst>
      <p:ext uri="{BB962C8B-B14F-4D97-AF65-F5344CB8AC3E}">
        <p14:creationId xmlns:p14="http://schemas.microsoft.com/office/powerpoint/2010/main" val="4686574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2413" y="1778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altLang="it-IT">
                <a:latin typeface="Futura" pitchFamily="96" charset="0"/>
              </a:rPr>
              <a:t>An example of directed mutagenesis</a:t>
            </a:r>
          </a:p>
        </p:txBody>
      </p:sp>
      <p:pic>
        <p:nvPicPr>
          <p:cNvPr id="552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02"/>
          <a:stretch>
            <a:fillRect/>
          </a:stretch>
        </p:blipFill>
        <p:spPr bwMode="auto">
          <a:xfrm>
            <a:off x="966788" y="1693863"/>
            <a:ext cx="2397125" cy="477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64" name="Line 4"/>
          <p:cNvSpPr>
            <a:spLocks noChangeShapeType="1"/>
          </p:cNvSpPr>
          <p:nvPr/>
        </p:nvSpPr>
        <p:spPr bwMode="auto">
          <a:xfrm>
            <a:off x="1658938" y="4848225"/>
            <a:ext cx="158750" cy="2746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2965" name="Line 5"/>
          <p:cNvSpPr>
            <a:spLocks noChangeShapeType="1"/>
          </p:cNvSpPr>
          <p:nvPr/>
        </p:nvSpPr>
        <p:spPr bwMode="auto">
          <a:xfrm flipV="1">
            <a:off x="1970088" y="5448300"/>
            <a:ext cx="246062" cy="857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2966" name="Text Box 6"/>
          <p:cNvSpPr txBox="1">
            <a:spLocks noChangeArrowheads="1"/>
          </p:cNvSpPr>
          <p:nvPr/>
        </p:nvSpPr>
        <p:spPr bwMode="auto">
          <a:xfrm>
            <a:off x="3767138" y="2784475"/>
            <a:ext cx="4819650" cy="246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t-IT"/>
              <a:t>T4 lysozyme: structure known</a:t>
            </a:r>
          </a:p>
          <a:p>
            <a:pPr>
              <a:spcBef>
                <a:spcPct val="50000"/>
              </a:spcBef>
            </a:pPr>
            <a:r>
              <a:rPr lang="en-US" altLang="it-IT"/>
              <a:t>Can it be made more stable by the addition of pairs of cysteine residues (allowing disulfide bridges to form?) without altering activity of the protein?</a:t>
            </a:r>
          </a:p>
        </p:txBody>
      </p:sp>
    </p:spTree>
    <p:extLst>
      <p:ext uri="{BB962C8B-B14F-4D97-AF65-F5344CB8AC3E}">
        <p14:creationId xmlns:p14="http://schemas.microsoft.com/office/powerpoint/2010/main" val="12125493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700088" y="65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it-IT" altLang="it-IT"/>
          </a:p>
        </p:txBody>
      </p:sp>
      <p:pic>
        <p:nvPicPr>
          <p:cNvPr id="553987" name="Picture 3"/>
          <p:cNvPicPr>
            <a:picLocks noChangeAspect="1" noChangeArrowheads="1"/>
          </p:cNvPicPr>
          <p:nvPr/>
        </p:nvPicPr>
        <p:blipFill>
          <a:blip r:embed="rId2">
            <a:lum bright="-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3"/>
          <a:stretch>
            <a:fillRect/>
          </a:stretch>
        </p:blipFill>
        <p:spPr bwMode="auto">
          <a:xfrm>
            <a:off x="236538" y="835025"/>
            <a:ext cx="4972050" cy="555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988" name="Rectangle 4"/>
          <p:cNvSpPr>
            <a:spLocks noChangeArrowheads="1"/>
          </p:cNvSpPr>
          <p:nvPr/>
        </p:nvSpPr>
        <p:spPr bwMode="auto">
          <a:xfrm>
            <a:off x="661988" y="65088"/>
            <a:ext cx="5956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T4 lysozyme: a model for stability studies </a:t>
            </a:r>
          </a:p>
        </p:txBody>
      </p:sp>
      <p:sp>
        <p:nvSpPr>
          <p:cNvPr id="553989" name="Rectangle 5"/>
          <p:cNvSpPr>
            <a:spLocks noChangeArrowheads="1"/>
          </p:cNvSpPr>
          <p:nvPr/>
        </p:nvSpPr>
        <p:spPr bwMode="auto">
          <a:xfrm>
            <a:off x="4748213" y="1135063"/>
            <a:ext cx="373538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/>
              <a:t>Cysteines were added to areas of the protein in close proximity--disulfide bridges could form</a:t>
            </a:r>
          </a:p>
        </p:txBody>
      </p:sp>
    </p:spTree>
    <p:extLst>
      <p:ext uri="{BB962C8B-B14F-4D97-AF65-F5344CB8AC3E}">
        <p14:creationId xmlns:p14="http://schemas.microsoft.com/office/powerpoint/2010/main" val="9086209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5010" name="Picture 2"/>
          <p:cNvPicPr>
            <a:picLocks noChangeAspect="1" noChangeArrowheads="1"/>
          </p:cNvPicPr>
          <p:nvPr/>
        </p:nvPicPr>
        <p:blipFill>
          <a:blip r:embed="rId2">
            <a:lum bright="-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" t="693" r="1816" b="8308"/>
          <a:stretch>
            <a:fillRect/>
          </a:stretch>
        </p:blipFill>
        <p:spPr bwMode="auto">
          <a:xfrm>
            <a:off x="230188" y="542925"/>
            <a:ext cx="5740400" cy="62531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5011" name="Rectangle 3"/>
          <p:cNvSpPr>
            <a:spLocks noChangeArrowheads="1"/>
          </p:cNvSpPr>
          <p:nvPr/>
        </p:nvSpPr>
        <p:spPr bwMode="auto">
          <a:xfrm>
            <a:off x="623888" y="3175"/>
            <a:ext cx="6540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More disulfides, greater stabilization at high T</a:t>
            </a:r>
          </a:p>
        </p:txBody>
      </p:sp>
      <p:sp>
        <p:nvSpPr>
          <p:cNvPr id="555012" name="Rectangle 4"/>
          <p:cNvSpPr>
            <a:spLocks noChangeArrowheads="1"/>
          </p:cNvSpPr>
          <p:nvPr/>
        </p:nvSpPr>
        <p:spPr bwMode="auto">
          <a:xfrm>
            <a:off x="6118225" y="933450"/>
            <a:ext cx="3025775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 u="sng"/>
              <a:t>Bottom of bar:</a:t>
            </a:r>
            <a:r>
              <a:rPr lang="en-US" altLang="it-IT"/>
              <a:t> melting temperature under reducing condtions</a:t>
            </a:r>
          </a:p>
          <a:p>
            <a:endParaRPr lang="en-US" altLang="it-IT"/>
          </a:p>
          <a:p>
            <a:r>
              <a:rPr lang="en-US" altLang="it-IT" u="sng"/>
              <a:t>Top of bar:</a:t>
            </a:r>
            <a:r>
              <a:rPr lang="en-US" altLang="it-IT"/>
              <a:t> </a:t>
            </a:r>
          </a:p>
          <a:p>
            <a:r>
              <a:rPr lang="en-US" altLang="it-IT"/>
              <a:t>Melting temperature under oxidizing conditions</a:t>
            </a:r>
          </a:p>
          <a:p>
            <a:endParaRPr lang="en-US" altLang="it-IT"/>
          </a:p>
          <a:p>
            <a:r>
              <a:rPr lang="en-US" altLang="it-IT">
                <a:solidFill>
                  <a:srgbClr val="336633"/>
                </a:solidFill>
              </a:rPr>
              <a:t>Green bars: if the effects of individual S-S bonds were added together</a:t>
            </a:r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9508045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034" name="Picture 2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00"/>
            <a:ext cx="9144000" cy="508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6035" name="AutoShape 3"/>
          <p:cNvSpPr>
            <a:spLocks noChangeArrowheads="1"/>
          </p:cNvSpPr>
          <p:nvPr/>
        </p:nvSpPr>
        <p:spPr bwMode="auto">
          <a:xfrm>
            <a:off x="0" y="3651250"/>
            <a:ext cx="8774113" cy="34607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56036" name="Rectangle 4"/>
          <p:cNvSpPr>
            <a:spLocks noChangeArrowheads="1"/>
          </p:cNvSpPr>
          <p:nvPr/>
        </p:nvSpPr>
        <p:spPr bwMode="auto">
          <a:xfrm>
            <a:off x="260350" y="6088063"/>
            <a:ext cx="8664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/>
              <a:t>Stability can be increased - but there can be a cost in activity</a:t>
            </a:r>
          </a:p>
        </p:txBody>
      </p:sp>
    </p:spTree>
    <p:extLst>
      <p:ext uri="{BB962C8B-B14F-4D97-AF65-F5344CB8AC3E}">
        <p14:creationId xmlns:p14="http://schemas.microsoft.com/office/powerpoint/2010/main" val="35457978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r>
              <a:rPr lang="it-IT" altLang="it-IT" sz="3600" b="1" dirty="0">
                <a:solidFill>
                  <a:srgbClr val="CC3300"/>
                </a:solidFill>
              </a:rPr>
              <a:t>IRRATIONAL DESIGN</a:t>
            </a:r>
          </a:p>
          <a:p>
            <a:pPr algn="ctr"/>
            <a:r>
              <a:rPr lang="it-IT" altLang="it-IT" sz="2800" b="1" dirty="0"/>
              <a:t>To </a:t>
            </a:r>
            <a:r>
              <a:rPr lang="it-IT" altLang="it-IT" sz="2800" b="1" dirty="0" err="1"/>
              <a:t>attempt</a:t>
            </a:r>
            <a:r>
              <a:rPr lang="it-IT" altLang="it-IT" sz="2800" b="1" dirty="0"/>
              <a:t> to </a:t>
            </a:r>
            <a:r>
              <a:rPr lang="it-IT" altLang="it-IT" sz="2800" b="1" dirty="0" err="1"/>
              <a:t>mimic</a:t>
            </a:r>
            <a:r>
              <a:rPr lang="it-IT" altLang="it-IT" sz="2800" b="1" dirty="0"/>
              <a:t> the </a:t>
            </a:r>
            <a:r>
              <a:rPr lang="it-IT" altLang="it-IT" sz="2800" b="1" dirty="0" err="1"/>
              <a:t>natural</a:t>
            </a:r>
            <a:r>
              <a:rPr lang="it-IT" altLang="it-IT" sz="2800" b="1" dirty="0"/>
              <a:t> </a:t>
            </a:r>
            <a:r>
              <a:rPr lang="it-IT" altLang="it-IT" sz="2800" b="1" dirty="0" err="1"/>
              <a:t>processes</a:t>
            </a:r>
            <a:r>
              <a:rPr lang="it-IT" altLang="it-IT" sz="2800" b="1" dirty="0"/>
              <a:t> by </a:t>
            </a:r>
            <a:r>
              <a:rPr lang="it-IT" altLang="it-IT" sz="2800" b="1" dirty="0" err="1"/>
              <a:t>which</a:t>
            </a:r>
            <a:r>
              <a:rPr lang="it-IT" altLang="it-IT" sz="2800" b="1" dirty="0"/>
              <a:t> </a:t>
            </a:r>
            <a:r>
              <a:rPr lang="it-IT" altLang="it-IT" sz="2800" b="1" dirty="0" err="1"/>
              <a:t>protein</a:t>
            </a:r>
            <a:r>
              <a:rPr lang="it-IT" altLang="it-IT" sz="2800" b="1" dirty="0"/>
              <a:t> </a:t>
            </a:r>
            <a:r>
              <a:rPr lang="it-IT" altLang="it-IT" sz="2800" b="1" dirty="0" err="1"/>
              <a:t>variants</a:t>
            </a:r>
            <a:r>
              <a:rPr lang="it-IT" altLang="it-IT" sz="2800" b="1" dirty="0"/>
              <a:t> </a:t>
            </a:r>
            <a:r>
              <a:rPr lang="it-IT" altLang="it-IT" sz="2800" b="1" dirty="0" err="1"/>
              <a:t>arise</a:t>
            </a:r>
            <a:r>
              <a:rPr lang="it-IT" altLang="it-IT" sz="2800" b="1" dirty="0"/>
              <a:t> and are </a:t>
            </a:r>
            <a:r>
              <a:rPr lang="it-IT" altLang="it-IT" sz="2800" b="1" dirty="0" err="1"/>
              <a:t>tested</a:t>
            </a:r>
            <a:r>
              <a:rPr lang="it-IT" altLang="it-IT" sz="2800" b="1" dirty="0"/>
              <a:t> for fitness </a:t>
            </a:r>
            <a:r>
              <a:rPr lang="it-IT" altLang="it-IT" sz="2800" b="1" dirty="0" err="1"/>
              <a:t>within</a:t>
            </a:r>
            <a:r>
              <a:rPr lang="it-IT" altLang="it-IT" sz="2800" b="1" dirty="0"/>
              <a:t> living </a:t>
            </a:r>
            <a:r>
              <a:rPr lang="it-IT" altLang="it-IT" sz="2800" b="1" dirty="0" err="1"/>
              <a:t>systems</a:t>
            </a:r>
            <a:endParaRPr lang="it-IT" altLang="it-IT" sz="2800" b="1" dirty="0"/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it-IT" altLang="it-IT" sz="3600" b="1" dirty="0">
              <a:solidFill>
                <a:srgbClr val="CC3300"/>
              </a:solidFill>
            </a:endParaRPr>
          </a:p>
          <a:p>
            <a:pPr algn="ctr"/>
            <a:endParaRPr lang="en-GB" altLang="it-IT" sz="3600" b="1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982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sz="3200">
                <a:latin typeface="Comic Sans MS" pitchFamily="66" charset="0"/>
              </a:rPr>
              <a:t>Directed Evolution – Random mutagenesis</a:t>
            </a:r>
            <a:endParaRPr lang="da-DK" altLang="it-IT" sz="3200">
              <a:latin typeface="Comic Sans MS" pitchFamily="66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371600" y="1520825"/>
            <a:ext cx="6477000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a-DK" altLang="it-IT" sz="2000">
                <a:latin typeface="Comic Sans MS" pitchFamily="66" charset="0"/>
              </a:rPr>
              <a:t>-&gt; based on the process of natural evolution</a:t>
            </a:r>
          </a:p>
          <a:p>
            <a:pPr algn="ctr" eaLnBrk="1" hangingPunct="1"/>
            <a:endParaRPr lang="da-DK" altLang="it-IT" sz="2000">
              <a:latin typeface="Comic Sans MS" pitchFamily="66" charset="0"/>
            </a:endParaRPr>
          </a:p>
          <a:p>
            <a:pPr eaLnBrk="1" hangingPunct="1"/>
            <a:r>
              <a:rPr lang="da-DK" altLang="it-IT" sz="2000" b="1">
                <a:latin typeface="Comic Sans MS" pitchFamily="66" charset="0"/>
              </a:rPr>
              <a:t>- NO structural information required</a:t>
            </a:r>
          </a:p>
          <a:p>
            <a:pPr eaLnBrk="1" hangingPunct="1"/>
            <a:endParaRPr lang="da-DK" altLang="it-IT" sz="2000" b="1">
              <a:latin typeface="Comic Sans MS" pitchFamily="66" charset="0"/>
            </a:endParaRPr>
          </a:p>
          <a:p>
            <a:pPr eaLnBrk="1" hangingPunct="1"/>
            <a:r>
              <a:rPr lang="en-US" altLang="it-IT" sz="2000" b="1">
                <a:latin typeface="Comic Sans MS" pitchFamily="66" charset="0"/>
              </a:rPr>
              <a:t>- NO understanding of the mechanism required</a:t>
            </a:r>
          </a:p>
          <a:p>
            <a:pPr eaLnBrk="1" hangingPunct="1"/>
            <a:endParaRPr lang="en-US" altLang="it-IT" sz="2000">
              <a:latin typeface="Comic Sans MS" pitchFamily="66" charset="0"/>
            </a:endParaRPr>
          </a:p>
          <a:p>
            <a:pPr eaLnBrk="1" hangingPunct="1"/>
            <a:endParaRPr lang="da-DK" altLang="it-IT" sz="2000">
              <a:latin typeface="Comic Sans MS" pitchFamily="66" charset="0"/>
            </a:endParaRPr>
          </a:p>
          <a:p>
            <a:pPr eaLnBrk="1" hangingPunct="1"/>
            <a:r>
              <a:rPr lang="da-DK" altLang="it-IT" sz="2000" u="sng">
                <a:latin typeface="Comic Sans MS" pitchFamily="66" charset="0"/>
              </a:rPr>
              <a:t>General Procedure:</a:t>
            </a:r>
          </a:p>
          <a:p>
            <a:pPr eaLnBrk="1" hangingPunct="1"/>
            <a:endParaRPr lang="da-DK" altLang="it-IT" sz="2000">
              <a:latin typeface="Comic Sans MS" pitchFamily="66" charset="0"/>
            </a:endParaRPr>
          </a:p>
          <a:p>
            <a:pPr eaLnBrk="1" hangingPunct="1"/>
            <a:r>
              <a:rPr lang="da-DK" altLang="it-IT" sz="2000">
                <a:latin typeface="Comic Sans MS" pitchFamily="66" charset="0"/>
              </a:rPr>
              <a:t>Generation of genetic diversity </a:t>
            </a:r>
          </a:p>
          <a:p>
            <a:pPr eaLnBrk="1" hangingPunct="1"/>
            <a:r>
              <a:rPr lang="da-DK" altLang="it-IT" sz="2000">
                <a:latin typeface="Comic Sans MS" pitchFamily="66" charset="0"/>
              </a:rPr>
              <a:t>	</a:t>
            </a:r>
            <a:r>
              <a:rPr lang="da-DK" altLang="it-IT" sz="2000">
                <a:latin typeface="Comic Sans MS" pitchFamily="66" charset="0"/>
                <a:sym typeface="Symbol" pitchFamily="18" charset="2"/>
              </a:rPr>
              <a:t></a:t>
            </a:r>
            <a:r>
              <a:rPr lang="da-DK" altLang="it-IT" sz="2000">
                <a:latin typeface="Comic Sans MS" pitchFamily="66" charset="0"/>
              </a:rPr>
              <a:t>  </a:t>
            </a:r>
            <a:r>
              <a:rPr lang="da-DK" altLang="it-IT" sz="2000">
                <a:latin typeface="Comic Sans MS" pitchFamily="66" charset="0"/>
                <a:sym typeface="Symbol" pitchFamily="18" charset="2"/>
              </a:rPr>
              <a:t>Random mutagenesis</a:t>
            </a:r>
          </a:p>
          <a:p>
            <a:pPr eaLnBrk="1" hangingPunct="1"/>
            <a:endParaRPr lang="da-DK" altLang="it-IT" sz="2000">
              <a:latin typeface="Comic Sans MS" pitchFamily="66" charset="0"/>
              <a:sym typeface="Symbol" pitchFamily="18" charset="2"/>
            </a:endParaRPr>
          </a:p>
          <a:p>
            <a:pPr eaLnBrk="1" hangingPunct="1"/>
            <a:r>
              <a:rPr lang="da-DK" altLang="it-IT" sz="2000">
                <a:latin typeface="Comic Sans MS" pitchFamily="66" charset="0"/>
                <a:sym typeface="Symbol" pitchFamily="18" charset="2"/>
              </a:rPr>
              <a:t>Identification of successful variants </a:t>
            </a:r>
          </a:p>
          <a:p>
            <a:pPr eaLnBrk="1" hangingPunct="1"/>
            <a:r>
              <a:rPr lang="da-DK" altLang="it-IT" sz="2000">
                <a:latin typeface="Comic Sans MS" pitchFamily="66" charset="0"/>
                <a:sym typeface="Symbol" pitchFamily="18" charset="2"/>
              </a:rPr>
              <a:t>	</a:t>
            </a:r>
            <a:r>
              <a:rPr lang="da-DK" altLang="it-IT" sz="2000">
                <a:latin typeface="Comic Sans MS" pitchFamily="66" charset="0"/>
              </a:rPr>
              <a:t>   </a:t>
            </a:r>
            <a:r>
              <a:rPr lang="da-DK" altLang="it-IT" sz="2000">
                <a:latin typeface="Comic Sans MS" pitchFamily="66" charset="0"/>
                <a:sym typeface="Symbol" pitchFamily="18" charset="2"/>
              </a:rPr>
              <a:t>Screening and seletion</a:t>
            </a:r>
          </a:p>
          <a:p>
            <a:pPr eaLnBrk="1" hangingPunct="1"/>
            <a:endParaRPr lang="da-DK" altLang="it-IT" sz="2000">
              <a:solidFill>
                <a:srgbClr val="FF3300"/>
              </a:solidFill>
              <a:latin typeface="Comic Sans MS" pitchFamily="66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836111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/>
          <a:lstStyle/>
          <a:p>
            <a:pPr eaLnBrk="1" hangingPunct="1"/>
            <a:r>
              <a:rPr lang="en-US" altLang="it-IT" sz="2400">
                <a:latin typeface="Comic Sans MS" pitchFamily="66" charset="0"/>
              </a:rPr>
              <a:t>Directed Evolution Library</a:t>
            </a:r>
            <a:endParaRPr lang="da-DK" altLang="it-IT" sz="2400">
              <a:latin typeface="Comic Sans MS" pitchFamily="66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838200" y="1108075"/>
            <a:ext cx="7620000" cy="564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457200" algn="l"/>
                <a:tab pos="914400" algn="l"/>
                <a:tab pos="200025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it-IT">
                <a:latin typeface="Comic Sans MS" pitchFamily="66" charset="0"/>
              </a:rPr>
              <a:t>Even a large library -&gt; (10</a:t>
            </a:r>
            <a:r>
              <a:rPr lang="en-US" altLang="it-IT" baseline="30000">
                <a:latin typeface="Comic Sans MS" pitchFamily="66" charset="0"/>
              </a:rPr>
              <a:t>8</a:t>
            </a:r>
            <a:r>
              <a:rPr lang="en-US" altLang="it-IT">
                <a:latin typeface="Comic Sans MS" pitchFamily="66" charset="0"/>
              </a:rPr>
              <a:t> independent clones) </a:t>
            </a:r>
          </a:p>
          <a:p>
            <a:pPr algn="ctr" eaLnBrk="1" hangingPunct="1">
              <a:lnSpc>
                <a:spcPct val="150000"/>
              </a:lnSpc>
            </a:pPr>
            <a:r>
              <a:rPr lang="en-US" altLang="it-IT">
                <a:latin typeface="Comic Sans MS" pitchFamily="66" charset="0"/>
              </a:rPr>
              <a:t>will not exhaustively encode all possible single point mutations.</a:t>
            </a:r>
          </a:p>
          <a:p>
            <a:pPr algn="ctr" eaLnBrk="1" hangingPunct="1">
              <a:lnSpc>
                <a:spcPct val="150000"/>
              </a:lnSpc>
            </a:pPr>
            <a:endParaRPr lang="da-DK" altLang="it-IT">
              <a:latin typeface="Comic Sans MS" pitchFamily="66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da-DK" altLang="it-IT">
                <a:latin typeface="Comic Sans MS" pitchFamily="66" charset="0"/>
              </a:rPr>
              <a:t>Requirements would be: </a:t>
            </a:r>
          </a:p>
          <a:p>
            <a:pPr eaLnBrk="1" hangingPunct="1">
              <a:lnSpc>
                <a:spcPct val="150000"/>
              </a:lnSpc>
            </a:pPr>
            <a:r>
              <a:rPr lang="da-DK" altLang="it-IT">
                <a:latin typeface="Comic Sans MS" pitchFamily="66" charset="0"/>
              </a:rPr>
              <a:t>  20</a:t>
            </a:r>
            <a:r>
              <a:rPr lang="da-DK" altLang="it-IT" baseline="30000">
                <a:latin typeface="Comic Sans MS" pitchFamily="66" charset="0"/>
              </a:rPr>
              <a:t>N</a:t>
            </a:r>
            <a:r>
              <a:rPr lang="da-DK" altLang="it-IT">
                <a:latin typeface="Comic Sans MS" pitchFamily="66" charset="0"/>
              </a:rPr>
              <a:t>  independend clones -&gt; to have all possible variations in a library</a:t>
            </a:r>
          </a:p>
          <a:p>
            <a:pPr eaLnBrk="1" hangingPunct="1">
              <a:lnSpc>
                <a:spcPct val="150000"/>
              </a:lnSpc>
            </a:pPr>
            <a:r>
              <a:rPr lang="da-DK" altLang="it-IT">
                <a:latin typeface="Comic Sans MS" pitchFamily="66" charset="0"/>
              </a:rPr>
              <a:t>  (+ silent mutations)</a:t>
            </a:r>
          </a:p>
          <a:p>
            <a:pPr algn="ctr" eaLnBrk="1" hangingPunct="1">
              <a:lnSpc>
                <a:spcPct val="150000"/>
              </a:lnSpc>
            </a:pPr>
            <a:r>
              <a:rPr lang="en-US" altLang="it-IT">
                <a:latin typeface="Comic Sans MS" pitchFamily="66" charset="0"/>
              </a:rPr>
              <a:t>N….. number of amino acids in the protein</a:t>
            </a:r>
          </a:p>
          <a:p>
            <a:pPr algn="ctr" eaLnBrk="1" hangingPunct="1">
              <a:lnSpc>
                <a:spcPct val="150000"/>
              </a:lnSpc>
            </a:pPr>
            <a:endParaRPr lang="en-US" altLang="it-IT">
              <a:latin typeface="Comic Sans MS" pitchFamily="66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it-IT" sz="1600">
                <a:latin typeface="Comic Sans MS" pitchFamily="66" charset="0"/>
              </a:rPr>
              <a:t>For a small protein:     -&gt; Hen egg-white Lysozyme (129 aa; 14.6 kDa)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it-IT" sz="1600">
                <a:latin typeface="Comic Sans MS" pitchFamily="66" charset="0"/>
              </a:rPr>
              <a:t>                               -&gt; library with 20</a:t>
            </a:r>
            <a:r>
              <a:rPr lang="en-US" altLang="it-IT" sz="1600" baseline="30000">
                <a:latin typeface="Comic Sans MS" pitchFamily="66" charset="0"/>
              </a:rPr>
              <a:t>129  </a:t>
            </a:r>
            <a:r>
              <a:rPr lang="en-US" altLang="it-IT" sz="1600">
                <a:latin typeface="Comic Sans MS" pitchFamily="66" charset="0"/>
              </a:rPr>
              <a:t>(7x 10</a:t>
            </a:r>
            <a:r>
              <a:rPr lang="en-US" altLang="it-IT" sz="1600" baseline="30000">
                <a:latin typeface="Comic Sans MS" pitchFamily="66" charset="0"/>
              </a:rPr>
              <a:t>168</a:t>
            </a:r>
            <a:r>
              <a:rPr lang="en-US" altLang="it-IT" sz="1600">
                <a:latin typeface="Comic Sans MS" pitchFamily="66" charset="0"/>
              </a:rPr>
              <a:t>) independent clones</a:t>
            </a:r>
          </a:p>
          <a:p>
            <a:pPr eaLnBrk="1" hangingPunct="1">
              <a:lnSpc>
                <a:spcPct val="150000"/>
              </a:lnSpc>
            </a:pPr>
            <a:endParaRPr lang="en-US" altLang="it-IT">
              <a:latin typeface="Comic Sans MS" pitchFamily="66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it-IT">
                <a:latin typeface="Comic Sans MS" pitchFamily="66" charset="0"/>
              </a:rPr>
              <a:t>Consequence -&gt; not all modifications possible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it-IT">
                <a:latin typeface="Comic Sans MS" pitchFamily="66" charset="0"/>
              </a:rPr>
              <a:t>                    -&gt; </a:t>
            </a:r>
            <a:r>
              <a:rPr lang="en-US" altLang="it-IT">
                <a:solidFill>
                  <a:srgbClr val="FF3300"/>
                </a:solidFill>
                <a:latin typeface="Comic Sans MS" pitchFamily="66" charset="0"/>
              </a:rPr>
              <a:t>modifications just along an evolutionary path !!!!</a:t>
            </a:r>
            <a:endParaRPr lang="da-DK" altLang="it-IT" baseline="30000">
              <a:solidFill>
                <a:srgbClr val="FF3300"/>
              </a:solidFill>
              <a:latin typeface="Comic Sans MS" pitchFamily="66" charset="0"/>
            </a:endParaRPr>
          </a:p>
          <a:p>
            <a:pPr algn="ctr"/>
            <a:endParaRPr lang="da-DK" altLang="it-IT">
              <a:solidFill>
                <a:srgbClr val="FF33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3560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9" t="32222" r="20000" b="13333"/>
          <a:stretch>
            <a:fillRect/>
          </a:stretch>
        </p:blipFill>
        <p:spPr bwMode="auto">
          <a:xfrm>
            <a:off x="1524000" y="1501775"/>
            <a:ext cx="67818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03" name="Text Box 3"/>
          <p:cNvSpPr txBox="1">
            <a:spLocks noChangeArrowheads="1"/>
          </p:cNvSpPr>
          <p:nvPr/>
        </p:nvSpPr>
        <p:spPr bwMode="auto">
          <a:xfrm>
            <a:off x="381000" y="533400"/>
            <a:ext cx="8321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it-IT" altLang="it-IT" b="1">
                <a:solidFill>
                  <a:schemeClr val="accent2"/>
                </a:solidFill>
                <a:latin typeface="Times"/>
              </a:rPr>
              <a:t>The outcome of directed evolution experiments is critically dependent on how a library is screened</a:t>
            </a:r>
            <a:endParaRPr lang="en-GB" altLang="it-IT" b="1">
              <a:solidFill>
                <a:schemeClr val="accent2"/>
              </a:solidFill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0634758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Text Box 2"/>
          <p:cNvSpPr txBox="1">
            <a:spLocks noChangeArrowheads="1"/>
          </p:cNvSpPr>
          <p:nvPr/>
        </p:nvSpPr>
        <p:spPr bwMode="auto">
          <a:xfrm>
            <a:off x="822325" y="1362075"/>
            <a:ext cx="6721475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it-IT" altLang="it-IT" sz="2800" b="1">
                <a:solidFill>
                  <a:srgbClr val="FF3300"/>
                </a:solidFill>
                <a:latin typeface="Times"/>
              </a:rPr>
              <a:t>Selection:</a:t>
            </a:r>
            <a:r>
              <a:rPr lang="it-IT" altLang="it-IT" sz="2800">
                <a:latin typeface="Times"/>
              </a:rPr>
              <a:t> </a:t>
            </a:r>
          </a:p>
          <a:p>
            <a:pPr algn="ctr" eaLnBrk="0" hangingPunct="0"/>
            <a:r>
              <a:rPr lang="it-IT" altLang="it-IT" sz="2800">
                <a:latin typeface="Times"/>
              </a:rPr>
              <a:t>only those clones that are actually desided appear </a:t>
            </a:r>
          </a:p>
          <a:p>
            <a:pPr algn="ctr" eaLnBrk="0" hangingPunct="0"/>
            <a:endParaRPr lang="it-IT" altLang="it-IT" sz="2800">
              <a:latin typeface="Times"/>
            </a:endParaRPr>
          </a:p>
          <a:p>
            <a:pPr algn="ctr" eaLnBrk="0" hangingPunct="0"/>
            <a:endParaRPr lang="it-IT" altLang="it-IT" sz="2800">
              <a:latin typeface="Times"/>
            </a:endParaRPr>
          </a:p>
          <a:p>
            <a:pPr algn="ctr" eaLnBrk="0" hangingPunct="0"/>
            <a:r>
              <a:rPr lang="it-IT" altLang="it-IT" sz="2800" b="1">
                <a:solidFill>
                  <a:srgbClr val="FF3300"/>
                </a:solidFill>
                <a:latin typeface="Times"/>
              </a:rPr>
              <a:t>Screening:</a:t>
            </a:r>
          </a:p>
          <a:p>
            <a:pPr algn="ctr" eaLnBrk="0" hangingPunct="0"/>
            <a:r>
              <a:rPr lang="it-IT" altLang="it-IT" sz="2800">
                <a:latin typeface="Times"/>
              </a:rPr>
              <a:t>When all members of the library are present when one chooses the best for further analysis</a:t>
            </a:r>
            <a:endParaRPr lang="en-GB" altLang="it-IT" sz="2800"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3210776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Limitation of Directed Evolution</a:t>
            </a:r>
            <a:endParaRPr lang="da-DK" altLang="it-IT" sz="2800">
              <a:latin typeface="Comic Sans MS" pitchFamily="66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38200" y="1905000"/>
            <a:ext cx="77724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en-US" altLang="it-IT" sz="2400">
                <a:latin typeface="Comic Sans MS" pitchFamily="66" charset="0"/>
              </a:rPr>
              <a:t>Evolutionary path must exist - &gt; to be successful </a:t>
            </a:r>
          </a:p>
          <a:p>
            <a:pPr eaLnBrk="1" hangingPunct="1">
              <a:buFontTx/>
              <a:buAutoNum type="arabicPeriod"/>
            </a:pPr>
            <a:endParaRPr lang="en-US" altLang="it-IT" sz="2400">
              <a:latin typeface="Comic Sans MS" pitchFamily="66" charset="0"/>
            </a:endParaRPr>
          </a:p>
          <a:p>
            <a:pPr eaLnBrk="1" hangingPunct="1">
              <a:buFontTx/>
              <a:buAutoNum type="arabicPeriod"/>
            </a:pPr>
            <a:endParaRPr lang="en-US" altLang="it-IT" sz="2400">
              <a:latin typeface="Comic Sans MS" pitchFamily="66" charset="0"/>
            </a:endParaRPr>
          </a:p>
          <a:p>
            <a:pPr eaLnBrk="1" hangingPunct="1">
              <a:buFontTx/>
              <a:buAutoNum type="arabicPeriod"/>
            </a:pPr>
            <a:endParaRPr lang="en-US" altLang="it-IT" sz="2400">
              <a:latin typeface="Comic Sans MS" pitchFamily="66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it-IT" sz="2400">
                <a:latin typeface="Comic Sans MS" pitchFamily="66" charset="0"/>
              </a:rPr>
              <a:t>Screening method must be available</a:t>
            </a:r>
          </a:p>
          <a:p>
            <a:pPr eaLnBrk="1" hangingPunct="1"/>
            <a:endParaRPr lang="en-US" altLang="it-IT" sz="2400">
              <a:latin typeface="Comic Sans MS" pitchFamily="66" charset="0"/>
            </a:endParaRPr>
          </a:p>
          <a:p>
            <a:pPr eaLnBrk="1" hangingPunct="1"/>
            <a:r>
              <a:rPr lang="en-US" altLang="it-IT" sz="2400">
                <a:latin typeface="Comic Sans MS" pitchFamily="66" charset="0"/>
              </a:rPr>
              <a:t>        </a:t>
            </a:r>
            <a:r>
              <a:rPr lang="en-US" altLang="it-IT" sz="2400">
                <a:solidFill>
                  <a:srgbClr val="FF3300"/>
                </a:solidFill>
                <a:latin typeface="Comic Sans MS" pitchFamily="66" charset="0"/>
              </a:rPr>
              <a:t>-&gt; You get (exactly) what you ask for!!!</a:t>
            </a:r>
          </a:p>
          <a:p>
            <a:pPr eaLnBrk="1" hangingPunct="1"/>
            <a:endParaRPr lang="en-US" altLang="it-IT" sz="2400">
              <a:solidFill>
                <a:srgbClr val="FF3300"/>
              </a:solidFill>
              <a:latin typeface="Comic Sans MS" pitchFamily="66" charset="0"/>
            </a:endParaRPr>
          </a:p>
          <a:p>
            <a:pPr eaLnBrk="1" hangingPunct="1"/>
            <a:r>
              <a:rPr lang="en-US" altLang="it-IT" sz="2400">
                <a:solidFill>
                  <a:srgbClr val="FF3300"/>
                </a:solidFill>
                <a:latin typeface="Comic Sans MS" pitchFamily="66" charset="0"/>
              </a:rPr>
              <a:t>        </a:t>
            </a:r>
            <a:r>
              <a:rPr lang="en-US" altLang="it-IT" sz="2400">
                <a:latin typeface="Comic Sans MS" pitchFamily="66" charset="0"/>
              </a:rPr>
              <a:t>-&gt; need to be done in  -&gt;</a:t>
            </a:r>
            <a:r>
              <a:rPr lang="en-US" altLang="it-IT" sz="2400">
                <a:solidFill>
                  <a:srgbClr val="FF3300"/>
                </a:solidFill>
                <a:latin typeface="Comic Sans MS" pitchFamily="66" charset="0"/>
              </a:rPr>
              <a:t> High throughput !!!</a:t>
            </a:r>
          </a:p>
        </p:txBody>
      </p:sp>
    </p:spTree>
    <p:extLst>
      <p:ext uri="{BB962C8B-B14F-4D97-AF65-F5344CB8AC3E}">
        <p14:creationId xmlns:p14="http://schemas.microsoft.com/office/powerpoint/2010/main" val="41309114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Evolutionary Methods</a:t>
            </a:r>
            <a:endParaRPr lang="da-DK" altLang="it-IT" sz="2800">
              <a:latin typeface="Comic Sans MS" pitchFamily="66" charset="0"/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686800" cy="4983163"/>
          </a:xfrm>
        </p:spPr>
        <p:txBody>
          <a:bodyPr/>
          <a:lstStyle/>
          <a:p>
            <a:pPr eaLnBrk="1" hangingPunct="1"/>
            <a:r>
              <a:rPr lang="en-US" altLang="it-IT" sz="2000" b="1">
                <a:latin typeface="Comic Sans MS" pitchFamily="66" charset="0"/>
              </a:rPr>
              <a:t>Non-recombinative methods: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2000">
                <a:latin typeface="Comic Sans MS" pitchFamily="66" charset="0"/>
              </a:rPr>
              <a:t>     </a:t>
            </a:r>
            <a:r>
              <a:rPr lang="en-US" altLang="it-IT" sz="1800">
                <a:latin typeface="Comic Sans MS" pitchFamily="66" charset="0"/>
              </a:rPr>
              <a:t>-&gt; </a:t>
            </a:r>
            <a:r>
              <a:rPr lang="da-DK" altLang="it-IT" sz="1800">
                <a:latin typeface="Comic Sans MS" pitchFamily="66" charset="0"/>
              </a:rPr>
              <a:t>Oligonucleotide Directed Mutagenesis (saturation mutagenesis)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 -&gt; </a:t>
            </a:r>
            <a:r>
              <a:rPr lang="da-DK" altLang="it-IT" sz="1800">
                <a:latin typeface="Comic Sans MS" pitchFamily="66" charset="0"/>
              </a:rPr>
              <a:t>Chemical Mutagenesis, Bacterial Mutator Strains     </a:t>
            </a:r>
          </a:p>
          <a:p>
            <a:pPr eaLnBrk="1" hangingPunct="1">
              <a:buFontTx/>
              <a:buNone/>
            </a:pPr>
            <a:r>
              <a:rPr lang="da-DK" altLang="it-IT" sz="1800">
                <a:latin typeface="Comic Sans MS" pitchFamily="66" charset="0"/>
              </a:rPr>
              <a:t>     -&gt; Error-prone PCR</a:t>
            </a:r>
            <a:r>
              <a:rPr lang="da-DK" altLang="it-IT" sz="1800"/>
              <a:t> </a:t>
            </a:r>
          </a:p>
          <a:p>
            <a:pPr eaLnBrk="1" hangingPunct="1">
              <a:buFontTx/>
              <a:buNone/>
            </a:pPr>
            <a:endParaRPr lang="en-US" altLang="it-IT" sz="1800">
              <a:latin typeface="Comic Sans MS" pitchFamily="66" charset="0"/>
            </a:endParaRPr>
          </a:p>
          <a:p>
            <a:pPr eaLnBrk="1" hangingPunct="1"/>
            <a:endParaRPr lang="en-US" altLang="it-IT" sz="1800">
              <a:latin typeface="Comic Sans MS" pitchFamily="66" charset="0"/>
            </a:endParaRPr>
          </a:p>
          <a:p>
            <a:pPr eaLnBrk="1" hangingPunct="1"/>
            <a:r>
              <a:rPr lang="en-US" altLang="it-IT" sz="2000" b="1">
                <a:latin typeface="Comic Sans MS" pitchFamily="66" charset="0"/>
              </a:rPr>
              <a:t>Recombinative methods</a:t>
            </a:r>
            <a:r>
              <a:rPr lang="en-US" altLang="it-IT" sz="2000">
                <a:latin typeface="Comic Sans MS" pitchFamily="66" charset="0"/>
              </a:rPr>
              <a:t>  -&gt; </a:t>
            </a:r>
            <a:r>
              <a:rPr lang="da-DK" altLang="it-IT" sz="2000">
                <a:latin typeface="Comic Sans MS" pitchFamily="66" charset="0"/>
              </a:rPr>
              <a:t>Mimic nature’s recombination strategy</a:t>
            </a:r>
            <a:endParaRPr lang="en-US" altLang="it-IT" sz="2000" u="sng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US" altLang="it-IT" b="1"/>
              <a:t>   </a:t>
            </a:r>
            <a:r>
              <a:rPr lang="en-US" altLang="it-IT" sz="2000">
                <a:latin typeface="Comic Sans MS" pitchFamily="66" charset="0"/>
              </a:rPr>
              <a:t>Used for: Elimination of neutral and deleterious mutations</a:t>
            </a:r>
            <a:endParaRPr lang="da-DK" altLang="it-IT" sz="200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endParaRPr lang="da-DK" altLang="it-IT" sz="200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US" altLang="it-IT" sz="2000">
                <a:latin typeface="Comic Sans MS" pitchFamily="66" charset="0"/>
              </a:rPr>
              <a:t>    </a:t>
            </a:r>
            <a:r>
              <a:rPr lang="en-US" altLang="it-IT" sz="1800">
                <a:latin typeface="Comic Sans MS" pitchFamily="66" charset="0"/>
              </a:rPr>
              <a:t>-&gt; DNA shuffling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Invivo Recombination (Yeast)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Random priming recombination, Staggered extention precess (StEP)</a:t>
            </a:r>
          </a:p>
          <a:p>
            <a:pPr eaLnBrk="1" hangingPunct="1">
              <a:buFontTx/>
              <a:buNone/>
            </a:pPr>
            <a:r>
              <a:rPr lang="en-US" altLang="it-IT" sz="1800">
                <a:latin typeface="Comic Sans MS" pitchFamily="66" charset="0"/>
              </a:rPr>
              <a:t>    -&gt; ITCHY</a:t>
            </a:r>
          </a:p>
          <a:p>
            <a:pPr eaLnBrk="1" hangingPunct="1">
              <a:buFontTx/>
              <a:buNone/>
            </a:pPr>
            <a:endParaRPr lang="da-DK" altLang="it-IT" sz="18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5449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Evolutionary Methods</a:t>
            </a:r>
            <a:br>
              <a:rPr lang="en-US" altLang="it-IT" sz="2800">
                <a:latin typeface="Comic Sans MS" pitchFamily="66" charset="0"/>
              </a:rPr>
            </a:br>
            <a:r>
              <a:rPr lang="en-US" altLang="it-IT" sz="2800">
                <a:latin typeface="Comic Sans MS" pitchFamily="66" charset="0"/>
              </a:rPr>
              <a:t>Type of mutation – Fitness of mutants</a:t>
            </a:r>
            <a:endParaRPr lang="da-DK" altLang="it-IT" sz="2800">
              <a:latin typeface="Comic Sans MS" pitchFamily="66" charset="0"/>
            </a:endParaRP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905000"/>
            <a:ext cx="61722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altLang="it-IT" sz="1400">
                <a:latin typeface="Comic Sans MS" pitchFamily="66" charset="0"/>
              </a:rPr>
              <a:t>Type of mutations: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en-US" altLang="it-IT" sz="140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 typeface="Symbol" pitchFamily="18" charset="2"/>
              <a:buChar char="Þ"/>
            </a:pPr>
            <a:r>
              <a:rPr lang="en-US" altLang="it-IT" sz="1400">
                <a:latin typeface="Comic Sans MS" pitchFamily="66" charset="0"/>
              </a:rPr>
              <a:t>Beneficial mutations (good)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Char char="Þ"/>
            </a:pPr>
            <a:r>
              <a:rPr lang="en-US" altLang="it-IT" sz="1400">
                <a:latin typeface="Comic Sans MS" pitchFamily="66" charset="0"/>
              </a:rPr>
              <a:t>Neutral mutations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Char char="Þ"/>
            </a:pPr>
            <a:r>
              <a:rPr lang="en-US" altLang="it-IT" sz="1400">
                <a:latin typeface="Comic Sans MS" pitchFamily="66" charset="0"/>
              </a:rPr>
              <a:t>Deleterious mutations (bad)</a:t>
            </a:r>
          </a:p>
          <a:p>
            <a:pPr algn="ctr" eaLnBrk="1" hangingPunct="1">
              <a:lnSpc>
                <a:spcPct val="80000"/>
              </a:lnSpc>
              <a:buFont typeface="Symbol" pitchFamily="18" charset="2"/>
              <a:buChar char="Þ"/>
            </a:pPr>
            <a:endParaRPr lang="en-US" altLang="it-IT" sz="1400">
              <a:latin typeface="Comic Sans MS" pitchFamily="66" charset="0"/>
            </a:endParaRPr>
          </a:p>
          <a:p>
            <a:pPr algn="ctr" eaLnBrk="1" hangingPunct="1">
              <a:lnSpc>
                <a:spcPct val="80000"/>
              </a:lnSpc>
              <a:buFont typeface="Symbol" pitchFamily="18" charset="2"/>
              <a:buChar char="Þ"/>
            </a:pPr>
            <a:endParaRPr lang="en-US" altLang="it-IT" sz="1400">
              <a:latin typeface="Comic Sans MS" pitchFamily="66" charset="0"/>
            </a:endParaRPr>
          </a:p>
          <a:p>
            <a:pPr algn="ctr" eaLnBrk="1" hangingPunct="1">
              <a:lnSpc>
                <a:spcPct val="80000"/>
              </a:lnSpc>
              <a:buFont typeface="Symbol" pitchFamily="18" charset="2"/>
              <a:buChar char="Þ"/>
            </a:pPr>
            <a:endParaRPr lang="en-US" altLang="it-IT" sz="1400">
              <a:latin typeface="Comic Sans MS" pitchFamily="66" charset="0"/>
            </a:endParaRPr>
          </a:p>
          <a:p>
            <a:pPr algn="ctr" eaLnBrk="1" hangingPunct="1">
              <a:lnSpc>
                <a:spcPct val="80000"/>
              </a:lnSpc>
              <a:buFont typeface="Symbol" pitchFamily="18" charset="2"/>
              <a:buChar char="Þ"/>
            </a:pPr>
            <a:r>
              <a:rPr lang="en-US" altLang="it-IT" sz="1600">
                <a:latin typeface="Comic Sans MS" pitchFamily="66" charset="0"/>
              </a:rPr>
              <a:t>Beneficial mutations are diluted with neutral and deleterious ones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en-US" altLang="it-IT" sz="140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en-US" altLang="it-IT" sz="1800" b="1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it-IT" sz="1800" b="1">
                <a:latin typeface="Comic Sans MS" pitchFamily="66" charset="0"/>
              </a:rPr>
              <a:t>!!! Keep the number of mutations low per cycle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it-IT" sz="1800" b="1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it-IT" sz="1800" b="1">
                <a:latin typeface="Comic Sans MS" pitchFamily="66" charset="0"/>
              </a:rPr>
              <a:t> -&gt; improve fitness of mutants!!!</a:t>
            </a:r>
            <a:endParaRPr lang="da-DK" altLang="it-IT" sz="180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it-IT" sz="1200">
                <a:latin typeface="Comic Sans MS" pitchFamily="66" charset="0"/>
              </a:rPr>
              <a:t>    </a:t>
            </a:r>
            <a:endParaRPr lang="da-DK" altLang="it-IT" sz="12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0389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2179638" y="1766888"/>
            <a:ext cx="42211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CLONAL INTEFERENCE</a:t>
            </a:r>
            <a:endParaRPr lang="en-GB" altLang="it-IT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9205" name="Text Box 5"/>
          <p:cNvSpPr txBox="1">
            <a:spLocks noChangeArrowheads="1"/>
          </p:cNvSpPr>
          <p:nvPr/>
        </p:nvSpPr>
        <p:spPr bwMode="auto">
          <a:xfrm>
            <a:off x="0" y="2590800"/>
            <a:ext cx="91440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altLang="it-IT"/>
              <a:t>Competition between beneficial mutations in asexual populations </a:t>
            </a:r>
          </a:p>
          <a:p>
            <a:r>
              <a:rPr lang="it-IT" altLang="it-IT"/>
              <a:t>is called “Clonal Interference”</a:t>
            </a:r>
          </a:p>
          <a:p>
            <a:r>
              <a:rPr lang="it-IT" altLang="it-IT" b="1"/>
              <a:t>Recursive mutagenesis PCR</a:t>
            </a:r>
            <a:r>
              <a:rPr lang="it-IT" altLang="it-IT"/>
              <a:t> produced essentially asexual populations within which the beneficial mutations drove each other into extintion.</a:t>
            </a:r>
          </a:p>
          <a:p>
            <a:endParaRPr lang="it-IT" altLang="it-IT"/>
          </a:p>
          <a:p>
            <a:r>
              <a:rPr lang="it-IT" altLang="it-IT" b="1"/>
              <a:t>DNA shuffling</a:t>
            </a:r>
            <a:r>
              <a:rPr lang="it-IT" altLang="it-IT"/>
              <a:t> (and combinatorial cassette mutagenesis) instead enable accumulation of these mutations in super-alleles</a:t>
            </a:r>
            <a:endParaRPr lang="en-GB" altLang="it-IT"/>
          </a:p>
        </p:txBody>
      </p:sp>
    </p:spTree>
    <p:extLst>
      <p:ext uri="{BB962C8B-B14F-4D97-AF65-F5344CB8AC3E}">
        <p14:creationId xmlns:p14="http://schemas.microsoft.com/office/powerpoint/2010/main" val="4280509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Random Mutagenesis (PCR based) </a:t>
            </a:r>
            <a:br>
              <a:rPr lang="en-US" altLang="it-IT" sz="2800">
                <a:latin typeface="Comic Sans MS" pitchFamily="66" charset="0"/>
              </a:rPr>
            </a:br>
            <a:r>
              <a:rPr lang="en-US" altLang="it-IT" sz="2800">
                <a:latin typeface="Comic Sans MS" pitchFamily="66" charset="0"/>
              </a:rPr>
              <a:t>with degenerated primers (saturation mutagenesis)</a:t>
            </a:r>
            <a:endParaRPr lang="da-DK" altLang="it-IT" sz="2800">
              <a:latin typeface="Comic Sans MS" pitchFamily="66" charset="0"/>
            </a:endParaRPr>
          </a:p>
        </p:txBody>
      </p:sp>
      <p:pic>
        <p:nvPicPr>
          <p:cNvPr id="25604" name="Picture 4" descr="D881F8D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71600"/>
            <a:ext cx="47720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EEAE1BF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33375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V="1">
            <a:off x="4800600" y="1600200"/>
            <a:ext cx="762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4419600" y="3733800"/>
            <a:ext cx="1219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77999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Random Mutagenesis (PCR based) </a:t>
            </a:r>
            <a:br>
              <a:rPr lang="en-US" altLang="it-IT" sz="2800">
                <a:latin typeface="Comic Sans MS" pitchFamily="66" charset="0"/>
              </a:rPr>
            </a:br>
            <a:r>
              <a:rPr lang="en-US" altLang="it-IT" sz="2800">
                <a:latin typeface="Comic Sans MS" pitchFamily="66" charset="0"/>
              </a:rPr>
              <a:t>with degenerated primers (saturation mutagenesis)</a:t>
            </a:r>
            <a:endParaRPr lang="da-DK" altLang="it-IT" sz="2800">
              <a:latin typeface="Comic Sans MS" pitchFamily="66" charset="0"/>
            </a:endParaRPr>
          </a:p>
        </p:txBody>
      </p:sp>
      <p:pic>
        <p:nvPicPr>
          <p:cNvPr id="26628" name="Picture 3" descr="D881F8D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371600"/>
            <a:ext cx="47720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Line 5"/>
          <p:cNvSpPr>
            <a:spLocks noChangeShapeType="1"/>
          </p:cNvSpPr>
          <p:nvPr/>
        </p:nvSpPr>
        <p:spPr bwMode="auto">
          <a:xfrm flipV="1">
            <a:off x="4038600" y="2209800"/>
            <a:ext cx="106680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pic>
        <p:nvPicPr>
          <p:cNvPr id="26630" name="Picture 7" descr="153D2D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752600"/>
            <a:ext cx="3609975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Line 8"/>
          <p:cNvSpPr>
            <a:spLocks noChangeShapeType="1"/>
          </p:cNvSpPr>
          <p:nvPr/>
        </p:nvSpPr>
        <p:spPr bwMode="auto">
          <a:xfrm>
            <a:off x="4267200" y="3886200"/>
            <a:ext cx="11430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55673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altLang="it-IT" sz="2800">
                <a:latin typeface="Comic Sans MS" pitchFamily="66" charset="0"/>
              </a:rPr>
              <a:t>Random Mutagenesis (PCR based) </a:t>
            </a:r>
            <a:br>
              <a:rPr lang="en-US" altLang="it-IT" sz="2800">
                <a:latin typeface="Comic Sans MS" pitchFamily="66" charset="0"/>
              </a:rPr>
            </a:br>
            <a:r>
              <a:rPr lang="en-US" altLang="it-IT" sz="2800">
                <a:latin typeface="Comic Sans MS" pitchFamily="66" charset="0"/>
              </a:rPr>
              <a:t>Error –prone PCR</a:t>
            </a:r>
            <a:endParaRPr lang="da-DK" altLang="it-IT" sz="2800">
              <a:latin typeface="Comic Sans MS" pitchFamily="66" charset="0"/>
            </a:endParaRPr>
          </a:p>
        </p:txBody>
      </p:sp>
      <p:sp>
        <p:nvSpPr>
          <p:cNvPr id="27652" name="Text Box 7"/>
          <p:cNvSpPr txBox="1">
            <a:spLocks noChangeArrowheads="1"/>
          </p:cNvSpPr>
          <p:nvPr/>
        </p:nvSpPr>
        <p:spPr bwMode="auto">
          <a:xfrm>
            <a:off x="4724400" y="2057400"/>
            <a:ext cx="3657600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it-IT" sz="1600">
                <a:latin typeface="Comic Sans MS" pitchFamily="66" charset="0"/>
              </a:rPr>
              <a:t>-&gt; PCR with low fidelity !!!</a:t>
            </a:r>
          </a:p>
          <a:p>
            <a:pPr eaLnBrk="1" hangingPunct="1"/>
            <a:endParaRPr lang="da-DK" altLang="it-IT" sz="1600">
              <a:latin typeface="Comic Sans MS" pitchFamily="66" charset="0"/>
            </a:endParaRPr>
          </a:p>
          <a:p>
            <a:pPr eaLnBrk="1" hangingPunct="1"/>
            <a:r>
              <a:rPr lang="da-DK" altLang="it-IT" sz="1600">
                <a:latin typeface="Comic Sans MS" pitchFamily="66" charset="0"/>
              </a:rPr>
              <a:t>Achieved by:</a:t>
            </a:r>
          </a:p>
          <a:p>
            <a:pPr eaLnBrk="1" hangingPunct="1"/>
            <a:endParaRPr lang="da-DK" altLang="it-IT" sz="1600">
              <a:latin typeface="Comic Sans MS" pitchFamily="66" charset="0"/>
            </a:endParaRPr>
          </a:p>
          <a:p>
            <a:pPr eaLnBrk="1" hangingPunct="1"/>
            <a:r>
              <a:rPr lang="da-DK" altLang="it-IT" sz="1600">
                <a:latin typeface="Comic Sans MS" pitchFamily="66" charset="0"/>
              </a:rPr>
              <a:t>- Increased Mg2+ concentration</a:t>
            </a:r>
          </a:p>
          <a:p>
            <a:pPr eaLnBrk="1" hangingPunct="1"/>
            <a:r>
              <a:rPr lang="da-DK" altLang="it-IT" sz="1600">
                <a:latin typeface="Comic Sans MS" pitchFamily="66" charset="0"/>
              </a:rPr>
              <a:t>- Addition of Mn2+</a:t>
            </a:r>
            <a:endParaRPr lang="en-US" altLang="it-IT" sz="1600">
              <a:latin typeface="Comic Sans MS" pitchFamily="66" charset="0"/>
            </a:endParaRPr>
          </a:p>
          <a:p>
            <a:pPr eaLnBrk="1" hangingPunct="1"/>
            <a:r>
              <a:rPr lang="en-US" altLang="it-IT" sz="1600">
                <a:latin typeface="Comic Sans MS" pitchFamily="66" charset="0"/>
              </a:rPr>
              <a:t>- Not equal concentration of the four dNTPs </a:t>
            </a:r>
            <a:endParaRPr lang="da-DK" altLang="it-IT" sz="1600">
              <a:latin typeface="Comic Sans MS" pitchFamily="66" charset="0"/>
            </a:endParaRPr>
          </a:p>
          <a:p>
            <a:pPr eaLnBrk="1" hangingPunct="1"/>
            <a:r>
              <a:rPr lang="da-DK" altLang="it-IT" sz="1600">
                <a:latin typeface="Comic Sans MS" pitchFamily="66" charset="0"/>
              </a:rPr>
              <a:t>- Use of dITP</a:t>
            </a:r>
          </a:p>
          <a:p>
            <a:pPr eaLnBrk="1" hangingPunct="1"/>
            <a:r>
              <a:rPr lang="da-DK" altLang="it-IT" sz="1600">
                <a:latin typeface="Comic Sans MS" pitchFamily="66" charset="0"/>
              </a:rPr>
              <a:t>- Increasing amount of Taq polymerase </a:t>
            </a:r>
            <a:r>
              <a:rPr lang="en-US" altLang="it-IT" sz="1600">
                <a:latin typeface="Comic Sans MS" pitchFamily="66" charset="0"/>
              </a:rPr>
              <a:t>(Polymerase with NO proof reading function)</a:t>
            </a:r>
            <a:endParaRPr lang="da-DK" altLang="it-IT" sz="1600">
              <a:latin typeface="Comic Sans MS" pitchFamily="66" charset="0"/>
            </a:endParaRPr>
          </a:p>
        </p:txBody>
      </p:sp>
      <p:pic>
        <p:nvPicPr>
          <p:cNvPr id="27653" name="Picture 8" descr="8634F4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3894138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30209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4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6" r="9933" b="58228"/>
          <a:stretch>
            <a:fillRect/>
          </a:stretch>
        </p:blipFill>
        <p:spPr bwMode="auto">
          <a:xfrm>
            <a:off x="12700" y="0"/>
            <a:ext cx="3733800" cy="537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4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4" b="34444"/>
          <a:stretch>
            <a:fillRect/>
          </a:stretch>
        </p:blipFill>
        <p:spPr bwMode="auto">
          <a:xfrm>
            <a:off x="4202113" y="2795588"/>
            <a:ext cx="4941887" cy="3916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4532" name="Line 4"/>
          <p:cNvSpPr>
            <a:spLocks noChangeShapeType="1"/>
          </p:cNvSpPr>
          <p:nvPr/>
        </p:nvSpPr>
        <p:spPr bwMode="auto">
          <a:xfrm flipV="1">
            <a:off x="3724275" y="3497263"/>
            <a:ext cx="1147763" cy="146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534533" name="Rectangle 5"/>
          <p:cNvSpPr>
            <a:spLocks noChangeArrowheads="1"/>
          </p:cNvSpPr>
          <p:nvPr/>
        </p:nvSpPr>
        <p:spPr bwMode="auto">
          <a:xfrm>
            <a:off x="4446588" y="504825"/>
            <a:ext cx="4324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it-IT"/>
              <a:t>Random mutagenesis by PCR: the Green Fluorescent Protein</a:t>
            </a:r>
          </a:p>
        </p:txBody>
      </p:sp>
      <p:sp>
        <p:nvSpPr>
          <p:cNvPr id="534534" name="Rectangle 6"/>
          <p:cNvSpPr>
            <a:spLocks noChangeArrowheads="1"/>
          </p:cNvSpPr>
          <p:nvPr/>
        </p:nvSpPr>
        <p:spPr bwMode="auto">
          <a:xfrm>
            <a:off x="6704013" y="6284913"/>
            <a:ext cx="226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Screen mutants</a:t>
            </a:r>
          </a:p>
        </p:txBody>
      </p:sp>
    </p:spTree>
    <p:extLst>
      <p:ext uri="{BB962C8B-B14F-4D97-AF65-F5344CB8AC3E}">
        <p14:creationId xmlns:p14="http://schemas.microsoft.com/office/powerpoint/2010/main" val="30468312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20667" r="3999" b="17999"/>
          <a:stretch>
            <a:fillRect/>
          </a:stretch>
        </p:blipFill>
        <p:spPr bwMode="auto">
          <a:xfrm>
            <a:off x="0" y="635000"/>
            <a:ext cx="9144000" cy="462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5535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5"/>
          <p:cNvSpPr>
            <a:spLocks noGrp="1" noChangeArrowheads="1"/>
          </p:cNvSpPr>
          <p:nvPr>
            <p:ph type="title"/>
          </p:nvPr>
        </p:nvSpPr>
        <p:spPr>
          <a:xfrm>
            <a:off x="179512" y="11266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en-US" altLang="it-IT" sz="2800" dirty="0">
                <a:latin typeface="Comic Sans MS" pitchFamily="66" charset="0"/>
              </a:rPr>
              <a:t>DNA Shuffling</a:t>
            </a:r>
            <a:endParaRPr lang="da-DK" altLang="it-IT" sz="2800" dirty="0">
              <a:latin typeface="Comic Sans MS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23" t="20738" r="38393" b="41383"/>
          <a:stretch/>
        </p:blipFill>
        <p:spPr bwMode="auto">
          <a:xfrm>
            <a:off x="1835696" y="764704"/>
            <a:ext cx="4908912" cy="495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12779" y="5756414"/>
            <a:ext cx="723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3.7 </a:t>
            </a:r>
            <a:r>
              <a:rPr lang="it-IT" dirty="0" err="1"/>
              <a:t>crossovers</a:t>
            </a:r>
            <a:r>
              <a:rPr lang="it-IT" dirty="0"/>
              <a:t> per 2.1 kb gene (1%) </a:t>
            </a:r>
            <a:r>
              <a:rPr lang="en-US" dirty="0"/>
              <a:t>with a low mutagenesis rate (0,01%)</a:t>
            </a:r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332460" y="6300028"/>
            <a:ext cx="71918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successfully to recombine parents with only 63% DNA sequence identity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29581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7602" name="Picture 2"/>
          <p:cNvPicPr>
            <a:picLocks noChangeAspect="1" noChangeArrowheads="1"/>
          </p:cNvPicPr>
          <p:nvPr/>
        </p:nvPicPr>
        <p:blipFill>
          <a:blip r:embed="rId2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00" r="25653" b="8177"/>
          <a:stretch>
            <a:fillRect/>
          </a:stretch>
        </p:blipFill>
        <p:spPr bwMode="auto">
          <a:xfrm>
            <a:off x="471488" y="1125538"/>
            <a:ext cx="7975600" cy="49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7603" name="Rectangle 3"/>
          <p:cNvSpPr>
            <a:spLocks noChangeArrowheads="1"/>
          </p:cNvSpPr>
          <p:nvPr/>
        </p:nvSpPr>
        <p:spPr bwMode="auto">
          <a:xfrm>
            <a:off x="1992313" y="277813"/>
            <a:ext cx="422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t-IT"/>
              <a:t>Gene shuffling: “sexual PCR”</a:t>
            </a:r>
          </a:p>
        </p:txBody>
      </p:sp>
    </p:spTree>
    <p:extLst>
      <p:ext uri="{BB962C8B-B14F-4D97-AF65-F5344CB8AC3E}">
        <p14:creationId xmlns:p14="http://schemas.microsoft.com/office/powerpoint/2010/main" val="722056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-27384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en-US" altLang="it-IT" sz="2800" dirty="0">
                <a:latin typeface="Comic Sans MS" pitchFamily="66" charset="0"/>
              </a:rPr>
              <a:t>Family Shuffling</a:t>
            </a:r>
            <a:endParaRPr lang="da-DK" altLang="it-IT" sz="2800" dirty="0">
              <a:latin typeface="Comic Sans MS" pitchFamily="66" charset="0"/>
            </a:endParaRPr>
          </a:p>
        </p:txBody>
      </p:sp>
      <p:pic>
        <p:nvPicPr>
          <p:cNvPr id="28676" name="Picture 7" descr="BC2B7A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47800"/>
            <a:ext cx="4195763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5486400" y="1828800"/>
            <a:ext cx="2971800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1600">
                <a:latin typeface="Comic Sans MS" pitchFamily="66" charset="0"/>
              </a:rPr>
              <a:t>Genes coming from the same gene family -&gt; highly homologous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it-IT" sz="1600">
              <a:latin typeface="Comic Sans MS" pitchFamily="66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it-IT" sz="1600">
                <a:latin typeface="Comic Sans MS" pitchFamily="66" charset="0"/>
              </a:rPr>
              <a:t>-&gt; Family shuffling</a:t>
            </a:r>
            <a:endParaRPr lang="da-DK" altLang="it-IT" sz="160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2416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515328"/>
            <a:ext cx="5352082" cy="465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4" t="21307" r="36051" b="32860"/>
          <a:stretch/>
        </p:blipFill>
        <p:spPr bwMode="auto">
          <a:xfrm>
            <a:off x="3067010" y="908720"/>
            <a:ext cx="5825470" cy="5726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-36512" y="2196153"/>
            <a:ext cx="3298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err="1"/>
              <a:t>generated</a:t>
            </a:r>
            <a:r>
              <a:rPr lang="it-IT" sz="1600" dirty="0"/>
              <a:t> by </a:t>
            </a:r>
            <a:r>
              <a:rPr lang="it-IT" sz="1600" dirty="0" err="1"/>
              <a:t>cloning</a:t>
            </a:r>
            <a:r>
              <a:rPr lang="it-IT" sz="1600" dirty="0"/>
              <a:t> </a:t>
            </a:r>
            <a:r>
              <a:rPr lang="it-IT" sz="1600" dirty="0" err="1"/>
              <a:t>into</a:t>
            </a:r>
            <a:r>
              <a:rPr lang="it-IT" sz="1600" dirty="0"/>
              <a:t> </a:t>
            </a:r>
            <a:r>
              <a:rPr lang="it-IT" sz="1600" dirty="0" err="1"/>
              <a:t>phagemids</a:t>
            </a:r>
            <a:r>
              <a:rPr lang="it-IT" sz="1600" dirty="0"/>
              <a:t> </a:t>
            </a:r>
          </a:p>
          <a:p>
            <a:r>
              <a:rPr lang="it-IT" sz="1600" dirty="0"/>
              <a:t>or by </a:t>
            </a:r>
            <a:r>
              <a:rPr lang="it-IT" sz="1600" dirty="0" err="1"/>
              <a:t>phosporilathed</a:t>
            </a:r>
            <a:r>
              <a:rPr lang="it-IT" sz="1600" dirty="0"/>
              <a:t> DNA </a:t>
            </a:r>
            <a:r>
              <a:rPr lang="it-IT" sz="1600" dirty="0" err="1"/>
              <a:t>digestion</a:t>
            </a:r>
            <a:endParaRPr lang="it-IT" sz="16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043608" y="6323105"/>
            <a:ext cx="24300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14% rate of </a:t>
            </a:r>
            <a:r>
              <a:rPr lang="it-IT" sz="1600" dirty="0" err="1"/>
              <a:t>chimeric</a:t>
            </a:r>
            <a:r>
              <a:rPr lang="it-IT" sz="1600" dirty="0"/>
              <a:t> </a:t>
            </a:r>
            <a:r>
              <a:rPr lang="it-IT" sz="1600" dirty="0" err="1"/>
              <a:t>genes</a:t>
            </a: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2358596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5500303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6" t="21875" r="36158" b="37405"/>
          <a:stretch/>
        </p:blipFill>
        <p:spPr bwMode="auto">
          <a:xfrm>
            <a:off x="2619033" y="711860"/>
            <a:ext cx="6489471" cy="5813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5679815" y="188640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(</a:t>
            </a:r>
            <a:r>
              <a:rPr lang="it-IT" sz="2800" b="1" dirty="0"/>
              <a:t>RPR</a:t>
            </a:r>
            <a:r>
              <a:rPr lang="it-IT" dirty="0"/>
              <a:t>)</a:t>
            </a:r>
          </a:p>
        </p:txBody>
      </p:sp>
      <p:sp>
        <p:nvSpPr>
          <p:cNvPr id="3" name="Rettangolo 2"/>
          <p:cNvSpPr/>
          <p:nvPr/>
        </p:nvSpPr>
        <p:spPr>
          <a:xfrm>
            <a:off x="191166" y="1052736"/>
            <a:ext cx="273849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RPR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several</a:t>
            </a:r>
            <a:r>
              <a:rPr lang="it-IT" dirty="0"/>
              <a:t> </a:t>
            </a:r>
            <a:r>
              <a:rPr lang="it-IT" dirty="0" err="1"/>
              <a:t>potential</a:t>
            </a:r>
            <a:endParaRPr lang="it-IT" dirty="0"/>
          </a:p>
          <a:p>
            <a:r>
              <a:rPr lang="it-IT" dirty="0" err="1"/>
              <a:t>advantages</a:t>
            </a:r>
            <a:r>
              <a:rPr lang="it-IT" dirty="0"/>
              <a:t> over DNA </a:t>
            </a:r>
            <a:r>
              <a:rPr lang="it-IT" dirty="0" err="1"/>
              <a:t>shuffling</a:t>
            </a:r>
            <a:r>
              <a:rPr lang="it-IT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random-</a:t>
            </a:r>
            <a:r>
              <a:rPr lang="it-IT" dirty="0" err="1"/>
              <a:t>priming</a:t>
            </a:r>
            <a:r>
              <a:rPr lang="it-IT" dirty="0"/>
              <a:t> DNA </a:t>
            </a:r>
            <a:r>
              <a:rPr lang="it-IT" dirty="0" err="1"/>
              <a:t>synthesis</a:t>
            </a:r>
            <a:r>
              <a:rPr lang="it-IT" dirty="0"/>
              <a:t> </a:t>
            </a:r>
            <a:r>
              <a:rPr lang="en-US" dirty="0"/>
              <a:t>is independent of the length of the DNA template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It can be used single-stranded DNA or RNA templates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mutations introduced by </a:t>
            </a:r>
            <a:r>
              <a:rPr lang="en-US" dirty="0" err="1"/>
              <a:t>misincorporation</a:t>
            </a:r>
            <a:r>
              <a:rPr lang="en-US" dirty="0"/>
              <a:t> and </a:t>
            </a:r>
            <a:r>
              <a:rPr lang="en-US" dirty="0" err="1"/>
              <a:t>mispriming</a:t>
            </a:r>
            <a:r>
              <a:rPr lang="en-US" dirty="0"/>
              <a:t> can further increase </a:t>
            </a:r>
            <a:r>
              <a:rPr lang="it-IT" dirty="0"/>
              <a:t>the </a:t>
            </a:r>
            <a:r>
              <a:rPr lang="it-IT" dirty="0" err="1"/>
              <a:t>sequence</a:t>
            </a:r>
            <a:r>
              <a:rPr lang="it-IT" dirty="0"/>
              <a:t> </a:t>
            </a:r>
            <a:r>
              <a:rPr lang="it-IT" dirty="0" err="1"/>
              <a:t>diversity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832729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27333" r="9000" b="55333"/>
          <a:stretch>
            <a:fillRect/>
          </a:stretch>
        </p:blipFill>
        <p:spPr bwMode="auto">
          <a:xfrm>
            <a:off x="1524000" y="2133600"/>
            <a:ext cx="6172200" cy="9906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4187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18001" r="17999" b="11333"/>
          <a:stretch>
            <a:fillRect/>
          </a:stretch>
        </p:blipFill>
        <p:spPr bwMode="auto">
          <a:xfrm>
            <a:off x="1066800" y="1066800"/>
            <a:ext cx="723900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7530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0" t="17479" r="44000" b="12666"/>
          <a:stretch>
            <a:fillRect/>
          </a:stretch>
        </p:blipFill>
        <p:spPr bwMode="auto">
          <a:xfrm>
            <a:off x="0" y="152400"/>
            <a:ext cx="48768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96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0" t="75334" r="18001" b="12666"/>
          <a:stretch>
            <a:fillRect/>
          </a:stretch>
        </p:blipFill>
        <p:spPr bwMode="auto">
          <a:xfrm>
            <a:off x="5334000" y="5257800"/>
            <a:ext cx="381000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52045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9" t="16667" r="16000" b="11333"/>
          <a:stretch>
            <a:fillRect/>
          </a:stretch>
        </p:blipFill>
        <p:spPr bwMode="auto">
          <a:xfrm>
            <a:off x="1307108" y="404664"/>
            <a:ext cx="624869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60249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27333" r="30000" b="25999"/>
          <a:stretch>
            <a:fillRect/>
          </a:stretch>
        </p:blipFill>
        <p:spPr bwMode="auto">
          <a:xfrm>
            <a:off x="228600" y="304800"/>
            <a:ext cx="8534400" cy="52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2514600" y="295275"/>
            <a:ext cx="3733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alt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Vitro Exon Shuffling</a:t>
            </a:r>
            <a:endParaRPr lang="en-GB" altLang="it-IT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1732" name="Line 4"/>
          <p:cNvSpPr>
            <a:spLocks noChangeShapeType="1"/>
          </p:cNvSpPr>
          <p:nvPr/>
        </p:nvSpPr>
        <p:spPr bwMode="auto">
          <a:xfrm>
            <a:off x="4495800" y="58674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37647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Line 2"/>
          <p:cNvSpPr>
            <a:spLocks noChangeShapeType="1"/>
          </p:cNvSpPr>
          <p:nvPr/>
        </p:nvSpPr>
        <p:spPr bwMode="auto">
          <a:xfrm>
            <a:off x="4495800" y="762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pic>
        <p:nvPicPr>
          <p:cNvPr id="2027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19334" r="27000" b="14000"/>
          <a:stretch>
            <a:fillRect/>
          </a:stretch>
        </p:blipFill>
        <p:spPr bwMode="auto">
          <a:xfrm>
            <a:off x="685800" y="990600"/>
            <a:ext cx="6096000" cy="5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9406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38000" r="6000" b="39333"/>
          <a:stretch>
            <a:fillRect/>
          </a:stretch>
        </p:blipFill>
        <p:spPr bwMode="auto">
          <a:xfrm>
            <a:off x="0" y="2320925"/>
            <a:ext cx="9144000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04786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67240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63" t="21306" r="39458" b="40057"/>
          <a:stretch/>
        </p:blipFill>
        <p:spPr bwMode="auto">
          <a:xfrm>
            <a:off x="3851919" y="1111632"/>
            <a:ext cx="5112569" cy="57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74470" y="836712"/>
            <a:ext cx="8690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based on cross hybridization of growing gene fragments during polymerase-catalyzed primer extension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426870" y="2134597"/>
            <a:ext cx="8690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It is much easier than DNA shuffling</a:t>
            </a:r>
          </a:p>
        </p:txBody>
      </p:sp>
    </p:spTree>
    <p:extLst>
      <p:ext uri="{BB962C8B-B14F-4D97-AF65-F5344CB8AC3E}">
        <p14:creationId xmlns:p14="http://schemas.microsoft.com/office/powerpoint/2010/main" val="65099162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52"/>
          <a:stretch/>
        </p:blipFill>
        <p:spPr bwMode="auto">
          <a:xfrm>
            <a:off x="21685" y="153646"/>
            <a:ext cx="4187315" cy="42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51" t="22634" r="34241" b="13541"/>
          <a:stretch/>
        </p:blipFill>
        <p:spPr bwMode="auto">
          <a:xfrm>
            <a:off x="3347864" y="476672"/>
            <a:ext cx="5256584" cy="634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13715" y="4077072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/>
              <a:t>average 12 crossovers per gene in a single round</a:t>
            </a:r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7092280" y="506577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1200" b="1" dirty="0" err="1"/>
              <a:t>uracil</a:t>
            </a:r>
            <a:r>
              <a:rPr lang="it-IT" sz="1200" b="1" dirty="0"/>
              <a:t>-DNA </a:t>
            </a:r>
            <a:r>
              <a:rPr lang="it-IT" sz="1200" b="1" dirty="0" err="1"/>
              <a:t>glycosylase</a:t>
            </a:r>
            <a:r>
              <a:rPr lang="it-IT" sz="1200" b="1" dirty="0"/>
              <a:t> (UDG)</a:t>
            </a:r>
          </a:p>
        </p:txBody>
      </p:sp>
      <p:sp>
        <p:nvSpPr>
          <p:cNvPr id="4" name="Rettangolo 3"/>
          <p:cNvSpPr/>
          <p:nvPr/>
        </p:nvSpPr>
        <p:spPr>
          <a:xfrm>
            <a:off x="61315" y="581891"/>
            <a:ext cx="5256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i="1" dirty="0"/>
              <a:t>Gene Family Shuffling by Random </a:t>
            </a:r>
            <a:r>
              <a:rPr lang="en-US" sz="1400" b="1" i="1" dirty="0" err="1"/>
              <a:t>Chimeragenesis</a:t>
            </a:r>
            <a:endParaRPr lang="en-US" sz="1400" b="1" i="1" dirty="0"/>
          </a:p>
          <a:p>
            <a:r>
              <a:rPr lang="it-IT" sz="1400" b="1" i="1" dirty="0"/>
              <a:t>on </a:t>
            </a:r>
            <a:r>
              <a:rPr lang="it-IT" sz="1400" b="1" i="1" dirty="0" err="1"/>
              <a:t>Transient</a:t>
            </a:r>
            <a:r>
              <a:rPr lang="it-IT" sz="1400" b="1" i="1" dirty="0"/>
              <a:t> Templates</a:t>
            </a:r>
          </a:p>
        </p:txBody>
      </p:sp>
    </p:spTree>
    <p:extLst>
      <p:ext uri="{BB962C8B-B14F-4D97-AF65-F5344CB8AC3E}">
        <p14:creationId xmlns:p14="http://schemas.microsoft.com/office/powerpoint/2010/main" val="383938794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5104567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45794" y="1268760"/>
            <a:ext cx="80146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An ITCHY library created from a single gene consists of genes with internal deletions and duplications.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ITCHY library created between two different genes consists of gene fusions created in a DNA-homology </a:t>
            </a:r>
            <a:r>
              <a:rPr lang="it-IT" dirty="0" err="1"/>
              <a:t>independent</a:t>
            </a:r>
            <a:r>
              <a:rPr lang="it-IT" dirty="0"/>
              <a:t> fashion.</a:t>
            </a:r>
          </a:p>
        </p:txBody>
      </p:sp>
    </p:spTree>
    <p:extLst>
      <p:ext uri="{BB962C8B-B14F-4D97-AF65-F5344CB8AC3E}">
        <p14:creationId xmlns:p14="http://schemas.microsoft.com/office/powerpoint/2010/main" val="260228746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5104567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0" t="22822" r="38607" b="19034"/>
          <a:stretch/>
        </p:blipFill>
        <p:spPr bwMode="auto">
          <a:xfrm>
            <a:off x="179512" y="1124744"/>
            <a:ext cx="3600400" cy="54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7" t="18500" r="35199" b="6325"/>
          <a:stretch/>
        </p:blipFill>
        <p:spPr bwMode="auto">
          <a:xfrm>
            <a:off x="5032710" y="1170240"/>
            <a:ext cx="3643746" cy="549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5760640" y="714182"/>
            <a:ext cx="33478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i="1" dirty="0"/>
              <a:t>Using </a:t>
            </a:r>
            <a:r>
              <a:rPr lang="el-GR" sz="1600" i="1" dirty="0"/>
              <a:t>α-</a:t>
            </a:r>
            <a:r>
              <a:rPr lang="it-IT" sz="1600" i="1" dirty="0" err="1"/>
              <a:t>phosphorothioate</a:t>
            </a:r>
            <a:r>
              <a:rPr lang="it-IT" sz="1600" i="1" dirty="0"/>
              <a:t> </a:t>
            </a:r>
            <a:r>
              <a:rPr lang="it-IT" sz="1600" i="1" dirty="0" err="1"/>
              <a:t>dNTPs</a:t>
            </a:r>
            <a:endParaRPr lang="it-IT" sz="1600" i="1" dirty="0"/>
          </a:p>
        </p:txBody>
      </p:sp>
      <p:sp>
        <p:nvSpPr>
          <p:cNvPr id="6" name="Rettangolo 5"/>
          <p:cNvSpPr/>
          <p:nvPr/>
        </p:nvSpPr>
        <p:spPr>
          <a:xfrm>
            <a:off x="3607234" y="3636313"/>
            <a:ext cx="13248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i="1" dirty="0" err="1"/>
              <a:t>Blunt</a:t>
            </a:r>
            <a:r>
              <a:rPr lang="it-IT" sz="1600" i="1" dirty="0"/>
              <a:t> </a:t>
            </a:r>
            <a:r>
              <a:rPr lang="it-IT" sz="1600" i="1" dirty="0" err="1"/>
              <a:t>ends</a:t>
            </a:r>
            <a:endParaRPr lang="it-IT" sz="1600" i="1" dirty="0"/>
          </a:p>
          <a:p>
            <a:pPr algn="ctr"/>
            <a:r>
              <a:rPr lang="it-IT" sz="1600" i="1" dirty="0"/>
              <a:t> generation</a:t>
            </a:r>
          </a:p>
        </p:txBody>
      </p:sp>
    </p:spTree>
    <p:extLst>
      <p:ext uri="{BB962C8B-B14F-4D97-AF65-F5344CB8AC3E}">
        <p14:creationId xmlns:p14="http://schemas.microsoft.com/office/powerpoint/2010/main" val="260568093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449066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2" t="19035" r="29874" b="10321"/>
          <a:stretch/>
        </p:blipFill>
        <p:spPr bwMode="auto">
          <a:xfrm>
            <a:off x="2915816" y="836711"/>
            <a:ext cx="5688632" cy="589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96458" y="1268760"/>
            <a:ext cx="27193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i="1" dirty="0"/>
              <a:t>A </a:t>
            </a:r>
            <a:r>
              <a:rPr lang="it-IT" sz="1600" i="1" dirty="0" err="1"/>
              <a:t>combination</a:t>
            </a:r>
            <a:r>
              <a:rPr lang="it-IT" sz="1600" i="1" dirty="0"/>
              <a:t> </a:t>
            </a:r>
            <a:r>
              <a:rPr lang="it-IT" sz="1600" i="1" dirty="0" err="1"/>
              <a:t>between</a:t>
            </a:r>
            <a:r>
              <a:rPr lang="it-IT" sz="1600" i="1" dirty="0"/>
              <a:t> ITCHY and DNA </a:t>
            </a:r>
            <a:r>
              <a:rPr lang="it-IT" sz="1600" i="1" dirty="0" err="1"/>
              <a:t>shuffling</a:t>
            </a:r>
            <a:endParaRPr lang="it-IT" sz="1600" i="1" dirty="0"/>
          </a:p>
        </p:txBody>
      </p:sp>
    </p:spTree>
    <p:extLst>
      <p:ext uri="{BB962C8B-B14F-4D97-AF65-F5344CB8AC3E}">
        <p14:creationId xmlns:p14="http://schemas.microsoft.com/office/powerpoint/2010/main" val="127771391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963"/>
            <a:ext cx="4075653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46" t="21307" r="39032" b="19034"/>
          <a:stretch/>
        </p:blipFill>
        <p:spPr bwMode="auto">
          <a:xfrm>
            <a:off x="76331" y="655367"/>
            <a:ext cx="3991613" cy="6163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4072384" y="1193969"/>
            <a:ext cx="16946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 dirty="0" err="1"/>
              <a:t>DNase</a:t>
            </a:r>
            <a:r>
              <a:rPr lang="en-US" sz="1200" i="1" dirty="0"/>
              <a:t> I and S1 nuclease</a:t>
            </a:r>
            <a:endParaRPr lang="it-IT" sz="1200" i="1" dirty="0"/>
          </a:p>
        </p:txBody>
      </p:sp>
      <p:sp>
        <p:nvSpPr>
          <p:cNvPr id="3" name="Rettangolo 2"/>
          <p:cNvSpPr/>
          <p:nvPr/>
        </p:nvSpPr>
        <p:spPr>
          <a:xfrm>
            <a:off x="3762672" y="2780928"/>
            <a:ext cx="5561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/>
              <a:t>DNA corresponding to the length of the parental genes is isolated and subsequently circularized</a:t>
            </a:r>
            <a:endParaRPr lang="it-IT" sz="1400" i="1" dirty="0"/>
          </a:p>
        </p:txBody>
      </p:sp>
      <p:sp>
        <p:nvSpPr>
          <p:cNvPr id="4" name="Rettangolo 3"/>
          <p:cNvSpPr/>
          <p:nvPr/>
        </p:nvSpPr>
        <p:spPr>
          <a:xfrm>
            <a:off x="5255279" y="4365104"/>
            <a:ext cx="3205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i="1" dirty="0" err="1"/>
              <a:t>crossovers</a:t>
            </a:r>
            <a:r>
              <a:rPr lang="it-IT" b="1" i="1" dirty="0"/>
              <a:t> </a:t>
            </a:r>
            <a:r>
              <a:rPr lang="it-IT" b="1" i="1" dirty="0" err="1"/>
              <a:t>occur</a:t>
            </a:r>
            <a:r>
              <a:rPr lang="it-IT" b="1" i="1" dirty="0"/>
              <a:t> </a:t>
            </a:r>
            <a:r>
              <a:rPr lang="it-IT" b="1" i="1" dirty="0" err="1"/>
              <a:t>at</a:t>
            </a:r>
            <a:r>
              <a:rPr lang="it-IT" b="1" i="1" dirty="0"/>
              <a:t> </a:t>
            </a:r>
            <a:r>
              <a:rPr lang="it-IT" b="1" i="1" dirty="0" err="1"/>
              <a:t>structurally</a:t>
            </a:r>
            <a:r>
              <a:rPr lang="it-IT" b="1" i="1" dirty="0"/>
              <a:t> </a:t>
            </a:r>
            <a:r>
              <a:rPr lang="it-IT" b="1" i="1" dirty="0" err="1"/>
              <a:t>related</a:t>
            </a:r>
            <a:r>
              <a:rPr lang="it-IT" b="1" i="1" dirty="0"/>
              <a:t> </a:t>
            </a:r>
            <a:r>
              <a:rPr lang="it-IT" b="1" i="1" dirty="0" err="1"/>
              <a:t>sites</a:t>
            </a:r>
            <a:endParaRPr lang="it-IT" b="1" i="1" dirty="0"/>
          </a:p>
        </p:txBody>
      </p:sp>
      <p:sp>
        <p:nvSpPr>
          <p:cNvPr id="5" name="Rettangolo 4"/>
          <p:cNvSpPr/>
          <p:nvPr/>
        </p:nvSpPr>
        <p:spPr>
          <a:xfrm>
            <a:off x="4636779" y="5369024"/>
            <a:ext cx="43997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i="1" dirty="0"/>
              <a:t>to generate </a:t>
            </a:r>
            <a:r>
              <a:rPr lang="it-IT" b="1" i="1" dirty="0" err="1"/>
              <a:t>all</a:t>
            </a:r>
            <a:r>
              <a:rPr lang="it-IT" b="1" i="1" dirty="0"/>
              <a:t> </a:t>
            </a:r>
            <a:r>
              <a:rPr lang="en-US" b="1" i="1" dirty="0"/>
              <a:t>possible single-crossover chimeras, SHIPREC must be performed twice starting with both possible parental gene fusions, e.g., A–B and B–A.</a:t>
            </a:r>
            <a:endParaRPr lang="it-IT" b="1" i="1" dirty="0"/>
          </a:p>
        </p:txBody>
      </p:sp>
    </p:spTree>
    <p:extLst>
      <p:ext uri="{BB962C8B-B14F-4D97-AF65-F5344CB8AC3E}">
        <p14:creationId xmlns:p14="http://schemas.microsoft.com/office/powerpoint/2010/main" val="31686490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1650</Words>
  <Application>Microsoft Office PowerPoint</Application>
  <PresentationFormat>On-screen Show (4:3)</PresentationFormat>
  <Paragraphs>335</Paragraphs>
  <Slides>64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3" baseType="lpstr">
      <vt:lpstr>Arial</vt:lpstr>
      <vt:lpstr>Calibri</vt:lpstr>
      <vt:lpstr>Comic Sans MS</vt:lpstr>
      <vt:lpstr>Futura</vt:lpstr>
      <vt:lpstr>Symbol</vt:lpstr>
      <vt:lpstr>Times</vt:lpstr>
      <vt:lpstr>Times New Roman</vt:lpstr>
      <vt:lpstr>Tema di Office</vt:lpstr>
      <vt:lpstr>Immagine bitmap</vt:lpstr>
      <vt:lpstr>PROTEIN ENGINEERING</vt:lpstr>
      <vt:lpstr>Protein engineering-Why?</vt:lpstr>
      <vt:lpstr>Protein Engineering   Obtain a protein with improved or new properties</vt:lpstr>
      <vt:lpstr>Evolutionary Methods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PCR-mediated deletion mutagenesis</vt:lpstr>
      <vt:lpstr>PowerPoint Presentation</vt:lpstr>
      <vt:lpstr>Site-directed mutagenesis: primer extension method</vt:lpstr>
      <vt:lpstr>Alternative primer extension mutagenesis techniques</vt:lpstr>
      <vt:lpstr> (1)    Rational design of coagulation factor VIIa variants with substantially increased intrinsic activity.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Directed mutagenesis</vt:lpstr>
      <vt:lpstr>An example of directed mutagenesis</vt:lpstr>
      <vt:lpstr>PowerPoint Presentation</vt:lpstr>
      <vt:lpstr>PowerPoint Presentation</vt:lpstr>
      <vt:lpstr>PowerPoint Presentation</vt:lpstr>
      <vt:lpstr>PowerPoint Presentation</vt:lpstr>
      <vt:lpstr>Directed Evolution – Random mutagenesis</vt:lpstr>
      <vt:lpstr>Directed Evolution Library</vt:lpstr>
      <vt:lpstr>PowerPoint Presentation</vt:lpstr>
      <vt:lpstr>PowerPoint Presentation</vt:lpstr>
      <vt:lpstr>Limitation of Directed Evolution</vt:lpstr>
      <vt:lpstr>Evolutionary Methods</vt:lpstr>
      <vt:lpstr>Evolutionary Methods Type of mutation – Fitness of mutants</vt:lpstr>
      <vt:lpstr>PowerPoint Presentation</vt:lpstr>
      <vt:lpstr>Random Mutagenesis (PCR based)  with degenerated primers (saturation mutagenesis)</vt:lpstr>
      <vt:lpstr>Random Mutagenesis (PCR based)  with degenerated primers (saturation mutagenesis)</vt:lpstr>
      <vt:lpstr>Random Mutagenesis (PCR based)  Error –prone PCR</vt:lpstr>
      <vt:lpstr>PowerPoint Presentation</vt:lpstr>
      <vt:lpstr>PowerPoint Presentation</vt:lpstr>
      <vt:lpstr>DNA Shuffling</vt:lpstr>
      <vt:lpstr>PowerPoint Presentation</vt:lpstr>
      <vt:lpstr>Family Shuffling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PROTEIN ENGINEERING</dc:title>
  <dc:creator>Dario</dc:creator>
  <cp:lastModifiedBy>harlem harvey</cp:lastModifiedBy>
  <cp:revision>22</cp:revision>
  <dcterms:created xsi:type="dcterms:W3CDTF">2014-05-05T13:11:00Z</dcterms:created>
  <dcterms:modified xsi:type="dcterms:W3CDTF">2017-09-25T15:44:24Z</dcterms:modified>
</cp:coreProperties>
</file>