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8" r:id="rId5"/>
    <p:sldId id="256" r:id="rId6"/>
    <p:sldId id="259" r:id="rId7"/>
    <p:sldId id="271" r:id="rId8"/>
    <p:sldId id="290" r:id="rId9"/>
    <p:sldId id="344" r:id="rId10"/>
    <p:sldId id="345" r:id="rId11"/>
    <p:sldId id="308" r:id="rId12"/>
    <p:sldId id="313" r:id="rId13"/>
    <p:sldId id="314" r:id="rId14"/>
    <p:sldId id="355" r:id="rId15"/>
    <p:sldId id="356" r:id="rId16"/>
    <p:sldId id="359" r:id="rId17"/>
    <p:sldId id="360" r:id="rId18"/>
    <p:sldId id="343" r:id="rId19"/>
    <p:sldId id="27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DCB1F4FD-AA3F-4FAD-B3AD-818FDA819A42}">
          <p14:sldIdLst>
            <p14:sldId id="258"/>
            <p14:sldId id="256"/>
            <p14:sldId id="259"/>
            <p14:sldId id="271"/>
          </p14:sldIdLst>
        </p14:section>
        <p14:section name="Main Content" id="{661493E7-0630-4BF3-A32E-E6337193D825}">
          <p14:sldIdLst>
            <p14:sldId id="290"/>
            <p14:sldId id="344"/>
            <p14:sldId id="345"/>
            <p14:sldId id="308"/>
            <p14:sldId id="313"/>
            <p14:sldId id="314"/>
            <p14:sldId id="355"/>
            <p14:sldId id="356"/>
            <p14:sldId id="359"/>
            <p14:sldId id="360"/>
          </p14:sldIdLst>
        </p14:section>
        <p14:section name="Conclusion" id="{A19CBD0D-FAD8-476D-9A9B-D11174D6E2C0}">
          <p14:sldIdLst>
            <p14:sldId id="343"/>
            <p14:sldId id="270"/>
          </p14:sldIdLst>
        </p14:section>
      </p14:sectionLst>
    </p:ex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-73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9C7AB5-283B-4711-89CB-75C768305EDE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9D3F55-1686-48A7-8FC6-CD3D548EC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584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D3F55-1686-48A7-8FC6-CD3D548EC9E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313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D3F55-1686-48A7-8FC6-CD3D548EC9E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25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9D3F55-1686-48A7-8FC6-CD3D548EC9E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429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11/17/2015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81001"/>
            <a:ext cx="10405533" cy="51911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0800" y="1676401"/>
            <a:ext cx="10405533" cy="41306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C115E40-36A2-408C-AB3F-EF29CB96398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216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System Analysis and Design</a:t>
            </a:r>
            <a:endParaRPr lang="en-US" sz="4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74788" y="3694187"/>
            <a:ext cx="786713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800" dirty="0" smtClean="0"/>
              <a:t>Lecture </a:t>
            </a:r>
            <a:r>
              <a:rPr lang="en-GB" sz="2800" dirty="0" smtClean="0"/>
              <a:t>8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Previous lecture recap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Extreme Programming (XP) introduction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XP values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XP</a:t>
            </a:r>
            <a:r>
              <a:rPr lang="en-US" dirty="0" smtClean="0"/>
              <a:t> principles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XP </a:t>
            </a:r>
            <a:r>
              <a:rPr lang="en-US" dirty="0" smtClean="0"/>
              <a:t>rules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Questions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Recommended reading</a:t>
            </a:r>
          </a:p>
        </p:txBody>
      </p:sp>
    </p:spTree>
    <p:extLst>
      <p:ext uri="{BB962C8B-B14F-4D97-AF65-F5344CB8AC3E}">
        <p14:creationId xmlns:p14="http://schemas.microsoft.com/office/powerpoint/2010/main" val="423883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sz="3200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Main </a:t>
            </a:r>
            <a:r>
              <a:rPr lang="en-US" dirty="0" smtClean="0"/>
              <a:t>ideas from </a:t>
            </a:r>
            <a:r>
              <a:rPr lang="en-US" b="1" dirty="0" smtClean="0"/>
              <a:t>Scrum </a:t>
            </a:r>
            <a:r>
              <a:rPr lang="en-US" dirty="0" smtClean="0"/>
              <a:t>methodology.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What is the difference between </a:t>
            </a:r>
            <a:r>
              <a:rPr lang="en-US" b="1" dirty="0" smtClean="0"/>
              <a:t>Scrum and Kanban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55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520" y="2671689"/>
            <a:ext cx="10527674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eXtreme Programming</a:t>
            </a:r>
            <a:endParaRPr lang="en-US" sz="4000" b="1" dirty="0" smtClean="0"/>
          </a:p>
          <a:p>
            <a:pPr algn="ctr"/>
            <a:r>
              <a:rPr lang="en-US" sz="2400" dirty="0" smtClean="0"/>
              <a:t>Iterative &amp; Incremental Models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2978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/>
              <a:t>Major Software Development Models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There a many Software Development Models with their strengths and weaknesses. But, they can be categorized into 3 major categories:</a:t>
            </a:r>
          </a:p>
          <a:p>
            <a:pPr marL="0" indent="0">
              <a:buNone/>
            </a:pPr>
            <a:endParaRPr lang="en-US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/>
              <a:t>Waterfall</a:t>
            </a:r>
            <a:r>
              <a:rPr lang="en-US" dirty="0"/>
              <a:t> </a:t>
            </a:r>
            <a:r>
              <a:rPr lang="en-US" dirty="0" smtClean="0"/>
              <a:t>– Structured, top/down approach.</a:t>
            </a:r>
            <a:br>
              <a:rPr lang="en-US" dirty="0" smtClean="0"/>
            </a:br>
            <a:r>
              <a:rPr lang="en-US" sz="2000" dirty="0" smtClean="0"/>
              <a:t>Examples: </a:t>
            </a:r>
            <a:r>
              <a:rPr lang="en-US" sz="2000" dirty="0"/>
              <a:t>Waterfall, Structured System Analysis and Development Methodology (SSADM).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Iterative &amp; Incremental </a:t>
            </a:r>
            <a:r>
              <a:rPr lang="en-US" dirty="0" smtClean="0">
                <a:solidFill>
                  <a:srgbClr val="FF0000"/>
                </a:solidFill>
              </a:rPr>
              <a:t>– Iteratively go through important software development “steps”  (analysis, design, build, etc.) and incrementally build the system.</a:t>
            </a:r>
            <a:r>
              <a:rPr lang="en-US" dirty="0">
                <a:solidFill>
                  <a:srgbClr val="FF0000"/>
                </a:solidFill>
              </a:rPr>
              <a:t/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2000" dirty="0">
                <a:solidFill>
                  <a:srgbClr val="FF0000"/>
                </a:solidFill>
              </a:rPr>
              <a:t>Examples: Spiral, RAD, Agile, etc</a:t>
            </a:r>
            <a:r>
              <a:rPr lang="en-US" sz="2000" dirty="0" smtClean="0">
                <a:solidFill>
                  <a:srgbClr val="FF0000"/>
                </a:solidFill>
              </a:rPr>
              <a:t>.</a:t>
            </a:r>
            <a:r>
              <a:rPr lang="en-US" sz="2000" dirty="0"/>
              <a:t/>
            </a:r>
            <a:br>
              <a:rPr lang="en-US" sz="2000" dirty="0"/>
            </a:br>
            <a:endParaRPr lang="en-US" sz="2000" dirty="0"/>
          </a:p>
          <a:p>
            <a:pPr marL="914400" lvl="1" indent="-457200">
              <a:buFont typeface="+mj-lt"/>
              <a:buAutoNum type="arabicPeriod"/>
            </a:pPr>
            <a:r>
              <a:rPr lang="en-US" b="1" dirty="0" smtClean="0"/>
              <a:t>Prototyping</a:t>
            </a:r>
            <a:r>
              <a:rPr lang="en-US" dirty="0" smtClean="0"/>
              <a:t> – Build prototypes, get feedback, refine. Once get the final version – build the software and deploy.</a:t>
            </a:r>
            <a:r>
              <a:rPr lang="en-US" dirty="0">
                <a:solidFill>
                  <a:prstClr val="black"/>
                </a:solidFill>
              </a:rPr>
              <a:t/>
            </a:r>
            <a:br>
              <a:rPr lang="en-US" dirty="0">
                <a:solidFill>
                  <a:prstClr val="black"/>
                </a:solidFill>
              </a:rPr>
            </a:br>
            <a:r>
              <a:rPr lang="en-US" sz="2000" dirty="0">
                <a:solidFill>
                  <a:prstClr val="black"/>
                </a:solidFill>
              </a:rPr>
              <a:t>Examples: </a:t>
            </a:r>
            <a:r>
              <a:rPr lang="en-US" sz="2000" dirty="0" smtClean="0"/>
              <a:t>RAD, Prototyping.</a:t>
            </a:r>
            <a:endParaRPr lang="en-US" sz="2000" dirty="0"/>
          </a:p>
          <a:p>
            <a:endParaRPr lang="uz-Latn-UZ" dirty="0"/>
          </a:p>
        </p:txBody>
      </p:sp>
      <p:sp>
        <p:nvSpPr>
          <p:cNvPr id="6" name="Down Arrow 5"/>
          <p:cNvSpPr/>
          <p:nvPr/>
        </p:nvSpPr>
        <p:spPr>
          <a:xfrm rot="2702758">
            <a:off x="11097910" y="2744270"/>
            <a:ext cx="367862" cy="90388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19117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4520" y="2671690"/>
            <a:ext cx="10527674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000" b="1" dirty="0" smtClean="0"/>
              <a:t>Taking things to their extremes…</a:t>
            </a:r>
            <a:br>
              <a:rPr lang="en-US" sz="4000" b="1" dirty="0" smtClean="0"/>
            </a:br>
            <a:r>
              <a:rPr lang="en-US" sz="2400" dirty="0" smtClean="0"/>
              <a:t>That’s basically is the idea!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3985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012018" cy="522288"/>
          </a:xfrm>
        </p:spPr>
        <p:txBody>
          <a:bodyPr/>
          <a:lstStyle/>
          <a:p>
            <a:r>
              <a:rPr lang="en-US" sz="3600" dirty="0" smtClean="0"/>
              <a:t>eXtreme Programming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2800" dirty="0" smtClean="0">
                <a:cs typeface="Arial" pitchFamily="34" charset="0"/>
              </a:rPr>
              <a:t>First introduced in 1996 by Kent Beck at Chrysler’s accounting system.</a:t>
            </a:r>
          </a:p>
          <a:p>
            <a:endParaRPr lang="en-US" sz="2800" dirty="0" smtClean="0">
              <a:cs typeface="Arial" pitchFamily="34" charset="0"/>
            </a:endParaRPr>
          </a:p>
          <a:p>
            <a:r>
              <a:rPr lang="en-US" sz="2800" dirty="0" smtClean="0">
                <a:cs typeface="Arial" pitchFamily="34" charset="0"/>
              </a:rPr>
              <a:t>Formulated and published as a software development methodology in 1999. Later, in 2004, Kent Beck reviewed the methodology and published the second edition of “eXtreme Programming explained” book. (We have several copies in our LRC.)</a:t>
            </a:r>
            <a:endParaRPr lang="en-US" sz="2800" dirty="0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40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 smtClean="0"/>
              <a:t>eXtreme Programming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 smtClean="0"/>
              <a:t>What is meant by “taking things to their extremes”?</a:t>
            </a:r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r>
              <a:rPr lang="en-US" sz="3600" dirty="0" smtClean="0"/>
              <a:t>Taking “</a:t>
            </a:r>
            <a:r>
              <a:rPr lang="en-US" sz="3600" b="1" dirty="0" smtClean="0"/>
              <a:t>good practices</a:t>
            </a:r>
            <a:r>
              <a:rPr lang="en-US" sz="3600" dirty="0" smtClean="0"/>
              <a:t>” to extreme.</a:t>
            </a:r>
            <a:endParaRPr lang="en-US" sz="3600" dirty="0" smtClean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For example:</a:t>
            </a:r>
            <a:endParaRPr lang="en-US" sz="3200" dirty="0" smtClean="0"/>
          </a:p>
          <a:p>
            <a:pPr lvl="1"/>
            <a:r>
              <a:rPr lang="en-US" sz="3200" dirty="0" smtClean="0"/>
              <a:t>Code review improves code quality → make code </a:t>
            </a:r>
            <a:r>
              <a:rPr lang="en-US" sz="3200" dirty="0"/>
              <a:t>review continues </a:t>
            </a:r>
            <a:r>
              <a:rPr lang="en-US" sz="3200" dirty="0" smtClean="0"/>
              <a:t>→ </a:t>
            </a:r>
            <a:r>
              <a:rPr lang="en-US" sz="3200" dirty="0" smtClean="0"/>
              <a:t>Pair programming!</a:t>
            </a:r>
            <a:endParaRPr lang="en-US" sz="3200" dirty="0" smtClean="0"/>
          </a:p>
          <a:p>
            <a:pPr lvl="1"/>
            <a:r>
              <a:rPr lang="en-US" sz="3200" dirty="0" smtClean="0"/>
              <a:t>Tests reduce errors, improve code → test everything → Cover all your code with unit tests, integration tests, etc.</a:t>
            </a:r>
          </a:p>
          <a:p>
            <a:pPr lvl="1"/>
            <a:r>
              <a:rPr lang="en-US" sz="3200" dirty="0" smtClean="0"/>
              <a:t>Etc.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0301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XP: Values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Communication – promote among the team members, also involve end users actively.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Simplicity – design the simplest solution. Code for today, not tomorrow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"You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ain’t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gonna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need it" (YAGNI)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approach.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Feedback – from unit tests, acceptance tests, customer.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Courage – to change your code or throw it away.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Respect – your peers. Don’t commit a change that breaks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tests or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compilation. Make sure everyone feels appreciated and heard.</a:t>
            </a:r>
            <a:endParaRPr lang="en-GB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34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XP: Practices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902678"/>
            <a:ext cx="11193462" cy="5556738"/>
          </a:xfrm>
        </p:spPr>
        <p:txBody>
          <a:bodyPr numCol="2"/>
          <a:lstStyle/>
          <a:p>
            <a:pPr marL="0" indent="0">
              <a:buNone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Fine-scale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feedback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Pair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programming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3200" dirty="0" smtClean="0">
                <a:latin typeface="Arial" pitchFamily="34" charset="0"/>
                <a:cs typeface="Arial" pitchFamily="34" charset="0"/>
              </a:rPr>
              <a:t>Planning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game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Test-driven development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Whole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team</a:t>
            </a:r>
          </a:p>
          <a:p>
            <a:pPr lvl="1"/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Continuous process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Continuous integration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Refactoring or design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improvement</a:t>
            </a:r>
          </a:p>
          <a:p>
            <a:pPr lvl="1"/>
            <a:r>
              <a:rPr lang="en-US" sz="3200" dirty="0" smtClean="0">
                <a:latin typeface="Arial" pitchFamily="34" charset="0"/>
                <a:cs typeface="Arial" pitchFamily="34" charset="0"/>
              </a:rPr>
              <a:t>Small releases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Shared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understanding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Coding standards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Collective code ownership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Simple design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System metaphor</a:t>
            </a:r>
          </a:p>
          <a:p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Programmer welfare</a:t>
            </a:r>
          </a:p>
          <a:p>
            <a:pPr lvl="1"/>
            <a:r>
              <a:rPr lang="en-US" sz="3200" dirty="0">
                <a:latin typeface="Arial" pitchFamily="34" charset="0"/>
                <a:cs typeface="Arial" pitchFamily="34" charset="0"/>
              </a:rPr>
              <a:t>Sustainable pace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25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GB" dirty="0" smtClean="0"/>
              <a:t>XP: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04800" y="872836"/>
            <a:ext cx="11651673" cy="5721928"/>
          </a:xfrm>
        </p:spPr>
        <p:txBody>
          <a:bodyPr numCol="2"/>
          <a:lstStyle/>
          <a:p>
            <a:pPr marL="0" indent="0">
              <a:buNone/>
            </a:pP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Planning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User stories are written.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Release planning creates the release schedule.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Make frequent small releases.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The project is divided into iterations.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Iteration planning starts each iteration.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Managing</a:t>
            </a:r>
          </a:p>
          <a:p>
            <a:pPr lvl="1"/>
            <a:r>
              <a:rPr lang="en-US" sz="1800" dirty="0" smtClean="0">
                <a:latin typeface="Arial" pitchFamily="34" charset="0"/>
                <a:cs typeface="Arial" pitchFamily="34" charset="0"/>
              </a:rPr>
              <a:t>Give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the team a dedicated open work space.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Set a sustainable pace.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A stand up meeting starts each day.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The Project Velocity is measured.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Move people around.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Fix XP when it breaks.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Design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Simplicity.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Choose a system metaphor.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Use CRC cards for design sessions.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Create spike solutions to reduce risk.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No functionality is added early.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Refactor whenever and wherever possible.</a:t>
            </a:r>
          </a:p>
          <a:p>
            <a:pPr marL="0" indent="0">
              <a:buNone/>
            </a:pP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Coding</a:t>
            </a:r>
            <a:endParaRPr lang="en-US" sz="1800" b="1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The customer is always available.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Code must be written to agreed standards.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Code the unit test first.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All production code is pair programmed.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Only one pair integrates code at a time.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Integrate often.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Set up a dedicated integration computer.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Use collective ownership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r>
              <a:rPr lang="en-US" sz="1800" b="1" dirty="0" smtClean="0">
                <a:latin typeface="Arial" pitchFamily="34" charset="0"/>
                <a:cs typeface="Arial" pitchFamily="34" charset="0"/>
              </a:rPr>
              <a:t>Testing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All code must have unit tests.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All code must pass all unit tests before it can be released.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When a bug is found tests are created.</a:t>
            </a:r>
          </a:p>
          <a:p>
            <a:pPr lvl="1"/>
            <a:r>
              <a:rPr lang="en-US" sz="1800" dirty="0">
                <a:latin typeface="Arial" pitchFamily="34" charset="0"/>
                <a:cs typeface="Arial" pitchFamily="34" charset="0"/>
              </a:rPr>
              <a:t>Acceptance tests are run often and the score is published.</a:t>
            </a:r>
          </a:p>
        </p:txBody>
      </p:sp>
    </p:spTree>
    <p:extLst>
      <p:ext uri="{BB962C8B-B14F-4D97-AF65-F5344CB8AC3E}">
        <p14:creationId xmlns:p14="http://schemas.microsoft.com/office/powerpoint/2010/main" val="179179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 smtClean="0"/>
              <a:t>eXtreme Programming</a:t>
            </a:r>
            <a:r>
              <a:rPr lang="en-US" dirty="0" smtClean="0"/>
              <a:t> </a:t>
            </a:r>
            <a:r>
              <a:rPr lang="en-US" dirty="0" smtClean="0"/>
              <a:t>(video)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41194" y="6560803"/>
            <a:ext cx="70543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Source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https://www.udacity.com/course/viewer#!/c-ud805/l-1771718546/m-439898982</a:t>
            </a:r>
            <a:endParaRPr 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985" y="805777"/>
            <a:ext cx="7673366" cy="5755025"/>
          </a:xfrm>
        </p:spPr>
      </p:pic>
    </p:spTree>
    <p:extLst>
      <p:ext uri="{BB962C8B-B14F-4D97-AF65-F5344CB8AC3E}">
        <p14:creationId xmlns:p14="http://schemas.microsoft.com/office/powerpoint/2010/main" val="277728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787304" cy="522288"/>
          </a:xfrm>
        </p:spPr>
        <p:txBody>
          <a:bodyPr/>
          <a:lstStyle/>
          <a:p>
            <a:r>
              <a:rPr lang="en-US" dirty="0" smtClean="0"/>
              <a:t>XP: Discussion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41194" y="6560803"/>
            <a:ext cx="41358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chemeClr val="bg1">
                    <a:lumMod val="50000"/>
                  </a:schemeClr>
                </a:solidFill>
              </a:rPr>
              <a:t>Source: https</a:t>
            </a:r>
            <a:r>
              <a:rPr lang="en-US" sz="1400" dirty="0">
                <a:solidFill>
                  <a:schemeClr val="bg1">
                    <a:lumMod val="50000"/>
                  </a:schemeClr>
                </a:solidFill>
              </a:rPr>
              <a:t>://www.scrumalliance.org/why-scrum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3600" dirty="0" smtClean="0"/>
              <a:t>What are the advantages of adopting XP?</a:t>
            </a:r>
          </a:p>
          <a:p>
            <a:r>
              <a:rPr lang="en-US" sz="3600" dirty="0" smtClean="0"/>
              <a:t>What </a:t>
            </a:r>
            <a:r>
              <a:rPr lang="en-US" sz="3600" dirty="0"/>
              <a:t>are the </a:t>
            </a:r>
            <a:r>
              <a:rPr lang="en-US" sz="3600" dirty="0" smtClean="0"/>
              <a:t>disadvantages </a:t>
            </a:r>
            <a:r>
              <a:rPr lang="en-US" sz="3600" dirty="0"/>
              <a:t>of adopting </a:t>
            </a:r>
            <a:r>
              <a:rPr lang="en-US" sz="3600" dirty="0" smtClean="0"/>
              <a:t>XP?</a:t>
            </a:r>
            <a:endParaRPr lang="en-US" sz="1200" dirty="0"/>
          </a:p>
          <a:p>
            <a:pPr marL="0" indent="0">
              <a:buNone/>
            </a:pP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320539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56356"/>
            <a:ext cx="8861073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000" b="1" dirty="0" smtClean="0"/>
              <a:t>Questions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95693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Recommended Reading</a:t>
            </a:r>
            <a:endParaRPr lang="uz-Latn-UZ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Beck, K. (2004). </a:t>
            </a:r>
            <a:r>
              <a:rPr lang="en-US" i="1" dirty="0"/>
              <a:t>Extreme programming </a:t>
            </a:r>
            <a:r>
              <a:rPr lang="en-US" i="1" dirty="0" err="1"/>
              <a:t>eXplained</a:t>
            </a:r>
            <a:r>
              <a:rPr lang="en-US" dirty="0"/>
              <a:t>. 2nd ed. Reading, MA: Addison-Wesley</a:t>
            </a:r>
            <a:r>
              <a:rPr lang="en-US" dirty="0" smtClean="0"/>
              <a:t>.</a:t>
            </a:r>
          </a:p>
          <a:p>
            <a:r>
              <a:rPr lang="en-US" dirty="0" smtClean="0"/>
              <a:t>Extreme Programming: A gentle introduction, (2015). </a:t>
            </a:r>
            <a:r>
              <a:rPr lang="en-US" i="1" dirty="0"/>
              <a:t>The Rules of Extreme </a:t>
            </a:r>
            <a:r>
              <a:rPr lang="en-US" i="1" dirty="0" smtClean="0"/>
              <a:t>Programming</a:t>
            </a:r>
            <a:r>
              <a:rPr lang="en-US" dirty="0" smtClean="0"/>
              <a:t>. [online] Available at</a:t>
            </a:r>
            <a:r>
              <a:rPr lang="en-US" dirty="0"/>
              <a:t>: http://www.extremeprogramming.org/rules.html </a:t>
            </a:r>
            <a:r>
              <a:rPr lang="en-US" dirty="0" smtClean="0"/>
              <a:t>[Accessed 10 Nov. 2015].</a:t>
            </a:r>
          </a:p>
          <a:p>
            <a:r>
              <a:rPr lang="en-US" dirty="0" smtClean="0"/>
              <a:t>Georgia Tech </a:t>
            </a:r>
            <a:r>
              <a:rPr lang="en-US" dirty="0"/>
              <a:t>(2015). </a:t>
            </a:r>
            <a:r>
              <a:rPr lang="en-US" i="1" dirty="0"/>
              <a:t>Software Development Processes</a:t>
            </a:r>
            <a:r>
              <a:rPr lang="en-US" dirty="0"/>
              <a:t>. [online] Udacity.com. Available at: https://www.udacity.com/course/software-development-process--ud805 [Accessed 10 Nov. 2015].</a:t>
            </a:r>
            <a:endParaRPr lang="en-GB" i="1" dirty="0" smtClean="0"/>
          </a:p>
          <a:p>
            <a:r>
              <a:rPr lang="en-US" dirty="0"/>
              <a:t>Wikipedia, (2015). </a:t>
            </a:r>
            <a:r>
              <a:rPr lang="en-US" i="1" dirty="0" smtClean="0"/>
              <a:t>Extreme programming</a:t>
            </a:r>
            <a:r>
              <a:rPr lang="en-US" dirty="0" smtClean="0"/>
              <a:t>. </a:t>
            </a:r>
            <a:r>
              <a:rPr lang="en-US" dirty="0"/>
              <a:t>[online] Available at: https://</a:t>
            </a:r>
            <a:r>
              <a:rPr lang="en-US" dirty="0"/>
              <a:t>en.wikipedia.org/wiki/Extreme_programming </a:t>
            </a:r>
            <a:r>
              <a:rPr lang="en-US" dirty="0"/>
              <a:t>[Accessed </a:t>
            </a:r>
            <a:r>
              <a:rPr lang="en-US" dirty="0" smtClean="0"/>
              <a:t>10 </a:t>
            </a:r>
            <a:r>
              <a:rPr lang="en-US" dirty="0"/>
              <a:t>Nov. 2015</a:t>
            </a:r>
            <a:r>
              <a:rPr lang="en-US" dirty="0" smtClean="0"/>
              <a:t>].</a:t>
            </a:r>
          </a:p>
          <a:p>
            <a:endParaRPr lang="en-GB" i="1" dirty="0"/>
          </a:p>
          <a:p>
            <a:r>
              <a:rPr lang="en-GB" i="1" dirty="0" smtClean="0"/>
              <a:t>Google…</a:t>
            </a:r>
          </a:p>
        </p:txBody>
      </p:sp>
    </p:spTree>
    <p:extLst>
      <p:ext uri="{BB962C8B-B14F-4D97-AF65-F5344CB8AC3E}">
        <p14:creationId xmlns:p14="http://schemas.microsoft.com/office/powerpoint/2010/main" val="221326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4BCCF8-84F2-4E8B-9BAD-495A3923A70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A2C18B4-67C1-4A42-BBD6-A099E42BA4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A2DEF82-54F8-49AB-872E-64A65980B0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795</TotalTime>
  <Words>681</Words>
  <Application>Microsoft Office PowerPoint</Application>
  <PresentationFormat>Custom</PresentationFormat>
  <Paragraphs>113</Paragraphs>
  <Slides>16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Said Abduvaliev</cp:lastModifiedBy>
  <cp:revision>105</cp:revision>
  <dcterms:created xsi:type="dcterms:W3CDTF">2015-06-15T09:27:21Z</dcterms:created>
  <dcterms:modified xsi:type="dcterms:W3CDTF">2015-11-17T08:15:33Z</dcterms:modified>
</cp:coreProperties>
</file>