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handoutMasterIdLst>
    <p:handoutMasterId r:id="rId27"/>
  </p:handoutMasterIdLst>
  <p:sldIdLst>
    <p:sldId id="258" r:id="rId5"/>
    <p:sldId id="256" r:id="rId6"/>
    <p:sldId id="259" r:id="rId7"/>
    <p:sldId id="271" r:id="rId8"/>
    <p:sldId id="290" r:id="rId9"/>
    <p:sldId id="344" r:id="rId10"/>
    <p:sldId id="345" r:id="rId11"/>
    <p:sldId id="308" r:id="rId12"/>
    <p:sldId id="313" r:id="rId13"/>
    <p:sldId id="314" r:id="rId14"/>
    <p:sldId id="355" r:id="rId15"/>
    <p:sldId id="356" r:id="rId16"/>
    <p:sldId id="358" r:id="rId17"/>
    <p:sldId id="357" r:id="rId18"/>
    <p:sldId id="359" r:id="rId19"/>
    <p:sldId id="360" r:id="rId20"/>
    <p:sldId id="361" r:id="rId21"/>
    <p:sldId id="346" r:id="rId22"/>
    <p:sldId id="362" r:id="rId23"/>
    <p:sldId id="343" r:id="rId24"/>
    <p:sldId id="270"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DCB1F4FD-AA3F-4FAD-B3AD-818FDA819A42}">
          <p14:sldIdLst>
            <p14:sldId id="258"/>
            <p14:sldId id="256"/>
            <p14:sldId id="259"/>
            <p14:sldId id="271"/>
          </p14:sldIdLst>
        </p14:section>
        <p14:section name="Main Content" id="{661493E7-0630-4BF3-A32E-E6337193D825}">
          <p14:sldIdLst>
            <p14:sldId id="290"/>
            <p14:sldId id="344"/>
            <p14:sldId id="345"/>
            <p14:sldId id="308"/>
            <p14:sldId id="313"/>
            <p14:sldId id="314"/>
            <p14:sldId id="355"/>
            <p14:sldId id="356"/>
            <p14:sldId id="358"/>
            <p14:sldId id="357"/>
            <p14:sldId id="359"/>
            <p14:sldId id="360"/>
            <p14:sldId id="361"/>
          </p14:sldIdLst>
        </p14:section>
        <p14:section name="Kanban" id="{8320D632-38F9-4AF4-938A-1CA05FBD5F2D}">
          <p14:sldIdLst>
            <p14:sldId id="346"/>
            <p14:sldId id="362"/>
          </p14:sldIdLst>
        </p14:section>
        <p14:section name="Conclusion" id="{A19CBD0D-FAD8-476D-9A9B-D11174D6E2C0}">
          <p14:sldIdLst>
            <p14:sldId id="343"/>
            <p14:sldId id="270"/>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3F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5131" autoAdjust="0"/>
  </p:normalViewPr>
  <p:slideViewPr>
    <p:cSldViewPr snapToGrid="0">
      <p:cViewPr varScale="1">
        <p:scale>
          <a:sx n="100" d="100"/>
          <a:sy n="100" d="100"/>
        </p:scale>
        <p:origin x="936" y="108"/>
      </p:cViewPr>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t>11/1/2016</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t>‹#›</a:t>
            </a:fld>
            <a:endParaRPr lang="en-US"/>
          </a:p>
        </p:txBody>
      </p:sp>
    </p:spTree>
    <p:extLst>
      <p:ext uri="{BB962C8B-B14F-4D97-AF65-F5344CB8AC3E}">
        <p14:creationId xmlns:p14="http://schemas.microsoft.com/office/powerpoint/2010/main" val="27293724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9C7AB5-283B-4711-89CB-75C768305EDE}" type="datetimeFigureOut">
              <a:rPr lang="en-US" smtClean="0"/>
              <a:t>11/1/2016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29D3F55-1686-48A7-8FC6-CD3D548EC9E7}" type="slidenum">
              <a:rPr lang="en-US" smtClean="0"/>
              <a:t>‹#›</a:t>
            </a:fld>
            <a:endParaRPr lang="en-US"/>
          </a:p>
        </p:txBody>
      </p:sp>
    </p:spTree>
    <p:extLst>
      <p:ext uri="{BB962C8B-B14F-4D97-AF65-F5344CB8AC3E}">
        <p14:creationId xmlns:p14="http://schemas.microsoft.com/office/powerpoint/2010/main" val="9895849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 I would talk about how</a:t>
            </a:r>
            <a:r>
              <a:rPr lang="en-US" baseline="0" dirty="0" smtClean="0"/>
              <a:t> Japan was agricultural nation first. Globalization, investments, labor intensive jobs, then how Japan started to concentrate on quality and made the “Made in Japan” a country’s brand. Along the way, they come up with several process management and product development methodologies that were then adopted by others (Lean manufacturing -&gt; MVP/Lean startup, Kanban, new product development -&gt; Scrum, etc.).</a:t>
            </a:r>
            <a:endParaRPr lang="en-US" dirty="0"/>
          </a:p>
        </p:txBody>
      </p:sp>
      <p:sp>
        <p:nvSpPr>
          <p:cNvPr id="4" name="Slide Number Placeholder 3"/>
          <p:cNvSpPr>
            <a:spLocks noGrp="1"/>
          </p:cNvSpPr>
          <p:nvPr>
            <p:ph type="sldNum" sz="quarter" idx="10"/>
          </p:nvPr>
        </p:nvSpPr>
        <p:spPr/>
        <p:txBody>
          <a:bodyPr/>
          <a:lstStyle/>
          <a:p>
            <a:fld id="{F29D3F55-1686-48A7-8FC6-CD3D548EC9E7}" type="slidenum">
              <a:rPr lang="en-US" smtClean="0"/>
              <a:t>7</a:t>
            </a:fld>
            <a:endParaRPr lang="en-US"/>
          </a:p>
        </p:txBody>
      </p:sp>
    </p:spTree>
    <p:extLst>
      <p:ext uri="{BB962C8B-B14F-4D97-AF65-F5344CB8AC3E}">
        <p14:creationId xmlns:p14="http://schemas.microsoft.com/office/powerpoint/2010/main" val="6233134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29D3F55-1686-48A7-8FC6-CD3D548EC9E7}" type="slidenum">
              <a:rPr lang="en-US" smtClean="0"/>
              <a:t>14</a:t>
            </a:fld>
            <a:endParaRPr lang="en-US"/>
          </a:p>
        </p:txBody>
      </p:sp>
    </p:spTree>
    <p:extLst>
      <p:ext uri="{BB962C8B-B14F-4D97-AF65-F5344CB8AC3E}">
        <p14:creationId xmlns:p14="http://schemas.microsoft.com/office/powerpoint/2010/main" val="24282489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29D3F55-1686-48A7-8FC6-CD3D548EC9E7}" type="slidenum">
              <a:rPr lang="en-US" smtClean="0"/>
              <a:t>15</a:t>
            </a:fld>
            <a:endParaRPr lang="en-US"/>
          </a:p>
        </p:txBody>
      </p:sp>
    </p:spTree>
    <p:extLst>
      <p:ext uri="{BB962C8B-B14F-4D97-AF65-F5344CB8AC3E}">
        <p14:creationId xmlns:p14="http://schemas.microsoft.com/office/powerpoint/2010/main" val="1259258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29D3F55-1686-48A7-8FC6-CD3D548EC9E7}" type="slidenum">
              <a:rPr lang="en-US" smtClean="0"/>
              <a:t>16</a:t>
            </a:fld>
            <a:endParaRPr lang="en-US"/>
          </a:p>
        </p:txBody>
      </p:sp>
    </p:spTree>
    <p:extLst>
      <p:ext uri="{BB962C8B-B14F-4D97-AF65-F5344CB8AC3E}">
        <p14:creationId xmlns:p14="http://schemas.microsoft.com/office/powerpoint/2010/main" val="8524293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29D3F55-1686-48A7-8FC6-CD3D548EC9E7}" type="slidenum">
              <a:rPr lang="en-US" smtClean="0"/>
              <a:t>17</a:t>
            </a:fld>
            <a:endParaRPr lang="en-US"/>
          </a:p>
        </p:txBody>
      </p:sp>
    </p:spTree>
    <p:extLst>
      <p:ext uri="{BB962C8B-B14F-4D97-AF65-F5344CB8AC3E}">
        <p14:creationId xmlns:p14="http://schemas.microsoft.com/office/powerpoint/2010/main" val="22960875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29D3F55-1686-48A7-8FC6-CD3D548EC9E7}" type="slidenum">
              <a:rPr lang="en-US" smtClean="0"/>
              <a:t>19</a:t>
            </a:fld>
            <a:endParaRPr lang="en-US"/>
          </a:p>
        </p:txBody>
      </p:sp>
    </p:spTree>
    <p:extLst>
      <p:ext uri="{BB962C8B-B14F-4D97-AF65-F5344CB8AC3E}">
        <p14:creationId xmlns:p14="http://schemas.microsoft.com/office/powerpoint/2010/main" val="562672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
        <p:nvSpPr>
          <p:cNvPr id="6" name="Rectangle 5"/>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30653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smtClean="0"/>
              <a:t>Text</a:t>
            </a:r>
          </a:p>
        </p:txBody>
      </p:sp>
    </p:spTree>
    <p:extLst>
      <p:ext uri="{BB962C8B-B14F-4D97-AF65-F5344CB8AC3E}">
        <p14:creationId xmlns:p14="http://schemas.microsoft.com/office/powerpoint/2010/main" val="33617384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D461EBD1-15FC-4EB6-AA62-F7669D922D59}" type="datetimeFigureOut">
              <a:rPr lang="en-US" smtClean="0"/>
              <a:t>11/1/2016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7BDF671-A9B3-4D24-95D9-8857BA5B700D}" type="slidenum">
              <a:rPr lang="en-US" smtClean="0"/>
              <a:t>‹#›</a:t>
            </a:fld>
            <a:endParaRPr lang="en-US"/>
          </a:p>
        </p:txBody>
      </p:sp>
    </p:spTree>
    <p:extLst>
      <p:ext uri="{BB962C8B-B14F-4D97-AF65-F5344CB8AC3E}">
        <p14:creationId xmlns:p14="http://schemas.microsoft.com/office/powerpoint/2010/main" val="131467894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381001"/>
            <a:ext cx="10405533" cy="519113"/>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1320800" y="1676401"/>
            <a:ext cx="10405533" cy="41306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a:xfrm>
            <a:off x="8737600" y="6245225"/>
            <a:ext cx="2844800" cy="476250"/>
          </a:xfrm>
          <a:prstGeom prst="rect">
            <a:avLst/>
          </a:prstGeom>
        </p:spPr>
        <p:txBody>
          <a:bodyPr/>
          <a:lstStyle>
            <a:lvl1pPr>
              <a:defRPr/>
            </a:lvl1pPr>
          </a:lstStyle>
          <a:p>
            <a:fld id="{9C115E40-36A2-408C-AB3F-EF29CB96398E}" type="slidenum">
              <a:rPr lang="en-US"/>
              <a:pPr/>
              <a:t>‹#›</a:t>
            </a:fld>
            <a:endParaRPr lang="en-US"/>
          </a:p>
        </p:txBody>
      </p:sp>
    </p:spTree>
    <p:extLst>
      <p:ext uri="{BB962C8B-B14F-4D97-AF65-F5344CB8AC3E}">
        <p14:creationId xmlns:p14="http://schemas.microsoft.com/office/powerpoint/2010/main" val="384621601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117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74789" y="2825579"/>
            <a:ext cx="7867135" cy="769441"/>
          </a:xfrm>
          <a:prstGeom prst="rect">
            <a:avLst/>
          </a:prstGeom>
          <a:noFill/>
        </p:spPr>
        <p:txBody>
          <a:bodyPr wrap="square" rtlCol="0" anchor="ctr">
            <a:spAutoFit/>
          </a:bodyPr>
          <a:lstStyle/>
          <a:p>
            <a:pPr algn="ctr"/>
            <a:r>
              <a:rPr lang="en-GB" sz="4400" b="1" dirty="0" smtClean="0"/>
              <a:t>System Analysis and Design</a:t>
            </a:r>
            <a:endParaRPr lang="en-US" sz="4400" b="1" dirty="0"/>
          </a:p>
        </p:txBody>
      </p:sp>
      <p:sp>
        <p:nvSpPr>
          <p:cNvPr id="9" name="TextBox 8"/>
          <p:cNvSpPr txBox="1"/>
          <p:nvPr/>
        </p:nvSpPr>
        <p:spPr>
          <a:xfrm>
            <a:off x="2174788" y="3694187"/>
            <a:ext cx="7867135" cy="523220"/>
          </a:xfrm>
          <a:prstGeom prst="rect">
            <a:avLst/>
          </a:prstGeom>
          <a:noFill/>
        </p:spPr>
        <p:txBody>
          <a:bodyPr wrap="square" rtlCol="0" anchor="ctr">
            <a:spAutoFit/>
          </a:bodyPr>
          <a:lstStyle/>
          <a:p>
            <a:pPr algn="ctr"/>
            <a:r>
              <a:rPr lang="en-GB" sz="2800" dirty="0" smtClean="0"/>
              <a:t>Lecture 7</a:t>
            </a:r>
            <a:endParaRPr lang="en-US" sz="2800" dirty="0"/>
          </a:p>
        </p:txBody>
      </p:sp>
    </p:spTree>
    <p:extLst>
      <p:ext uri="{BB962C8B-B14F-4D97-AF65-F5344CB8AC3E}">
        <p14:creationId xmlns:p14="http://schemas.microsoft.com/office/powerpoint/2010/main" val="34903838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Agenda</a:t>
            </a:r>
            <a:endParaRPr lang="en-US" dirty="0"/>
          </a:p>
        </p:txBody>
      </p:sp>
      <p:sp>
        <p:nvSpPr>
          <p:cNvPr id="3" name="Content Placeholder 2"/>
          <p:cNvSpPr>
            <a:spLocks noGrp="1"/>
          </p:cNvSpPr>
          <p:nvPr>
            <p:ph sz="quarter" idx="11"/>
          </p:nvPr>
        </p:nvSpPr>
        <p:spPr/>
        <p:txBody>
          <a:bodyPr/>
          <a:lstStyle/>
          <a:p>
            <a:pPr marL="457200" indent="-457200">
              <a:buFont typeface="+mj-lt"/>
              <a:buAutoNum type="arabicPeriod"/>
            </a:pPr>
            <a:r>
              <a:rPr lang="en-US" dirty="0" smtClean="0"/>
              <a:t>Previous lecture recap</a:t>
            </a:r>
          </a:p>
          <a:p>
            <a:pPr marL="457200" indent="-457200">
              <a:buFont typeface="+mj-lt"/>
              <a:buAutoNum type="arabicPeriod"/>
            </a:pPr>
            <a:r>
              <a:rPr lang="en-US" dirty="0" smtClean="0"/>
              <a:t>Scrum Methodology</a:t>
            </a:r>
          </a:p>
          <a:p>
            <a:pPr marL="457200" indent="-457200">
              <a:buFont typeface="+mj-lt"/>
              <a:buAutoNum type="arabicPeriod"/>
            </a:pPr>
            <a:r>
              <a:rPr lang="en-US" dirty="0" smtClean="0"/>
              <a:t>Kanban</a:t>
            </a:r>
          </a:p>
          <a:p>
            <a:pPr marL="457200" indent="-457200">
              <a:buFont typeface="+mj-lt"/>
              <a:buAutoNum type="arabicPeriod"/>
            </a:pPr>
            <a:r>
              <a:rPr lang="en-US" dirty="0" smtClean="0"/>
              <a:t>Coursework </a:t>
            </a:r>
            <a:r>
              <a:rPr lang="en-US" dirty="0"/>
              <a:t>overview and questions</a:t>
            </a:r>
          </a:p>
          <a:p>
            <a:pPr marL="457200" indent="-457200">
              <a:buFont typeface="+mj-lt"/>
              <a:buAutoNum type="arabicPeriod"/>
            </a:pPr>
            <a:r>
              <a:rPr lang="en-US" dirty="0" smtClean="0"/>
              <a:t>Recommended reading</a:t>
            </a:r>
          </a:p>
        </p:txBody>
      </p:sp>
    </p:spTree>
    <p:extLst>
      <p:ext uri="{BB962C8B-B14F-4D97-AF65-F5344CB8AC3E}">
        <p14:creationId xmlns:p14="http://schemas.microsoft.com/office/powerpoint/2010/main" val="42388344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Recap</a:t>
            </a:r>
            <a:endParaRPr lang="en-US" dirty="0"/>
          </a:p>
        </p:txBody>
      </p:sp>
      <p:sp>
        <p:nvSpPr>
          <p:cNvPr id="3" name="Content Placeholder 2"/>
          <p:cNvSpPr>
            <a:spLocks noGrp="1"/>
          </p:cNvSpPr>
          <p:nvPr>
            <p:ph sz="quarter" idx="11"/>
          </p:nvPr>
        </p:nvSpPr>
        <p:spPr/>
        <p:txBody>
          <a:bodyPr/>
          <a:lstStyle/>
          <a:p>
            <a:pPr marL="457200" indent="-457200">
              <a:buFont typeface="+mj-lt"/>
              <a:buAutoNum type="arabicPeriod"/>
            </a:pPr>
            <a:endParaRPr lang="en-US" sz="3200" dirty="0" smtClean="0"/>
          </a:p>
          <a:p>
            <a:pPr marL="457200" indent="-457200">
              <a:buFont typeface="+mj-lt"/>
              <a:buAutoNum type="arabicPeriod"/>
            </a:pPr>
            <a:r>
              <a:rPr lang="en-US" dirty="0" smtClean="0"/>
              <a:t>Main ideas from </a:t>
            </a:r>
            <a:r>
              <a:rPr lang="en-US" b="1" dirty="0" smtClean="0"/>
              <a:t>Sprint </a:t>
            </a:r>
            <a:r>
              <a:rPr lang="en-US" dirty="0" smtClean="0"/>
              <a:t>methodology.</a:t>
            </a:r>
          </a:p>
          <a:p>
            <a:pPr marL="457200" indent="-457200">
              <a:buFont typeface="+mj-lt"/>
              <a:buAutoNum type="arabicPeriod"/>
            </a:pPr>
            <a:r>
              <a:rPr lang="en-US" dirty="0" smtClean="0"/>
              <a:t>Main ideas from </a:t>
            </a:r>
            <a:r>
              <a:rPr lang="en-US" b="1" dirty="0" smtClean="0"/>
              <a:t>Rapid Application Development </a:t>
            </a:r>
            <a:r>
              <a:rPr lang="en-US" dirty="0" smtClean="0"/>
              <a:t>(RAD).</a:t>
            </a:r>
            <a:endParaRPr lang="en-US" dirty="0"/>
          </a:p>
        </p:txBody>
      </p:sp>
    </p:spTree>
    <p:extLst>
      <p:ext uri="{BB962C8B-B14F-4D97-AF65-F5344CB8AC3E}">
        <p14:creationId xmlns:p14="http://schemas.microsoft.com/office/powerpoint/2010/main" val="24985549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44520" y="2671689"/>
            <a:ext cx="10527674" cy="1077218"/>
          </a:xfrm>
          <a:prstGeom prst="rect">
            <a:avLst/>
          </a:prstGeom>
          <a:noFill/>
        </p:spPr>
        <p:txBody>
          <a:bodyPr wrap="square" rtlCol="0" anchor="ctr">
            <a:spAutoFit/>
          </a:bodyPr>
          <a:lstStyle/>
          <a:p>
            <a:pPr algn="ctr"/>
            <a:r>
              <a:rPr lang="en-US" sz="4000" b="1" dirty="0" smtClean="0"/>
              <a:t>Scrum</a:t>
            </a:r>
          </a:p>
          <a:p>
            <a:pPr algn="ctr"/>
            <a:r>
              <a:rPr lang="en-US" sz="2400" dirty="0" smtClean="0"/>
              <a:t>Iterative &amp; Incremental Models</a:t>
            </a:r>
            <a:endParaRPr lang="en-US" sz="2400" dirty="0"/>
          </a:p>
        </p:txBody>
      </p:sp>
    </p:spTree>
    <p:extLst>
      <p:ext uri="{BB962C8B-B14F-4D97-AF65-F5344CB8AC3E}">
        <p14:creationId xmlns:p14="http://schemas.microsoft.com/office/powerpoint/2010/main" val="7297816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9012018" cy="522288"/>
          </a:xfrm>
        </p:spPr>
        <p:txBody>
          <a:bodyPr/>
          <a:lstStyle/>
          <a:p>
            <a:r>
              <a:rPr lang="en-US" sz="3600" dirty="0"/>
              <a:t>Major Software Development Models </a:t>
            </a:r>
          </a:p>
        </p:txBody>
      </p:sp>
      <p:sp>
        <p:nvSpPr>
          <p:cNvPr id="3" name="Content Placeholder 2"/>
          <p:cNvSpPr>
            <a:spLocks noGrp="1"/>
          </p:cNvSpPr>
          <p:nvPr>
            <p:ph sz="quarter" idx="11"/>
          </p:nvPr>
        </p:nvSpPr>
        <p:spPr/>
        <p:txBody>
          <a:bodyPr/>
          <a:lstStyle/>
          <a:p>
            <a:pPr marL="0" indent="0">
              <a:buNone/>
            </a:pPr>
            <a:r>
              <a:rPr lang="en-US" dirty="0" smtClean="0"/>
              <a:t>There a many Software Development Models with their strengths and weaknesses. But, they can be categorized into 3 major categories:</a:t>
            </a:r>
          </a:p>
          <a:p>
            <a:pPr marL="0" indent="0">
              <a:buNone/>
            </a:pPr>
            <a:endParaRPr lang="en-US" dirty="0" smtClean="0"/>
          </a:p>
          <a:p>
            <a:pPr marL="914400" lvl="1" indent="-457200">
              <a:buFont typeface="+mj-lt"/>
              <a:buAutoNum type="arabicPeriod"/>
            </a:pPr>
            <a:r>
              <a:rPr lang="en-US" b="1" dirty="0"/>
              <a:t>Waterfall</a:t>
            </a:r>
            <a:r>
              <a:rPr lang="en-US" dirty="0"/>
              <a:t> </a:t>
            </a:r>
            <a:r>
              <a:rPr lang="en-US" dirty="0" smtClean="0"/>
              <a:t>– Structured, top/down approach.</a:t>
            </a:r>
            <a:br>
              <a:rPr lang="en-US" dirty="0" smtClean="0"/>
            </a:br>
            <a:r>
              <a:rPr lang="en-US" sz="2000" dirty="0" smtClean="0"/>
              <a:t>Examples: </a:t>
            </a:r>
            <a:r>
              <a:rPr lang="en-US" sz="2000" dirty="0"/>
              <a:t>Waterfall, Structured System Analysis and Development Methodology (SSADM).</a:t>
            </a:r>
            <a:r>
              <a:rPr lang="en-US" sz="2000" dirty="0" smtClean="0"/>
              <a:t/>
            </a:r>
            <a:br>
              <a:rPr lang="en-US" sz="2000" dirty="0" smtClean="0"/>
            </a:br>
            <a:endParaRPr lang="en-US" dirty="0"/>
          </a:p>
          <a:p>
            <a:pPr marL="914400" lvl="1" indent="-457200">
              <a:buFont typeface="+mj-lt"/>
              <a:buAutoNum type="arabicPeriod"/>
            </a:pPr>
            <a:r>
              <a:rPr lang="en-US" b="1" dirty="0">
                <a:solidFill>
                  <a:srgbClr val="FF0000"/>
                </a:solidFill>
              </a:rPr>
              <a:t>Iterative &amp; Incremental </a:t>
            </a:r>
            <a:r>
              <a:rPr lang="en-US" dirty="0" smtClean="0">
                <a:solidFill>
                  <a:srgbClr val="FF0000"/>
                </a:solidFill>
              </a:rPr>
              <a:t>– Iteratively go through important software development “steps”  (analysis, design, build, etc.) and incrementally build the system.</a:t>
            </a:r>
            <a:r>
              <a:rPr lang="en-US" dirty="0">
                <a:solidFill>
                  <a:srgbClr val="FF0000"/>
                </a:solidFill>
              </a:rPr>
              <a:t/>
            </a:r>
            <a:br>
              <a:rPr lang="en-US" dirty="0">
                <a:solidFill>
                  <a:srgbClr val="FF0000"/>
                </a:solidFill>
              </a:rPr>
            </a:br>
            <a:r>
              <a:rPr lang="en-US" sz="2000" dirty="0">
                <a:solidFill>
                  <a:srgbClr val="FF0000"/>
                </a:solidFill>
              </a:rPr>
              <a:t>Examples: Spiral, RAD, Agile, etc</a:t>
            </a:r>
            <a:r>
              <a:rPr lang="en-US" sz="2000" dirty="0" smtClean="0">
                <a:solidFill>
                  <a:srgbClr val="FF0000"/>
                </a:solidFill>
              </a:rPr>
              <a:t>.</a:t>
            </a:r>
            <a:r>
              <a:rPr lang="en-US" sz="2000" dirty="0"/>
              <a:t/>
            </a:r>
            <a:br>
              <a:rPr lang="en-US" sz="2000" dirty="0"/>
            </a:br>
            <a:endParaRPr lang="en-US" sz="2000" dirty="0"/>
          </a:p>
          <a:p>
            <a:pPr marL="914400" lvl="1" indent="-457200">
              <a:buFont typeface="+mj-lt"/>
              <a:buAutoNum type="arabicPeriod"/>
            </a:pPr>
            <a:r>
              <a:rPr lang="en-US" b="1" dirty="0" smtClean="0"/>
              <a:t>Prototyping</a:t>
            </a:r>
            <a:r>
              <a:rPr lang="en-US" dirty="0" smtClean="0"/>
              <a:t> – Build prototypes, get feedback, refine. Once get the final version – build the software and deploy.</a:t>
            </a:r>
            <a:r>
              <a:rPr lang="en-US" dirty="0">
                <a:solidFill>
                  <a:prstClr val="black"/>
                </a:solidFill>
              </a:rPr>
              <a:t/>
            </a:r>
            <a:br>
              <a:rPr lang="en-US" dirty="0">
                <a:solidFill>
                  <a:prstClr val="black"/>
                </a:solidFill>
              </a:rPr>
            </a:br>
            <a:r>
              <a:rPr lang="en-US" sz="2000" dirty="0">
                <a:solidFill>
                  <a:prstClr val="black"/>
                </a:solidFill>
              </a:rPr>
              <a:t>Examples: </a:t>
            </a:r>
            <a:r>
              <a:rPr lang="en-US" sz="2000" dirty="0" smtClean="0"/>
              <a:t>RAD, Prototyping.</a:t>
            </a:r>
            <a:endParaRPr lang="en-US" sz="2000" dirty="0"/>
          </a:p>
          <a:p>
            <a:endParaRPr lang="uz-Latn-UZ" dirty="0"/>
          </a:p>
        </p:txBody>
      </p:sp>
      <p:sp>
        <p:nvSpPr>
          <p:cNvPr id="6" name="Down Arrow 5"/>
          <p:cNvSpPr/>
          <p:nvPr/>
        </p:nvSpPr>
        <p:spPr>
          <a:xfrm rot="2702758">
            <a:off x="11097910" y="2744270"/>
            <a:ext cx="367862" cy="90388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z-Latn-UZ"/>
          </a:p>
        </p:txBody>
      </p:sp>
    </p:spTree>
    <p:extLst>
      <p:ext uri="{BB962C8B-B14F-4D97-AF65-F5344CB8AC3E}">
        <p14:creationId xmlns:p14="http://schemas.microsoft.com/office/powerpoint/2010/main" val="11911776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44520" y="2856356"/>
            <a:ext cx="10527674" cy="707886"/>
          </a:xfrm>
          <a:prstGeom prst="rect">
            <a:avLst/>
          </a:prstGeom>
          <a:noFill/>
        </p:spPr>
        <p:txBody>
          <a:bodyPr wrap="square" rtlCol="0" anchor="ctr">
            <a:spAutoFit/>
          </a:bodyPr>
          <a:lstStyle/>
          <a:p>
            <a:pPr algn="ctr"/>
            <a:r>
              <a:rPr lang="en-US" sz="4000" b="1" dirty="0" smtClean="0"/>
              <a:t>Let’s start with a history…</a:t>
            </a:r>
            <a:endParaRPr lang="en-US" sz="4000" b="1" dirty="0"/>
          </a:p>
        </p:txBody>
      </p:sp>
    </p:spTree>
    <p:extLst>
      <p:ext uri="{BB962C8B-B14F-4D97-AF65-F5344CB8AC3E}">
        <p14:creationId xmlns:p14="http://schemas.microsoft.com/office/powerpoint/2010/main" val="183985184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9012018" cy="522288"/>
          </a:xfrm>
        </p:spPr>
        <p:txBody>
          <a:bodyPr/>
          <a:lstStyle/>
          <a:p>
            <a:r>
              <a:rPr lang="en-US" sz="3600" dirty="0" smtClean="0"/>
              <a:t>Scrum history…</a:t>
            </a:r>
            <a:endParaRPr lang="en-US" sz="3600" dirty="0"/>
          </a:p>
        </p:txBody>
      </p:sp>
      <p:sp>
        <p:nvSpPr>
          <p:cNvPr id="3" name="Content Placeholder 2"/>
          <p:cNvSpPr>
            <a:spLocks noGrp="1"/>
          </p:cNvSpPr>
          <p:nvPr>
            <p:ph sz="quarter" idx="11"/>
          </p:nvPr>
        </p:nvSpPr>
        <p:spPr/>
        <p:txBody>
          <a:bodyPr/>
          <a:lstStyle/>
          <a:p>
            <a:pPr marL="0" indent="0">
              <a:buNone/>
            </a:pPr>
            <a:r>
              <a:rPr lang="en-US" sz="2800" dirty="0" smtClean="0">
                <a:cs typeface="Arial" pitchFamily="34" charset="0"/>
              </a:rPr>
              <a:t>In their book, “New </a:t>
            </a:r>
            <a:r>
              <a:rPr lang="en-US" sz="2800" dirty="0">
                <a:cs typeface="Arial" pitchFamily="34" charset="0"/>
              </a:rPr>
              <a:t>Product Development </a:t>
            </a:r>
            <a:r>
              <a:rPr lang="en-US" sz="2800" dirty="0" smtClean="0">
                <a:cs typeface="Arial" pitchFamily="34" charset="0"/>
              </a:rPr>
              <a:t>Game”, </a:t>
            </a:r>
            <a:r>
              <a:rPr lang="en-US" sz="2800" dirty="0" err="1">
                <a:cs typeface="Arial" pitchFamily="34" charset="0"/>
              </a:rPr>
              <a:t>Hirotaka</a:t>
            </a:r>
            <a:r>
              <a:rPr lang="en-US" sz="2800" dirty="0">
                <a:cs typeface="Arial" pitchFamily="34" charset="0"/>
              </a:rPr>
              <a:t> Takeuchi and </a:t>
            </a:r>
            <a:r>
              <a:rPr lang="en-US" sz="2800" dirty="0" err="1">
                <a:cs typeface="Arial" pitchFamily="34" charset="0"/>
              </a:rPr>
              <a:t>Ikujiro</a:t>
            </a:r>
            <a:r>
              <a:rPr lang="en-US" sz="2800" dirty="0">
                <a:cs typeface="Arial" pitchFamily="34" charset="0"/>
              </a:rPr>
              <a:t> </a:t>
            </a:r>
            <a:r>
              <a:rPr lang="en-US" sz="2800" dirty="0" err="1" smtClean="0">
                <a:cs typeface="Arial" pitchFamily="34" charset="0"/>
              </a:rPr>
              <a:t>Nonaka</a:t>
            </a:r>
            <a:r>
              <a:rPr lang="en-US" sz="2800" dirty="0" smtClean="0">
                <a:cs typeface="Arial" pitchFamily="34" charset="0"/>
              </a:rPr>
              <a:t> explained the ideas of what we now call Scrum as:</a:t>
            </a:r>
          </a:p>
          <a:p>
            <a:pPr marL="457200" lvl="1" indent="0">
              <a:buNone/>
            </a:pPr>
            <a:endParaRPr lang="en-US" sz="2800" dirty="0" smtClean="0">
              <a:cs typeface="Arial" pitchFamily="34" charset="0"/>
            </a:endParaRPr>
          </a:p>
          <a:p>
            <a:pPr marL="457200" lvl="1" indent="0">
              <a:buNone/>
            </a:pPr>
            <a:r>
              <a:rPr lang="en-US" sz="2800" dirty="0" smtClean="0">
                <a:cs typeface="Arial" pitchFamily="34" charset="0"/>
              </a:rPr>
              <a:t>"</a:t>
            </a:r>
            <a:r>
              <a:rPr lang="en-US" sz="2800" i="1" dirty="0">
                <a:cs typeface="Arial" pitchFamily="34" charset="0"/>
              </a:rPr>
              <a:t>a flexible, holistic product development strategy where a development team works as a unit to reach a common </a:t>
            </a:r>
            <a:r>
              <a:rPr lang="en-US" sz="2800" i="1" dirty="0" smtClean="0">
                <a:cs typeface="Arial" pitchFamily="34" charset="0"/>
              </a:rPr>
              <a:t>goal</a:t>
            </a:r>
            <a:r>
              <a:rPr lang="en-US" sz="2800" dirty="0" smtClean="0">
                <a:cs typeface="Arial" pitchFamily="34" charset="0"/>
              </a:rPr>
              <a:t>“.</a:t>
            </a:r>
            <a:endParaRPr lang="en-US" sz="2000" dirty="0"/>
          </a:p>
          <a:p>
            <a:pPr marL="0" indent="0">
              <a:buNone/>
            </a:pPr>
            <a:endParaRPr lang="en-US" sz="2800" dirty="0">
              <a:cs typeface="Arial" pitchFamily="34" charset="0"/>
            </a:endParaRPr>
          </a:p>
          <a:p>
            <a:pPr marL="0" indent="0">
              <a:buNone/>
            </a:pPr>
            <a:r>
              <a:rPr lang="en-US" sz="2800" dirty="0" smtClean="0">
                <a:cs typeface="Arial" pitchFamily="34" charset="0"/>
              </a:rPr>
              <a:t>In 1995 Jeff </a:t>
            </a:r>
            <a:r>
              <a:rPr lang="en-US" sz="2800" dirty="0" smtClean="0"/>
              <a:t>Sutherland </a:t>
            </a:r>
            <a:r>
              <a:rPr lang="en-US" sz="2800" dirty="0"/>
              <a:t>and </a:t>
            </a:r>
            <a:r>
              <a:rPr lang="en-US" sz="2800" dirty="0" smtClean="0"/>
              <a:t>Ken </a:t>
            </a:r>
            <a:r>
              <a:rPr lang="en-US" sz="2800" dirty="0" err="1" smtClean="0"/>
              <a:t>Schwaber</a:t>
            </a:r>
            <a:r>
              <a:rPr lang="en-US" sz="2800" dirty="0" smtClean="0"/>
              <a:t> presented the main </a:t>
            </a:r>
            <a:r>
              <a:rPr lang="en-US" sz="2800" dirty="0"/>
              <a:t>ideas at Object-Oriented Programming, Systems, Languages &amp; </a:t>
            </a:r>
            <a:r>
              <a:rPr lang="en-US" sz="2800" dirty="0" smtClean="0"/>
              <a:t>Applications.</a:t>
            </a:r>
            <a:endParaRPr lang="en-US" sz="2800" dirty="0" smtClean="0">
              <a:cs typeface="Arial" pitchFamily="34" charset="0"/>
            </a:endParaRPr>
          </a:p>
        </p:txBody>
      </p:sp>
    </p:spTree>
    <p:extLst>
      <p:ext uri="{BB962C8B-B14F-4D97-AF65-F5344CB8AC3E}">
        <p14:creationId xmlns:p14="http://schemas.microsoft.com/office/powerpoint/2010/main" val="16714093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787304" cy="522288"/>
          </a:xfrm>
        </p:spPr>
        <p:txBody>
          <a:bodyPr/>
          <a:lstStyle/>
          <a:p>
            <a:r>
              <a:rPr lang="en-US" dirty="0" smtClean="0"/>
              <a:t>Roles</a:t>
            </a:r>
            <a:endParaRPr lang="en-US" dirty="0"/>
          </a:p>
        </p:txBody>
      </p:sp>
      <p:sp>
        <p:nvSpPr>
          <p:cNvPr id="3" name="Content Placeholder 2"/>
          <p:cNvSpPr>
            <a:spLocks noGrp="1"/>
          </p:cNvSpPr>
          <p:nvPr>
            <p:ph sz="quarter" idx="11"/>
          </p:nvPr>
        </p:nvSpPr>
        <p:spPr/>
        <p:txBody>
          <a:bodyPr/>
          <a:lstStyle/>
          <a:p>
            <a:pPr marL="0" indent="0">
              <a:buNone/>
            </a:pPr>
            <a:r>
              <a:rPr lang="en-US" sz="3600" dirty="0" smtClean="0"/>
              <a:t>There are 3 roles in Scrum:</a:t>
            </a:r>
          </a:p>
          <a:p>
            <a:pPr marL="0" indent="0">
              <a:buNone/>
            </a:pPr>
            <a:endParaRPr lang="en-US" sz="3200" dirty="0" smtClean="0"/>
          </a:p>
          <a:p>
            <a:pPr lvl="1"/>
            <a:r>
              <a:rPr lang="en-US" sz="3600" dirty="0" smtClean="0"/>
              <a:t>Product owner</a:t>
            </a:r>
          </a:p>
          <a:p>
            <a:pPr lvl="1"/>
            <a:r>
              <a:rPr lang="en-US" sz="3600" dirty="0" smtClean="0"/>
              <a:t>Scrum master</a:t>
            </a:r>
          </a:p>
          <a:p>
            <a:pPr lvl="1"/>
            <a:r>
              <a:rPr lang="en-US" sz="3600" dirty="0" smtClean="0"/>
              <a:t>The team</a:t>
            </a:r>
            <a:endParaRPr lang="en-US" sz="3600" dirty="0"/>
          </a:p>
        </p:txBody>
      </p:sp>
    </p:spTree>
    <p:extLst>
      <p:ext uri="{BB962C8B-B14F-4D97-AF65-F5344CB8AC3E}">
        <p14:creationId xmlns:p14="http://schemas.microsoft.com/office/powerpoint/2010/main" val="42030147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787304" cy="522288"/>
          </a:xfrm>
        </p:spPr>
        <p:txBody>
          <a:bodyPr/>
          <a:lstStyle/>
          <a:p>
            <a:r>
              <a:rPr lang="en-GB" dirty="0"/>
              <a:t>Role: </a:t>
            </a:r>
            <a:r>
              <a:rPr lang="en-GB" dirty="0" smtClean="0"/>
              <a:t>Product owner</a:t>
            </a:r>
            <a:endParaRPr lang="en-US" dirty="0"/>
          </a:p>
        </p:txBody>
      </p:sp>
      <p:sp>
        <p:nvSpPr>
          <p:cNvPr id="3" name="Content Placeholder 2"/>
          <p:cNvSpPr>
            <a:spLocks noGrp="1"/>
          </p:cNvSpPr>
          <p:nvPr>
            <p:ph sz="quarter" idx="11"/>
          </p:nvPr>
        </p:nvSpPr>
        <p:spPr/>
        <p:txBody>
          <a:bodyPr/>
          <a:lstStyle/>
          <a:p>
            <a:pPr marL="0" indent="0">
              <a:buNone/>
            </a:pPr>
            <a:r>
              <a:rPr lang="en-GB" sz="3200" dirty="0" smtClean="0">
                <a:latin typeface="Arial" pitchFamily="34" charset="0"/>
                <a:cs typeface="Arial" pitchFamily="34" charset="0"/>
              </a:rPr>
              <a:t>The team member who knows the business and customer needs, as well as can make decisions on behalf of the client.</a:t>
            </a:r>
          </a:p>
          <a:p>
            <a:pPr marL="0" indent="0">
              <a:buNone/>
            </a:pPr>
            <a:endParaRPr lang="en-GB" sz="1200" dirty="0">
              <a:latin typeface="Arial" pitchFamily="34" charset="0"/>
              <a:cs typeface="Arial" pitchFamily="34" charset="0"/>
            </a:endParaRPr>
          </a:p>
          <a:p>
            <a:pPr marL="0" indent="0">
              <a:buNone/>
            </a:pPr>
            <a:r>
              <a:rPr lang="en-GB" sz="3200" dirty="0" smtClean="0">
                <a:latin typeface="Arial" pitchFamily="34" charset="0"/>
                <a:cs typeface="Arial" pitchFamily="34" charset="0"/>
              </a:rPr>
              <a:t>S/he is responsible for communication between the developer team and the business.</a:t>
            </a:r>
          </a:p>
          <a:p>
            <a:pPr marL="0" indent="0">
              <a:buNone/>
            </a:pPr>
            <a:endParaRPr lang="en-GB" sz="1200" dirty="0">
              <a:latin typeface="Arial" pitchFamily="34" charset="0"/>
              <a:cs typeface="Arial" pitchFamily="34" charset="0"/>
            </a:endParaRPr>
          </a:p>
          <a:p>
            <a:pPr marL="0" indent="0">
              <a:buNone/>
            </a:pPr>
            <a:r>
              <a:rPr lang="en-GB" sz="3200" dirty="0" smtClean="0">
                <a:latin typeface="Arial" pitchFamily="34" charset="0"/>
                <a:cs typeface="Arial" pitchFamily="34" charset="0"/>
              </a:rPr>
              <a:t>The main goal of Product Owner is successfully build the final product that meets business needs. The Product Owner must be “friends” with both: the business and the developer team.</a:t>
            </a:r>
            <a:endParaRPr lang="en-GB" sz="3200" dirty="0">
              <a:latin typeface="Arial" pitchFamily="34" charset="0"/>
              <a:cs typeface="Arial" pitchFamily="34" charset="0"/>
            </a:endParaRPr>
          </a:p>
        </p:txBody>
      </p:sp>
    </p:spTree>
    <p:extLst>
      <p:ext uri="{BB962C8B-B14F-4D97-AF65-F5344CB8AC3E}">
        <p14:creationId xmlns:p14="http://schemas.microsoft.com/office/powerpoint/2010/main" val="12093484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787304" cy="522288"/>
          </a:xfrm>
        </p:spPr>
        <p:txBody>
          <a:bodyPr/>
          <a:lstStyle/>
          <a:p>
            <a:r>
              <a:rPr lang="en-GB" dirty="0" smtClean="0"/>
              <a:t>Role: Scrum Master</a:t>
            </a:r>
            <a:endParaRPr lang="en-US" dirty="0"/>
          </a:p>
        </p:txBody>
      </p:sp>
      <p:sp>
        <p:nvSpPr>
          <p:cNvPr id="3" name="Content Placeholder 2"/>
          <p:cNvSpPr>
            <a:spLocks noGrp="1"/>
          </p:cNvSpPr>
          <p:nvPr>
            <p:ph sz="quarter" idx="11"/>
          </p:nvPr>
        </p:nvSpPr>
        <p:spPr/>
        <p:txBody>
          <a:bodyPr/>
          <a:lstStyle/>
          <a:p>
            <a:pPr marL="0" indent="0">
              <a:buNone/>
            </a:pPr>
            <a:r>
              <a:rPr lang="en-GB" sz="3200" dirty="0" smtClean="0">
                <a:latin typeface="Arial" pitchFamily="34" charset="0"/>
                <a:cs typeface="Arial" pitchFamily="34" charset="0"/>
              </a:rPr>
              <a:t>Scrum Master has experience in managing Scrum projects and is responsible to make sure the team follows Scrum principles, also (tries to) removes any obstacles so that the developer team delivers the shippable product on time.</a:t>
            </a:r>
          </a:p>
          <a:p>
            <a:pPr marL="0" indent="0">
              <a:buNone/>
            </a:pPr>
            <a:endParaRPr lang="en-GB" sz="1200" dirty="0">
              <a:latin typeface="Arial" pitchFamily="34" charset="0"/>
              <a:cs typeface="Arial" pitchFamily="34" charset="0"/>
            </a:endParaRPr>
          </a:p>
          <a:p>
            <a:pPr marL="0" indent="0">
              <a:buNone/>
            </a:pPr>
            <a:r>
              <a:rPr lang="en-GB" sz="3200" dirty="0" smtClean="0">
                <a:latin typeface="Arial" pitchFamily="34" charset="0"/>
                <a:cs typeface="Arial" pitchFamily="34" charset="0"/>
              </a:rPr>
              <a:t>S/he is responsible for organizing daily scrum meetings, teaching stakeholders about  the Scrum processes.</a:t>
            </a:r>
          </a:p>
          <a:p>
            <a:pPr marL="0" indent="0">
              <a:buNone/>
            </a:pPr>
            <a:endParaRPr lang="en-GB" sz="1200" dirty="0">
              <a:latin typeface="Arial" pitchFamily="34" charset="0"/>
              <a:cs typeface="Arial" pitchFamily="34" charset="0"/>
            </a:endParaRPr>
          </a:p>
          <a:p>
            <a:pPr marL="0" indent="0">
              <a:buNone/>
            </a:pPr>
            <a:r>
              <a:rPr lang="en-GB" sz="3200" dirty="0" smtClean="0">
                <a:latin typeface="Arial" pitchFamily="34" charset="0"/>
                <a:cs typeface="Arial" pitchFamily="34" charset="0"/>
              </a:rPr>
              <a:t>Scrum Master is not a Project Manager. Scrum Master does not deal with HR, Finances, etc.</a:t>
            </a:r>
            <a:endParaRPr lang="en-GB" sz="3200" dirty="0">
              <a:latin typeface="Arial" pitchFamily="34" charset="0"/>
              <a:cs typeface="Arial" pitchFamily="34" charset="0"/>
            </a:endParaRPr>
          </a:p>
        </p:txBody>
      </p:sp>
    </p:spTree>
    <p:extLst>
      <p:ext uri="{BB962C8B-B14F-4D97-AF65-F5344CB8AC3E}">
        <p14:creationId xmlns:p14="http://schemas.microsoft.com/office/powerpoint/2010/main" val="40322574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787304" cy="522288"/>
          </a:xfrm>
        </p:spPr>
        <p:txBody>
          <a:bodyPr/>
          <a:lstStyle/>
          <a:p>
            <a:r>
              <a:rPr lang="en-GB" dirty="0" smtClean="0"/>
              <a:t>Role: Developer team</a:t>
            </a:r>
            <a:endParaRPr lang="en-US" dirty="0"/>
          </a:p>
        </p:txBody>
      </p:sp>
      <p:sp>
        <p:nvSpPr>
          <p:cNvPr id="3" name="Content Placeholder 2"/>
          <p:cNvSpPr>
            <a:spLocks noGrp="1"/>
          </p:cNvSpPr>
          <p:nvPr>
            <p:ph sz="quarter" idx="11"/>
          </p:nvPr>
        </p:nvSpPr>
        <p:spPr/>
        <p:txBody>
          <a:bodyPr/>
          <a:lstStyle/>
          <a:p>
            <a:pPr marL="0" indent="0">
              <a:buNone/>
            </a:pPr>
            <a:r>
              <a:rPr lang="en-GB" sz="3200" dirty="0" smtClean="0">
                <a:latin typeface="Arial" pitchFamily="34" charset="0"/>
                <a:cs typeface="Arial" pitchFamily="34" charset="0"/>
              </a:rPr>
              <a:t>The developer team is a group of self-organized people that do the work. A team may consist of a programmer, designer, tester, etc.</a:t>
            </a:r>
          </a:p>
          <a:p>
            <a:pPr marL="0" indent="0">
              <a:buNone/>
            </a:pPr>
            <a:endParaRPr lang="en-GB" sz="1200" dirty="0" smtClean="0">
              <a:latin typeface="Arial" pitchFamily="34" charset="0"/>
              <a:cs typeface="Arial" pitchFamily="34" charset="0"/>
            </a:endParaRPr>
          </a:p>
          <a:p>
            <a:pPr marL="0" indent="0">
              <a:buNone/>
            </a:pPr>
            <a:r>
              <a:rPr lang="en-GB" sz="3200" dirty="0" smtClean="0">
                <a:latin typeface="Arial" pitchFamily="34" charset="0"/>
                <a:cs typeface="Arial" pitchFamily="34" charset="0"/>
              </a:rPr>
              <a:t>Usually the team members have interchangeable roles.</a:t>
            </a:r>
          </a:p>
          <a:p>
            <a:pPr marL="0" indent="0">
              <a:buNone/>
            </a:pPr>
            <a:endParaRPr lang="en-GB" sz="1200" dirty="0" smtClean="0">
              <a:latin typeface="Arial" pitchFamily="34" charset="0"/>
              <a:cs typeface="Arial" pitchFamily="34" charset="0"/>
            </a:endParaRPr>
          </a:p>
          <a:p>
            <a:pPr marL="0" indent="0">
              <a:buNone/>
            </a:pPr>
            <a:r>
              <a:rPr lang="en-GB" sz="3200" dirty="0" smtClean="0">
                <a:latin typeface="Arial" pitchFamily="34" charset="0"/>
                <a:cs typeface="Arial" pitchFamily="34" charset="0"/>
              </a:rPr>
              <a:t>In order for this setup to work, your team members must </a:t>
            </a:r>
            <a:r>
              <a:rPr lang="en-GB" sz="3200" dirty="0" smtClean="0">
                <a:latin typeface="Arial" pitchFamily="34" charset="0"/>
                <a:cs typeface="Arial" pitchFamily="34" charset="0"/>
              </a:rPr>
              <a:t>be responsible</a:t>
            </a:r>
            <a:r>
              <a:rPr lang="en-GB" sz="3200" dirty="0" smtClean="0">
                <a:latin typeface="Arial" pitchFamily="34" charset="0"/>
                <a:cs typeface="Arial" pitchFamily="34" charset="0"/>
              </a:rPr>
              <a:t>, professional and understand the main goal – to deliver quality product to the client.</a:t>
            </a:r>
            <a:endParaRPr lang="en-GB" sz="3200" dirty="0">
              <a:latin typeface="Arial" pitchFamily="34" charset="0"/>
              <a:cs typeface="Arial" pitchFamily="34" charset="0"/>
            </a:endParaRPr>
          </a:p>
        </p:txBody>
      </p:sp>
    </p:spTree>
    <p:extLst>
      <p:ext uri="{BB962C8B-B14F-4D97-AF65-F5344CB8AC3E}">
        <p14:creationId xmlns:p14="http://schemas.microsoft.com/office/powerpoint/2010/main" val="179179729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787304" cy="522288"/>
          </a:xfrm>
        </p:spPr>
        <p:txBody>
          <a:bodyPr/>
          <a:lstStyle/>
          <a:p>
            <a:r>
              <a:rPr lang="en-US" dirty="0" smtClean="0"/>
              <a:t>The process</a:t>
            </a:r>
            <a:endParaRPr lang="en-US" dirty="0"/>
          </a:p>
        </p:txBody>
      </p:sp>
      <p:sp>
        <p:nvSpPr>
          <p:cNvPr id="3" name="Content Placeholder 2"/>
          <p:cNvSpPr>
            <a:spLocks noGrp="1"/>
          </p:cNvSpPr>
          <p:nvPr>
            <p:ph sz="quarter" idx="11"/>
          </p:nvPr>
        </p:nvSpPr>
        <p:spPr/>
        <p:txBody>
          <a:bodyPr/>
          <a:lstStyle/>
          <a:p>
            <a:pPr marL="0" indent="0">
              <a:buNone/>
            </a:pPr>
            <a:r>
              <a:rPr lang="en-US" sz="3200" dirty="0" smtClean="0"/>
              <a:t>The project is split into smaller manageable parts called </a:t>
            </a:r>
            <a:r>
              <a:rPr lang="en-US" sz="3200" b="1" dirty="0" smtClean="0"/>
              <a:t>Sprints</a:t>
            </a:r>
            <a:r>
              <a:rPr lang="en-US" sz="3200" dirty="0" smtClean="0"/>
              <a:t>.</a:t>
            </a:r>
            <a:endParaRPr lang="en-US" sz="3200" dirty="0" smtClean="0"/>
          </a:p>
          <a:p>
            <a:pPr marL="0" indent="0">
              <a:buNone/>
            </a:pPr>
            <a:endParaRPr lang="en-US" sz="900" dirty="0"/>
          </a:p>
          <a:p>
            <a:pPr marL="0" indent="0">
              <a:buNone/>
            </a:pPr>
            <a:r>
              <a:rPr lang="en-US" sz="3200" dirty="0" smtClean="0"/>
              <a:t>The Scrum has the following stages:</a:t>
            </a:r>
          </a:p>
          <a:p>
            <a:pPr lvl="1"/>
            <a:r>
              <a:rPr lang="en-US" sz="2800" dirty="0"/>
              <a:t>Product backlog</a:t>
            </a:r>
          </a:p>
          <a:p>
            <a:pPr lvl="1"/>
            <a:r>
              <a:rPr lang="en-US" sz="2800" dirty="0"/>
              <a:t>Sprint planning</a:t>
            </a:r>
          </a:p>
          <a:p>
            <a:pPr lvl="1"/>
            <a:r>
              <a:rPr lang="en-US" sz="2800" dirty="0"/>
              <a:t>Sprint </a:t>
            </a:r>
            <a:r>
              <a:rPr lang="en-US" sz="2800" dirty="0" smtClean="0"/>
              <a:t>backlog</a:t>
            </a:r>
          </a:p>
          <a:p>
            <a:pPr lvl="1"/>
            <a:r>
              <a:rPr lang="en-US" sz="2800" dirty="0" smtClean="0"/>
              <a:t>Sprint (daily scrum meeting)</a:t>
            </a:r>
          </a:p>
          <a:p>
            <a:pPr lvl="1"/>
            <a:r>
              <a:rPr lang="en-US" sz="2800" dirty="0" smtClean="0"/>
              <a:t>Potentially shippable product</a:t>
            </a:r>
            <a:endParaRPr lang="en-US" sz="3200" dirty="0" smtClean="0"/>
          </a:p>
          <a:p>
            <a:pPr marL="0" indent="0">
              <a:buNone/>
            </a:pPr>
            <a:endParaRPr lang="en-US" sz="900" dirty="0" smtClean="0"/>
          </a:p>
          <a:p>
            <a:pPr marL="0" indent="0">
              <a:buNone/>
            </a:pPr>
            <a:r>
              <a:rPr lang="en-US" sz="2800" dirty="0" smtClean="0"/>
              <a:t>Sprint is </a:t>
            </a:r>
            <a:r>
              <a:rPr lang="en-US" sz="2800" dirty="0" err="1" smtClean="0"/>
              <a:t>timeboxed</a:t>
            </a:r>
            <a:r>
              <a:rPr lang="en-US" sz="2800" dirty="0" smtClean="0"/>
              <a:t> (from 1 week to 1 month) and aims to produce a potentially shippable product.</a:t>
            </a:r>
          </a:p>
        </p:txBody>
      </p:sp>
    </p:spTree>
    <p:extLst>
      <p:ext uri="{BB962C8B-B14F-4D97-AF65-F5344CB8AC3E}">
        <p14:creationId xmlns:p14="http://schemas.microsoft.com/office/powerpoint/2010/main" val="273627844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787304" cy="522288"/>
          </a:xfrm>
        </p:spPr>
        <p:txBody>
          <a:bodyPr/>
          <a:lstStyle/>
          <a:p>
            <a:r>
              <a:rPr lang="en-US" dirty="0" smtClean="0"/>
              <a:t>The Scrum process</a:t>
            </a:r>
            <a:endParaRPr lang="en-US" dirty="0"/>
          </a:p>
        </p:txBody>
      </p:sp>
      <p:pic>
        <p:nvPicPr>
          <p:cNvPr id="4" name="Content Placeholder 3"/>
          <p:cNvPicPr>
            <a:picLocks noGrp="1" noChangeAspect="1"/>
          </p:cNvPicPr>
          <p:nvPr>
            <p:ph sz="quarter" idx="11"/>
          </p:nvPr>
        </p:nvPicPr>
        <p:blipFill>
          <a:blip r:embed="rId3">
            <a:extLst>
              <a:ext uri="{28A0092B-C50C-407E-A947-70E740481C1C}">
                <a14:useLocalDpi xmlns:a14="http://schemas.microsoft.com/office/drawing/2010/main" val="0"/>
              </a:ext>
            </a:extLst>
          </a:blip>
          <a:stretch>
            <a:fillRect/>
          </a:stretch>
        </p:blipFill>
        <p:spPr>
          <a:xfrm>
            <a:off x="792175" y="1413810"/>
            <a:ext cx="10272078" cy="4754978"/>
          </a:xfrm>
        </p:spPr>
      </p:pic>
      <p:sp>
        <p:nvSpPr>
          <p:cNvPr id="5" name="TextBox 4"/>
          <p:cNvSpPr txBox="1"/>
          <p:nvPr/>
        </p:nvSpPr>
        <p:spPr>
          <a:xfrm>
            <a:off x="341194" y="6560803"/>
            <a:ext cx="4135812" cy="307777"/>
          </a:xfrm>
          <a:prstGeom prst="rect">
            <a:avLst/>
          </a:prstGeom>
          <a:noFill/>
        </p:spPr>
        <p:txBody>
          <a:bodyPr wrap="none" rtlCol="0">
            <a:spAutoFit/>
          </a:bodyPr>
          <a:lstStyle/>
          <a:p>
            <a:r>
              <a:rPr lang="en-US" sz="1400" dirty="0" smtClean="0">
                <a:solidFill>
                  <a:schemeClr val="bg1">
                    <a:lumMod val="50000"/>
                  </a:schemeClr>
                </a:solidFill>
              </a:rPr>
              <a:t>Source: https</a:t>
            </a:r>
            <a:r>
              <a:rPr lang="en-US" sz="1400" dirty="0">
                <a:solidFill>
                  <a:schemeClr val="bg1">
                    <a:lumMod val="50000"/>
                  </a:schemeClr>
                </a:solidFill>
              </a:rPr>
              <a:t>://www.scrumalliance.org/why-scrum</a:t>
            </a:r>
          </a:p>
        </p:txBody>
      </p:sp>
    </p:spTree>
    <p:extLst>
      <p:ext uri="{BB962C8B-B14F-4D97-AF65-F5344CB8AC3E}">
        <p14:creationId xmlns:p14="http://schemas.microsoft.com/office/powerpoint/2010/main" val="382370504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787304" cy="522288"/>
          </a:xfrm>
        </p:spPr>
        <p:txBody>
          <a:bodyPr/>
          <a:lstStyle/>
          <a:p>
            <a:r>
              <a:rPr lang="en-US" dirty="0" smtClean="0"/>
              <a:t>The Scrum process (video)</a:t>
            </a:r>
            <a:endParaRPr lang="en-US" dirty="0"/>
          </a:p>
        </p:txBody>
      </p:sp>
      <p:sp>
        <p:nvSpPr>
          <p:cNvPr id="5" name="TextBox 4"/>
          <p:cNvSpPr txBox="1"/>
          <p:nvPr/>
        </p:nvSpPr>
        <p:spPr>
          <a:xfrm>
            <a:off x="341194" y="6560803"/>
            <a:ext cx="4135812" cy="307777"/>
          </a:xfrm>
          <a:prstGeom prst="rect">
            <a:avLst/>
          </a:prstGeom>
          <a:noFill/>
        </p:spPr>
        <p:txBody>
          <a:bodyPr wrap="none" rtlCol="0">
            <a:spAutoFit/>
          </a:bodyPr>
          <a:lstStyle/>
          <a:p>
            <a:r>
              <a:rPr lang="en-US" sz="1400" dirty="0" smtClean="0">
                <a:solidFill>
                  <a:schemeClr val="bg1">
                    <a:lumMod val="50000"/>
                  </a:schemeClr>
                </a:solidFill>
              </a:rPr>
              <a:t>Source</a:t>
            </a:r>
            <a:r>
              <a:rPr lang="en-US" sz="1400" dirty="0">
                <a:solidFill>
                  <a:schemeClr val="bg1">
                    <a:lumMod val="50000"/>
                  </a:schemeClr>
                </a:solidFill>
              </a:rPr>
              <a:t>: http://youtube.com/watch?v=XU0llRltyFM</a:t>
            </a:r>
          </a:p>
        </p:txBody>
      </p:sp>
      <p:pic>
        <p:nvPicPr>
          <p:cNvPr id="6" name="Content Placeholder 5"/>
          <p:cNvPicPr>
            <a:picLocks noGrp="1" noChangeAspect="1"/>
          </p:cNvPicPr>
          <p:nvPr>
            <p:ph sz="quarter" idx="11"/>
          </p:nvPr>
        </p:nvPicPr>
        <p:blipFill>
          <a:blip r:embed="rId3">
            <a:extLst>
              <a:ext uri="{28A0092B-C50C-407E-A947-70E740481C1C}">
                <a14:useLocalDpi xmlns:a14="http://schemas.microsoft.com/office/drawing/2010/main" val="0"/>
              </a:ext>
            </a:extLst>
          </a:blip>
          <a:stretch>
            <a:fillRect/>
          </a:stretch>
        </p:blipFill>
        <p:spPr>
          <a:xfrm>
            <a:off x="2066985" y="805777"/>
            <a:ext cx="7673367" cy="5755025"/>
          </a:xfrm>
        </p:spPr>
      </p:pic>
    </p:spTree>
    <p:extLst>
      <p:ext uri="{BB962C8B-B14F-4D97-AF65-F5344CB8AC3E}">
        <p14:creationId xmlns:p14="http://schemas.microsoft.com/office/powerpoint/2010/main" val="27772852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787304" cy="522288"/>
          </a:xfrm>
        </p:spPr>
        <p:txBody>
          <a:bodyPr/>
          <a:lstStyle/>
          <a:p>
            <a:r>
              <a:rPr lang="en-US" dirty="0" smtClean="0"/>
              <a:t>The Scrum process (video)</a:t>
            </a:r>
            <a:endParaRPr lang="en-US" dirty="0"/>
          </a:p>
        </p:txBody>
      </p:sp>
      <p:sp>
        <p:nvSpPr>
          <p:cNvPr id="5" name="TextBox 4"/>
          <p:cNvSpPr txBox="1"/>
          <p:nvPr/>
        </p:nvSpPr>
        <p:spPr>
          <a:xfrm>
            <a:off x="341194" y="6560803"/>
            <a:ext cx="4135812" cy="307777"/>
          </a:xfrm>
          <a:prstGeom prst="rect">
            <a:avLst/>
          </a:prstGeom>
          <a:noFill/>
        </p:spPr>
        <p:txBody>
          <a:bodyPr wrap="none" rtlCol="0">
            <a:spAutoFit/>
          </a:bodyPr>
          <a:lstStyle/>
          <a:p>
            <a:r>
              <a:rPr lang="en-US" sz="1400" dirty="0" smtClean="0">
                <a:solidFill>
                  <a:schemeClr val="bg1">
                    <a:lumMod val="50000"/>
                  </a:schemeClr>
                </a:solidFill>
              </a:rPr>
              <a:t>Source: https</a:t>
            </a:r>
            <a:r>
              <a:rPr lang="en-US" sz="1400" dirty="0">
                <a:solidFill>
                  <a:schemeClr val="bg1">
                    <a:lumMod val="50000"/>
                  </a:schemeClr>
                </a:solidFill>
              </a:rPr>
              <a:t>://www.scrumalliance.org/why-scrum</a:t>
            </a:r>
          </a:p>
        </p:txBody>
      </p:sp>
      <p:sp>
        <p:nvSpPr>
          <p:cNvPr id="3" name="Content Placeholder 2"/>
          <p:cNvSpPr>
            <a:spLocks noGrp="1"/>
          </p:cNvSpPr>
          <p:nvPr>
            <p:ph sz="quarter" idx="11"/>
          </p:nvPr>
        </p:nvSpPr>
        <p:spPr/>
        <p:txBody>
          <a:bodyPr/>
          <a:lstStyle/>
          <a:p>
            <a:pPr marL="0" indent="0">
              <a:buNone/>
            </a:pPr>
            <a:r>
              <a:rPr lang="en-US" sz="3600" dirty="0" smtClean="0"/>
              <a:t>Please discuss:</a:t>
            </a:r>
          </a:p>
          <a:p>
            <a:pPr marL="0" indent="0">
              <a:buNone/>
            </a:pPr>
            <a:endParaRPr lang="en-US" sz="1200" dirty="0" smtClean="0"/>
          </a:p>
          <a:p>
            <a:pPr lvl="1"/>
            <a:r>
              <a:rPr lang="en-US" sz="3600" dirty="0" smtClean="0"/>
              <a:t>The main ideas in Scrum (roles, events, etc.)</a:t>
            </a:r>
          </a:p>
          <a:p>
            <a:pPr lvl="1"/>
            <a:r>
              <a:rPr lang="en-US" sz="3600" dirty="0" smtClean="0"/>
              <a:t>When would you consider using Scrum?</a:t>
            </a:r>
          </a:p>
          <a:p>
            <a:pPr lvl="1"/>
            <a:r>
              <a:rPr lang="en-US" sz="3600" dirty="0" smtClean="0"/>
              <a:t>Can you spot any of the “side effects” of the methodology?</a:t>
            </a:r>
            <a:endParaRPr lang="en-US" sz="3600" dirty="0"/>
          </a:p>
        </p:txBody>
      </p:sp>
    </p:spTree>
    <p:extLst>
      <p:ext uri="{BB962C8B-B14F-4D97-AF65-F5344CB8AC3E}">
        <p14:creationId xmlns:p14="http://schemas.microsoft.com/office/powerpoint/2010/main" val="320539405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787304" cy="522288"/>
          </a:xfrm>
        </p:spPr>
        <p:txBody>
          <a:bodyPr/>
          <a:lstStyle/>
          <a:p>
            <a:r>
              <a:rPr lang="en-US" dirty="0" smtClean="0"/>
              <a:t>The Scrum “side-effects” (video)</a:t>
            </a:r>
            <a:endParaRPr lang="en-US" dirty="0"/>
          </a:p>
        </p:txBody>
      </p:sp>
      <p:sp>
        <p:nvSpPr>
          <p:cNvPr id="5" name="TextBox 4"/>
          <p:cNvSpPr txBox="1"/>
          <p:nvPr/>
        </p:nvSpPr>
        <p:spPr>
          <a:xfrm>
            <a:off x="341194" y="6560803"/>
            <a:ext cx="4192173" cy="307777"/>
          </a:xfrm>
          <a:prstGeom prst="rect">
            <a:avLst/>
          </a:prstGeom>
          <a:noFill/>
        </p:spPr>
        <p:txBody>
          <a:bodyPr wrap="none" rtlCol="0">
            <a:spAutoFit/>
          </a:bodyPr>
          <a:lstStyle/>
          <a:p>
            <a:r>
              <a:rPr lang="en-US" sz="1400" dirty="0" smtClean="0">
                <a:solidFill>
                  <a:schemeClr val="bg1">
                    <a:lumMod val="50000"/>
                  </a:schemeClr>
                </a:solidFill>
              </a:rPr>
              <a:t>Source</a:t>
            </a:r>
            <a:r>
              <a:rPr lang="en-US" sz="1400" dirty="0">
                <a:solidFill>
                  <a:schemeClr val="bg1">
                    <a:lumMod val="50000"/>
                  </a:schemeClr>
                </a:solidFill>
              </a:rPr>
              <a:t>: http://youtube.com/watch?v=oyVksFviJVE</a:t>
            </a:r>
          </a:p>
        </p:txBody>
      </p:sp>
      <p:pic>
        <p:nvPicPr>
          <p:cNvPr id="6" name="Content Placeholder 5"/>
          <p:cNvPicPr>
            <a:picLocks noGrp="1" noChangeAspect="1"/>
          </p:cNvPicPr>
          <p:nvPr>
            <p:ph sz="quarter" idx="11"/>
          </p:nvPr>
        </p:nvPicPr>
        <p:blipFill>
          <a:blip r:embed="rId3">
            <a:extLst>
              <a:ext uri="{28A0092B-C50C-407E-A947-70E740481C1C}">
                <a14:useLocalDpi xmlns:a14="http://schemas.microsoft.com/office/drawing/2010/main" val="0"/>
              </a:ext>
            </a:extLst>
          </a:blip>
          <a:stretch>
            <a:fillRect/>
          </a:stretch>
        </p:blipFill>
        <p:spPr>
          <a:xfrm>
            <a:off x="2066985" y="805777"/>
            <a:ext cx="7673366" cy="5755025"/>
          </a:xfrm>
        </p:spPr>
      </p:pic>
    </p:spTree>
    <p:extLst>
      <p:ext uri="{BB962C8B-B14F-4D97-AF65-F5344CB8AC3E}">
        <p14:creationId xmlns:p14="http://schemas.microsoft.com/office/powerpoint/2010/main" val="40869382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856356"/>
            <a:ext cx="12192000" cy="707886"/>
          </a:xfrm>
          <a:prstGeom prst="rect">
            <a:avLst/>
          </a:prstGeom>
          <a:noFill/>
        </p:spPr>
        <p:txBody>
          <a:bodyPr wrap="square" rtlCol="0" anchor="ctr">
            <a:spAutoFit/>
          </a:bodyPr>
          <a:lstStyle/>
          <a:p>
            <a:pPr algn="ctr"/>
            <a:r>
              <a:rPr lang="en-US" sz="4000" b="1" dirty="0" smtClean="0"/>
              <a:t>Kanban</a:t>
            </a:r>
            <a:endParaRPr lang="en-US" sz="4000" b="1" dirty="0"/>
          </a:p>
        </p:txBody>
      </p:sp>
    </p:spTree>
    <p:extLst>
      <p:ext uri="{BB962C8B-B14F-4D97-AF65-F5344CB8AC3E}">
        <p14:creationId xmlns:p14="http://schemas.microsoft.com/office/powerpoint/2010/main" val="319885075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787304" cy="522288"/>
          </a:xfrm>
        </p:spPr>
        <p:txBody>
          <a:bodyPr/>
          <a:lstStyle/>
          <a:p>
            <a:r>
              <a:rPr lang="en-US" dirty="0" smtClean="0"/>
              <a:t>The Scrum process (video)</a:t>
            </a:r>
            <a:endParaRPr lang="en-US" dirty="0"/>
          </a:p>
        </p:txBody>
      </p:sp>
      <p:sp>
        <p:nvSpPr>
          <p:cNvPr id="5" name="TextBox 4"/>
          <p:cNvSpPr txBox="1"/>
          <p:nvPr/>
        </p:nvSpPr>
        <p:spPr>
          <a:xfrm>
            <a:off x="341194" y="6560803"/>
            <a:ext cx="4270721" cy="307777"/>
          </a:xfrm>
          <a:prstGeom prst="rect">
            <a:avLst/>
          </a:prstGeom>
          <a:noFill/>
        </p:spPr>
        <p:txBody>
          <a:bodyPr wrap="none" rtlCol="0">
            <a:spAutoFit/>
          </a:bodyPr>
          <a:lstStyle/>
          <a:p>
            <a:r>
              <a:rPr lang="en-US" sz="1400" dirty="0" smtClean="0">
                <a:solidFill>
                  <a:schemeClr val="bg1">
                    <a:lumMod val="50000"/>
                  </a:schemeClr>
                </a:solidFill>
              </a:rPr>
              <a:t>Source</a:t>
            </a:r>
            <a:r>
              <a:rPr lang="en-US" sz="1400" dirty="0">
                <a:solidFill>
                  <a:schemeClr val="bg1">
                    <a:lumMod val="50000"/>
                  </a:schemeClr>
                </a:solidFill>
              </a:rPr>
              <a:t>: http://youtube.com/watch?v=R8dYLbJiTUE</a:t>
            </a:r>
          </a:p>
        </p:txBody>
      </p:sp>
      <p:pic>
        <p:nvPicPr>
          <p:cNvPr id="6" name="Content Placeholder 5"/>
          <p:cNvPicPr>
            <a:picLocks noGrp="1" noChangeAspect="1"/>
          </p:cNvPicPr>
          <p:nvPr>
            <p:ph sz="quarter" idx="11"/>
          </p:nvPr>
        </p:nvPicPr>
        <p:blipFill>
          <a:blip r:embed="rId3">
            <a:extLst>
              <a:ext uri="{28A0092B-C50C-407E-A947-70E740481C1C}">
                <a14:useLocalDpi xmlns:a14="http://schemas.microsoft.com/office/drawing/2010/main" val="0"/>
              </a:ext>
            </a:extLst>
          </a:blip>
          <a:stretch>
            <a:fillRect/>
          </a:stretch>
        </p:blipFill>
        <p:spPr>
          <a:xfrm>
            <a:off x="2066985" y="805777"/>
            <a:ext cx="7673366" cy="5755025"/>
          </a:xfrm>
        </p:spPr>
      </p:pic>
    </p:spTree>
    <p:extLst>
      <p:ext uri="{BB962C8B-B14F-4D97-AF65-F5344CB8AC3E}">
        <p14:creationId xmlns:p14="http://schemas.microsoft.com/office/powerpoint/2010/main" val="8427851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74789" y="2548580"/>
            <a:ext cx="8861073" cy="1323439"/>
          </a:xfrm>
          <a:prstGeom prst="rect">
            <a:avLst/>
          </a:prstGeom>
          <a:noFill/>
        </p:spPr>
        <p:txBody>
          <a:bodyPr wrap="square" rtlCol="0" anchor="ctr">
            <a:spAutoFit/>
          </a:bodyPr>
          <a:lstStyle/>
          <a:p>
            <a:pPr algn="ctr"/>
            <a:r>
              <a:rPr lang="en-GB" sz="4000" b="1" dirty="0"/>
              <a:t>Coursework </a:t>
            </a:r>
            <a:r>
              <a:rPr lang="en-GB" sz="4000" b="1" dirty="0" smtClean="0"/>
              <a:t>Overview &amp;</a:t>
            </a:r>
          </a:p>
          <a:p>
            <a:pPr algn="ctr"/>
            <a:r>
              <a:rPr lang="en-GB" sz="4000" b="1" dirty="0" smtClean="0"/>
              <a:t>Questions</a:t>
            </a:r>
            <a:endParaRPr lang="en-GB" sz="4000" b="1" dirty="0"/>
          </a:p>
        </p:txBody>
      </p:sp>
    </p:spTree>
    <p:extLst>
      <p:ext uri="{BB962C8B-B14F-4D97-AF65-F5344CB8AC3E}">
        <p14:creationId xmlns:p14="http://schemas.microsoft.com/office/powerpoint/2010/main" val="95693534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Recommended Reading</a:t>
            </a:r>
            <a:endParaRPr lang="uz-Latn-UZ" dirty="0"/>
          </a:p>
        </p:txBody>
      </p:sp>
      <p:sp>
        <p:nvSpPr>
          <p:cNvPr id="3" name="Content Placeholder 2"/>
          <p:cNvSpPr>
            <a:spLocks noGrp="1"/>
          </p:cNvSpPr>
          <p:nvPr>
            <p:ph sz="quarter" idx="11"/>
          </p:nvPr>
        </p:nvSpPr>
        <p:spPr/>
        <p:txBody>
          <a:bodyPr/>
          <a:lstStyle/>
          <a:p>
            <a:r>
              <a:rPr lang="en-US" dirty="0" smtClean="0"/>
              <a:t>Kent Beck, et.al., (2001</a:t>
            </a:r>
            <a:r>
              <a:rPr lang="en-US" dirty="0"/>
              <a:t>). </a:t>
            </a:r>
            <a:r>
              <a:rPr lang="en-US" i="1" dirty="0"/>
              <a:t>Manifesto for Agile Software Development</a:t>
            </a:r>
            <a:r>
              <a:rPr lang="en-US" dirty="0"/>
              <a:t>. </a:t>
            </a:r>
            <a:r>
              <a:rPr lang="en-US" dirty="0" smtClean="0"/>
              <a:t>[online] Available at: </a:t>
            </a:r>
            <a:r>
              <a:rPr lang="en-US" dirty="0"/>
              <a:t>http://</a:t>
            </a:r>
            <a:r>
              <a:rPr lang="en-US" dirty="0" smtClean="0"/>
              <a:t>www.agilemanifesto.org [Accessed 3 Nov. 2015].</a:t>
            </a:r>
          </a:p>
          <a:p>
            <a:endParaRPr lang="en-US" i="1" dirty="0"/>
          </a:p>
          <a:p>
            <a:r>
              <a:rPr lang="en-US" dirty="0" smtClean="0"/>
              <a:t>Wikipedia, (2015). </a:t>
            </a:r>
            <a:r>
              <a:rPr lang="en-US" i="1" dirty="0" smtClean="0"/>
              <a:t>Scrum (software development)</a:t>
            </a:r>
            <a:r>
              <a:rPr lang="en-US" dirty="0" smtClean="0"/>
              <a:t>. [online] Available at: https</a:t>
            </a:r>
            <a:r>
              <a:rPr lang="en-US" dirty="0"/>
              <a:t>://</a:t>
            </a:r>
            <a:r>
              <a:rPr lang="en-US" dirty="0" smtClean="0"/>
              <a:t>en.wikipedia.org/wiki/Scrum</a:t>
            </a:r>
            <a:r>
              <a:rPr lang="en-US" dirty="0"/>
              <a:t>_(software_development) </a:t>
            </a:r>
            <a:r>
              <a:rPr lang="en-US" dirty="0" smtClean="0"/>
              <a:t>[Accessed 3 Nov. 2015].</a:t>
            </a:r>
          </a:p>
          <a:p>
            <a:endParaRPr lang="en-GB" i="1" dirty="0" smtClean="0"/>
          </a:p>
          <a:p>
            <a:r>
              <a:rPr lang="en-US" dirty="0"/>
              <a:t>Wikipedia, (2015). </a:t>
            </a:r>
            <a:r>
              <a:rPr lang="en-US" i="1" dirty="0" smtClean="0"/>
              <a:t>Kanban (development</a:t>
            </a:r>
            <a:r>
              <a:rPr lang="en-US" i="1" dirty="0"/>
              <a:t>)</a:t>
            </a:r>
            <a:r>
              <a:rPr lang="en-US" dirty="0"/>
              <a:t>. [online] Available at: https://</a:t>
            </a:r>
            <a:r>
              <a:rPr lang="en-US" dirty="0" smtClean="0"/>
              <a:t>en.wikipedia.org/wiki/Kanban_(development</a:t>
            </a:r>
            <a:r>
              <a:rPr lang="en-US" dirty="0"/>
              <a:t>) [Accessed 3 Nov. 2015</a:t>
            </a:r>
            <a:r>
              <a:rPr lang="en-US" dirty="0" smtClean="0"/>
              <a:t>].</a:t>
            </a:r>
          </a:p>
          <a:p>
            <a:endParaRPr lang="en-GB" i="1" dirty="0"/>
          </a:p>
          <a:p>
            <a:r>
              <a:rPr lang="en-GB" i="1" dirty="0" smtClean="0"/>
              <a:t>Google…</a:t>
            </a:r>
          </a:p>
        </p:txBody>
      </p:sp>
    </p:spTree>
    <p:extLst>
      <p:ext uri="{BB962C8B-B14F-4D97-AF65-F5344CB8AC3E}">
        <p14:creationId xmlns:p14="http://schemas.microsoft.com/office/powerpoint/2010/main" val="221326046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Unknown Document Type" ma:contentTypeID="0x010104" ma:contentTypeVersion="0" ma:contentTypeDescription="" ma:contentTypeScope="" ma:versionID="05d83ceaa0bbd2e3bc716e6e66bd857a">
  <xsd:schema xmlns:xsd="http://www.w3.org/2001/XMLSchema" xmlns:xs="http://www.w3.org/2001/XMLSchema" xmlns:p="http://schemas.microsoft.com/office/2006/metadata/properties" targetNamespace="http://schemas.microsoft.com/office/2006/metadata/properties" ma:root="true" ma:fieldsID="b3d69fe45253d5ff147bb69036b756a7">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A2C18B4-67C1-4A42-BBD6-A099E42BA41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EA2DEF82-54F8-49AB-872E-64A65980B019}">
  <ds:schemaRefs>
    <ds:schemaRef ds:uri="http://schemas.microsoft.com/sharepoint/v3/contenttype/forms"/>
  </ds:schemaRefs>
</ds:datastoreItem>
</file>

<file path=customXml/itemProps3.xml><?xml version="1.0" encoding="utf-8"?>
<ds:datastoreItem xmlns:ds="http://schemas.openxmlformats.org/officeDocument/2006/customXml" ds:itemID="{484BCCF8-84F2-4E8B-9BAD-495A3923A701}">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712</TotalTime>
  <Words>717</Words>
  <Application>Microsoft Office PowerPoint</Application>
  <PresentationFormat>Widescreen</PresentationFormat>
  <Paragraphs>95</Paragraphs>
  <Slides>21</Slides>
  <Notes>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21</vt:i4>
      </vt:variant>
    </vt:vector>
  </HeadingPairs>
  <TitlesOfParts>
    <vt:vector size="24"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Said Abduvaliev</cp:lastModifiedBy>
  <cp:revision>97</cp:revision>
  <dcterms:created xsi:type="dcterms:W3CDTF">2015-06-15T09:27:21Z</dcterms:created>
  <dcterms:modified xsi:type="dcterms:W3CDTF">2016-11-01T08:36:15Z</dcterms:modified>
</cp:coreProperties>
</file>