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6"/>
  </p:notesMasterIdLst>
  <p:handoutMasterIdLst>
    <p:handoutMasterId r:id="rId27"/>
  </p:handoutMasterIdLst>
  <p:sldIdLst>
    <p:sldId id="258" r:id="rId5"/>
    <p:sldId id="256" r:id="rId6"/>
    <p:sldId id="259" r:id="rId7"/>
    <p:sldId id="271" r:id="rId8"/>
    <p:sldId id="290" r:id="rId9"/>
    <p:sldId id="344" r:id="rId10"/>
    <p:sldId id="345" r:id="rId11"/>
    <p:sldId id="308" r:id="rId12"/>
    <p:sldId id="313" r:id="rId13"/>
    <p:sldId id="314" r:id="rId14"/>
    <p:sldId id="346" r:id="rId15"/>
    <p:sldId id="347" r:id="rId16"/>
    <p:sldId id="329" r:id="rId17"/>
    <p:sldId id="351" r:id="rId18"/>
    <p:sldId id="348" r:id="rId19"/>
    <p:sldId id="350" r:id="rId20"/>
    <p:sldId id="353" r:id="rId21"/>
    <p:sldId id="352" r:id="rId22"/>
    <p:sldId id="354" r:id="rId23"/>
    <p:sldId id="343" r:id="rId24"/>
    <p:sldId id="270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Introduction" id="{DCB1F4FD-AA3F-4FAD-B3AD-818FDA819A42}">
          <p14:sldIdLst>
            <p14:sldId id="258"/>
            <p14:sldId id="256"/>
            <p14:sldId id="259"/>
            <p14:sldId id="271"/>
          </p14:sldIdLst>
        </p14:section>
        <p14:section name="Main Content" id="{661493E7-0630-4BF3-A32E-E6337193D825}">
          <p14:sldIdLst>
            <p14:sldId id="290"/>
            <p14:sldId id="344"/>
            <p14:sldId id="345"/>
            <p14:sldId id="308"/>
            <p14:sldId id="313"/>
            <p14:sldId id="314"/>
          </p14:sldIdLst>
        </p14:section>
        <p14:section name="Spiral methodology" id="{8320D632-38F9-4AF4-938A-1CA05FBD5F2D}">
          <p14:sldIdLst>
            <p14:sldId id="346"/>
            <p14:sldId id="347"/>
            <p14:sldId id="329"/>
            <p14:sldId id="351"/>
          </p14:sldIdLst>
        </p14:section>
        <p14:section name="RAD methodology" id="{6FAA0CD6-BDE1-4C10-B4CD-E79FD807AAFC}">
          <p14:sldIdLst>
            <p14:sldId id="348"/>
            <p14:sldId id="350"/>
            <p14:sldId id="353"/>
            <p14:sldId id="352"/>
            <p14:sldId id="354"/>
          </p14:sldIdLst>
        </p14:section>
        <p14:section name="Conclusion" id="{A19CBD0D-FAD8-476D-9A9B-D11174D6E2C0}">
          <p14:sldIdLst>
            <p14:sldId id="343"/>
            <p14:sldId id="270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83FA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6" d="100"/>
          <a:sy n="76" d="100"/>
        </p:scale>
        <p:origin x="90" y="4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82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272412-ECD9-4589-8F80-ED35644F1A6B}" type="datetimeFigureOut">
              <a:rPr lang="en-US" smtClean="0"/>
              <a:t>11/3/2015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A4C0F7-5F49-42B7-B90C-A2B4D6FD84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93724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9C7AB5-283B-4711-89CB-75C768305EDE}" type="datetimeFigureOut">
              <a:rPr lang="en-US" smtClean="0"/>
              <a:t>11/3/2015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9D3F55-1686-48A7-8FC6-CD3D548EC9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95849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77560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1" y="65530"/>
            <a:ext cx="2925543" cy="640960"/>
          </a:xfrm>
          <a:prstGeom prst="rect">
            <a:avLst/>
          </a:prstGeom>
        </p:spPr>
      </p:pic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2709863" y="2522538"/>
            <a:ext cx="6753225" cy="131445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400" b="1"/>
            </a:lvl1pPr>
          </a:lstStyle>
          <a:p>
            <a:pPr lvl="0"/>
            <a:r>
              <a:rPr lang="en-GB" dirty="0" smtClean="0"/>
              <a:t>Presentation Title </a:t>
            </a:r>
            <a:endParaRPr lang="en-US" dirty="0"/>
          </a:p>
        </p:txBody>
      </p:sp>
      <p:sp>
        <p:nvSpPr>
          <p:cNvPr id="6" name="Rectangle 5"/>
          <p:cNvSpPr/>
          <p:nvPr userDrawn="1"/>
        </p:nvSpPr>
        <p:spPr>
          <a:xfrm>
            <a:off x="0" y="6596743"/>
            <a:ext cx="12192000" cy="26125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30653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12192000" cy="77560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 userDrawn="1"/>
        </p:nvSpPr>
        <p:spPr>
          <a:xfrm>
            <a:off x="0" y="6596743"/>
            <a:ext cx="12192000" cy="26125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1" y="65530"/>
            <a:ext cx="2925543" cy="640960"/>
          </a:xfrm>
          <a:prstGeom prst="rect">
            <a:avLst/>
          </a:prstGeom>
        </p:spPr>
      </p:pic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163513" y="130175"/>
            <a:ext cx="7151687" cy="52228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4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 smtClean="0"/>
              <a:t>Slide title </a:t>
            </a:r>
            <a:endParaRPr lang="en-US" dirty="0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1" hasCustomPrompt="1"/>
          </p:nvPr>
        </p:nvSpPr>
        <p:spPr>
          <a:xfrm>
            <a:off x="538163" y="1143000"/>
            <a:ext cx="11193462" cy="50053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</a:lstStyle>
          <a:p>
            <a:pPr lvl="0"/>
            <a:r>
              <a:rPr lang="en-US" dirty="0" smtClean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33617384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461EBD1-15FC-4EB6-AA62-F7669D922D59}" type="datetimeFigureOut">
              <a:rPr lang="en-US" smtClean="0"/>
              <a:t>11/3/2015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7BDF671-A9B3-4D24-95D9-8857BA5B7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46789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0" y="381001"/>
            <a:ext cx="10405533" cy="51911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20800" y="1676401"/>
            <a:ext cx="10405533" cy="41306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9C115E40-36A2-408C-AB3F-EF29CB96398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62160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193" y="2694430"/>
            <a:ext cx="6705614" cy="1469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638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11784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74789" y="2825579"/>
            <a:ext cx="7867135" cy="76944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400" b="1" dirty="0" smtClean="0"/>
              <a:t>System Analysis and Design</a:t>
            </a:r>
            <a:endParaRPr lang="en-US" sz="44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2174788" y="3694187"/>
            <a:ext cx="7867135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 smtClean="0"/>
              <a:t>Lecture </a:t>
            </a:r>
            <a:r>
              <a:rPr lang="en-GB" sz="2800" dirty="0" smtClean="0"/>
              <a:t>6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490383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Agenda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US" dirty="0" smtClean="0"/>
              <a:t>Previous lecture recap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Introduction to Iterative &amp; Incremental Models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Spiral Methodology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Rapid Application Development Methodology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More Agile Methodologies: </a:t>
            </a:r>
            <a:r>
              <a:rPr lang="en-US" i="1" dirty="0" smtClean="0"/>
              <a:t>Kanban, Scrum, XP (if we have enough time)</a:t>
            </a:r>
            <a:endParaRPr lang="en-US" i="1" dirty="0" smtClean="0"/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Coursework </a:t>
            </a:r>
            <a:r>
              <a:rPr lang="en-US" dirty="0"/>
              <a:t>overview and questions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Recommended reading</a:t>
            </a:r>
          </a:p>
        </p:txBody>
      </p:sp>
    </p:spTree>
    <p:extLst>
      <p:ext uri="{BB962C8B-B14F-4D97-AF65-F5344CB8AC3E}">
        <p14:creationId xmlns:p14="http://schemas.microsoft.com/office/powerpoint/2010/main" val="4238834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Recap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endParaRPr lang="en-US" sz="3200" dirty="0" smtClean="0"/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What qualities should requirements have? </a:t>
            </a:r>
            <a:r>
              <a:rPr lang="en-US" dirty="0"/>
              <a:t>(ex: not vague)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List all requirement types.</a:t>
            </a:r>
            <a:endParaRPr lang="en-US" dirty="0"/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What stages requirement </a:t>
            </a:r>
            <a:r>
              <a:rPr lang="en-US" dirty="0"/>
              <a:t>gathering </a:t>
            </a:r>
            <a:r>
              <a:rPr lang="en-US" dirty="0" smtClean="0"/>
              <a:t>process has?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8554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44520" y="2856356"/>
            <a:ext cx="10527674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4000" b="1" dirty="0" smtClean="0"/>
              <a:t>Iterative &amp; Incremental Models</a:t>
            </a:r>
            <a:endParaRPr lang="en-US" sz="4000" b="1" dirty="0"/>
          </a:p>
        </p:txBody>
      </p:sp>
    </p:spTree>
    <p:extLst>
      <p:ext uri="{BB962C8B-B14F-4D97-AF65-F5344CB8AC3E}">
        <p14:creationId xmlns:p14="http://schemas.microsoft.com/office/powerpoint/2010/main" val="729781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9012018" cy="522288"/>
          </a:xfrm>
        </p:spPr>
        <p:txBody>
          <a:bodyPr/>
          <a:lstStyle/>
          <a:p>
            <a:r>
              <a:rPr lang="en-US" sz="3600" dirty="0"/>
              <a:t>Major Software Development Models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There a many Software Development Models with their strengths and weaknesses. But, they can be categorized into 3 major categories:</a:t>
            </a:r>
          </a:p>
          <a:p>
            <a:pPr marL="0" indent="0">
              <a:buNone/>
            </a:pPr>
            <a:endParaRPr lang="en-US" dirty="0" smtClean="0"/>
          </a:p>
          <a:p>
            <a:pPr marL="914400" lvl="1" indent="-457200">
              <a:buFont typeface="+mj-lt"/>
              <a:buAutoNum type="arabicPeriod"/>
            </a:pPr>
            <a:r>
              <a:rPr lang="en-US" b="1" dirty="0"/>
              <a:t>Waterfall</a:t>
            </a:r>
            <a:r>
              <a:rPr lang="en-US" dirty="0"/>
              <a:t> </a:t>
            </a:r>
            <a:r>
              <a:rPr lang="en-US" dirty="0" smtClean="0"/>
              <a:t>– Structured, top/down approach.</a:t>
            </a:r>
            <a:br>
              <a:rPr lang="en-US" dirty="0" smtClean="0"/>
            </a:br>
            <a:r>
              <a:rPr lang="en-US" sz="2000" dirty="0" smtClean="0"/>
              <a:t>Examples: </a:t>
            </a:r>
            <a:r>
              <a:rPr lang="en-US" sz="2000" dirty="0"/>
              <a:t>Waterfall, Structured System Analysis and Development Methodology (SSADM).</a:t>
            </a:r>
            <a:r>
              <a:rPr lang="en-US" sz="2000" dirty="0" smtClean="0"/>
              <a:t/>
            </a:r>
            <a:br>
              <a:rPr lang="en-US" sz="2000" dirty="0" smtClean="0"/>
            </a:br>
            <a:endParaRPr lang="en-US" dirty="0"/>
          </a:p>
          <a:p>
            <a:pPr marL="914400" lvl="1" indent="-457200">
              <a:buFont typeface="+mj-lt"/>
              <a:buAutoNum type="arabicPeriod"/>
            </a:pPr>
            <a:r>
              <a:rPr lang="en-US" b="1" dirty="0">
                <a:solidFill>
                  <a:srgbClr val="FF0000"/>
                </a:solidFill>
              </a:rPr>
              <a:t>Iterative &amp; Incremental </a:t>
            </a:r>
            <a:r>
              <a:rPr lang="en-US" dirty="0" smtClean="0">
                <a:solidFill>
                  <a:srgbClr val="FF0000"/>
                </a:solidFill>
              </a:rPr>
              <a:t>– Iteratively go through important software development “steps”  (analysis, design, build, etc.) and incrementally build the system.</a:t>
            </a:r>
            <a:r>
              <a:rPr lang="en-US" dirty="0">
                <a:solidFill>
                  <a:srgbClr val="FF0000"/>
                </a:solidFill>
              </a:rPr>
              <a:t/>
            </a:r>
            <a:br>
              <a:rPr lang="en-US" dirty="0">
                <a:solidFill>
                  <a:srgbClr val="FF0000"/>
                </a:solidFill>
              </a:rPr>
            </a:br>
            <a:r>
              <a:rPr lang="en-US" sz="2000" dirty="0">
                <a:solidFill>
                  <a:srgbClr val="FF0000"/>
                </a:solidFill>
              </a:rPr>
              <a:t>Examples: Spiral, RAD, Agile, etc</a:t>
            </a:r>
            <a:r>
              <a:rPr lang="en-US" sz="2000" dirty="0" smtClean="0">
                <a:solidFill>
                  <a:srgbClr val="FF0000"/>
                </a:solidFill>
              </a:rPr>
              <a:t>.</a:t>
            </a:r>
            <a:r>
              <a:rPr lang="en-US" sz="2000" dirty="0"/>
              <a:t/>
            </a:r>
            <a:br>
              <a:rPr lang="en-US" sz="2000" dirty="0"/>
            </a:br>
            <a:endParaRPr lang="en-US" sz="2000" dirty="0"/>
          </a:p>
          <a:p>
            <a:pPr marL="914400" lvl="1" indent="-457200">
              <a:buFont typeface="+mj-lt"/>
              <a:buAutoNum type="arabicPeriod"/>
            </a:pPr>
            <a:r>
              <a:rPr lang="en-US" b="1" dirty="0" smtClean="0"/>
              <a:t>Prototyping</a:t>
            </a:r>
            <a:r>
              <a:rPr lang="en-US" dirty="0" smtClean="0"/>
              <a:t> – Build prototypes, get feedback, refine. Once get the final version – build the software and deploy.</a:t>
            </a:r>
            <a:r>
              <a:rPr lang="en-US" dirty="0">
                <a:solidFill>
                  <a:prstClr val="black"/>
                </a:solidFill>
              </a:rPr>
              <a:t/>
            </a:r>
            <a:br>
              <a:rPr lang="en-US" dirty="0">
                <a:solidFill>
                  <a:prstClr val="black"/>
                </a:solidFill>
              </a:rPr>
            </a:br>
            <a:r>
              <a:rPr lang="en-US" sz="2000" dirty="0">
                <a:solidFill>
                  <a:prstClr val="black"/>
                </a:solidFill>
              </a:rPr>
              <a:t>Examples: </a:t>
            </a:r>
            <a:r>
              <a:rPr lang="en-US" sz="2000" dirty="0" smtClean="0"/>
              <a:t>RAD, Prototyping.</a:t>
            </a:r>
            <a:endParaRPr lang="en-US" sz="2000" dirty="0"/>
          </a:p>
          <a:p>
            <a:endParaRPr lang="uz-Latn-UZ" dirty="0"/>
          </a:p>
        </p:txBody>
      </p:sp>
      <p:sp>
        <p:nvSpPr>
          <p:cNvPr id="6" name="Down Arrow 5"/>
          <p:cNvSpPr/>
          <p:nvPr/>
        </p:nvSpPr>
        <p:spPr>
          <a:xfrm rot="2702758">
            <a:off x="11097910" y="2744270"/>
            <a:ext cx="367862" cy="90388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1191177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44520" y="2548580"/>
            <a:ext cx="10527674" cy="132343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4000" b="1" dirty="0" smtClean="0"/>
              <a:t>Before we move on,</a:t>
            </a:r>
            <a:br>
              <a:rPr lang="en-US" sz="4000" b="1" dirty="0" smtClean="0"/>
            </a:br>
            <a:r>
              <a:rPr lang="en-US" sz="4000" b="1" dirty="0" smtClean="0"/>
              <a:t>let me tell you a story… </a:t>
            </a:r>
            <a:r>
              <a:rPr lang="en-US" sz="4000" b="1" dirty="0" smtClean="0">
                <a:sym typeface="Wingdings" panose="05000000000000000000" pitchFamily="2" charset="2"/>
              </a:rPr>
              <a:t></a:t>
            </a:r>
            <a:endParaRPr lang="en-US" sz="4000" b="1" dirty="0"/>
          </a:p>
        </p:txBody>
      </p:sp>
    </p:spTree>
    <p:extLst>
      <p:ext uri="{BB962C8B-B14F-4D97-AF65-F5344CB8AC3E}">
        <p14:creationId xmlns:p14="http://schemas.microsoft.com/office/powerpoint/2010/main" val="1839851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9012018" cy="522288"/>
          </a:xfrm>
        </p:spPr>
        <p:txBody>
          <a:bodyPr/>
          <a:lstStyle/>
          <a:p>
            <a:r>
              <a:rPr lang="en-US" sz="3600" dirty="0" smtClean="0"/>
              <a:t>Lessons learned…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2800" dirty="0" smtClean="0">
                <a:cs typeface="Arial" pitchFamily="34" charset="0"/>
              </a:rPr>
              <a:t>What can we conclude about software development in real life? </a:t>
            </a:r>
            <a:endParaRPr lang="en-GB" sz="2600" b="1" i="1" u="sng" dirty="0" smtClean="0">
              <a:cs typeface="Arial" pitchFamily="34" charset="0"/>
            </a:endParaRPr>
          </a:p>
          <a:p>
            <a:pPr marL="0" indent="0">
              <a:buNone/>
            </a:pPr>
            <a:endParaRPr lang="en-US" sz="1100" dirty="0" smtClean="0"/>
          </a:p>
          <a:p>
            <a:pPr marL="914400" lvl="1" indent="-457200">
              <a:buFont typeface="+mj-lt"/>
              <a:buAutoNum type="arabicPeriod"/>
            </a:pPr>
            <a:r>
              <a:rPr lang="en-GB" b="1" dirty="0" smtClean="0">
                <a:latin typeface="Arial" pitchFamily="34" charset="0"/>
                <a:cs typeface="Arial" pitchFamily="34" charset="0"/>
              </a:rPr>
              <a:t>Projects fail and fail a lot 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– Remember Research paper from Tutorial 1</a:t>
            </a:r>
            <a:r>
              <a:rPr lang="en-US" dirty="0" smtClean="0"/>
              <a:t>.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  <a:p>
            <a:pPr marL="914400" lvl="1" indent="-457200">
              <a:buFont typeface="+mj-lt"/>
              <a:buAutoNum type="arabicPeriod"/>
            </a:pPr>
            <a:r>
              <a:rPr lang="en-GB" dirty="0" smtClean="0">
                <a:latin typeface="Arial" pitchFamily="34" charset="0"/>
                <a:cs typeface="Arial" pitchFamily="34" charset="0"/>
              </a:rPr>
              <a:t>There are many factors that lead to project failure:</a:t>
            </a:r>
            <a:endParaRPr lang="en-US" dirty="0"/>
          </a:p>
          <a:p>
            <a:pPr marL="1371600" lvl="2" indent="-457200">
              <a:buFont typeface="+mj-lt"/>
              <a:buAutoNum type="arabicPeriod"/>
            </a:pPr>
            <a:r>
              <a:rPr lang="en-US" dirty="0" smtClean="0"/>
              <a:t>Not clear, vague or changing requirements</a:t>
            </a:r>
          </a:p>
          <a:p>
            <a:pPr marL="1371600" lvl="2" indent="-457200">
              <a:buFont typeface="+mj-lt"/>
              <a:buAutoNum type="arabicPeriod"/>
            </a:pPr>
            <a:r>
              <a:rPr lang="en-US" dirty="0" smtClean="0"/>
              <a:t>Undefined project scope</a:t>
            </a:r>
          </a:p>
          <a:p>
            <a:pPr marL="1371600" lvl="2" indent="-457200">
              <a:buFont typeface="+mj-lt"/>
              <a:buAutoNum type="arabicPeriod"/>
            </a:pPr>
            <a:r>
              <a:rPr lang="en-US" dirty="0" smtClean="0"/>
              <a:t>Financial, technical, human resource aspects</a:t>
            </a:r>
          </a:p>
          <a:p>
            <a:pPr marL="1371600" lvl="2" indent="-457200">
              <a:buFont typeface="+mj-lt"/>
              <a:buAutoNum type="arabicPeriod"/>
            </a:pPr>
            <a:r>
              <a:rPr lang="en-US" dirty="0" smtClean="0"/>
              <a:t>Developers postpone</a:t>
            </a:r>
          </a:p>
          <a:p>
            <a:pPr marL="1371600" lvl="2" indent="-457200">
              <a:buFont typeface="+mj-lt"/>
              <a:buAutoNum type="arabicPeriod"/>
            </a:pPr>
            <a:r>
              <a:rPr lang="en-US" dirty="0" smtClean="0"/>
              <a:t>etc.</a:t>
            </a:r>
            <a:r>
              <a:rPr lang="en-US" sz="1800" dirty="0"/>
              <a:t/>
            </a:r>
            <a:br>
              <a:rPr lang="en-US" sz="1800" dirty="0"/>
            </a:br>
            <a:endParaRPr lang="en-US" sz="1800" dirty="0"/>
          </a:p>
          <a:p>
            <a:pPr marL="914400" lvl="1" indent="-457200">
              <a:buFont typeface="+mj-lt"/>
              <a:buAutoNum type="arabicPeriod"/>
            </a:pPr>
            <a:r>
              <a:rPr lang="en-US" b="1" dirty="0" smtClean="0"/>
              <a:t>What should we do? </a:t>
            </a:r>
            <a:r>
              <a:rPr lang="en-US" dirty="0" smtClean="0"/>
              <a:t>– Manage our projects and the whole process</a:t>
            </a:r>
            <a:r>
              <a:rPr lang="en-US" sz="2000" dirty="0" smtClean="0"/>
              <a:t>.</a:t>
            </a:r>
          </a:p>
          <a:p>
            <a:pPr marL="914400" lvl="1" indent="-457200">
              <a:buFont typeface="+mj-lt"/>
              <a:buAutoNum type="arabicPeriod"/>
            </a:pPr>
            <a:endParaRPr lang="en-US" sz="1800" dirty="0" smtClean="0"/>
          </a:p>
          <a:p>
            <a:pPr marL="914400" lvl="1" indent="-457200">
              <a:buFont typeface="+mj-lt"/>
              <a:buAutoNum type="arabicPeriod"/>
            </a:pPr>
            <a:r>
              <a:rPr lang="en-US" b="1" dirty="0" smtClean="0"/>
              <a:t>How can </a:t>
            </a:r>
            <a:r>
              <a:rPr lang="en-US" b="1" dirty="0"/>
              <a:t>we </a:t>
            </a:r>
            <a:r>
              <a:rPr lang="en-US" b="1" dirty="0" smtClean="0"/>
              <a:t>do it? </a:t>
            </a:r>
            <a:r>
              <a:rPr lang="en-US" dirty="0" smtClean="0"/>
              <a:t>– Use development methodologies that fit our context and address problems that we have (i.e. use them for their “side effects”)</a:t>
            </a:r>
            <a:r>
              <a:rPr lang="en-US" sz="2000" dirty="0" smtClean="0"/>
              <a:t>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671409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8787304" cy="522288"/>
          </a:xfrm>
        </p:spPr>
        <p:txBody>
          <a:bodyPr/>
          <a:lstStyle/>
          <a:p>
            <a:r>
              <a:rPr lang="en-US" dirty="0" smtClean="0"/>
              <a:t>One of the biggest problems…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sz="3200" dirty="0" smtClean="0"/>
              <a:t>Not clear, vague or changing requirements is one of the biggest problems in real life software development.</a:t>
            </a:r>
          </a:p>
          <a:p>
            <a:pPr marL="514350" indent="-514350">
              <a:buFont typeface="+mj-lt"/>
              <a:buAutoNum type="arabicPeriod"/>
            </a:pPr>
            <a:endParaRPr lang="en-US" sz="1400" dirty="0"/>
          </a:p>
          <a:p>
            <a:pPr marL="514350" indent="-514350">
              <a:buFont typeface="+mj-lt"/>
              <a:buAutoNum type="arabicPeriod"/>
            </a:pPr>
            <a:r>
              <a:rPr lang="en-US" sz="3200" dirty="0" smtClean="0"/>
              <a:t>How can we address this problem?</a:t>
            </a:r>
            <a:br>
              <a:rPr lang="en-US" sz="3200" dirty="0" smtClean="0"/>
            </a:br>
            <a:r>
              <a:rPr lang="en-US" sz="3200" dirty="0" smtClean="0"/>
              <a:t>What can we do to reduce the risk of project failure that is caused by </a:t>
            </a:r>
            <a:r>
              <a:rPr lang="en-US" sz="3200" b="1" dirty="0" smtClean="0"/>
              <a:t>(a)</a:t>
            </a:r>
            <a:r>
              <a:rPr lang="en-US" sz="3200" dirty="0" smtClean="0"/>
              <a:t> vague or </a:t>
            </a:r>
            <a:r>
              <a:rPr lang="en-US" sz="3200" b="1" dirty="0" smtClean="0"/>
              <a:t>(b)</a:t>
            </a:r>
            <a:r>
              <a:rPr lang="en-US" sz="3200" dirty="0" smtClean="0"/>
              <a:t> changing requirements?</a:t>
            </a:r>
          </a:p>
          <a:p>
            <a:pPr marL="971550" lvl="1" indent="-514350">
              <a:buFont typeface="+mj-lt"/>
              <a:buAutoNum type="alphaLcParenR"/>
            </a:pPr>
            <a:r>
              <a:rPr lang="en-US" sz="2800" dirty="0" smtClean="0"/>
              <a:t>Devote a stage for requirements gathering; use different techniques we covered to gather quality requirements (involve end-users, prototyping, etc.); document requirements;</a:t>
            </a:r>
          </a:p>
          <a:p>
            <a:pPr marL="971550" lvl="1" indent="-514350">
              <a:buFont typeface="+mj-lt"/>
              <a:buAutoNum type="alphaLcParenR"/>
            </a:pPr>
            <a:r>
              <a:rPr lang="en-US" sz="3200" dirty="0" smtClean="0"/>
              <a:t>Split the project into smaller parts; start with the most important functionalities; write system that considers possible code changes; etc.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203014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8787304" cy="522288"/>
          </a:xfrm>
        </p:spPr>
        <p:txBody>
          <a:bodyPr/>
          <a:lstStyle/>
          <a:p>
            <a:r>
              <a:rPr lang="en-GB" dirty="0" smtClean="0"/>
              <a:t>New/Modern methodologies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GB" sz="3200" dirty="0" smtClean="0">
                <a:latin typeface="Arial" pitchFamily="34" charset="0"/>
                <a:cs typeface="Arial" pitchFamily="34" charset="0"/>
              </a:rPr>
              <a:t>So, this is where many of the Incremental and Iterative models, as well as many of the new/modern methodologies come in.</a:t>
            </a:r>
          </a:p>
          <a:p>
            <a:endParaRPr lang="en-GB" sz="1100" dirty="0">
              <a:latin typeface="Arial" pitchFamily="34" charset="0"/>
              <a:cs typeface="Arial" pitchFamily="34" charset="0"/>
            </a:endParaRPr>
          </a:p>
          <a:p>
            <a:r>
              <a:rPr lang="en-GB" sz="3200" dirty="0" smtClean="0">
                <a:latin typeface="Arial" pitchFamily="34" charset="0"/>
                <a:cs typeface="Arial" pitchFamily="34" charset="0"/>
              </a:rPr>
              <a:t>By splitting projects into smaller pieces, it is easier to manage and change them (compared to big plan ahead).</a:t>
            </a:r>
          </a:p>
          <a:p>
            <a:endParaRPr lang="en-GB" sz="1100" dirty="0" smtClean="0">
              <a:latin typeface="Arial" pitchFamily="34" charset="0"/>
              <a:cs typeface="Arial" pitchFamily="34" charset="0"/>
            </a:endParaRPr>
          </a:p>
          <a:p>
            <a:r>
              <a:rPr lang="en-GB" sz="3200" dirty="0" smtClean="0">
                <a:latin typeface="Arial" pitchFamily="34" charset="0"/>
                <a:cs typeface="Arial" pitchFamily="34" charset="0"/>
              </a:rPr>
              <a:t>All methodologies, that we will see, base their ideas on this simple premise (divide and concur).</a:t>
            </a:r>
          </a:p>
          <a:p>
            <a:endParaRPr lang="en-GB" sz="3200" dirty="0">
              <a:latin typeface="Arial" pitchFamily="34" charset="0"/>
              <a:cs typeface="Arial" pitchFamily="34" charset="0"/>
            </a:endParaRPr>
          </a:p>
          <a:p>
            <a:r>
              <a:rPr lang="en-GB" sz="3200" dirty="0" smtClean="0">
                <a:latin typeface="Arial" pitchFamily="34" charset="0"/>
                <a:cs typeface="Arial" pitchFamily="34" charset="0"/>
              </a:rPr>
              <a:t>and our first Incremental &amp; Iterative methodology is …</a:t>
            </a:r>
            <a:endParaRPr lang="en-GB" sz="3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9348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2856356"/>
            <a:ext cx="12192000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4000" b="1" dirty="0" smtClean="0"/>
              <a:t>Spiral</a:t>
            </a:r>
            <a:endParaRPr lang="en-US" sz="4000" b="1" dirty="0"/>
          </a:p>
        </p:txBody>
      </p:sp>
    </p:spTree>
    <p:extLst>
      <p:ext uri="{BB962C8B-B14F-4D97-AF65-F5344CB8AC3E}">
        <p14:creationId xmlns:p14="http://schemas.microsoft.com/office/powerpoint/2010/main" val="3198850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16669" y="751562"/>
            <a:ext cx="6493225" cy="5411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2" y="130175"/>
            <a:ext cx="9006991" cy="522288"/>
          </a:xfrm>
        </p:spPr>
        <p:txBody>
          <a:bodyPr/>
          <a:lstStyle/>
          <a:p>
            <a:pPr marL="68580">
              <a:lnSpc>
                <a:spcPct val="80000"/>
              </a:lnSpc>
            </a:pPr>
            <a:r>
              <a:rPr lang="en-GB" dirty="0" smtClean="0">
                <a:latin typeface="Arial" pitchFamily="34" charset="0"/>
                <a:cs typeface="Arial" pitchFamily="34" charset="0"/>
              </a:rPr>
              <a:t>Spiral Methodology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0" y="6162584"/>
            <a:ext cx="114858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"Spiral model (Boehm, 1988)" by </a:t>
            </a:r>
            <a:r>
              <a:rPr lang="en-US" sz="1200" dirty="0" err="1"/>
              <a:t>Connyderivative</a:t>
            </a:r>
            <a:r>
              <a:rPr lang="en-US" sz="1200" dirty="0"/>
              <a:t> work: </a:t>
            </a:r>
            <a:r>
              <a:rPr lang="en-US" sz="1200" dirty="0" err="1"/>
              <a:t>Spiral_model</a:t>
            </a:r>
            <a:r>
              <a:rPr lang="en-US" sz="1200" dirty="0"/>
              <a:t>_(Boehm,_1988).</a:t>
            </a:r>
            <a:r>
              <a:rPr lang="en-US" sz="1200" dirty="0" err="1"/>
              <a:t>png</a:t>
            </a:r>
            <a:r>
              <a:rPr lang="en-US" sz="1200" dirty="0"/>
              <a:t>: </a:t>
            </a:r>
            <a:r>
              <a:rPr lang="en-US" sz="1200" dirty="0" err="1"/>
              <a:t>Marctroyderivative</a:t>
            </a:r>
            <a:r>
              <a:rPr lang="en-US" sz="1200" dirty="0"/>
              <a:t> work: Conan (talk) </a:t>
            </a:r>
            <a:r>
              <a:rPr lang="en-US" sz="1200" dirty="0" smtClean="0"/>
              <a:t>-File:Spiralmodel_nach_Boehm.png,</a:t>
            </a:r>
            <a:br>
              <a:rPr lang="en-US" sz="1200" dirty="0" smtClean="0"/>
            </a:br>
            <a:r>
              <a:rPr lang="en-US" sz="1200" dirty="0" err="1" smtClean="0"/>
              <a:t>Spiral_model</a:t>
            </a:r>
            <a:r>
              <a:rPr lang="en-US" sz="1200" dirty="0"/>
              <a:t>_(Boehm,_1988).</a:t>
            </a:r>
            <a:r>
              <a:rPr lang="en-US" sz="1200" dirty="0" err="1"/>
              <a:t>png</a:t>
            </a:r>
            <a:r>
              <a:rPr lang="en-US" sz="1200" dirty="0"/>
              <a:t>. Licensed under Public Domain via Commons - https://commons.wikimedia.org/wiki/File:Spiral_model_(Boehm,_1988).</a:t>
            </a:r>
            <a:r>
              <a:rPr lang="en-US" sz="1200" dirty="0" smtClean="0"/>
              <a:t>svg</a:t>
            </a:r>
            <a:endParaRPr lang="uz-Latn-UZ" sz="1200" i="1" dirty="0"/>
          </a:p>
        </p:txBody>
      </p:sp>
    </p:spTree>
    <p:extLst>
      <p:ext uri="{BB962C8B-B14F-4D97-AF65-F5344CB8AC3E}">
        <p14:creationId xmlns:p14="http://schemas.microsoft.com/office/powerpoint/2010/main" val="518638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730"/>
          <a:stretch/>
        </p:blipFill>
        <p:spPr bwMode="auto">
          <a:xfrm>
            <a:off x="7528143" y="2664694"/>
            <a:ext cx="4634629" cy="4011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8787304" cy="522288"/>
          </a:xfrm>
        </p:spPr>
        <p:txBody>
          <a:bodyPr/>
          <a:lstStyle/>
          <a:p>
            <a:r>
              <a:rPr lang="en-GB" dirty="0" smtClean="0"/>
              <a:t>Spiral Methodology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 sz="3200" dirty="0" smtClean="0"/>
              <a:t>Divide project into smaller ones.</a:t>
            </a:r>
          </a:p>
          <a:p>
            <a:pPr>
              <a:lnSpc>
                <a:spcPct val="80000"/>
              </a:lnSpc>
            </a:pPr>
            <a:r>
              <a:rPr lang="en-US" sz="3200" dirty="0" smtClean="0"/>
              <a:t>Iterate through each using the following stages:</a:t>
            </a:r>
          </a:p>
          <a:p>
            <a:pPr marL="971550" lvl="1" indent="-514350">
              <a:lnSpc>
                <a:spcPct val="80000"/>
              </a:lnSpc>
              <a:buFont typeface="+mj-lt"/>
              <a:buAutoNum type="arabicPeriod"/>
            </a:pPr>
            <a:r>
              <a:rPr lang="en-US" sz="2800" dirty="0" smtClean="0"/>
              <a:t>Identify </a:t>
            </a:r>
            <a:r>
              <a:rPr lang="en-US" sz="2800" dirty="0"/>
              <a:t>objectives, alternatives, and </a:t>
            </a:r>
            <a:r>
              <a:rPr lang="en-US" sz="2800" dirty="0" smtClean="0"/>
              <a:t>constraints;</a:t>
            </a:r>
          </a:p>
          <a:p>
            <a:pPr marL="971550" lvl="1" indent="-514350">
              <a:lnSpc>
                <a:spcPct val="80000"/>
              </a:lnSpc>
              <a:buFont typeface="+mj-lt"/>
              <a:buAutoNum type="arabicPeriod"/>
            </a:pPr>
            <a:r>
              <a:rPr lang="en-US" sz="2800" dirty="0" smtClean="0"/>
              <a:t>Evaluate alternatives, identify </a:t>
            </a:r>
            <a:r>
              <a:rPr lang="en-US" sz="2800" dirty="0"/>
              <a:t>and resolve risks</a:t>
            </a:r>
            <a:r>
              <a:rPr lang="en-US" sz="2800" dirty="0" smtClean="0"/>
              <a:t>;</a:t>
            </a:r>
          </a:p>
          <a:p>
            <a:pPr marL="971550" lvl="1" indent="-514350">
              <a:lnSpc>
                <a:spcPct val="80000"/>
              </a:lnSpc>
              <a:buFont typeface="+mj-lt"/>
              <a:buAutoNum type="arabicPeriod"/>
            </a:pPr>
            <a:r>
              <a:rPr lang="en-US" sz="2800" dirty="0" smtClean="0"/>
              <a:t>Develop </a:t>
            </a:r>
            <a:r>
              <a:rPr lang="en-US" sz="2800" dirty="0"/>
              <a:t>and verify </a:t>
            </a:r>
            <a:r>
              <a:rPr lang="en-US" sz="2800" dirty="0" smtClean="0"/>
              <a:t>deliverables;</a:t>
            </a:r>
          </a:p>
          <a:p>
            <a:pPr marL="971550" lvl="1" indent="-514350">
              <a:lnSpc>
                <a:spcPct val="80000"/>
              </a:lnSpc>
              <a:buFont typeface="+mj-lt"/>
              <a:buAutoNum type="arabicPeriod"/>
            </a:pPr>
            <a:r>
              <a:rPr lang="en-US" sz="2800" dirty="0" smtClean="0"/>
              <a:t>Plan </a:t>
            </a:r>
            <a:r>
              <a:rPr lang="en-US" sz="2800" dirty="0"/>
              <a:t>the next </a:t>
            </a:r>
            <a:r>
              <a:rPr lang="en-US" sz="2800" dirty="0" smtClean="0"/>
              <a:t>iteration.</a:t>
            </a:r>
            <a:endParaRPr lang="en-GB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2077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730"/>
          <a:stretch/>
        </p:blipFill>
        <p:spPr bwMode="auto">
          <a:xfrm>
            <a:off x="6100175" y="1365743"/>
            <a:ext cx="6091825" cy="5273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8787304" cy="522288"/>
          </a:xfrm>
        </p:spPr>
        <p:txBody>
          <a:bodyPr/>
          <a:lstStyle/>
          <a:p>
            <a:r>
              <a:rPr lang="en-GB" dirty="0" smtClean="0"/>
              <a:t>Spiral Methodology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 sz="3200" dirty="0" smtClean="0"/>
              <a:t>What problems / risks are we addressing?</a:t>
            </a:r>
          </a:p>
          <a:p>
            <a:pPr>
              <a:lnSpc>
                <a:spcPct val="80000"/>
              </a:lnSpc>
            </a:pPr>
            <a:endParaRPr lang="en-US" sz="32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What are the “side effects”?</a:t>
            </a:r>
          </a:p>
          <a:p>
            <a:pPr>
              <a:lnSpc>
                <a:spcPct val="80000"/>
              </a:lnSpc>
            </a:pPr>
            <a:endParaRPr lang="en-US" sz="32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When would you use it?</a:t>
            </a:r>
            <a:endParaRPr lang="en-GB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5343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2856356"/>
            <a:ext cx="12192000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4000" b="1" dirty="0" smtClean="0"/>
              <a:t>Rapid Application Development (RAD)</a:t>
            </a:r>
            <a:endParaRPr lang="en-US" sz="4000" b="1" dirty="0"/>
          </a:p>
        </p:txBody>
      </p:sp>
    </p:spTree>
    <p:extLst>
      <p:ext uri="{BB962C8B-B14F-4D97-AF65-F5344CB8AC3E}">
        <p14:creationId xmlns:p14="http://schemas.microsoft.com/office/powerpoint/2010/main" val="698388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8787304" cy="522288"/>
          </a:xfrm>
        </p:spPr>
        <p:txBody>
          <a:bodyPr/>
          <a:lstStyle/>
          <a:p>
            <a:r>
              <a:rPr lang="en-GB" dirty="0"/>
              <a:t>RAD </a:t>
            </a:r>
            <a:r>
              <a:rPr lang="en-GB" dirty="0" smtClean="0"/>
              <a:t>Methodology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1147" y="6588821"/>
            <a:ext cx="124329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Source: </a:t>
            </a:r>
            <a:r>
              <a:rPr lang="en-US" sz="1200" i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TatvaSoft</a:t>
            </a:r>
            <a:r>
              <a:rPr lang="en-US" sz="12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. Top 12 Methodologies. Available at: http</a:t>
            </a:r>
            <a:r>
              <a:rPr lang="en-US" sz="1200" i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://</a:t>
            </a:r>
            <a:r>
              <a:rPr lang="en-US" sz="12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www.tatvasoft.com/blog/top-12-software-development-methodologies-and-its-advantages-disadvantages [Accessed ]</a:t>
            </a:r>
            <a:endParaRPr lang="uz-Latn-UZ" sz="12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02" t="9140" r="2455" b="8584"/>
          <a:stretch/>
        </p:blipFill>
        <p:spPr bwMode="auto">
          <a:xfrm>
            <a:off x="568289" y="2211773"/>
            <a:ext cx="11438669" cy="2817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6116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02" t="9140" r="2455" b="8584"/>
          <a:stretch/>
        </p:blipFill>
        <p:spPr bwMode="auto">
          <a:xfrm>
            <a:off x="5260932" y="4791354"/>
            <a:ext cx="6839209" cy="1684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8787304" cy="522288"/>
          </a:xfrm>
        </p:spPr>
        <p:txBody>
          <a:bodyPr/>
          <a:lstStyle/>
          <a:p>
            <a:r>
              <a:rPr lang="en-GB" dirty="0"/>
              <a:t>RAD </a:t>
            </a:r>
            <a:r>
              <a:rPr lang="en-GB" dirty="0" smtClean="0"/>
              <a:t>Methodology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2" y="1143000"/>
            <a:ext cx="11561979" cy="5005388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3200" dirty="0" smtClean="0"/>
              <a:t>Rapidly and incrementally construct prototypes, </a:t>
            </a:r>
            <a:r>
              <a:rPr lang="en-US" sz="3200" dirty="0"/>
              <a:t>instead of large </a:t>
            </a:r>
            <a:r>
              <a:rPr lang="en-US" sz="3200" dirty="0" smtClean="0"/>
              <a:t>up-front </a:t>
            </a:r>
            <a:r>
              <a:rPr lang="en-US" sz="3200" dirty="0"/>
              <a:t>planning.</a:t>
            </a:r>
            <a:endParaRPr lang="en-US" sz="3200" dirty="0" smtClean="0"/>
          </a:p>
          <a:p>
            <a:pPr>
              <a:lnSpc>
                <a:spcPct val="80000"/>
              </a:lnSpc>
            </a:pPr>
            <a:r>
              <a:rPr lang="en-US" sz="3200" dirty="0" smtClean="0"/>
              <a:t>In each increment do:</a:t>
            </a:r>
          </a:p>
          <a:p>
            <a:pPr marL="971550" lvl="1" indent="-514350">
              <a:lnSpc>
                <a:spcPct val="80000"/>
              </a:lnSpc>
              <a:buFont typeface="+mj-lt"/>
              <a:buAutoNum type="arabicPeriod"/>
            </a:pPr>
            <a:r>
              <a:rPr lang="en-US" sz="2800" dirty="0" smtClean="0"/>
              <a:t>Identify and develop Data Models and Business Process Models;</a:t>
            </a:r>
          </a:p>
          <a:p>
            <a:pPr marL="971550" lvl="1" indent="-514350">
              <a:lnSpc>
                <a:spcPct val="80000"/>
              </a:lnSpc>
              <a:buFont typeface="+mj-lt"/>
              <a:buAutoNum type="arabicPeriod"/>
            </a:pPr>
            <a:r>
              <a:rPr lang="en-US" sz="2800" dirty="0" smtClean="0"/>
              <a:t>Verify and validate your Data Models and Business Process Models using prototyping.</a:t>
            </a:r>
          </a:p>
          <a:p>
            <a:pPr marL="971550" lvl="1" indent="-514350">
              <a:lnSpc>
                <a:spcPct val="80000"/>
              </a:lnSpc>
              <a:buFont typeface="+mj-lt"/>
              <a:buAutoNum type="arabicPeriod"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Define a deadline (“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timebox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”), develop, test and deploy. If you’re missing your deadline, don’t move it, throw away non critical system functionalities.</a:t>
            </a:r>
            <a:endParaRPr lang="en-GB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1147" y="6588821"/>
            <a:ext cx="124329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Source: </a:t>
            </a:r>
            <a:r>
              <a:rPr lang="en-US" sz="1200" i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TatvaSoft</a:t>
            </a:r>
            <a:r>
              <a:rPr lang="en-US" sz="12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. Top 12 Methodologies. Available at: http</a:t>
            </a:r>
            <a:r>
              <a:rPr lang="en-US" sz="1200" i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://</a:t>
            </a:r>
            <a:r>
              <a:rPr lang="en-US" sz="12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www.tatvasoft.com/blog/top-12-software-development-methodologies-and-its-advantages-disadvantages [Accessed ]</a:t>
            </a:r>
            <a:endParaRPr lang="uz-Latn-UZ" sz="12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4624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8787304" cy="522288"/>
          </a:xfrm>
        </p:spPr>
        <p:txBody>
          <a:bodyPr/>
          <a:lstStyle/>
          <a:p>
            <a:r>
              <a:rPr lang="en-GB" dirty="0"/>
              <a:t>RAD </a:t>
            </a:r>
            <a:r>
              <a:rPr lang="en-GB" dirty="0" smtClean="0"/>
              <a:t>Methodology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 marL="0" indent="0">
              <a:lnSpc>
                <a:spcPct val="80000"/>
              </a:lnSpc>
              <a:buNone/>
            </a:pPr>
            <a:r>
              <a:rPr lang="en-US" sz="3200" dirty="0" smtClean="0"/>
              <a:t>Advantages</a:t>
            </a:r>
          </a:p>
          <a:p>
            <a:pPr lvl="1">
              <a:lnSpc>
                <a:spcPct val="80000"/>
              </a:lnSpc>
            </a:pPr>
            <a:r>
              <a:rPr lang="en-US" sz="2800" dirty="0" smtClean="0"/>
              <a:t>Reduce inherent upfront-planning project risk.</a:t>
            </a:r>
          </a:p>
          <a:p>
            <a:pPr lvl="1">
              <a:lnSpc>
                <a:spcPct val="80000"/>
              </a:lnSpc>
            </a:pPr>
            <a:r>
              <a:rPr lang="en-US" sz="2800" dirty="0" smtClean="0"/>
              <a:t>Deliver working system fast, at a lower cost.</a:t>
            </a:r>
          </a:p>
          <a:p>
            <a:pPr lvl="1">
              <a:lnSpc>
                <a:spcPct val="80000"/>
              </a:lnSpc>
            </a:pPr>
            <a:r>
              <a:rPr lang="en-US" sz="2800" dirty="0" smtClean="0"/>
              <a:t>Fulfils business needs first and not the technical.</a:t>
            </a:r>
          </a:p>
          <a:p>
            <a:pPr lvl="1">
              <a:lnSpc>
                <a:spcPct val="80000"/>
              </a:lnSpc>
            </a:pPr>
            <a:r>
              <a:rPr lang="en-US" sz="2800" dirty="0" smtClean="0"/>
              <a:t>Involves end-users, which helps to improve the system quality.</a:t>
            </a:r>
          </a:p>
          <a:p>
            <a:pPr lvl="1">
              <a:lnSpc>
                <a:spcPct val="80000"/>
              </a:lnSpc>
            </a:pPr>
            <a:endParaRPr lang="en-US" dirty="0" smtClean="0"/>
          </a:p>
          <a:p>
            <a:pPr marL="0" indent="0">
              <a:lnSpc>
                <a:spcPct val="80000"/>
              </a:lnSpc>
              <a:buNone/>
            </a:pPr>
            <a:r>
              <a:rPr lang="en-US" sz="3200" dirty="0" smtClean="0"/>
              <a:t>Disadvantages</a:t>
            </a:r>
          </a:p>
          <a:p>
            <a:pPr lvl="1">
              <a:lnSpc>
                <a:spcPct val="80000"/>
              </a:lnSpc>
            </a:pPr>
            <a:r>
              <a:rPr lang="en-US" sz="2800" dirty="0" smtClean="0"/>
              <a:t>Requires self-motivated and professional team.</a:t>
            </a:r>
          </a:p>
          <a:p>
            <a:pPr lvl="1">
              <a:lnSpc>
                <a:spcPct val="80000"/>
              </a:lnSpc>
            </a:pPr>
            <a:r>
              <a:rPr lang="en-US" sz="2800" dirty="0" smtClean="0"/>
              <a:t>Works with the systems that can be modularized.</a:t>
            </a:r>
          </a:p>
          <a:p>
            <a:pPr lvl="1">
              <a:lnSpc>
                <a:spcPct val="80000"/>
              </a:lnSpc>
            </a:pPr>
            <a:r>
              <a:rPr lang="en-US" sz="2800" dirty="0" smtClean="0"/>
              <a:t>May deliver a system that is not production-ready, if the prototype qualities are not monitored.</a:t>
            </a:r>
          </a:p>
          <a:p>
            <a:pPr lvl="1">
              <a:lnSpc>
                <a:spcPct val="80000"/>
              </a:lnSpc>
            </a:pPr>
            <a:r>
              <a:rPr lang="en-US" sz="2800" dirty="0" smtClean="0"/>
              <a:t>Does not produce extended documentation.</a:t>
            </a:r>
          </a:p>
        </p:txBody>
      </p:sp>
    </p:spTree>
    <p:extLst>
      <p:ext uri="{BB962C8B-B14F-4D97-AF65-F5344CB8AC3E}">
        <p14:creationId xmlns:p14="http://schemas.microsoft.com/office/powerpoint/2010/main" val="3918929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8787304" cy="522288"/>
          </a:xfrm>
        </p:spPr>
        <p:txBody>
          <a:bodyPr/>
          <a:lstStyle/>
          <a:p>
            <a:r>
              <a:rPr lang="en-GB" dirty="0" smtClean="0"/>
              <a:t>RAD Methodology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 sz="3200" dirty="0" smtClean="0"/>
              <a:t>What problems / risks are we addressing?</a:t>
            </a:r>
          </a:p>
          <a:p>
            <a:pPr>
              <a:lnSpc>
                <a:spcPct val="80000"/>
              </a:lnSpc>
            </a:pPr>
            <a:endParaRPr lang="en-US" sz="32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What are the “side effects”?</a:t>
            </a:r>
          </a:p>
          <a:p>
            <a:pPr>
              <a:lnSpc>
                <a:spcPct val="80000"/>
              </a:lnSpc>
            </a:pPr>
            <a:endParaRPr lang="en-US" sz="32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When would you use it?</a:t>
            </a:r>
            <a:endParaRPr lang="en-GB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02" t="9140" r="2455" b="8584"/>
          <a:stretch/>
        </p:blipFill>
        <p:spPr bwMode="auto">
          <a:xfrm>
            <a:off x="1494001" y="4114508"/>
            <a:ext cx="9281785" cy="2286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5533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74789" y="2548580"/>
            <a:ext cx="8861073" cy="132343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000" b="1" dirty="0"/>
              <a:t>Coursework </a:t>
            </a:r>
            <a:r>
              <a:rPr lang="en-GB" sz="4000" b="1" dirty="0" smtClean="0"/>
              <a:t>Overview &amp;</a:t>
            </a:r>
          </a:p>
          <a:p>
            <a:pPr algn="ctr"/>
            <a:r>
              <a:rPr lang="en-GB" sz="4000" b="1" dirty="0" smtClean="0"/>
              <a:t>Questions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956935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Recommended Reading</a:t>
            </a:r>
            <a:endParaRPr lang="uz-Latn-UZ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 smtClean="0"/>
              <a:t>Wikipedia, (2015). </a:t>
            </a:r>
            <a:r>
              <a:rPr lang="en-US" i="1" dirty="0"/>
              <a:t>Spiral model</a:t>
            </a:r>
            <a:r>
              <a:rPr lang="en-US" dirty="0" smtClean="0"/>
              <a:t>. [online] Available at: https</a:t>
            </a:r>
            <a:r>
              <a:rPr lang="en-US" dirty="0"/>
              <a:t>://en.wikipedia.org/wiki/Spiral_model </a:t>
            </a:r>
            <a:r>
              <a:rPr lang="en-US" dirty="0" smtClean="0"/>
              <a:t>[Accessed 26 Oct. 2015].</a:t>
            </a:r>
          </a:p>
          <a:p>
            <a:endParaRPr lang="en-US" i="1" dirty="0"/>
          </a:p>
          <a:p>
            <a:r>
              <a:rPr lang="en-US" dirty="0" smtClean="0"/>
              <a:t>Wikipedia, (2015). </a:t>
            </a:r>
            <a:r>
              <a:rPr lang="uz-Latn-UZ" i="1" dirty="0"/>
              <a:t>Rapid application development</a:t>
            </a:r>
            <a:r>
              <a:rPr lang="en-US" dirty="0" smtClean="0"/>
              <a:t>. [online] Available at: https</a:t>
            </a:r>
            <a:r>
              <a:rPr lang="en-US" dirty="0"/>
              <a:t>://en.wikipedia.org/wiki/Rapid_application_development </a:t>
            </a:r>
            <a:r>
              <a:rPr lang="en-US" dirty="0" smtClean="0"/>
              <a:t>[Accessed 26 Oct. 2015].</a:t>
            </a:r>
          </a:p>
          <a:p>
            <a:endParaRPr lang="en-GB" i="1" dirty="0"/>
          </a:p>
          <a:p>
            <a:r>
              <a:rPr lang="en-GB" i="1" dirty="0" smtClean="0"/>
              <a:t>Google…</a:t>
            </a:r>
          </a:p>
        </p:txBody>
      </p:sp>
    </p:spTree>
    <p:extLst>
      <p:ext uri="{BB962C8B-B14F-4D97-AF65-F5344CB8AC3E}">
        <p14:creationId xmlns:p14="http://schemas.microsoft.com/office/powerpoint/2010/main" val="2213260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83FA4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Unknown Document Type" ma:contentTypeID="0x010104" ma:contentTypeVersion="0" ma:contentTypeDescription="" ma:contentTypeScope="" ma:versionID="05d83ceaa0bbd2e3bc716e6e66bd857a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b3d69fe45253d5ff147bb69036b756a7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3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84BCCF8-84F2-4E8B-9BAD-495A3923A701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FA2C18B4-67C1-4A42-BBD6-A099E42BA41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EA2DEF82-54F8-49AB-872E-64A65980B01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602</TotalTime>
  <Words>618</Words>
  <Application>Microsoft Office PowerPoint</Application>
  <PresentationFormat>Widescreen</PresentationFormat>
  <Paragraphs>102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5" baseType="lpstr">
      <vt:lpstr>Arial</vt:lpstr>
      <vt:lpstr>Calibri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Mark</dc:creator>
  <cp:lastModifiedBy>Said</cp:lastModifiedBy>
  <cp:revision>86</cp:revision>
  <dcterms:created xsi:type="dcterms:W3CDTF">2015-06-15T09:27:21Z</dcterms:created>
  <dcterms:modified xsi:type="dcterms:W3CDTF">2015-11-03T08:22:16Z</dcterms:modified>
</cp:coreProperties>
</file>