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vsd" ContentType="application/vnd.visio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2"/>
  </p:notesMasterIdLst>
  <p:handoutMasterIdLst>
    <p:handoutMasterId r:id="rId33"/>
  </p:handoutMasterIdLst>
  <p:sldIdLst>
    <p:sldId id="258" r:id="rId5"/>
    <p:sldId id="256" r:id="rId6"/>
    <p:sldId id="259" r:id="rId7"/>
    <p:sldId id="271" r:id="rId8"/>
    <p:sldId id="290" r:id="rId9"/>
    <p:sldId id="308" r:id="rId10"/>
    <p:sldId id="310" r:id="rId11"/>
    <p:sldId id="311" r:id="rId12"/>
    <p:sldId id="329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270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9C7AB5-283B-4711-89CB-75C768305EDE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9D3F55-1686-48A7-8FC6-CD3D548EC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584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381001"/>
            <a:ext cx="10405533" cy="51911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0800" y="1676401"/>
            <a:ext cx="10405533" cy="4130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C115E40-36A2-408C-AB3F-EF29CB96398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216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emf"/><Relationship Id="rId4" Type="http://schemas.openxmlformats.org/officeDocument/2006/relationships/oleObject" Target="../embeddings/Microsoft_Visio_2003-2010_Drawing111.vsd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825579"/>
            <a:ext cx="786713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 smtClean="0"/>
              <a:t>System Analysis and Design</a:t>
            </a:r>
            <a:endParaRPr lang="en-US" sz="4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174788" y="3694187"/>
            <a:ext cx="7867135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/>
              <a:t>Lecture </a:t>
            </a:r>
            <a:r>
              <a:rPr lang="en-GB" sz="2800" dirty="0" smtClean="0"/>
              <a:t>5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Previous lecture recap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Prototyping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Recommended reading</a:t>
            </a:r>
          </a:p>
        </p:txBody>
      </p:sp>
    </p:spTree>
    <p:extLst>
      <p:ext uri="{BB962C8B-B14F-4D97-AF65-F5344CB8AC3E}">
        <p14:creationId xmlns:p14="http://schemas.microsoft.com/office/powerpoint/2010/main" val="423883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en-US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What is SSADM?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What are their stages?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When would you use it</a:t>
            </a:r>
            <a:r>
              <a:rPr lang="en-US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9855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44520" y="2856356"/>
            <a:ext cx="10527674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000" b="1" dirty="0" smtClean="0"/>
              <a:t>Prototyping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72978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2018" cy="522288"/>
          </a:xfrm>
        </p:spPr>
        <p:txBody>
          <a:bodyPr/>
          <a:lstStyle/>
          <a:p>
            <a:r>
              <a:rPr lang="en-US" sz="3600" dirty="0"/>
              <a:t>Major Software Development Models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There a many Software Development Models with their strengths and weaknesses. But, they can be categorized into 3 major categories:</a:t>
            </a:r>
          </a:p>
          <a:p>
            <a:pPr marL="0" indent="0">
              <a:buNone/>
            </a:pPr>
            <a:endParaRPr lang="en-US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/>
              <a:t>Waterfall</a:t>
            </a:r>
            <a:r>
              <a:rPr lang="en-US" dirty="0"/>
              <a:t> </a:t>
            </a:r>
            <a:r>
              <a:rPr lang="en-US" dirty="0" smtClean="0"/>
              <a:t>– Structured, top/down approach.</a:t>
            </a:r>
            <a:br>
              <a:rPr lang="en-US" dirty="0" smtClean="0"/>
            </a:br>
            <a:r>
              <a:rPr lang="en-US" sz="2000" dirty="0" smtClean="0"/>
              <a:t>Examples: Waterfall, Structured System Analysis and Development Methodology (SSADM).</a:t>
            </a:r>
            <a:br>
              <a:rPr lang="en-US" sz="2000" dirty="0" smtClean="0"/>
            </a:br>
            <a:endParaRPr lang="en-US" dirty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/>
              <a:t>Iterative &amp; Incremental </a:t>
            </a:r>
            <a:r>
              <a:rPr lang="en-US" dirty="0" smtClean="0"/>
              <a:t>– Iteratively go through important software development “steps”  (analysis, design, build, etc.) and incrementally build the system.</a:t>
            </a:r>
            <a:r>
              <a:rPr lang="en-US" dirty="0"/>
              <a:t/>
            </a:r>
            <a:br>
              <a:rPr lang="en-US" dirty="0"/>
            </a:br>
            <a:r>
              <a:rPr lang="en-US" sz="2000" dirty="0"/>
              <a:t>Examples: Spiral, RAD, Agile, etc</a:t>
            </a:r>
            <a:r>
              <a:rPr lang="en-US" sz="2000" dirty="0" smtClean="0"/>
              <a:t>.</a:t>
            </a:r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 smtClean="0"/>
              <a:t>Prototyping</a:t>
            </a:r>
            <a:r>
              <a:rPr lang="en-US" dirty="0" smtClean="0"/>
              <a:t> – Build prototypes, get feedback, refine. Once get the final version – build the software and deploy.</a:t>
            </a:r>
            <a:r>
              <a:rPr lang="en-US" dirty="0">
                <a:solidFill>
                  <a:prstClr val="black"/>
                </a:solidFill>
              </a:rPr>
              <a:t/>
            </a:r>
            <a:br>
              <a:rPr lang="en-US" dirty="0">
                <a:solidFill>
                  <a:prstClr val="black"/>
                </a:solidFill>
              </a:rPr>
            </a:br>
            <a:r>
              <a:rPr lang="en-US" sz="2000" dirty="0">
                <a:solidFill>
                  <a:prstClr val="black"/>
                </a:solidFill>
              </a:rPr>
              <a:t>Examples: </a:t>
            </a:r>
            <a:r>
              <a:rPr lang="en-US" sz="2000" dirty="0" smtClean="0"/>
              <a:t>RAD, </a:t>
            </a:r>
            <a:r>
              <a:rPr lang="en-US" sz="2000" u="sng" dirty="0" smtClean="0">
                <a:solidFill>
                  <a:srgbClr val="FF0000"/>
                </a:solidFill>
              </a:rPr>
              <a:t>Prototyping</a:t>
            </a:r>
            <a:r>
              <a:rPr lang="en-US" sz="2000" dirty="0" smtClean="0"/>
              <a:t>.</a:t>
            </a:r>
            <a:endParaRPr lang="en-US" sz="2000" dirty="0"/>
          </a:p>
          <a:p>
            <a:endParaRPr lang="uz-Latn-UZ" dirty="0"/>
          </a:p>
        </p:txBody>
      </p:sp>
      <p:sp>
        <p:nvSpPr>
          <p:cNvPr id="6" name="Down Arrow 5"/>
          <p:cNvSpPr/>
          <p:nvPr/>
        </p:nvSpPr>
        <p:spPr>
          <a:xfrm rot="6166531">
            <a:off x="5238295" y="5696443"/>
            <a:ext cx="367862" cy="90388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67140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48667" cy="522288"/>
          </a:xfrm>
        </p:spPr>
        <p:txBody>
          <a:bodyPr/>
          <a:lstStyle/>
          <a:p>
            <a:r>
              <a:rPr lang="en-US" dirty="0" smtClean="0"/>
              <a:t>First point and click prototypes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25451" y="1102754"/>
            <a:ext cx="29718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9997" y="2751696"/>
            <a:ext cx="5181600" cy="343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4041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864577" cy="522288"/>
          </a:xfrm>
        </p:spPr>
        <p:txBody>
          <a:bodyPr/>
          <a:lstStyle/>
          <a:p>
            <a:r>
              <a:rPr lang="en-US" dirty="0" smtClean="0"/>
              <a:t>Tale of Drew Houston &amp; Dropbox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4594" y="769512"/>
            <a:ext cx="4441220" cy="58235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6781" y="6593062"/>
            <a:ext cx="59484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</a:rPr>
              <a:t>Source: http</a:t>
            </a:r>
            <a:r>
              <a:rPr lang="en-US" sz="1200" dirty="0">
                <a:solidFill>
                  <a:schemeClr val="bg1">
                    <a:lumMod val="65000"/>
                  </a:schemeClr>
                </a:solidFill>
              </a:rPr>
              <a:t>://blogs-images.forbes.com/victoriabarret/files/2011/10/dropbox-cover.jpg</a:t>
            </a:r>
          </a:p>
        </p:txBody>
      </p:sp>
    </p:spTree>
    <p:extLst>
      <p:ext uri="{BB962C8B-B14F-4D97-AF65-F5344CB8AC3E}">
        <p14:creationId xmlns:p14="http://schemas.microsoft.com/office/powerpoint/2010/main" val="37761038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79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81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864577" cy="522288"/>
          </a:xfrm>
        </p:spPr>
        <p:txBody>
          <a:bodyPr/>
          <a:lstStyle/>
          <a:p>
            <a:r>
              <a:rPr lang="en-US" dirty="0" smtClean="0"/>
              <a:t>Tale of Drew Houston &amp; Dropbox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56781" y="6593062"/>
            <a:ext cx="38683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</a:rPr>
              <a:t>Source</a:t>
            </a:r>
            <a:r>
              <a:rPr lang="en-US" sz="1200" dirty="0">
                <a:solidFill>
                  <a:schemeClr val="bg1">
                    <a:lumMod val="65000"/>
                  </a:schemeClr>
                </a:solidFill>
              </a:rPr>
              <a:t>: http://youtube.com/watch?v=7QmCUDHpNzE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965" y="1147400"/>
            <a:ext cx="6593857" cy="4996587"/>
          </a:xfrm>
        </p:spPr>
      </p:pic>
    </p:spTree>
    <p:extLst>
      <p:ext uri="{BB962C8B-B14F-4D97-AF65-F5344CB8AC3E}">
        <p14:creationId xmlns:p14="http://schemas.microsoft.com/office/powerpoint/2010/main" val="1199312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US" dirty="0"/>
              <a:t>Software Prototyping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Software prototyping is the process of creating an incomplete model of the future full-featured </a:t>
            </a:r>
            <a:r>
              <a:rPr lang="en-US" dirty="0" smtClean="0"/>
              <a:t>software</a:t>
            </a:r>
          </a:p>
          <a:p>
            <a:endParaRPr lang="en-US" dirty="0"/>
          </a:p>
          <a:p>
            <a:r>
              <a:rPr lang="en-US" dirty="0"/>
              <a:t>Process:</a:t>
            </a:r>
          </a:p>
          <a:p>
            <a:pPr lvl="1"/>
            <a:r>
              <a:rPr lang="en-US" dirty="0"/>
              <a:t>Identify basic requirements</a:t>
            </a:r>
          </a:p>
          <a:p>
            <a:pPr lvl="1"/>
            <a:r>
              <a:rPr lang="en-US" dirty="0"/>
              <a:t>Develop Initial prototype</a:t>
            </a:r>
          </a:p>
          <a:p>
            <a:pPr lvl="1"/>
            <a:r>
              <a:rPr lang="en-US" dirty="0"/>
              <a:t>Review with </a:t>
            </a:r>
            <a:r>
              <a:rPr lang="en-US" dirty="0" smtClean="0"/>
              <a:t>customer’s </a:t>
            </a:r>
            <a:r>
              <a:rPr lang="en-US" dirty="0"/>
              <a:t>users</a:t>
            </a:r>
          </a:p>
          <a:p>
            <a:pPr lvl="1"/>
            <a:r>
              <a:rPr lang="en-US" dirty="0"/>
              <a:t>Revise and enhance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01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US" dirty="0"/>
              <a:t>Types of Software Prototypes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US" sz="2800" b="1" dirty="0" smtClean="0"/>
          </a:p>
          <a:p>
            <a:r>
              <a:rPr lang="en-US" sz="2800" b="1" dirty="0" smtClean="0"/>
              <a:t>Throwaway prototype</a:t>
            </a:r>
            <a:r>
              <a:rPr lang="en-US" sz="2800" dirty="0" smtClean="0"/>
              <a:t> – </a:t>
            </a:r>
            <a:r>
              <a:rPr lang="en-US" sz="2800" dirty="0"/>
              <a:t>process of creating a rapid model (demonstration or marketing</a:t>
            </a:r>
            <a:r>
              <a:rPr lang="en-US" sz="2800" dirty="0" smtClean="0"/>
              <a:t>)</a:t>
            </a:r>
          </a:p>
          <a:p>
            <a:endParaRPr lang="en-US" sz="2800" dirty="0"/>
          </a:p>
          <a:p>
            <a:r>
              <a:rPr lang="en-US" sz="2800" b="1" dirty="0"/>
              <a:t>Evolutionary </a:t>
            </a:r>
            <a:r>
              <a:rPr lang="en-US" sz="2800" b="1" dirty="0" smtClean="0"/>
              <a:t>prototype</a:t>
            </a:r>
            <a:r>
              <a:rPr lang="en-US" sz="2800" dirty="0"/>
              <a:t> –</a:t>
            </a:r>
            <a:r>
              <a:rPr lang="en-US" sz="2800" dirty="0" smtClean="0"/>
              <a:t> </a:t>
            </a:r>
            <a:r>
              <a:rPr lang="en-US" sz="2800" dirty="0"/>
              <a:t>build a system then refine</a:t>
            </a:r>
          </a:p>
          <a:p>
            <a:endParaRPr lang="en-US" sz="2800" b="1" dirty="0" smtClean="0"/>
          </a:p>
          <a:p>
            <a:r>
              <a:rPr lang="en-US" sz="2800" b="1" dirty="0" smtClean="0"/>
              <a:t>Incremental</a:t>
            </a:r>
            <a:r>
              <a:rPr lang="en-US" sz="2800" dirty="0" smtClean="0"/>
              <a:t> </a:t>
            </a:r>
            <a:r>
              <a:rPr lang="en-US" sz="2800" dirty="0"/>
              <a:t>–</a:t>
            </a:r>
            <a:r>
              <a:rPr lang="en-US" sz="2800" dirty="0" smtClean="0"/>
              <a:t> </a:t>
            </a:r>
            <a:r>
              <a:rPr lang="en-US" sz="2800" dirty="0"/>
              <a:t>final product built as separate prototypes</a:t>
            </a:r>
          </a:p>
        </p:txBody>
      </p:sp>
    </p:spTree>
    <p:extLst>
      <p:ext uri="{BB962C8B-B14F-4D97-AF65-F5344CB8AC3E}">
        <p14:creationId xmlns:p14="http://schemas.microsoft.com/office/powerpoint/2010/main" val="120934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US" dirty="0"/>
              <a:t>Serial development is costly</a:t>
            </a:r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sz="quarter" idx="11"/>
            <p:extLst>
              <p:ext uri="{D42A27DB-BD31-4B8C-83A1-F6EECF244321}">
                <p14:modId xmlns:p14="http://schemas.microsoft.com/office/powerpoint/2010/main" val="1901668082"/>
              </p:ext>
            </p:extLst>
          </p:nvPr>
        </p:nvGraphicFramePr>
        <p:xfrm>
          <a:off x="2565400" y="1330325"/>
          <a:ext cx="7138988" cy="463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Visio" r:id="rId4" imgW="7372355" imgH="4781603" progId="Visio.Drawing.11">
                  <p:embed/>
                </p:oleObj>
              </mc:Choice>
              <mc:Fallback>
                <p:oleObj name="Visio" r:id="rId4" imgW="7372355" imgH="4781603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5400" y="1330325"/>
                        <a:ext cx="7138988" cy="4630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576291" y="2055254"/>
            <a:ext cx="511720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 dirty="0">
                <a:solidFill>
                  <a:schemeClr val="tx2"/>
                </a:solidFill>
              </a:rPr>
              <a:t>The Longer You Wait for Feedback, the more costs are sunk</a:t>
            </a:r>
            <a:r>
              <a:rPr lang="en-US" sz="2400" dirty="0">
                <a:solidFill>
                  <a:schemeClr val="tx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53578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US" dirty="0"/>
              <a:t>Applications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Feasibility</a:t>
            </a:r>
          </a:p>
          <a:p>
            <a:r>
              <a:rPr lang="en-US" dirty="0" smtClean="0"/>
              <a:t>Human </a:t>
            </a:r>
            <a:r>
              <a:rPr lang="en-US" dirty="0"/>
              <a:t>Interface testing</a:t>
            </a:r>
          </a:p>
          <a:p>
            <a:r>
              <a:rPr lang="en-US" dirty="0"/>
              <a:t>Increases user involvement</a:t>
            </a:r>
          </a:p>
          <a:p>
            <a:r>
              <a:rPr lang="en-US" dirty="0"/>
              <a:t>Reduce time and </a:t>
            </a:r>
            <a:r>
              <a:rPr lang="en-US" dirty="0" smtClean="0"/>
              <a:t>cost</a:t>
            </a:r>
          </a:p>
          <a:p>
            <a:r>
              <a:rPr lang="en-US" dirty="0" smtClean="0"/>
              <a:t>DSDM </a:t>
            </a:r>
            <a:r>
              <a:rPr lang="en-US" dirty="0"/>
              <a:t>(Dynamic systems development method)</a:t>
            </a:r>
          </a:p>
          <a:p>
            <a:pPr lvl="1"/>
            <a:r>
              <a:rPr lang="en-US" dirty="0"/>
              <a:t>Business prototypes (automation/mechanization)</a:t>
            </a:r>
          </a:p>
          <a:p>
            <a:pPr lvl="1"/>
            <a:r>
              <a:rPr lang="en-US" dirty="0"/>
              <a:t>Usability prototypes</a:t>
            </a:r>
          </a:p>
          <a:p>
            <a:pPr lvl="1"/>
            <a:r>
              <a:rPr lang="en-US" dirty="0"/>
              <a:t>Performance and Capacity</a:t>
            </a:r>
          </a:p>
          <a:p>
            <a:pPr lvl="1"/>
            <a:r>
              <a:rPr lang="en-US" dirty="0"/>
              <a:t>Proof of </a:t>
            </a:r>
            <a:r>
              <a:rPr lang="en-US" dirty="0" smtClean="0"/>
              <a:t>concept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81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US" dirty="0" smtClean="0"/>
              <a:t>Benefits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GB" sz="2800" dirty="0"/>
              <a:t>Misunderstandings between software users and developers are exposed</a:t>
            </a:r>
          </a:p>
          <a:p>
            <a:r>
              <a:rPr lang="en-GB" sz="2800" dirty="0"/>
              <a:t>Missing services may be detected and confusing services may be identified</a:t>
            </a:r>
          </a:p>
          <a:p>
            <a:r>
              <a:rPr lang="en-GB" sz="2800" dirty="0"/>
              <a:t>A working system is available early in the process</a:t>
            </a:r>
          </a:p>
          <a:p>
            <a:r>
              <a:rPr lang="en-GB" sz="2800" dirty="0"/>
              <a:t>The prototype may serve as a basis for deriving a system specification</a:t>
            </a:r>
          </a:p>
          <a:p>
            <a:r>
              <a:rPr lang="en-GB" sz="2800" dirty="0"/>
              <a:t>The system can support user training and system </a:t>
            </a:r>
            <a:r>
              <a:rPr lang="en-GB" sz="2800" dirty="0" smtClean="0"/>
              <a:t>testing</a:t>
            </a:r>
          </a:p>
          <a:p>
            <a:r>
              <a:rPr lang="en-US" sz="2800" dirty="0"/>
              <a:t>Results in higher quality </a:t>
            </a:r>
            <a:r>
              <a:rPr lang="en-US" sz="2800" dirty="0" smtClean="0"/>
              <a:t>system requirements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9949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/>
              <a:t>Prototyping Approaches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967" y="2197692"/>
            <a:ext cx="8449854" cy="2896004"/>
          </a:xfrm>
        </p:spPr>
      </p:pic>
      <p:sp>
        <p:nvSpPr>
          <p:cNvPr id="8" name="TextBox 7"/>
          <p:cNvSpPr txBox="1"/>
          <p:nvPr/>
        </p:nvSpPr>
        <p:spPr>
          <a:xfrm>
            <a:off x="309094" y="6581001"/>
            <a:ext cx="48810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</a:rPr>
              <a:t>Source: http</a:t>
            </a:r>
            <a:r>
              <a:rPr lang="en-US" sz="1200" dirty="0">
                <a:solidFill>
                  <a:schemeClr val="bg1">
                    <a:lumMod val="65000"/>
                  </a:schemeClr>
                </a:solidFill>
              </a:rPr>
              <a:t>://images.slideplayer.com/16/5069771/slides/slide_54.jpg</a:t>
            </a:r>
          </a:p>
        </p:txBody>
      </p:sp>
    </p:spTree>
    <p:extLst>
      <p:ext uri="{BB962C8B-B14F-4D97-AF65-F5344CB8AC3E}">
        <p14:creationId xmlns:p14="http://schemas.microsoft.com/office/powerpoint/2010/main" val="78915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/>
              <a:t>Prototyping Approaches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GB" sz="2800" dirty="0"/>
              <a:t>The objective of </a:t>
            </a:r>
            <a:r>
              <a:rPr lang="en-GB" sz="2800" b="1" i="1" dirty="0"/>
              <a:t>evolutionary prototyping</a:t>
            </a:r>
            <a:r>
              <a:rPr lang="en-GB" sz="2800" b="1" dirty="0"/>
              <a:t> </a:t>
            </a:r>
            <a:r>
              <a:rPr lang="en-GB" sz="2800" dirty="0"/>
              <a:t>is to deliver a working system to end-users</a:t>
            </a:r>
          </a:p>
          <a:p>
            <a:pPr marL="457200" lvl="1" indent="0">
              <a:buNone/>
            </a:pPr>
            <a:r>
              <a:rPr lang="en-GB" sz="2800" i="1" dirty="0"/>
              <a:t>The development starts with those requirements which are best understood</a:t>
            </a:r>
            <a:r>
              <a:rPr lang="en-GB" sz="2800" i="1" dirty="0" smtClean="0"/>
              <a:t>.</a:t>
            </a:r>
          </a:p>
          <a:p>
            <a:pPr lvl="1"/>
            <a:endParaRPr lang="en-GB" sz="2800" dirty="0"/>
          </a:p>
          <a:p>
            <a:r>
              <a:rPr lang="en-GB" sz="2800" dirty="0"/>
              <a:t>The objective of </a:t>
            </a:r>
            <a:r>
              <a:rPr lang="en-GB" sz="2800" b="1" i="1" dirty="0"/>
              <a:t>throw-away prototyping</a:t>
            </a:r>
            <a:r>
              <a:rPr lang="en-GB" sz="2800" b="1" dirty="0"/>
              <a:t> </a:t>
            </a:r>
            <a:r>
              <a:rPr lang="en-GB" sz="2800" dirty="0"/>
              <a:t>is to validate or derive the system requirements</a:t>
            </a:r>
          </a:p>
          <a:p>
            <a:pPr marL="457200" lvl="1" indent="0">
              <a:buNone/>
            </a:pPr>
            <a:r>
              <a:rPr lang="en-GB" sz="2800" i="1" dirty="0"/>
              <a:t>The prototyping process starts with those requirements which are poorly </a:t>
            </a:r>
            <a:r>
              <a:rPr lang="en-GB" sz="2800" i="1" dirty="0" smtClean="0"/>
              <a:t>understood.</a:t>
            </a:r>
            <a:endParaRPr lang="en-GB" sz="2800" i="1" dirty="0"/>
          </a:p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08789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 smtClean="0"/>
              <a:t>Evolutionary Prototyping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09094" y="6581001"/>
            <a:ext cx="48810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</a:rPr>
              <a:t>Source: http://images.slideplayer.com/16/5069771/slides/slide_56.jpg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US" i="1" dirty="0"/>
          </a:p>
        </p:txBody>
      </p:sp>
      <p:pic>
        <p:nvPicPr>
          <p:cNvPr id="5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859" y="1918494"/>
            <a:ext cx="8196262" cy="345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90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 smtClean="0"/>
              <a:t>Evolutionary Prototyping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GB" sz="3200" dirty="0"/>
              <a:t>Must be used for systems where the requirements specification cannot be developed in advance</a:t>
            </a:r>
          </a:p>
          <a:p>
            <a:r>
              <a:rPr lang="en-GB" sz="3200" dirty="0"/>
              <a:t>Based on techniques which allow rapid system iterations</a:t>
            </a:r>
          </a:p>
          <a:p>
            <a:r>
              <a:rPr lang="en-GB" sz="3200" dirty="0"/>
              <a:t>Verification is impossible as there is no specification</a:t>
            </a:r>
          </a:p>
          <a:p>
            <a:r>
              <a:rPr lang="en-GB" sz="3200" dirty="0"/>
              <a:t>Validation means demonstrating the adequacy of the system</a:t>
            </a:r>
          </a:p>
          <a:p>
            <a:endParaRPr lang="en-US" sz="3200" i="1" dirty="0"/>
          </a:p>
        </p:txBody>
      </p:sp>
    </p:spTree>
    <p:extLst>
      <p:ext uri="{BB962C8B-B14F-4D97-AF65-F5344CB8AC3E}">
        <p14:creationId xmlns:p14="http://schemas.microsoft.com/office/powerpoint/2010/main" val="2671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sz="3600" dirty="0" smtClean="0"/>
              <a:t>Evolutionary Prototyping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GB" sz="3200" dirty="0" smtClean="0"/>
              <a:t>Advantages</a:t>
            </a:r>
          </a:p>
          <a:p>
            <a:r>
              <a:rPr lang="en-GB" sz="3200" dirty="0" smtClean="0"/>
              <a:t>Challenges</a:t>
            </a:r>
          </a:p>
          <a:p>
            <a:r>
              <a:rPr lang="en-GB" sz="3200" dirty="0" smtClean="0"/>
              <a:t>Technologies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4517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 smtClean="0"/>
              <a:t>Incremental Prototyping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09094" y="6581001"/>
            <a:ext cx="48810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</a:rPr>
              <a:t>Source: http://images.slideplayer.com/16/5069771/slides/slide_56.jpg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US" i="1" dirty="0"/>
          </a:p>
        </p:txBody>
      </p:sp>
      <p:pic>
        <p:nvPicPr>
          <p:cNvPr id="6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669" y="1461842"/>
            <a:ext cx="8712200" cy="405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124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/>
              <a:t>Incremental </a:t>
            </a:r>
            <a:r>
              <a:rPr lang="en-GB" dirty="0" smtClean="0"/>
              <a:t>Prototyping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GB" sz="2800" dirty="0"/>
              <a:t>System is developed and delivered in increments after establishing an overall architecture</a:t>
            </a:r>
          </a:p>
          <a:p>
            <a:r>
              <a:rPr lang="en-GB" sz="2800" dirty="0"/>
              <a:t>Requirements and specifications for each increment may be developed</a:t>
            </a:r>
          </a:p>
          <a:p>
            <a:r>
              <a:rPr lang="en-GB" sz="2800" dirty="0"/>
              <a:t>Users may experiment with delivered increments while others are being developed</a:t>
            </a:r>
          </a:p>
          <a:p>
            <a:r>
              <a:rPr lang="en-GB" sz="2800" dirty="0" smtClean="0"/>
              <a:t>Intended </a:t>
            </a:r>
            <a:r>
              <a:rPr lang="en-GB" sz="2800" dirty="0"/>
              <a:t>to combine some of the advantages of prototyping </a:t>
            </a:r>
          </a:p>
          <a:p>
            <a:pPr lvl="1"/>
            <a:r>
              <a:rPr lang="en-GB" dirty="0"/>
              <a:t>More manageable process</a:t>
            </a:r>
          </a:p>
          <a:p>
            <a:pPr lvl="1"/>
            <a:r>
              <a:rPr lang="en-GB" dirty="0"/>
              <a:t>Better system structure</a:t>
            </a:r>
          </a:p>
          <a:p>
            <a:endParaRPr lang="en-US" sz="3600" i="1" dirty="0"/>
          </a:p>
        </p:txBody>
      </p:sp>
    </p:spTree>
    <p:extLst>
      <p:ext uri="{BB962C8B-B14F-4D97-AF65-F5344CB8AC3E}">
        <p14:creationId xmlns:p14="http://schemas.microsoft.com/office/powerpoint/2010/main" val="168940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sz="3600" dirty="0"/>
              <a:t>Incremental </a:t>
            </a:r>
            <a:r>
              <a:rPr lang="en-GB" sz="3600" dirty="0" smtClean="0"/>
              <a:t>Prototyping</a:t>
            </a:r>
            <a:endParaRPr lang="en-US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309094" y="6581001"/>
            <a:ext cx="48810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</a:rPr>
              <a:t>Source: http://images.slideplayer.com/16/5069771/slides/slide_56.jpg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GB" sz="3200" dirty="0" smtClean="0"/>
              <a:t>Advantages</a:t>
            </a:r>
          </a:p>
          <a:p>
            <a:r>
              <a:rPr lang="en-GB" sz="3200" dirty="0" smtClean="0"/>
              <a:t>Challenges</a:t>
            </a:r>
          </a:p>
          <a:p>
            <a:r>
              <a:rPr lang="en-GB" sz="3200" dirty="0" smtClean="0"/>
              <a:t>Technologies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3621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 smtClean="0"/>
              <a:t>Throw-away Prototyping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09094" y="6581001"/>
            <a:ext cx="48810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</a:rPr>
              <a:t>Source: http://images.slideplayer.com/16/5069771/slides/slide_56.jpg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US" i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637" y="1885034"/>
            <a:ext cx="8525273" cy="3279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60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/>
              <a:t>Throw-away </a:t>
            </a:r>
            <a:r>
              <a:rPr lang="en-GB" dirty="0" smtClean="0"/>
              <a:t>Prototyping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GB" sz="2800" dirty="0"/>
              <a:t>Used to reduce requirements risk</a:t>
            </a:r>
          </a:p>
          <a:p>
            <a:r>
              <a:rPr lang="en-GB" sz="2800" dirty="0"/>
              <a:t>The prototype is developed from an initial specification, delivered for experiment then discarded</a:t>
            </a:r>
          </a:p>
          <a:p>
            <a:r>
              <a:rPr lang="en-GB" sz="2800" dirty="0"/>
              <a:t>The throw-away prototype must NOT be considered as a final system</a:t>
            </a:r>
          </a:p>
          <a:p>
            <a:pPr lvl="1"/>
            <a:r>
              <a:rPr lang="en-GB" sz="2800" dirty="0"/>
              <a:t>Some system characteristics may have been left out</a:t>
            </a:r>
          </a:p>
          <a:p>
            <a:pPr lvl="1"/>
            <a:r>
              <a:rPr lang="en-GB" sz="2800" dirty="0"/>
              <a:t>There is no specification for long-term maintenance</a:t>
            </a:r>
          </a:p>
          <a:p>
            <a:pPr lvl="1"/>
            <a:r>
              <a:rPr lang="en-GB" sz="2800" dirty="0"/>
              <a:t>The system will be poorly structured and difficult to maintain</a:t>
            </a:r>
          </a:p>
          <a:p>
            <a:endParaRPr lang="en-US" sz="4000" i="1" dirty="0"/>
          </a:p>
        </p:txBody>
      </p:sp>
    </p:spTree>
    <p:extLst>
      <p:ext uri="{BB962C8B-B14F-4D97-AF65-F5344CB8AC3E}">
        <p14:creationId xmlns:p14="http://schemas.microsoft.com/office/powerpoint/2010/main" val="1939119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sz="3600" dirty="0"/>
              <a:t>Throw-away </a:t>
            </a:r>
            <a:r>
              <a:rPr lang="en-GB" sz="3600" dirty="0" smtClean="0"/>
              <a:t>Prototyping</a:t>
            </a:r>
            <a:endParaRPr lang="en-US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309094" y="6581001"/>
            <a:ext cx="48810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</a:rPr>
              <a:t>Source: http://images.slideplayer.com/16/5069771/slides/slide_56.jpg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GB" sz="3200" dirty="0" smtClean="0"/>
              <a:t>Advantages</a:t>
            </a:r>
          </a:p>
          <a:p>
            <a:r>
              <a:rPr lang="en-GB" sz="3200" dirty="0" smtClean="0"/>
              <a:t>Challenges</a:t>
            </a:r>
          </a:p>
          <a:p>
            <a:r>
              <a:rPr lang="en-GB" sz="3200" dirty="0" smtClean="0"/>
              <a:t>Technologies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2306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Recommended Reading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err="1" smtClean="0"/>
              <a:t>SlidePlayer</a:t>
            </a:r>
            <a:r>
              <a:rPr lang="en-US" dirty="0" smtClean="0"/>
              <a:t>, (2015). </a:t>
            </a:r>
            <a:r>
              <a:rPr lang="en-US" i="1" dirty="0"/>
              <a:t>CS 551 – Requirements and Prototyping Thanks to Rand Edwards and Ian Summerville for this </a:t>
            </a:r>
            <a:r>
              <a:rPr lang="en-US" i="1" dirty="0" smtClean="0"/>
              <a:t>material</a:t>
            </a:r>
            <a:r>
              <a:rPr lang="en-US" dirty="0" smtClean="0"/>
              <a:t>. [online] Available at</a:t>
            </a:r>
            <a:r>
              <a:rPr lang="en-US" dirty="0"/>
              <a:t>: http://slideplayer.com/slide/5069771/ </a:t>
            </a:r>
            <a:r>
              <a:rPr lang="en-US" dirty="0" smtClean="0"/>
              <a:t>[Accessed 12 Oct. 2015].</a:t>
            </a:r>
          </a:p>
          <a:p>
            <a:endParaRPr lang="en-GB" i="1" dirty="0" smtClean="0"/>
          </a:p>
          <a:p>
            <a:r>
              <a:rPr lang="en-US" dirty="0" smtClean="0"/>
              <a:t>Wikipedia, (2015). </a:t>
            </a:r>
            <a:r>
              <a:rPr lang="en-US" i="1" dirty="0"/>
              <a:t>Software prototyping</a:t>
            </a:r>
            <a:r>
              <a:rPr lang="en-US" dirty="0" smtClean="0"/>
              <a:t>. [online] Available at: https</a:t>
            </a:r>
            <a:r>
              <a:rPr lang="en-US" dirty="0"/>
              <a:t>://en.wikipedia.org/wiki/Software_prototyping </a:t>
            </a:r>
            <a:r>
              <a:rPr lang="en-US" dirty="0" smtClean="0"/>
              <a:t>[Accessed 12 Oct. 2015].</a:t>
            </a:r>
          </a:p>
          <a:p>
            <a:pPr marL="0" indent="0">
              <a:buNone/>
            </a:pPr>
            <a:endParaRPr lang="en-GB" i="1" dirty="0"/>
          </a:p>
          <a:p>
            <a:r>
              <a:rPr lang="en-GB" i="1" dirty="0" smtClean="0"/>
              <a:t>Google…</a:t>
            </a:r>
          </a:p>
        </p:txBody>
      </p:sp>
    </p:spTree>
    <p:extLst>
      <p:ext uri="{BB962C8B-B14F-4D97-AF65-F5344CB8AC3E}">
        <p14:creationId xmlns:p14="http://schemas.microsoft.com/office/powerpoint/2010/main" val="221326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D3A2E34-6B6B-4791-85A8-6300B86CC1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A373F4C-8AE5-4B92-9800-03A1C9A680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79D20D1-4C97-4DD1-BF3A-44A41B938F25}">
  <ds:schemaRefs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580</Words>
  <Application>Microsoft Office PowerPoint</Application>
  <PresentationFormat>Widescreen</PresentationFormat>
  <Paragraphs>110</Paragraphs>
  <Slides>27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Office Theme</vt:lpstr>
      <vt:lpstr>Visio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Said A</cp:lastModifiedBy>
  <cp:revision>67</cp:revision>
  <dcterms:created xsi:type="dcterms:W3CDTF">2015-06-15T09:27:21Z</dcterms:created>
  <dcterms:modified xsi:type="dcterms:W3CDTF">2017-10-10T05:32:11Z</dcterms:modified>
</cp:coreProperties>
</file>