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9"/>
  </p:handoutMasterIdLst>
  <p:sldIdLst>
    <p:sldId id="258" r:id="rId5"/>
    <p:sldId id="256" r:id="rId6"/>
    <p:sldId id="259" r:id="rId7"/>
    <p:sldId id="271" r:id="rId8"/>
    <p:sldId id="290" r:id="rId9"/>
    <p:sldId id="308" r:id="rId10"/>
    <p:sldId id="292" r:id="rId11"/>
    <p:sldId id="294" r:id="rId12"/>
    <p:sldId id="295" r:id="rId13"/>
    <p:sldId id="296" r:id="rId14"/>
    <p:sldId id="297" r:id="rId15"/>
    <p:sldId id="298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291" r:id="rId25"/>
    <p:sldId id="293" r:id="rId26"/>
    <p:sldId id="309" r:id="rId27"/>
    <p:sldId id="27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02" y="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10/13/2017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System Analysis and Design</a:t>
            </a:r>
            <a:endParaRPr lang="en-US" sz="4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74788" y="3694187"/>
            <a:ext cx="786713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/>
              <a:t>Lecture 4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Previous lecture recap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Structured Systems Analysis </a:t>
            </a:r>
            <a:r>
              <a:rPr lang="en-US" dirty="0" smtClean="0"/>
              <a:t>and Design </a:t>
            </a:r>
            <a:r>
              <a:rPr lang="en-US" dirty="0"/>
              <a:t>Methodology (SSADM)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Systems Development Life Cycle (SDLC)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Recommended reading</a:t>
            </a:r>
          </a:p>
        </p:txBody>
      </p:sp>
    </p:spTree>
    <p:extLst>
      <p:ext uri="{BB962C8B-B14F-4D97-AF65-F5344CB8AC3E}">
        <p14:creationId xmlns:p14="http://schemas.microsoft.com/office/powerpoint/2010/main" val="423883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mtClean="0"/>
              <a:t>Major </a:t>
            </a:r>
            <a:r>
              <a:rPr lang="en-US" dirty="0"/>
              <a:t>categories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What are the steps in Waterfall methodology?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When would you consider using Waterfall methodology?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When would you NOT consider using Waterfall methodology?</a:t>
            </a:r>
          </a:p>
          <a:p>
            <a:pPr marL="0" indent="0">
              <a:buNone/>
            </a:pPr>
            <a:endParaRPr lang="en-US" dirty="0"/>
          </a:p>
          <a:p>
            <a:pPr marL="914400" lvl="1" indent="-457200">
              <a:buFont typeface="+mj-lt"/>
              <a:buAutoNum type="alphaLcParenR"/>
            </a:pPr>
            <a:r>
              <a:rPr lang="en-US" sz="2000" dirty="0"/>
              <a:t>Projects that have clearly defined final product.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sz="2000" dirty="0"/>
              <a:t>Stable and clear requirements i.e. requirements do not change.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sz="2000" dirty="0"/>
              <a:t>Clearly defined and fixed scope.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sz="2000" dirty="0"/>
              <a:t>Large scale project. For small projects it is not as effective.</a:t>
            </a:r>
          </a:p>
          <a:p>
            <a:pPr marL="457200" indent="-457200">
              <a:buFont typeface="+mj-lt"/>
              <a:buAutoNum type="arabicPeriod"/>
            </a:pPr>
            <a:endParaRPr lang="en-US" sz="3200" dirty="0"/>
          </a:p>
          <a:p>
            <a:pPr marL="457200" indent="-457200">
              <a:buFont typeface="+mj-lt"/>
              <a:buAutoNum type="arabicPeriod"/>
            </a:pP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249855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4520" y="2548580"/>
            <a:ext cx="10527674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/>
              <a:t>Structured S</a:t>
            </a:r>
            <a:r>
              <a:rPr lang="en-US" sz="4000" b="1" dirty="0" smtClean="0"/>
              <a:t>ystems Analysis and</a:t>
            </a:r>
          </a:p>
          <a:p>
            <a:pPr algn="ctr"/>
            <a:r>
              <a:rPr lang="en-US" sz="4000" b="1" dirty="0" smtClean="0"/>
              <a:t>Design Methodology </a:t>
            </a:r>
            <a:r>
              <a:rPr lang="en-US" sz="4000" b="1" dirty="0"/>
              <a:t>(SSADM)</a:t>
            </a:r>
          </a:p>
        </p:txBody>
      </p:sp>
    </p:spTree>
    <p:extLst>
      <p:ext uri="{BB962C8B-B14F-4D97-AF65-F5344CB8AC3E}">
        <p14:creationId xmlns:p14="http://schemas.microsoft.com/office/powerpoint/2010/main" val="72978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/>
              <a:t>Major Software Development Models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There a many Software Development Models with their strengths and weaknesses. But, they can be categorized into 3 major categories:</a:t>
            </a:r>
          </a:p>
          <a:p>
            <a:pPr marL="0" indent="0">
              <a:buNone/>
            </a:pPr>
            <a:endParaRPr lang="en-US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Waterfall</a:t>
            </a:r>
            <a:r>
              <a:rPr lang="en-US" dirty="0"/>
              <a:t> </a:t>
            </a:r>
            <a:r>
              <a:rPr lang="en-US" dirty="0" smtClean="0"/>
              <a:t>– Structured, top/down approach.</a:t>
            </a:r>
            <a:br>
              <a:rPr lang="en-US" dirty="0" smtClean="0"/>
            </a:br>
            <a:r>
              <a:rPr lang="en-US" sz="2000" dirty="0" smtClean="0"/>
              <a:t>Examples: Waterfall, </a:t>
            </a:r>
            <a:r>
              <a:rPr lang="en-US" sz="2000" u="sng" dirty="0" smtClean="0">
                <a:solidFill>
                  <a:srgbClr val="FF0000"/>
                </a:solidFill>
              </a:rPr>
              <a:t>Structured System Analysis and Development Methodology (SSADM)</a:t>
            </a:r>
            <a:r>
              <a:rPr lang="en-US" sz="2000" dirty="0" smtClean="0"/>
              <a:t>.</a:t>
            </a:r>
            <a:br>
              <a:rPr lang="en-US" sz="2000" dirty="0" smtClean="0"/>
            </a:br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Iterative &amp; Incremental </a:t>
            </a:r>
            <a:r>
              <a:rPr lang="en-US" dirty="0" smtClean="0"/>
              <a:t>– Iteratively go through important software development “steps”  (analysis, design, build, etc.) and incrementally build the system.</a:t>
            </a:r>
            <a:r>
              <a:rPr lang="en-US" dirty="0"/>
              <a:t/>
            </a:r>
            <a:br>
              <a:rPr lang="en-US" dirty="0"/>
            </a:br>
            <a:r>
              <a:rPr lang="en-US" sz="2000" dirty="0"/>
              <a:t>Examples: Spiral, RAD, Agile, etc</a:t>
            </a:r>
            <a:r>
              <a:rPr lang="en-US" sz="2000" dirty="0" smtClean="0"/>
              <a:t>.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 smtClean="0"/>
              <a:t>Prototyping</a:t>
            </a:r>
            <a:r>
              <a:rPr lang="en-US" dirty="0" smtClean="0"/>
              <a:t> – Build prototypes, get feedback, refine. Once get the final version – build the software and deploy.</a:t>
            </a:r>
            <a:r>
              <a:rPr lang="en-US" dirty="0">
                <a:solidFill>
                  <a:prstClr val="black"/>
                </a:solidFill>
              </a:rPr>
              <a:t/>
            </a:r>
            <a:br>
              <a:rPr lang="en-US" dirty="0">
                <a:solidFill>
                  <a:prstClr val="black"/>
                </a:solidFill>
              </a:rPr>
            </a:br>
            <a:r>
              <a:rPr lang="en-US" sz="2000" dirty="0">
                <a:solidFill>
                  <a:prstClr val="black"/>
                </a:solidFill>
              </a:rPr>
              <a:t>Examples: </a:t>
            </a:r>
            <a:r>
              <a:rPr lang="en-US" sz="2000" dirty="0" smtClean="0"/>
              <a:t>RAD, Prototyping.</a:t>
            </a:r>
            <a:endParaRPr lang="en-US" sz="2000" dirty="0"/>
          </a:p>
          <a:p>
            <a:endParaRPr lang="uz-Latn-UZ" dirty="0"/>
          </a:p>
        </p:txBody>
      </p:sp>
      <p:sp>
        <p:nvSpPr>
          <p:cNvPr id="6" name="Down Arrow 5"/>
          <p:cNvSpPr/>
          <p:nvPr/>
        </p:nvSpPr>
        <p:spPr>
          <a:xfrm rot="7647004">
            <a:off x="10930757" y="2848304"/>
            <a:ext cx="367862" cy="9038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67140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 smtClean="0"/>
              <a:t>SSADM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SSADM is a Waterfall methodology for Information Systems (IS).</a:t>
            </a:r>
          </a:p>
          <a:p>
            <a:r>
              <a:rPr lang="en-US" dirty="0" smtClean="0"/>
              <a:t>It has the same “features” and follows the same ideas as Waterfall methodology:</a:t>
            </a:r>
          </a:p>
          <a:p>
            <a:pPr lvl="1"/>
            <a:r>
              <a:rPr lang="en-US" dirty="0" smtClean="0"/>
              <a:t>Structured</a:t>
            </a:r>
          </a:p>
          <a:p>
            <a:pPr lvl="1"/>
            <a:r>
              <a:rPr lang="en-US" dirty="0" smtClean="0"/>
              <a:t>Step-by-step</a:t>
            </a:r>
          </a:p>
          <a:p>
            <a:pPr lvl="1"/>
            <a:r>
              <a:rPr lang="en-US" dirty="0" smtClean="0"/>
              <a:t>Heavily promotes documentation</a:t>
            </a:r>
          </a:p>
          <a:p>
            <a:pPr lvl="1"/>
            <a:r>
              <a:rPr lang="en-US" dirty="0" smtClean="0"/>
              <a:t>Upfront planning and design</a:t>
            </a:r>
          </a:p>
          <a:p>
            <a:pPr lvl="1"/>
            <a:r>
              <a:rPr lang="en-US" dirty="0" smtClean="0"/>
              <a:t>Etc.</a:t>
            </a:r>
          </a:p>
          <a:p>
            <a:r>
              <a:rPr lang="en-US" dirty="0" smtClean="0"/>
              <a:t>SSADM was rebranded </a:t>
            </a:r>
            <a:r>
              <a:rPr lang="en-US" dirty="0"/>
              <a:t>as </a:t>
            </a:r>
            <a:r>
              <a:rPr lang="en-US" dirty="0" smtClean="0"/>
              <a:t>“Business </a:t>
            </a:r>
            <a:r>
              <a:rPr lang="en-US" dirty="0"/>
              <a:t>System </a:t>
            </a:r>
            <a:r>
              <a:rPr lang="en-US" dirty="0" smtClean="0"/>
              <a:t>Development” in 2000.</a:t>
            </a:r>
          </a:p>
          <a:p>
            <a:endParaRPr lang="uz-Latn-UZ" dirty="0"/>
          </a:p>
        </p:txBody>
      </p:sp>
    </p:spTree>
    <p:extLst>
      <p:ext uri="{BB962C8B-B14F-4D97-AF65-F5344CB8AC3E}">
        <p14:creationId xmlns:p14="http://schemas.microsoft.com/office/powerpoint/2010/main" val="359303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 smtClean="0"/>
              <a:t>SSADM</a:t>
            </a:r>
            <a:r>
              <a:rPr lang="en-US" sz="3600" dirty="0"/>
              <a:t> </a:t>
            </a:r>
            <a:r>
              <a:rPr lang="en-US" sz="3600" dirty="0" smtClean="0"/>
              <a:t>Stages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Feasibility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Investigation of the current environment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Business systems options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Definition of requirements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Technical system options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Logical design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Physical design</a:t>
            </a:r>
            <a:endParaRPr lang="uz-Latn-UZ" dirty="0"/>
          </a:p>
        </p:txBody>
      </p:sp>
    </p:spTree>
    <p:extLst>
      <p:ext uri="{BB962C8B-B14F-4D97-AF65-F5344CB8AC3E}">
        <p14:creationId xmlns:p14="http://schemas.microsoft.com/office/powerpoint/2010/main" val="314776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/>
              <a:t>Stage 1: </a:t>
            </a:r>
            <a:r>
              <a:rPr lang="en-US" sz="3600" dirty="0" smtClean="0"/>
              <a:t>Feasibility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In order to understand if a given project is feasible, you need to do a feasibility analysis.</a:t>
            </a:r>
          </a:p>
          <a:p>
            <a:endParaRPr lang="en-US" dirty="0" smtClean="0"/>
          </a:p>
          <a:p>
            <a:r>
              <a:rPr lang="en-US" dirty="0" smtClean="0"/>
              <a:t>There can be different feasibility analysis:</a:t>
            </a:r>
          </a:p>
          <a:p>
            <a:pPr lvl="1"/>
            <a:r>
              <a:rPr lang="en-US" b="1" dirty="0" smtClean="0"/>
              <a:t>No feasibility </a:t>
            </a:r>
            <a:r>
              <a:rPr lang="en-US" dirty="0" smtClean="0"/>
              <a:t>– for small projects, where the environment is well understood and no need for feasibility analysis is required.</a:t>
            </a:r>
          </a:p>
          <a:p>
            <a:pPr lvl="1"/>
            <a:r>
              <a:rPr lang="en-US" b="1" dirty="0" smtClean="0"/>
              <a:t>Informal </a:t>
            </a:r>
            <a:r>
              <a:rPr lang="en-US" dirty="0" smtClean="0"/>
              <a:t>– when the project doesn’t have enough time or resources to </a:t>
            </a:r>
            <a:r>
              <a:rPr lang="en-US" dirty="0"/>
              <a:t>spend </a:t>
            </a:r>
            <a:r>
              <a:rPr lang="en-US" dirty="0" smtClean="0"/>
              <a:t>and it does not require documenting feasibility process.</a:t>
            </a:r>
          </a:p>
          <a:p>
            <a:pPr lvl="1"/>
            <a:r>
              <a:rPr lang="en-US" b="1" dirty="0" smtClean="0"/>
              <a:t>Formal </a:t>
            </a:r>
            <a:r>
              <a:rPr lang="en-US" dirty="0" smtClean="0"/>
              <a:t>– you talk to users, identify business needs, problems, requirements and document it all in feasibility analysis report. This usually requires you to do initial requirements gathering.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89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/>
              <a:t>Stage </a:t>
            </a:r>
            <a:r>
              <a:rPr lang="en-US" sz="3600" dirty="0" smtClean="0"/>
              <a:t>1: Feasibility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Concentrate on these areas: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r>
              <a:rPr lang="en-US" b="1" dirty="0" smtClean="0"/>
              <a:t>Technical </a:t>
            </a:r>
            <a:r>
              <a:rPr lang="en-US" dirty="0" smtClean="0"/>
              <a:t>– Is this project technically possible? </a:t>
            </a:r>
          </a:p>
          <a:p>
            <a:pPr lvl="1"/>
            <a:r>
              <a:rPr lang="en-US" b="1" dirty="0" smtClean="0"/>
              <a:t>Financial </a:t>
            </a:r>
            <a:r>
              <a:rPr lang="en-US" dirty="0" smtClean="0"/>
              <a:t>– Can the business effort it? Hardware, software, licenses, salaries for new staff, etc.</a:t>
            </a:r>
          </a:p>
          <a:p>
            <a:pPr lvl="1"/>
            <a:r>
              <a:rPr lang="en-US" b="1" dirty="0" smtClean="0"/>
              <a:t>Organizational </a:t>
            </a:r>
            <a:r>
              <a:rPr lang="en-US" dirty="0" smtClean="0"/>
              <a:t>– Will the organization adopt the new system? Is an organization willing to change/reorganize?</a:t>
            </a:r>
          </a:p>
          <a:p>
            <a:pPr lvl="1"/>
            <a:r>
              <a:rPr lang="en-US" b="1" dirty="0" smtClean="0"/>
              <a:t>Ethical </a:t>
            </a:r>
            <a:r>
              <a:rPr lang="en-US" dirty="0" smtClean="0"/>
              <a:t>– Will the final product raise ethical issues?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 smtClean="0"/>
              <a:t>Also, don’t forget to also document the unfeasible/rejected solutions/versions of the project.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07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/>
              <a:t>Stage </a:t>
            </a:r>
            <a:r>
              <a:rPr lang="en-US" sz="3600" dirty="0" smtClean="0"/>
              <a:t>2: Investigate current </a:t>
            </a:r>
            <a:r>
              <a:rPr lang="en-US" sz="3600" dirty="0" err="1" smtClean="0"/>
              <a:t>env</a:t>
            </a:r>
            <a:endParaRPr lang="en-US" sz="36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2800" dirty="0" smtClean="0"/>
              <a:t>One of the most important stages. This helps the system analyst to understand the current user needs and problems.</a:t>
            </a:r>
          </a:p>
          <a:p>
            <a:endParaRPr lang="en-US" sz="2800" dirty="0" smtClean="0"/>
          </a:p>
          <a:p>
            <a:r>
              <a:rPr lang="en-US" sz="2800" dirty="0" smtClean="0"/>
              <a:t>There are different techniques that you may employ:</a:t>
            </a:r>
          </a:p>
          <a:p>
            <a:pPr lvl="1"/>
            <a:r>
              <a:rPr lang="en-US" sz="2800" dirty="0" smtClean="0"/>
              <a:t>Current system analysis</a:t>
            </a:r>
          </a:p>
          <a:p>
            <a:pPr lvl="1"/>
            <a:r>
              <a:rPr lang="en-US" sz="2800" dirty="0" smtClean="0"/>
              <a:t>Read documentation</a:t>
            </a:r>
          </a:p>
          <a:p>
            <a:pPr lvl="1"/>
            <a:r>
              <a:rPr lang="en-US" sz="2800" dirty="0" smtClean="0"/>
              <a:t>Interview</a:t>
            </a:r>
          </a:p>
          <a:p>
            <a:pPr lvl="1"/>
            <a:r>
              <a:rPr lang="en-US" sz="2800" dirty="0" smtClean="0"/>
              <a:t>Questionnaires</a:t>
            </a:r>
          </a:p>
          <a:p>
            <a:pPr lvl="1"/>
            <a:r>
              <a:rPr lang="en-US" sz="2800" dirty="0" smtClean="0"/>
              <a:t>Surveys</a:t>
            </a:r>
          </a:p>
          <a:p>
            <a:pPr lvl="1"/>
            <a:r>
              <a:rPr lang="en-US" sz="2800" dirty="0" smtClean="0"/>
              <a:t>Etc. </a:t>
            </a:r>
            <a:r>
              <a:rPr lang="en-US" i="1" dirty="0" smtClean="0"/>
              <a:t>(we will talk more about these techniques in separate lecture)</a:t>
            </a:r>
            <a:endParaRPr lang="en-US" sz="2800" i="1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10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 smtClean="0"/>
              <a:t>Stage 3: </a:t>
            </a:r>
            <a:r>
              <a:rPr lang="uz-Latn-UZ" sz="3600" dirty="0" smtClean="0"/>
              <a:t>Business </a:t>
            </a:r>
            <a:r>
              <a:rPr lang="uz-Latn-UZ" sz="3600" dirty="0"/>
              <a:t>system options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2800" dirty="0" smtClean="0"/>
              <a:t>Equipped with the understanding of the current system in Stage 2, System Analyst tries to generate different “options” of the new system.</a:t>
            </a:r>
          </a:p>
          <a:p>
            <a:endParaRPr lang="en-US" sz="2800" dirty="0" smtClean="0"/>
          </a:p>
          <a:p>
            <a:r>
              <a:rPr lang="en-US" sz="2800" dirty="0" smtClean="0"/>
              <a:t>Possible options:</a:t>
            </a:r>
          </a:p>
          <a:p>
            <a:pPr lvl="1"/>
            <a:r>
              <a:rPr lang="en-US" sz="2800" dirty="0" smtClean="0"/>
              <a:t>Don’t do anything, leave the old system, everything is great</a:t>
            </a:r>
          </a:p>
          <a:p>
            <a:pPr lvl="1"/>
            <a:r>
              <a:rPr lang="en-US" sz="2800" dirty="0" smtClean="0"/>
              <a:t>Leave </a:t>
            </a:r>
            <a:r>
              <a:rPr lang="en-US" sz="2800" dirty="0"/>
              <a:t>the old </a:t>
            </a:r>
            <a:r>
              <a:rPr lang="en-US" sz="2800" dirty="0" smtClean="0"/>
              <a:t>system, change business/operational rules</a:t>
            </a:r>
            <a:endParaRPr lang="en-US" sz="2800" dirty="0"/>
          </a:p>
          <a:p>
            <a:pPr lvl="1"/>
            <a:r>
              <a:rPr lang="en-US" sz="2800" dirty="0" smtClean="0"/>
              <a:t>Improve the existing system</a:t>
            </a:r>
          </a:p>
          <a:p>
            <a:pPr lvl="1"/>
            <a:r>
              <a:rPr lang="en-US" sz="2800" dirty="0" smtClean="0"/>
              <a:t>…</a:t>
            </a:r>
          </a:p>
          <a:p>
            <a:pPr lvl="1"/>
            <a:r>
              <a:rPr lang="en-US" sz="2800" dirty="0" smtClean="0"/>
              <a:t>At the very end – create a new system from scratch.</a:t>
            </a:r>
          </a:p>
        </p:txBody>
      </p:sp>
    </p:spTree>
    <p:extLst>
      <p:ext uri="{BB962C8B-B14F-4D97-AF65-F5344CB8AC3E}">
        <p14:creationId xmlns:p14="http://schemas.microsoft.com/office/powerpoint/2010/main" val="429157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 smtClean="0"/>
              <a:t>Stage 3: </a:t>
            </a:r>
            <a:r>
              <a:rPr lang="uz-Latn-UZ" sz="3600" dirty="0" smtClean="0"/>
              <a:t>Business </a:t>
            </a:r>
            <a:r>
              <a:rPr lang="uz-Latn-UZ" sz="3600" dirty="0"/>
              <a:t>system options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2800" dirty="0" smtClean="0"/>
              <a:t>You should try to get as many ideas and options as you can.</a:t>
            </a:r>
          </a:p>
          <a:p>
            <a:endParaRPr lang="en-US" sz="2800" dirty="0" smtClean="0"/>
          </a:p>
          <a:p>
            <a:r>
              <a:rPr lang="en-US" sz="2800" dirty="0" smtClean="0"/>
              <a:t>Compile several “options” taking into the consideration all the information you gathered in previous stages.</a:t>
            </a:r>
          </a:p>
          <a:p>
            <a:pPr lvl="1"/>
            <a:r>
              <a:rPr lang="en-US" sz="2800" dirty="0" smtClean="0"/>
              <a:t>Can the business afford this option?</a:t>
            </a:r>
          </a:p>
          <a:p>
            <a:pPr lvl="1"/>
            <a:r>
              <a:rPr lang="en-US" sz="2800" dirty="0" smtClean="0"/>
              <a:t>Will it suite the organization?</a:t>
            </a:r>
          </a:p>
          <a:p>
            <a:pPr lvl="1"/>
            <a:r>
              <a:rPr lang="en-US" sz="2800" dirty="0" smtClean="0"/>
              <a:t>Will users use it?</a:t>
            </a:r>
          </a:p>
          <a:p>
            <a:pPr lvl="1"/>
            <a:r>
              <a:rPr lang="en-US" sz="2800" dirty="0" smtClean="0"/>
              <a:t>What changes have to be made in organization?</a:t>
            </a:r>
          </a:p>
          <a:p>
            <a:pPr lvl="1"/>
            <a:r>
              <a:rPr lang="en-US" sz="2800" dirty="0" smtClean="0"/>
              <a:t>Etc.</a:t>
            </a:r>
          </a:p>
          <a:p>
            <a:pPr lvl="1"/>
            <a:endParaRPr lang="en-US" sz="2800" dirty="0"/>
          </a:p>
          <a:p>
            <a:r>
              <a:rPr lang="en-US" sz="2800" dirty="0" smtClean="0"/>
              <a:t>The product of this stage is (a single) chosen option.</a:t>
            </a:r>
          </a:p>
        </p:txBody>
      </p:sp>
    </p:spTree>
    <p:extLst>
      <p:ext uri="{BB962C8B-B14F-4D97-AF65-F5344CB8AC3E}">
        <p14:creationId xmlns:p14="http://schemas.microsoft.com/office/powerpoint/2010/main" val="54935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 smtClean="0"/>
              <a:t>Stage 4: </a:t>
            </a:r>
            <a:r>
              <a:rPr lang="uz-Latn-UZ" sz="3600" dirty="0"/>
              <a:t>Definition of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2800" dirty="0" smtClean="0"/>
              <a:t>Defines concrete, unambiguous and concise system requirements.</a:t>
            </a:r>
          </a:p>
          <a:p>
            <a:endParaRPr lang="en-US" sz="2800" dirty="0" smtClean="0"/>
          </a:p>
          <a:p>
            <a:r>
              <a:rPr lang="en-US" sz="2800" dirty="0" smtClean="0"/>
              <a:t>At this stage you should produce: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sz="2800" dirty="0" smtClean="0"/>
              <a:t>Logical Data Model – what the system will do, not  how.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sz="2800" dirty="0" smtClean="0"/>
              <a:t>Data Flow Diagram – what data is essential and its’ relations.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sz="2800" dirty="0" smtClean="0"/>
              <a:t>Entity Event Model – what are system actions and how they change the data in it?</a:t>
            </a:r>
          </a:p>
          <a:p>
            <a:pPr marL="971550" lvl="1" indent="-514350">
              <a:buFont typeface="+mj-lt"/>
              <a:buAutoNum type="alphaLcParenR"/>
            </a:pPr>
            <a:endParaRPr lang="en-US" sz="2800" dirty="0"/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3792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 smtClean="0"/>
              <a:t>Stage 4: </a:t>
            </a:r>
            <a:r>
              <a:rPr lang="uz-Latn-UZ" sz="3600" dirty="0"/>
              <a:t>Definition of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Logical Data Model Example:</a:t>
            </a:r>
            <a:endParaRPr lang="en-US" sz="2800" dirty="0"/>
          </a:p>
          <a:p>
            <a:endParaRPr lang="en-US" sz="28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538163" y="6392704"/>
            <a:ext cx="112712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1000" dirty="0"/>
              <a:t>http://www.conceptdraw.com/solution-park/resource/images/solutions/entity-relationship-diagram-(erd)/Diagramming-Crow's-Foot-ERD-Sample60.png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136" y="1731366"/>
            <a:ext cx="7961515" cy="467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03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 smtClean="0"/>
              <a:t>Stage 4: </a:t>
            </a:r>
            <a:r>
              <a:rPr lang="uz-Latn-UZ" sz="3600" dirty="0"/>
              <a:t>Definition of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Data Flow Diagram Example:</a:t>
            </a:r>
            <a:endParaRPr lang="en-US" sz="2800" dirty="0"/>
          </a:p>
          <a:p>
            <a:endParaRPr lang="en-US" sz="28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538163" y="6392704"/>
            <a:ext cx="112712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1000" dirty="0"/>
              <a:t>http://www.jscgroup.com/images/ch-426-s.jpg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9" y="1731366"/>
            <a:ext cx="3666368" cy="467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29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 smtClean="0"/>
              <a:t>Stage 5: </a:t>
            </a:r>
            <a:r>
              <a:rPr lang="uz-Latn-UZ" sz="3600" dirty="0"/>
              <a:t>Technical system options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2800" dirty="0" smtClean="0"/>
              <a:t>As in “Business system option” stage, you try to come up with several options to implement the new system. But, this time it is about technical aspects of the system.</a:t>
            </a:r>
          </a:p>
          <a:p>
            <a:endParaRPr lang="en-US" sz="2800" b="1" dirty="0" smtClean="0"/>
          </a:p>
          <a:p>
            <a:r>
              <a:rPr lang="en-US" sz="2800" dirty="0" smtClean="0"/>
              <a:t>At the end, you would decide which “option” will be used.</a:t>
            </a:r>
          </a:p>
        </p:txBody>
      </p:sp>
    </p:spTree>
    <p:extLst>
      <p:ext uri="{BB962C8B-B14F-4D97-AF65-F5344CB8AC3E}">
        <p14:creationId xmlns:p14="http://schemas.microsoft.com/office/powerpoint/2010/main" val="66177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 smtClean="0"/>
              <a:t>Stage 5: </a:t>
            </a:r>
            <a:r>
              <a:rPr lang="uz-Latn-UZ" sz="3600" dirty="0"/>
              <a:t>Technical system options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You might want to consider:</a:t>
            </a:r>
          </a:p>
          <a:p>
            <a:pPr marL="0" indent="0">
              <a:buNone/>
            </a:pPr>
            <a:endParaRPr lang="en-US" sz="2800" b="1" dirty="0" smtClean="0"/>
          </a:p>
          <a:p>
            <a:pPr lvl="1"/>
            <a:r>
              <a:rPr lang="en-US" sz="2800" dirty="0" smtClean="0"/>
              <a:t>What software will you use?</a:t>
            </a:r>
          </a:p>
          <a:p>
            <a:pPr lvl="1"/>
            <a:r>
              <a:rPr lang="en-US" sz="2800" dirty="0" smtClean="0"/>
              <a:t>What programming language?</a:t>
            </a:r>
          </a:p>
          <a:p>
            <a:pPr lvl="1"/>
            <a:r>
              <a:rPr lang="en-US" sz="2800" dirty="0" smtClean="0"/>
              <a:t>Hardware architecture</a:t>
            </a:r>
          </a:p>
          <a:p>
            <a:pPr lvl="1"/>
            <a:r>
              <a:rPr lang="en-US" sz="2800" dirty="0" smtClean="0"/>
              <a:t>Network architecture</a:t>
            </a:r>
          </a:p>
          <a:p>
            <a:pPr lvl="1"/>
            <a:r>
              <a:rPr lang="en-US" sz="2800" dirty="0" smtClean="0"/>
              <a:t>The cost of an option</a:t>
            </a:r>
          </a:p>
          <a:p>
            <a:pPr lvl="1"/>
            <a:r>
              <a:rPr lang="en-US" sz="2800" dirty="0" smtClean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133616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 smtClean="0"/>
              <a:t>Stage 6: Logical Design</a:t>
            </a:r>
            <a:endParaRPr lang="uz-Latn-UZ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2800" dirty="0" smtClean="0"/>
              <a:t>This step identifies and produces the specification on how users will interact with the system.</a:t>
            </a:r>
          </a:p>
          <a:p>
            <a:endParaRPr lang="en-US" sz="2800" dirty="0"/>
          </a:p>
          <a:p>
            <a:r>
              <a:rPr lang="en-US" sz="2800" dirty="0" smtClean="0"/>
              <a:t>In practice this means User Interface (UI).</a:t>
            </a:r>
          </a:p>
          <a:p>
            <a:pPr marL="0" indent="0">
              <a:buNone/>
            </a:pPr>
            <a:endParaRPr lang="en-US" sz="2800" b="1" dirty="0" smtClean="0"/>
          </a:p>
          <a:p>
            <a:r>
              <a:rPr lang="en-US" sz="2800" dirty="0" smtClean="0"/>
              <a:t>What techniques can you use at this stage?</a:t>
            </a:r>
          </a:p>
        </p:txBody>
      </p:sp>
    </p:spTree>
    <p:extLst>
      <p:ext uri="{BB962C8B-B14F-4D97-AF65-F5344CB8AC3E}">
        <p14:creationId xmlns:p14="http://schemas.microsoft.com/office/powerpoint/2010/main" val="138367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2" y="130175"/>
            <a:ext cx="9358859" cy="522288"/>
          </a:xfrm>
        </p:spPr>
        <p:txBody>
          <a:bodyPr/>
          <a:lstStyle/>
          <a:p>
            <a:r>
              <a:rPr lang="en-US" sz="3600" dirty="0"/>
              <a:t>Stage 7: Physical design</a:t>
            </a:r>
            <a:endParaRPr lang="uz-Latn-UZ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2800" dirty="0" smtClean="0"/>
              <a:t>The  final stage, where the system is physically implemented.</a:t>
            </a:r>
          </a:p>
          <a:p>
            <a:endParaRPr lang="en-US" sz="2800" dirty="0" smtClean="0"/>
          </a:p>
          <a:p>
            <a:r>
              <a:rPr lang="en-US" sz="2800" dirty="0" smtClean="0"/>
              <a:t>Uses Logical Design stage outputs as an input. UI elements inherently contain business requirements defined in earlier stages.</a:t>
            </a:r>
            <a:endParaRPr lang="en-US" sz="2800" dirty="0"/>
          </a:p>
          <a:p>
            <a:endParaRPr lang="en-US" sz="2800" dirty="0" smtClean="0"/>
          </a:p>
          <a:p>
            <a:r>
              <a:rPr lang="en-US" sz="2800" dirty="0" smtClean="0"/>
              <a:t>Output is the working system.</a:t>
            </a:r>
          </a:p>
        </p:txBody>
      </p:sp>
    </p:spTree>
    <p:extLst>
      <p:ext uri="{BB962C8B-B14F-4D97-AF65-F5344CB8AC3E}">
        <p14:creationId xmlns:p14="http://schemas.microsoft.com/office/powerpoint/2010/main" val="296333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4520" y="2856356"/>
            <a:ext cx="1052767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 smtClean="0"/>
              <a:t>Systems Development Life Cycle (SDLC)</a:t>
            </a:r>
            <a:endParaRPr lang="en-US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74788" y="3694187"/>
            <a:ext cx="786713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dirty="0" smtClean="0"/>
              <a:t>Homework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0972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 smtClean="0"/>
              <a:t>Why learn SDLC?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It </a:t>
            </a:r>
            <a:r>
              <a:rPr lang="en-US" dirty="0"/>
              <a:t>has defined all required steps in IS development process and put them in the right sequence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It shows you what steps an IS development should have. Depending on your project context and requirements you may give more emphasis to one or another step.</a:t>
            </a:r>
          </a:p>
          <a:p>
            <a:endParaRPr lang="en-US" dirty="0" smtClean="0"/>
          </a:p>
          <a:p>
            <a:r>
              <a:rPr lang="en-US" dirty="0" smtClean="0"/>
              <a:t>It gives you a good basis for evaluating and comparing other methodologies.</a:t>
            </a:r>
          </a:p>
          <a:p>
            <a:endParaRPr lang="en-US" dirty="0" smtClean="0"/>
          </a:p>
          <a:p>
            <a:r>
              <a:rPr lang="en-US" dirty="0" smtClean="0"/>
              <a:t>It is a well known and still used methodology (especially in the UK).</a:t>
            </a:r>
            <a:endParaRPr lang="uz-Latn-UZ" dirty="0"/>
          </a:p>
        </p:txBody>
      </p:sp>
    </p:spTree>
    <p:extLst>
      <p:ext uri="{BB962C8B-B14F-4D97-AF65-F5344CB8AC3E}">
        <p14:creationId xmlns:p14="http://schemas.microsoft.com/office/powerpoint/2010/main" val="108511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 smtClean="0"/>
              <a:t>SDLC</a:t>
            </a:r>
            <a:r>
              <a:rPr lang="en-US" sz="3600" dirty="0"/>
              <a:t> </a:t>
            </a:r>
            <a:r>
              <a:rPr lang="en-US" sz="3600" dirty="0" smtClean="0"/>
              <a:t>Stages</a:t>
            </a:r>
            <a:endParaRPr lang="en-US" sz="36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2" y="788625"/>
            <a:ext cx="8702565" cy="5454578"/>
          </a:xfrm>
        </p:spPr>
      </p:pic>
      <p:sp>
        <p:nvSpPr>
          <p:cNvPr id="6" name="Rectangle 5"/>
          <p:cNvSpPr/>
          <p:nvPr/>
        </p:nvSpPr>
        <p:spPr>
          <a:xfrm>
            <a:off x="252246" y="6223427"/>
            <a:ext cx="110673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800" dirty="0"/>
              <a:t>"Systems Development Life Cycle" by US Department of Justice (redrawn by Eugene Vincent Tantog) - INFORMATION RESOURCES </a:t>
            </a:r>
            <a:r>
              <a:rPr lang="uz-Latn-UZ" sz="800" dirty="0" smtClean="0"/>
              <a:t>MANAGEMENT.</a:t>
            </a: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uz-Latn-UZ" sz="800" dirty="0" smtClean="0"/>
              <a:t>Licensed </a:t>
            </a:r>
            <a:r>
              <a:rPr lang="uz-Latn-UZ" sz="800" dirty="0"/>
              <a:t>under Public Domain via Commons - https://commons.wikimedia.org/wiki/File:Systems_Development_Life_Cycle.jpg#/media/File:Systems_Development_Life_Cycle.jpg</a:t>
            </a:r>
          </a:p>
        </p:txBody>
      </p:sp>
    </p:spTree>
    <p:extLst>
      <p:ext uri="{BB962C8B-B14F-4D97-AF65-F5344CB8AC3E}">
        <p14:creationId xmlns:p14="http://schemas.microsoft.com/office/powerpoint/2010/main" val="250412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Recommended Reading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Wikipedia</a:t>
            </a:r>
            <a:r>
              <a:rPr lang="en-US" dirty="0"/>
              <a:t>, (2015). </a:t>
            </a:r>
            <a:r>
              <a:rPr lang="en-US" i="1" dirty="0"/>
              <a:t>Software development process</a:t>
            </a:r>
            <a:r>
              <a:rPr lang="en-US" dirty="0"/>
              <a:t>. [online] Available at: https://en.wikipedia.org/wiki/Software_development_process [Accessed 2 Oct. 2015</a:t>
            </a:r>
            <a:r>
              <a:rPr lang="en-US" dirty="0" smtClean="0"/>
              <a:t>].</a:t>
            </a:r>
          </a:p>
          <a:p>
            <a:endParaRPr lang="en-GB" i="1" dirty="0" smtClean="0"/>
          </a:p>
          <a:p>
            <a:r>
              <a:rPr lang="en-US" dirty="0"/>
              <a:t>Wikipedia, (2015). </a:t>
            </a:r>
            <a:r>
              <a:rPr lang="en-US" i="1" dirty="0"/>
              <a:t>Software development process</a:t>
            </a:r>
            <a:r>
              <a:rPr lang="en-US" dirty="0"/>
              <a:t>. [online] Available at: https://en.wikipedia.org/wiki/Software_development_process [Accessed 2 Oct. 2015</a:t>
            </a:r>
            <a:r>
              <a:rPr lang="en-US" dirty="0" smtClean="0"/>
              <a:t>].</a:t>
            </a:r>
          </a:p>
          <a:p>
            <a:endParaRPr lang="en-US" dirty="0" smtClean="0"/>
          </a:p>
          <a:p>
            <a:r>
              <a:rPr lang="en-GB" i="1" dirty="0" err="1" smtClean="0"/>
              <a:t>Booch</a:t>
            </a:r>
            <a:r>
              <a:rPr lang="en-GB" i="1" dirty="0"/>
              <a:t>, G., </a:t>
            </a:r>
            <a:r>
              <a:rPr lang="en-GB" i="1" dirty="0" err="1"/>
              <a:t>Maksimchuk</a:t>
            </a:r>
            <a:r>
              <a:rPr lang="en-GB" i="1" dirty="0"/>
              <a:t>, R., Engle, M., Young, B., </a:t>
            </a:r>
            <a:r>
              <a:rPr lang="en-GB" i="1" dirty="0" err="1"/>
              <a:t>Conallen</a:t>
            </a:r>
            <a:r>
              <a:rPr lang="en-GB" i="1" dirty="0"/>
              <a:t>, J. and Houston, K. (2007). Object-oriented analysis and design with applications. 2nd ed. Upper Saddle River, NJ: Addison-Wesley</a:t>
            </a:r>
            <a:r>
              <a:rPr lang="en-GB" i="1" dirty="0" smtClean="0"/>
              <a:t>.</a:t>
            </a:r>
          </a:p>
          <a:p>
            <a:endParaRPr lang="en-GB" i="1" dirty="0"/>
          </a:p>
          <a:p>
            <a:r>
              <a:rPr lang="en-GB" i="1" dirty="0" smtClean="0"/>
              <a:t>Google…</a:t>
            </a:r>
          </a:p>
        </p:txBody>
      </p:sp>
    </p:spTree>
    <p:extLst>
      <p:ext uri="{BB962C8B-B14F-4D97-AF65-F5344CB8AC3E}">
        <p14:creationId xmlns:p14="http://schemas.microsoft.com/office/powerpoint/2010/main" val="221326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DE262D-61A5-44D2-B901-EBA951565A4C}">
  <ds:schemaRefs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3EF316F-015B-443D-AFEA-2B95579EE2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58D3011-310E-45B3-92B4-938FA7DC305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1085</Words>
  <Application>Microsoft Office PowerPoint</Application>
  <PresentationFormat>Widescreen</PresentationFormat>
  <Paragraphs>146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Said Abduvaliev</cp:lastModifiedBy>
  <cp:revision>62</cp:revision>
  <dcterms:created xsi:type="dcterms:W3CDTF">2015-06-15T09:27:21Z</dcterms:created>
  <dcterms:modified xsi:type="dcterms:W3CDTF">2017-10-13T07:56:58Z</dcterms:modified>
</cp:coreProperties>
</file>