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handoutMasterIdLst>
    <p:handoutMasterId r:id="rId31"/>
  </p:handoutMasterIdLst>
  <p:sldIdLst>
    <p:sldId id="258" r:id="rId5"/>
    <p:sldId id="256" r:id="rId6"/>
    <p:sldId id="259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80" r:id="rId15"/>
    <p:sldId id="278" r:id="rId16"/>
    <p:sldId id="279" r:id="rId17"/>
    <p:sldId id="281" r:id="rId18"/>
    <p:sldId id="262" r:id="rId19"/>
    <p:sldId id="263" r:id="rId20"/>
    <p:sldId id="283" r:id="rId21"/>
    <p:sldId id="289" r:id="rId22"/>
    <p:sldId id="290" r:id="rId23"/>
    <p:sldId id="291" r:id="rId24"/>
    <p:sldId id="284" r:id="rId25"/>
    <p:sldId id="285" r:id="rId26"/>
    <p:sldId id="286" r:id="rId27"/>
    <p:sldId id="287" r:id="rId28"/>
    <p:sldId id="288" r:id="rId29"/>
    <p:sldId id="270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3F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22" d="100"/>
          <a:sy n="122" d="100"/>
        </p:scale>
        <p:origin x="102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272412-ECD9-4589-8F80-ED35644F1A6B}" type="datetimeFigureOut">
              <a:rPr lang="en-US" smtClean="0"/>
              <a:t>10/13/2017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A4C0F7-5F49-42B7-B90C-A2B4D6FD8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3724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2709863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GB" dirty="0" smtClean="0"/>
              <a:t>Presentation Title </a:t>
            </a:r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0653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163513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 smtClean="0"/>
              <a:t>Slide title 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 hasCustomPrompt="1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 smtClean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361738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61EBD1-15FC-4EB6-AA62-F7669D922D59}" type="datetimeFigureOut">
              <a:rPr lang="en-US" smtClean="0"/>
              <a:t>10/13/2017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7BDF671-A9B3-4D24-95D9-8857BA5B7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6789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193" y="2694430"/>
            <a:ext cx="6705614" cy="146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638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178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74789" y="2825579"/>
            <a:ext cx="7867135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400" b="1" dirty="0" smtClean="0"/>
              <a:t>System Analysis and Design</a:t>
            </a:r>
            <a:endParaRPr lang="en-US" sz="4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174788" y="3694187"/>
            <a:ext cx="7867135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 smtClean="0"/>
              <a:t>Lecture </a:t>
            </a:r>
            <a:r>
              <a:rPr lang="en-GB" sz="2800" dirty="0" smtClean="0"/>
              <a:t>3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49038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dirty="0" smtClean="0"/>
              <a:t>Previous lecture recap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Major Software Development Models / Categories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 smtClean="0"/>
              <a:t>Waterfall (structured, top/down)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 smtClean="0"/>
              <a:t>Iterative &amp; Incremental (spiral)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 smtClean="0"/>
              <a:t>Prototyping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Methodologies &amp; Frameworks (Kanban, Scrum, TDD, BDD, etc.)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Available tools (if we have enough time)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Waterfall model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Recommended reading</a:t>
            </a:r>
          </a:p>
        </p:txBody>
      </p:sp>
    </p:spTree>
    <p:extLst>
      <p:ext uri="{BB962C8B-B14F-4D97-AF65-F5344CB8AC3E}">
        <p14:creationId xmlns:p14="http://schemas.microsoft.com/office/powerpoint/2010/main" val="42388344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Recap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endParaRPr lang="en-US" smtClean="0"/>
          </a:p>
          <a:p>
            <a:pPr marL="457200" indent="-457200">
              <a:buFont typeface="+mj-lt"/>
              <a:buAutoNum type="arabicPeriod"/>
            </a:pPr>
            <a:r>
              <a:rPr lang="en-US" smtClean="0"/>
              <a:t>What </a:t>
            </a:r>
            <a:r>
              <a:rPr lang="en-US" dirty="0"/>
              <a:t>qualities should requirements have? (ex: not vague)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List all requirement types.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What stages requirement gathering process has?</a:t>
            </a:r>
          </a:p>
        </p:txBody>
      </p:sp>
    </p:spTree>
    <p:extLst>
      <p:ext uri="{BB962C8B-B14F-4D97-AF65-F5344CB8AC3E}">
        <p14:creationId xmlns:p14="http://schemas.microsoft.com/office/powerpoint/2010/main" val="24985549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9012018" cy="522288"/>
          </a:xfrm>
        </p:spPr>
        <p:txBody>
          <a:bodyPr/>
          <a:lstStyle/>
          <a:p>
            <a:r>
              <a:rPr lang="en-US" sz="3600" dirty="0"/>
              <a:t>Major Software Development Models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There a many Software Development Models with their strengths and weaknesses. But, they can be categorized into 3 major categories:</a:t>
            </a:r>
          </a:p>
          <a:p>
            <a:pPr marL="0" indent="0">
              <a:buNone/>
            </a:pPr>
            <a:endParaRPr lang="en-US" dirty="0" smtClean="0"/>
          </a:p>
          <a:p>
            <a:pPr marL="914400" lvl="1" indent="-457200">
              <a:buFont typeface="+mj-lt"/>
              <a:buAutoNum type="arabicPeriod"/>
            </a:pPr>
            <a:r>
              <a:rPr lang="en-US" b="1" dirty="0"/>
              <a:t>Waterfall</a:t>
            </a:r>
            <a:r>
              <a:rPr lang="en-US" dirty="0"/>
              <a:t> </a:t>
            </a:r>
            <a:r>
              <a:rPr lang="en-US" dirty="0" smtClean="0"/>
              <a:t>– Structured, top/down approach.</a:t>
            </a:r>
            <a:br>
              <a:rPr lang="en-US" dirty="0" smtClean="0"/>
            </a:br>
            <a:r>
              <a:rPr lang="en-US" sz="2000" dirty="0" smtClean="0"/>
              <a:t>Examples: Waterfall, Structured Software Development Methodology (SSDM).</a:t>
            </a:r>
            <a:br>
              <a:rPr lang="en-US" sz="2000" dirty="0" smtClean="0"/>
            </a:br>
            <a:endParaRPr lang="en-US" dirty="0"/>
          </a:p>
          <a:p>
            <a:pPr marL="914400" lvl="1" indent="-457200">
              <a:buFont typeface="+mj-lt"/>
              <a:buAutoNum type="arabicPeriod"/>
            </a:pPr>
            <a:r>
              <a:rPr lang="en-US" b="1" dirty="0"/>
              <a:t>Iterative &amp; Incremental </a:t>
            </a:r>
            <a:r>
              <a:rPr lang="en-US" dirty="0" smtClean="0"/>
              <a:t>– Iteratively go through important software development “steps”  (analysis, design, build, etc.) and incrementally build the system.</a:t>
            </a:r>
            <a:r>
              <a:rPr lang="en-US" dirty="0"/>
              <a:t/>
            </a:r>
            <a:br>
              <a:rPr lang="en-US" dirty="0"/>
            </a:br>
            <a:r>
              <a:rPr lang="en-US" sz="2000" dirty="0"/>
              <a:t>Examples: Spiral, RAD, Agile, etc</a:t>
            </a:r>
            <a:r>
              <a:rPr lang="en-US" sz="2000" dirty="0" smtClean="0"/>
              <a:t>.</a:t>
            </a:r>
            <a:r>
              <a:rPr lang="en-US" sz="2000" dirty="0"/>
              <a:t/>
            </a:r>
            <a:br>
              <a:rPr lang="en-US" sz="2000" dirty="0"/>
            </a:br>
            <a:endParaRPr lang="en-US" sz="2000" dirty="0"/>
          </a:p>
          <a:p>
            <a:pPr marL="914400" lvl="1" indent="-457200">
              <a:buFont typeface="+mj-lt"/>
              <a:buAutoNum type="arabicPeriod"/>
            </a:pPr>
            <a:r>
              <a:rPr lang="en-US" b="1" dirty="0" smtClean="0"/>
              <a:t>Prototyping</a:t>
            </a:r>
            <a:r>
              <a:rPr lang="en-US" dirty="0" smtClean="0"/>
              <a:t> – Build prototypes, get feedback, refine. Once get the final version – build the software and deploy.</a:t>
            </a:r>
            <a:r>
              <a:rPr lang="en-US" dirty="0">
                <a:solidFill>
                  <a:prstClr val="black"/>
                </a:solidFill>
              </a:rPr>
              <a:t/>
            </a:r>
            <a:br>
              <a:rPr lang="en-US" dirty="0">
                <a:solidFill>
                  <a:prstClr val="black"/>
                </a:solidFill>
              </a:rPr>
            </a:br>
            <a:r>
              <a:rPr lang="en-US" sz="2000" dirty="0">
                <a:solidFill>
                  <a:prstClr val="black"/>
                </a:solidFill>
              </a:rPr>
              <a:t>Examples: </a:t>
            </a:r>
            <a:r>
              <a:rPr lang="en-US" sz="2000" dirty="0" smtClean="0"/>
              <a:t>RAD, Prototyping.</a:t>
            </a:r>
            <a:endParaRPr lang="en-US" sz="2000" dirty="0"/>
          </a:p>
          <a:p>
            <a:endParaRPr lang="uz-Latn-UZ" dirty="0"/>
          </a:p>
        </p:txBody>
      </p:sp>
    </p:spTree>
    <p:extLst>
      <p:ext uri="{BB962C8B-B14F-4D97-AF65-F5344CB8AC3E}">
        <p14:creationId xmlns:p14="http://schemas.microsoft.com/office/powerpoint/2010/main" val="38243004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Approach: </a:t>
            </a:r>
            <a:r>
              <a:rPr lang="en-US" dirty="0" smtClean="0"/>
              <a:t>Waterfall</a:t>
            </a:r>
            <a:endParaRPr lang="uz-Latn-UZ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dirty="0"/>
              <a:t>The waterfall model is a </a:t>
            </a:r>
            <a:r>
              <a:rPr lang="en-US" sz="2800" u="sng" dirty="0"/>
              <a:t>sequential design </a:t>
            </a:r>
            <a:r>
              <a:rPr lang="en-US" sz="2800" u="sng" dirty="0" smtClean="0"/>
              <a:t>process</a:t>
            </a:r>
            <a:r>
              <a:rPr lang="en-US" sz="2800" dirty="0" smtClean="0"/>
              <a:t>,</a:t>
            </a:r>
            <a:br>
              <a:rPr lang="en-US" sz="2800" dirty="0" smtClean="0"/>
            </a:br>
            <a:r>
              <a:rPr lang="en-US" sz="2800" dirty="0" smtClean="0"/>
              <a:t>used </a:t>
            </a:r>
            <a:r>
              <a:rPr lang="en-US" sz="2800" dirty="0"/>
              <a:t>in software development processes, </a:t>
            </a:r>
            <a:r>
              <a:rPr lang="en-US" sz="2800" dirty="0" smtClean="0"/>
              <a:t>in which</a:t>
            </a:r>
            <a:br>
              <a:rPr lang="en-US" sz="2800" dirty="0" smtClean="0"/>
            </a:br>
            <a:r>
              <a:rPr lang="en-US" sz="2800" u="sng" dirty="0" smtClean="0"/>
              <a:t>progress </a:t>
            </a:r>
            <a:r>
              <a:rPr lang="en-US" sz="2800" u="sng" dirty="0"/>
              <a:t>is seen as flowing steadily </a:t>
            </a:r>
            <a:r>
              <a:rPr lang="en-US" sz="2800" u="sng" dirty="0" smtClean="0"/>
              <a:t>downwards</a:t>
            </a:r>
            <a:r>
              <a:rPr lang="en-US" sz="2800" dirty="0" smtClean="0"/>
              <a:t> (like </a:t>
            </a:r>
            <a:r>
              <a:rPr lang="en-US" sz="2800" dirty="0"/>
              <a:t>a waterfall) </a:t>
            </a:r>
            <a:r>
              <a:rPr lang="en-US" sz="2800" dirty="0" smtClean="0"/>
              <a:t>through the phases of: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Conception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Initiation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Analysis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Design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Construction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Testing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Production/implementation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Maintenance</a:t>
            </a:r>
            <a:endParaRPr lang="en-US" sz="3200" dirty="0" smtClean="0"/>
          </a:p>
          <a:p>
            <a:pPr marL="0" indent="0" algn="r">
              <a:buNone/>
            </a:pPr>
            <a:endParaRPr lang="en-US" sz="1800" i="1" dirty="0" smtClean="0"/>
          </a:p>
          <a:p>
            <a:pPr marL="0" indent="0" algn="r">
              <a:buNone/>
            </a:pPr>
            <a:r>
              <a:rPr lang="en-US" sz="1400" i="1" dirty="0" smtClean="0"/>
              <a:t>Waterfall </a:t>
            </a:r>
            <a:r>
              <a:rPr lang="en-US" sz="1400" i="1" dirty="0"/>
              <a:t>model, accessed 02 October 2015, &lt;https://en.wikipedia.org/wiki/Waterfall_model&gt;. </a:t>
            </a:r>
          </a:p>
        </p:txBody>
      </p:sp>
    </p:spTree>
    <p:extLst>
      <p:ext uri="{BB962C8B-B14F-4D97-AF65-F5344CB8AC3E}">
        <p14:creationId xmlns:p14="http://schemas.microsoft.com/office/powerpoint/2010/main" val="1049813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Approach: Waterfall</a:t>
            </a:r>
            <a:endParaRPr lang="uz-Latn-UZ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826" y="936459"/>
            <a:ext cx="6791540" cy="5093655"/>
          </a:xfrm>
        </p:spPr>
      </p:pic>
      <p:sp>
        <p:nvSpPr>
          <p:cNvPr id="5" name="TextBox 4"/>
          <p:cNvSpPr txBox="1"/>
          <p:nvPr/>
        </p:nvSpPr>
        <p:spPr>
          <a:xfrm>
            <a:off x="163513" y="6030114"/>
            <a:ext cx="95031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"Waterfall model" by Peter Kemp / Paul Smith - Adapted from Paul Smith's work at </a:t>
            </a:r>
            <a:r>
              <a:rPr lang="en-US" sz="1200" dirty="0" err="1" smtClean="0"/>
              <a:t>wikipedia</a:t>
            </a:r>
            <a:r>
              <a:rPr lang="en-US" sz="1200" dirty="0" smtClean="0"/>
              <a:t>.</a:t>
            </a:r>
            <a:br>
              <a:rPr lang="en-US" sz="1200" dirty="0" smtClean="0"/>
            </a:br>
            <a:r>
              <a:rPr lang="en-US" sz="1200" dirty="0" smtClean="0"/>
              <a:t>Licensed </a:t>
            </a:r>
            <a:r>
              <a:rPr lang="en-US" sz="1200" dirty="0"/>
              <a:t>under CC BY 3.0 via Commons - https://commons.wikimedia.org/wiki/File:Waterfall_model.svg#/media/File:Waterfall_model.svg</a:t>
            </a:r>
            <a:endParaRPr lang="uz-Latn-UZ" sz="1200" dirty="0"/>
          </a:p>
        </p:txBody>
      </p:sp>
    </p:spTree>
    <p:extLst>
      <p:ext uri="{BB962C8B-B14F-4D97-AF65-F5344CB8AC3E}">
        <p14:creationId xmlns:p14="http://schemas.microsoft.com/office/powerpoint/2010/main" val="33879866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738749" cy="522288"/>
          </a:xfrm>
        </p:spPr>
        <p:txBody>
          <a:bodyPr/>
          <a:lstStyle/>
          <a:p>
            <a:r>
              <a:rPr lang="en-US" dirty="0"/>
              <a:t>Approach: </a:t>
            </a:r>
            <a:r>
              <a:rPr lang="en-US" dirty="0" smtClean="0"/>
              <a:t>Iterative &amp; Incremental</a:t>
            </a:r>
            <a:endParaRPr lang="uz-Latn-UZ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dirty="0" smtClean="0"/>
              <a:t>Instead of planning everything upfront, Iterative &amp; Incremental approaches to software development utilize unique features of software.</a:t>
            </a:r>
            <a:br>
              <a:rPr lang="en-US" sz="2800" dirty="0" smtClean="0"/>
            </a:br>
            <a:endParaRPr lang="en-US" sz="1400" dirty="0" smtClean="0"/>
          </a:p>
          <a:p>
            <a:pPr marL="0" indent="0">
              <a:buNone/>
            </a:pPr>
            <a:r>
              <a:rPr lang="en-US" sz="2800" dirty="0" smtClean="0"/>
              <a:t>Compared to other “products” in construction or manufacturing, software is easier and cheaper to change at later stages.</a:t>
            </a:r>
          </a:p>
          <a:p>
            <a:pPr marL="0" indent="0">
              <a:buNone/>
            </a:pPr>
            <a:endParaRPr lang="en-US" sz="1400" dirty="0" smtClean="0"/>
          </a:p>
          <a:p>
            <a:pPr marL="0" indent="0">
              <a:buNone/>
            </a:pPr>
            <a:r>
              <a:rPr lang="en-US" sz="2800" dirty="0" smtClean="0"/>
              <a:t>However, never forget, that it is </a:t>
            </a:r>
            <a:r>
              <a:rPr lang="en-US" sz="2800" b="1" u="sng" dirty="0" smtClean="0"/>
              <a:t>always</a:t>
            </a:r>
            <a:r>
              <a:rPr lang="en-US" sz="2800" dirty="0" smtClean="0"/>
              <a:t> more expensive to change any product in later stages of development.</a:t>
            </a:r>
          </a:p>
          <a:p>
            <a:pPr marL="0" indent="0">
              <a:buNone/>
            </a:pPr>
            <a:endParaRPr lang="en-US" sz="1400" dirty="0" smtClean="0"/>
          </a:p>
          <a:p>
            <a:pPr marL="0" indent="0">
              <a:buNone/>
            </a:pPr>
            <a:r>
              <a:rPr lang="en-US" sz="2800" dirty="0" smtClean="0"/>
              <a:t>And the approaches and methodologies that we will learn, will help us reduce these risks (related to cost, time, resources, etc.) and help us increase our project success probability.</a:t>
            </a:r>
          </a:p>
        </p:txBody>
      </p:sp>
    </p:spTree>
    <p:extLst>
      <p:ext uri="{BB962C8B-B14F-4D97-AF65-F5344CB8AC3E}">
        <p14:creationId xmlns:p14="http://schemas.microsoft.com/office/powerpoint/2010/main" val="29716166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854363" cy="522288"/>
          </a:xfrm>
        </p:spPr>
        <p:txBody>
          <a:bodyPr/>
          <a:lstStyle/>
          <a:p>
            <a:r>
              <a:rPr lang="en-US" sz="3200" dirty="0"/>
              <a:t>Approach: </a:t>
            </a:r>
            <a:r>
              <a:rPr lang="en-US" sz="3200" dirty="0" smtClean="0"/>
              <a:t>Iterative </a:t>
            </a:r>
            <a:r>
              <a:rPr lang="en-US" sz="3200" dirty="0"/>
              <a:t>&amp; </a:t>
            </a:r>
            <a:r>
              <a:rPr lang="en-US" sz="3200" dirty="0" smtClean="0"/>
              <a:t>Incremental - Spiral</a:t>
            </a:r>
            <a:endParaRPr lang="uz-Latn-UZ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163513" y="6177254"/>
            <a:ext cx="117262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"Spiral model (Boehm, 1988)" by </a:t>
            </a:r>
            <a:r>
              <a:rPr lang="en-US" sz="1000" dirty="0" err="1"/>
              <a:t>Connyderivative</a:t>
            </a:r>
            <a:r>
              <a:rPr lang="en-US" sz="1000" dirty="0"/>
              <a:t> work: </a:t>
            </a:r>
            <a:r>
              <a:rPr lang="en-US" sz="1000" dirty="0" err="1"/>
              <a:t>Spiral_model</a:t>
            </a:r>
            <a:r>
              <a:rPr lang="en-US" sz="1000" dirty="0"/>
              <a:t>_(Boehm,_1988).</a:t>
            </a:r>
            <a:r>
              <a:rPr lang="en-US" sz="1000" dirty="0" err="1"/>
              <a:t>png</a:t>
            </a:r>
            <a:r>
              <a:rPr lang="en-US" sz="1000" dirty="0"/>
              <a:t>: </a:t>
            </a:r>
            <a:r>
              <a:rPr lang="en-US" sz="1000" dirty="0" err="1"/>
              <a:t>Marctroyderivative</a:t>
            </a:r>
            <a:r>
              <a:rPr lang="en-US" sz="1000" dirty="0"/>
              <a:t> work: Conan (</a:t>
            </a:r>
            <a:r>
              <a:rPr lang="en-US" sz="1000" dirty="0" smtClean="0"/>
              <a:t>talk) File:Spiralmodel_nach_Boehm.png,</a:t>
            </a:r>
          </a:p>
          <a:p>
            <a:r>
              <a:rPr lang="en-US" sz="1000" dirty="0" err="1" smtClean="0"/>
              <a:t>Spiral_model</a:t>
            </a:r>
            <a:r>
              <a:rPr lang="en-US" sz="1000" dirty="0"/>
              <a:t>_(Boehm,_1988).</a:t>
            </a:r>
            <a:r>
              <a:rPr lang="en-US" sz="1000" dirty="0" err="1"/>
              <a:t>png</a:t>
            </a:r>
            <a:r>
              <a:rPr lang="en-US" sz="1000" dirty="0"/>
              <a:t>. Licensed under Public Domain via Commons - https://commons.wikimedia.org/wiki/File:Spiral_model_(Boehm,_1988).svg#/media/File:Spiral_model_(Boehm,_1988).svg</a:t>
            </a:r>
            <a:endParaRPr lang="uz-Latn-UZ" sz="10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042" y="837207"/>
            <a:ext cx="6429821" cy="5192907"/>
          </a:xfrm>
        </p:spPr>
      </p:pic>
    </p:spTree>
    <p:extLst>
      <p:ext uri="{BB962C8B-B14F-4D97-AF65-F5344CB8AC3E}">
        <p14:creationId xmlns:p14="http://schemas.microsoft.com/office/powerpoint/2010/main" val="8092681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854363" cy="522288"/>
          </a:xfrm>
        </p:spPr>
        <p:txBody>
          <a:bodyPr/>
          <a:lstStyle/>
          <a:p>
            <a:r>
              <a:rPr lang="en-US" sz="3200" dirty="0"/>
              <a:t>Approach: </a:t>
            </a:r>
            <a:r>
              <a:rPr lang="en-US" sz="3200" dirty="0" smtClean="0"/>
              <a:t>Iterative </a:t>
            </a:r>
            <a:r>
              <a:rPr lang="en-US" sz="3200" dirty="0"/>
              <a:t>&amp; </a:t>
            </a:r>
            <a:r>
              <a:rPr lang="en-US" sz="3200" dirty="0" smtClean="0"/>
              <a:t>Incremental - RAD</a:t>
            </a:r>
            <a:endParaRPr lang="uz-Latn-UZ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163513" y="6313889"/>
            <a:ext cx="1020824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"</a:t>
            </a:r>
            <a:r>
              <a:rPr lang="en-US" sz="1000" dirty="0" err="1"/>
              <a:t>RADModel</a:t>
            </a:r>
            <a:r>
              <a:rPr lang="en-US" sz="1000" dirty="0"/>
              <a:t>" by </a:t>
            </a:r>
            <a:r>
              <a:rPr lang="en-US" sz="1000" dirty="0" err="1"/>
              <a:t>Karenjoy</a:t>
            </a:r>
            <a:r>
              <a:rPr lang="en-US" sz="1000" dirty="0"/>
              <a:t> </a:t>
            </a:r>
            <a:r>
              <a:rPr lang="en-US" sz="1000" dirty="0" err="1"/>
              <a:t>toletol</a:t>
            </a:r>
            <a:r>
              <a:rPr lang="en-US" sz="1000" dirty="0"/>
              <a:t> - Own work. Licensed under Public Domain via Commons - https://commons.wikimedia.org/wiki/File:RADModel.JPG#/media/File:RADModel.JPG</a:t>
            </a:r>
            <a:endParaRPr lang="uz-Latn-UZ" sz="10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042" y="1379131"/>
            <a:ext cx="6429821" cy="4109057"/>
          </a:xfrm>
        </p:spPr>
      </p:pic>
    </p:spTree>
    <p:extLst>
      <p:ext uri="{BB962C8B-B14F-4D97-AF65-F5344CB8AC3E}">
        <p14:creationId xmlns:p14="http://schemas.microsoft.com/office/powerpoint/2010/main" val="16532506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854363" cy="522288"/>
          </a:xfrm>
        </p:spPr>
        <p:txBody>
          <a:bodyPr/>
          <a:lstStyle/>
          <a:p>
            <a:r>
              <a:rPr lang="en-US" sz="3200" dirty="0"/>
              <a:t>Approach: </a:t>
            </a:r>
            <a:r>
              <a:rPr lang="en-US" sz="3200" dirty="0" smtClean="0"/>
              <a:t>Iterative </a:t>
            </a:r>
            <a:r>
              <a:rPr lang="en-US" sz="3200" dirty="0"/>
              <a:t>&amp; </a:t>
            </a:r>
            <a:r>
              <a:rPr lang="en-US" sz="3200" dirty="0" smtClean="0"/>
              <a:t>Incremental - Agile</a:t>
            </a:r>
            <a:endParaRPr lang="uz-Latn-UZ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163513" y="6313889"/>
            <a:ext cx="1172308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Jason </a:t>
            </a:r>
            <a:r>
              <a:rPr lang="en-US" sz="1000" dirty="0" smtClean="0"/>
              <a:t>Oh, Essential </a:t>
            </a:r>
            <a:r>
              <a:rPr lang="en-US" sz="1000" dirty="0"/>
              <a:t>Resources, Services &amp; Technologies for Your </a:t>
            </a:r>
            <a:r>
              <a:rPr lang="en-US" sz="1000" dirty="0" smtClean="0"/>
              <a:t>Startup. Accessed on 2 October 2015</a:t>
            </a:r>
            <a:r>
              <a:rPr lang="en-US" sz="1000" dirty="0"/>
              <a:t>. &lt;https://www.linkedin.com/pulse/essential-resources-services-technologies-your-startup-jason-oh&gt;</a:t>
            </a:r>
            <a:endParaRPr lang="uz-Latn-UZ" sz="10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946" y="1596099"/>
            <a:ext cx="7875410" cy="3806217"/>
          </a:xfrm>
        </p:spPr>
      </p:pic>
    </p:spTree>
    <p:extLst>
      <p:ext uri="{BB962C8B-B14F-4D97-AF65-F5344CB8AC3E}">
        <p14:creationId xmlns:p14="http://schemas.microsoft.com/office/powerpoint/2010/main" val="16432916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864873" cy="522288"/>
          </a:xfrm>
        </p:spPr>
        <p:txBody>
          <a:bodyPr/>
          <a:lstStyle/>
          <a:p>
            <a:r>
              <a:rPr lang="en-US" sz="3600" dirty="0" smtClean="0"/>
              <a:t>Difference – Structured vs. Iterative</a:t>
            </a:r>
            <a:endParaRPr lang="uz-Latn-UZ" sz="36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869" y="778004"/>
            <a:ext cx="10148039" cy="5811028"/>
          </a:xfrm>
        </p:spPr>
      </p:pic>
      <p:sp>
        <p:nvSpPr>
          <p:cNvPr id="5" name="TextBox 4"/>
          <p:cNvSpPr txBox="1"/>
          <p:nvPr/>
        </p:nvSpPr>
        <p:spPr>
          <a:xfrm>
            <a:off x="163513" y="6335116"/>
            <a:ext cx="1184010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i="1" dirty="0" smtClean="0"/>
              <a:t>Luke </a:t>
            </a:r>
            <a:r>
              <a:rPr lang="en-US" sz="1050" i="1" dirty="0" err="1" smtClean="0"/>
              <a:t>Clum</a:t>
            </a:r>
            <a:r>
              <a:rPr lang="en-US" sz="1050" i="1" dirty="0" smtClean="0"/>
              <a:t>, Understanding </a:t>
            </a:r>
            <a:r>
              <a:rPr lang="en-US" sz="1050" i="1" dirty="0"/>
              <a:t>Agile Design and Why It’s </a:t>
            </a:r>
            <a:r>
              <a:rPr lang="en-US" sz="1050" i="1" dirty="0" smtClean="0"/>
              <a:t>Important. Accessed </a:t>
            </a:r>
            <a:r>
              <a:rPr lang="en-US" sz="1050" i="1" dirty="0"/>
              <a:t>02 October 2015, &lt;http://designshack.net/articles/business-articles/understanding-agile-design-and-why-its-important/&gt;. </a:t>
            </a:r>
          </a:p>
        </p:txBody>
      </p:sp>
    </p:spTree>
    <p:extLst>
      <p:ext uri="{BB962C8B-B14F-4D97-AF65-F5344CB8AC3E}">
        <p14:creationId xmlns:p14="http://schemas.microsoft.com/office/powerpoint/2010/main" val="16440386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Approach: Prototyping</a:t>
            </a:r>
            <a:endParaRPr lang="uz-Latn-UZ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dirty="0" smtClean="0"/>
              <a:t>It is hard to collect project requirements correctly right the first time. </a:t>
            </a:r>
          </a:p>
          <a:p>
            <a:pPr marL="0" indent="0">
              <a:buNone/>
            </a:pPr>
            <a:r>
              <a:rPr lang="en-US" sz="2800" dirty="0" smtClean="0"/>
              <a:t>Different approaches and methodologies of software development try to deal with this problem differently.</a:t>
            </a:r>
          </a:p>
          <a:p>
            <a:pPr marL="0" indent="0">
              <a:buNone/>
            </a:pPr>
            <a:r>
              <a:rPr lang="en-US" sz="2800" dirty="0" smtClean="0"/>
              <a:t>Some spend substantial time and resources to get it the first time (structured).</a:t>
            </a:r>
          </a:p>
          <a:p>
            <a:pPr marL="0" indent="0">
              <a:buNone/>
            </a:pPr>
            <a:r>
              <a:rPr lang="en-US" sz="2800" dirty="0" smtClean="0"/>
              <a:t>Some break down the project into smaller parts and iterate through them (iterative).</a:t>
            </a:r>
          </a:p>
          <a:p>
            <a:pPr marL="0" indent="0">
              <a:buNone/>
            </a:pPr>
            <a:r>
              <a:rPr lang="en-US" sz="2800" dirty="0" smtClean="0"/>
              <a:t>And, others try to solve it by showing the final user prototypes and get their feedback (prototyping).</a:t>
            </a:r>
          </a:p>
          <a:p>
            <a:pPr marL="0" indent="0">
              <a:buNone/>
            </a:pPr>
            <a:r>
              <a:rPr lang="en-US" sz="2800" dirty="0" smtClean="0"/>
              <a:t>Anything can be considered a prototype, working or not. For example: drawing, working software, video, HTML version of a desktop app.</a:t>
            </a:r>
          </a:p>
        </p:txBody>
      </p:sp>
    </p:spTree>
    <p:extLst>
      <p:ext uri="{BB962C8B-B14F-4D97-AF65-F5344CB8AC3E}">
        <p14:creationId xmlns:p14="http://schemas.microsoft.com/office/powerpoint/2010/main" val="34025451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854363" cy="522288"/>
          </a:xfrm>
        </p:spPr>
        <p:txBody>
          <a:bodyPr/>
          <a:lstStyle/>
          <a:p>
            <a:r>
              <a:rPr lang="en-US" sz="3200" dirty="0"/>
              <a:t>Approach: </a:t>
            </a:r>
            <a:r>
              <a:rPr lang="en-US" sz="3200" dirty="0" smtClean="0"/>
              <a:t>Prototyping - Prototyping</a:t>
            </a:r>
            <a:endParaRPr lang="uz-Latn-UZ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163513" y="6219299"/>
            <a:ext cx="103108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"</a:t>
            </a:r>
            <a:r>
              <a:rPr lang="en-US" sz="1000" dirty="0" err="1"/>
              <a:t>ELiving</a:t>
            </a:r>
            <a:r>
              <a:rPr lang="en-US" sz="1000" dirty="0"/>
              <a:t> Campus Paper Prototype 2" by Samuel Mann - originally posted to Flickr as </a:t>
            </a:r>
            <a:r>
              <a:rPr lang="en-US" sz="1000" dirty="0" err="1"/>
              <a:t>eLiving</a:t>
            </a:r>
            <a:r>
              <a:rPr lang="en-US" sz="1000" dirty="0"/>
              <a:t> Campus Paper </a:t>
            </a:r>
            <a:r>
              <a:rPr lang="en-US" sz="1000" dirty="0" smtClean="0"/>
              <a:t>prototype.</a:t>
            </a:r>
            <a:br>
              <a:rPr lang="en-US" sz="1000" dirty="0" smtClean="0"/>
            </a:br>
            <a:r>
              <a:rPr lang="en-US" sz="1000" dirty="0" smtClean="0"/>
              <a:t>Licensed </a:t>
            </a:r>
            <a:r>
              <a:rPr lang="en-US" sz="1000" dirty="0"/>
              <a:t>under CC BY 2.0 via Commons - https://commons.wikimedia.org/wiki/File:ELiving_Campus_Paper_Prototype_2.jpg#/media/File:ELiving_Campus_Paper_Prototype_2.jpg</a:t>
            </a:r>
            <a:endParaRPr lang="uz-Latn-UZ" sz="10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2729" y="1049560"/>
            <a:ext cx="7634592" cy="5067461"/>
          </a:xfrm>
        </p:spPr>
      </p:pic>
    </p:spTree>
    <p:extLst>
      <p:ext uri="{BB962C8B-B14F-4D97-AF65-F5344CB8AC3E}">
        <p14:creationId xmlns:p14="http://schemas.microsoft.com/office/powerpoint/2010/main" val="1243298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Approaches</a:t>
            </a:r>
            <a:endParaRPr lang="uz-Latn-UZ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dirty="0" smtClean="0"/>
              <a:t>We will go though all of these and other methodologies available to you.</a:t>
            </a:r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We will learn what problems each methodology solves, their strengths and weaknesses in different contexts, advantages and disadvantages.</a:t>
            </a:r>
          </a:p>
          <a:p>
            <a:pPr marL="0" indent="0">
              <a:buNone/>
            </a:pPr>
            <a:r>
              <a:rPr lang="en-US" sz="2800" dirty="0" smtClean="0"/>
              <a:t>Basically, when to use specific methodology and when not to!</a:t>
            </a:r>
            <a:endParaRPr lang="uz-Latn-UZ" sz="2800" dirty="0"/>
          </a:p>
        </p:txBody>
      </p:sp>
    </p:spTree>
    <p:extLst>
      <p:ext uri="{BB962C8B-B14F-4D97-AF65-F5344CB8AC3E}">
        <p14:creationId xmlns:p14="http://schemas.microsoft.com/office/powerpoint/2010/main" val="32141024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854363" cy="522288"/>
          </a:xfrm>
        </p:spPr>
        <p:txBody>
          <a:bodyPr/>
          <a:lstStyle/>
          <a:p>
            <a:r>
              <a:rPr lang="en-US" dirty="0" smtClean="0"/>
              <a:t>Methodologies we will cover</a:t>
            </a:r>
            <a:endParaRPr lang="uz-Latn-UZ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1193462" cy="5436476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Structural</a:t>
            </a:r>
            <a:r>
              <a:rPr lang="en-US" dirty="0" smtClean="0"/>
              <a:t>:</a:t>
            </a:r>
          </a:p>
          <a:p>
            <a:pPr lvl="1"/>
            <a:r>
              <a:rPr lang="en-US" dirty="0" smtClean="0"/>
              <a:t>Waterfall</a:t>
            </a:r>
          </a:p>
          <a:p>
            <a:pPr lvl="1"/>
            <a:r>
              <a:rPr lang="en-US" dirty="0" smtClean="0"/>
              <a:t>Structured Software Development Methodology (SSDM)</a:t>
            </a:r>
          </a:p>
          <a:p>
            <a:pPr lvl="1"/>
            <a:endParaRPr lang="en-US" dirty="0"/>
          </a:p>
          <a:p>
            <a:pPr marL="0" indent="0">
              <a:buNone/>
            </a:pPr>
            <a:r>
              <a:rPr lang="en-US" b="1" dirty="0" smtClean="0"/>
              <a:t>Iterative and Incremental</a:t>
            </a:r>
            <a:r>
              <a:rPr lang="en-US" dirty="0" smtClean="0"/>
              <a:t> (many Agile methodologies):</a:t>
            </a:r>
          </a:p>
          <a:p>
            <a:pPr lvl="1"/>
            <a:r>
              <a:rPr lang="en-US" dirty="0" smtClean="0"/>
              <a:t>Rapid Application Methodology (RAD)</a:t>
            </a:r>
          </a:p>
          <a:p>
            <a:pPr lvl="1"/>
            <a:r>
              <a:rPr lang="en-US" dirty="0" smtClean="0"/>
              <a:t>Spiral</a:t>
            </a:r>
          </a:p>
          <a:p>
            <a:pPr lvl="1"/>
            <a:r>
              <a:rPr lang="en-US" dirty="0" err="1" smtClean="0"/>
              <a:t>eXtreme</a:t>
            </a:r>
            <a:r>
              <a:rPr lang="en-US" dirty="0" smtClean="0"/>
              <a:t> Programming (EX)</a:t>
            </a:r>
          </a:p>
          <a:p>
            <a:pPr lvl="1"/>
            <a:r>
              <a:rPr lang="en-US" dirty="0" smtClean="0"/>
              <a:t>Scrum</a:t>
            </a:r>
          </a:p>
          <a:p>
            <a:pPr lvl="1"/>
            <a:r>
              <a:rPr lang="en-US" dirty="0" smtClean="0"/>
              <a:t>Etc.</a:t>
            </a:r>
          </a:p>
          <a:p>
            <a:pPr lvl="1"/>
            <a:endParaRPr lang="en-US" dirty="0"/>
          </a:p>
          <a:p>
            <a:pPr marL="0" indent="0">
              <a:buNone/>
            </a:pPr>
            <a:r>
              <a:rPr lang="en-US" b="1" dirty="0" smtClean="0"/>
              <a:t>Prototyping</a:t>
            </a:r>
            <a:r>
              <a:rPr lang="en-US" dirty="0" smtClean="0"/>
              <a:t>:</a:t>
            </a:r>
          </a:p>
          <a:p>
            <a:pPr lvl="1"/>
            <a:r>
              <a:rPr lang="en-US" dirty="0" smtClean="0"/>
              <a:t>Prototyping</a:t>
            </a:r>
          </a:p>
        </p:txBody>
      </p:sp>
    </p:spTree>
    <p:extLst>
      <p:ext uri="{BB962C8B-B14F-4D97-AF65-F5344CB8AC3E}">
        <p14:creationId xmlns:p14="http://schemas.microsoft.com/office/powerpoint/2010/main" val="22913598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74789" y="2856356"/>
            <a:ext cx="7867135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000" b="1" dirty="0" smtClean="0"/>
              <a:t>Tools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3502664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74789" y="2856356"/>
            <a:ext cx="7867135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000" b="1" dirty="0" smtClean="0"/>
              <a:t>Waterfall methodology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1450838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Waterfall Model</a:t>
            </a:r>
            <a:endParaRPr lang="uz-Latn-UZ" dirty="0"/>
          </a:p>
        </p:txBody>
      </p:sp>
      <p:pic>
        <p:nvPicPr>
          <p:cNvPr id="1026" name="Picture 2" descr="Image result for phase in which defect is introduced"/>
          <p:cNvPicPr>
            <a:picLocks noGrp="1" noChangeAspect="1" noChangeArrowheads="1"/>
          </p:cNvPicPr>
          <p:nvPr>
            <p:ph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6822" y="1377669"/>
            <a:ext cx="7323126" cy="4227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22978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Waterfall Model</a:t>
            </a:r>
            <a:endParaRPr lang="uz-Latn-UZ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050" name="Picture 2" descr="Image result for average cost of fixing defects based on wh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26" y="1800743"/>
            <a:ext cx="11267099" cy="2131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36688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Waterfall Model</a:t>
            </a:r>
            <a:endParaRPr lang="uz-Latn-UZ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1193462" cy="4227786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The waterfall model is a </a:t>
            </a:r>
            <a:r>
              <a:rPr lang="en-US" u="sng" dirty="0"/>
              <a:t>sequential design process</a:t>
            </a:r>
            <a:r>
              <a:rPr lang="en-US" dirty="0"/>
              <a:t>, used in software development processes, in which progress is seen as flowing steadily downwards (like a waterfall) through the </a:t>
            </a:r>
            <a:r>
              <a:rPr lang="en-US" u="sng" dirty="0"/>
              <a:t>phases of conception, initiation, analysis, design, construction, testing, production/implementation and maintenance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The waterfall development model originates in the manufacturing and construction industries: highly structured physical environments in which after-the-fact changes are prohibitively costly, if not impossible. Since no formal software development methodologies existed at the time, this hardware-oriented model was simply adapted for software development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uz-Latn-UZ" dirty="0"/>
          </a:p>
        </p:txBody>
      </p:sp>
      <p:sp>
        <p:nvSpPr>
          <p:cNvPr id="4" name="Rectangle 3"/>
          <p:cNvSpPr/>
          <p:nvPr/>
        </p:nvSpPr>
        <p:spPr>
          <a:xfrm>
            <a:off x="538163" y="5954138"/>
            <a:ext cx="111934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200" i="1" dirty="0"/>
              <a:t>Waterfall model, accessed 02 October 2015, &lt;https://en.wikipedia.org/wiki/Waterfall_model&gt;. </a:t>
            </a:r>
            <a:endParaRPr lang="en-US" sz="1200" i="1" dirty="0" smtClean="0"/>
          </a:p>
          <a:p>
            <a:pPr algn="r"/>
            <a:r>
              <a:rPr lang="en-US" sz="1200" i="1" dirty="0" err="1"/>
              <a:t>Benington</a:t>
            </a:r>
            <a:r>
              <a:rPr lang="en-US" sz="1200" i="1" dirty="0"/>
              <a:t>, Herbert D. </a:t>
            </a:r>
            <a:r>
              <a:rPr lang="en-US" sz="1200" i="1" dirty="0" smtClean="0"/>
              <a:t>(1983</a:t>
            </a:r>
            <a:r>
              <a:rPr lang="en-US" sz="1200" i="1" dirty="0"/>
              <a:t>). "Production of Large Computer Programs" (PDF). IEEE Annals of the History of </a:t>
            </a:r>
            <a:r>
              <a:rPr lang="en-US" sz="1200" i="1" dirty="0" smtClean="0"/>
              <a:t>Computing.</a:t>
            </a:r>
            <a:endParaRPr lang="en-US" sz="1200" i="1" dirty="0"/>
          </a:p>
        </p:txBody>
      </p:sp>
    </p:spTree>
    <p:extLst>
      <p:ext uri="{BB962C8B-B14F-4D97-AF65-F5344CB8AC3E}">
        <p14:creationId xmlns:p14="http://schemas.microsoft.com/office/powerpoint/2010/main" val="33672927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Visual presentation</a:t>
            </a:r>
            <a:endParaRPr lang="uz-Latn-UZ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826" y="936459"/>
            <a:ext cx="6791540" cy="5093655"/>
          </a:xfrm>
        </p:spPr>
      </p:pic>
      <p:sp>
        <p:nvSpPr>
          <p:cNvPr id="5" name="TextBox 4"/>
          <p:cNvSpPr txBox="1"/>
          <p:nvPr/>
        </p:nvSpPr>
        <p:spPr>
          <a:xfrm>
            <a:off x="163513" y="6082664"/>
            <a:ext cx="116290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/>
              <a:t>"Waterfall model" by Peter Kemp / Paul Smith - Adapted from Paul Smith's work at </a:t>
            </a:r>
            <a:r>
              <a:rPr lang="en-US" sz="1200" dirty="0" err="1" smtClean="0"/>
              <a:t>wikipedia</a:t>
            </a:r>
            <a:r>
              <a:rPr lang="en-US" sz="1200" dirty="0" smtClean="0"/>
              <a:t>.</a:t>
            </a:r>
            <a:br>
              <a:rPr lang="en-US" sz="1200" dirty="0" smtClean="0"/>
            </a:br>
            <a:r>
              <a:rPr lang="en-US" sz="1200" dirty="0" smtClean="0"/>
              <a:t>Licensed </a:t>
            </a:r>
            <a:r>
              <a:rPr lang="en-US" sz="1200" dirty="0"/>
              <a:t>under CC BY 3.0 via Commons - https://commons.wikimedia.org/wiki/File:Waterfall_model.svg#/media/File:Waterfall_model.svg</a:t>
            </a:r>
            <a:endParaRPr lang="uz-Latn-UZ" sz="1200" dirty="0"/>
          </a:p>
        </p:txBody>
      </p:sp>
    </p:spTree>
    <p:extLst>
      <p:ext uri="{BB962C8B-B14F-4D97-AF65-F5344CB8AC3E}">
        <p14:creationId xmlns:p14="http://schemas.microsoft.com/office/powerpoint/2010/main" val="19763647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Problems it solves</a:t>
            </a:r>
            <a:endParaRPr lang="uz-Latn-UZ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1193462" cy="52578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Each step has an input and output.</a:t>
            </a:r>
          </a:p>
          <a:p>
            <a:pPr marL="0" indent="0">
              <a:buNone/>
            </a:pPr>
            <a:r>
              <a:rPr lang="en-US" dirty="0" smtClean="0"/>
              <a:t>A step’s input is an output of the previous step.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 smtClean="0"/>
              <a:t>What problems does it address?</a:t>
            </a:r>
          </a:p>
          <a:p>
            <a:pPr lvl="1"/>
            <a:r>
              <a:rPr lang="en-US" dirty="0" smtClean="0"/>
              <a:t>Changing project later on is costly. Tens or hundreds of times costly. That’s why we need to spend time and resources to get them right at very first step.</a:t>
            </a:r>
          </a:p>
          <a:p>
            <a:pPr lvl="1"/>
            <a:r>
              <a:rPr lang="en-US" dirty="0" smtClean="0"/>
              <a:t>People may leave your team. They may be the carriers of the project related knowledge. That’s why you need to document everything in a standard way.</a:t>
            </a:r>
          </a:p>
          <a:p>
            <a:pPr lvl="1"/>
            <a:r>
              <a:rPr lang="en-US" dirty="0" smtClean="0"/>
              <a:t>Gives concrete steps, that are easy to understand. Everyone knows at what phase the project is, and is the main goal at the moment – synergy.</a:t>
            </a:r>
          </a:p>
          <a:p>
            <a:pPr lvl="1"/>
            <a:endParaRPr lang="uz-Latn-UZ" dirty="0"/>
          </a:p>
        </p:txBody>
      </p:sp>
    </p:spTree>
    <p:extLst>
      <p:ext uri="{BB962C8B-B14F-4D97-AF65-F5344CB8AC3E}">
        <p14:creationId xmlns:p14="http://schemas.microsoft.com/office/powerpoint/2010/main" val="38896519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When to use it?</a:t>
            </a:r>
            <a:endParaRPr lang="uz-Latn-UZ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1193462" cy="5257800"/>
          </a:xfrm>
        </p:spPr>
        <p:txBody>
          <a:bodyPr/>
          <a:lstStyle/>
          <a:p>
            <a:pPr lvl="1"/>
            <a:r>
              <a:rPr lang="en-US" dirty="0" smtClean="0"/>
              <a:t>Projects that have clearly defined final product.</a:t>
            </a:r>
          </a:p>
          <a:p>
            <a:pPr lvl="1"/>
            <a:r>
              <a:rPr lang="en-US" dirty="0" smtClean="0"/>
              <a:t>Stable and clear requirements i.e. requirements do not change.</a:t>
            </a:r>
          </a:p>
          <a:p>
            <a:pPr lvl="1"/>
            <a:r>
              <a:rPr lang="en-US" dirty="0" smtClean="0"/>
              <a:t>Clearly defined and fixed scope.</a:t>
            </a:r>
          </a:p>
          <a:p>
            <a:pPr lvl="1"/>
            <a:r>
              <a:rPr lang="en-US" dirty="0" smtClean="0"/>
              <a:t>Large scale project. For small projects it is not as effective.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marL="457200" lvl="1" indent="0">
              <a:buNone/>
            </a:pPr>
            <a:r>
              <a:rPr lang="en-US" dirty="0" smtClean="0"/>
              <a:t>What else do you think?</a:t>
            </a:r>
          </a:p>
          <a:p>
            <a:pPr lvl="1"/>
            <a:endParaRPr lang="uz-Latn-UZ" dirty="0"/>
          </a:p>
        </p:txBody>
      </p:sp>
    </p:spTree>
    <p:extLst>
      <p:ext uri="{BB962C8B-B14F-4D97-AF65-F5344CB8AC3E}">
        <p14:creationId xmlns:p14="http://schemas.microsoft.com/office/powerpoint/2010/main" val="32048546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707218" cy="522288"/>
          </a:xfrm>
        </p:spPr>
        <p:txBody>
          <a:bodyPr/>
          <a:lstStyle/>
          <a:p>
            <a:r>
              <a:rPr lang="en-US" dirty="0" smtClean="0"/>
              <a:t>Advantages &amp; Disadvantages</a:t>
            </a:r>
            <a:endParaRPr lang="uz-Latn-UZ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1193462" cy="5257800"/>
          </a:xfrm>
        </p:spPr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From what you have heard so far…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en-US" sz="3200" b="1" dirty="0" smtClean="0"/>
              <a:t>What are the advantages of Waterfall methodology?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We will introduce </a:t>
            </a:r>
            <a:r>
              <a:rPr lang="en-US" b="1" dirty="0" smtClean="0"/>
              <a:t>disadvantages</a:t>
            </a:r>
            <a:r>
              <a:rPr lang="en-US" dirty="0" smtClean="0"/>
              <a:t> of the model, while introducing other methodologies. Usually, a new methodology is trying to solve specific problem in or that was not addressed in some methodology.</a:t>
            </a:r>
          </a:p>
        </p:txBody>
      </p:sp>
    </p:spTree>
    <p:extLst>
      <p:ext uri="{BB962C8B-B14F-4D97-AF65-F5344CB8AC3E}">
        <p14:creationId xmlns:p14="http://schemas.microsoft.com/office/powerpoint/2010/main" val="17262164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Recommended Reading</a:t>
            </a:r>
            <a:endParaRPr lang="uz-Latn-UZ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Wikipedia</a:t>
            </a:r>
            <a:r>
              <a:rPr lang="en-US" dirty="0"/>
              <a:t>, (2015). </a:t>
            </a:r>
            <a:r>
              <a:rPr lang="en-US" i="1" dirty="0"/>
              <a:t>Software development process</a:t>
            </a:r>
            <a:r>
              <a:rPr lang="en-US" dirty="0"/>
              <a:t>. [online] Available at: https://en.wikipedia.org/wiki/Software_development_process [Accessed 2 Oct. 2015</a:t>
            </a:r>
            <a:r>
              <a:rPr lang="en-US" dirty="0" smtClean="0"/>
              <a:t>].</a:t>
            </a:r>
          </a:p>
          <a:p>
            <a:endParaRPr lang="en-GB" i="1" dirty="0" smtClean="0"/>
          </a:p>
          <a:p>
            <a:r>
              <a:rPr lang="en-US" dirty="0"/>
              <a:t>Wikipedia, (2015). </a:t>
            </a:r>
            <a:r>
              <a:rPr lang="en-US" i="1" dirty="0"/>
              <a:t>Software development process</a:t>
            </a:r>
            <a:r>
              <a:rPr lang="en-US" dirty="0"/>
              <a:t>. [online] Available at: https://en.wikipedia.org/wiki/Software_development_process [Accessed 2 Oct. 2015</a:t>
            </a:r>
            <a:r>
              <a:rPr lang="en-US" dirty="0" smtClean="0"/>
              <a:t>].</a:t>
            </a:r>
          </a:p>
          <a:p>
            <a:endParaRPr lang="en-US" dirty="0" smtClean="0"/>
          </a:p>
          <a:p>
            <a:r>
              <a:rPr lang="en-GB" i="1" dirty="0" err="1" smtClean="0"/>
              <a:t>Booch</a:t>
            </a:r>
            <a:r>
              <a:rPr lang="en-GB" i="1" dirty="0"/>
              <a:t>, G., </a:t>
            </a:r>
            <a:r>
              <a:rPr lang="en-GB" i="1" dirty="0" err="1"/>
              <a:t>Maksimchuk</a:t>
            </a:r>
            <a:r>
              <a:rPr lang="en-GB" i="1" dirty="0"/>
              <a:t>, R., Engle, M., Young, B., </a:t>
            </a:r>
            <a:r>
              <a:rPr lang="en-GB" i="1" dirty="0" err="1"/>
              <a:t>Conallen</a:t>
            </a:r>
            <a:r>
              <a:rPr lang="en-GB" i="1" dirty="0"/>
              <a:t>, J. and Houston, K. (2007). Object-oriented analysis and design with applications. 2nd ed. Upper Saddle River, NJ: Addison-Wesley</a:t>
            </a:r>
            <a:r>
              <a:rPr lang="en-GB" i="1" dirty="0" smtClean="0"/>
              <a:t>.</a:t>
            </a:r>
          </a:p>
          <a:p>
            <a:endParaRPr lang="en-GB" i="1" dirty="0"/>
          </a:p>
          <a:p>
            <a:r>
              <a:rPr lang="en-GB" i="1" dirty="0" smtClean="0"/>
              <a:t>Google…</a:t>
            </a:r>
          </a:p>
        </p:txBody>
      </p:sp>
    </p:spTree>
    <p:extLst>
      <p:ext uri="{BB962C8B-B14F-4D97-AF65-F5344CB8AC3E}">
        <p14:creationId xmlns:p14="http://schemas.microsoft.com/office/powerpoint/2010/main" val="22132604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83FA4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Unknown Document Type" ma:contentTypeID="0x010104" ma:contentTypeVersion="0" ma:contentTypeDescription="" ma:contentTypeScope="" ma:versionID="05d83ceaa0bbd2e3bc716e6e66bd857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3d69fe45253d5ff147bb69036b756a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96A69CC-15C0-44EB-83EA-DDE598AD469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2C8FF38-90C2-4E22-8994-C9FF956ACA7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A9246F39-9307-4FCC-9BD1-9C6A3D1EF157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258</TotalTime>
  <Words>1039</Words>
  <Application>Microsoft Office PowerPoint</Application>
  <PresentationFormat>Widescreen</PresentationFormat>
  <Paragraphs>127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</dc:creator>
  <cp:lastModifiedBy>Said Abduvaliev</cp:lastModifiedBy>
  <cp:revision>44</cp:revision>
  <dcterms:created xsi:type="dcterms:W3CDTF">2015-06-15T09:27:21Z</dcterms:created>
  <dcterms:modified xsi:type="dcterms:W3CDTF">2017-10-13T07:57:00Z</dcterms:modified>
</cp:coreProperties>
</file>