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0"/>
  </p:notesMasterIdLst>
  <p:handoutMasterIdLst>
    <p:handoutMasterId r:id="rId31"/>
  </p:handoutMasterIdLst>
  <p:sldIdLst>
    <p:sldId id="258" r:id="rId5"/>
    <p:sldId id="256" r:id="rId6"/>
    <p:sldId id="259" r:id="rId7"/>
    <p:sldId id="271" r:id="rId8"/>
    <p:sldId id="290" r:id="rId9"/>
    <p:sldId id="308" r:id="rId10"/>
    <p:sldId id="313" r:id="rId11"/>
    <p:sldId id="314" r:id="rId12"/>
    <p:sldId id="329" r:id="rId13"/>
    <p:sldId id="330" r:id="rId14"/>
    <p:sldId id="331" r:id="rId15"/>
    <p:sldId id="334" r:id="rId16"/>
    <p:sldId id="333" r:id="rId17"/>
    <p:sldId id="332" r:id="rId18"/>
    <p:sldId id="335" r:id="rId19"/>
    <p:sldId id="336" r:id="rId20"/>
    <p:sldId id="337" r:id="rId21"/>
    <p:sldId id="338" r:id="rId22"/>
    <p:sldId id="339" r:id="rId23"/>
    <p:sldId id="340" r:id="rId24"/>
    <p:sldId id="341" r:id="rId25"/>
    <p:sldId id="342" r:id="rId26"/>
    <p:sldId id="343" r:id="rId27"/>
    <p:sldId id="344" r:id="rId28"/>
    <p:sldId id="270"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DCB1F4FD-AA3F-4FAD-B3AD-818FDA819A42}">
          <p14:sldIdLst>
            <p14:sldId id="258"/>
            <p14:sldId id="256"/>
            <p14:sldId id="259"/>
            <p14:sldId id="271"/>
          </p14:sldIdLst>
        </p14:section>
        <p14:section name="Main section" id="{661493E7-0630-4BF3-A32E-E6337193D825}">
          <p14:sldIdLst>
            <p14:sldId id="290"/>
            <p14:sldId id="308"/>
            <p14:sldId id="313"/>
            <p14:sldId id="314"/>
            <p14:sldId id="329"/>
            <p14:sldId id="330"/>
            <p14:sldId id="331"/>
            <p14:sldId id="334"/>
            <p14:sldId id="333"/>
            <p14:sldId id="332"/>
            <p14:sldId id="335"/>
            <p14:sldId id="336"/>
            <p14:sldId id="337"/>
            <p14:sldId id="338"/>
            <p14:sldId id="339"/>
            <p14:sldId id="340"/>
            <p14:sldId id="341"/>
            <p14:sldId id="342"/>
            <p14:sldId id="343"/>
            <p14:sldId id="344"/>
            <p14:sldId id="270"/>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3FA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22" d="100"/>
          <a:sy n="122" d="100"/>
        </p:scale>
        <p:origin x="132" y="270"/>
      </p:cViewPr>
      <p:guideLst/>
    </p:cSldViewPr>
  </p:slideViewPr>
  <p:notesTextViewPr>
    <p:cViewPr>
      <p:scale>
        <a:sx n="1" d="1"/>
        <a:sy n="1" d="1"/>
      </p:scale>
      <p:origin x="0" y="0"/>
    </p:cViewPr>
  </p:notesTextViewPr>
  <p:notesViewPr>
    <p:cSldViewPr snapToGrid="0">
      <p:cViewPr varScale="1">
        <p:scale>
          <a:sx n="88" d="100"/>
          <a:sy n="88" d="100"/>
        </p:scale>
        <p:origin x="3822"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2272412-ECD9-4589-8F80-ED35644F1A6B}" type="datetimeFigureOut">
              <a:rPr lang="en-US" smtClean="0"/>
              <a:t>10/13/2017</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A4C0F7-5F49-42B7-B90C-A2B4D6FD848C}" type="slidenum">
              <a:rPr lang="en-US" smtClean="0"/>
              <a:t>‹#›</a:t>
            </a:fld>
            <a:endParaRPr lang="en-US"/>
          </a:p>
        </p:txBody>
      </p:sp>
    </p:spTree>
    <p:extLst>
      <p:ext uri="{BB962C8B-B14F-4D97-AF65-F5344CB8AC3E}">
        <p14:creationId xmlns:p14="http://schemas.microsoft.com/office/powerpoint/2010/main" val="272937246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9C7AB5-283B-4711-89CB-75C768305EDE}" type="datetimeFigureOut">
              <a:rPr lang="en-US" smtClean="0"/>
              <a:t>10/13/2017</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29D3F55-1686-48A7-8FC6-CD3D548EC9E7}" type="slidenum">
              <a:rPr lang="en-US" smtClean="0"/>
              <a:t>‹#›</a:t>
            </a:fld>
            <a:endParaRPr lang="en-US"/>
          </a:p>
        </p:txBody>
      </p:sp>
    </p:spTree>
    <p:extLst>
      <p:ext uri="{BB962C8B-B14F-4D97-AF65-F5344CB8AC3E}">
        <p14:creationId xmlns:p14="http://schemas.microsoft.com/office/powerpoint/2010/main" val="9895849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7" name="Rectangle 6"/>
          <p:cNvSpPr/>
          <p:nvPr userDrawn="1"/>
        </p:nvSpPr>
        <p:spPr>
          <a:xfrm>
            <a:off x="0" y="0"/>
            <a:ext cx="12192000" cy="77560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184821" y="65530"/>
            <a:ext cx="2925543" cy="640960"/>
          </a:xfrm>
          <a:prstGeom prst="rect">
            <a:avLst/>
          </a:prstGeom>
        </p:spPr>
      </p:pic>
      <p:sp>
        <p:nvSpPr>
          <p:cNvPr id="12" name="Text Placeholder 11"/>
          <p:cNvSpPr>
            <a:spLocks noGrp="1"/>
          </p:cNvSpPr>
          <p:nvPr>
            <p:ph type="body" sz="quarter" idx="10" hasCustomPrompt="1"/>
          </p:nvPr>
        </p:nvSpPr>
        <p:spPr>
          <a:xfrm>
            <a:off x="2709863" y="2522538"/>
            <a:ext cx="6753225" cy="1314450"/>
          </a:xfrm>
          <a:prstGeom prst="rect">
            <a:avLst/>
          </a:prstGeom>
        </p:spPr>
        <p:txBody>
          <a:bodyPr anchor="ctr"/>
          <a:lstStyle>
            <a:lvl1pPr marL="0" indent="0" algn="ctr">
              <a:buNone/>
              <a:defRPr sz="4400" b="1"/>
            </a:lvl1pPr>
          </a:lstStyle>
          <a:p>
            <a:pPr lvl="0"/>
            <a:r>
              <a:rPr lang="en-GB" dirty="0" smtClean="0"/>
              <a:t>Presentation Title </a:t>
            </a:r>
            <a:endParaRPr lang="en-US" dirty="0"/>
          </a:p>
        </p:txBody>
      </p:sp>
      <p:sp>
        <p:nvSpPr>
          <p:cNvPr id="6" name="Rectangle 5"/>
          <p:cNvSpPr/>
          <p:nvPr userDrawn="1"/>
        </p:nvSpPr>
        <p:spPr>
          <a:xfrm>
            <a:off x="0" y="6596743"/>
            <a:ext cx="12192000" cy="26125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7306537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ustom Layout">
    <p:spTree>
      <p:nvGrpSpPr>
        <p:cNvPr id="1" name=""/>
        <p:cNvGrpSpPr/>
        <p:nvPr/>
      </p:nvGrpSpPr>
      <p:grpSpPr>
        <a:xfrm>
          <a:off x="0" y="0"/>
          <a:ext cx="0" cy="0"/>
          <a:chOff x="0" y="0"/>
          <a:chExt cx="0" cy="0"/>
        </a:xfrm>
      </p:grpSpPr>
      <p:sp>
        <p:nvSpPr>
          <p:cNvPr id="3" name="Rectangle 2"/>
          <p:cNvSpPr/>
          <p:nvPr userDrawn="1"/>
        </p:nvSpPr>
        <p:spPr>
          <a:xfrm>
            <a:off x="0" y="0"/>
            <a:ext cx="12192000" cy="77560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userDrawn="1"/>
        </p:nvSpPr>
        <p:spPr>
          <a:xfrm>
            <a:off x="0" y="6596743"/>
            <a:ext cx="12192000" cy="26125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184821" y="65530"/>
            <a:ext cx="2925543" cy="640960"/>
          </a:xfrm>
          <a:prstGeom prst="rect">
            <a:avLst/>
          </a:prstGeom>
        </p:spPr>
      </p:pic>
      <p:sp>
        <p:nvSpPr>
          <p:cNvPr id="7" name="Text Placeholder 6"/>
          <p:cNvSpPr>
            <a:spLocks noGrp="1"/>
          </p:cNvSpPr>
          <p:nvPr>
            <p:ph type="body" sz="quarter" idx="10" hasCustomPrompt="1"/>
          </p:nvPr>
        </p:nvSpPr>
        <p:spPr>
          <a:xfrm>
            <a:off x="163513" y="130175"/>
            <a:ext cx="7151687" cy="522288"/>
          </a:xfrm>
          <a:prstGeom prst="rect">
            <a:avLst/>
          </a:prstGeom>
        </p:spPr>
        <p:txBody>
          <a:bodyPr anchor="ctr"/>
          <a:lstStyle>
            <a:lvl1pPr marL="0" indent="0">
              <a:buNone/>
              <a:defRPr sz="4000" b="1">
                <a:solidFill>
                  <a:schemeClr val="bg1"/>
                </a:solidFill>
              </a:defRPr>
            </a:lvl1pPr>
          </a:lstStyle>
          <a:p>
            <a:pPr lvl="0"/>
            <a:r>
              <a:rPr lang="en-GB" dirty="0" smtClean="0"/>
              <a:t>Slide title </a:t>
            </a:r>
            <a:endParaRPr lang="en-US" dirty="0" smtClean="0"/>
          </a:p>
        </p:txBody>
      </p:sp>
      <p:sp>
        <p:nvSpPr>
          <p:cNvPr id="9" name="Content Placeholder 8"/>
          <p:cNvSpPr>
            <a:spLocks noGrp="1"/>
          </p:cNvSpPr>
          <p:nvPr>
            <p:ph sz="quarter" idx="11" hasCustomPrompt="1"/>
          </p:nvPr>
        </p:nvSpPr>
        <p:spPr>
          <a:xfrm>
            <a:off x="538163" y="1143000"/>
            <a:ext cx="11193462" cy="5005388"/>
          </a:xfrm>
          <a:prstGeom prst="rect">
            <a:avLst/>
          </a:prstGeom>
        </p:spPr>
        <p:txBody>
          <a:bodyPr/>
          <a:lstStyle>
            <a:lvl1pPr>
              <a:defRPr sz="2400"/>
            </a:lvl1pPr>
          </a:lstStyle>
          <a:p>
            <a:pPr lvl="0"/>
            <a:r>
              <a:rPr lang="en-US" dirty="0" smtClean="0"/>
              <a:t>Text</a:t>
            </a:r>
          </a:p>
        </p:txBody>
      </p:sp>
    </p:spTree>
    <p:extLst>
      <p:ext uri="{BB962C8B-B14F-4D97-AF65-F5344CB8AC3E}">
        <p14:creationId xmlns:p14="http://schemas.microsoft.com/office/powerpoint/2010/main" val="3361738400"/>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D461EBD1-15FC-4EB6-AA62-F7669D922D59}" type="datetimeFigureOut">
              <a:rPr lang="en-US" smtClean="0"/>
              <a:t>10/13/2017</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17BDF671-A9B3-4D24-95D9-8857BA5B700D}" type="slidenum">
              <a:rPr lang="en-US" smtClean="0"/>
              <a:t>‹#›</a:t>
            </a:fld>
            <a:endParaRPr lang="en-US"/>
          </a:p>
        </p:txBody>
      </p:sp>
    </p:spTree>
    <p:extLst>
      <p:ext uri="{BB962C8B-B14F-4D97-AF65-F5344CB8AC3E}">
        <p14:creationId xmlns:p14="http://schemas.microsoft.com/office/powerpoint/2010/main" val="1314678942"/>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381001"/>
            <a:ext cx="10405533" cy="519113"/>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1320800" y="1676401"/>
            <a:ext cx="10405533" cy="41306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a:xfrm>
            <a:off x="8737600" y="6245225"/>
            <a:ext cx="2844800" cy="476250"/>
          </a:xfrm>
          <a:prstGeom prst="rect">
            <a:avLst/>
          </a:prstGeom>
        </p:spPr>
        <p:txBody>
          <a:bodyPr/>
          <a:lstStyle>
            <a:lvl1pPr>
              <a:defRPr/>
            </a:lvl1pPr>
          </a:lstStyle>
          <a:p>
            <a:fld id="{9C115E40-36A2-408C-AB3F-EF29CB96398E}" type="slidenum">
              <a:rPr lang="en-US"/>
              <a:pPr/>
              <a:t>‹#›</a:t>
            </a:fld>
            <a:endParaRPr lang="en-US"/>
          </a:p>
        </p:txBody>
      </p:sp>
    </p:spTree>
    <p:extLst>
      <p:ext uri="{BB962C8B-B14F-4D97-AF65-F5344CB8AC3E}">
        <p14:creationId xmlns:p14="http://schemas.microsoft.com/office/powerpoint/2010/main" val="384621601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0"/>
            <a:ext cx="12192000" cy="6858000"/>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2743193" y="2694430"/>
            <a:ext cx="6705614" cy="1469139"/>
          </a:xfrm>
          <a:prstGeom prst="rect">
            <a:avLst/>
          </a:prstGeom>
        </p:spPr>
      </p:pic>
    </p:spTree>
    <p:extLst>
      <p:ext uri="{BB962C8B-B14F-4D97-AF65-F5344CB8AC3E}">
        <p14:creationId xmlns:p14="http://schemas.microsoft.com/office/powerpoint/2010/main" val="9276382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6117847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74789" y="2825579"/>
            <a:ext cx="7867135" cy="769441"/>
          </a:xfrm>
          <a:prstGeom prst="rect">
            <a:avLst/>
          </a:prstGeom>
          <a:noFill/>
        </p:spPr>
        <p:txBody>
          <a:bodyPr wrap="square" rtlCol="0" anchor="ctr">
            <a:spAutoFit/>
          </a:bodyPr>
          <a:lstStyle/>
          <a:p>
            <a:pPr algn="ctr"/>
            <a:r>
              <a:rPr lang="en-GB" sz="4400" b="1" dirty="0" smtClean="0"/>
              <a:t>System Analysis and Design</a:t>
            </a:r>
            <a:endParaRPr lang="en-US" sz="4400" b="1" dirty="0"/>
          </a:p>
        </p:txBody>
      </p:sp>
      <p:sp>
        <p:nvSpPr>
          <p:cNvPr id="9" name="TextBox 8"/>
          <p:cNvSpPr txBox="1"/>
          <p:nvPr/>
        </p:nvSpPr>
        <p:spPr>
          <a:xfrm>
            <a:off x="2174788" y="3694187"/>
            <a:ext cx="7867135" cy="523220"/>
          </a:xfrm>
          <a:prstGeom prst="rect">
            <a:avLst/>
          </a:prstGeom>
          <a:noFill/>
        </p:spPr>
        <p:txBody>
          <a:bodyPr wrap="square" rtlCol="0" anchor="ctr">
            <a:spAutoFit/>
          </a:bodyPr>
          <a:lstStyle/>
          <a:p>
            <a:pPr algn="ctr"/>
            <a:r>
              <a:rPr lang="en-GB" sz="2800" dirty="0" smtClean="0"/>
              <a:t>Lecture </a:t>
            </a:r>
            <a:r>
              <a:rPr lang="en-GB" sz="2800" dirty="0" smtClean="0"/>
              <a:t>3</a:t>
            </a:r>
            <a:endParaRPr lang="en-US" sz="2800" dirty="0"/>
          </a:p>
        </p:txBody>
      </p:sp>
    </p:spTree>
    <p:extLst>
      <p:ext uri="{BB962C8B-B14F-4D97-AF65-F5344CB8AC3E}">
        <p14:creationId xmlns:p14="http://schemas.microsoft.com/office/powerpoint/2010/main" val="349038380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Agenda</a:t>
            </a:r>
            <a:endParaRPr lang="en-US" dirty="0"/>
          </a:p>
        </p:txBody>
      </p:sp>
      <p:sp>
        <p:nvSpPr>
          <p:cNvPr id="3" name="Content Placeholder 2"/>
          <p:cNvSpPr>
            <a:spLocks noGrp="1"/>
          </p:cNvSpPr>
          <p:nvPr>
            <p:ph sz="quarter" idx="11"/>
          </p:nvPr>
        </p:nvSpPr>
        <p:spPr/>
        <p:txBody>
          <a:bodyPr/>
          <a:lstStyle/>
          <a:p>
            <a:pPr marL="457200" indent="-457200">
              <a:buFont typeface="+mj-lt"/>
              <a:buAutoNum type="arabicPeriod"/>
            </a:pPr>
            <a:r>
              <a:rPr lang="en-US" dirty="0" smtClean="0"/>
              <a:t>Previous lecture recap</a:t>
            </a:r>
          </a:p>
          <a:p>
            <a:pPr marL="457200" indent="-457200">
              <a:buFont typeface="+mj-lt"/>
              <a:buAutoNum type="arabicPeriod"/>
            </a:pPr>
            <a:r>
              <a:rPr lang="en-US" dirty="0" smtClean="0"/>
              <a:t>Requirements definition</a:t>
            </a:r>
          </a:p>
          <a:p>
            <a:pPr marL="457200" indent="-457200">
              <a:buFont typeface="+mj-lt"/>
              <a:buAutoNum type="arabicPeriod"/>
            </a:pPr>
            <a:r>
              <a:rPr lang="en-US" dirty="0" smtClean="0"/>
              <a:t>Requirement types</a:t>
            </a:r>
          </a:p>
          <a:p>
            <a:pPr marL="457200" indent="-457200">
              <a:buFont typeface="+mj-lt"/>
              <a:buAutoNum type="arabicPeriod"/>
            </a:pPr>
            <a:r>
              <a:rPr lang="en-US" dirty="0" smtClean="0"/>
              <a:t>Requirement gathering process</a:t>
            </a:r>
          </a:p>
          <a:p>
            <a:pPr marL="457200" indent="-457200">
              <a:buFont typeface="+mj-lt"/>
              <a:buAutoNum type="arabicPeriod"/>
            </a:pPr>
            <a:r>
              <a:rPr lang="en-US" dirty="0" smtClean="0"/>
              <a:t>Recommended reading</a:t>
            </a:r>
          </a:p>
        </p:txBody>
      </p:sp>
    </p:spTree>
    <p:extLst>
      <p:ext uri="{BB962C8B-B14F-4D97-AF65-F5344CB8AC3E}">
        <p14:creationId xmlns:p14="http://schemas.microsoft.com/office/powerpoint/2010/main" val="423883445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Recap</a:t>
            </a:r>
            <a:endParaRPr lang="en-US" dirty="0"/>
          </a:p>
        </p:txBody>
      </p:sp>
      <p:sp>
        <p:nvSpPr>
          <p:cNvPr id="3" name="Content Placeholder 2"/>
          <p:cNvSpPr>
            <a:spLocks noGrp="1"/>
          </p:cNvSpPr>
          <p:nvPr>
            <p:ph sz="quarter" idx="11"/>
          </p:nvPr>
        </p:nvSpPr>
        <p:spPr/>
        <p:txBody>
          <a:bodyPr/>
          <a:lstStyle/>
          <a:p>
            <a:pPr marL="457200" indent="-457200">
              <a:buFont typeface="+mj-lt"/>
              <a:buAutoNum type="arabicPeriod"/>
            </a:pPr>
            <a:endParaRPr lang="en-US" sz="2800" dirty="0" smtClean="0"/>
          </a:p>
          <a:p>
            <a:pPr marL="457200" indent="-457200">
              <a:buFont typeface="+mj-lt"/>
              <a:buAutoNum type="arabicPeriod"/>
            </a:pPr>
            <a:r>
              <a:rPr lang="en-US" sz="2800" dirty="0"/>
              <a:t>What the SAD module is all about?</a:t>
            </a:r>
          </a:p>
          <a:p>
            <a:pPr marL="457200" indent="-457200">
              <a:buFont typeface="+mj-lt"/>
              <a:buAutoNum type="arabicPeriod"/>
            </a:pPr>
            <a:r>
              <a:rPr lang="en-US" sz="2800" dirty="0"/>
              <a:t>What are the main duties of System Analyst?</a:t>
            </a:r>
          </a:p>
          <a:p>
            <a:pPr marL="457200" indent="-457200">
              <a:buFont typeface="+mj-lt"/>
              <a:buAutoNum type="arabicPeriod"/>
            </a:pPr>
            <a:r>
              <a:rPr lang="en-US" sz="2800" dirty="0"/>
              <a:t>What is a current situation with System Analysts in our local market?</a:t>
            </a:r>
          </a:p>
          <a:p>
            <a:pPr marL="457200" indent="-457200">
              <a:buFont typeface="+mj-lt"/>
              <a:buAutoNum type="arabicPeriod"/>
            </a:pPr>
            <a:r>
              <a:rPr lang="en-US" sz="2800" dirty="0"/>
              <a:t>Are most of IT projects successful or a failure?</a:t>
            </a:r>
          </a:p>
          <a:p>
            <a:pPr marL="457200" indent="-457200">
              <a:buFont typeface="+mj-lt"/>
              <a:buAutoNum type="arabicPeriod"/>
            </a:pPr>
            <a:endParaRPr lang="en-US" sz="3200" dirty="0" smtClean="0"/>
          </a:p>
        </p:txBody>
      </p:sp>
    </p:spTree>
    <p:extLst>
      <p:ext uri="{BB962C8B-B14F-4D97-AF65-F5344CB8AC3E}">
        <p14:creationId xmlns:p14="http://schemas.microsoft.com/office/powerpoint/2010/main" val="249855496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44520" y="2548580"/>
            <a:ext cx="10527674" cy="1323439"/>
          </a:xfrm>
          <a:prstGeom prst="rect">
            <a:avLst/>
          </a:prstGeom>
          <a:noFill/>
        </p:spPr>
        <p:txBody>
          <a:bodyPr wrap="square" rtlCol="0" anchor="ctr">
            <a:spAutoFit/>
          </a:bodyPr>
          <a:lstStyle/>
          <a:p>
            <a:pPr algn="ctr"/>
            <a:r>
              <a:rPr lang="en-US" sz="4000" b="1" dirty="0" smtClean="0"/>
              <a:t>Requirements &amp;</a:t>
            </a:r>
            <a:br>
              <a:rPr lang="en-US" sz="4000" b="1" dirty="0" smtClean="0"/>
            </a:br>
            <a:r>
              <a:rPr lang="en-US" sz="4000" b="1" dirty="0" smtClean="0"/>
              <a:t>Requirements Gathering</a:t>
            </a:r>
            <a:endParaRPr lang="en-US" sz="4000" b="1" dirty="0"/>
          </a:p>
        </p:txBody>
      </p:sp>
    </p:spTree>
    <p:extLst>
      <p:ext uri="{BB962C8B-B14F-4D97-AF65-F5344CB8AC3E}">
        <p14:creationId xmlns:p14="http://schemas.microsoft.com/office/powerpoint/2010/main" val="72978162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9012018" cy="522288"/>
          </a:xfrm>
        </p:spPr>
        <p:txBody>
          <a:bodyPr/>
          <a:lstStyle/>
          <a:p>
            <a:r>
              <a:rPr lang="en-US" sz="3600" dirty="0" smtClean="0"/>
              <a:t>What is a requirement?</a:t>
            </a:r>
            <a:endParaRPr lang="en-US" sz="3600" dirty="0"/>
          </a:p>
        </p:txBody>
      </p:sp>
      <p:sp>
        <p:nvSpPr>
          <p:cNvPr id="3" name="Content Placeholder 2"/>
          <p:cNvSpPr>
            <a:spLocks noGrp="1"/>
          </p:cNvSpPr>
          <p:nvPr>
            <p:ph sz="quarter" idx="11"/>
          </p:nvPr>
        </p:nvSpPr>
        <p:spPr/>
        <p:txBody>
          <a:bodyPr/>
          <a:lstStyle/>
          <a:p>
            <a:pPr marL="0" indent="0">
              <a:buNone/>
            </a:pPr>
            <a:r>
              <a:rPr lang="en-GB" sz="2800" dirty="0">
                <a:cs typeface="Arial" pitchFamily="34" charset="0"/>
              </a:rPr>
              <a:t>Something that the product </a:t>
            </a:r>
            <a:r>
              <a:rPr lang="en-GB" sz="2800" b="1" dirty="0">
                <a:cs typeface="Arial" pitchFamily="34" charset="0"/>
              </a:rPr>
              <a:t>must do </a:t>
            </a:r>
            <a:r>
              <a:rPr lang="en-GB" sz="2800" dirty="0">
                <a:cs typeface="Arial" pitchFamily="34" charset="0"/>
              </a:rPr>
              <a:t>or a </a:t>
            </a:r>
            <a:r>
              <a:rPr lang="en-GB" sz="2800" b="1" dirty="0">
                <a:cs typeface="Arial" pitchFamily="34" charset="0"/>
              </a:rPr>
              <a:t>quality</a:t>
            </a:r>
            <a:r>
              <a:rPr lang="en-GB" sz="2800" dirty="0">
                <a:cs typeface="Arial" pitchFamily="34" charset="0"/>
              </a:rPr>
              <a:t> that the product </a:t>
            </a:r>
            <a:r>
              <a:rPr lang="en-GB" sz="2800" b="1" dirty="0">
                <a:cs typeface="Arial" pitchFamily="34" charset="0"/>
              </a:rPr>
              <a:t>must have</a:t>
            </a:r>
            <a:r>
              <a:rPr lang="en-GB" sz="2800" dirty="0" smtClean="0">
                <a:cs typeface="Arial" pitchFamily="34" charset="0"/>
              </a:rPr>
              <a:t>. </a:t>
            </a:r>
            <a:endParaRPr lang="en-GB" sz="2600" b="1" i="1" u="sng" dirty="0" smtClean="0">
              <a:cs typeface="Arial" pitchFamily="34" charset="0"/>
            </a:endParaRPr>
          </a:p>
          <a:p>
            <a:pPr marL="0" indent="0">
              <a:buNone/>
            </a:pPr>
            <a:endParaRPr lang="en-US" dirty="0" smtClean="0"/>
          </a:p>
          <a:p>
            <a:pPr marL="914400" lvl="1" indent="-457200">
              <a:buFont typeface="+mj-lt"/>
              <a:buAutoNum type="arabicPeriod"/>
            </a:pPr>
            <a:r>
              <a:rPr lang="en-GB" b="1" dirty="0" smtClean="0">
                <a:latin typeface="Arial" pitchFamily="34" charset="0"/>
                <a:cs typeface="Arial" pitchFamily="34" charset="0"/>
              </a:rPr>
              <a:t>Functional </a:t>
            </a:r>
            <a:r>
              <a:rPr lang="en-GB" b="1" dirty="0">
                <a:latin typeface="Arial" pitchFamily="34" charset="0"/>
                <a:cs typeface="Arial" pitchFamily="34" charset="0"/>
              </a:rPr>
              <a:t>requirements </a:t>
            </a:r>
            <a:r>
              <a:rPr lang="en-GB" dirty="0">
                <a:latin typeface="Arial" pitchFamily="34" charset="0"/>
                <a:cs typeface="Arial" pitchFamily="34" charset="0"/>
              </a:rPr>
              <a:t>– are things the product </a:t>
            </a:r>
            <a:r>
              <a:rPr lang="en-GB" b="1" i="1" u="sng" dirty="0">
                <a:latin typeface="Arial" pitchFamily="34" charset="0"/>
                <a:cs typeface="Arial" pitchFamily="34" charset="0"/>
              </a:rPr>
              <a:t>must </a:t>
            </a:r>
            <a:r>
              <a:rPr lang="en-GB" b="1" i="1" u="sng" dirty="0" smtClean="0">
                <a:latin typeface="Arial" pitchFamily="34" charset="0"/>
                <a:cs typeface="Arial" pitchFamily="34" charset="0"/>
              </a:rPr>
              <a:t>do</a:t>
            </a:r>
            <a:r>
              <a:rPr lang="en-US" dirty="0" smtClean="0"/>
              <a:t>.</a:t>
            </a:r>
            <a:br>
              <a:rPr lang="en-US" dirty="0" smtClean="0"/>
            </a:br>
            <a:r>
              <a:rPr lang="en-US" sz="2000" dirty="0" smtClean="0"/>
              <a:t>Examples: Ability to create a new blog post, edit existing posts, allow users to login, etc.</a:t>
            </a:r>
            <a:br>
              <a:rPr lang="en-US" sz="2000" dirty="0" smtClean="0"/>
            </a:br>
            <a:endParaRPr lang="en-US" dirty="0"/>
          </a:p>
          <a:p>
            <a:pPr marL="914400" lvl="1" indent="-457200">
              <a:buFont typeface="+mj-lt"/>
              <a:buAutoNum type="arabicPeriod"/>
            </a:pPr>
            <a:r>
              <a:rPr lang="en-GB" b="1" dirty="0">
                <a:latin typeface="Arial" pitchFamily="34" charset="0"/>
                <a:cs typeface="Arial" pitchFamily="34" charset="0"/>
              </a:rPr>
              <a:t>Non-functional requirements</a:t>
            </a:r>
            <a:r>
              <a:rPr lang="en-US" b="1" dirty="0" smtClean="0"/>
              <a:t> </a:t>
            </a:r>
            <a:r>
              <a:rPr lang="en-US" dirty="0" smtClean="0"/>
              <a:t>– </a:t>
            </a:r>
            <a:r>
              <a:rPr lang="en-GB" dirty="0">
                <a:latin typeface="Arial" pitchFamily="34" charset="0"/>
                <a:cs typeface="Arial" pitchFamily="34" charset="0"/>
              </a:rPr>
              <a:t>are the </a:t>
            </a:r>
            <a:r>
              <a:rPr lang="en-GB" b="1" i="1" u="sng" dirty="0">
                <a:latin typeface="Arial" pitchFamily="34" charset="0"/>
                <a:cs typeface="Arial" pitchFamily="34" charset="0"/>
              </a:rPr>
              <a:t>qualities</a:t>
            </a:r>
            <a:r>
              <a:rPr lang="en-GB" b="1" dirty="0">
                <a:latin typeface="Arial" pitchFamily="34" charset="0"/>
                <a:cs typeface="Arial" pitchFamily="34" charset="0"/>
              </a:rPr>
              <a:t> </a:t>
            </a:r>
            <a:r>
              <a:rPr lang="en-GB" dirty="0">
                <a:latin typeface="Arial" pitchFamily="34" charset="0"/>
                <a:cs typeface="Arial" pitchFamily="34" charset="0"/>
              </a:rPr>
              <a:t>the product </a:t>
            </a:r>
            <a:r>
              <a:rPr lang="en-GB" b="1" i="1" u="sng" dirty="0">
                <a:latin typeface="Arial" pitchFamily="34" charset="0"/>
                <a:cs typeface="Arial" pitchFamily="34" charset="0"/>
              </a:rPr>
              <a:t>must have</a:t>
            </a:r>
            <a:r>
              <a:rPr lang="en-US" dirty="0" smtClean="0"/>
              <a:t>.</a:t>
            </a:r>
            <a:r>
              <a:rPr lang="en-US" dirty="0"/>
              <a:t/>
            </a:r>
            <a:br>
              <a:rPr lang="en-US" dirty="0"/>
            </a:br>
            <a:r>
              <a:rPr lang="en-US" sz="2000" dirty="0"/>
              <a:t>Examples</a:t>
            </a:r>
            <a:r>
              <a:rPr lang="en-US" sz="2000" dirty="0" smtClean="0"/>
              <a:t>: Prevailing color must be our corporate color, website should be able to process 100 concurrent users, interface must be easy to use, </a:t>
            </a:r>
            <a:r>
              <a:rPr lang="en-US" sz="2000" dirty="0"/>
              <a:t>etc</a:t>
            </a:r>
            <a:r>
              <a:rPr lang="en-US" sz="2000" dirty="0" smtClean="0"/>
              <a:t>.</a:t>
            </a:r>
            <a:r>
              <a:rPr lang="en-US" sz="2000" dirty="0"/>
              <a:t/>
            </a:r>
            <a:br>
              <a:rPr lang="en-US" sz="2000" dirty="0"/>
            </a:br>
            <a:endParaRPr lang="en-US" sz="2000" dirty="0"/>
          </a:p>
          <a:p>
            <a:pPr marL="914400" lvl="1" indent="-457200">
              <a:buFont typeface="+mj-lt"/>
              <a:buAutoNum type="arabicPeriod"/>
            </a:pPr>
            <a:r>
              <a:rPr lang="en-GB" b="1" dirty="0">
                <a:latin typeface="Arial" pitchFamily="34" charset="0"/>
                <a:cs typeface="Arial" pitchFamily="34" charset="0"/>
              </a:rPr>
              <a:t>Constraints</a:t>
            </a:r>
            <a:r>
              <a:rPr lang="en-US" dirty="0" smtClean="0"/>
              <a:t> – </a:t>
            </a:r>
            <a:r>
              <a:rPr lang="en-GB" dirty="0">
                <a:latin typeface="Arial" pitchFamily="34" charset="0"/>
                <a:cs typeface="Arial" pitchFamily="34" charset="0"/>
              </a:rPr>
              <a:t>are global issues that shape the requirements</a:t>
            </a:r>
            <a:r>
              <a:rPr lang="en-US" dirty="0" smtClean="0"/>
              <a:t>.</a:t>
            </a:r>
            <a:r>
              <a:rPr lang="en-US" dirty="0">
                <a:solidFill>
                  <a:prstClr val="black"/>
                </a:solidFill>
              </a:rPr>
              <a:t/>
            </a:r>
            <a:br>
              <a:rPr lang="en-US" dirty="0">
                <a:solidFill>
                  <a:prstClr val="black"/>
                </a:solidFill>
              </a:rPr>
            </a:br>
            <a:r>
              <a:rPr lang="en-US" sz="2000" dirty="0">
                <a:solidFill>
                  <a:prstClr val="black"/>
                </a:solidFill>
              </a:rPr>
              <a:t>Examples</a:t>
            </a:r>
            <a:r>
              <a:rPr lang="en-US" sz="2000" dirty="0" smtClean="0">
                <a:solidFill>
                  <a:prstClr val="black"/>
                </a:solidFill>
              </a:rPr>
              <a:t>: Must be available in TAS-IX only, product must comply with ISO XXXX standard, legal constraints, etc</a:t>
            </a:r>
            <a:r>
              <a:rPr lang="en-US" sz="2000" dirty="0" smtClean="0"/>
              <a:t>.</a:t>
            </a:r>
            <a:endParaRPr lang="en-US" sz="2000" dirty="0"/>
          </a:p>
          <a:p>
            <a:endParaRPr lang="en-US" dirty="0" smtClean="0"/>
          </a:p>
          <a:p>
            <a:pPr marL="0" indent="0">
              <a:buNone/>
            </a:pPr>
            <a:r>
              <a:rPr lang="en-US" sz="2000" dirty="0" smtClean="0">
                <a:cs typeface="Arial" pitchFamily="34" charset="0"/>
              </a:rPr>
              <a:t>NOTE: Collected/documented requirements must </a:t>
            </a:r>
            <a:r>
              <a:rPr lang="en-US" sz="2000" dirty="0">
                <a:cs typeface="Arial" pitchFamily="34" charset="0"/>
              </a:rPr>
              <a:t>be </a:t>
            </a:r>
            <a:r>
              <a:rPr lang="en-US" sz="2000" dirty="0" smtClean="0">
                <a:cs typeface="Arial" pitchFamily="34" charset="0"/>
              </a:rPr>
              <a:t>unambiguous and non-vague.</a:t>
            </a:r>
            <a:endParaRPr lang="uz-Latn-UZ" sz="2000" dirty="0"/>
          </a:p>
        </p:txBody>
      </p:sp>
    </p:spTree>
    <p:extLst>
      <p:ext uri="{BB962C8B-B14F-4D97-AF65-F5344CB8AC3E}">
        <p14:creationId xmlns:p14="http://schemas.microsoft.com/office/powerpoint/2010/main" val="167140931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8787304" cy="522288"/>
          </a:xfrm>
        </p:spPr>
        <p:txBody>
          <a:bodyPr/>
          <a:lstStyle/>
          <a:p>
            <a:r>
              <a:rPr lang="en-US" dirty="0" smtClean="0"/>
              <a:t>Requirement types</a:t>
            </a:r>
            <a:endParaRPr lang="en-US" dirty="0"/>
          </a:p>
        </p:txBody>
      </p:sp>
      <p:sp>
        <p:nvSpPr>
          <p:cNvPr id="3" name="Content Placeholder 2"/>
          <p:cNvSpPr>
            <a:spLocks noGrp="1"/>
          </p:cNvSpPr>
          <p:nvPr>
            <p:ph sz="quarter" idx="11"/>
          </p:nvPr>
        </p:nvSpPr>
        <p:spPr/>
        <p:txBody>
          <a:bodyPr/>
          <a:lstStyle/>
          <a:p>
            <a:pPr marL="514350" indent="-514350">
              <a:buFont typeface="+mj-lt"/>
              <a:buAutoNum type="arabicPeriod"/>
            </a:pPr>
            <a:endParaRPr lang="en-US" sz="3200" dirty="0" smtClean="0"/>
          </a:p>
          <a:p>
            <a:pPr marL="514350" indent="-514350">
              <a:buFont typeface="+mj-lt"/>
              <a:buAutoNum type="arabicPeriod"/>
            </a:pPr>
            <a:r>
              <a:rPr lang="en-US" sz="3200" dirty="0" smtClean="0"/>
              <a:t>Functional</a:t>
            </a:r>
          </a:p>
          <a:p>
            <a:pPr marL="514350" indent="-514350">
              <a:buFont typeface="+mj-lt"/>
              <a:buAutoNum type="arabicPeriod"/>
            </a:pPr>
            <a:r>
              <a:rPr lang="en-US" sz="3200" dirty="0" smtClean="0"/>
              <a:t>Non-functional </a:t>
            </a:r>
            <a:r>
              <a:rPr lang="en-US" sz="2800" i="1" dirty="0" smtClean="0"/>
              <a:t>(Constraints are non-functional requirements)</a:t>
            </a:r>
            <a:endParaRPr lang="en-US" sz="3200" i="1" dirty="0"/>
          </a:p>
        </p:txBody>
      </p:sp>
    </p:spTree>
    <p:extLst>
      <p:ext uri="{BB962C8B-B14F-4D97-AF65-F5344CB8AC3E}">
        <p14:creationId xmlns:p14="http://schemas.microsoft.com/office/powerpoint/2010/main" val="420301479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8787304" cy="522288"/>
          </a:xfrm>
        </p:spPr>
        <p:txBody>
          <a:bodyPr/>
          <a:lstStyle/>
          <a:p>
            <a:r>
              <a:rPr lang="en-GB" dirty="0"/>
              <a:t>Functional Requirements</a:t>
            </a:r>
            <a:endParaRPr lang="en-US" dirty="0"/>
          </a:p>
        </p:txBody>
      </p:sp>
      <p:sp>
        <p:nvSpPr>
          <p:cNvPr id="3" name="Content Placeholder 2"/>
          <p:cNvSpPr>
            <a:spLocks noGrp="1"/>
          </p:cNvSpPr>
          <p:nvPr>
            <p:ph sz="quarter" idx="11"/>
          </p:nvPr>
        </p:nvSpPr>
        <p:spPr/>
        <p:txBody>
          <a:bodyPr/>
          <a:lstStyle/>
          <a:p>
            <a:r>
              <a:rPr lang="en-GB" sz="3200" dirty="0">
                <a:latin typeface="Arial" pitchFamily="34" charset="0"/>
                <a:cs typeface="Arial" pitchFamily="34" charset="0"/>
              </a:rPr>
              <a:t>Specifications of the product’s </a:t>
            </a:r>
            <a:r>
              <a:rPr lang="en-GB" sz="3200" b="1" dirty="0" smtClean="0">
                <a:latin typeface="Arial" pitchFamily="34" charset="0"/>
                <a:cs typeface="Arial" pitchFamily="34" charset="0"/>
              </a:rPr>
              <a:t>functionality</a:t>
            </a:r>
            <a:endParaRPr lang="en-GB" sz="3200" dirty="0">
              <a:latin typeface="Arial" pitchFamily="34" charset="0"/>
              <a:cs typeface="Arial" pitchFamily="34" charset="0"/>
            </a:endParaRPr>
          </a:p>
          <a:p>
            <a:r>
              <a:rPr lang="en-GB" sz="3200" b="1" dirty="0">
                <a:latin typeface="Arial" pitchFamily="34" charset="0"/>
                <a:cs typeface="Arial" pitchFamily="34" charset="0"/>
              </a:rPr>
              <a:t>Actions</a:t>
            </a:r>
            <a:r>
              <a:rPr lang="en-GB" sz="3200" dirty="0">
                <a:latin typeface="Arial" pitchFamily="34" charset="0"/>
                <a:cs typeface="Arial" pitchFamily="34" charset="0"/>
              </a:rPr>
              <a:t> the product must take – </a:t>
            </a:r>
            <a:r>
              <a:rPr lang="en-GB" sz="3200" dirty="0" smtClean="0">
                <a:latin typeface="Arial" pitchFamily="34" charset="0"/>
                <a:cs typeface="Arial" pitchFamily="34" charset="0"/>
              </a:rPr>
              <a:t>check, </a:t>
            </a:r>
            <a:r>
              <a:rPr lang="en-GB" sz="3200" dirty="0">
                <a:latin typeface="Arial" pitchFamily="34" charset="0"/>
                <a:cs typeface="Arial" pitchFamily="34" charset="0"/>
              </a:rPr>
              <a:t>calculate, record, retrieve</a:t>
            </a:r>
          </a:p>
          <a:p>
            <a:r>
              <a:rPr lang="en-GB" sz="3200" dirty="0" smtClean="0">
                <a:latin typeface="Arial" pitchFamily="34" charset="0"/>
                <a:cs typeface="Arial" pitchFamily="34" charset="0"/>
              </a:rPr>
              <a:t>Derived </a:t>
            </a:r>
            <a:r>
              <a:rPr lang="en-GB" sz="3200" dirty="0">
                <a:latin typeface="Arial" pitchFamily="34" charset="0"/>
                <a:cs typeface="Arial" pitchFamily="34" charset="0"/>
              </a:rPr>
              <a:t>from the fundamental purpose of the </a:t>
            </a:r>
            <a:r>
              <a:rPr lang="en-GB" sz="3200" dirty="0" smtClean="0">
                <a:latin typeface="Arial" pitchFamily="34" charset="0"/>
                <a:cs typeface="Arial" pitchFamily="34" charset="0"/>
              </a:rPr>
              <a:t>product</a:t>
            </a:r>
            <a:endParaRPr lang="en-GB" sz="3200" dirty="0">
              <a:latin typeface="Arial" pitchFamily="34" charset="0"/>
              <a:cs typeface="Arial" pitchFamily="34" charset="0"/>
            </a:endParaRPr>
          </a:p>
          <a:p>
            <a:r>
              <a:rPr lang="en-GB" sz="3200" b="1" dirty="0" smtClean="0">
                <a:latin typeface="Arial" pitchFamily="34" charset="0"/>
                <a:cs typeface="Arial" pitchFamily="34" charset="0"/>
              </a:rPr>
              <a:t>Not</a:t>
            </a:r>
            <a:r>
              <a:rPr lang="en-GB" sz="3200" dirty="0" smtClean="0">
                <a:latin typeface="Arial" pitchFamily="34" charset="0"/>
                <a:cs typeface="Arial" pitchFamily="34" charset="0"/>
              </a:rPr>
              <a:t> </a:t>
            </a:r>
            <a:r>
              <a:rPr lang="en-GB" sz="3200" dirty="0">
                <a:latin typeface="Arial" pitchFamily="34" charset="0"/>
                <a:cs typeface="Arial" pitchFamily="34" charset="0"/>
              </a:rPr>
              <a:t>a </a:t>
            </a:r>
            <a:r>
              <a:rPr lang="en-GB" sz="3200" dirty="0" smtClean="0">
                <a:latin typeface="Arial" pitchFamily="34" charset="0"/>
                <a:cs typeface="Arial" pitchFamily="34" charset="0"/>
              </a:rPr>
              <a:t>quality</a:t>
            </a:r>
          </a:p>
          <a:p>
            <a:endParaRPr lang="en-GB" sz="3200" dirty="0" smtClean="0">
              <a:latin typeface="Arial" pitchFamily="34" charset="0"/>
              <a:cs typeface="Arial" pitchFamily="34" charset="0"/>
            </a:endParaRPr>
          </a:p>
          <a:p>
            <a:pPr marL="0" indent="0">
              <a:buNone/>
            </a:pPr>
            <a:r>
              <a:rPr lang="en-GB" sz="3200" dirty="0" smtClean="0">
                <a:latin typeface="Arial" pitchFamily="34" charset="0"/>
                <a:cs typeface="Arial" pitchFamily="34" charset="0"/>
              </a:rPr>
              <a:t>Can you think of an example?</a:t>
            </a:r>
            <a:endParaRPr lang="en-GB" sz="3200" dirty="0">
              <a:latin typeface="Arial" pitchFamily="34" charset="0"/>
              <a:cs typeface="Arial" pitchFamily="34" charset="0"/>
            </a:endParaRPr>
          </a:p>
        </p:txBody>
      </p:sp>
    </p:spTree>
    <p:extLst>
      <p:ext uri="{BB962C8B-B14F-4D97-AF65-F5344CB8AC3E}">
        <p14:creationId xmlns:p14="http://schemas.microsoft.com/office/powerpoint/2010/main" val="120934840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8787304" cy="522288"/>
          </a:xfrm>
        </p:spPr>
        <p:txBody>
          <a:bodyPr/>
          <a:lstStyle/>
          <a:p>
            <a:r>
              <a:rPr lang="en-GB" dirty="0"/>
              <a:t>Non-functional requirements</a:t>
            </a:r>
            <a:endParaRPr lang="en-US" dirty="0"/>
          </a:p>
        </p:txBody>
      </p:sp>
      <p:sp>
        <p:nvSpPr>
          <p:cNvPr id="3" name="Content Placeholder 2"/>
          <p:cNvSpPr>
            <a:spLocks noGrp="1"/>
          </p:cNvSpPr>
          <p:nvPr>
            <p:ph sz="quarter" idx="11"/>
          </p:nvPr>
        </p:nvSpPr>
        <p:spPr/>
        <p:txBody>
          <a:bodyPr/>
          <a:lstStyle/>
          <a:p>
            <a:pPr>
              <a:lnSpc>
                <a:spcPct val="80000"/>
              </a:lnSpc>
            </a:pPr>
            <a:r>
              <a:rPr lang="en-GB" sz="3200" b="1" dirty="0">
                <a:cs typeface="Arial" pitchFamily="34" charset="0"/>
              </a:rPr>
              <a:t>Look and Feel </a:t>
            </a:r>
            <a:r>
              <a:rPr lang="en-GB" sz="3200" dirty="0">
                <a:cs typeface="Arial" pitchFamily="34" charset="0"/>
              </a:rPr>
              <a:t>– the spirit of the product’s appearance</a:t>
            </a:r>
          </a:p>
          <a:p>
            <a:pPr>
              <a:lnSpc>
                <a:spcPct val="80000"/>
              </a:lnSpc>
            </a:pPr>
            <a:r>
              <a:rPr lang="en-GB" sz="3200" b="1" dirty="0" smtClean="0">
                <a:cs typeface="Arial" pitchFamily="34" charset="0"/>
              </a:rPr>
              <a:t>Usability</a:t>
            </a:r>
            <a:r>
              <a:rPr lang="en-GB" sz="3200" dirty="0" smtClean="0">
                <a:cs typeface="Arial" pitchFamily="34" charset="0"/>
              </a:rPr>
              <a:t> – the product’s </a:t>
            </a:r>
            <a:r>
              <a:rPr lang="en-GB" sz="3200" dirty="0">
                <a:cs typeface="Arial" pitchFamily="34" charset="0"/>
              </a:rPr>
              <a:t>ease to use, and any special usability considerations</a:t>
            </a:r>
          </a:p>
          <a:p>
            <a:pPr>
              <a:lnSpc>
                <a:spcPct val="80000"/>
              </a:lnSpc>
            </a:pPr>
            <a:r>
              <a:rPr lang="en-GB" sz="3200" b="1" dirty="0">
                <a:cs typeface="Arial" pitchFamily="34" charset="0"/>
              </a:rPr>
              <a:t>Performance </a:t>
            </a:r>
            <a:r>
              <a:rPr lang="en-GB" sz="3200" dirty="0">
                <a:cs typeface="Arial" pitchFamily="34" charset="0"/>
              </a:rPr>
              <a:t>– the operating environment of the product, and what considerations must be made for this environment</a:t>
            </a:r>
          </a:p>
          <a:p>
            <a:pPr>
              <a:lnSpc>
                <a:spcPct val="80000"/>
              </a:lnSpc>
            </a:pPr>
            <a:r>
              <a:rPr lang="en-GB" sz="3200" b="1" dirty="0">
                <a:cs typeface="Arial" pitchFamily="34" charset="0"/>
              </a:rPr>
              <a:t>Operational </a:t>
            </a:r>
            <a:r>
              <a:rPr lang="en-GB" sz="3200" dirty="0">
                <a:cs typeface="Arial" pitchFamily="34" charset="0"/>
              </a:rPr>
              <a:t>– the operating environment of the product, and what considerations must be made for this environment</a:t>
            </a:r>
          </a:p>
          <a:p>
            <a:endParaRPr lang="en-GB" sz="3200" dirty="0" smtClean="0">
              <a:latin typeface="Arial" pitchFamily="34" charset="0"/>
              <a:cs typeface="Arial" pitchFamily="34" charset="0"/>
            </a:endParaRPr>
          </a:p>
          <a:p>
            <a:pPr marL="0" indent="0">
              <a:buNone/>
            </a:pPr>
            <a:r>
              <a:rPr lang="en-GB" sz="3200" dirty="0" smtClean="0">
                <a:latin typeface="Arial" pitchFamily="34" charset="0"/>
                <a:cs typeface="Arial" pitchFamily="34" charset="0"/>
              </a:rPr>
              <a:t>Can you think of an example?</a:t>
            </a:r>
            <a:endParaRPr lang="en-GB" sz="3200" dirty="0">
              <a:latin typeface="Arial" pitchFamily="34" charset="0"/>
              <a:cs typeface="Arial" pitchFamily="34" charset="0"/>
            </a:endParaRPr>
          </a:p>
        </p:txBody>
      </p:sp>
    </p:spTree>
    <p:extLst>
      <p:ext uri="{BB962C8B-B14F-4D97-AF65-F5344CB8AC3E}">
        <p14:creationId xmlns:p14="http://schemas.microsoft.com/office/powerpoint/2010/main" val="264207797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8787304" cy="522288"/>
          </a:xfrm>
        </p:spPr>
        <p:txBody>
          <a:bodyPr/>
          <a:lstStyle/>
          <a:p>
            <a:r>
              <a:rPr lang="en-GB" dirty="0"/>
              <a:t>Non-functional requirements</a:t>
            </a:r>
            <a:endParaRPr lang="en-US" dirty="0"/>
          </a:p>
        </p:txBody>
      </p:sp>
      <p:sp>
        <p:nvSpPr>
          <p:cNvPr id="3" name="Content Placeholder 2"/>
          <p:cNvSpPr>
            <a:spLocks noGrp="1"/>
          </p:cNvSpPr>
          <p:nvPr>
            <p:ph sz="quarter" idx="11"/>
          </p:nvPr>
        </p:nvSpPr>
        <p:spPr/>
        <p:txBody>
          <a:bodyPr/>
          <a:lstStyle/>
          <a:p>
            <a:r>
              <a:rPr lang="en-GB" sz="3200" b="1" dirty="0">
                <a:latin typeface="Arial" pitchFamily="34" charset="0"/>
                <a:cs typeface="Arial" pitchFamily="34" charset="0"/>
              </a:rPr>
              <a:t>Maintainability and Portability </a:t>
            </a:r>
            <a:r>
              <a:rPr lang="en-GB" sz="3200" dirty="0">
                <a:latin typeface="Arial" pitchFamily="34" charset="0"/>
                <a:cs typeface="Arial" pitchFamily="34" charset="0"/>
              </a:rPr>
              <a:t>– expected changes and the time allowed to make them</a:t>
            </a:r>
          </a:p>
          <a:p>
            <a:r>
              <a:rPr lang="en-GB" sz="3200" b="1" dirty="0">
                <a:latin typeface="Arial" pitchFamily="34" charset="0"/>
                <a:cs typeface="Arial" pitchFamily="34" charset="0"/>
              </a:rPr>
              <a:t>Security</a:t>
            </a:r>
            <a:r>
              <a:rPr lang="en-GB" sz="3200" dirty="0">
                <a:latin typeface="Arial" pitchFamily="34" charset="0"/>
                <a:cs typeface="Arial" pitchFamily="34" charset="0"/>
              </a:rPr>
              <a:t> – the security and confidentiality of the product</a:t>
            </a:r>
          </a:p>
          <a:p>
            <a:r>
              <a:rPr lang="en-GB" sz="3200" b="1" dirty="0">
                <a:latin typeface="Arial" pitchFamily="34" charset="0"/>
                <a:cs typeface="Arial" pitchFamily="34" charset="0"/>
              </a:rPr>
              <a:t>Cultural and Political </a:t>
            </a:r>
            <a:r>
              <a:rPr lang="en-GB" sz="3200" dirty="0">
                <a:latin typeface="Arial" pitchFamily="34" charset="0"/>
                <a:cs typeface="Arial" pitchFamily="34" charset="0"/>
              </a:rPr>
              <a:t>– special requirements that come about because of the people involved in the product’s development and operation</a:t>
            </a:r>
          </a:p>
          <a:p>
            <a:r>
              <a:rPr lang="en-GB" sz="3200" b="1" dirty="0">
                <a:latin typeface="Arial" pitchFamily="34" charset="0"/>
                <a:cs typeface="Arial" pitchFamily="34" charset="0"/>
              </a:rPr>
              <a:t>Legal</a:t>
            </a:r>
            <a:r>
              <a:rPr lang="en-GB" sz="3200" dirty="0">
                <a:latin typeface="Arial" pitchFamily="34" charset="0"/>
                <a:cs typeface="Arial" pitchFamily="34" charset="0"/>
              </a:rPr>
              <a:t> – what laws and standards apply to the product.</a:t>
            </a:r>
          </a:p>
          <a:p>
            <a:endParaRPr lang="en-GB" sz="3200" dirty="0" smtClean="0">
              <a:latin typeface="Arial" pitchFamily="34" charset="0"/>
              <a:cs typeface="Arial" pitchFamily="34" charset="0"/>
            </a:endParaRPr>
          </a:p>
          <a:p>
            <a:pPr marL="0" indent="0">
              <a:buNone/>
            </a:pPr>
            <a:r>
              <a:rPr lang="en-GB" sz="3200" dirty="0" smtClean="0">
                <a:latin typeface="Arial" pitchFamily="34" charset="0"/>
                <a:cs typeface="Arial" pitchFamily="34" charset="0"/>
              </a:rPr>
              <a:t>Can you think of an example?</a:t>
            </a:r>
            <a:endParaRPr lang="en-GB" sz="3200" dirty="0">
              <a:latin typeface="Arial" pitchFamily="34" charset="0"/>
              <a:cs typeface="Arial" pitchFamily="34" charset="0"/>
            </a:endParaRPr>
          </a:p>
        </p:txBody>
      </p:sp>
    </p:spTree>
    <p:extLst>
      <p:ext uri="{BB962C8B-B14F-4D97-AF65-F5344CB8AC3E}">
        <p14:creationId xmlns:p14="http://schemas.microsoft.com/office/powerpoint/2010/main" val="226484300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74789" y="2856356"/>
            <a:ext cx="8861073" cy="707886"/>
          </a:xfrm>
          <a:prstGeom prst="rect">
            <a:avLst/>
          </a:prstGeom>
          <a:noFill/>
        </p:spPr>
        <p:txBody>
          <a:bodyPr wrap="square" rtlCol="0" anchor="ctr">
            <a:spAutoFit/>
          </a:bodyPr>
          <a:lstStyle/>
          <a:p>
            <a:pPr algn="ctr"/>
            <a:r>
              <a:rPr lang="en-GB" sz="4000" b="1" dirty="0" smtClean="0"/>
              <a:t>Requirements Gathering Process</a:t>
            </a:r>
            <a:endParaRPr lang="en-US" sz="4000" b="1" dirty="0"/>
          </a:p>
        </p:txBody>
      </p:sp>
    </p:spTree>
    <p:extLst>
      <p:ext uri="{BB962C8B-B14F-4D97-AF65-F5344CB8AC3E}">
        <p14:creationId xmlns:p14="http://schemas.microsoft.com/office/powerpoint/2010/main" val="389376548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8787304" cy="522288"/>
          </a:xfrm>
        </p:spPr>
        <p:txBody>
          <a:bodyPr/>
          <a:lstStyle/>
          <a:p>
            <a:r>
              <a:rPr lang="en-GB" dirty="0" smtClean="0"/>
              <a:t>Requirements Gathering Process</a:t>
            </a:r>
            <a:endParaRPr lang="en-US" dirty="0"/>
          </a:p>
        </p:txBody>
      </p:sp>
      <p:sp>
        <p:nvSpPr>
          <p:cNvPr id="3" name="Content Placeholder 2"/>
          <p:cNvSpPr>
            <a:spLocks noGrp="1"/>
          </p:cNvSpPr>
          <p:nvPr>
            <p:ph sz="quarter" idx="11"/>
          </p:nvPr>
        </p:nvSpPr>
        <p:spPr/>
        <p:txBody>
          <a:bodyPr/>
          <a:lstStyle/>
          <a:p>
            <a:pPr marL="514350" indent="-514350">
              <a:buFont typeface="+mj-lt"/>
              <a:buAutoNum type="arabicPeriod"/>
            </a:pPr>
            <a:r>
              <a:rPr lang="en-US" sz="3200" dirty="0">
                <a:latin typeface="Arial" pitchFamily="34" charset="0"/>
                <a:cs typeface="Arial" pitchFamily="34" charset="0"/>
              </a:rPr>
              <a:t>Project Blastoff</a:t>
            </a:r>
          </a:p>
          <a:p>
            <a:pPr marL="514350" indent="-514350">
              <a:buFont typeface="+mj-lt"/>
              <a:buAutoNum type="arabicPeriod"/>
            </a:pPr>
            <a:r>
              <a:rPr lang="en-US" sz="3200" dirty="0">
                <a:latin typeface="Arial" pitchFamily="34" charset="0"/>
                <a:cs typeface="Arial" pitchFamily="34" charset="0"/>
              </a:rPr>
              <a:t>Trawling for Knowledge</a:t>
            </a:r>
          </a:p>
          <a:p>
            <a:pPr marL="514350" indent="-514350">
              <a:buFont typeface="+mj-lt"/>
              <a:buAutoNum type="arabicPeriod"/>
            </a:pPr>
            <a:r>
              <a:rPr lang="en-US" sz="3200" dirty="0">
                <a:latin typeface="Arial" pitchFamily="34" charset="0"/>
                <a:cs typeface="Arial" pitchFamily="34" charset="0"/>
              </a:rPr>
              <a:t>Prototyping and scenario modelling</a:t>
            </a:r>
          </a:p>
          <a:p>
            <a:pPr marL="514350" indent="-514350">
              <a:buFont typeface="+mj-lt"/>
              <a:buAutoNum type="arabicPeriod"/>
            </a:pPr>
            <a:r>
              <a:rPr lang="en-US" sz="3200" dirty="0">
                <a:latin typeface="Arial" pitchFamily="34" charset="0"/>
                <a:cs typeface="Arial" pitchFamily="34" charset="0"/>
              </a:rPr>
              <a:t>Writing them down</a:t>
            </a:r>
          </a:p>
          <a:p>
            <a:pPr marL="514350" indent="-514350">
              <a:buFont typeface="+mj-lt"/>
              <a:buAutoNum type="arabicPeriod"/>
            </a:pPr>
            <a:r>
              <a:rPr lang="en-US" sz="3200" dirty="0">
                <a:latin typeface="Arial" pitchFamily="34" charset="0"/>
                <a:cs typeface="Arial" pitchFamily="34" charset="0"/>
              </a:rPr>
              <a:t>Quality Gateway</a:t>
            </a:r>
          </a:p>
          <a:p>
            <a:pPr marL="514350" indent="-514350">
              <a:buFont typeface="+mj-lt"/>
              <a:buAutoNum type="arabicPeriod"/>
            </a:pPr>
            <a:r>
              <a:rPr lang="en-US" sz="3200" dirty="0">
                <a:latin typeface="Arial" pitchFamily="34" charset="0"/>
                <a:cs typeface="Arial" pitchFamily="34" charset="0"/>
              </a:rPr>
              <a:t>Reusing requirements</a:t>
            </a:r>
          </a:p>
          <a:p>
            <a:pPr marL="514350" indent="-514350">
              <a:buFont typeface="+mj-lt"/>
              <a:buAutoNum type="arabicPeriod"/>
            </a:pPr>
            <a:r>
              <a:rPr lang="en-US" sz="3200" dirty="0">
                <a:latin typeface="Arial" pitchFamily="34" charset="0"/>
                <a:cs typeface="Arial" pitchFamily="34" charset="0"/>
              </a:rPr>
              <a:t>Taking Stock of the specification</a:t>
            </a:r>
          </a:p>
          <a:p>
            <a:pPr marL="514350" indent="-514350">
              <a:buFont typeface="+mj-lt"/>
              <a:buAutoNum type="arabicPeriod"/>
            </a:pPr>
            <a:r>
              <a:rPr lang="en-US" sz="3200" dirty="0">
                <a:latin typeface="Arial" pitchFamily="34" charset="0"/>
                <a:cs typeface="Arial" pitchFamily="34" charset="0"/>
              </a:rPr>
              <a:t>Post Mortem</a:t>
            </a:r>
          </a:p>
          <a:p>
            <a:pPr marL="514350" indent="-514350">
              <a:buFont typeface="+mj-lt"/>
              <a:buAutoNum type="arabicPeriod"/>
            </a:pPr>
            <a:r>
              <a:rPr lang="en-US" sz="3200" dirty="0">
                <a:latin typeface="Arial" pitchFamily="34" charset="0"/>
                <a:cs typeface="Arial" pitchFamily="34" charset="0"/>
              </a:rPr>
              <a:t>Tailoring your process</a:t>
            </a:r>
          </a:p>
        </p:txBody>
      </p:sp>
    </p:spTree>
    <p:extLst>
      <p:ext uri="{BB962C8B-B14F-4D97-AF65-F5344CB8AC3E}">
        <p14:creationId xmlns:p14="http://schemas.microsoft.com/office/powerpoint/2010/main" val="165829579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8787304" cy="522288"/>
          </a:xfrm>
        </p:spPr>
        <p:txBody>
          <a:bodyPr/>
          <a:lstStyle/>
          <a:p>
            <a:r>
              <a:rPr lang="en-GB" dirty="0"/>
              <a:t>1. Project </a:t>
            </a:r>
            <a:r>
              <a:rPr lang="en-GB" dirty="0" smtClean="0"/>
              <a:t>Blast-off</a:t>
            </a:r>
            <a:endParaRPr lang="en-US" dirty="0"/>
          </a:p>
        </p:txBody>
      </p:sp>
      <p:sp>
        <p:nvSpPr>
          <p:cNvPr id="3" name="Content Placeholder 2"/>
          <p:cNvSpPr>
            <a:spLocks noGrp="1"/>
          </p:cNvSpPr>
          <p:nvPr>
            <p:ph sz="quarter" idx="11"/>
          </p:nvPr>
        </p:nvSpPr>
        <p:spPr>
          <a:xfrm>
            <a:off x="538163" y="1143000"/>
            <a:ext cx="11193462" cy="5403574"/>
          </a:xfrm>
        </p:spPr>
        <p:txBody>
          <a:bodyPr numCol="1"/>
          <a:lstStyle/>
          <a:p>
            <a:r>
              <a:rPr lang="en-GB" sz="3200" dirty="0" smtClean="0">
                <a:latin typeface="Arial" pitchFamily="34" charset="0"/>
                <a:cs typeface="Arial" pitchFamily="34" charset="0"/>
              </a:rPr>
              <a:t>Is a short burst of activity that puts together all the pieces that are necessary to get your project off to flying start and to ensure that your project is viable and well founded.</a:t>
            </a:r>
          </a:p>
          <a:p>
            <a:r>
              <a:rPr lang="en-GB" sz="3200" dirty="0" smtClean="0">
                <a:latin typeface="Arial" pitchFamily="34" charset="0"/>
                <a:cs typeface="Arial" pitchFamily="34" charset="0"/>
              </a:rPr>
              <a:t>Determines the precise purpose that the product is to fulfil.</a:t>
            </a:r>
          </a:p>
          <a:p>
            <a:pPr marL="0" indent="0">
              <a:buNone/>
            </a:pPr>
            <a:endParaRPr lang="en-US" dirty="0" smtClean="0">
              <a:latin typeface="Arial" pitchFamily="34" charset="0"/>
              <a:cs typeface="Arial" pitchFamily="34" charset="0"/>
            </a:endParaRPr>
          </a:p>
          <a:p>
            <a:pPr marL="0" indent="0">
              <a:buNone/>
            </a:pPr>
            <a:r>
              <a:rPr lang="en-US" sz="3200" dirty="0" smtClean="0">
                <a:latin typeface="Arial" pitchFamily="34" charset="0"/>
                <a:cs typeface="Arial" pitchFamily="34" charset="0"/>
              </a:rPr>
              <a:t>Deliverables:</a:t>
            </a:r>
          </a:p>
          <a:p>
            <a:pPr marL="0" indent="0">
              <a:buNone/>
            </a:pPr>
            <a:endParaRPr lang="en-US" sz="3600" dirty="0">
              <a:latin typeface="Arial" pitchFamily="34" charset="0"/>
              <a:cs typeface="Arial" pitchFamily="34" charset="0"/>
            </a:endParaRPr>
          </a:p>
        </p:txBody>
      </p:sp>
      <p:graphicFrame>
        <p:nvGraphicFramePr>
          <p:cNvPr id="5" name="Table 4"/>
          <p:cNvGraphicFramePr>
            <a:graphicFrameLocks noGrp="1"/>
          </p:cNvGraphicFramePr>
          <p:nvPr>
            <p:extLst>
              <p:ext uri="{D42A27DB-BD31-4B8C-83A1-F6EECF244321}">
                <p14:modId xmlns:p14="http://schemas.microsoft.com/office/powerpoint/2010/main" val="979597679"/>
              </p:ext>
            </p:extLst>
          </p:nvPr>
        </p:nvGraphicFramePr>
        <p:xfrm>
          <a:off x="821635" y="4204988"/>
          <a:ext cx="10909990" cy="2341586"/>
        </p:xfrm>
        <a:graphic>
          <a:graphicData uri="http://schemas.openxmlformats.org/drawingml/2006/table">
            <a:tbl>
              <a:tblPr firstRow="1" bandRow="1">
                <a:tableStyleId>{2D5ABB26-0587-4C30-8999-92F81FD0307C}</a:tableStyleId>
              </a:tblPr>
              <a:tblGrid>
                <a:gridCol w="5454995"/>
                <a:gridCol w="5454995"/>
              </a:tblGrid>
              <a:tr h="2341586">
                <a:tc>
                  <a:txBody>
                    <a:bodyPr/>
                    <a:lstStyle/>
                    <a:p>
                      <a:pPr marL="342900" indent="-342900">
                        <a:buFont typeface="Arial" panose="020B0604020202020204" pitchFamily="34" charset="0"/>
                        <a:buChar char="•"/>
                      </a:pPr>
                      <a:r>
                        <a:rPr lang="en-US" sz="2400" dirty="0" smtClean="0">
                          <a:latin typeface="Arial" pitchFamily="34" charset="0"/>
                          <a:cs typeface="Arial" pitchFamily="34" charset="0"/>
                        </a:rPr>
                        <a:t>Purpose of the project</a:t>
                      </a:r>
                    </a:p>
                    <a:p>
                      <a:pPr marL="342900" indent="-342900">
                        <a:buFont typeface="Arial" panose="020B0604020202020204" pitchFamily="34" charset="0"/>
                        <a:buChar char="•"/>
                      </a:pPr>
                      <a:r>
                        <a:rPr lang="en-US" sz="2400" dirty="0" smtClean="0">
                          <a:latin typeface="Arial" pitchFamily="34" charset="0"/>
                          <a:cs typeface="Arial" pitchFamily="34" charset="0"/>
                        </a:rPr>
                        <a:t>The client</a:t>
                      </a:r>
                    </a:p>
                    <a:p>
                      <a:pPr marL="342900" indent="-342900">
                        <a:buFont typeface="Arial" panose="020B0604020202020204" pitchFamily="34" charset="0"/>
                        <a:buChar char="•"/>
                      </a:pPr>
                      <a:r>
                        <a:rPr lang="en-US" sz="2400" dirty="0" smtClean="0">
                          <a:latin typeface="Arial" pitchFamily="34" charset="0"/>
                          <a:cs typeface="Arial" pitchFamily="34" charset="0"/>
                        </a:rPr>
                        <a:t>The customer</a:t>
                      </a:r>
                    </a:p>
                    <a:p>
                      <a:pPr marL="342900" indent="-342900">
                        <a:buFont typeface="Arial" panose="020B0604020202020204" pitchFamily="34" charset="0"/>
                        <a:buChar char="•"/>
                      </a:pPr>
                      <a:r>
                        <a:rPr lang="en-US" sz="2400" dirty="0" smtClean="0">
                          <a:latin typeface="Arial" pitchFamily="34" charset="0"/>
                          <a:cs typeface="Arial" pitchFamily="34" charset="0"/>
                        </a:rPr>
                        <a:t>The stakeholders</a:t>
                      </a:r>
                    </a:p>
                    <a:p>
                      <a:pPr marL="342900" indent="-342900">
                        <a:buFont typeface="Arial" panose="020B0604020202020204" pitchFamily="34" charset="0"/>
                        <a:buChar char="•"/>
                      </a:pPr>
                      <a:r>
                        <a:rPr lang="en-US" sz="2400" dirty="0" smtClean="0">
                          <a:latin typeface="Arial" pitchFamily="34" charset="0"/>
                          <a:cs typeface="Arial" pitchFamily="34" charset="0"/>
                        </a:rPr>
                        <a:t>The users</a:t>
                      </a:r>
                    </a:p>
                    <a:p>
                      <a:pPr marL="342900" marR="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400" dirty="0" smtClean="0">
                          <a:latin typeface="Arial" pitchFamily="34" charset="0"/>
                          <a:cs typeface="Arial" pitchFamily="34" charset="0"/>
                        </a:rPr>
                        <a:t>Names</a:t>
                      </a:r>
                    </a:p>
                  </a:txBody>
                  <a:tcPr/>
                </a:tc>
                <a:tc>
                  <a:txBody>
                    <a:bodyPr/>
                    <a:lstStyle/>
                    <a:p>
                      <a:pPr marL="342900" marR="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400" dirty="0" smtClean="0">
                          <a:latin typeface="Arial" pitchFamily="34" charset="0"/>
                          <a:cs typeface="Arial" pitchFamily="34" charset="0"/>
                        </a:rPr>
                        <a:t>Constraints</a:t>
                      </a:r>
                    </a:p>
                    <a:p>
                      <a:pPr marL="342900" indent="-342900">
                        <a:buFont typeface="Arial" panose="020B0604020202020204" pitchFamily="34" charset="0"/>
                        <a:buChar char="•"/>
                      </a:pPr>
                      <a:r>
                        <a:rPr lang="en-US" sz="2400" dirty="0" smtClean="0">
                          <a:latin typeface="Arial" pitchFamily="34" charset="0"/>
                          <a:cs typeface="Arial" pitchFamily="34" charset="0"/>
                        </a:rPr>
                        <a:t>Relevant facts and assumptions</a:t>
                      </a:r>
                    </a:p>
                    <a:p>
                      <a:pPr marL="342900" indent="-342900">
                        <a:buFont typeface="Arial" panose="020B0604020202020204" pitchFamily="34" charset="0"/>
                        <a:buChar char="•"/>
                      </a:pPr>
                      <a:r>
                        <a:rPr lang="en-US" sz="2400" dirty="0" smtClean="0">
                          <a:latin typeface="Arial" pitchFamily="34" charset="0"/>
                          <a:cs typeface="Arial" pitchFamily="34" charset="0"/>
                        </a:rPr>
                        <a:t>The scope of the work</a:t>
                      </a:r>
                    </a:p>
                    <a:p>
                      <a:pPr marL="342900" indent="-342900">
                        <a:buFont typeface="Arial" panose="020B0604020202020204" pitchFamily="34" charset="0"/>
                        <a:buChar char="•"/>
                      </a:pPr>
                      <a:r>
                        <a:rPr lang="en-US" sz="2400" dirty="0" smtClean="0">
                          <a:latin typeface="Arial" pitchFamily="34" charset="0"/>
                          <a:cs typeface="Arial" pitchFamily="34" charset="0"/>
                        </a:rPr>
                        <a:t>The estimated cost</a:t>
                      </a:r>
                    </a:p>
                    <a:p>
                      <a:pPr marL="342900" indent="-342900">
                        <a:buFont typeface="Arial" panose="020B0604020202020204" pitchFamily="34" charset="0"/>
                        <a:buChar char="•"/>
                      </a:pPr>
                      <a:r>
                        <a:rPr lang="en-US" sz="2400" dirty="0" smtClean="0">
                          <a:latin typeface="Arial" pitchFamily="34" charset="0"/>
                          <a:cs typeface="Arial" pitchFamily="34" charset="0"/>
                        </a:rPr>
                        <a:t>The risks</a:t>
                      </a:r>
                    </a:p>
                  </a:txBody>
                  <a:tcPr/>
                </a:tc>
              </a:tr>
            </a:tbl>
          </a:graphicData>
        </a:graphic>
      </p:graphicFrame>
    </p:spTree>
    <p:extLst>
      <p:ext uri="{BB962C8B-B14F-4D97-AF65-F5344CB8AC3E}">
        <p14:creationId xmlns:p14="http://schemas.microsoft.com/office/powerpoint/2010/main" val="60470601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8787304" cy="522288"/>
          </a:xfrm>
        </p:spPr>
        <p:txBody>
          <a:bodyPr/>
          <a:lstStyle/>
          <a:p>
            <a:r>
              <a:rPr lang="en-GB" dirty="0"/>
              <a:t>2. Trawling for Knowledge</a:t>
            </a:r>
            <a:endParaRPr lang="en-US" dirty="0"/>
          </a:p>
        </p:txBody>
      </p:sp>
      <p:sp>
        <p:nvSpPr>
          <p:cNvPr id="3" name="Content Placeholder 2"/>
          <p:cNvSpPr>
            <a:spLocks noGrp="1"/>
          </p:cNvSpPr>
          <p:nvPr>
            <p:ph sz="quarter" idx="11"/>
          </p:nvPr>
        </p:nvSpPr>
        <p:spPr/>
        <p:txBody>
          <a:bodyPr/>
          <a:lstStyle/>
          <a:p>
            <a:pPr marL="514350" indent="-514350">
              <a:buFont typeface="+mj-lt"/>
              <a:buAutoNum type="arabicPeriod"/>
            </a:pPr>
            <a:r>
              <a:rPr lang="en-US" sz="3200" dirty="0">
                <a:latin typeface="Arial" pitchFamily="34" charset="0"/>
                <a:cs typeface="Arial" pitchFamily="34" charset="0"/>
              </a:rPr>
              <a:t>Studying the work that is currently done in response to a business </a:t>
            </a:r>
            <a:r>
              <a:rPr lang="en-US" sz="3200" dirty="0" smtClean="0">
                <a:latin typeface="Arial" pitchFamily="34" charset="0"/>
                <a:cs typeface="Arial" pitchFamily="34" charset="0"/>
              </a:rPr>
              <a:t>event.</a:t>
            </a:r>
            <a:endParaRPr lang="en-US" sz="3200" dirty="0">
              <a:latin typeface="Arial" pitchFamily="34" charset="0"/>
              <a:cs typeface="Arial" pitchFamily="34" charset="0"/>
            </a:endParaRPr>
          </a:p>
          <a:p>
            <a:pPr marL="514350" indent="-514350">
              <a:buFont typeface="+mj-lt"/>
              <a:buAutoNum type="arabicPeriod"/>
            </a:pPr>
            <a:r>
              <a:rPr lang="en-US" sz="3200" dirty="0">
                <a:latin typeface="Arial" pitchFamily="34" charset="0"/>
                <a:cs typeface="Arial" pitchFamily="34" charset="0"/>
              </a:rPr>
              <a:t>Learning the desires and aspirations of the adjacent systems involved in the business </a:t>
            </a:r>
            <a:r>
              <a:rPr lang="en-US" sz="3200" dirty="0" smtClean="0">
                <a:latin typeface="Arial" pitchFamily="34" charset="0"/>
                <a:cs typeface="Arial" pitchFamily="34" charset="0"/>
              </a:rPr>
              <a:t>event.</a:t>
            </a:r>
            <a:endParaRPr lang="en-US" sz="3200" dirty="0">
              <a:latin typeface="Arial" pitchFamily="34" charset="0"/>
              <a:cs typeface="Arial" pitchFamily="34" charset="0"/>
            </a:endParaRPr>
          </a:p>
          <a:p>
            <a:pPr marL="514350" indent="-514350">
              <a:buFont typeface="+mj-lt"/>
              <a:buAutoNum type="arabicPeriod"/>
            </a:pPr>
            <a:r>
              <a:rPr lang="en-US" sz="3200" dirty="0">
                <a:latin typeface="Arial" pitchFamily="34" charset="0"/>
                <a:cs typeface="Arial" pitchFamily="34" charset="0"/>
              </a:rPr>
              <a:t>Determining the best response that the organization can make to the business </a:t>
            </a:r>
            <a:r>
              <a:rPr lang="en-US" sz="3200" dirty="0" smtClean="0">
                <a:latin typeface="Arial" pitchFamily="34" charset="0"/>
                <a:cs typeface="Arial" pitchFamily="34" charset="0"/>
              </a:rPr>
              <a:t>event.</a:t>
            </a:r>
            <a:endParaRPr lang="en-US" sz="3200" dirty="0">
              <a:latin typeface="Arial" pitchFamily="34" charset="0"/>
              <a:cs typeface="Arial" pitchFamily="34" charset="0"/>
            </a:endParaRPr>
          </a:p>
          <a:p>
            <a:pPr marL="514350" indent="-514350">
              <a:buFont typeface="+mj-lt"/>
              <a:buAutoNum type="arabicPeriod"/>
            </a:pPr>
            <a:r>
              <a:rPr lang="en-US" sz="3200" dirty="0">
                <a:latin typeface="Arial" pitchFamily="34" charset="0"/>
                <a:cs typeface="Arial" pitchFamily="34" charset="0"/>
              </a:rPr>
              <a:t>Determining the way that the product will contribute to the desired </a:t>
            </a:r>
            <a:r>
              <a:rPr lang="en-US" sz="3200" dirty="0" smtClean="0">
                <a:latin typeface="Arial" pitchFamily="34" charset="0"/>
                <a:cs typeface="Arial" pitchFamily="34" charset="0"/>
              </a:rPr>
              <a:t>response.</a:t>
            </a:r>
            <a:endParaRPr lang="en-US" sz="3200" dirty="0">
              <a:latin typeface="Arial" pitchFamily="34" charset="0"/>
              <a:cs typeface="Arial" pitchFamily="34" charset="0"/>
            </a:endParaRPr>
          </a:p>
          <a:p>
            <a:pPr marL="514350" indent="-514350">
              <a:buFont typeface="+mj-lt"/>
              <a:buAutoNum type="arabicPeriod"/>
            </a:pPr>
            <a:r>
              <a:rPr lang="en-US" sz="3200" dirty="0">
                <a:latin typeface="Arial" pitchFamily="34" charset="0"/>
                <a:cs typeface="Arial" pitchFamily="34" charset="0"/>
              </a:rPr>
              <a:t>Determining and describing the requirements for the product.</a:t>
            </a:r>
          </a:p>
        </p:txBody>
      </p:sp>
    </p:spTree>
    <p:extLst>
      <p:ext uri="{BB962C8B-B14F-4D97-AF65-F5344CB8AC3E}">
        <p14:creationId xmlns:p14="http://schemas.microsoft.com/office/powerpoint/2010/main" val="311142163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2" y="130175"/>
            <a:ext cx="9006991" cy="522288"/>
          </a:xfrm>
        </p:spPr>
        <p:txBody>
          <a:bodyPr/>
          <a:lstStyle/>
          <a:p>
            <a:r>
              <a:rPr lang="en-GB" dirty="0"/>
              <a:t>3. Prototyping </a:t>
            </a:r>
            <a:r>
              <a:rPr lang="en-GB" dirty="0" smtClean="0"/>
              <a:t>&amp; </a:t>
            </a:r>
            <a:r>
              <a:rPr lang="en-GB" dirty="0"/>
              <a:t>scenario modelling</a:t>
            </a:r>
            <a:endParaRPr lang="en-US" dirty="0"/>
          </a:p>
        </p:txBody>
      </p:sp>
      <p:sp>
        <p:nvSpPr>
          <p:cNvPr id="3" name="Content Placeholder 2"/>
          <p:cNvSpPr>
            <a:spLocks noGrp="1"/>
          </p:cNvSpPr>
          <p:nvPr>
            <p:ph sz="quarter" idx="11"/>
          </p:nvPr>
        </p:nvSpPr>
        <p:spPr/>
        <p:txBody>
          <a:bodyPr/>
          <a:lstStyle/>
          <a:p>
            <a:r>
              <a:rPr lang="en-GB" sz="3200" dirty="0">
                <a:latin typeface="Arial" pitchFamily="34" charset="0"/>
                <a:cs typeface="Arial" pitchFamily="34" charset="0"/>
              </a:rPr>
              <a:t>The purpose of the </a:t>
            </a:r>
            <a:r>
              <a:rPr lang="en-GB" sz="3200" b="1" i="1" dirty="0">
                <a:latin typeface="Arial" pitchFamily="34" charset="0"/>
                <a:cs typeface="Arial" pitchFamily="34" charset="0"/>
              </a:rPr>
              <a:t>prototype</a:t>
            </a:r>
            <a:r>
              <a:rPr lang="en-GB" sz="3200" dirty="0">
                <a:latin typeface="Arial" pitchFamily="34" charset="0"/>
                <a:cs typeface="Arial" pitchFamily="34" charset="0"/>
              </a:rPr>
              <a:t> is to simulate aspects of the product and to make it real enough to help users think of requirements that might otherwise be missed.</a:t>
            </a:r>
          </a:p>
          <a:p>
            <a:r>
              <a:rPr lang="en-GB" sz="3200" b="1" i="1" dirty="0">
                <a:latin typeface="Arial" pitchFamily="34" charset="0"/>
                <a:cs typeface="Arial" pitchFamily="34" charset="0"/>
              </a:rPr>
              <a:t>Scenario modelling</a:t>
            </a:r>
            <a:r>
              <a:rPr lang="en-GB" sz="3200" b="1" dirty="0">
                <a:latin typeface="Arial" pitchFamily="34" charset="0"/>
                <a:cs typeface="Arial" pitchFamily="34" charset="0"/>
              </a:rPr>
              <a:t> </a:t>
            </a:r>
            <a:r>
              <a:rPr lang="en-GB" sz="3200" dirty="0">
                <a:latin typeface="Arial" pitchFamily="34" charset="0"/>
                <a:cs typeface="Arial" pitchFamily="34" charset="0"/>
              </a:rPr>
              <a:t>is used to illustrate a situation. Contains a number of scenes or episodes that tell a detailed story of a specific situation.</a:t>
            </a:r>
          </a:p>
        </p:txBody>
      </p:sp>
    </p:spTree>
    <p:extLst>
      <p:ext uri="{BB962C8B-B14F-4D97-AF65-F5344CB8AC3E}">
        <p14:creationId xmlns:p14="http://schemas.microsoft.com/office/powerpoint/2010/main" val="236187737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2" y="130175"/>
            <a:ext cx="9006991" cy="522288"/>
          </a:xfrm>
        </p:spPr>
        <p:txBody>
          <a:bodyPr/>
          <a:lstStyle/>
          <a:p>
            <a:pPr marL="68580">
              <a:lnSpc>
                <a:spcPct val="80000"/>
              </a:lnSpc>
            </a:pPr>
            <a:r>
              <a:rPr lang="en-GB" dirty="0" smtClean="0">
                <a:latin typeface="Arial" pitchFamily="34" charset="0"/>
                <a:cs typeface="Arial" pitchFamily="34" charset="0"/>
              </a:rPr>
              <a:t>4. Writing down</a:t>
            </a:r>
            <a:endParaRPr lang="ru-RU" dirty="0"/>
          </a:p>
        </p:txBody>
      </p:sp>
      <p:sp>
        <p:nvSpPr>
          <p:cNvPr id="3" name="Content Placeholder 2"/>
          <p:cNvSpPr>
            <a:spLocks noGrp="1"/>
          </p:cNvSpPr>
          <p:nvPr>
            <p:ph sz="quarter" idx="11"/>
          </p:nvPr>
        </p:nvSpPr>
        <p:spPr/>
        <p:txBody>
          <a:bodyPr/>
          <a:lstStyle/>
          <a:p>
            <a:r>
              <a:rPr lang="en-GB" sz="3200" dirty="0" smtClean="0">
                <a:latin typeface="Arial" pitchFamily="34" charset="0"/>
                <a:cs typeface="Arial" pitchFamily="34" charset="0"/>
              </a:rPr>
              <a:t>The process of documenting the requirements.</a:t>
            </a:r>
          </a:p>
          <a:p>
            <a:r>
              <a:rPr lang="en-GB" sz="3200" dirty="0" smtClean="0">
                <a:latin typeface="Arial" pitchFamily="34" charset="0"/>
                <a:cs typeface="Arial" pitchFamily="34" charset="0"/>
              </a:rPr>
              <a:t>Does not have to be “officially” documented. As far as it is clear and easy to understand.</a:t>
            </a:r>
          </a:p>
        </p:txBody>
      </p:sp>
    </p:spTree>
    <p:extLst>
      <p:ext uri="{BB962C8B-B14F-4D97-AF65-F5344CB8AC3E}">
        <p14:creationId xmlns:p14="http://schemas.microsoft.com/office/powerpoint/2010/main" val="262333846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ptgmedia.pearsoncmg.com/images/chap2_0321419499/elementLinks/2_6_quality_gateway.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04356" y="2190254"/>
            <a:ext cx="7166147" cy="4299688"/>
          </a:xfrm>
          <a:prstGeom prst="rect">
            <a:avLst/>
          </a:prstGeom>
          <a:noFill/>
          <a:extLst>
            <a:ext uri="{909E8E84-426E-40DD-AFC4-6F175D3DCCD1}">
              <a14:hiddenFill xmlns:a14="http://schemas.microsoft.com/office/drawing/2010/main">
                <a:solidFill>
                  <a:srgbClr val="FFFFFF"/>
                </a:solidFill>
              </a14:hiddenFill>
            </a:ext>
          </a:extLst>
        </p:spPr>
      </p:pic>
      <p:sp>
        <p:nvSpPr>
          <p:cNvPr id="2" name="Text Placeholder 1"/>
          <p:cNvSpPr>
            <a:spLocks noGrp="1"/>
          </p:cNvSpPr>
          <p:nvPr>
            <p:ph type="body" sz="quarter" idx="10"/>
          </p:nvPr>
        </p:nvSpPr>
        <p:spPr>
          <a:xfrm>
            <a:off x="163512" y="130175"/>
            <a:ext cx="9006991" cy="522288"/>
          </a:xfrm>
        </p:spPr>
        <p:txBody>
          <a:bodyPr/>
          <a:lstStyle/>
          <a:p>
            <a:pPr marL="68580">
              <a:lnSpc>
                <a:spcPct val="80000"/>
              </a:lnSpc>
            </a:pPr>
            <a:r>
              <a:rPr lang="en-GB" sz="3800" dirty="0" smtClean="0">
                <a:latin typeface="Arial" pitchFamily="34" charset="0"/>
                <a:cs typeface="Arial" pitchFamily="34" charset="0"/>
              </a:rPr>
              <a:t>5. Quality Gateway</a:t>
            </a:r>
            <a:endParaRPr lang="ru-RU" sz="3800" dirty="0"/>
          </a:p>
        </p:txBody>
      </p:sp>
      <p:sp>
        <p:nvSpPr>
          <p:cNvPr id="3" name="Content Placeholder 2"/>
          <p:cNvSpPr>
            <a:spLocks noGrp="1"/>
          </p:cNvSpPr>
          <p:nvPr>
            <p:ph sz="quarter" idx="11"/>
          </p:nvPr>
        </p:nvSpPr>
        <p:spPr/>
        <p:txBody>
          <a:bodyPr/>
          <a:lstStyle/>
          <a:p>
            <a:pPr marL="0" indent="0">
              <a:buNone/>
            </a:pPr>
            <a:r>
              <a:rPr lang="en-GB" sz="3200" dirty="0" smtClean="0">
                <a:latin typeface="Arial" pitchFamily="34" charset="0"/>
                <a:cs typeface="Arial" pitchFamily="34" charset="0"/>
              </a:rPr>
              <a:t>The process of filtering out non-feasible, incorrect or any requirement that does not fit your definition of quality requirement.</a:t>
            </a:r>
          </a:p>
          <a:p>
            <a:pPr marL="0" indent="0">
              <a:buNone/>
            </a:pPr>
            <a:endParaRPr lang="en-GB" sz="3200" dirty="0">
              <a:latin typeface="Arial" pitchFamily="34" charset="0"/>
              <a:cs typeface="Arial" pitchFamily="34" charset="0"/>
            </a:endParaRPr>
          </a:p>
        </p:txBody>
      </p:sp>
      <p:sp>
        <p:nvSpPr>
          <p:cNvPr id="4" name="TextBox 3"/>
          <p:cNvSpPr txBox="1"/>
          <p:nvPr/>
        </p:nvSpPr>
        <p:spPr>
          <a:xfrm>
            <a:off x="163512" y="6300371"/>
            <a:ext cx="8909298" cy="338554"/>
          </a:xfrm>
          <a:prstGeom prst="rect">
            <a:avLst/>
          </a:prstGeom>
          <a:noFill/>
        </p:spPr>
        <p:txBody>
          <a:bodyPr wrap="none" rtlCol="0">
            <a:spAutoFit/>
          </a:bodyPr>
          <a:lstStyle/>
          <a:p>
            <a:r>
              <a:rPr lang="en-US" sz="1600" dirty="0"/>
              <a:t>Robertson, J. and Robertson, S (</a:t>
            </a:r>
            <a:r>
              <a:rPr lang="en-US" sz="1600" dirty="0" smtClean="0"/>
              <a:t>2012). </a:t>
            </a:r>
            <a:r>
              <a:rPr lang="en-US" sz="1600" i="1" dirty="0"/>
              <a:t>Mastering the Requirements </a:t>
            </a:r>
            <a:r>
              <a:rPr lang="en-US" sz="1600" i="1" dirty="0" smtClean="0"/>
              <a:t>Process. </a:t>
            </a:r>
            <a:r>
              <a:rPr lang="uz-Latn-UZ" sz="1600" dirty="0"/>
              <a:t>Addison-Wesley</a:t>
            </a:r>
            <a:r>
              <a:rPr lang="en-US" sz="1600" i="1" dirty="0" smtClean="0"/>
              <a:t>.</a:t>
            </a:r>
            <a:endParaRPr lang="uz-Latn-UZ" sz="1600" i="1" dirty="0"/>
          </a:p>
        </p:txBody>
      </p:sp>
    </p:spTree>
    <p:extLst>
      <p:ext uri="{BB962C8B-B14F-4D97-AF65-F5344CB8AC3E}">
        <p14:creationId xmlns:p14="http://schemas.microsoft.com/office/powerpoint/2010/main" val="359890469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2" y="130175"/>
            <a:ext cx="9006991" cy="522288"/>
          </a:xfrm>
        </p:spPr>
        <p:txBody>
          <a:bodyPr/>
          <a:lstStyle/>
          <a:p>
            <a:pPr marL="68580">
              <a:lnSpc>
                <a:spcPct val="80000"/>
              </a:lnSpc>
            </a:pPr>
            <a:r>
              <a:rPr lang="en-GB" dirty="0">
                <a:latin typeface="Arial" pitchFamily="34" charset="0"/>
                <a:cs typeface="Arial" pitchFamily="34" charset="0"/>
              </a:rPr>
              <a:t>6. Reusing requirements</a:t>
            </a:r>
            <a:endParaRPr lang="ru-RU" dirty="0"/>
          </a:p>
        </p:txBody>
      </p:sp>
      <p:sp>
        <p:nvSpPr>
          <p:cNvPr id="3" name="Content Placeholder 2"/>
          <p:cNvSpPr>
            <a:spLocks noGrp="1"/>
          </p:cNvSpPr>
          <p:nvPr>
            <p:ph sz="quarter" idx="11"/>
          </p:nvPr>
        </p:nvSpPr>
        <p:spPr/>
        <p:txBody>
          <a:bodyPr/>
          <a:lstStyle/>
          <a:p>
            <a:r>
              <a:rPr lang="en-US" sz="3200" dirty="0">
                <a:latin typeface="Arial" pitchFamily="34" charset="0"/>
                <a:cs typeface="Arial" pitchFamily="34" charset="0"/>
              </a:rPr>
              <a:t>Entails making use of requirements that have been written for other </a:t>
            </a:r>
            <a:r>
              <a:rPr lang="en-US" sz="3200" dirty="0" smtClean="0">
                <a:latin typeface="Arial" pitchFamily="34" charset="0"/>
                <a:cs typeface="Arial" pitchFamily="34" charset="0"/>
              </a:rPr>
              <a:t>projects.</a:t>
            </a:r>
          </a:p>
          <a:p>
            <a:endParaRPr lang="en-US" sz="3200" dirty="0" smtClean="0">
              <a:latin typeface="Arial" pitchFamily="34" charset="0"/>
              <a:cs typeface="Arial" pitchFamily="34" charset="0"/>
            </a:endParaRPr>
          </a:p>
          <a:p>
            <a:r>
              <a:rPr lang="en-US" sz="3200" dirty="0" smtClean="0">
                <a:latin typeface="Arial" pitchFamily="34" charset="0"/>
                <a:cs typeface="Arial" pitchFamily="34" charset="0"/>
              </a:rPr>
              <a:t>They </a:t>
            </a:r>
            <a:r>
              <a:rPr lang="en-US" sz="3200" dirty="0">
                <a:latin typeface="Arial" pitchFamily="34" charset="0"/>
                <a:cs typeface="Arial" pitchFamily="34" charset="0"/>
              </a:rPr>
              <a:t>can come from a number of </a:t>
            </a:r>
            <a:r>
              <a:rPr lang="en-US" sz="3200" dirty="0" smtClean="0">
                <a:latin typeface="Arial" pitchFamily="34" charset="0"/>
                <a:cs typeface="Arial" pitchFamily="34" charset="0"/>
              </a:rPr>
              <a:t>sources:</a:t>
            </a:r>
          </a:p>
          <a:p>
            <a:pPr lvl="1"/>
            <a:r>
              <a:rPr lang="en-US" sz="3200" dirty="0" smtClean="0">
                <a:latin typeface="Arial" pitchFamily="34" charset="0"/>
                <a:cs typeface="Arial" pitchFamily="34" charset="0"/>
              </a:rPr>
              <a:t>a </a:t>
            </a:r>
            <a:r>
              <a:rPr lang="en-US" sz="3200" dirty="0">
                <a:latin typeface="Arial" pitchFamily="34" charset="0"/>
                <a:cs typeface="Arial" pitchFamily="34" charset="0"/>
              </a:rPr>
              <a:t>reuse library of </a:t>
            </a:r>
            <a:r>
              <a:rPr lang="en-US" sz="3200" dirty="0" smtClean="0">
                <a:latin typeface="Arial" pitchFamily="34" charset="0"/>
                <a:cs typeface="Arial" pitchFamily="34" charset="0"/>
              </a:rPr>
              <a:t>specifications</a:t>
            </a:r>
          </a:p>
          <a:p>
            <a:pPr lvl="1"/>
            <a:r>
              <a:rPr lang="en-US" sz="3200" dirty="0" smtClean="0">
                <a:latin typeface="Arial" pitchFamily="34" charset="0"/>
                <a:cs typeface="Arial" pitchFamily="34" charset="0"/>
              </a:rPr>
              <a:t>other </a:t>
            </a:r>
            <a:r>
              <a:rPr lang="en-US" sz="3200" dirty="0">
                <a:latin typeface="Arial" pitchFamily="34" charset="0"/>
                <a:cs typeface="Arial" pitchFamily="34" charset="0"/>
              </a:rPr>
              <a:t>requirements specifications that are similar or in the same </a:t>
            </a:r>
            <a:r>
              <a:rPr lang="en-US" sz="3200" dirty="0" smtClean="0">
                <a:latin typeface="Arial" pitchFamily="34" charset="0"/>
                <a:cs typeface="Arial" pitchFamily="34" charset="0"/>
              </a:rPr>
              <a:t>domain</a:t>
            </a:r>
          </a:p>
          <a:p>
            <a:pPr lvl="1"/>
            <a:r>
              <a:rPr lang="en-US" sz="3200" dirty="0" smtClean="0">
                <a:latin typeface="Arial" pitchFamily="34" charset="0"/>
                <a:cs typeface="Arial" pitchFamily="34" charset="0"/>
              </a:rPr>
              <a:t>informally </a:t>
            </a:r>
            <a:r>
              <a:rPr lang="en-US" sz="3200" dirty="0">
                <a:latin typeface="Arial" pitchFamily="34" charset="0"/>
                <a:cs typeface="Arial" pitchFamily="34" charset="0"/>
              </a:rPr>
              <a:t>from other people’s experience.</a:t>
            </a:r>
          </a:p>
        </p:txBody>
      </p:sp>
    </p:spTree>
    <p:extLst>
      <p:ext uri="{BB962C8B-B14F-4D97-AF65-F5344CB8AC3E}">
        <p14:creationId xmlns:p14="http://schemas.microsoft.com/office/powerpoint/2010/main" val="217281599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2" y="130175"/>
            <a:ext cx="9006991" cy="522288"/>
          </a:xfrm>
        </p:spPr>
        <p:txBody>
          <a:bodyPr/>
          <a:lstStyle/>
          <a:p>
            <a:pPr marL="68580">
              <a:lnSpc>
                <a:spcPct val="80000"/>
              </a:lnSpc>
            </a:pPr>
            <a:r>
              <a:rPr lang="en-US" dirty="0">
                <a:latin typeface="Arial" pitchFamily="34" charset="0"/>
                <a:cs typeface="Arial" pitchFamily="34" charset="0"/>
              </a:rPr>
              <a:t>7. Taking stock of the specification</a:t>
            </a:r>
            <a:endParaRPr lang="ru-RU" dirty="0"/>
          </a:p>
        </p:txBody>
      </p:sp>
      <p:sp>
        <p:nvSpPr>
          <p:cNvPr id="3" name="Content Placeholder 2"/>
          <p:cNvSpPr>
            <a:spLocks noGrp="1"/>
          </p:cNvSpPr>
          <p:nvPr>
            <p:ph sz="quarter" idx="11"/>
          </p:nvPr>
        </p:nvSpPr>
        <p:spPr/>
        <p:txBody>
          <a:bodyPr/>
          <a:lstStyle/>
          <a:p>
            <a:r>
              <a:rPr lang="en-US" sz="3200" dirty="0">
                <a:latin typeface="Arial" pitchFamily="34" charset="0"/>
                <a:cs typeface="Arial" pitchFamily="34" charset="0"/>
              </a:rPr>
              <a:t>Considers all of the requirements and their effect on each</a:t>
            </a:r>
            <a:r>
              <a:rPr lang="en-US" sz="3200" dirty="0" smtClean="0">
                <a:latin typeface="Arial" pitchFamily="34" charset="0"/>
                <a:cs typeface="Arial" pitchFamily="34" charset="0"/>
              </a:rPr>
              <a:t>.</a:t>
            </a:r>
          </a:p>
          <a:p>
            <a:endParaRPr lang="en-US" sz="3200" dirty="0">
              <a:latin typeface="Arial" pitchFamily="34" charset="0"/>
              <a:cs typeface="Arial" pitchFamily="34" charset="0"/>
            </a:endParaRPr>
          </a:p>
          <a:p>
            <a:r>
              <a:rPr lang="en-US" sz="3200" dirty="0">
                <a:latin typeface="Arial" pitchFamily="34" charset="0"/>
                <a:cs typeface="Arial" pitchFamily="34" charset="0"/>
              </a:rPr>
              <a:t>The objective of the </a:t>
            </a:r>
            <a:r>
              <a:rPr lang="en-US" sz="3200" dirty="0" smtClean="0">
                <a:latin typeface="Arial" pitchFamily="34" charset="0"/>
                <a:cs typeface="Arial" pitchFamily="34" charset="0"/>
              </a:rPr>
              <a:t>stock-take </a:t>
            </a:r>
            <a:r>
              <a:rPr lang="en-US" sz="3200" dirty="0">
                <a:latin typeface="Arial" pitchFamily="34" charset="0"/>
                <a:cs typeface="Arial" pitchFamily="34" charset="0"/>
              </a:rPr>
              <a:t>is to review the specification and find requirements that are:</a:t>
            </a:r>
          </a:p>
          <a:p>
            <a:pPr lvl="1"/>
            <a:r>
              <a:rPr lang="en-US" sz="3200" dirty="0">
                <a:latin typeface="Arial" pitchFamily="34" charset="0"/>
                <a:cs typeface="Arial" pitchFamily="34" charset="0"/>
              </a:rPr>
              <a:t>Missing</a:t>
            </a:r>
          </a:p>
          <a:p>
            <a:pPr lvl="1"/>
            <a:r>
              <a:rPr lang="en-US" sz="3200" dirty="0">
                <a:latin typeface="Arial" pitchFamily="34" charset="0"/>
                <a:cs typeface="Arial" pitchFamily="34" charset="0"/>
              </a:rPr>
              <a:t>Conflicting</a:t>
            </a:r>
          </a:p>
          <a:p>
            <a:pPr lvl="1"/>
            <a:r>
              <a:rPr lang="en-US" sz="3200" dirty="0" smtClean="0">
                <a:latin typeface="Arial" pitchFamily="34" charset="0"/>
                <a:cs typeface="Arial" pitchFamily="34" charset="0"/>
              </a:rPr>
              <a:t>Ambiguous</a:t>
            </a:r>
            <a:endParaRPr lang="en-US" sz="3200" dirty="0">
              <a:latin typeface="Arial" pitchFamily="34" charset="0"/>
              <a:cs typeface="Arial" pitchFamily="34" charset="0"/>
            </a:endParaRPr>
          </a:p>
        </p:txBody>
      </p:sp>
    </p:spTree>
    <p:extLst>
      <p:ext uri="{BB962C8B-B14F-4D97-AF65-F5344CB8AC3E}">
        <p14:creationId xmlns:p14="http://schemas.microsoft.com/office/powerpoint/2010/main" val="148130865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2" y="130175"/>
            <a:ext cx="9006991" cy="522288"/>
          </a:xfrm>
        </p:spPr>
        <p:txBody>
          <a:bodyPr/>
          <a:lstStyle/>
          <a:p>
            <a:pPr marL="68580">
              <a:lnSpc>
                <a:spcPct val="80000"/>
              </a:lnSpc>
            </a:pPr>
            <a:r>
              <a:rPr lang="en-US" dirty="0">
                <a:latin typeface="Arial" pitchFamily="34" charset="0"/>
                <a:cs typeface="Arial" pitchFamily="34" charset="0"/>
              </a:rPr>
              <a:t>8. Post Mortem</a:t>
            </a:r>
            <a:endParaRPr lang="ru-RU" dirty="0"/>
          </a:p>
        </p:txBody>
      </p:sp>
      <p:sp>
        <p:nvSpPr>
          <p:cNvPr id="3" name="Content Placeholder 2"/>
          <p:cNvSpPr>
            <a:spLocks noGrp="1"/>
          </p:cNvSpPr>
          <p:nvPr>
            <p:ph sz="quarter" idx="11"/>
          </p:nvPr>
        </p:nvSpPr>
        <p:spPr/>
        <p:txBody>
          <a:bodyPr/>
          <a:lstStyle/>
          <a:p>
            <a:r>
              <a:rPr lang="en-US" sz="3200" dirty="0" smtClean="0">
                <a:latin typeface="Arial" pitchFamily="34" charset="0"/>
                <a:cs typeface="Arial" pitchFamily="34" charset="0"/>
              </a:rPr>
              <a:t>Self-reflection and post mortem analysis.</a:t>
            </a:r>
          </a:p>
          <a:p>
            <a:endParaRPr lang="en-US" sz="3200" dirty="0">
              <a:latin typeface="Arial" pitchFamily="34" charset="0"/>
              <a:cs typeface="Arial" pitchFamily="34" charset="0"/>
            </a:endParaRPr>
          </a:p>
          <a:p>
            <a:r>
              <a:rPr lang="en-US" sz="3200" dirty="0" smtClean="0">
                <a:latin typeface="Arial" pitchFamily="34" charset="0"/>
                <a:cs typeface="Arial" pitchFamily="34" charset="0"/>
              </a:rPr>
              <a:t>Questions you might want to ask:</a:t>
            </a:r>
          </a:p>
          <a:p>
            <a:pPr lvl="1"/>
            <a:r>
              <a:rPr lang="en-US" sz="3200" dirty="0" smtClean="0">
                <a:latin typeface="Arial" pitchFamily="34" charset="0"/>
                <a:cs typeface="Arial" pitchFamily="34" charset="0"/>
              </a:rPr>
              <a:t>What </a:t>
            </a:r>
            <a:r>
              <a:rPr lang="en-US" sz="3200" dirty="0">
                <a:latin typeface="Arial" pitchFamily="34" charset="0"/>
                <a:cs typeface="Arial" pitchFamily="34" charset="0"/>
              </a:rPr>
              <a:t>did we do right?</a:t>
            </a:r>
          </a:p>
          <a:p>
            <a:pPr lvl="1"/>
            <a:r>
              <a:rPr lang="en-US" sz="3200" dirty="0">
                <a:latin typeface="Arial" pitchFamily="34" charset="0"/>
                <a:cs typeface="Arial" pitchFamily="34" charset="0"/>
              </a:rPr>
              <a:t>What did we do wrong?</a:t>
            </a:r>
          </a:p>
          <a:p>
            <a:pPr lvl="1"/>
            <a:r>
              <a:rPr lang="en-US" sz="3200" dirty="0">
                <a:latin typeface="Arial" pitchFamily="34" charset="0"/>
                <a:cs typeface="Arial" pitchFamily="34" charset="0"/>
              </a:rPr>
              <a:t>If we had to do it again, what would you do differently?</a:t>
            </a:r>
          </a:p>
        </p:txBody>
      </p:sp>
    </p:spTree>
    <p:extLst>
      <p:ext uri="{BB962C8B-B14F-4D97-AF65-F5344CB8AC3E}">
        <p14:creationId xmlns:p14="http://schemas.microsoft.com/office/powerpoint/2010/main" val="195123636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2" y="130175"/>
            <a:ext cx="9006991" cy="522288"/>
          </a:xfrm>
        </p:spPr>
        <p:txBody>
          <a:bodyPr/>
          <a:lstStyle/>
          <a:p>
            <a:pPr marL="68580">
              <a:lnSpc>
                <a:spcPct val="80000"/>
              </a:lnSpc>
            </a:pPr>
            <a:r>
              <a:rPr lang="en-US" dirty="0">
                <a:latin typeface="Arial" pitchFamily="34" charset="0"/>
                <a:cs typeface="Arial" pitchFamily="34" charset="0"/>
              </a:rPr>
              <a:t>9. Tailoring your process</a:t>
            </a:r>
            <a:endParaRPr lang="ru-RU" dirty="0"/>
          </a:p>
        </p:txBody>
      </p:sp>
      <p:sp>
        <p:nvSpPr>
          <p:cNvPr id="3" name="Content Placeholder 2"/>
          <p:cNvSpPr>
            <a:spLocks noGrp="1"/>
          </p:cNvSpPr>
          <p:nvPr>
            <p:ph sz="quarter" idx="11"/>
          </p:nvPr>
        </p:nvSpPr>
        <p:spPr/>
        <p:txBody>
          <a:bodyPr/>
          <a:lstStyle/>
          <a:p>
            <a:r>
              <a:rPr lang="en-US" sz="3200" dirty="0">
                <a:latin typeface="Arial" pitchFamily="34" charset="0"/>
                <a:cs typeface="Arial" pitchFamily="34" charset="0"/>
              </a:rPr>
              <a:t>Once you understand the content and purpose of each deliverable, ask how each one would best be produced within your project environment using your sources</a:t>
            </a:r>
            <a:r>
              <a:rPr lang="en-US" sz="3200" dirty="0" smtClean="0">
                <a:latin typeface="Arial" pitchFamily="34" charset="0"/>
                <a:cs typeface="Arial" pitchFamily="34" charset="0"/>
              </a:rPr>
              <a:t>.</a:t>
            </a:r>
          </a:p>
          <a:p>
            <a:endParaRPr lang="en-US" sz="3200" dirty="0">
              <a:latin typeface="Arial" pitchFamily="34" charset="0"/>
              <a:cs typeface="Arial" pitchFamily="34" charset="0"/>
            </a:endParaRPr>
          </a:p>
          <a:p>
            <a:r>
              <a:rPr lang="en-US" sz="3200" dirty="0">
                <a:latin typeface="Arial" pitchFamily="34" charset="0"/>
                <a:cs typeface="Arial" pitchFamily="34" charset="0"/>
              </a:rPr>
              <a:t>The tailoring task is determining how your project will produce them.</a:t>
            </a:r>
          </a:p>
        </p:txBody>
      </p:sp>
    </p:spTree>
    <p:extLst>
      <p:ext uri="{BB962C8B-B14F-4D97-AF65-F5344CB8AC3E}">
        <p14:creationId xmlns:p14="http://schemas.microsoft.com/office/powerpoint/2010/main" val="32791186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ptgmedia.pearsoncmg.com/images/chap2_0321419499/elementLinks/2_1_new.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32280" y="802723"/>
            <a:ext cx="5967487" cy="5793340"/>
          </a:xfrm>
          <a:prstGeom prst="rect">
            <a:avLst/>
          </a:prstGeom>
          <a:noFill/>
          <a:extLst>
            <a:ext uri="{909E8E84-426E-40DD-AFC4-6F175D3DCCD1}">
              <a14:hiddenFill xmlns:a14="http://schemas.microsoft.com/office/drawing/2010/main">
                <a:solidFill>
                  <a:srgbClr val="FFFFFF"/>
                </a:solidFill>
              </a14:hiddenFill>
            </a:ext>
          </a:extLst>
        </p:spPr>
      </p:pic>
      <p:sp>
        <p:nvSpPr>
          <p:cNvPr id="2" name="Text Placeholder 1"/>
          <p:cNvSpPr>
            <a:spLocks noGrp="1"/>
          </p:cNvSpPr>
          <p:nvPr>
            <p:ph type="body" sz="quarter" idx="10"/>
          </p:nvPr>
        </p:nvSpPr>
        <p:spPr>
          <a:xfrm>
            <a:off x="163512" y="130175"/>
            <a:ext cx="9006991" cy="522288"/>
          </a:xfrm>
        </p:spPr>
        <p:txBody>
          <a:bodyPr/>
          <a:lstStyle/>
          <a:p>
            <a:pPr marL="68580">
              <a:lnSpc>
                <a:spcPct val="80000"/>
              </a:lnSpc>
            </a:pPr>
            <a:r>
              <a:rPr lang="en-GB" sz="3800" dirty="0" smtClean="0">
                <a:latin typeface="Arial" pitchFamily="34" charset="0"/>
                <a:cs typeface="Arial" pitchFamily="34" charset="0"/>
              </a:rPr>
              <a:t>Visualizing Requirements Gathering</a:t>
            </a:r>
            <a:endParaRPr lang="ru-RU" sz="3800" dirty="0"/>
          </a:p>
        </p:txBody>
      </p:sp>
      <p:sp>
        <p:nvSpPr>
          <p:cNvPr id="4" name="TextBox 3"/>
          <p:cNvSpPr txBox="1"/>
          <p:nvPr/>
        </p:nvSpPr>
        <p:spPr>
          <a:xfrm>
            <a:off x="163512" y="6300371"/>
            <a:ext cx="8793882" cy="338554"/>
          </a:xfrm>
          <a:prstGeom prst="rect">
            <a:avLst/>
          </a:prstGeom>
          <a:noFill/>
        </p:spPr>
        <p:txBody>
          <a:bodyPr wrap="none" rtlCol="0">
            <a:spAutoFit/>
          </a:bodyPr>
          <a:lstStyle/>
          <a:p>
            <a:r>
              <a:rPr lang="en-US" sz="1600" dirty="0"/>
              <a:t>Robertson, J. and Robertson, S (</a:t>
            </a:r>
            <a:r>
              <a:rPr lang="en-US" sz="1600" dirty="0" smtClean="0"/>
              <a:t>2012). </a:t>
            </a:r>
            <a:r>
              <a:rPr lang="en-US" sz="1600" i="1" dirty="0"/>
              <a:t>Mastering the Requirements </a:t>
            </a:r>
            <a:r>
              <a:rPr lang="en-US" sz="1600" i="1" dirty="0" smtClean="0"/>
              <a:t>Process. </a:t>
            </a:r>
            <a:r>
              <a:rPr lang="uz-Latn-UZ" sz="1600" dirty="0" smtClean="0"/>
              <a:t>Addison-Wesley</a:t>
            </a:r>
            <a:r>
              <a:rPr lang="en-US" sz="1600" dirty="0" smtClean="0"/>
              <a:t>.</a:t>
            </a:r>
            <a:endParaRPr lang="uz-Latn-UZ" sz="1600" i="1" dirty="0"/>
          </a:p>
        </p:txBody>
      </p:sp>
    </p:spTree>
    <p:extLst>
      <p:ext uri="{BB962C8B-B14F-4D97-AF65-F5344CB8AC3E}">
        <p14:creationId xmlns:p14="http://schemas.microsoft.com/office/powerpoint/2010/main" val="292896076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74789" y="2856356"/>
            <a:ext cx="8861073" cy="707886"/>
          </a:xfrm>
          <a:prstGeom prst="rect">
            <a:avLst/>
          </a:prstGeom>
          <a:noFill/>
        </p:spPr>
        <p:txBody>
          <a:bodyPr wrap="square" rtlCol="0" anchor="ctr">
            <a:spAutoFit/>
          </a:bodyPr>
          <a:lstStyle/>
          <a:p>
            <a:pPr algn="ctr"/>
            <a:r>
              <a:rPr lang="en-GB" sz="4000" b="1" dirty="0" smtClean="0"/>
              <a:t>Requirements Quality Check</a:t>
            </a:r>
          </a:p>
        </p:txBody>
      </p:sp>
    </p:spTree>
    <p:extLst>
      <p:ext uri="{BB962C8B-B14F-4D97-AF65-F5344CB8AC3E}">
        <p14:creationId xmlns:p14="http://schemas.microsoft.com/office/powerpoint/2010/main" val="209257870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58463" y="2240804"/>
            <a:ext cx="9277400" cy="1938992"/>
          </a:xfrm>
          <a:prstGeom prst="rect">
            <a:avLst/>
          </a:prstGeom>
          <a:noFill/>
        </p:spPr>
        <p:txBody>
          <a:bodyPr wrap="square" rtlCol="0" anchor="ctr">
            <a:spAutoFit/>
          </a:bodyPr>
          <a:lstStyle/>
          <a:p>
            <a:pPr algn="ctr"/>
            <a:r>
              <a:rPr lang="en-GB" sz="4000" b="1" dirty="0" smtClean="0"/>
              <a:t>Can developer develop the feature just from reading my requirements and without contacting anyone else?</a:t>
            </a:r>
          </a:p>
        </p:txBody>
      </p:sp>
    </p:spTree>
    <p:extLst>
      <p:ext uri="{BB962C8B-B14F-4D97-AF65-F5344CB8AC3E}">
        <p14:creationId xmlns:p14="http://schemas.microsoft.com/office/powerpoint/2010/main" val="79296070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Recommended Reading</a:t>
            </a:r>
            <a:endParaRPr lang="uz-Latn-UZ" dirty="0"/>
          </a:p>
        </p:txBody>
      </p:sp>
      <p:sp>
        <p:nvSpPr>
          <p:cNvPr id="3" name="Content Placeholder 2"/>
          <p:cNvSpPr>
            <a:spLocks noGrp="1"/>
          </p:cNvSpPr>
          <p:nvPr>
            <p:ph sz="quarter" idx="11"/>
          </p:nvPr>
        </p:nvSpPr>
        <p:spPr/>
        <p:txBody>
          <a:bodyPr/>
          <a:lstStyle/>
          <a:p>
            <a:r>
              <a:rPr lang="en-US" dirty="0"/>
              <a:t>Robertson, S. and Robertson, J. (2013). </a:t>
            </a:r>
            <a:r>
              <a:rPr lang="en-US" i="1" dirty="0"/>
              <a:t>Mastering the requirements process</a:t>
            </a:r>
            <a:r>
              <a:rPr lang="en-US" dirty="0"/>
              <a:t>. Upper Saddle River, NJ: Addison-Wesley</a:t>
            </a:r>
            <a:r>
              <a:rPr lang="en-US" dirty="0" smtClean="0"/>
              <a:t>.</a:t>
            </a:r>
          </a:p>
          <a:p>
            <a:endParaRPr lang="en-US" dirty="0" smtClean="0"/>
          </a:p>
          <a:p>
            <a:r>
              <a:rPr lang="en-US" dirty="0" smtClean="0"/>
              <a:t>Wikipedia, (2015). </a:t>
            </a:r>
            <a:r>
              <a:rPr lang="en-US" i="1" dirty="0" smtClean="0"/>
              <a:t>Requirements analysis</a:t>
            </a:r>
            <a:r>
              <a:rPr lang="en-US" dirty="0" smtClean="0"/>
              <a:t>. [online] Available at: </a:t>
            </a:r>
            <a:r>
              <a:rPr lang="en-US" dirty="0"/>
              <a:t>https://en.wikipedia.org/wiki/Requirements_analysis </a:t>
            </a:r>
            <a:r>
              <a:rPr lang="en-US" dirty="0" smtClean="0"/>
              <a:t>[Accessed 19 Oct. 2015].</a:t>
            </a:r>
          </a:p>
          <a:p>
            <a:endParaRPr lang="en-US" i="1" dirty="0"/>
          </a:p>
          <a:p>
            <a:r>
              <a:rPr lang="en-US" dirty="0"/>
              <a:t>Wikipedia, (2015). </a:t>
            </a:r>
            <a:r>
              <a:rPr lang="uz-Latn-UZ" i="1" dirty="0"/>
              <a:t>Software requirements </a:t>
            </a:r>
            <a:r>
              <a:rPr lang="uz-Latn-UZ" i="1" dirty="0" smtClean="0"/>
              <a:t>specification</a:t>
            </a:r>
            <a:r>
              <a:rPr lang="en-US" dirty="0" smtClean="0"/>
              <a:t>. </a:t>
            </a:r>
            <a:r>
              <a:rPr lang="en-US" dirty="0"/>
              <a:t>[online] Available at: https://en.wikipedia.org/wiki/Software_requirements_specification [Accessed 19 Oct. 2015].</a:t>
            </a:r>
          </a:p>
          <a:p>
            <a:endParaRPr lang="en-GB" i="1" dirty="0"/>
          </a:p>
          <a:p>
            <a:r>
              <a:rPr lang="en-GB" i="1" dirty="0" smtClean="0"/>
              <a:t>Google…</a:t>
            </a:r>
          </a:p>
        </p:txBody>
      </p:sp>
    </p:spTree>
    <p:extLst>
      <p:ext uri="{BB962C8B-B14F-4D97-AF65-F5344CB8AC3E}">
        <p14:creationId xmlns:p14="http://schemas.microsoft.com/office/powerpoint/2010/main" val="221326046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44546A"/>
      </a:dk2>
      <a:lt2>
        <a:srgbClr val="E7E6E6"/>
      </a:lt2>
      <a:accent1>
        <a:srgbClr val="083FA4"/>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Unknown Document Type" ma:contentTypeID="0x010104" ma:contentTypeVersion="0" ma:contentTypeDescription="" ma:contentTypeScope="" ma:versionID="05d83ceaa0bbd2e3bc716e6e66bd857a">
  <xsd:schema xmlns:xsd="http://www.w3.org/2001/XMLSchema" xmlns:xs="http://www.w3.org/2001/XMLSchema" xmlns:p="http://schemas.microsoft.com/office/2006/metadata/properties" targetNamespace="http://schemas.microsoft.com/office/2006/metadata/properties" ma:root="true" ma:fieldsID="b3d69fe45253d5ff147bb69036b756a7">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ma:readOnly="true"/>
        <xsd:element ref="dc:title" minOccurs="0"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EA2DEF82-54F8-49AB-872E-64A65980B019}">
  <ds:schemaRefs>
    <ds:schemaRef ds:uri="http://schemas.microsoft.com/sharepoint/v3/contenttype/forms"/>
  </ds:schemaRefs>
</ds:datastoreItem>
</file>

<file path=customXml/itemProps2.xml><?xml version="1.0" encoding="utf-8"?>
<ds:datastoreItem xmlns:ds="http://schemas.openxmlformats.org/officeDocument/2006/customXml" ds:itemID="{FA2C18B4-67C1-4A42-BBD6-A099E42BA41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3.xml><?xml version="1.0" encoding="utf-8"?>
<ds:datastoreItem xmlns:ds="http://schemas.openxmlformats.org/officeDocument/2006/customXml" ds:itemID="{484BCCF8-84F2-4E8B-9BAD-495A3923A701}">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526</TotalTime>
  <Words>879</Words>
  <Application>Microsoft Office PowerPoint</Application>
  <PresentationFormat>Widescreen</PresentationFormat>
  <Paragraphs>127</Paragraphs>
  <Slides>25</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25</vt:i4>
      </vt:variant>
    </vt:vector>
  </HeadingPairs>
  <TitlesOfParts>
    <vt:vector size="28"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Mark</dc:creator>
  <cp:lastModifiedBy>Said Abduvaliev</cp:lastModifiedBy>
  <cp:revision>79</cp:revision>
  <dcterms:created xsi:type="dcterms:W3CDTF">2015-06-15T09:27:21Z</dcterms:created>
  <dcterms:modified xsi:type="dcterms:W3CDTF">2017-10-13T07:57:01Z</dcterms:modified>
</cp:coreProperties>
</file>