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0"/>
  </p:handoutMasterIdLst>
  <p:sldIdLst>
    <p:sldId id="258" r:id="rId5"/>
    <p:sldId id="256" r:id="rId6"/>
    <p:sldId id="259" r:id="rId7"/>
    <p:sldId id="260" r:id="rId8"/>
    <p:sldId id="261" r:id="rId9"/>
    <p:sldId id="271" r:id="rId10"/>
    <p:sldId id="262" r:id="rId11"/>
    <p:sldId id="263" r:id="rId12"/>
    <p:sldId id="264" r:id="rId13"/>
    <p:sldId id="265" r:id="rId14"/>
    <p:sldId id="266" r:id="rId15"/>
    <p:sldId id="267" r:id="rId16"/>
    <p:sldId id="268" r:id="rId17"/>
    <p:sldId id="269" r:id="rId18"/>
    <p:sldId id="27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8" d="100"/>
          <a:sy n="118" d="100"/>
        </p:scale>
        <p:origin x="258" y="114"/>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9/9/2017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9/9/2017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sabduvaliev@wiut.uz"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89" y="2825579"/>
            <a:ext cx="7867135" cy="769441"/>
          </a:xfrm>
          <a:prstGeom prst="rect">
            <a:avLst/>
          </a:prstGeom>
          <a:noFill/>
        </p:spPr>
        <p:txBody>
          <a:bodyPr wrap="square" rtlCol="0" anchor="ctr">
            <a:spAutoFit/>
          </a:bodyPr>
          <a:lstStyle/>
          <a:p>
            <a:pPr algn="ctr"/>
            <a:r>
              <a:rPr lang="en-GB" sz="4400" b="1" dirty="0" smtClean="0"/>
              <a:t>System Analysis and Design</a:t>
            </a:r>
            <a:endParaRPr lang="en-US" sz="4400" b="1" dirty="0"/>
          </a:p>
        </p:txBody>
      </p:sp>
      <p:sp>
        <p:nvSpPr>
          <p:cNvPr id="9" name="TextBox 8"/>
          <p:cNvSpPr txBox="1"/>
          <p:nvPr/>
        </p:nvSpPr>
        <p:spPr>
          <a:xfrm>
            <a:off x="2174788" y="3694187"/>
            <a:ext cx="7867135" cy="523220"/>
          </a:xfrm>
          <a:prstGeom prst="rect">
            <a:avLst/>
          </a:prstGeom>
          <a:noFill/>
        </p:spPr>
        <p:txBody>
          <a:bodyPr wrap="square" rtlCol="0" anchor="ctr">
            <a:spAutoFit/>
          </a:bodyPr>
          <a:lstStyle/>
          <a:p>
            <a:pPr algn="ctr"/>
            <a:r>
              <a:rPr lang="en-GB" sz="2800" dirty="0" smtClean="0"/>
              <a:t>Lecture 1</a:t>
            </a:r>
            <a:endParaRPr lang="en-US" sz="2800" dirty="0"/>
          </a:p>
        </p:txBody>
      </p:sp>
    </p:spTree>
    <p:extLst>
      <p:ext uri="{BB962C8B-B14F-4D97-AF65-F5344CB8AC3E}">
        <p14:creationId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Agenda</a:t>
            </a:r>
            <a:endParaRPr lang="en-US" dirty="0"/>
          </a:p>
        </p:txBody>
      </p:sp>
      <p:sp>
        <p:nvSpPr>
          <p:cNvPr id="3" name="Content Placeholder 2"/>
          <p:cNvSpPr>
            <a:spLocks noGrp="1"/>
          </p:cNvSpPr>
          <p:nvPr>
            <p:ph sz="quarter" idx="11"/>
          </p:nvPr>
        </p:nvSpPr>
        <p:spPr/>
        <p:txBody>
          <a:bodyPr/>
          <a:lstStyle/>
          <a:p>
            <a:pPr marL="457200" indent="-457200">
              <a:buFont typeface="+mj-lt"/>
              <a:buAutoNum type="arabicPeriod"/>
            </a:pPr>
            <a:r>
              <a:rPr lang="en-US" dirty="0" smtClean="0"/>
              <a:t>Essential module information</a:t>
            </a:r>
          </a:p>
          <a:p>
            <a:pPr marL="457200" indent="-457200">
              <a:buFont typeface="+mj-lt"/>
              <a:buAutoNum type="arabicPeriod"/>
            </a:pPr>
            <a:r>
              <a:rPr lang="en-US" dirty="0" smtClean="0"/>
              <a:t>Module assessment</a:t>
            </a:r>
          </a:p>
          <a:p>
            <a:pPr marL="457200" indent="-457200">
              <a:buFont typeface="+mj-lt"/>
              <a:buAutoNum type="arabicPeriod"/>
            </a:pPr>
            <a:r>
              <a:rPr lang="en-US" dirty="0"/>
              <a:t>Module outline</a:t>
            </a:r>
          </a:p>
          <a:p>
            <a:pPr marL="457200" indent="-457200">
              <a:buFont typeface="+mj-lt"/>
              <a:buAutoNum type="arabicPeriod"/>
            </a:pPr>
            <a:r>
              <a:rPr lang="en-US" dirty="0" smtClean="0"/>
              <a:t>What is System Analysis &amp; Design and Why do you need it?</a:t>
            </a:r>
          </a:p>
          <a:p>
            <a:pPr marL="457200" indent="-457200">
              <a:buFont typeface="+mj-lt"/>
              <a:buAutoNum type="arabicPeriod"/>
            </a:pPr>
            <a:r>
              <a:rPr lang="en-US" dirty="0" smtClean="0"/>
              <a:t>Recommended reading</a:t>
            </a:r>
          </a:p>
        </p:txBody>
      </p:sp>
    </p:spTree>
    <p:extLst>
      <p:ext uri="{BB962C8B-B14F-4D97-AF65-F5344CB8AC3E}">
        <p14:creationId xmlns:p14="http://schemas.microsoft.com/office/powerpoint/2010/main" val="4238834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49259" cy="522288"/>
          </a:xfrm>
        </p:spPr>
        <p:txBody>
          <a:bodyPr/>
          <a:lstStyle/>
          <a:p>
            <a:r>
              <a:rPr lang="en-US" dirty="0" smtClean="0"/>
              <a:t>Essential Module Information</a:t>
            </a:r>
            <a:endParaRPr lang="en-US" dirty="0"/>
          </a:p>
        </p:txBody>
      </p:sp>
      <p:sp>
        <p:nvSpPr>
          <p:cNvPr id="3" name="Content Placeholder 2"/>
          <p:cNvSpPr>
            <a:spLocks noGrp="1"/>
          </p:cNvSpPr>
          <p:nvPr>
            <p:ph sz="quarter" idx="11"/>
          </p:nvPr>
        </p:nvSpPr>
        <p:spPr/>
        <p:txBody>
          <a:bodyPr/>
          <a:lstStyle/>
          <a:p>
            <a:pPr marL="0" indent="0">
              <a:buNone/>
            </a:pPr>
            <a:r>
              <a:rPr lang="en-US" b="1" dirty="0" smtClean="0"/>
              <a:t>Module information</a:t>
            </a:r>
          </a:p>
          <a:p>
            <a:pPr lvl="1"/>
            <a:r>
              <a:rPr lang="en-US" dirty="0" smtClean="0"/>
              <a:t>Core module (You need to pass it to progress)</a:t>
            </a:r>
          </a:p>
          <a:p>
            <a:pPr lvl="1"/>
            <a:r>
              <a:rPr lang="en-US" dirty="0" smtClean="0"/>
              <a:t>Year long module (Semester 1 + Semester 2)</a:t>
            </a:r>
          </a:p>
          <a:p>
            <a:endParaRPr lang="en-US" dirty="0" smtClean="0"/>
          </a:p>
          <a:p>
            <a:pPr marL="0" indent="0">
              <a:buNone/>
            </a:pPr>
            <a:r>
              <a:rPr lang="en-US" b="1" dirty="0" smtClean="0"/>
              <a:t>Module leaders:</a:t>
            </a:r>
          </a:p>
          <a:p>
            <a:pPr lvl="1"/>
            <a:r>
              <a:rPr lang="en-US" dirty="0" smtClean="0"/>
              <a:t>Semester 1: Said Abduvaliev</a:t>
            </a:r>
          </a:p>
          <a:p>
            <a:pPr lvl="1"/>
            <a:r>
              <a:rPr lang="en-US" dirty="0" smtClean="0"/>
              <a:t>Semester 2: </a:t>
            </a:r>
            <a:r>
              <a:rPr lang="en-US" dirty="0" smtClean="0"/>
              <a:t>TBA</a:t>
            </a:r>
            <a:endParaRPr lang="en-US" dirty="0" smtClean="0"/>
          </a:p>
          <a:p>
            <a:endParaRPr lang="en-US" dirty="0" smtClean="0"/>
          </a:p>
          <a:p>
            <a:pPr marL="0" indent="0">
              <a:buNone/>
            </a:pPr>
            <a:r>
              <a:rPr lang="en-US" b="1" dirty="0" smtClean="0"/>
              <a:t>Said Abduvaliev</a:t>
            </a:r>
          </a:p>
          <a:p>
            <a:pPr lvl="1"/>
            <a:r>
              <a:rPr lang="en-US" dirty="0" smtClean="0"/>
              <a:t>Email: </a:t>
            </a:r>
            <a:r>
              <a:rPr lang="en-US" dirty="0" smtClean="0">
                <a:hlinkClick r:id="rId2"/>
              </a:rPr>
              <a:t>sabduvaliev@wiut.uz</a:t>
            </a:r>
            <a:endParaRPr lang="en-US" dirty="0" smtClean="0"/>
          </a:p>
          <a:p>
            <a:pPr lvl="1"/>
            <a:r>
              <a:rPr lang="en-US" dirty="0" smtClean="0"/>
              <a:t>Office hours: </a:t>
            </a:r>
            <a:r>
              <a:rPr lang="en-US" dirty="0" smtClean="0"/>
              <a:t>Thursdays, 17:00 </a:t>
            </a:r>
            <a:r>
              <a:rPr lang="en-US" dirty="0" smtClean="0"/>
              <a:t>– </a:t>
            </a:r>
            <a:r>
              <a:rPr lang="en-US" dirty="0" smtClean="0"/>
              <a:t>18:00</a:t>
            </a:r>
            <a:r>
              <a:rPr lang="en-US" dirty="0" smtClean="0"/>
              <a:t>, Room </a:t>
            </a:r>
            <a:r>
              <a:rPr lang="en-US" dirty="0" smtClean="0"/>
              <a:t>ATB 102 (Blue room)</a:t>
            </a:r>
            <a:endParaRPr lang="en-US" b="1" dirty="0" smtClean="0"/>
          </a:p>
          <a:p>
            <a:pPr lvl="1"/>
            <a:endParaRPr lang="en-US" dirty="0"/>
          </a:p>
        </p:txBody>
      </p:sp>
    </p:spTree>
    <p:extLst>
      <p:ext uri="{BB962C8B-B14F-4D97-AF65-F5344CB8AC3E}">
        <p14:creationId xmlns:p14="http://schemas.microsoft.com/office/powerpoint/2010/main" val="501676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Module Assessment</a:t>
            </a:r>
            <a:endParaRPr lang="uz-Latn-UZ" dirty="0"/>
          </a:p>
        </p:txBody>
      </p:sp>
      <p:sp>
        <p:nvSpPr>
          <p:cNvPr id="3" name="Content Placeholder 2"/>
          <p:cNvSpPr>
            <a:spLocks noGrp="1"/>
          </p:cNvSpPr>
          <p:nvPr>
            <p:ph sz="quarter" idx="11"/>
          </p:nvPr>
        </p:nvSpPr>
        <p:spPr/>
        <p:txBody>
          <a:bodyPr/>
          <a:lstStyle/>
          <a:p>
            <a:pPr marL="0" indent="0">
              <a:buNone/>
            </a:pPr>
            <a:endParaRPr lang="en-US" dirty="0" smtClean="0"/>
          </a:p>
          <a:p>
            <a:pPr marL="0" indent="0">
              <a:buNone/>
            </a:pPr>
            <a:r>
              <a:rPr lang="en-US" sz="2800" b="1" dirty="0" smtClean="0"/>
              <a:t>Semester 1:</a:t>
            </a:r>
          </a:p>
          <a:p>
            <a:r>
              <a:rPr lang="en-US" dirty="0" smtClean="0"/>
              <a:t>Coursework 1 – (50% of total) divided into 2 components</a:t>
            </a:r>
          </a:p>
          <a:p>
            <a:pPr lvl="1"/>
            <a:r>
              <a:rPr lang="en-US" dirty="0" smtClean="0"/>
              <a:t>Component 1 (30%) – group work</a:t>
            </a:r>
          </a:p>
          <a:p>
            <a:pPr lvl="1"/>
            <a:r>
              <a:rPr lang="en-US" dirty="0" smtClean="0"/>
              <a:t>Component 2 (20%) – individual</a:t>
            </a:r>
          </a:p>
          <a:p>
            <a:pPr lvl="1"/>
            <a:endParaRPr lang="en-US" dirty="0"/>
          </a:p>
          <a:p>
            <a:pPr marL="0" indent="0">
              <a:buNone/>
            </a:pPr>
            <a:r>
              <a:rPr lang="en-US" sz="2800" b="1" dirty="0" smtClean="0"/>
              <a:t>Semester 2:</a:t>
            </a:r>
          </a:p>
          <a:p>
            <a:r>
              <a:rPr lang="en-US" dirty="0" smtClean="0"/>
              <a:t>Coursework 2 – 20% of total</a:t>
            </a:r>
          </a:p>
          <a:p>
            <a:r>
              <a:rPr lang="en-US" dirty="0"/>
              <a:t>Coursework </a:t>
            </a:r>
            <a:r>
              <a:rPr lang="en-US" dirty="0" smtClean="0"/>
              <a:t>3 </a:t>
            </a:r>
            <a:r>
              <a:rPr lang="en-US" dirty="0"/>
              <a:t>– </a:t>
            </a:r>
            <a:r>
              <a:rPr lang="en-US" dirty="0" smtClean="0"/>
              <a:t>30</a:t>
            </a:r>
            <a:r>
              <a:rPr lang="en-US" dirty="0"/>
              <a:t>% of total</a:t>
            </a:r>
            <a:endParaRPr lang="uz-Latn-UZ" dirty="0"/>
          </a:p>
          <a:p>
            <a:pPr lvl="1"/>
            <a:endParaRPr lang="uz-Latn-UZ" dirty="0"/>
          </a:p>
        </p:txBody>
      </p:sp>
    </p:spTree>
    <p:extLst>
      <p:ext uri="{BB962C8B-B14F-4D97-AF65-F5344CB8AC3E}">
        <p14:creationId xmlns:p14="http://schemas.microsoft.com/office/powerpoint/2010/main" val="3525085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Module Assessment</a:t>
            </a:r>
            <a:endParaRPr lang="uz-Latn-UZ" dirty="0"/>
          </a:p>
        </p:txBody>
      </p:sp>
      <p:sp>
        <p:nvSpPr>
          <p:cNvPr id="3" name="Content Placeholder 2"/>
          <p:cNvSpPr>
            <a:spLocks noGrp="1"/>
          </p:cNvSpPr>
          <p:nvPr>
            <p:ph sz="quarter" idx="11"/>
          </p:nvPr>
        </p:nvSpPr>
        <p:spPr/>
        <p:txBody>
          <a:bodyPr/>
          <a:lstStyle/>
          <a:p>
            <a:pPr marL="0" indent="0">
              <a:buNone/>
            </a:pPr>
            <a:endParaRPr lang="en-US" dirty="0" smtClean="0"/>
          </a:p>
          <a:p>
            <a:pPr marL="0" indent="0">
              <a:buNone/>
            </a:pPr>
            <a:r>
              <a:rPr lang="en-US" b="1" dirty="0" smtClean="0"/>
              <a:t>Coursework 1 stats:</a:t>
            </a:r>
          </a:p>
          <a:p>
            <a:pPr lvl="1"/>
            <a:r>
              <a:rPr lang="en-US" dirty="0" smtClean="0"/>
              <a:t>A</a:t>
            </a:r>
            <a:r>
              <a:rPr lang="en-US" dirty="0" smtClean="0"/>
              <a:t>verage – 65</a:t>
            </a:r>
          </a:p>
          <a:p>
            <a:pPr lvl="1"/>
            <a:r>
              <a:rPr lang="en-US" dirty="0" smtClean="0"/>
              <a:t>Highest – 81</a:t>
            </a:r>
          </a:p>
          <a:p>
            <a:pPr lvl="1"/>
            <a:r>
              <a:rPr lang="en-US" dirty="0" smtClean="0"/>
              <a:t>Lowest – 43</a:t>
            </a:r>
          </a:p>
        </p:txBody>
      </p:sp>
    </p:spTree>
    <p:extLst>
      <p:ext uri="{BB962C8B-B14F-4D97-AF65-F5344CB8AC3E}">
        <p14:creationId xmlns:p14="http://schemas.microsoft.com/office/powerpoint/2010/main" val="2181712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Module outline</a:t>
            </a:r>
            <a:endParaRPr lang="uz-Latn-UZ" dirty="0"/>
          </a:p>
        </p:txBody>
      </p:sp>
      <p:sp>
        <p:nvSpPr>
          <p:cNvPr id="3" name="Content Placeholder 2"/>
          <p:cNvSpPr>
            <a:spLocks noGrp="1"/>
          </p:cNvSpPr>
          <p:nvPr>
            <p:ph sz="quarter" idx="11"/>
          </p:nvPr>
        </p:nvSpPr>
        <p:spPr/>
        <p:txBody>
          <a:bodyPr/>
          <a:lstStyle/>
          <a:p>
            <a:pPr marL="0" indent="0">
              <a:buNone/>
            </a:pPr>
            <a:r>
              <a:rPr lang="en-US" dirty="0" smtClean="0"/>
              <a:t>There are </a:t>
            </a:r>
            <a:r>
              <a:rPr lang="en-US" dirty="0" smtClean="0"/>
              <a:t>8 lectures </a:t>
            </a:r>
            <a:r>
              <a:rPr lang="en-US" dirty="0" smtClean="0"/>
              <a:t>and </a:t>
            </a:r>
            <a:r>
              <a:rPr lang="en-US" dirty="0" smtClean="0"/>
              <a:t>tutorials (20 credit year long module)</a:t>
            </a:r>
            <a:endParaRPr lang="en-US" dirty="0" smtClean="0"/>
          </a:p>
          <a:p>
            <a:endParaRPr lang="en-US" dirty="0" smtClean="0"/>
          </a:p>
          <a:p>
            <a:pPr marL="0" indent="0">
              <a:buNone/>
            </a:pPr>
            <a:r>
              <a:rPr lang="en-US" b="1" dirty="0" smtClean="0"/>
              <a:t>Outline</a:t>
            </a:r>
            <a:endParaRPr lang="en-US" b="1" dirty="0" smtClean="0"/>
          </a:p>
          <a:p>
            <a:pPr lvl="1"/>
            <a:r>
              <a:rPr lang="en-US" dirty="0"/>
              <a:t>Information </a:t>
            </a:r>
            <a:r>
              <a:rPr lang="en-US" dirty="0" smtClean="0"/>
              <a:t>Systems</a:t>
            </a:r>
          </a:p>
          <a:p>
            <a:pPr lvl="1"/>
            <a:r>
              <a:rPr lang="en-US" dirty="0"/>
              <a:t>Methodologies and frameworks</a:t>
            </a:r>
          </a:p>
          <a:p>
            <a:pPr lvl="1"/>
            <a:r>
              <a:rPr lang="en-US" dirty="0" smtClean="0"/>
              <a:t>Tools</a:t>
            </a:r>
            <a:endParaRPr lang="en-US" dirty="0"/>
          </a:p>
          <a:p>
            <a:pPr lvl="1"/>
            <a:r>
              <a:rPr lang="en-US" dirty="0" smtClean="0"/>
              <a:t>Techniques</a:t>
            </a:r>
            <a:endParaRPr lang="en-US" dirty="0"/>
          </a:p>
          <a:p>
            <a:pPr lvl="1"/>
            <a:r>
              <a:rPr lang="en-US" dirty="0" smtClean="0"/>
              <a:t>Programming perspective</a:t>
            </a:r>
          </a:p>
          <a:p>
            <a:pPr lvl="1"/>
            <a:r>
              <a:rPr lang="en-US" dirty="0" smtClean="0"/>
              <a:t>Object-oriented analysis and design</a:t>
            </a:r>
          </a:p>
          <a:p>
            <a:pPr lvl="1"/>
            <a:r>
              <a:rPr lang="en-US" dirty="0" smtClean="0"/>
              <a:t>BTW, nothing related to graphical design (Adobe Photoshop © :)</a:t>
            </a:r>
            <a:endParaRPr lang="ru-RU" dirty="0"/>
          </a:p>
          <a:p>
            <a:endParaRPr lang="uz-Latn-UZ" dirty="0"/>
          </a:p>
        </p:txBody>
      </p:sp>
    </p:spTree>
    <p:extLst>
      <p:ext uri="{BB962C8B-B14F-4D97-AF65-F5344CB8AC3E}">
        <p14:creationId xmlns:p14="http://schemas.microsoft.com/office/powerpoint/2010/main" val="3214102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854363" cy="522288"/>
          </a:xfrm>
        </p:spPr>
        <p:txBody>
          <a:bodyPr/>
          <a:lstStyle/>
          <a:p>
            <a:r>
              <a:rPr lang="en-US" dirty="0"/>
              <a:t>What is System Analysis &amp; </a:t>
            </a:r>
            <a:r>
              <a:rPr lang="en-US" dirty="0" smtClean="0"/>
              <a:t>Design? </a:t>
            </a:r>
            <a:endParaRPr lang="uz-Latn-UZ" dirty="0"/>
          </a:p>
        </p:txBody>
      </p:sp>
      <p:sp>
        <p:nvSpPr>
          <p:cNvPr id="3" name="Content Placeholder 2"/>
          <p:cNvSpPr>
            <a:spLocks noGrp="1"/>
          </p:cNvSpPr>
          <p:nvPr>
            <p:ph sz="quarter" idx="11"/>
          </p:nvPr>
        </p:nvSpPr>
        <p:spPr/>
        <p:txBody>
          <a:bodyPr/>
          <a:lstStyle/>
          <a:p>
            <a:r>
              <a:rPr lang="en-US" dirty="0" smtClean="0"/>
              <a:t>What do you think the following terms are?</a:t>
            </a:r>
          </a:p>
          <a:p>
            <a:pPr lvl="1"/>
            <a:r>
              <a:rPr lang="en-US" dirty="0" smtClean="0"/>
              <a:t>System (You’ve learnt it in detail in your DANIM module)</a:t>
            </a:r>
          </a:p>
          <a:p>
            <a:pPr lvl="1"/>
            <a:r>
              <a:rPr lang="en-US" dirty="0" smtClean="0"/>
              <a:t>Analysis =&gt; System Analysis</a:t>
            </a:r>
          </a:p>
          <a:p>
            <a:pPr lvl="1"/>
            <a:r>
              <a:rPr lang="en-US" dirty="0" smtClean="0"/>
              <a:t>Design   =&gt; System Design, Software Design</a:t>
            </a:r>
          </a:p>
          <a:p>
            <a:pPr lvl="1"/>
            <a:endParaRPr lang="en-US" dirty="0"/>
          </a:p>
          <a:p>
            <a:r>
              <a:rPr lang="en-US" dirty="0" smtClean="0"/>
              <a:t>What does “System Analyst” do?</a:t>
            </a:r>
            <a:endParaRPr lang="uz-Latn-UZ" dirty="0"/>
          </a:p>
        </p:txBody>
      </p:sp>
    </p:spTree>
    <p:extLst>
      <p:ext uri="{BB962C8B-B14F-4D97-AF65-F5344CB8AC3E}">
        <p14:creationId xmlns:p14="http://schemas.microsoft.com/office/powerpoint/2010/main" val="2291359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49259" cy="522288"/>
          </a:xfrm>
        </p:spPr>
        <p:txBody>
          <a:bodyPr/>
          <a:lstStyle/>
          <a:p>
            <a:r>
              <a:rPr lang="en-US" dirty="0"/>
              <a:t>What is an Information System</a:t>
            </a:r>
            <a:r>
              <a:rPr lang="en-US" dirty="0" smtClean="0"/>
              <a:t>?</a:t>
            </a:r>
            <a:endParaRPr lang="en-US" dirty="0"/>
          </a:p>
        </p:txBody>
      </p:sp>
      <p:sp>
        <p:nvSpPr>
          <p:cNvPr id="3" name="Content Placeholder 2"/>
          <p:cNvSpPr>
            <a:spLocks noGrp="1"/>
          </p:cNvSpPr>
          <p:nvPr>
            <p:ph sz="quarter" idx="11"/>
          </p:nvPr>
        </p:nvSpPr>
        <p:spPr/>
        <p:txBody>
          <a:bodyPr/>
          <a:lstStyle/>
          <a:p>
            <a:pPr marL="0" indent="0">
              <a:buNone/>
            </a:pPr>
            <a:r>
              <a:rPr lang="en-US" sz="2800" dirty="0" smtClean="0"/>
              <a:t>A system has nine characteristics:</a:t>
            </a:r>
          </a:p>
          <a:p>
            <a:pPr lvl="1"/>
            <a:r>
              <a:rPr lang="en-US" dirty="0" smtClean="0"/>
              <a:t>Components/Subsystems</a:t>
            </a:r>
          </a:p>
          <a:p>
            <a:pPr lvl="1"/>
            <a:r>
              <a:rPr lang="en-US" dirty="0" smtClean="0"/>
              <a:t>Interrelated </a:t>
            </a:r>
            <a:r>
              <a:rPr lang="en-US" dirty="0" smtClean="0"/>
              <a:t>components</a:t>
            </a:r>
            <a:endParaRPr lang="en-US" dirty="0" smtClean="0"/>
          </a:p>
          <a:p>
            <a:pPr lvl="1"/>
            <a:r>
              <a:rPr lang="en-US" dirty="0" smtClean="0"/>
              <a:t>A boundary</a:t>
            </a:r>
          </a:p>
          <a:p>
            <a:pPr lvl="1"/>
            <a:r>
              <a:rPr lang="en-US" dirty="0" smtClean="0"/>
              <a:t>A purpose</a:t>
            </a:r>
          </a:p>
          <a:p>
            <a:pPr lvl="1"/>
            <a:r>
              <a:rPr lang="en-US" dirty="0" smtClean="0"/>
              <a:t>An environment</a:t>
            </a:r>
          </a:p>
          <a:p>
            <a:pPr lvl="1"/>
            <a:r>
              <a:rPr lang="en-US" dirty="0" smtClean="0"/>
              <a:t>Interfaces</a:t>
            </a:r>
          </a:p>
          <a:p>
            <a:pPr lvl="1"/>
            <a:r>
              <a:rPr lang="en-US" dirty="0" smtClean="0"/>
              <a:t>Input </a:t>
            </a:r>
          </a:p>
          <a:p>
            <a:pPr lvl="1"/>
            <a:r>
              <a:rPr lang="en-US" dirty="0" smtClean="0"/>
              <a:t>Output</a:t>
            </a:r>
          </a:p>
          <a:p>
            <a:pPr lvl="1"/>
            <a:r>
              <a:rPr lang="en-US" dirty="0" smtClean="0"/>
              <a:t>Constraints</a:t>
            </a:r>
          </a:p>
          <a:p>
            <a:endParaRPr lang="en-US" sz="1600" dirty="0" smtClean="0"/>
          </a:p>
          <a:p>
            <a:pPr marL="0" indent="0">
              <a:buNone/>
            </a:pPr>
            <a:r>
              <a:rPr lang="en-US" dirty="0" smtClean="0"/>
              <a:t>We will learn how to effectively analyze and document all the processes and requirements in the organization using different methodologies and tools.</a:t>
            </a:r>
            <a:endParaRPr lang="uz-Latn-UZ" dirty="0"/>
          </a:p>
        </p:txBody>
      </p:sp>
    </p:spTree>
    <p:extLst>
      <p:ext uri="{BB962C8B-B14F-4D97-AF65-F5344CB8AC3E}">
        <p14:creationId xmlns:p14="http://schemas.microsoft.com/office/powerpoint/2010/main" val="314389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854363" cy="522288"/>
          </a:xfrm>
        </p:spPr>
        <p:txBody>
          <a:bodyPr/>
          <a:lstStyle/>
          <a:p>
            <a:r>
              <a:rPr lang="en-US" dirty="0"/>
              <a:t>What is System Analysis &amp; </a:t>
            </a:r>
            <a:r>
              <a:rPr lang="en-US" dirty="0" smtClean="0"/>
              <a:t>Design? </a:t>
            </a:r>
            <a:endParaRPr lang="uz-Latn-UZ" dirty="0"/>
          </a:p>
        </p:txBody>
      </p:sp>
      <p:sp>
        <p:nvSpPr>
          <p:cNvPr id="3" name="Content Placeholder 2"/>
          <p:cNvSpPr>
            <a:spLocks noGrp="1"/>
          </p:cNvSpPr>
          <p:nvPr>
            <p:ph sz="quarter" idx="11"/>
          </p:nvPr>
        </p:nvSpPr>
        <p:spPr/>
        <p:txBody>
          <a:bodyPr/>
          <a:lstStyle/>
          <a:p>
            <a:r>
              <a:rPr lang="en-US" dirty="0" smtClean="0"/>
              <a:t>What do you think the following terms are?</a:t>
            </a:r>
          </a:p>
          <a:p>
            <a:pPr lvl="1"/>
            <a:r>
              <a:rPr lang="en-US" dirty="0" smtClean="0"/>
              <a:t>System (You will learn it in more detail in your DANIM module)</a:t>
            </a:r>
          </a:p>
          <a:p>
            <a:pPr lvl="1"/>
            <a:r>
              <a:rPr lang="en-US" dirty="0" smtClean="0"/>
              <a:t>Analysis =&gt; System Analysis</a:t>
            </a:r>
          </a:p>
          <a:p>
            <a:pPr lvl="1"/>
            <a:r>
              <a:rPr lang="en-US" dirty="0" smtClean="0"/>
              <a:t>Design   =&gt; System Design, Software Design</a:t>
            </a:r>
          </a:p>
          <a:p>
            <a:pPr lvl="1"/>
            <a:endParaRPr lang="en-US" dirty="0"/>
          </a:p>
          <a:p>
            <a:r>
              <a:rPr lang="en-US" dirty="0" smtClean="0"/>
              <a:t>What does “System Analyst” do?</a:t>
            </a:r>
            <a:endParaRPr lang="uz-Latn-UZ" dirty="0"/>
          </a:p>
        </p:txBody>
      </p:sp>
    </p:spTree>
    <p:extLst>
      <p:ext uri="{BB962C8B-B14F-4D97-AF65-F5344CB8AC3E}">
        <p14:creationId xmlns:p14="http://schemas.microsoft.com/office/powerpoint/2010/main" val="2309358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System analyst</a:t>
            </a:r>
          </a:p>
        </p:txBody>
      </p:sp>
      <p:sp>
        <p:nvSpPr>
          <p:cNvPr id="3" name="Content Placeholder 2"/>
          <p:cNvSpPr>
            <a:spLocks noGrp="1"/>
          </p:cNvSpPr>
          <p:nvPr>
            <p:ph sz="quarter" idx="11"/>
          </p:nvPr>
        </p:nvSpPr>
        <p:spPr/>
        <p:txBody>
          <a:bodyPr/>
          <a:lstStyle/>
          <a:p>
            <a:pPr marL="0" indent="0">
              <a:buNone/>
            </a:pPr>
            <a:r>
              <a:rPr lang="en-US" dirty="0"/>
              <a:t>A </a:t>
            </a:r>
            <a:r>
              <a:rPr lang="en-US" b="1" dirty="0"/>
              <a:t>systems analyst</a:t>
            </a:r>
            <a:r>
              <a:rPr lang="en-US" dirty="0"/>
              <a:t> studies the problems and needs of an organization to determine how people, data, processes, communications, and information technology can best accomplish improvements for the business. When information technology is used, the analyst is responsible for</a:t>
            </a:r>
            <a:r>
              <a:rPr lang="en-US" dirty="0" smtClean="0"/>
              <a:t>:</a:t>
            </a:r>
          </a:p>
          <a:p>
            <a:pPr marL="0" indent="0">
              <a:buNone/>
            </a:pPr>
            <a:endParaRPr lang="en-US" dirty="0"/>
          </a:p>
          <a:p>
            <a:pPr lvl="1">
              <a:spcBef>
                <a:spcPts val="300"/>
              </a:spcBef>
              <a:spcAft>
                <a:spcPts val="300"/>
              </a:spcAft>
            </a:pPr>
            <a:r>
              <a:rPr lang="en-US" dirty="0"/>
              <a:t>Efficient capture of data from business source</a:t>
            </a:r>
          </a:p>
          <a:p>
            <a:pPr lvl="1">
              <a:spcBef>
                <a:spcPts val="300"/>
              </a:spcBef>
              <a:spcAft>
                <a:spcPts val="300"/>
              </a:spcAft>
            </a:pPr>
            <a:r>
              <a:rPr lang="en-US" dirty="0"/>
              <a:t>Flow of data to the computer </a:t>
            </a:r>
          </a:p>
          <a:p>
            <a:pPr lvl="1">
              <a:spcBef>
                <a:spcPts val="300"/>
              </a:spcBef>
              <a:spcAft>
                <a:spcPts val="300"/>
              </a:spcAft>
            </a:pPr>
            <a:r>
              <a:rPr lang="en-US" dirty="0"/>
              <a:t>Processing and storage of data by computer</a:t>
            </a:r>
          </a:p>
          <a:p>
            <a:pPr lvl="1"/>
            <a:r>
              <a:rPr lang="en-US" dirty="0"/>
              <a:t>Flow of useful and timely information back to the business and its people</a:t>
            </a:r>
            <a:endParaRPr lang="en-US" sz="2000" dirty="0"/>
          </a:p>
          <a:p>
            <a:endParaRPr lang="uz-Latn-UZ" dirty="0"/>
          </a:p>
        </p:txBody>
      </p:sp>
    </p:spTree>
    <p:extLst>
      <p:ext uri="{BB962C8B-B14F-4D97-AF65-F5344CB8AC3E}">
        <p14:creationId xmlns:p14="http://schemas.microsoft.com/office/powerpoint/2010/main" val="675185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System Analyst Roles</a:t>
            </a:r>
            <a:endParaRPr lang="uz-Latn-UZ" dirty="0"/>
          </a:p>
        </p:txBody>
      </p:sp>
      <p:sp>
        <p:nvSpPr>
          <p:cNvPr id="3" name="Content Placeholder 2"/>
          <p:cNvSpPr>
            <a:spLocks noGrp="1"/>
          </p:cNvSpPr>
          <p:nvPr>
            <p:ph sz="quarter" idx="11"/>
          </p:nvPr>
        </p:nvSpPr>
        <p:spPr/>
        <p:txBody>
          <a:bodyPr/>
          <a:lstStyle/>
          <a:p>
            <a:r>
              <a:rPr lang="en-US" dirty="0" smtClean="0"/>
              <a:t>Mediator or a </a:t>
            </a:r>
            <a:r>
              <a:rPr lang="en-US" dirty="0"/>
              <a:t>bridge </a:t>
            </a:r>
            <a:r>
              <a:rPr lang="en-US" dirty="0" smtClean="0"/>
              <a:t>between business and “IT”</a:t>
            </a:r>
            <a:endParaRPr lang="en-US" dirty="0"/>
          </a:p>
          <a:p>
            <a:r>
              <a:rPr lang="en-US" dirty="0"/>
              <a:t>Social investigation</a:t>
            </a:r>
          </a:p>
          <a:p>
            <a:r>
              <a:rPr lang="en-US" dirty="0"/>
              <a:t>Understand and interpret business needs</a:t>
            </a:r>
          </a:p>
          <a:p>
            <a:r>
              <a:rPr lang="en-US" dirty="0"/>
              <a:t>System design</a:t>
            </a:r>
          </a:p>
          <a:p>
            <a:r>
              <a:rPr lang="en-US" dirty="0"/>
              <a:t>Communicating with clients, users, technical people</a:t>
            </a:r>
          </a:p>
          <a:p>
            <a:r>
              <a:rPr lang="en-US" dirty="0"/>
              <a:t>Sometimes Analyst </a:t>
            </a:r>
            <a:r>
              <a:rPr lang="en-US" dirty="0" smtClean="0"/>
              <a:t>is a Developer</a:t>
            </a:r>
            <a:endParaRPr lang="ru-RU" dirty="0"/>
          </a:p>
          <a:p>
            <a:endParaRPr lang="uz-Latn-UZ" dirty="0"/>
          </a:p>
        </p:txBody>
      </p:sp>
    </p:spTree>
    <p:extLst>
      <p:ext uri="{BB962C8B-B14F-4D97-AF65-F5344CB8AC3E}">
        <p14:creationId xmlns:p14="http://schemas.microsoft.com/office/powerpoint/2010/main" val="12490778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665177" cy="522288"/>
          </a:xfrm>
        </p:spPr>
        <p:txBody>
          <a:bodyPr/>
          <a:lstStyle/>
          <a:p>
            <a:r>
              <a:rPr lang="en-US" dirty="0" smtClean="0"/>
              <a:t>System Analysts in Uzbekistan</a:t>
            </a:r>
            <a:endParaRPr lang="uz-Latn-UZ" dirty="0"/>
          </a:p>
        </p:txBody>
      </p:sp>
      <p:sp>
        <p:nvSpPr>
          <p:cNvPr id="3" name="Content Placeholder 2"/>
          <p:cNvSpPr>
            <a:spLocks noGrp="1"/>
          </p:cNvSpPr>
          <p:nvPr>
            <p:ph sz="quarter" idx="11"/>
          </p:nvPr>
        </p:nvSpPr>
        <p:spPr/>
        <p:txBody>
          <a:bodyPr/>
          <a:lstStyle/>
          <a:p>
            <a:r>
              <a:rPr lang="en-US" dirty="0" smtClean="0"/>
              <a:t>IT market is developing very rapidly.</a:t>
            </a:r>
          </a:p>
          <a:p>
            <a:pPr lvl="1"/>
            <a:r>
              <a:rPr lang="en-US" dirty="0" smtClean="0"/>
              <a:t>Local</a:t>
            </a:r>
          </a:p>
          <a:p>
            <a:pPr lvl="1"/>
            <a:r>
              <a:rPr lang="en-US" dirty="0" smtClean="0"/>
              <a:t>International</a:t>
            </a:r>
          </a:p>
          <a:p>
            <a:endParaRPr lang="en-US" dirty="0"/>
          </a:p>
          <a:p>
            <a:r>
              <a:rPr lang="en-US" dirty="0" smtClean="0"/>
              <a:t>High rate of project failure</a:t>
            </a:r>
          </a:p>
          <a:p>
            <a:pPr lvl="1"/>
            <a:r>
              <a:rPr lang="en-US" sz="2000" dirty="0"/>
              <a:t>User requirements not understood</a:t>
            </a:r>
          </a:p>
          <a:p>
            <a:pPr lvl="1"/>
            <a:r>
              <a:rPr lang="en-US" sz="2000" dirty="0"/>
              <a:t>Rejected by client/user</a:t>
            </a:r>
          </a:p>
          <a:p>
            <a:pPr lvl="1"/>
            <a:r>
              <a:rPr lang="en-US" sz="2000" dirty="0"/>
              <a:t>High cost of maintenance/changes</a:t>
            </a:r>
          </a:p>
          <a:p>
            <a:pPr lvl="1"/>
            <a:r>
              <a:rPr lang="en-US" sz="2000" dirty="0"/>
              <a:t>Over time</a:t>
            </a:r>
          </a:p>
          <a:p>
            <a:pPr lvl="1"/>
            <a:r>
              <a:rPr lang="en-US" sz="2000" dirty="0"/>
              <a:t>Over budget</a:t>
            </a:r>
          </a:p>
          <a:p>
            <a:pPr lvl="1"/>
            <a:r>
              <a:rPr lang="en-US" sz="2000" dirty="0"/>
              <a:t>No business benefit</a:t>
            </a:r>
          </a:p>
          <a:p>
            <a:pPr lvl="1"/>
            <a:endParaRPr lang="en-US" dirty="0" smtClean="0"/>
          </a:p>
          <a:p>
            <a:r>
              <a:rPr lang="en-US" dirty="0" smtClean="0"/>
              <a:t>Salaries and duties</a:t>
            </a:r>
            <a:endParaRPr lang="uz-Latn-UZ" dirty="0"/>
          </a:p>
        </p:txBody>
      </p:sp>
    </p:spTree>
    <p:extLst>
      <p:ext uri="{BB962C8B-B14F-4D97-AF65-F5344CB8AC3E}">
        <p14:creationId xmlns:p14="http://schemas.microsoft.com/office/powerpoint/2010/main" val="1336925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uz-Latn-UZ"/>
          </a:p>
        </p:txBody>
      </p:sp>
      <p:pic>
        <p:nvPicPr>
          <p:cNvPr id="4" name="Content Placeholder 3"/>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1993324" y="825472"/>
            <a:ext cx="7195270" cy="5606858"/>
          </a:xfrm>
        </p:spPr>
      </p:pic>
      <p:sp>
        <p:nvSpPr>
          <p:cNvPr id="5" name="TextBox 4"/>
          <p:cNvSpPr txBox="1"/>
          <p:nvPr/>
        </p:nvSpPr>
        <p:spPr>
          <a:xfrm>
            <a:off x="10184523" y="6170720"/>
            <a:ext cx="1609736" cy="261610"/>
          </a:xfrm>
          <a:prstGeom prst="rect">
            <a:avLst/>
          </a:prstGeom>
          <a:noFill/>
        </p:spPr>
        <p:txBody>
          <a:bodyPr wrap="none" rtlCol="0">
            <a:spAutoFit/>
          </a:bodyPr>
          <a:lstStyle/>
          <a:p>
            <a:r>
              <a:rPr lang="en-US" sz="1100" dirty="0" smtClean="0"/>
              <a:t>http://www.indeed.com</a:t>
            </a:r>
            <a:endParaRPr lang="uz-Latn-UZ" sz="1100" dirty="0"/>
          </a:p>
        </p:txBody>
      </p:sp>
    </p:spTree>
    <p:extLst>
      <p:ext uri="{BB962C8B-B14F-4D97-AF65-F5344CB8AC3E}">
        <p14:creationId xmlns:p14="http://schemas.microsoft.com/office/powerpoint/2010/main" val="4201658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Recommended Reading</a:t>
            </a:r>
            <a:endParaRPr lang="uz-Latn-UZ" dirty="0"/>
          </a:p>
        </p:txBody>
      </p:sp>
      <p:sp>
        <p:nvSpPr>
          <p:cNvPr id="3" name="Content Placeholder 2"/>
          <p:cNvSpPr>
            <a:spLocks noGrp="1"/>
          </p:cNvSpPr>
          <p:nvPr>
            <p:ph sz="quarter" idx="11"/>
          </p:nvPr>
        </p:nvSpPr>
        <p:spPr/>
        <p:txBody>
          <a:bodyPr/>
          <a:lstStyle/>
          <a:p>
            <a:endParaRPr lang="en-GB" i="1" dirty="0" smtClean="0"/>
          </a:p>
          <a:p>
            <a:r>
              <a:rPr lang="en-GB" i="1" dirty="0" err="1" smtClean="0"/>
              <a:t>Booch</a:t>
            </a:r>
            <a:r>
              <a:rPr lang="en-GB" i="1" dirty="0"/>
              <a:t>, G., </a:t>
            </a:r>
            <a:r>
              <a:rPr lang="en-GB" i="1" dirty="0" err="1"/>
              <a:t>Maksimchuk</a:t>
            </a:r>
            <a:r>
              <a:rPr lang="en-GB" i="1" dirty="0"/>
              <a:t>, R., Engle, M., Young, B., </a:t>
            </a:r>
            <a:r>
              <a:rPr lang="en-GB" i="1" dirty="0" err="1"/>
              <a:t>Conallen</a:t>
            </a:r>
            <a:r>
              <a:rPr lang="en-GB" i="1" dirty="0"/>
              <a:t>, J. and Houston, K. (2007). Object-oriented analysis and design with applications. 2nd ed. Upper Saddle River, NJ: Addison-Wesley</a:t>
            </a:r>
            <a:r>
              <a:rPr lang="en-GB" i="1" dirty="0" smtClean="0"/>
              <a:t>.</a:t>
            </a:r>
          </a:p>
          <a:p>
            <a:endParaRPr lang="uz-Latn-UZ" dirty="0"/>
          </a:p>
          <a:p>
            <a:r>
              <a:rPr lang="en-GB" i="1" dirty="0"/>
              <a:t>Fowler, M. (2004). UML distilled. 3rd ed. Boston: Addison-Wesley</a:t>
            </a:r>
            <a:r>
              <a:rPr lang="en-GB" i="1" dirty="0" smtClean="0"/>
              <a:t>.</a:t>
            </a:r>
          </a:p>
          <a:p>
            <a:endParaRPr lang="uz-Latn-UZ" dirty="0"/>
          </a:p>
          <a:p>
            <a:r>
              <a:rPr lang="en-GB" i="1" dirty="0"/>
              <a:t>Beck, K. and Andres, C. (2000). Extreme programming </a:t>
            </a:r>
            <a:r>
              <a:rPr lang="en-GB" i="1" dirty="0" err="1"/>
              <a:t>eXplained</a:t>
            </a:r>
            <a:r>
              <a:rPr lang="en-GB" i="1" dirty="0"/>
              <a:t>. 2nd ed. Reading, MA: Addison-Wesley.</a:t>
            </a:r>
            <a:endParaRPr lang="uz-Latn-UZ" dirty="0"/>
          </a:p>
          <a:p>
            <a:endParaRPr lang="uz-Latn-UZ" dirty="0"/>
          </a:p>
        </p:txBody>
      </p:sp>
    </p:spTree>
    <p:extLst>
      <p:ext uri="{BB962C8B-B14F-4D97-AF65-F5344CB8AC3E}">
        <p14:creationId xmlns:p14="http://schemas.microsoft.com/office/powerpoint/2010/main" val="2213260467"/>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5F6C9D-4A78-4874-A857-FED52BC7699D}">
  <ds:schemaRefs>
    <ds:schemaRef ds:uri="http://schemas.microsoft.com/sharepoint/v3/contenttype/forms"/>
  </ds:schemaRefs>
</ds:datastoreItem>
</file>

<file path=customXml/itemProps2.xml><?xml version="1.0" encoding="utf-8"?>
<ds:datastoreItem xmlns:ds="http://schemas.openxmlformats.org/officeDocument/2006/customXml" ds:itemID="{4EDE0E46-2299-47C1-9C5E-DC4F527BE61B}">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52AF333-9BA7-48AE-A416-F0198D22B4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141</TotalTime>
  <Words>585</Words>
  <Application>Microsoft Office PowerPoint</Application>
  <PresentationFormat>Widescreen</PresentationFormat>
  <Paragraphs>110</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Said Abduvaliev</cp:lastModifiedBy>
  <cp:revision>22</cp:revision>
  <dcterms:created xsi:type="dcterms:W3CDTF">2015-06-15T09:27:21Z</dcterms:created>
  <dcterms:modified xsi:type="dcterms:W3CDTF">2017-09-09T06:54:51Z</dcterms:modified>
</cp:coreProperties>
</file>