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5" r:id="rId1"/>
  </p:sldMasterIdLst>
  <p:notesMasterIdLst>
    <p:notesMasterId r:id="rId48"/>
  </p:notesMasterIdLst>
  <p:sldIdLst>
    <p:sldId id="257" r:id="rId2"/>
    <p:sldId id="272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295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0" clrIdx="0">
    <p:extLst>
      <p:ext uri="{19B8F6BF-5375-455C-9EA6-DF929625EA0E}">
        <p15:presenceInfo xmlns:p15="http://schemas.microsoft.com/office/powerpoint/2012/main" xmlns="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861" autoAdjust="0"/>
    <p:restoredTop sz="94660"/>
  </p:normalViewPr>
  <p:slideViewPr>
    <p:cSldViewPr snapToGrid="0">
      <p:cViewPr varScale="1">
        <p:scale>
          <a:sx n="61" d="100"/>
          <a:sy n="61" d="100"/>
        </p:scale>
        <p:origin x="-72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5AF60B-2954-486C-A25E-D9299591A0BB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AB3476A-2010-4C9C-8FBC-9C086830F675}">
      <dgm:prSet custT="1"/>
      <dgm:spPr/>
      <dgm:t>
        <a:bodyPr/>
        <a:lstStyle/>
        <a:p>
          <a:pPr rtl="0"/>
          <a:r>
            <a:rPr lang="en-US" sz="2800" dirty="0" err="1" smtClean="0">
              <a:latin typeface="Comic Sans MS" panose="030F0702030302020204" pitchFamily="66" charset="0"/>
            </a:rPr>
            <a:t>Nogiron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bolasini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tarbiyalayotgan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ota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onaning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biriga</a:t>
          </a:r>
          <a:r>
            <a:rPr lang="en-US" sz="4000" dirty="0" smtClean="0">
              <a:solidFill>
                <a:srgbClr val="FF0000"/>
              </a:solidFill>
              <a:latin typeface="Comic Sans MS" panose="030F0702030302020204" pitchFamily="66" charset="0"/>
            </a:rPr>
            <a:t> 16 </a:t>
          </a:r>
          <a:r>
            <a:rPr lang="en-US" sz="2800" dirty="0" err="1" smtClean="0">
              <a:latin typeface="Comic Sans MS" panose="030F0702030302020204" pitchFamily="66" charset="0"/>
            </a:rPr>
            <a:t>yoshga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tolguniga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latin typeface="Comic Sans MS" panose="030F0702030302020204" pitchFamily="66" charset="0"/>
            </a:rPr>
            <a:t>qadar</a:t>
          </a:r>
          <a:r>
            <a:rPr lang="en-US" sz="2800" dirty="0" smtClean="0"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xar</a:t>
          </a:r>
          <a:r>
            <a:rPr lang="en-US" sz="28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oy</a:t>
          </a:r>
          <a:r>
            <a:rPr lang="en-US" sz="28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qoshimcha</a:t>
          </a:r>
          <a:r>
            <a:rPr lang="en-US" sz="2800" dirty="0" smtClean="0">
              <a:solidFill>
                <a:srgbClr val="FF0000"/>
              </a:solidFill>
              <a:latin typeface="Comic Sans MS" panose="030F0702030302020204" pitchFamily="66" charset="0"/>
            </a:rPr>
            <a:t> dam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olish</a:t>
          </a:r>
          <a:r>
            <a:rPr lang="en-US" sz="28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kuni</a:t>
          </a:r>
          <a:r>
            <a:rPr lang="en-US" sz="28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beriladi</a:t>
          </a:r>
          <a:r>
            <a:rPr lang="en-US" sz="2800" dirty="0" smtClean="0">
              <a:latin typeface="Comic Sans MS" panose="030F0702030302020204" pitchFamily="66" charset="0"/>
            </a:rPr>
            <a:t>.</a:t>
          </a:r>
          <a:endParaRPr lang="ru-RU" sz="2800" dirty="0">
            <a:latin typeface="Comic Sans MS" panose="030F0702030302020204" pitchFamily="66" charset="0"/>
          </a:endParaRPr>
        </a:p>
      </dgm:t>
    </dgm:pt>
    <dgm:pt modelId="{DD58E4E7-47DF-4293-8AC5-1C99DEBF447D}" type="parTrans" cxnId="{F79627C2-768B-46E7-B4C4-398B1DF2D54C}">
      <dgm:prSet/>
      <dgm:spPr/>
      <dgm:t>
        <a:bodyPr/>
        <a:lstStyle/>
        <a:p>
          <a:endParaRPr lang="ru-RU"/>
        </a:p>
      </dgm:t>
    </dgm:pt>
    <dgm:pt modelId="{BCE62847-C6EB-4879-8C63-C01003CABC6A}" type="sibTrans" cxnId="{F79627C2-768B-46E7-B4C4-398B1DF2D54C}">
      <dgm:prSet/>
      <dgm:spPr/>
      <dgm:t>
        <a:bodyPr/>
        <a:lstStyle/>
        <a:p>
          <a:endParaRPr lang="ru-RU"/>
        </a:p>
      </dgm:t>
    </dgm:pt>
    <dgm:pt modelId="{C6A2324A-98AF-46CE-8702-9B7429599CD3}" type="pres">
      <dgm:prSet presAssocID="{425AF60B-2954-486C-A25E-D9299591A0B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6F0271-C022-4F0F-BA22-B1D57B27D740}" type="pres">
      <dgm:prSet presAssocID="{425AF60B-2954-486C-A25E-D9299591A0BB}" presName="arrow" presStyleLbl="bgShp" presStyleIdx="0" presStyleCnt="1"/>
      <dgm:spPr/>
    </dgm:pt>
    <dgm:pt modelId="{97A5D5B1-BFE5-4270-B439-969F9DA58621}" type="pres">
      <dgm:prSet presAssocID="{425AF60B-2954-486C-A25E-D9299591A0BB}" presName="points" presStyleCnt="0"/>
      <dgm:spPr/>
    </dgm:pt>
    <dgm:pt modelId="{8A07CF2B-8AFB-4812-A33A-135C95E08F0D}" type="pres">
      <dgm:prSet presAssocID="{1AB3476A-2010-4C9C-8FBC-9C086830F675}" presName="compositeA" presStyleCnt="0"/>
      <dgm:spPr/>
    </dgm:pt>
    <dgm:pt modelId="{896AE591-E95A-4A58-AFDE-1488F698C9EE}" type="pres">
      <dgm:prSet presAssocID="{1AB3476A-2010-4C9C-8FBC-9C086830F675}" presName="textA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10638-FA17-4C2C-8B6E-47C11686CCF1}" type="pres">
      <dgm:prSet presAssocID="{1AB3476A-2010-4C9C-8FBC-9C086830F675}" presName="circleA" presStyleLbl="node1" presStyleIdx="0" presStyleCnt="1"/>
      <dgm:spPr/>
    </dgm:pt>
    <dgm:pt modelId="{C4B388B0-43AA-4DE8-AAA5-27E70AAA575C}" type="pres">
      <dgm:prSet presAssocID="{1AB3476A-2010-4C9C-8FBC-9C086830F675}" presName="spaceA" presStyleCnt="0"/>
      <dgm:spPr/>
    </dgm:pt>
  </dgm:ptLst>
  <dgm:cxnLst>
    <dgm:cxn modelId="{F79627C2-768B-46E7-B4C4-398B1DF2D54C}" srcId="{425AF60B-2954-486C-A25E-D9299591A0BB}" destId="{1AB3476A-2010-4C9C-8FBC-9C086830F675}" srcOrd="0" destOrd="0" parTransId="{DD58E4E7-47DF-4293-8AC5-1C99DEBF447D}" sibTransId="{BCE62847-C6EB-4879-8C63-C01003CABC6A}"/>
    <dgm:cxn modelId="{E9744944-B395-4233-B367-7BBA87B072E7}" type="presOf" srcId="{1AB3476A-2010-4C9C-8FBC-9C086830F675}" destId="{896AE591-E95A-4A58-AFDE-1488F698C9EE}" srcOrd="0" destOrd="0" presId="urn:microsoft.com/office/officeart/2005/8/layout/hProcess11"/>
    <dgm:cxn modelId="{4A7F59CA-1C4C-47F4-8F56-1D6909B6B26A}" type="presOf" srcId="{425AF60B-2954-486C-A25E-D9299591A0BB}" destId="{C6A2324A-98AF-46CE-8702-9B7429599CD3}" srcOrd="0" destOrd="0" presId="urn:microsoft.com/office/officeart/2005/8/layout/hProcess11"/>
    <dgm:cxn modelId="{458760E3-EF94-4BB8-84C8-C30350AB10BF}" type="presParOf" srcId="{C6A2324A-98AF-46CE-8702-9B7429599CD3}" destId="{2A6F0271-C022-4F0F-BA22-B1D57B27D740}" srcOrd="0" destOrd="0" presId="urn:microsoft.com/office/officeart/2005/8/layout/hProcess11"/>
    <dgm:cxn modelId="{7982F250-DEDD-422A-BDA4-F8FB6563424C}" type="presParOf" srcId="{C6A2324A-98AF-46CE-8702-9B7429599CD3}" destId="{97A5D5B1-BFE5-4270-B439-969F9DA58621}" srcOrd="1" destOrd="0" presId="urn:microsoft.com/office/officeart/2005/8/layout/hProcess11"/>
    <dgm:cxn modelId="{84E2F791-CA4E-48F5-92E2-F8A8EB8EB972}" type="presParOf" srcId="{97A5D5B1-BFE5-4270-B439-969F9DA58621}" destId="{8A07CF2B-8AFB-4812-A33A-135C95E08F0D}" srcOrd="0" destOrd="0" presId="urn:microsoft.com/office/officeart/2005/8/layout/hProcess11"/>
    <dgm:cxn modelId="{5D9E86DF-C985-4515-AB90-B64CEB30F4CA}" type="presParOf" srcId="{8A07CF2B-8AFB-4812-A33A-135C95E08F0D}" destId="{896AE591-E95A-4A58-AFDE-1488F698C9EE}" srcOrd="0" destOrd="0" presId="urn:microsoft.com/office/officeart/2005/8/layout/hProcess11"/>
    <dgm:cxn modelId="{33005BAA-3339-4EEC-B2A1-6BCEE2679739}" type="presParOf" srcId="{8A07CF2B-8AFB-4812-A33A-135C95E08F0D}" destId="{FDF10638-FA17-4C2C-8B6E-47C11686CCF1}" srcOrd="1" destOrd="0" presId="urn:microsoft.com/office/officeart/2005/8/layout/hProcess11"/>
    <dgm:cxn modelId="{82D41B43-7CC6-48E1-AADC-0BCEC3599C0F}" type="presParOf" srcId="{8A07CF2B-8AFB-4812-A33A-135C95E08F0D}" destId="{C4B388B0-43AA-4DE8-AAA5-27E70AAA575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37FBE3-2607-445C-BDAB-CF12A57583D3}" type="doc">
      <dgm:prSet loTypeId="urn:microsoft.com/office/officeart/2005/8/layout/venn1" loCatId="relationship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6EC95441-5ACB-41A5-8FF0-0D9801BA7139}">
      <dgm:prSet custT="1"/>
      <dgm:sp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shape">
            <a:fillToRect l="50000" t="50000" r="50000" b="50000"/>
          </a:path>
        </a:gradFill>
      </dgm:spPr>
      <dgm:t>
        <a:bodyPr/>
        <a:lstStyle/>
        <a:p>
          <a:pPr rtl="0"/>
          <a:r>
            <a:rPr lang="en-US" sz="6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18</a:t>
          </a:r>
          <a:r>
            <a:rPr lang="en-US" sz="60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ga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tolmagan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shaxslar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mehnatga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xuquqiy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munosabatlarda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kata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yoshdagi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xodimlar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bilan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teng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huquqda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 </a:t>
          </a:r>
          <a:r>
            <a:rPr lang="en-US" sz="4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boladilar</a:t>
          </a:r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rPr>
            <a:t>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758497-6FDB-4CDF-9262-6E4D305AC2D3}" type="parTrans" cxnId="{0B6AD891-6D5E-4CB4-A0AD-F8B67AD54372}">
      <dgm:prSet/>
      <dgm:spPr/>
      <dgm:t>
        <a:bodyPr/>
        <a:lstStyle/>
        <a:p>
          <a:endParaRPr lang="ru-RU"/>
        </a:p>
      </dgm:t>
    </dgm:pt>
    <dgm:pt modelId="{49D353C4-54F0-4279-9BA2-D5130AA1DB24}" type="sibTrans" cxnId="{0B6AD891-6D5E-4CB4-A0AD-F8B67AD54372}">
      <dgm:prSet/>
      <dgm:spPr/>
      <dgm:t>
        <a:bodyPr/>
        <a:lstStyle/>
        <a:p>
          <a:endParaRPr lang="ru-RU"/>
        </a:p>
      </dgm:t>
    </dgm:pt>
    <dgm:pt modelId="{2DA91E7D-DC93-4587-ADB7-7B88E9089C2E}" type="pres">
      <dgm:prSet presAssocID="{7B37FBE3-2607-445C-BDAB-CF12A57583D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45BAE-A16B-4BF3-A82E-E1322FFD7E0C}" type="pres">
      <dgm:prSet presAssocID="{6EC95441-5ACB-41A5-8FF0-0D9801BA7139}" presName="circ1TxSh" presStyleLbl="vennNode1" presStyleIdx="0" presStyleCnt="1" custScaleX="87597" custScaleY="82045" custLinFactNeighborX="-5716" custLinFactNeighborY="441"/>
      <dgm:spPr/>
      <dgm:t>
        <a:bodyPr/>
        <a:lstStyle/>
        <a:p>
          <a:endParaRPr lang="ru-RU"/>
        </a:p>
      </dgm:t>
    </dgm:pt>
  </dgm:ptLst>
  <dgm:cxnLst>
    <dgm:cxn modelId="{0B6AD891-6D5E-4CB4-A0AD-F8B67AD54372}" srcId="{7B37FBE3-2607-445C-BDAB-CF12A57583D3}" destId="{6EC95441-5ACB-41A5-8FF0-0D9801BA7139}" srcOrd="0" destOrd="0" parTransId="{CE758497-6FDB-4CDF-9262-6E4D305AC2D3}" sibTransId="{49D353C4-54F0-4279-9BA2-D5130AA1DB24}"/>
    <dgm:cxn modelId="{4769EA4F-06DD-486C-8F5E-C8F3D433F68C}" type="presOf" srcId="{7B37FBE3-2607-445C-BDAB-CF12A57583D3}" destId="{2DA91E7D-DC93-4587-ADB7-7B88E9089C2E}" srcOrd="0" destOrd="0" presId="urn:microsoft.com/office/officeart/2005/8/layout/venn1"/>
    <dgm:cxn modelId="{FB6E6E90-DC59-4731-A3C1-C155FE43B016}" type="presOf" srcId="{6EC95441-5ACB-41A5-8FF0-0D9801BA7139}" destId="{92F45BAE-A16B-4BF3-A82E-E1322FFD7E0C}" srcOrd="0" destOrd="0" presId="urn:microsoft.com/office/officeart/2005/8/layout/venn1"/>
    <dgm:cxn modelId="{A09B4711-95CA-4D13-BEDD-B61AEC27A2ED}" type="presParOf" srcId="{2DA91E7D-DC93-4587-ADB7-7B88E9089C2E}" destId="{92F45BAE-A16B-4BF3-A82E-E1322FFD7E0C}" srcOrd="0" destOrd="0" presId="urn:microsoft.com/office/officeart/2005/8/layout/venn1"/>
  </dgm:cxnLst>
  <dgm:bg/>
  <dgm:whole/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6F0271-C022-4F0F-BA22-B1D57B27D740}">
      <dsp:nvSpPr>
        <dsp:cNvPr id="0" name=""/>
        <dsp:cNvSpPr/>
      </dsp:nvSpPr>
      <dsp:spPr>
        <a:xfrm>
          <a:off x="0" y="1486107"/>
          <a:ext cx="8091577" cy="1981476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6AE591-E95A-4A58-AFDE-1488F698C9EE}">
      <dsp:nvSpPr>
        <dsp:cNvPr id="0" name=""/>
        <dsp:cNvSpPr/>
      </dsp:nvSpPr>
      <dsp:spPr>
        <a:xfrm>
          <a:off x="0" y="0"/>
          <a:ext cx="7282419" cy="19814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Comic Sans MS" panose="030F0702030302020204" pitchFamily="66" charset="0"/>
            </a:rPr>
            <a:t>Nogiron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bolasini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tarbiyalayotgan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ota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onaning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biriga</a:t>
          </a:r>
          <a:r>
            <a:rPr lang="en-US" sz="40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16 </a:t>
          </a:r>
          <a:r>
            <a:rPr lang="en-US" sz="2800" kern="1200" dirty="0" err="1" smtClean="0">
              <a:latin typeface="Comic Sans MS" panose="030F0702030302020204" pitchFamily="66" charset="0"/>
            </a:rPr>
            <a:t>yoshga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tolguniga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latin typeface="Comic Sans MS" panose="030F0702030302020204" pitchFamily="66" charset="0"/>
            </a:rPr>
            <a:t>qadar</a:t>
          </a:r>
          <a:r>
            <a:rPr lang="en-US" sz="2800" kern="1200" dirty="0" smtClean="0"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xar</a:t>
          </a:r>
          <a:r>
            <a:rPr lang="en-US" sz="28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oy</a:t>
          </a:r>
          <a:r>
            <a:rPr lang="en-US" sz="28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qoshimcha</a:t>
          </a:r>
          <a:r>
            <a:rPr lang="en-US" sz="28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dam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olish</a:t>
          </a:r>
          <a:r>
            <a:rPr lang="en-US" sz="28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kuni</a:t>
          </a:r>
          <a:r>
            <a:rPr lang="en-US" sz="2800" kern="1200" dirty="0" smtClean="0">
              <a:solidFill>
                <a:srgbClr val="FF0000"/>
              </a:solidFill>
              <a:latin typeface="Comic Sans MS" panose="030F0702030302020204" pitchFamily="66" charset="0"/>
            </a:rPr>
            <a:t> </a:t>
          </a:r>
          <a:r>
            <a:rPr lang="en-US" sz="2800" kern="1200" dirty="0" err="1" smtClean="0">
              <a:solidFill>
                <a:srgbClr val="FF0000"/>
              </a:solidFill>
              <a:latin typeface="Comic Sans MS" panose="030F0702030302020204" pitchFamily="66" charset="0"/>
            </a:rPr>
            <a:t>beriladi</a:t>
          </a:r>
          <a:r>
            <a:rPr lang="en-US" sz="2800" kern="1200" dirty="0" smtClean="0">
              <a:latin typeface="Comic Sans MS" panose="030F0702030302020204" pitchFamily="66" charset="0"/>
            </a:rPr>
            <a:t>.</a:t>
          </a:r>
          <a:endParaRPr lang="ru-RU" sz="2800" kern="1200" dirty="0">
            <a:latin typeface="Comic Sans MS" panose="030F0702030302020204" pitchFamily="66" charset="0"/>
          </a:endParaRPr>
        </a:p>
      </dsp:txBody>
      <dsp:txXfrm>
        <a:off x="0" y="0"/>
        <a:ext cx="7282419" cy="1981476"/>
      </dsp:txXfrm>
    </dsp:sp>
    <dsp:sp modelId="{FDF10638-FA17-4C2C-8B6E-47C11686CCF1}">
      <dsp:nvSpPr>
        <dsp:cNvPr id="0" name=""/>
        <dsp:cNvSpPr/>
      </dsp:nvSpPr>
      <dsp:spPr>
        <a:xfrm>
          <a:off x="3393525" y="2229160"/>
          <a:ext cx="495369" cy="4953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014CE-B054-4B2B-8DA0-10C6F9AAB756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7BE67-98DC-4721-905C-499B6656D4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3876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7BE67-98DC-4721-905C-499B6656D489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0944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7BE67-98DC-4721-905C-499B6656D489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4001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398989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362874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3021099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742128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957495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1461503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361490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768273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771009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3740240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291315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1952666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7297892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4211582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7709480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087086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142834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AD347D-5ACD-4C99-B74B-A9C85AD731AF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958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  <p:sldLayoutId id="2147483868" r:id="rId13"/>
    <p:sldLayoutId id="2147483869" r:id="rId14"/>
    <p:sldLayoutId id="2147483870" r:id="rId15"/>
    <p:sldLayoutId id="2147483871" r:id="rId16"/>
    <p:sldLayoutId id="2147483872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7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png"/><Relationship Id="rId4" Type="http://schemas.openxmlformats.org/officeDocument/2006/relationships/image" Target="../media/image9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 smtClean="0"/>
              <a:t>Mavzu</a:t>
            </a:r>
            <a:r>
              <a:rPr lang="en-US" dirty="0" smtClean="0"/>
              <a:t>: </a:t>
            </a:r>
            <a:r>
              <a:rPr lang="en-US" dirty="0" err="1" smtClean="0"/>
              <a:t>Ijtimoiy</a:t>
            </a:r>
            <a:r>
              <a:rPr lang="en-US" dirty="0" smtClean="0"/>
              <a:t> </a:t>
            </a:r>
            <a:r>
              <a:rPr lang="en-US" dirty="0" err="1"/>
              <a:t>ta'minot</a:t>
            </a:r>
            <a:r>
              <a:rPr lang="en-US" dirty="0"/>
              <a:t> (</a:t>
            </a:r>
            <a:r>
              <a:rPr lang="en-US" dirty="0" err="1"/>
              <a:t>xavfsizlik</a:t>
            </a:r>
            <a:r>
              <a:rPr lang="en-US" dirty="0"/>
              <a:t>) </a:t>
            </a:r>
            <a:r>
              <a:rPr lang="en-US" dirty="0" err="1"/>
              <a:t>statistikasi</a:t>
            </a:r>
            <a:endParaRPr lang="ru-RU" sz="5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  <a:cs typeface="JasmineUPC" pitchFamily="18" charset="-34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2" y="3547585"/>
            <a:ext cx="2560542" cy="33104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99" y="2936259"/>
            <a:ext cx="3286029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009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1471353" y="2527070"/>
            <a:ext cx="9427622" cy="3348798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Mehnatni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muxofaza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toifadagi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xodimlarga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qoshimcha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kafolat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imtiyozlar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560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sz="half" idx="2"/>
          </p:nvPr>
        </p:nvSpPr>
        <p:spPr>
          <a:xfrm>
            <a:off x="2228799" y="113808"/>
            <a:ext cx="8320051" cy="26326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muxofaza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Barcha</a:t>
            </a:r>
            <a:r>
              <a:rPr 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korxonalarda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havfsizlik</a:t>
            </a:r>
            <a:r>
              <a:rPr 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va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6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gigiyena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talablarga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javob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beradigan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mehnat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sharoitlari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yaratilgan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bolish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6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kerak</a:t>
            </a:r>
            <a:r>
              <a:rPr lang="en-US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. </a:t>
            </a:r>
            <a:endParaRPr lang="en-US" sz="4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431" y="4031672"/>
            <a:ext cx="3968840" cy="22412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748" y="3694064"/>
            <a:ext cx="4194412" cy="273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840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4"/>
          <p:cNvSpPr/>
          <p:nvPr/>
        </p:nvSpPr>
        <p:spPr>
          <a:xfrm>
            <a:off x="3845608" y="2591468"/>
            <a:ext cx="3691783" cy="3162623"/>
          </a:xfrm>
          <a:prstGeom prst="rect">
            <a:avLst/>
          </a:prstGeo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Sharoitlarni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yaratib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berish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ish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beruvchining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4000" kern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majburiyatiga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kiradi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.</a:t>
            </a:r>
          </a:p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Ish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beruvchi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mehnatni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muhofaza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qilish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</a:t>
            </a:r>
            <a:r>
              <a:rPr lang="en-US" sz="3600" kern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alablarini</a:t>
            </a:r>
            <a:r>
              <a:rPr lang="en-US" sz="3600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buzganligi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uchun</a:t>
            </a:r>
            <a:r>
              <a:rPr lang="en-US" sz="36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javobgar</a:t>
            </a:r>
            <a:r>
              <a:rPr lang="en-US" sz="3600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kern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boladi</a:t>
            </a:r>
            <a:r>
              <a:rPr lang="en-US" sz="3600" kern="1200" dirty="0" smtClean="0">
                <a:solidFill>
                  <a:srgbClr val="C00000"/>
                </a:solidFill>
                <a:latin typeface="Gabriola" pitchFamily="82" charset="0"/>
              </a:rPr>
              <a:t>.</a:t>
            </a:r>
            <a:endParaRPr lang="ru-RU" sz="3600" kern="1200" dirty="0">
              <a:solidFill>
                <a:srgbClr val="C00000"/>
              </a:solidFill>
              <a:latin typeface="Gabriola" pitchFamily="82" charset="0"/>
            </a:endParaRPr>
          </a:p>
        </p:txBody>
      </p:sp>
      <p:pic>
        <p:nvPicPr>
          <p:cNvPr id="1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009" y="2872123"/>
            <a:ext cx="2612925" cy="26013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378" y="2872123"/>
            <a:ext cx="2424459" cy="210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23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9451" y="349571"/>
            <a:ext cx="111818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XODIMDING MEHNATINI MUHOFAZA QILISH NORMALARI, QOIDA VA YORIQNOMALARIGA RIOYA ETISH MAJBURIYATI</a:t>
            </a:r>
            <a:endParaRPr lang="en-US" sz="4000" dirty="0">
              <a:latin typeface="Algerian" panose="04020705040A020607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57451" y="2484009"/>
            <a:ext cx="53906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 smtClean="0">
                <a:latin typeface="Bodoni MT" panose="02070603080606020203" pitchFamily="18" charset="0"/>
              </a:rPr>
              <a:t>Insonlar</a:t>
            </a:r>
            <a:r>
              <a:rPr lang="en-US" sz="3200" dirty="0" smtClean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hayoti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va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sog'ligiga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xavf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soladigan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</a:p>
          <a:p>
            <a:pPr algn="ctr"/>
            <a:r>
              <a:rPr lang="en-US" sz="3200" dirty="0" err="1">
                <a:latin typeface="Bodoni MT" panose="02070603080606020203" pitchFamily="18" charset="0"/>
              </a:rPr>
              <a:t>Ish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jarayonida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sodir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bo'lgan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har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qanday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Bodoni MT" panose="02070603080606020203" pitchFamily="18" charset="0"/>
              </a:rPr>
              <a:t>bahtsiz</a:t>
            </a:r>
            <a:r>
              <a:rPr lang="en-US" sz="3200" dirty="0">
                <a:solidFill>
                  <a:srgbClr val="C00000"/>
                </a:solidFill>
                <a:latin typeface="Bodoni MT" panose="02070603080606020203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Bodoni MT" panose="02070603080606020203" pitchFamily="18" charset="0"/>
              </a:rPr>
              <a:t>hodisa</a:t>
            </a:r>
            <a:r>
              <a:rPr lang="en-US" sz="3200" dirty="0">
                <a:solidFill>
                  <a:srgbClr val="C00000"/>
                </a:solidFill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haqida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rahbarni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dar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hol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habardor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latin typeface="Bodoni MT" panose="02070603080606020203" pitchFamily="18" charset="0"/>
              </a:rPr>
              <a:t>qilish</a:t>
            </a:r>
            <a:r>
              <a:rPr lang="en-US" sz="3200" dirty="0">
                <a:latin typeface="Bodoni MT" panose="02070603080606020203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Bodoni MT" panose="02070603080606020203" pitchFamily="18" charset="0"/>
              </a:rPr>
              <a:t>shart</a:t>
            </a:r>
            <a:r>
              <a:rPr lang="en-US" sz="3200" dirty="0">
                <a:solidFill>
                  <a:srgbClr val="C00000"/>
                </a:solidFill>
                <a:latin typeface="Bodoni MT" panose="02070603080606020203" pitchFamily="18" charset="0"/>
              </a:rPr>
              <a:t>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5" y="3067501"/>
            <a:ext cx="2569163" cy="21337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2885" y="3067501"/>
            <a:ext cx="3974937" cy="404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31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sz="half" idx="2"/>
          </p:nvPr>
        </p:nvSpPr>
        <p:spPr>
          <a:xfrm>
            <a:off x="2573383" y="287382"/>
            <a:ext cx="6714309" cy="61787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Ish</a:t>
            </a:r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beruvchi</a:t>
            </a:r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mehnat</a:t>
            </a:r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shartnomasining</a:t>
            </a:r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tuzishda</a:t>
            </a:r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,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  <a:p>
            <a:pPr marL="514350" indent="-514350" algn="ctr">
              <a:buClr>
                <a:srgbClr val="FF0000"/>
              </a:buClr>
              <a:buSzPct val="105000"/>
              <a:buFont typeface="+mj-lt"/>
              <a:buAutoNum type="arabicParenR"/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boshqa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ishga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o'tkazishda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</a:p>
          <a:p>
            <a:pPr marL="514350" indent="-514350" algn="ctr">
              <a:buClr>
                <a:srgbClr val="FF0000"/>
              </a:buClr>
              <a:buSzPct val="105000"/>
              <a:buFont typeface="+mj-lt"/>
              <a:buAutoNum type="arabicParenR"/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hodimni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mehnat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sharoitlari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tog'risida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</a:p>
          <a:p>
            <a:pPr marL="514350" indent="-514350" algn="ctr">
              <a:buClr>
                <a:srgbClr val="FF0000"/>
              </a:buClr>
              <a:buSzPct val="105000"/>
              <a:buFont typeface="+mj-lt"/>
              <a:buAutoNum type="arabicParenR"/>
            </a:pP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boshqa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kasaliklariga</a:t>
            </a:r>
            <a:r>
              <a:rPr 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chalinish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</a:p>
          <a:p>
            <a:pPr marL="514350" indent="-514350" algn="ctr">
              <a:buClr>
                <a:srgbClr val="FF0000"/>
              </a:buClr>
              <a:buSzPct val="105000"/>
              <a:buFont typeface="+mj-lt"/>
              <a:buAutoNum type="arabicParenR"/>
            </a:pP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unga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beriladigan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imtiyozlar</a:t>
            </a:r>
            <a:endParaRPr lang="en-US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514350" indent="-514350" algn="ctr">
              <a:buClr>
                <a:srgbClr val="FF0000"/>
              </a:buClr>
              <a:buSzPct val="105000"/>
              <a:buFont typeface="+mj-lt"/>
              <a:buAutoNum type="arabicParenR"/>
            </a:pP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shahsiy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himoya</a:t>
            </a:r>
            <a:r>
              <a:rPr 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vositalar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haqida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habardor</a:t>
            </a:r>
            <a:r>
              <a:rPr 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qilish</a:t>
            </a:r>
            <a:r>
              <a:rPr 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kerak</a:t>
            </a:r>
            <a:r>
              <a:rPr 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.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7692" y="2955171"/>
            <a:ext cx="2389839" cy="19143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47" y="3003943"/>
            <a:ext cx="2292204" cy="181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695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998994" y="366699"/>
            <a:ext cx="8153400" cy="990600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rgbClr val="002060"/>
                </a:solidFill>
                <a:latin typeface="Algerian" panose="04020705040A02060702" pitchFamily="82" charset="0"/>
              </a:rPr>
              <a:t>TIBBIY KO’RIK</a:t>
            </a:r>
            <a:endParaRPr lang="ru-RU" sz="5400" dirty="0">
              <a:solidFill>
                <a:srgbClr val="002060"/>
              </a:solidFill>
              <a:latin typeface="Gabriola" pitchFamily="82" charset="0"/>
            </a:endParaRPr>
          </a:p>
        </p:txBody>
      </p:sp>
      <p:sp>
        <p:nvSpPr>
          <p:cNvPr id="12" name="Объект 2"/>
          <p:cNvSpPr>
            <a:spLocks noGrp="1"/>
          </p:cNvSpPr>
          <p:nvPr>
            <p:ph sz="half" idx="2"/>
          </p:nvPr>
        </p:nvSpPr>
        <p:spPr>
          <a:xfrm>
            <a:off x="731520" y="1357299"/>
            <a:ext cx="10959736" cy="4965124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tx1"/>
              </a:buClr>
              <a:buNone/>
            </a:pP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Ish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beruvchi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quyidagi</a:t>
            </a:r>
            <a:r>
              <a:rPr lang="en-US" sz="32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hodimlarni</a:t>
            </a:r>
            <a:r>
              <a:rPr lang="en-US" sz="32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tibbiy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ko'rikdan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o'tkazishni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tashkil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qilish</a:t>
            </a:r>
            <a:r>
              <a:rPr lang="en-US" sz="3200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lgerian" panose="04020705040A02060702" pitchFamily="82" charset="0"/>
              </a:rPr>
              <a:t>shart</a:t>
            </a:r>
            <a:r>
              <a:rPr lang="en-US" sz="32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.</a:t>
            </a: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3200" dirty="0">
                <a:solidFill>
                  <a:srgbClr val="C00000"/>
                </a:solidFill>
                <a:latin typeface="Lucida Calligraphy" panose="03010101010101010101" pitchFamily="66" charset="0"/>
              </a:rPr>
              <a:t>18</a:t>
            </a:r>
            <a:r>
              <a:rPr lang="en-US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yoshga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latin typeface="Lucida Calligraphy" panose="03010101010101010101" pitchFamily="66" charset="0"/>
              </a:rPr>
              <a:t>to'lmaganlar</a:t>
            </a:r>
            <a:r>
              <a:rPr lang="ru-RU" sz="2400" dirty="0" smtClean="0">
                <a:latin typeface="Gabriola" pitchFamily="82" charset="0"/>
              </a:rPr>
              <a:t>!</a:t>
            </a: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3200" dirty="0">
                <a:solidFill>
                  <a:srgbClr val="C00000"/>
                </a:solidFill>
                <a:latin typeface="Lucida Calligraphy" panose="03010101010101010101" pitchFamily="66" charset="0"/>
              </a:rPr>
              <a:t>60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yoshga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to'lgan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latin typeface="Lucida Calligraphy" panose="03010101010101010101" pitchFamily="66" charset="0"/>
              </a:rPr>
              <a:t>erkaklar</a:t>
            </a:r>
            <a:r>
              <a:rPr lang="ru-RU" sz="2400" dirty="0" smtClean="0">
                <a:latin typeface="Gabriola" pitchFamily="82" charset="0"/>
              </a:rPr>
              <a:t>!</a:t>
            </a: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3200" dirty="0">
                <a:solidFill>
                  <a:srgbClr val="C00000"/>
                </a:solidFill>
                <a:latin typeface="Lucida Calligraphy" panose="03010101010101010101" pitchFamily="66" charset="0"/>
              </a:rPr>
              <a:t>55 </a:t>
            </a:r>
            <a:r>
              <a:rPr lang="en-US" sz="2400" dirty="0" err="1">
                <a:latin typeface="Lucida Calligraphy" panose="03010101010101010101" pitchFamily="66" charset="0"/>
              </a:rPr>
              <a:t>yoshga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to'lgan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latin typeface="Lucida Calligraphy" panose="03010101010101010101" pitchFamily="66" charset="0"/>
              </a:rPr>
              <a:t>ayollar</a:t>
            </a:r>
            <a:r>
              <a:rPr lang="ru-RU" sz="2400" dirty="0" smtClean="0">
                <a:latin typeface="Gabriola" pitchFamily="82" charset="0"/>
              </a:rPr>
              <a:t>!</a:t>
            </a: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sz="2400" dirty="0" smtClean="0"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Nogironlar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.</a:t>
            </a:r>
            <a:r>
              <a:rPr lang="en-US" sz="2400" dirty="0" smtClean="0">
                <a:latin typeface="Lucida Calligraphy" panose="03010101010101010101" pitchFamily="66" charset="0"/>
              </a:rPr>
              <a:t> </a:t>
            </a: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M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ehnat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sharoiti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noqulay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latin typeface="Lucida Calligraphy" panose="03010101010101010101" pitchFamily="66" charset="0"/>
              </a:rPr>
              <a:t>ishlarda</a:t>
            </a:r>
            <a:r>
              <a:rPr lang="en-US" sz="2400" dirty="0">
                <a:latin typeface="Lucida Calligraphy" panose="03010101010101010101" pitchFamily="66" charset="0"/>
              </a:rPr>
              <a:t>.</a:t>
            </a:r>
            <a:endParaRPr lang="en-US" sz="2400" dirty="0" smtClean="0">
              <a:latin typeface="Lucida Calligraphy" panose="03010101010101010101" pitchFamily="66" charset="0"/>
            </a:endParaRPr>
          </a:p>
          <a:p>
            <a:pPr marL="457200" indent="-457200" algn="ctr">
              <a:buClr>
                <a:schemeClr val="tx1"/>
              </a:buClr>
              <a:buSzPct val="110000"/>
              <a:buFont typeface="+mj-lt"/>
              <a:buAutoNum type="arabicPeriod"/>
            </a:pPr>
            <a:r>
              <a:rPr lang="en-US" sz="2400" dirty="0" smtClean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T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ungi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ishlarda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. </a:t>
            </a:r>
          </a:p>
          <a:p>
            <a:pPr marL="457200" indent="-457200" algn="ctr">
              <a:buClr>
                <a:schemeClr val="tx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T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ransport</a:t>
            </a:r>
            <a:r>
              <a:rPr lang="en-US" sz="2400" dirty="0" smtClean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harakati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bilan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bog'liq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ishlarda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Lucida Calligraphy" panose="03010101010101010101" pitchFamily="66" charset="0"/>
              </a:rPr>
              <a:t>band</a:t>
            </a:r>
            <a:r>
              <a:rPr lang="en-US" sz="2400" dirty="0"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latin typeface="Lucida Calligraphy" panose="03010101010101010101" pitchFamily="66" charset="0"/>
              </a:rPr>
              <a:t>bo'lganlar</a:t>
            </a:r>
            <a:r>
              <a:rPr lang="en-US" sz="2400" dirty="0">
                <a:latin typeface="Lucida Calligraphy" panose="03010101010101010101" pitchFamily="66" charset="0"/>
              </a:rPr>
              <a:t>.</a:t>
            </a:r>
            <a:endParaRPr lang="ru-RU" sz="2400" dirty="0">
              <a:latin typeface="Gabriola" pitchFamily="8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029" y="4362399"/>
            <a:ext cx="2316681" cy="13656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5040" y="2924831"/>
            <a:ext cx="1304657" cy="12924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846" y="3582629"/>
            <a:ext cx="1749704" cy="8718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186986">
            <a:off x="639013" y="2018232"/>
            <a:ext cx="1572904" cy="15729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520" y="4973864"/>
            <a:ext cx="1426588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07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383280" y="292129"/>
            <a:ext cx="6348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TIBBIY KO’RIK</a:t>
            </a:r>
            <a:endParaRPr lang="en-US" sz="6000" dirty="0">
              <a:latin typeface="Algerian" panose="04020705040A02060702" pitchFamily="8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061" y="1010848"/>
            <a:ext cx="8352244" cy="4993057"/>
          </a:xfrm>
          <a:prstGeom prst="rect">
            <a:avLst/>
          </a:prstGeom>
        </p:spPr>
      </p:pic>
      <p:pic>
        <p:nvPicPr>
          <p:cNvPr id="15" name="Рисунок 7" descr="Без названия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" y="5111195"/>
            <a:ext cx="2332074" cy="17468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6" name="Рисунок 8" descr="images (4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5811" y="4686708"/>
            <a:ext cx="2386181" cy="2087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7468" y="581240"/>
            <a:ext cx="3189090" cy="25034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8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628" y="581240"/>
            <a:ext cx="2934865" cy="220114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9889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sz="half" idx="2"/>
          </p:nvPr>
        </p:nvSpPr>
        <p:spPr>
          <a:xfrm>
            <a:off x="811130" y="348298"/>
            <a:ext cx="4535665" cy="3707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Ish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beruvchi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hodimning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mehnatni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muhofaza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qilish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bo'yicha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o'qishni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ta’minlash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va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ularni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bilimlarini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tekshirib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turish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shart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indent="0" algn="ctr">
              <a:buNone/>
            </a:pPr>
            <a:r>
              <a:rPr lang="en-US" dirty="0" smtClean="0">
                <a:latin typeface="Baskerville Old Face" panose="02020602080505020303" pitchFamily="18" charset="0"/>
              </a:rPr>
              <a:t> </a:t>
            </a:r>
            <a:endParaRPr lang="ru-RU" dirty="0"/>
          </a:p>
        </p:txBody>
      </p:sp>
      <p:sp>
        <p:nvSpPr>
          <p:cNvPr id="12" name="Объект 4"/>
          <p:cNvSpPr>
            <a:spLocks noGrp="1"/>
          </p:cNvSpPr>
          <p:nvPr>
            <p:ph sz="quarter" idx="4"/>
          </p:nvPr>
        </p:nvSpPr>
        <p:spPr>
          <a:xfrm>
            <a:off x="6430603" y="2201906"/>
            <a:ext cx="5038585" cy="4447087"/>
          </a:xfrm>
        </p:spPr>
        <p:txBody>
          <a:bodyPr>
            <a:normAutofit/>
          </a:bodyPr>
          <a:lstStyle/>
          <a:p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Mehnatni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quvdan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tmagan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bilimlari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tekshirilmagan</a:t>
            </a:r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hodimlarni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yish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taqiqlanadi</a:t>
            </a:r>
            <a:r>
              <a:rPr lang="ru-RU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13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5739" y="591082"/>
            <a:ext cx="3785465" cy="1805376"/>
          </a:xfrm>
          <a:prstGeom prst="rect">
            <a:avLst/>
          </a:prstGeom>
        </p:spPr>
      </p:pic>
      <p:pic>
        <p:nvPicPr>
          <p:cNvPr id="1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6403" y="4055513"/>
            <a:ext cx="366909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03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630992" y="477883"/>
            <a:ext cx="10890448" cy="154686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Xodimlarni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shaxsiy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gigiyena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vositalari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bilan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taminlash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Объект 2"/>
          <p:cNvSpPr>
            <a:spLocks noGrp="1"/>
          </p:cNvSpPr>
          <p:nvPr>
            <p:ph sz="half" idx="2"/>
          </p:nvPr>
        </p:nvSpPr>
        <p:spPr>
          <a:xfrm>
            <a:off x="630992" y="2390503"/>
            <a:ext cx="11047202" cy="402348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Mehnat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sharoiti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noqulay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ishlarda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ishlaydigan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hodimlarga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endParaRPr lang="en-US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kerakli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oziq-ovqat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endParaRPr lang="en-US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mahsus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kiyimbosh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,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mahsus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poyabzal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,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boshqa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himoya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gigiyena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vositalar</a:t>
            </a:r>
            <a:endParaRPr lang="en-US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bilan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endParaRPr lang="en-US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marL="0" indent="0" algn="ctr">
              <a:buNone/>
            </a:pP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bepul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taminlanadilar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5" name="Рисунок 4" descr="Food-clip-art-free-free-clipart-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99514">
            <a:off x="9289580" y="2428932"/>
            <a:ext cx="2357454" cy="2003837"/>
          </a:xfrm>
          <a:prstGeom prst="rect">
            <a:avLst/>
          </a:prstGeom>
        </p:spPr>
      </p:pic>
      <p:pic>
        <p:nvPicPr>
          <p:cNvPr id="16" name="Рисунок 7" descr="images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5645" y="4127969"/>
            <a:ext cx="2286016" cy="228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Рисунок 6" descr="Без названия (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863" y="3902513"/>
            <a:ext cx="2214578" cy="2367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8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992" y="2749754"/>
            <a:ext cx="2425820" cy="13621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2663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718458" y="685027"/>
            <a:ext cx="10829108" cy="1731601"/>
          </a:xfrm>
        </p:spPr>
        <p:txBody>
          <a:bodyPr>
            <a:noAutofit/>
          </a:bodyPr>
          <a:lstStyle/>
          <a:p>
            <a:pPr algn="ctr"/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Xodimning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sogligiga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tahlid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solayotgan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ishni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bajarishni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rad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etish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huquqi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sz="half" idx="2"/>
          </p:nvPr>
        </p:nvSpPr>
        <p:spPr>
          <a:xfrm>
            <a:off x="4343564" y="2545492"/>
            <a:ext cx="7204002" cy="382918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Agar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zarur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choralar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korilmasa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,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xodim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ozining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sog’ligiga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taxdid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soluvchi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xolatlar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bartaraf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etilgunga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qadar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ishlashdan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bosh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tortishga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xaqli</a:t>
            </a:r>
            <a:r>
              <a:rPr lang="en-US" sz="4000" dirty="0" smtClean="0">
                <a:solidFill>
                  <a:srgbClr val="C00000"/>
                </a:solidFill>
                <a:latin typeface="Gabriola" panose="04040605051002020D02" pitchFamily="82" charset="0"/>
              </a:rPr>
              <a:t>. </a:t>
            </a:r>
          </a:p>
          <a:p>
            <a:pPr marL="0" indent="0" algn="ctr">
              <a:buNone/>
            </a:pP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Ana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shu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davr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mobaynida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xodimning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ortacha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xaqi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saqlanadi</a:t>
            </a:r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!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358" y="3099777"/>
            <a:ext cx="2905569" cy="21763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4640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12192000" cy="255693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Nogironlar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mehnatini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muxofaza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kilishning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qoshimcha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choralari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31869" y="2295675"/>
            <a:ext cx="7798526" cy="55446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q"/>
            </a:pP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TMEKning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nogironlarga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to’liqsiz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vaqti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rejimi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ornatish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Ularning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vazifalarini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kamaytirish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majburiydir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US" sz="6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1-2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guruh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nogironlariga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mehnatga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xaq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tolash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kamaytirilmagan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xolda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vaqtining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xaftasiga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36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soatdan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oshmasligi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kerak</a:t>
            </a:r>
            <a:r>
              <a:rPr 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3200" dirty="0" smtClean="0">
              <a:solidFill>
                <a:srgbClr val="C00000"/>
              </a:solidFill>
            </a:endParaRPr>
          </a:p>
          <a:p>
            <a:pPr marL="0" indent="0">
              <a:buFont typeface="Arial"/>
              <a:buNone/>
            </a:pPr>
            <a:r>
              <a:rPr lang="en-US" sz="3200" dirty="0" smtClean="0"/>
              <a:t> </a:t>
            </a:r>
            <a:endParaRPr lang="ru-RU" sz="3200" dirty="0"/>
          </a:p>
        </p:txBody>
      </p:sp>
      <p:pic>
        <p:nvPicPr>
          <p:cNvPr id="6" name="Рисунок 5" descr="Без названия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0395" y="5067983"/>
            <a:ext cx="1928826" cy="17145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874" y="2556932"/>
            <a:ext cx="2317995" cy="1738496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8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477" y="4556685"/>
            <a:ext cx="2581352" cy="188164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8521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28700" y="685800"/>
            <a:ext cx="10309860" cy="14859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Xodimga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dastlabki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tibbiy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yordam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korsatish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ularni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davolash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  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808514" y="1920240"/>
            <a:ext cx="6361612" cy="41335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beruvchi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joyida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kasal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bolip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qolgan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xodimlarga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choralar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korishi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shart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</a:t>
            </a:r>
          </a:p>
          <a:p>
            <a:pPr algn="ctr"/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joyida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og’rip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qolgan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xodimlarni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davolash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muassasalarga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olib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borish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ish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beruvchining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xisobidan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amalga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oshiriladi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</a:t>
            </a:r>
          </a:p>
          <a:p>
            <a:pPr marL="0" indent="0">
              <a:buFont typeface="Arial"/>
              <a:buNone/>
            </a:pPr>
            <a:r>
              <a:rPr lang="en-US" sz="2800" dirty="0" smtClean="0"/>
              <a:t> </a:t>
            </a:r>
          </a:p>
          <a:p>
            <a:pPr marL="0" indent="0">
              <a:buFont typeface="Arial"/>
              <a:buNone/>
            </a:pPr>
            <a:endParaRPr lang="ru-RU" sz="2800" dirty="0"/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0126" y="2923210"/>
            <a:ext cx="2755544" cy="19430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530" y="2702919"/>
            <a:ext cx="2883180" cy="23836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45117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10375174" cy="1691640"/>
          </a:xfrm>
        </p:spPr>
        <p:txBody>
          <a:bodyPr>
            <a:noAutofit/>
          </a:bodyPr>
          <a:lstStyle/>
          <a:p>
            <a:pPr algn="ctr"/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Mehnat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muxofaza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qilishning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xolatini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nazorat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qilish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va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tekshiruv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otkazish</a:t>
            </a:r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91368" y="2420888"/>
            <a:ext cx="4481078" cy="4572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 smtClean="0">
                <a:latin typeface="Baskerville Old Face" panose="02020602080505020303" pitchFamily="18" charset="0"/>
              </a:rPr>
              <a:t>Mehnatni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muxofaza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qilishning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xolati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ustidan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davlat</a:t>
            </a:r>
            <a:r>
              <a:rPr lang="en-US" sz="32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nazorati</a:t>
            </a:r>
            <a:r>
              <a:rPr lang="en-US" sz="32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va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latin typeface="Baskerville Old Face" panose="02020602080505020303" pitchFamily="18" charset="0"/>
              </a:rPr>
              <a:t>tekshiruvini</a:t>
            </a:r>
            <a:r>
              <a:rPr lang="en-US" sz="3200" dirty="0" smtClean="0"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davlat</a:t>
            </a:r>
            <a:r>
              <a:rPr lang="en-US" sz="32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organlari</a:t>
            </a:r>
            <a:r>
              <a:rPr lang="en-US" sz="32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amalga</a:t>
            </a:r>
            <a:r>
              <a:rPr lang="en-US" sz="3200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oshiradilar</a:t>
            </a:r>
            <a:r>
              <a:rPr lang="en-US" sz="3200" dirty="0" smtClean="0">
                <a:latin typeface="Baskerville Old Face" panose="02020602080505020303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9739" y="2420888"/>
            <a:ext cx="2853131" cy="19259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Объект 4"/>
          <p:cNvSpPr txBox="1">
            <a:spLocks/>
          </p:cNvSpPr>
          <p:nvPr/>
        </p:nvSpPr>
        <p:spPr>
          <a:xfrm>
            <a:off x="7962870" y="2420888"/>
            <a:ext cx="3886200" cy="3240360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Mexnatni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muxofaza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qodalariga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tekshiruvini</a:t>
            </a:r>
            <a:r>
              <a:rPr lang="en-US" sz="2800" dirty="0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kasaba</a:t>
            </a:r>
            <a:r>
              <a:rPr lang="en-US" sz="2800" dirty="0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uyishmalari</a:t>
            </a:r>
            <a:r>
              <a:rPr lang="en-US" sz="2800" dirty="0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xodimlarning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800" dirty="0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vakillik</a:t>
            </a:r>
            <a:r>
              <a:rPr lang="en-US" sz="2800" dirty="0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800" dirty="0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oshiradilar</a:t>
            </a:r>
            <a:endParaRPr lang="ru-RU" sz="2800" dirty="0"/>
          </a:p>
        </p:txBody>
      </p:sp>
      <p:pic>
        <p:nvPicPr>
          <p:cNvPr id="8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0163" y="4868760"/>
            <a:ext cx="2786082" cy="17711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70511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en-US" sz="4000" dirty="0" smtClean="0">
                <a:solidFill>
                  <a:schemeClr val="tx1"/>
                </a:solidFill>
                <a:latin typeface="Algerian" panose="04020705040A02060702" pitchFamily="82" charset="0"/>
                <a:ea typeface="+mn-ea"/>
                <a:cs typeface="+mn-cs"/>
              </a:rPr>
              <a:t>2. AHOLINI </a:t>
            </a:r>
            <a:r>
              <a:rPr lang="en-US" sz="4000" dirty="0">
                <a:solidFill>
                  <a:schemeClr val="tx1"/>
                </a:solidFill>
                <a:latin typeface="Algerian" panose="04020705040A02060702" pitchFamily="82" charset="0"/>
                <a:ea typeface="+mn-ea"/>
                <a:cs typeface="+mn-cs"/>
              </a:rPr>
              <a:t>IJTIMOIY MUHOFAZA QILISH</a:t>
            </a:r>
            <a:r>
              <a:rPr lang="en-US" sz="3600" dirty="0">
                <a:solidFill>
                  <a:prstClr val="black">
                    <a:lumMod val="95000"/>
                    <a:lumOff val="5000"/>
                  </a:prstClr>
                </a:solidFill>
                <a:latin typeface="Algerian" panose="04020705040A02060702" pitchFamily="82" charset="0"/>
                <a:ea typeface="+mn-ea"/>
                <a:cs typeface="+mn-cs"/>
              </a:rPr>
              <a:t/>
            </a:r>
            <a:br>
              <a:rPr lang="en-US" sz="3600" dirty="0">
                <a:solidFill>
                  <a:prstClr val="black">
                    <a:lumMod val="95000"/>
                    <a:lumOff val="5000"/>
                  </a:prstClr>
                </a:solidFill>
                <a:latin typeface="Algerian" panose="04020705040A02060702" pitchFamily="82" charset="0"/>
                <a:ea typeface="+mn-ea"/>
                <a:cs typeface="+mn-cs"/>
              </a:rPr>
            </a:b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Algerian" panose="04020705040A02060702" pitchFamily="82" charset="0"/>
                <a:ea typeface="+mn-ea"/>
                <a:cs typeface="+mn-cs"/>
              </a:rPr>
              <a:t/>
            </a:r>
            <a:b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Algerian" panose="04020705040A02060702" pitchFamily="82" charset="0"/>
                <a:ea typeface="+mn-ea"/>
                <a:cs typeface="+mn-cs"/>
              </a:rPr>
            </a:br>
            <a:r>
              <a:rPr lang="en-US" sz="2400" dirty="0">
                <a:solidFill>
                  <a:prstClr val="white"/>
                </a:solidFill>
                <a:latin typeface="Georgia" panose="02040502050405020303" pitchFamily="18" charset="0"/>
                <a:ea typeface="+mn-ea"/>
                <a:cs typeface="+mn-cs"/>
              </a:rPr>
              <a:t/>
            </a:r>
            <a:br>
              <a:rPr lang="en-US" sz="2400" dirty="0">
                <a:solidFill>
                  <a:prstClr val="white"/>
                </a:solidFill>
                <a:latin typeface="Georgia" panose="02040502050405020303" pitchFamily="18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9338" y="2285999"/>
            <a:ext cx="9957260" cy="3624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44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312" y="397136"/>
            <a:ext cx="9404723" cy="1400530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atin typeface="Algerian" panose="04020705040A02060702" pitchFamily="82" charset="0"/>
              </a:rPr>
              <a:t>TA’TILLAR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latin typeface="Palatino Linotype" panose="02040502050505030304" pitchFamily="18" charset="0"/>
              </a:rPr>
              <a:t>YILLIK MEHNAT TATILLARI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Barcha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hodimlarga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joyidan</a:t>
            </a:r>
            <a:r>
              <a:rPr lang="en-US" dirty="0" smtClean="0">
                <a:latin typeface="Palatino Linotype" panose="02040502050505030304" pitchFamily="18" charset="0"/>
              </a:rPr>
              <a:t> dam </a:t>
            </a:r>
            <a:r>
              <a:rPr lang="en-US" dirty="0" err="1" smtClean="0">
                <a:latin typeface="Palatino Linotype" panose="02040502050505030304" pitchFamily="18" charset="0"/>
              </a:rPr>
              <a:t>olish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ishlash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lavozimiga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qarab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xaqi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belgilanadi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endParaRPr lang="ru-RU" dirty="0">
              <a:latin typeface="Palatino Linotype" panose="0204050205050503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0467" y="788924"/>
            <a:ext cx="3565475" cy="2662221"/>
          </a:xfr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7186" y="3667496"/>
            <a:ext cx="5840849" cy="2443322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</p:spTree>
    <p:extLst>
      <p:ext uri="{BB962C8B-B14F-4D97-AF65-F5344CB8AC3E}">
        <p14:creationId xmlns:p14="http://schemas.microsoft.com/office/powerpoint/2010/main" xmlns="" val="316925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>
                <a:latin typeface="Algerian" panose="04020705040A02060702" pitchFamily="82" charset="0"/>
              </a:rPr>
              <a:t>YILLIK ASOSIY TATIL</a:t>
            </a:r>
            <a:endParaRPr lang="ru-RU" sz="3200" dirty="0">
              <a:latin typeface="Palatino Linotype" panose="0204050205050503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Xodimlarga</a:t>
            </a:r>
            <a:r>
              <a:rPr lang="en-US" dirty="0" smtClean="0">
                <a:latin typeface="Palatino Linotype" panose="02040502050505030304" pitchFamily="18" charset="0"/>
              </a:rPr>
              <a:t> 15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kam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muddat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bilan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asosiy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654495" y="2055962"/>
            <a:ext cx="4396339" cy="609600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Algerian" panose="04020705040A02060702" pitchFamily="82" charset="0"/>
              </a:rPr>
              <a:t>YILLIK UZAYTIRILGAN ASOSIY TATILLAR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04661" y="2360762"/>
            <a:ext cx="4396339" cy="37417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Palatino Linotype" panose="02040502050505030304" pitchFamily="18" charset="0"/>
              </a:rPr>
              <a:t> </a:t>
            </a:r>
            <a:endParaRPr lang="ru-RU" b="1" u="sng" dirty="0" smtClean="0">
              <a:latin typeface="Palatino Linotype" panose="02040502050505030304" pitchFamily="18" charset="0"/>
            </a:endParaRPr>
          </a:p>
          <a:p>
            <a:r>
              <a:rPr lang="en-US" dirty="0" smtClean="0">
                <a:latin typeface="Palatino Linotype" panose="02040502050505030304" pitchFamily="18" charset="0"/>
              </a:rPr>
              <a:t>18 </a:t>
            </a:r>
            <a:r>
              <a:rPr lang="en-US" dirty="0" err="1" smtClean="0">
                <a:latin typeface="Palatino Linotype" panose="02040502050505030304" pitchFamily="18" charset="0"/>
              </a:rPr>
              <a:t>yoshga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shaxslarga</a:t>
            </a:r>
            <a:r>
              <a:rPr lang="en-US" dirty="0" smtClean="0">
                <a:latin typeface="Palatino Linotype" panose="02040502050505030304" pitchFamily="18" charset="0"/>
              </a:rPr>
              <a:t> 30 </a:t>
            </a:r>
            <a:r>
              <a:rPr lang="en-US" dirty="0" err="1">
                <a:latin typeface="Palatino Linotype" panose="02040502050505030304" pitchFamily="18" charset="0"/>
              </a:rPr>
              <a:t>k</a:t>
            </a:r>
            <a:r>
              <a:rPr lang="en-US" dirty="0" err="1" smtClean="0">
                <a:latin typeface="Palatino Linotype" panose="02040502050505030304" pitchFamily="18" charset="0"/>
              </a:rPr>
              <a:t>alendar</a:t>
            </a:r>
            <a:r>
              <a:rPr lang="en-US" dirty="0" smtClean="0">
                <a:latin typeface="Palatino Linotype" panose="02040502050505030304" pitchFamily="18" charset="0"/>
              </a:rPr>
              <a:t> kun.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>
                <a:latin typeface="Palatino Linotype" panose="02040502050505030304" pitchFamily="18" charset="0"/>
              </a:rPr>
              <a:t>Ishlayotkan</a:t>
            </a:r>
            <a:r>
              <a:rPr lang="en-US" dirty="0" smtClean="0">
                <a:latin typeface="Palatino Linotype" panose="02040502050505030304" pitchFamily="18" charset="0"/>
              </a:rPr>
              <a:t> 1-2 </a:t>
            </a:r>
            <a:r>
              <a:rPr lang="en-US" dirty="0" err="1" smtClean="0">
                <a:latin typeface="Palatino Linotype" panose="02040502050505030304" pitchFamily="18" charset="0"/>
              </a:rPr>
              <a:t>gurux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nogironlariga</a:t>
            </a:r>
            <a:r>
              <a:rPr lang="en-US" dirty="0" smtClean="0">
                <a:latin typeface="Palatino Linotype" panose="02040502050505030304" pitchFamily="18" charset="0"/>
              </a:rPr>
              <a:t> 30 calendar kun.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1668" y="3124200"/>
            <a:ext cx="2204913" cy="1447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1668" y="5030064"/>
            <a:ext cx="2204913" cy="1541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0308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6111" y="1895793"/>
            <a:ext cx="4396338" cy="576262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Algerian" panose="04020705040A02060702" pitchFamily="82" charset="0"/>
              </a:rPr>
              <a:t>YILLIK QOSHIMCHA TATILLAR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2495" y="2514600"/>
            <a:ext cx="4396339" cy="374173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Palatino Linotype" panose="02040502050505030304" pitchFamily="18" charset="0"/>
              </a:rPr>
              <a:t>QUYIDAGI KUNLAR BAYRAM KUNLARIDIR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1-yanvar - </a:t>
            </a:r>
            <a:r>
              <a:rPr lang="en-US" dirty="0" err="1" smtClean="0">
                <a:latin typeface="Palatino Linotype" panose="02040502050505030304" pitchFamily="18" charset="0"/>
              </a:rPr>
              <a:t>yangi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yil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8-mart – </a:t>
            </a:r>
            <a:r>
              <a:rPr lang="en-US" dirty="0" err="1" smtClean="0">
                <a:latin typeface="Palatino Linotype" panose="02040502050505030304" pitchFamily="18" charset="0"/>
              </a:rPr>
              <a:t>xotin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qizlar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21-mart – </a:t>
            </a:r>
            <a:r>
              <a:rPr lang="en-US" dirty="0" err="1" smtClean="0">
                <a:latin typeface="Palatino Linotype" panose="02040502050505030304" pitchFamily="18" charset="0"/>
              </a:rPr>
              <a:t>navroz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bayrami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9-may – </a:t>
            </a:r>
            <a:r>
              <a:rPr lang="en-US" dirty="0" err="1" smtClean="0">
                <a:latin typeface="Palatino Linotype" panose="02040502050505030304" pitchFamily="18" charset="0"/>
              </a:rPr>
              <a:t>xotira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kadrlash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1-sentyabr – </a:t>
            </a:r>
            <a:r>
              <a:rPr lang="en-US" dirty="0" err="1" smtClean="0">
                <a:latin typeface="Palatino Linotype" panose="02040502050505030304" pitchFamily="18" charset="0"/>
              </a:rPr>
              <a:t>mustaqillik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endParaRPr lang="en-US" dirty="0" smtClean="0">
              <a:latin typeface="Palatino Linotype" panose="02040502050505030304" pitchFamily="18" charset="0"/>
            </a:endParaRPr>
          </a:p>
          <a:p>
            <a:r>
              <a:rPr lang="en-US" dirty="0" smtClean="0">
                <a:latin typeface="Palatino Linotype" panose="02040502050505030304" pitchFamily="18" charset="0"/>
              </a:rPr>
              <a:t>1-oktyabr – </a:t>
            </a:r>
            <a:r>
              <a:rPr lang="en-US" dirty="0" err="1" smtClean="0">
                <a:latin typeface="Palatino Linotype" panose="02040502050505030304" pitchFamily="18" charset="0"/>
              </a:rPr>
              <a:t>oqituvchi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murabbiylar</a:t>
            </a:r>
            <a:r>
              <a:rPr lang="en-US" dirty="0" smtClean="0">
                <a:latin typeface="Palatino Linotype" panose="02040502050505030304" pitchFamily="18" charset="0"/>
              </a:rPr>
              <a:t> kun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8-dekabr- </a:t>
            </a:r>
            <a:r>
              <a:rPr lang="en-US" dirty="0" err="1" smtClean="0">
                <a:latin typeface="Palatino Linotype" panose="02040502050505030304" pitchFamily="18" charset="0"/>
              </a:rPr>
              <a:t>konstitutsiya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99517" y="622040"/>
            <a:ext cx="4718304" cy="2632605"/>
          </a:xfrm>
        </p:spPr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Roza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xayt</a:t>
            </a:r>
            <a:r>
              <a:rPr lang="en-US" dirty="0" smtClean="0">
                <a:latin typeface="Palatino Linotype" panose="02040502050505030304" pitchFamily="18" charset="0"/>
              </a:rPr>
              <a:t> – </a:t>
            </a:r>
            <a:r>
              <a:rPr lang="en-US" dirty="0" err="1" smtClean="0">
                <a:latin typeface="Palatino Linotype" panose="02040502050505030304" pitchFamily="18" charset="0"/>
              </a:rPr>
              <a:t>diniy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bayramining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birinchi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endParaRPr lang="en-US" dirty="0" smtClean="0">
              <a:latin typeface="Palatino Linotype" panose="02040502050505030304" pitchFamily="18" charset="0"/>
            </a:endParaRPr>
          </a:p>
          <a:p>
            <a:r>
              <a:rPr lang="en-US" dirty="0" err="1" smtClean="0">
                <a:latin typeface="Palatino Linotype" panose="02040502050505030304" pitchFamily="18" charset="0"/>
              </a:rPr>
              <a:t>Qurbon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xayt</a:t>
            </a:r>
            <a:r>
              <a:rPr lang="en-US" dirty="0" smtClean="0">
                <a:latin typeface="Palatino Linotype" panose="02040502050505030304" pitchFamily="18" charset="0"/>
              </a:rPr>
              <a:t> – </a:t>
            </a:r>
            <a:r>
              <a:rPr lang="en-US" dirty="0" err="1" smtClean="0">
                <a:latin typeface="Palatino Linotype" panose="02040502050505030304" pitchFamily="18" charset="0"/>
              </a:rPr>
              <a:t>diniy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bayramining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birinchi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29224" y="2946664"/>
            <a:ext cx="313372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425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p"/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6111" y="1905000"/>
            <a:ext cx="4853540" cy="576262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Algerian" panose="04020705040A02060702" pitchFamily="82" charset="0"/>
              </a:rPr>
              <a:t>Mexnat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sharoiti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noqulay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va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oziga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xos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bolgan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ishlar</a:t>
            </a:r>
            <a:r>
              <a:rPr lang="en-US" sz="2400" dirty="0" smtClean="0">
                <a:latin typeface="Algerian" panose="04020705040A02060702" pitchFamily="82" charset="0"/>
              </a:rPr>
              <a:t>  </a:t>
            </a:r>
            <a:r>
              <a:rPr lang="en-US" sz="2400" dirty="0" err="1" smtClean="0">
                <a:latin typeface="Algerian" panose="04020705040A02060702" pitchFamily="82" charset="0"/>
              </a:rPr>
              <a:t>uchun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beriladigan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yillik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koshimcha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r>
              <a:rPr lang="en-US" sz="2400" dirty="0" err="1" smtClean="0">
                <a:latin typeface="Algerian" panose="04020705040A02060702" pitchFamily="82" charset="0"/>
              </a:rPr>
              <a:t>tatil</a:t>
            </a:r>
            <a:r>
              <a:rPr lang="en-US" sz="2400" dirty="0" smtClean="0">
                <a:latin typeface="Algerian" panose="04020705040A02060702" pitchFamily="82" charset="0"/>
              </a:rPr>
              <a:t> </a:t>
            </a: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8615" y="2514600"/>
            <a:ext cx="4841035" cy="3741738"/>
          </a:xfrm>
        </p:spPr>
        <p:txBody>
          <a:bodyPr>
            <a:normAutofit fontScale="92500"/>
          </a:bodyPr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Ishchi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xodimning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sogligiga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zarar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fizikaviy</a:t>
            </a:r>
            <a:r>
              <a:rPr lang="en-US" dirty="0" smtClean="0">
                <a:latin typeface="Palatino Linotype" panose="02040502050505030304" pitchFamily="18" charset="0"/>
              </a:rPr>
              <a:t>, </a:t>
            </a:r>
            <a:r>
              <a:rPr lang="en-US" dirty="0" err="1" smtClean="0">
                <a:latin typeface="Palatino Linotype" panose="02040502050505030304" pitchFamily="18" charset="0"/>
              </a:rPr>
              <a:t>kimyoviy</a:t>
            </a:r>
            <a:r>
              <a:rPr lang="en-US" dirty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biologik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tasir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etiladigan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sharoitda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ishlaganliklari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uchun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qoshimcha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tatillar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 Ota </a:t>
            </a:r>
            <a:r>
              <a:rPr lang="en-US" dirty="0" err="1" smtClean="0">
                <a:latin typeface="Palatino Linotype" panose="02040502050505030304" pitchFamily="18" charset="0"/>
              </a:rPr>
              <a:t>zararli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ota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ogir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sharoitda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ishlaydigan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ishchilarga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qoshimcha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eng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kam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muddatini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Uzb.Respublikasi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xukumati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belgilab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>
                <a:latin typeface="Palatino Linotype" panose="02040502050505030304" pitchFamily="18" charset="0"/>
              </a:rPr>
              <a:t>.</a:t>
            </a:r>
            <a:endParaRPr lang="en-US" dirty="0" smtClean="0">
              <a:latin typeface="Palatino Linotype" panose="0204050205050503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3039" y="1023437"/>
            <a:ext cx="4083976" cy="27321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7132" y="3962401"/>
            <a:ext cx="4139883" cy="2737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92370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9747" y="1509623"/>
            <a:ext cx="4853540" cy="653899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lgerian" panose="04020705040A02060702" pitchFamily="82" charset="0"/>
              </a:rPr>
              <a:t>YILLIK TATILLARNING MUDATINI XISOBLASH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6111" y="2533014"/>
            <a:ext cx="4853540" cy="3741738"/>
          </a:xfrm>
        </p:spPr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Tatilarning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muddati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olti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xaftasi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yuzasidan</a:t>
            </a:r>
            <a:r>
              <a:rPr lang="en-US" dirty="0" smtClean="0">
                <a:latin typeface="Palatino Linotype" panose="02040502050505030304" pitchFamily="18" charset="0"/>
              </a:rPr>
              <a:t> calendar </a:t>
            </a:r>
            <a:r>
              <a:rPr lang="en-US" dirty="0" err="1" smtClean="0">
                <a:latin typeface="Palatino Linotype" panose="02040502050505030304" pitchFamily="18" charset="0"/>
              </a:rPr>
              <a:t>boyicha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kunlari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bilan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xisoblanib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chiqariladi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Agar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bayram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tog’ri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kelib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qolsa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bu</a:t>
            </a:r>
            <a:r>
              <a:rPr lang="en-US" dirty="0" smtClean="0">
                <a:latin typeface="Palatino Linotype" panose="02040502050505030304" pitchFamily="18" charset="0"/>
              </a:rPr>
              <a:t> kun </a:t>
            </a:r>
            <a:r>
              <a:rPr lang="en-US" dirty="0" err="1" smtClean="0">
                <a:latin typeface="Palatino Linotype" panose="02040502050505030304" pitchFamily="18" charset="0"/>
              </a:rPr>
              <a:t>xisobga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kirmaydi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329" y="2390262"/>
            <a:ext cx="4718304" cy="576262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Algerian" panose="04020705040A02060702" pitchFamily="82" charset="0"/>
              </a:rPr>
              <a:t>YILLIK ASOSIY VA QOSHIMCHA TATILLARNI JAMLASH TARTIBI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161027" y="2800686"/>
            <a:ext cx="4718304" cy="2632605"/>
          </a:xfrm>
        </p:spPr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Yillik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tatillarga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qoshib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qoshimcha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tatillarni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xisoblaganga</a:t>
            </a:r>
            <a:r>
              <a:rPr lang="en-US" dirty="0" smtClean="0">
                <a:latin typeface="Palatino Linotype" panose="02040502050505030304" pitchFamily="18" charset="0"/>
              </a:rPr>
              <a:t> 48kundan </a:t>
            </a:r>
            <a:r>
              <a:rPr lang="en-US" dirty="0" err="1" smtClean="0">
                <a:latin typeface="Palatino Linotype" panose="02040502050505030304" pitchFamily="18" charset="0"/>
              </a:rPr>
              <a:t>oshmaslig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kerek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7487" y="3683479"/>
            <a:ext cx="5900816" cy="2740004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  <a:reflection blurRad="12700" stA="30000" endPos="30000" dist="5000" dir="5400000" sy="-100000" algn="bl" rotWithShape="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</p:spTree>
    <p:extLst>
      <p:ext uri="{BB962C8B-B14F-4D97-AF65-F5344CB8AC3E}">
        <p14:creationId xmlns:p14="http://schemas.microsoft.com/office/powerpoint/2010/main" xmlns="" val="19596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3125" y="1441927"/>
            <a:ext cx="4396338" cy="560717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TATILNI BERISH TARTIBI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5122" y="2225615"/>
            <a:ext cx="4396339" cy="411581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Palatino Linotype" panose="02040502050505030304" pitchFamily="18" charset="0"/>
              </a:rPr>
              <a:t>ISH YILI MEXNAT SHARTNOMASIGA BINOAN ISH BOSHLANGAN KUNDAN XISOBLANADI.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Yillik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asosiy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1-yillik </a:t>
            </a:r>
            <a:r>
              <a:rPr lang="en-US" dirty="0" err="1" smtClean="0">
                <a:latin typeface="Palatino Linotype" panose="02040502050505030304" pitchFamily="18" charset="0"/>
              </a:rPr>
              <a:t>uchun</a:t>
            </a:r>
            <a:r>
              <a:rPr lang="en-US" dirty="0" smtClean="0">
                <a:latin typeface="Palatino Linotype" panose="02040502050505030304" pitchFamily="18" charset="0"/>
              </a:rPr>
              <a:t> 6-oydan </a:t>
            </a:r>
            <a:r>
              <a:rPr lang="en-US" dirty="0" err="1" smtClean="0">
                <a:latin typeface="Palatino Linotype" panose="02040502050505030304" pitchFamily="18" charset="0"/>
              </a:rPr>
              <a:t>kegin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>
                <a:latin typeface="Palatino Linotype" panose="02040502050505030304" pitchFamily="18" charset="0"/>
              </a:rPr>
              <a:t>;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Ayollarga-xomiladorlikva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tugish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oldidan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yoki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undan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keyin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1-2gurux </a:t>
            </a:r>
            <a:r>
              <a:rPr lang="en-US" dirty="0" err="1" smtClean="0">
                <a:latin typeface="Palatino Linotype" panose="02040502050505030304" pitchFamily="18" charset="0"/>
              </a:rPr>
              <a:t>nogironlariga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18-yoshga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shaxslarga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Mudatli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xarbiy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xizmatdan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rezervga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boshatilgan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ishga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joylashgan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xarbiy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xizmatchilarga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4740" y="675431"/>
            <a:ext cx="1833539" cy="18335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74007" y="384644"/>
            <a:ext cx="3287623" cy="24657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2302" y="2918435"/>
            <a:ext cx="2527041" cy="25270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1461" y="2881337"/>
            <a:ext cx="3661435" cy="2059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0787" y="5082839"/>
            <a:ext cx="5351972" cy="16309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6931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8880" y="826698"/>
            <a:ext cx="4396338" cy="1078302"/>
          </a:xfrm>
        </p:spPr>
        <p:txBody>
          <a:bodyPr>
            <a:normAutofit fontScale="92500" lnSpcReduction="20000"/>
          </a:bodyPr>
          <a:lstStyle/>
          <a:p>
            <a:r>
              <a:rPr lang="en-US" sz="4000" dirty="0">
                <a:latin typeface="Algerian" panose="04020705040A02060702" pitchFamily="82" charset="0"/>
              </a:rPr>
              <a:t>TATILNI BERISH </a:t>
            </a:r>
            <a:r>
              <a:rPr lang="en-US" sz="4000" dirty="0" err="1" smtClean="0">
                <a:latin typeface="Algerian" panose="04020705040A02060702" pitchFamily="82" charset="0"/>
              </a:rPr>
              <a:t>VAqTI</a:t>
            </a:r>
            <a:r>
              <a:rPr lang="en-US" sz="4000" dirty="0" smtClean="0">
                <a:latin typeface="Algerian" panose="04020705040A02060702" pitchFamily="82" charset="0"/>
              </a:rPr>
              <a:t> </a:t>
            </a:r>
            <a:r>
              <a:rPr lang="en-US" sz="4000" dirty="0">
                <a:latin typeface="Algerian" panose="04020705040A02060702" pitchFamily="82" charset="0"/>
              </a:rPr>
              <a:t>VA </a:t>
            </a:r>
            <a:r>
              <a:rPr lang="en-US" sz="4000" dirty="0" smtClean="0">
                <a:latin typeface="Algerian" panose="04020705040A02060702" pitchFamily="82" charset="0"/>
              </a:rPr>
              <a:t>NAVBATI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8879" y="1904999"/>
            <a:ext cx="4396339" cy="4892615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Tatilni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vaqti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xaqida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boshlanishidan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kamida</a:t>
            </a:r>
            <a:r>
              <a:rPr lang="en-US" dirty="0" smtClean="0">
                <a:latin typeface="Palatino Linotype" panose="02040502050505030304" pitchFamily="18" charset="0"/>
              </a:rPr>
              <a:t> 15-kun </a:t>
            </a:r>
            <a:r>
              <a:rPr lang="en-US" dirty="0" err="1" smtClean="0">
                <a:latin typeface="Palatino Linotype" panose="02040502050505030304" pitchFamily="18" charset="0"/>
              </a:rPr>
              <a:t>oldin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xabardor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qilinishi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kerak</a:t>
            </a:r>
            <a:endParaRPr lang="en-US" dirty="0" smtClean="0">
              <a:latin typeface="Palatino Linotype" panose="02040502050505030304" pitchFamily="18" charset="0"/>
            </a:endParaRPr>
          </a:p>
          <a:p>
            <a:r>
              <a:rPr lang="en-US" dirty="0" smtClean="0">
                <a:latin typeface="Palatino Linotype" panose="02040502050505030304" pitchFamily="18" charset="0"/>
              </a:rPr>
              <a:t>14-yoshga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bitta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yoki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undan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ortiq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bolani</a:t>
            </a:r>
            <a:r>
              <a:rPr lang="en-US" dirty="0">
                <a:latin typeface="Palatino Linotype" panose="02040502050505030304" pitchFamily="18" charset="0"/>
              </a:rPr>
              <a:t> </a:t>
            </a:r>
            <a:r>
              <a:rPr lang="en-US" dirty="0" smtClean="0">
                <a:latin typeface="Palatino Linotype" panose="02040502050505030304" pitchFamily="18" charset="0"/>
              </a:rPr>
              <a:t>(16-yoshga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nogiron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bolani</a:t>
            </a:r>
            <a:r>
              <a:rPr lang="en-US" dirty="0" smtClean="0">
                <a:latin typeface="Palatino Linotype" panose="02040502050505030304" pitchFamily="18" charset="0"/>
              </a:rPr>
              <a:t>) </a:t>
            </a:r>
            <a:r>
              <a:rPr lang="en-US" dirty="0" err="1" smtClean="0">
                <a:latin typeface="Palatino Linotype" panose="02040502050505030304" pitchFamily="18" charset="0"/>
              </a:rPr>
              <a:t>tarbilayalayotgan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yolgiz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ota-ona</a:t>
            </a:r>
            <a:r>
              <a:rPr lang="en-US" dirty="0" smtClean="0">
                <a:latin typeface="Palatino Linotype" panose="02040502050505030304" pitchFamily="18" charset="0"/>
              </a:rPr>
              <a:t> (</a:t>
            </a:r>
            <a:r>
              <a:rPr lang="en-US" dirty="0" err="1" smtClean="0">
                <a:latin typeface="Palatino Linotype" panose="02040502050505030304" pitchFamily="18" charset="0"/>
              </a:rPr>
              <a:t>beva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erkak</a:t>
            </a:r>
            <a:r>
              <a:rPr lang="en-US" dirty="0" smtClean="0">
                <a:latin typeface="Palatino Linotype" panose="02040502050505030304" pitchFamily="18" charset="0"/>
              </a:rPr>
              <a:t>, </a:t>
            </a:r>
            <a:r>
              <a:rPr lang="en-US" dirty="0" err="1" smtClean="0">
                <a:latin typeface="Palatino Linotype" panose="02040502050505030304" pitchFamily="18" charset="0"/>
              </a:rPr>
              <a:t>beva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ayollar</a:t>
            </a:r>
            <a:r>
              <a:rPr lang="en-US" dirty="0" smtClean="0">
                <a:latin typeface="Palatino Linotype" panose="02040502050505030304" pitchFamily="18" charset="0"/>
              </a:rPr>
              <a:t>, </a:t>
            </a:r>
            <a:r>
              <a:rPr lang="en-US" dirty="0" err="1" smtClean="0">
                <a:latin typeface="Palatino Linotype" panose="02040502050505030304" pitchFamily="18" charset="0"/>
              </a:rPr>
              <a:t>nikoxdan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ajrashganlar</a:t>
            </a:r>
            <a:r>
              <a:rPr lang="en-US" dirty="0" smtClean="0">
                <a:latin typeface="Palatino Linotype" panose="02040502050505030304" pitchFamily="18" charset="0"/>
              </a:rPr>
              <a:t>, </a:t>
            </a:r>
            <a:r>
              <a:rPr lang="en-US" dirty="0" err="1" smtClean="0">
                <a:latin typeface="Palatino Linotype" panose="02040502050505030304" pitchFamily="18" charset="0"/>
              </a:rPr>
              <a:t>yolgiz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onalarga</a:t>
            </a:r>
            <a:r>
              <a:rPr lang="en-US" dirty="0" smtClean="0">
                <a:latin typeface="Palatino Linotype" panose="02040502050505030304" pitchFamily="18" charset="0"/>
              </a:rPr>
              <a:t>)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muddatni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otayotgan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xarbiy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xizmatchilarning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xotinlariga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  1-2 </a:t>
            </a:r>
            <a:r>
              <a:rPr lang="en-US" dirty="0" err="1" smtClean="0">
                <a:latin typeface="Palatino Linotype" panose="02040502050505030304" pitchFamily="18" charset="0"/>
              </a:rPr>
              <a:t>gurux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nogironlariga</a:t>
            </a:r>
            <a:endParaRPr lang="en-US" dirty="0" smtClean="0">
              <a:latin typeface="Palatino Linotype" panose="02040502050505030304" pitchFamily="18" charset="0"/>
            </a:endParaRPr>
          </a:p>
          <a:p>
            <a:r>
              <a:rPr lang="en-US" dirty="0" smtClean="0">
                <a:latin typeface="Palatino Linotype" panose="02040502050505030304" pitchFamily="18" charset="0"/>
              </a:rPr>
              <a:t>18 </a:t>
            </a:r>
            <a:r>
              <a:rPr lang="en-US" dirty="0" err="1" smtClean="0">
                <a:latin typeface="Palatino Linotype" panose="02040502050505030304" pitchFamily="18" charset="0"/>
              </a:rPr>
              <a:t>yoshga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shaxslarga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250" y="1904999"/>
            <a:ext cx="3695543" cy="2463695"/>
          </a:xfr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2664" y="-11100"/>
            <a:ext cx="4125132" cy="27538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cross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5425" y="3579962"/>
            <a:ext cx="2803585" cy="280358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9065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6112" y="1145294"/>
            <a:ext cx="4396338" cy="1520267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>
                <a:latin typeface="Algerian" panose="04020705040A02060702" pitchFamily="82" charset="0"/>
              </a:rPr>
              <a:t>TATILNI UZAYTIRISH YOKI UNI BOSHQA MUDATKA KOCHIRISH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6111" y="2665561"/>
            <a:ext cx="4396339" cy="3427833"/>
          </a:xfrm>
        </p:spPr>
        <p:txBody>
          <a:bodyPr/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Vaxtincha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maxnatga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qobilyatsizlik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davrida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Xomiladorlik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tugish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mudati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boshlanganda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Yillik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okuv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togri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kelib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kolganda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654494" y="580042"/>
            <a:ext cx="4396339" cy="919881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Algerian" panose="04020705040A02060702" pitchFamily="82" charset="0"/>
              </a:rPr>
              <a:t>TATILNI QISIMLARGA BOLISH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99220" y="1387433"/>
            <a:ext cx="4396339" cy="261522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Bundan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qismi</a:t>
            </a:r>
            <a:r>
              <a:rPr lang="en-US" dirty="0" smtClean="0">
                <a:latin typeface="Palatino Linotype" panose="02040502050505030304" pitchFamily="18" charset="0"/>
              </a:rPr>
              <a:t> 12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kunidan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kam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bolmasligi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lozim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TATILDAN CHAQIRIB OLISH 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Tatildan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chaqirib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olishga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faqat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xodimning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roziligi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bilan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yol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koyiladi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</a:p>
          <a:p>
            <a:endParaRPr lang="en-US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9232" y="4060569"/>
            <a:ext cx="2438400" cy="24384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4414" y="3680274"/>
            <a:ext cx="4120258" cy="2750643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xmlns="" val="161667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Ish</a:t>
            </a:r>
            <a:r>
              <a:rPr lang="en-US" dirty="0" smtClean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xaqi</a:t>
            </a:r>
            <a:r>
              <a:rPr lang="en-US" dirty="0" smtClean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saqlanadigan</a:t>
            </a:r>
            <a:r>
              <a:rPr lang="en-US" dirty="0" smtClean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xolda</a:t>
            </a:r>
            <a:r>
              <a:rPr lang="en-US" dirty="0" smtClean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beriladigan</a:t>
            </a:r>
            <a:r>
              <a:rPr lang="en-US" dirty="0" smtClean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lgerian" panose="04020705040A02060702" pitchFamily="82" charset="0"/>
              </a:rPr>
              <a:t>tatilar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18053" y="112835"/>
            <a:ext cx="4757779" cy="5762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1002" y="1883434"/>
            <a:ext cx="4396339" cy="4750279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latin typeface="Palatino Linotype" panose="02040502050505030304" pitchFamily="18" charset="0"/>
              </a:rPr>
              <a:t>Quyidagi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xodimlarga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ularning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xoxishiga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kora</a:t>
            </a:r>
            <a:r>
              <a:rPr lang="en-US" dirty="0" smtClean="0">
                <a:latin typeface="Palatino Linotype" panose="02040502050505030304" pitchFamily="18" charset="0"/>
              </a:rPr>
              <a:t> , </a:t>
            </a:r>
            <a:r>
              <a:rPr lang="en-US" dirty="0" err="1" smtClean="0">
                <a:latin typeface="Palatino Linotype" panose="02040502050505030304" pitchFamily="18" charset="0"/>
              </a:rPr>
              <a:t>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xaqi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saqlanmagan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xolda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mukarar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tartibda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tatil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beriladi</a:t>
            </a:r>
            <a:r>
              <a:rPr lang="en-US" dirty="0" smtClean="0">
                <a:latin typeface="Palatino Linotype" panose="02040502050505030304" pitchFamily="18" charset="0"/>
              </a:rPr>
              <a:t>.</a:t>
            </a:r>
          </a:p>
          <a:p>
            <a:r>
              <a:rPr lang="en-US" dirty="0" err="1" smtClean="0">
                <a:latin typeface="Palatino Linotype" panose="02040502050505030304" pitchFamily="18" charset="0"/>
              </a:rPr>
              <a:t>Ishlayotganda</a:t>
            </a:r>
            <a:r>
              <a:rPr lang="en-US" dirty="0" smtClean="0">
                <a:latin typeface="Palatino Linotype" panose="02040502050505030304" pitchFamily="18" charset="0"/>
              </a:rPr>
              <a:t> 1-2 </a:t>
            </a:r>
            <a:r>
              <a:rPr lang="en-US" dirty="0" err="1" smtClean="0">
                <a:latin typeface="Palatino Linotype" panose="02040502050505030304" pitchFamily="18" charset="0"/>
              </a:rPr>
              <a:t>gurux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nogironlarga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yili</a:t>
            </a:r>
            <a:r>
              <a:rPr lang="en-US" dirty="0" smtClean="0">
                <a:latin typeface="Palatino Linotype" panose="02040502050505030304" pitchFamily="18" charset="0"/>
              </a:rPr>
              <a:t> 14 calendar </a:t>
            </a:r>
            <a:r>
              <a:rPr lang="en-US" dirty="0" err="1" smtClean="0">
                <a:latin typeface="Palatino Linotype" panose="02040502050505030304" pitchFamily="18" charset="0"/>
              </a:rPr>
              <a:t>kuniga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qadar</a:t>
            </a:r>
            <a:endParaRPr lang="en-US" dirty="0" smtClean="0">
              <a:latin typeface="Palatino Linotype" panose="02040502050505030304" pitchFamily="18" charset="0"/>
            </a:endParaRPr>
          </a:p>
          <a:p>
            <a:r>
              <a:rPr lang="en-US" dirty="0" smtClean="0">
                <a:latin typeface="Palatino Linotype" panose="02040502050505030304" pitchFamily="18" charset="0"/>
              </a:rPr>
              <a:t>2-3 </a:t>
            </a:r>
            <a:r>
              <a:rPr lang="en-US" dirty="0" err="1" smtClean="0">
                <a:latin typeface="Palatino Linotype" panose="02040502050505030304" pitchFamily="18" charset="0"/>
              </a:rPr>
              <a:t>yoshgacha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bolani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parvarish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qilayotgan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ayollar</a:t>
            </a:r>
            <a:r>
              <a:rPr lang="en-US" dirty="0" smtClean="0">
                <a:latin typeface="Palatino Linotype" panose="02040502050505030304" pitchFamily="18" charset="0"/>
              </a:rPr>
              <a:t>;</a:t>
            </a:r>
          </a:p>
          <a:p>
            <a:r>
              <a:rPr lang="en-US" dirty="0" smtClean="0">
                <a:latin typeface="Palatino Linotype" panose="02040502050505030304" pitchFamily="18" charset="0"/>
              </a:rPr>
              <a:t>12 </a:t>
            </a:r>
            <a:r>
              <a:rPr lang="en-US" dirty="0" err="1" smtClean="0">
                <a:latin typeface="Palatino Linotype" panose="02040502050505030304" pitchFamily="18" charset="0"/>
              </a:rPr>
              <a:t>yoshga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tolmagan</a:t>
            </a:r>
            <a:r>
              <a:rPr lang="en-US" dirty="0" smtClean="0">
                <a:latin typeface="Palatino Linotype" panose="02040502050505030304" pitchFamily="18" charset="0"/>
              </a:rPr>
              <a:t> 2 </a:t>
            </a:r>
            <a:r>
              <a:rPr lang="en-US" dirty="0" err="1" smtClean="0">
                <a:latin typeface="Palatino Linotype" panose="02040502050505030304" pitchFamily="18" charset="0"/>
              </a:rPr>
              <a:t>va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undan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ortiq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bolani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tarbiyalayotgan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ayollarga</a:t>
            </a:r>
            <a:r>
              <a:rPr lang="en-US" dirty="0" smtClean="0">
                <a:latin typeface="Palatino Linotype" panose="02040502050505030304" pitchFamily="18" charset="0"/>
              </a:rPr>
              <a:t>- </a:t>
            </a:r>
            <a:r>
              <a:rPr lang="en-US" dirty="0" err="1" smtClean="0">
                <a:latin typeface="Palatino Linotype" panose="02040502050505030304" pitchFamily="18" charset="0"/>
              </a:rPr>
              <a:t>xar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xar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yili</a:t>
            </a:r>
            <a:r>
              <a:rPr lang="en-US" dirty="0" smtClean="0">
                <a:latin typeface="Palatino Linotype" panose="02040502050505030304" pitchFamily="18" charset="0"/>
              </a:rPr>
              <a:t> 14 </a:t>
            </a:r>
            <a:r>
              <a:rPr lang="en-US" dirty="0" err="1" smtClean="0">
                <a:latin typeface="Palatino Linotype" panose="02040502050505030304" pitchFamily="18" charset="0"/>
              </a:rPr>
              <a:t>kalendar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kunga</a:t>
            </a:r>
            <a:r>
              <a:rPr lang="en-US" dirty="0" smtClean="0">
                <a:latin typeface="Palatino Linotype" panose="02040502050505030304" pitchFamily="18" charset="0"/>
              </a:rPr>
              <a:t> </a:t>
            </a:r>
            <a:r>
              <a:rPr lang="en-US" dirty="0" err="1" smtClean="0">
                <a:latin typeface="Palatino Linotype" panose="02040502050505030304" pitchFamily="18" charset="0"/>
              </a:rPr>
              <a:t>qadar</a:t>
            </a:r>
            <a:r>
              <a:rPr lang="en-US" dirty="0" smtClean="0">
                <a:latin typeface="Palatino Linotype" panose="02040502050505030304" pitchFamily="18" charset="0"/>
              </a:rPr>
              <a:t>  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4947" y="2797434"/>
            <a:ext cx="3493275" cy="2619956"/>
          </a:xfr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18222" y="3741620"/>
            <a:ext cx="3542520" cy="1991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48615" y="1896332"/>
            <a:ext cx="3283328" cy="1524402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xmlns="" val="160481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6490" y="715992"/>
            <a:ext cx="9209987" cy="2544791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latin typeface="Imprint MT Shadow" panose="04020605060303030202" pitchFamily="82" charset="0"/>
              </a:rPr>
              <a:t>3. </a:t>
            </a:r>
            <a:r>
              <a:rPr lang="en-US" sz="4400" dirty="0" err="1" smtClean="0">
                <a:latin typeface="Imprint MT Shadow" panose="04020605060303030202" pitchFamily="82" charset="0"/>
              </a:rPr>
              <a:t>Ayrim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toifadagi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xodimlarga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Imprint MT Shadow" panose="04020605060303030202" pitchFamily="82" charset="0"/>
              </a:rPr>
              <a:t>beriladigan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qoshimcha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kafolat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va</a:t>
            </a:r>
            <a:r>
              <a:rPr lang="en-US" sz="4400" dirty="0" smtClean="0">
                <a:latin typeface="Imprint MT Shadow" panose="04020605060303030202" pitchFamily="82" charset="0"/>
              </a:rPr>
              <a:t> </a:t>
            </a:r>
            <a:r>
              <a:rPr lang="en-US" sz="4400" dirty="0" err="1" smtClean="0">
                <a:latin typeface="Imprint MT Shadow" panose="04020605060303030202" pitchFamily="82" charset="0"/>
              </a:rPr>
              <a:t>imtiyozlar</a:t>
            </a:r>
            <a:r>
              <a:rPr lang="en-US" sz="4400" dirty="0" smtClean="0">
                <a:latin typeface="Imprint MT Shadow" panose="04020605060303030202" pitchFamily="82" charset="0"/>
              </a:rPr>
              <a:t>.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9749" y="3766868"/>
            <a:ext cx="2959304" cy="1861329"/>
          </a:xfrm>
          <a:prstGeom prst="rect">
            <a:avLst/>
          </a:prstGeom>
        </p:spPr>
      </p:pic>
      <p:pic>
        <p:nvPicPr>
          <p:cNvPr id="5" name="Рисунок 4" descr="guarantee-stamp-drawing_csp14595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00" y="3669322"/>
            <a:ext cx="2969202" cy="1946031"/>
          </a:xfrm>
          <a:prstGeom prst="rect">
            <a:avLst/>
          </a:prstGeom>
        </p:spPr>
      </p:pic>
      <p:pic>
        <p:nvPicPr>
          <p:cNvPr id="6" name="Рисунок 5" descr="Без названия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8952" y="2860431"/>
            <a:ext cx="3706021" cy="296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601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19188" y="0"/>
            <a:ext cx="8937951" cy="1223298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latin typeface="Imprint MT Shadow" panose="04020605060303030202" pitchFamily="82" charset="0"/>
              </a:rPr>
              <a:t>Homilador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ayolarni</a:t>
            </a:r>
            <a:r>
              <a:rPr lang="en-US" sz="3600" dirty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va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bolasi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bor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ayolarni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ishga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qabul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qilishdagi</a:t>
            </a:r>
            <a:r>
              <a:rPr lang="en-US" sz="3600" dirty="0" smtClean="0">
                <a:latin typeface="Imprint MT Shadow" panose="04020605060303030202" pitchFamily="82" charset="0"/>
              </a:rPr>
              <a:t> </a:t>
            </a:r>
            <a:r>
              <a:rPr lang="en-US" sz="3600" dirty="0" err="1" smtClean="0">
                <a:latin typeface="Imprint MT Shadow" panose="04020605060303030202" pitchFamily="82" charset="0"/>
              </a:rPr>
              <a:t>kafolatlar</a:t>
            </a:r>
            <a:r>
              <a:rPr lang="en-US" sz="3600" dirty="0" smtClean="0">
                <a:latin typeface="Imprint MT Shadow" panose="04020605060303030202" pitchFamily="82" charset="0"/>
              </a:rPr>
              <a:t>.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82815" y="1551927"/>
            <a:ext cx="6754484" cy="3778371"/>
          </a:xfrm>
        </p:spPr>
        <p:txBody>
          <a:bodyPr>
            <a:normAutofit/>
          </a:bodyPr>
          <a:lstStyle/>
          <a:p>
            <a:pPr algn="l"/>
            <a:r>
              <a:rPr lang="en-US" sz="2400" cap="none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Homilador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yoki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bolali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va</a:t>
            </a:r>
            <a:r>
              <a:rPr lang="en-US" sz="2400" cap="none" dirty="0" smtClean="0">
                <a:latin typeface="Comic Sans MS" panose="030F0702030302020204" pitchFamily="66" charset="0"/>
              </a:rPr>
              <a:t>  </a:t>
            </a:r>
            <a:r>
              <a:rPr lang="en-US" sz="4800" cap="none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3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yoshga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tolmagan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bolasi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bor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ayollarni</a:t>
            </a:r>
            <a:r>
              <a:rPr lang="en-US" sz="2400" cap="none" dirty="0" smtClean="0">
                <a:latin typeface="Comic Sans MS" panose="030F0702030302020204" pitchFamily="66" charset="0"/>
              </a:rPr>
              <a:t> …..</a:t>
            </a:r>
            <a:endParaRPr lang="ru-RU" sz="2400" cap="none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cap="none" dirty="0" err="1" smtClean="0">
                <a:latin typeface="Comic Sans MS" panose="030F0702030302020204" pitchFamily="66" charset="0"/>
              </a:rPr>
              <a:t>ishga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qabul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qilishni</a:t>
            </a:r>
            <a:r>
              <a:rPr lang="en-US" sz="2400" cap="none" dirty="0" smtClean="0">
                <a:latin typeface="Comic Sans MS" panose="030F0702030302020204" pitchFamily="66" charset="0"/>
              </a:rPr>
              <a:t> rad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etish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endParaRPr lang="ru-RU" sz="2400" cap="none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cap="none" dirty="0" err="1" smtClean="0">
                <a:latin typeface="Comic Sans MS" panose="030F0702030302020204" pitchFamily="66" charset="0"/>
              </a:rPr>
              <a:t>ish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xaqini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kamaytirish</a:t>
            </a:r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taqiqlanadi</a:t>
            </a:r>
            <a:r>
              <a:rPr lang="en-US" sz="2400" cap="none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US" sz="2400" cap="none" dirty="0" smtClean="0">
                <a:latin typeface="Comic Sans MS" panose="030F0702030302020204" pitchFamily="66" charset="0"/>
              </a:rPr>
              <a:t>Agar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ularni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ishga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qabul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qilmasa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yozma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ravishda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sabablarini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korsatish</a:t>
            </a:r>
            <a:r>
              <a:rPr lang="en-US" sz="2400" cap="none" dirty="0" smtClean="0"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latin typeface="Comic Sans MS" panose="030F0702030302020204" pitchFamily="66" charset="0"/>
              </a:rPr>
              <a:t>kerak</a:t>
            </a:r>
            <a:r>
              <a:rPr lang="en-US" sz="2400" cap="none" dirty="0" smtClean="0">
                <a:latin typeface="Comic Sans MS" panose="030F0702030302020204" pitchFamily="66" charset="0"/>
              </a:rPr>
              <a:t>!</a:t>
            </a:r>
          </a:p>
          <a:p>
            <a:endParaRPr lang="ru-RU" cap="none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943" y="4295944"/>
            <a:ext cx="2351147" cy="23511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20930" y="1445043"/>
            <a:ext cx="2055961" cy="17202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5760" y="324739"/>
            <a:ext cx="3327279" cy="19712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Без названия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0930" y="3904883"/>
            <a:ext cx="1657715" cy="164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8488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7208" y="224287"/>
            <a:ext cx="7806906" cy="1059396"/>
          </a:xfrm>
        </p:spPr>
        <p:txBody>
          <a:bodyPr>
            <a:noAutofit/>
          </a:bodyPr>
          <a:lstStyle/>
          <a:p>
            <a:pPr algn="ctr"/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20506" y="1570009"/>
            <a:ext cx="3148641" cy="1656270"/>
          </a:xfrm>
        </p:spPr>
        <p:txBody>
          <a:bodyPr>
            <a:normAutofit fontScale="92500" lnSpcReduction="10000"/>
          </a:bodyPr>
          <a:lstStyle/>
          <a:p>
            <a:r>
              <a:rPr lang="en-US" sz="2800" cap="none" dirty="0" err="1" smtClean="0">
                <a:latin typeface="Comic Sans MS" panose="030F0702030302020204" pitchFamily="66" charset="0"/>
              </a:rPr>
              <a:t>Ayollar</a:t>
            </a:r>
            <a:r>
              <a:rPr lang="en-US" sz="2800" cap="none" dirty="0" smtClean="0">
                <a:latin typeface="Comic Sans MS" panose="030F0702030302020204" pitchFamily="66" charset="0"/>
              </a:rPr>
              <a:t> </a:t>
            </a:r>
            <a:r>
              <a:rPr lang="en-US" sz="2800" cap="none" dirty="0" err="1" smtClean="0">
                <a:latin typeface="Comic Sans MS" panose="030F0702030302020204" pitchFamily="66" charset="0"/>
              </a:rPr>
              <a:t>yer</a:t>
            </a:r>
            <a:r>
              <a:rPr lang="en-US" sz="2800" cap="none" dirty="0" smtClean="0">
                <a:latin typeface="Comic Sans MS" panose="030F0702030302020204" pitchFamily="66" charset="0"/>
              </a:rPr>
              <a:t> </a:t>
            </a:r>
            <a:r>
              <a:rPr lang="en-US" sz="2800" cap="none" dirty="0" err="1" smtClean="0">
                <a:latin typeface="Comic Sans MS" panose="030F0702030302020204" pitchFamily="66" charset="0"/>
              </a:rPr>
              <a:t>osti</a:t>
            </a:r>
            <a:r>
              <a:rPr lang="en-US" sz="2800" cap="none" dirty="0" smtClean="0">
                <a:latin typeface="Comic Sans MS" panose="030F0702030302020204" pitchFamily="66" charset="0"/>
              </a:rPr>
              <a:t> </a:t>
            </a:r>
            <a:r>
              <a:rPr lang="en-US" sz="2800" cap="none" dirty="0" err="1" smtClean="0">
                <a:latin typeface="Comic Sans MS" panose="030F0702030302020204" pitchFamily="66" charset="0"/>
              </a:rPr>
              <a:t>ishlarida</a:t>
            </a:r>
            <a:r>
              <a:rPr lang="en-US" sz="2800" cap="none" dirty="0" smtClean="0">
                <a:latin typeface="Comic Sans MS" panose="030F0702030302020204" pitchFamily="66" charset="0"/>
              </a:rPr>
              <a:t> </a:t>
            </a:r>
            <a:r>
              <a:rPr lang="en-US" sz="2800" cap="none" dirty="0" err="1" smtClean="0">
                <a:latin typeface="Comic Sans MS" panose="030F0702030302020204" pitchFamily="66" charset="0"/>
              </a:rPr>
              <a:t>ishlashi</a:t>
            </a:r>
            <a:r>
              <a:rPr lang="en-US" sz="2800" cap="none" dirty="0" smtClean="0">
                <a:latin typeface="Comic Sans MS" panose="030F0702030302020204" pitchFamily="66" charset="0"/>
              </a:rPr>
              <a:t> </a:t>
            </a:r>
            <a:r>
              <a:rPr lang="en-US" sz="2800" cap="none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taqiqlanadi</a:t>
            </a:r>
            <a:r>
              <a:rPr lang="en-US" sz="2800" cap="none" dirty="0" smtClean="0">
                <a:latin typeface="Comic Sans MS" panose="030F0702030302020204" pitchFamily="66" charset="0"/>
              </a:rPr>
              <a:t>!</a:t>
            </a:r>
          </a:p>
          <a:p>
            <a:r>
              <a:rPr lang="en-US" cap="none" dirty="0" smtClean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7276" y="3415618"/>
            <a:ext cx="2264524" cy="24441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6530196" y="2631382"/>
            <a:ext cx="27000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70"/>
              </a:spcBef>
              <a:spcAft>
                <a:spcPts val="600"/>
              </a:spcAft>
            </a:pPr>
            <a:r>
              <a:rPr lang="en-US" sz="28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Ayollar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normadan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kotarishlari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tashishlari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 descr="Без названия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4129" y="2813537"/>
            <a:ext cx="1769085" cy="176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6636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80959" y="684483"/>
            <a:ext cx="3022030" cy="3096883"/>
          </a:xfrm>
        </p:spPr>
        <p:txBody>
          <a:bodyPr>
            <a:normAutofit fontScale="92500"/>
          </a:bodyPr>
          <a:lstStyle/>
          <a:p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Homilador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ayollarning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o’rtacha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ish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xaqi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saqlangan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xolda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yengil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yoki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noqulay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ishlab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chiqarish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omillarining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tasiridan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holi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bolgan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ishga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cap="none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otkaziladi</a:t>
            </a:r>
            <a:r>
              <a:rPr lang="en-US" sz="24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ru-RU" sz="2400" cap="none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124" y="3500011"/>
            <a:ext cx="2879384" cy="22479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63774" y="779373"/>
            <a:ext cx="2967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masala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xal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etilguniga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xaqi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saqlangan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ozod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mumkun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185" y="3452447"/>
            <a:ext cx="3329354" cy="252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97548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2257" y="2332006"/>
            <a:ext cx="4378210" cy="4750279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2</a:t>
            </a:r>
            <a:r>
              <a:rPr lang="en-US" sz="40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yoshga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tolmagan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bolasi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bor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ayollar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avvalgi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ishini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bajarish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mumkun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bolmagan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taqdirda</a:t>
            </a:r>
            <a:r>
              <a:rPr lang="en-US" sz="2800" dirty="0" smtClean="0">
                <a:latin typeface="Comic Sans MS" panose="030F0702030302020204" pitchFamily="66" charset="0"/>
              </a:rPr>
              <a:t>…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3073" y="3278481"/>
            <a:ext cx="2868311" cy="262995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369835" y="2332006"/>
            <a:ext cx="4396596" cy="2013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bolasi</a:t>
            </a:r>
            <a:r>
              <a:rPr lang="en-US" sz="40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40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tolgunga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yengilroq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sz="2800" dirty="0">
                <a:solidFill>
                  <a:srgbClr val="C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imag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025" y="376604"/>
            <a:ext cx="3393097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9159517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93679" y="1453549"/>
            <a:ext cx="7461849" cy="3985404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>
                <a:latin typeface="Comic Sans MS" panose="030F0702030302020204" pitchFamily="66" charset="0"/>
              </a:rPr>
              <a:t>Homilador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ayollarni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va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14 </a:t>
            </a:r>
            <a:r>
              <a:rPr lang="en-US" sz="2800" dirty="0" err="1" smtClean="0">
                <a:latin typeface="Comic Sans MS" panose="030F0702030302020204" pitchFamily="66" charset="0"/>
              </a:rPr>
              <a:t>yoshga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tolmagan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bolasi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yoki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16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yoshga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tolmagan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nogiron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bolasi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ayollarni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ularning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roziligisiz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tungi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ishlarga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, </a:t>
            </a:r>
          </a:p>
          <a:p>
            <a:pPr marL="514350" indent="-514350">
              <a:buFont typeface="Wingdings" panose="05000000000000000000" pitchFamily="2" charset="2"/>
              <a:buChar char="§"/>
            </a:pPr>
            <a:r>
              <a:rPr lang="en-US" sz="2800" dirty="0" err="1" smtClean="0">
                <a:latin typeface="Comic Sans MS" panose="030F0702030302020204" pitchFamily="66" charset="0"/>
              </a:rPr>
              <a:t>ish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vaqtidan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tashqari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ishlarga</a:t>
            </a:r>
            <a:r>
              <a:rPr lang="en-US" sz="2800" dirty="0" smtClean="0">
                <a:latin typeface="Comic Sans MS" panose="030F0702030302020204" pitchFamily="66" charset="0"/>
              </a:rPr>
              <a:t>,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xizmat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safariga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yuborish</a:t>
            </a:r>
            <a:endParaRPr lang="en-US" sz="2800" dirty="0" smtClean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man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etiladi</a:t>
            </a:r>
            <a:r>
              <a:rPr lang="en-US" sz="2800" dirty="0" smtClean="0">
                <a:latin typeface="Comic Sans MS" panose="030F0702030302020204" pitchFamily="66" charset="0"/>
              </a:rPr>
              <a:t>.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686" y="3954325"/>
            <a:ext cx="2626530" cy="26265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07660" y="0"/>
            <a:ext cx="2384340" cy="2057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11746">
            <a:off x="9559722" y="3817472"/>
            <a:ext cx="2379385" cy="2906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 descr="Без названия (3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0677" y="446943"/>
            <a:ext cx="2552700" cy="1790700"/>
          </a:xfrm>
          <a:prstGeom prst="rect">
            <a:avLst/>
          </a:prstGeom>
        </p:spPr>
      </p:pic>
      <p:pic>
        <p:nvPicPr>
          <p:cNvPr id="10" name="Рисунок 9" descr="Без названия (2)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739" y="-726831"/>
            <a:ext cx="2672862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09574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/>
          </p:nvPr>
        </p:nvGraphicFramePr>
        <p:xfrm>
          <a:off x="2018581" y="724619"/>
          <a:ext cx="8091577" cy="4953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08609" y="2829493"/>
            <a:ext cx="2339943" cy="24356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6304" y="2895600"/>
            <a:ext cx="2660558" cy="229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60196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5450" y="1069675"/>
            <a:ext cx="8105804" cy="4625886"/>
          </a:xfrm>
        </p:spPr>
        <p:txBody>
          <a:bodyPr/>
          <a:lstStyle/>
          <a:p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Homilador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ayollarga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bola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tuqan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ayollarga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US" sz="3200" dirty="0" err="1" smtClean="0">
                <a:latin typeface="Comic Sans MS" panose="030F0702030302020204" pitchFamily="66" charset="0"/>
              </a:rPr>
              <a:t>o’zlarining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xohishlari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boyicha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yillik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ta’tillar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beriladi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!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120" y="3645612"/>
            <a:ext cx="3231080" cy="21442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91755" y="3306956"/>
            <a:ext cx="3798282" cy="2535353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503825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702" y="643221"/>
            <a:ext cx="4968815" cy="5185823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12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yoshga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tolmagan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2 </a:t>
            </a:r>
            <a:r>
              <a:rPr lang="en-US" sz="3200" dirty="0" err="1" smtClean="0">
                <a:latin typeface="Comic Sans MS" panose="030F0702030302020204" pitchFamily="66" charset="0"/>
              </a:rPr>
              <a:t>va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undan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ortiq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bolasi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ayollarga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16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yoshga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tolmagan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nogiron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bolasi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bor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ayollarga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yillik</a:t>
            </a:r>
            <a:r>
              <a:rPr lang="en-US" sz="3200" dirty="0" smtClean="0">
                <a:latin typeface="Comic Sans MS" panose="030F0702030302020204" pitchFamily="66" charset="0"/>
              </a:rPr>
              <a:t> dam </a:t>
            </a:r>
            <a:r>
              <a:rPr lang="en-US" sz="3200" dirty="0" err="1" smtClean="0">
                <a:latin typeface="Comic Sans MS" panose="030F0702030302020204" pitchFamily="66" charset="0"/>
              </a:rPr>
              <a:t>olish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tatili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r>
              <a:rPr lang="en-US" sz="3200" dirty="0" err="1" smtClean="0">
                <a:latin typeface="Comic Sans MS" panose="030F0702030302020204" pitchFamily="66" charset="0"/>
              </a:rPr>
              <a:t>har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yili</a:t>
            </a:r>
            <a:r>
              <a:rPr lang="en-US" sz="3200" dirty="0" smtClean="0">
                <a:latin typeface="Comic Sans MS" panose="030F0702030302020204" pitchFamily="66" charset="0"/>
              </a:rPr>
              <a:t>  </a:t>
            </a:r>
            <a:r>
              <a:rPr lang="en-US" sz="3200" dirty="0" err="1" smtClean="0">
                <a:latin typeface="Comic Sans MS" panose="030F0702030302020204" pitchFamily="66" charset="0"/>
              </a:rPr>
              <a:t>xaq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tolanadigan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qoshimcha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4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3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kun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US" sz="3200" dirty="0" err="1" smtClean="0">
                <a:latin typeface="Comic Sans MS" panose="030F0702030302020204" pitchFamily="66" charset="0"/>
              </a:rPr>
              <a:t>beriladi</a:t>
            </a:r>
            <a:r>
              <a:rPr lang="en-US" sz="3200" dirty="0" smtClean="0">
                <a:latin typeface="Comic Sans MS" panose="030F0702030302020204" pitchFamily="66" charset="0"/>
              </a:rPr>
              <a:t>.!</a:t>
            </a:r>
          </a:p>
          <a:p>
            <a:pPr algn="ctr">
              <a:buFont typeface="Wingdings" panose="05000000000000000000" pitchFamily="2" charset="2"/>
              <a:buChar char="v"/>
            </a:pPr>
            <a:endParaRPr lang="en-US" sz="3200" dirty="0" smtClean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42915" y="748479"/>
            <a:ext cx="4413849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40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3200" dirty="0" err="1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bolmagan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saqlanmagan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hoda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tatil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2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 descr="Без названия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642" y="4005555"/>
            <a:ext cx="2095866" cy="2162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 descr="Без названия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12" y="2909276"/>
            <a:ext cx="2029557" cy="2198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946783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5449" y="691663"/>
            <a:ext cx="8675147" cy="3535280"/>
          </a:xfrm>
        </p:spPr>
        <p:txBody>
          <a:bodyPr>
            <a:noAutofit/>
          </a:bodyPr>
          <a:lstStyle/>
          <a:p>
            <a:r>
              <a:rPr lang="en-US" sz="3200" dirty="0" err="1" smtClean="0">
                <a:latin typeface="Comic Sans MS" panose="030F0702030302020204" pitchFamily="66" charset="0"/>
              </a:rPr>
              <a:t>Ayollarga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tuquniga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qadar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70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kalendar</a:t>
            </a:r>
            <a:r>
              <a:rPr lang="en-US" sz="3200" dirty="0" smtClean="0">
                <a:latin typeface="Comic Sans MS" panose="030F0702030302020204" pitchFamily="66" charset="0"/>
              </a:rPr>
              <a:t> kun </a:t>
            </a:r>
            <a:endParaRPr lang="ru-RU" sz="3200" dirty="0" smtClean="0">
              <a:latin typeface="Comic Sans MS" panose="030F0702030302020204" pitchFamily="66" charset="0"/>
            </a:endParaRPr>
          </a:p>
          <a:p>
            <a:endParaRPr lang="en-US" sz="3200" dirty="0" smtClean="0">
              <a:latin typeface="Comic Sans MS" panose="030F0702030302020204" pitchFamily="66" charset="0"/>
            </a:endParaRPr>
          </a:p>
          <a:p>
            <a:r>
              <a:rPr lang="en-US" sz="3200" dirty="0" err="1" smtClean="0">
                <a:latin typeface="Comic Sans MS" panose="030F0702030302020204" pitchFamily="66" charset="0"/>
              </a:rPr>
              <a:t>Tuqanidan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kegin</a:t>
            </a:r>
            <a:r>
              <a:rPr lang="en-US" sz="40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56</a:t>
            </a:r>
            <a:r>
              <a:rPr lang="en-US" sz="40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k</a:t>
            </a:r>
            <a:r>
              <a:rPr lang="en-US" sz="3200" dirty="0" err="1" smtClean="0">
                <a:latin typeface="Comic Sans MS" panose="030F0702030302020204" pitchFamily="66" charset="0"/>
              </a:rPr>
              <a:t>alendar</a:t>
            </a:r>
            <a:r>
              <a:rPr lang="en-US" sz="3200" dirty="0" smtClean="0">
                <a:latin typeface="Comic Sans MS" panose="030F0702030302020204" pitchFamily="66" charset="0"/>
              </a:rPr>
              <a:t> kun </a:t>
            </a:r>
            <a:r>
              <a:rPr lang="en-US" sz="3200" dirty="0" err="1" smtClean="0">
                <a:latin typeface="Comic Sans MS" panose="030F0702030302020204" pitchFamily="66" charset="0"/>
              </a:rPr>
              <a:t>beriladi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endParaRPr lang="ru-RU" sz="3200" dirty="0" smtClean="0">
              <a:latin typeface="Comic Sans MS" panose="030F0702030302020204" pitchFamily="66" charset="0"/>
            </a:endParaRPr>
          </a:p>
          <a:p>
            <a:endParaRPr lang="ru-RU" sz="3200" dirty="0">
              <a:latin typeface="Comic Sans MS" panose="030F0702030302020204" pitchFamily="66" charset="0"/>
            </a:endParaRPr>
          </a:p>
          <a:p>
            <a:endParaRPr lang="en-US" sz="3200" dirty="0" smtClean="0">
              <a:latin typeface="Comic Sans MS" panose="030F0702030302020204" pitchFamily="66" charset="0"/>
            </a:endParaRPr>
          </a:p>
          <a:p>
            <a:r>
              <a:rPr lang="en-US" sz="3200" dirty="0" err="1" smtClean="0">
                <a:latin typeface="Comic Sans MS" panose="030F0702030302020204" pitchFamily="66" charset="0"/>
              </a:rPr>
              <a:t>Va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davlat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ijtimoiy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sugurtasi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boyicha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nafaqa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tolanadi</a:t>
            </a:r>
            <a:r>
              <a:rPr lang="en-US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Без назван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104" y="3048000"/>
            <a:ext cx="2390775" cy="138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24654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5389" y="629748"/>
            <a:ext cx="4899803" cy="2165212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dirty="0" err="1" smtClean="0">
                <a:latin typeface="Comic Sans MS" panose="030F0702030302020204" pitchFamily="66" charset="0"/>
              </a:rPr>
              <a:t>Ayollarning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hoxishi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bo’yicha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bolasi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2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yoshga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tolguniga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qadar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parvarishlash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uchun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nafaqa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tolanadi</a:t>
            </a:r>
            <a:r>
              <a:rPr lang="en-US" sz="2800" dirty="0" smtClean="0">
                <a:latin typeface="Comic Sans MS" panose="030F0702030302020204" pitchFamily="66" charset="0"/>
              </a:rPr>
              <a:t>.</a:t>
            </a:r>
          </a:p>
          <a:p>
            <a:endParaRPr lang="en-US" sz="12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5173" y="629748"/>
            <a:ext cx="3165536" cy="2363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1614" y="2755162"/>
            <a:ext cx="3616111" cy="24007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633049" y="3429390"/>
            <a:ext cx="556403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Agarda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ayollning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xoxishiga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40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yoshiga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tolguniga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qoshimcha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ta’til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soralsa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</a:t>
            </a:r>
            <a:r>
              <a:rPr lang="en-US" sz="2800" dirty="0">
                <a:solidFill>
                  <a:srgbClr val="262626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tolanmaydi</a:t>
            </a:r>
            <a:r>
              <a:rPr lang="en-US" sz="2800" dirty="0">
                <a:solidFill>
                  <a:srgbClr val="C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555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3396" y="810883"/>
            <a:ext cx="8341744" cy="3579961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 smtClean="0">
                <a:latin typeface="Comic Sans MS" panose="030F0702030302020204" pitchFamily="66" charset="0"/>
              </a:rPr>
              <a:t>Xomilador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ayollar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yoki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3 </a:t>
            </a:r>
            <a:r>
              <a:rPr lang="en-US" sz="2800" dirty="0" err="1" smtClean="0">
                <a:latin typeface="Comic Sans MS" panose="030F0702030302020204" pitchFamily="66" charset="0"/>
              </a:rPr>
              <a:t>yoshga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tolmagan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bolasi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ayolarni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tuzilgan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mexnat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shartnomasini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ish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beruvchi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bekor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qila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olmaydi</a:t>
            </a:r>
            <a:r>
              <a:rPr lang="en-US" sz="2800" dirty="0">
                <a:latin typeface="Comic Sans MS" panose="030F0702030302020204" pitchFamily="66" charset="0"/>
              </a:rPr>
              <a:t>.</a:t>
            </a:r>
            <a:endParaRPr lang="en-US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US" sz="2800" dirty="0" err="1" smtClean="0">
                <a:latin typeface="Comic Sans MS" panose="030F0702030302020204" pitchFamily="66" charset="0"/>
              </a:rPr>
              <a:t>mehnat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shartonomasi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ularni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boshqa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ishga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joylashtirish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sharti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bila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bekor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qilinadi</a:t>
            </a:r>
            <a:r>
              <a:rPr lang="en-US" sz="28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Q</a:t>
            </a:r>
            <a:r>
              <a:rPr lang="en-US" sz="2800" dirty="0" err="1" smtClean="0">
                <a:latin typeface="Comic Sans MS" panose="030F0702030302020204" pitchFamily="66" charset="0"/>
              </a:rPr>
              <a:t>onun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xujjatlarga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latin typeface="Comic Sans MS" panose="030F0702030302020204" pitchFamily="66" charset="0"/>
              </a:rPr>
              <a:t>kora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ishga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joylashtirish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davrida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ijtimoiy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to’lovlar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 </a:t>
            </a:r>
            <a:r>
              <a:rPr lang="en-US" sz="2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ta’minlanadi</a:t>
            </a:r>
            <a:r>
              <a:rPr lang="en-US" sz="2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. </a:t>
            </a:r>
            <a:endParaRPr lang="ru-RU" sz="2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51985" y="4183810"/>
            <a:ext cx="2438400" cy="1876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0265" y="4323629"/>
            <a:ext cx="1651779" cy="182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4430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8922" y="901641"/>
            <a:ext cx="4496951" cy="485667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Mahalliy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mehnat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organi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boshqa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organlar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tomonidan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yuborilgan</a:t>
            </a:r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tolmagan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shaxslarni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beruvchi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qabul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qilish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shart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13579" y="835706"/>
            <a:ext cx="2505406" cy="2494271"/>
          </a:xfrm>
          <a:prstGeom prst="ellipse">
            <a:avLst/>
          </a:prstGeom>
          <a:ln>
            <a:noFill/>
          </a:ln>
          <a:effectLst>
            <a:reflection blurRad="6350" stA="50000" endA="300" endPos="90000" dir="5400000" sy="-100000" algn="bl" rotWithShape="0"/>
            <a:softEdge rad="112500"/>
          </a:effectLst>
        </p:spPr>
      </p:pic>
      <p:pic>
        <p:nvPicPr>
          <p:cNvPr id="5" name="Рисунок 4" descr="images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100" y="1622182"/>
            <a:ext cx="2401032" cy="2369160"/>
          </a:xfrm>
          <a:prstGeom prst="ellipse">
            <a:avLst/>
          </a:prstGeom>
          <a:ln>
            <a:noFill/>
          </a:ln>
          <a:effectLst>
            <a:reflection blurRad="6350" stA="50000" endA="300" endPos="90000" dir="5400000" sy="-100000" algn="bl" rotWithShape="0"/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749784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08765614"/>
              </p:ext>
            </p:extLst>
          </p:nvPr>
        </p:nvGraphicFramePr>
        <p:xfrm>
          <a:off x="155275" y="414069"/>
          <a:ext cx="7871125" cy="586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5110" y="854759"/>
            <a:ext cx="3975686" cy="50093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296306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4074" y="764973"/>
            <a:ext cx="5130898" cy="5116913"/>
          </a:xfrm>
          <a:ln>
            <a:noFill/>
          </a:ln>
          <a:effectLst/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Ish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vaqtining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muddati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 </a:t>
            </a:r>
          </a:p>
          <a:p>
            <a:pPr marL="0" indent="0" algn="ctr">
              <a:buNone/>
            </a:pPr>
            <a:r>
              <a:rPr lang="en-US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16-18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yoshgacha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xaftasiga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36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soatdan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US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15-16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yoshgacha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shaxslarga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xaftasiga</a:t>
            </a:r>
            <a:r>
              <a:rPr lang="en-US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24</a:t>
            </a:r>
            <a:r>
              <a:rPr lang="en-US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soatdan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oshmasligi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kerak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. 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1612" y="764973"/>
            <a:ext cx="3177004" cy="31770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361" y="3062435"/>
            <a:ext cx="2628073" cy="26022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409001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033" y="1298396"/>
            <a:ext cx="10515600" cy="346773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77500" lnSpcReduction="20000"/>
          </a:bodyPr>
          <a:lstStyle/>
          <a:p>
            <a:pPr algn="ctr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en-U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to’lmagan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xodimlarning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kundalik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vaqti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qisqartirilgan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xollardagi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mehnatiga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to’lanadigan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xaq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vaqti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to’liq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bo’lgan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xodimlarga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beriladigan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miqdorda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to’lanadi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>
              <a:buClr>
                <a:srgbClr val="C00000"/>
              </a:buClr>
              <a:buFont typeface="Wingdings" panose="05000000000000000000" pitchFamily="2" charset="2"/>
              <a:buChar char="ü"/>
            </a:pPr>
            <a:endPara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endParaRPr>
          </a:p>
          <a:p>
            <a:pPr algn="ctr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o’quvchilarga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esa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ishlab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chiqargan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mahsulot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vaqtiga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qarab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to’lanadi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.!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5181" y="4597141"/>
            <a:ext cx="3169285" cy="189064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Рисунок 5" descr="Без названия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606" y="4460630"/>
            <a:ext cx="1821839" cy="18218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2023780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9257" y="810392"/>
            <a:ext cx="8591910" cy="4308667"/>
          </a:xfr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yoqhga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to’lmagan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xodimlarga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kamida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30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alendar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kundan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iborat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yillik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ta’til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beriladi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</a:p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Shu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ta’til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davomida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xodim</a:t>
            </a: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to’lsa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</a:p>
          <a:p>
            <a:pPr algn="ctr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ta’til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muddati</a:t>
            </a: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to’lguniga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qadar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bo’lgan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staji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uchun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30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kalendar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 kun </a:t>
            </a:r>
          </a:p>
          <a:p>
            <a:pPr algn="ctr"/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to’lgandan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keyingi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staji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uchun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umumiy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tartibda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xisoblab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chiqariladi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54581" y="4575135"/>
            <a:ext cx="2661119" cy="14531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492" y="4894772"/>
            <a:ext cx="2847975" cy="1600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122819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3438" y="663503"/>
            <a:ext cx="10515600" cy="2025015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to’lmagan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shaxslarni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tungi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,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vaqtidan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tashqari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dam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olish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kunlaridagi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ishlarga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jalb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etishi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taqiqlanadi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9742" y="3435930"/>
            <a:ext cx="2671763" cy="26717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5991" y="2792864"/>
            <a:ext cx="3257868" cy="3699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7433197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1483" y="629065"/>
            <a:ext cx="8832299" cy="3090070"/>
          </a:xfrm>
          <a:ln w="3492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6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yoshga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to’lmagan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bilan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tuzilgan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shartnomani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beruvchi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maxalliy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mexnat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organining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ruxsati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bilan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bekor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qilishi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mumkin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8157" y="3773354"/>
            <a:ext cx="3325054" cy="25587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Рисунок 3" descr="k140966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072" y="4180172"/>
            <a:ext cx="1734527" cy="2250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577023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6-конечная звезда 5"/>
          <p:cNvSpPr/>
          <p:nvPr/>
        </p:nvSpPr>
        <p:spPr>
          <a:xfrm>
            <a:off x="3769744" y="1470125"/>
            <a:ext cx="4459856" cy="4183811"/>
          </a:xfrm>
          <a:prstGeom prst="star6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5781" y="636904"/>
            <a:ext cx="6909760" cy="5850255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18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to’lmagan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shaxslarning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ish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davomida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sog’lig’iga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ziyon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yoki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zarar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yetkazayotgan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bolsa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,</a:t>
            </a:r>
            <a:endParaRPr lang="ru-RU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ota-onalar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,</a:t>
            </a:r>
            <a:endParaRPr lang="ru-RU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vasiylar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endParaRPr lang="ru-RU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mexnatni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muxofaza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qilishi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ustidan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nazorat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qiluvchi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organlar</a:t>
            </a:r>
            <a:endPara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endParaRPr>
          </a:p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komissiyalar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tomonidan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mehnat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shartnomasini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bekor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qilinishi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mumkin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032" y="1213179"/>
            <a:ext cx="2123624" cy="2210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23563" y="1047100"/>
            <a:ext cx="2275448" cy="2376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images (6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213" y="4186128"/>
            <a:ext cx="2815197" cy="1210041"/>
          </a:xfrm>
          <a:prstGeom prst="rect">
            <a:avLst/>
          </a:prstGeom>
        </p:spPr>
      </p:pic>
      <p:pic>
        <p:nvPicPr>
          <p:cNvPr id="8" name="Рисунок 7" descr="images (3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8116" y="4186128"/>
            <a:ext cx="2532184" cy="1467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395813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8108" y="979348"/>
            <a:ext cx="8514973" cy="4513142"/>
          </a:xfrm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4400" dirty="0" err="1" smtClean="0">
                <a:latin typeface="Centaur" panose="02030504050205020304" pitchFamily="18" charset="0"/>
              </a:rPr>
              <a:t>O'rta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mahsus</a:t>
            </a:r>
            <a:r>
              <a:rPr lang="en-US" sz="4400" dirty="0" smtClean="0">
                <a:latin typeface="Centaur" panose="02030504050205020304" pitchFamily="18" charset="0"/>
              </a:rPr>
              <a:t>, </a:t>
            </a:r>
            <a:r>
              <a:rPr lang="en-US" sz="4400" dirty="0" err="1" smtClean="0">
                <a:latin typeface="Centaur" panose="02030504050205020304" pitchFamily="18" charset="0"/>
              </a:rPr>
              <a:t>kasb-hunar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va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davlat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grandlari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bo'yicha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ta'lim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olgan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oliy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o'quv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yurtlarining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o'quvchilari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bilan</a:t>
            </a:r>
            <a:r>
              <a:rPr lang="en-US" sz="6000" dirty="0" smtClean="0">
                <a:solidFill>
                  <a:srgbClr val="C00000"/>
                </a:solidFill>
                <a:latin typeface="Centaur" panose="02030504050205020304" pitchFamily="18" charset="0"/>
              </a:rPr>
              <a:t> 3 </a:t>
            </a:r>
            <a:r>
              <a:rPr lang="en-US" sz="4400" dirty="0" err="1" smtClean="0">
                <a:latin typeface="Centaur" panose="02030504050205020304" pitchFamily="18" charset="0"/>
              </a:rPr>
              <a:t>yilga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mehnat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shartnomasini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tuzgan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ish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beruvchi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shu</a:t>
            </a:r>
            <a:r>
              <a:rPr lang="en-US" sz="6000" dirty="0" smtClean="0">
                <a:solidFill>
                  <a:schemeClr val="accent2">
                    <a:lumMod val="50000"/>
                  </a:schemeClr>
                </a:solidFill>
                <a:latin typeface="Centaur" panose="02030504050205020304" pitchFamily="18" charset="0"/>
              </a:rPr>
              <a:t> </a:t>
            </a:r>
            <a:r>
              <a:rPr lang="en-US" sz="6000" dirty="0" smtClean="0">
                <a:solidFill>
                  <a:srgbClr val="C00000"/>
                </a:solidFill>
                <a:latin typeface="Centaur" panose="02030504050205020304" pitchFamily="18" charset="0"/>
              </a:rPr>
              <a:t>3</a:t>
            </a:r>
            <a:r>
              <a:rPr lang="en-US" sz="6000" dirty="0" smtClean="0">
                <a:solidFill>
                  <a:schemeClr val="accent2">
                    <a:lumMod val="50000"/>
                  </a:schemeClr>
                </a:solidFill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yil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mobaynida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shartnomani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bekor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qilsa</a:t>
            </a:r>
            <a:r>
              <a:rPr lang="en-US" sz="4400" dirty="0" smtClean="0">
                <a:latin typeface="Centaur" panose="02030504050205020304" pitchFamily="18" charset="0"/>
              </a:rPr>
              <a:t> u </a:t>
            </a:r>
            <a:r>
              <a:rPr lang="en-US" sz="4400" dirty="0" err="1" smtClean="0">
                <a:latin typeface="Centaur" panose="02030504050205020304" pitchFamily="18" charset="0"/>
              </a:rPr>
              <a:t>mahalliy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mehnat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organlariga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habar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berishi</a:t>
            </a:r>
            <a:r>
              <a:rPr lang="en-US" sz="4400" dirty="0" smtClean="0">
                <a:latin typeface="Centaur" panose="02030504050205020304" pitchFamily="18" charset="0"/>
              </a:rPr>
              <a:t> </a:t>
            </a:r>
            <a:r>
              <a:rPr lang="en-US" sz="4400" dirty="0" err="1" smtClean="0">
                <a:latin typeface="Centaur" panose="02030504050205020304" pitchFamily="18" charset="0"/>
              </a:rPr>
              <a:t>lozim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5329" y="4590668"/>
            <a:ext cx="2387600" cy="18563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627" y="1688767"/>
            <a:ext cx="1789404" cy="1551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88260" y="4547314"/>
            <a:ext cx="2108200" cy="18903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991055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05" y="2370357"/>
            <a:ext cx="9601196" cy="1303867"/>
          </a:xfrm>
        </p:spPr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r>
              <a:rPr lang="en-US" dirty="0" smtClean="0"/>
              <a:t>!!!!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577301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592</TotalTime>
  <Words>1429</Words>
  <Application>Microsoft Office PowerPoint</Application>
  <PresentationFormat>Произвольный</PresentationFormat>
  <Paragraphs>185</Paragraphs>
  <Slides>46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Organic</vt:lpstr>
      <vt:lpstr>Mavzu: Ijtimoiy ta'minot (xavfsizlik) statistikasi</vt:lpstr>
      <vt:lpstr>Reja:</vt:lpstr>
      <vt:lpstr>Слайд 3</vt:lpstr>
      <vt:lpstr>Слайд 4</vt:lpstr>
      <vt:lpstr>Слайд 5</vt:lpstr>
      <vt:lpstr>Слайд 6</vt:lpstr>
      <vt:lpstr>TIBBIY KO’RIK</vt:lpstr>
      <vt:lpstr>Слайд 8</vt:lpstr>
      <vt:lpstr>Слайд 9</vt:lpstr>
      <vt:lpstr>Xodimlarni shaxsiy gigiyena vositalari bilan taminlash.</vt:lpstr>
      <vt:lpstr>Xodimning sogligiga tahlid solayotgan ishni bajarishni rad etish huquqi</vt:lpstr>
      <vt:lpstr>Слайд 12</vt:lpstr>
      <vt:lpstr>Слайд 13</vt:lpstr>
      <vt:lpstr>Mehnat muxofaza qilishning xolatini nazorat qilish va tekshiruv otkazish</vt:lpstr>
      <vt:lpstr>2. AHOLINI IJTIMOIY MUHOFAZA QILISH   </vt:lpstr>
      <vt:lpstr>TA’TILLAR 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Ish xaqi saqlanadigan xolda beriladigan tatilar </vt:lpstr>
      <vt:lpstr>3. Ayrim toifadagi xodimlarga beriladigan qoshimcha kafolat va imtiyozlar.</vt:lpstr>
      <vt:lpstr>Homilador ayolarni va bolasi bor ayolarni ishga qabul qilishdagi kafolatlar. 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E’tiboringiz uchun raxmat!!!!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TAQDIMOT ISHI</dc:title>
  <dc:creator>HP</dc:creator>
  <cp:lastModifiedBy>User</cp:lastModifiedBy>
  <cp:revision>54</cp:revision>
  <dcterms:created xsi:type="dcterms:W3CDTF">2017-10-25T16:45:36Z</dcterms:created>
  <dcterms:modified xsi:type="dcterms:W3CDTF">2018-05-20T14:06:15Z</dcterms:modified>
</cp:coreProperties>
</file>