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 id="2147483734" r:id="rId2"/>
  </p:sldMasterIdLst>
  <p:sldIdLst>
    <p:sldId id="256" r:id="rId3"/>
    <p:sldId id="257" r:id="rId4"/>
    <p:sldId id="258" r:id="rId5"/>
    <p:sldId id="259" r:id="rId6"/>
    <p:sldId id="263" r:id="rId7"/>
    <p:sldId id="286" r:id="rId8"/>
    <p:sldId id="287" r:id="rId9"/>
    <p:sldId id="270" r:id="rId10"/>
    <p:sldId id="301" r:id="rId11"/>
    <p:sldId id="302" r:id="rId12"/>
    <p:sldId id="303" r:id="rId13"/>
    <p:sldId id="273" r:id="rId14"/>
    <p:sldId id="278"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4" r:id="rId29"/>
    <p:sldId id="305" r:id="rId30"/>
    <p:sldId id="310" r:id="rId31"/>
    <p:sldId id="306" r:id="rId32"/>
    <p:sldId id="308" r:id="rId33"/>
    <p:sldId id="309" r:id="rId34"/>
    <p:sldId id="313" r:id="rId35"/>
    <p:sldId id="311" r:id="rId36"/>
    <p:sldId id="314"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4" autoAdjust="0"/>
    <p:restoredTop sz="94624" autoAdjust="0"/>
  </p:normalViewPr>
  <p:slideViewPr>
    <p:cSldViewPr>
      <p:cViewPr varScale="1">
        <p:scale>
          <a:sx n="70" d="100"/>
          <a:sy n="70" d="100"/>
        </p:scale>
        <p:origin x="-5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2"/>
            <a:ext cx="8896350" cy="6780213"/>
          </a:xfrm>
          <a:custGeom>
            <a:avLst/>
            <a:gdLst>
              <a:gd name="T0" fmla="*/ 6300000 w 3985"/>
              <a:gd name="T1" fmla="*/ 0 h 3619"/>
              <a:gd name="T2" fmla="*/ 0 w 3985"/>
              <a:gd name="T3" fmla="*/ 1826667 h 3619"/>
              <a:gd name="T4" fmla="*/ 4842204 w 3985"/>
              <a:gd name="T5" fmla="*/ 6780213 h 3619"/>
              <a:gd name="T6" fmla="*/ 8896350 w 3985"/>
              <a:gd name="T7" fmla="*/ 2107693 h 3619"/>
              <a:gd name="T8" fmla="*/ 6300000 w 3985"/>
              <a:gd name="T9" fmla="*/ 0 h 3619"/>
              <a:gd name="T10" fmla="*/ 6300000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w="9525">
            <a:noFill/>
            <a:round/>
            <a:headEnd/>
            <a:tailEnd/>
          </a:ln>
        </p:spPr>
        <p:txBody>
          <a:bodyPr/>
          <a:lstStyle/>
          <a:p>
            <a:pPr>
              <a:defRPr/>
            </a:pPr>
            <a:endParaRPr lang="ru-RU"/>
          </a:p>
        </p:txBody>
      </p:sp>
      <p:grpSp>
        <p:nvGrpSpPr>
          <p:cNvPr id="2" name="Group 8"/>
          <p:cNvGrpSpPr>
            <a:grpSpLocks/>
          </p:cNvGrpSpPr>
          <p:nvPr/>
        </p:nvGrpSpPr>
        <p:grpSpPr bwMode="auto">
          <a:xfrm>
            <a:off x="195264"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250 w 794"/>
                <a:gd name="T1" fmla="*/ 970 h 414"/>
                <a:gd name="T2" fmla="*/ 2012 w 794"/>
                <a:gd name="T3" fmla="*/ 781 h 414"/>
                <a:gd name="T4" fmla="*/ 1576 w 794"/>
                <a:gd name="T5" fmla="*/ 516 h 414"/>
                <a:gd name="T6" fmla="*/ 201 w 794"/>
                <a:gd name="T7" fmla="*/ 0 h 414"/>
                <a:gd name="T8" fmla="*/ 65 w 794"/>
                <a:gd name="T9" fmla="*/ 49 h 414"/>
                <a:gd name="T10" fmla="*/ 0 w 794"/>
                <a:gd name="T11" fmla="*/ 204 h 414"/>
                <a:gd name="T12" fmla="*/ 79 w 794"/>
                <a:gd name="T13" fmla="*/ 381 h 414"/>
                <a:gd name="T14" fmla="*/ 1615 w 794"/>
                <a:gd name="T15" fmla="*/ 1005 h 414"/>
                <a:gd name="T16" fmla="*/ 1952 w 794"/>
                <a:gd name="T17" fmla="*/ 965 h 414"/>
                <a:gd name="T18" fmla="*/ 2224 w 794"/>
                <a:gd name="T19" fmla="*/ 1017 h 414"/>
                <a:gd name="T20" fmla="*/ 2250 w 794"/>
                <a:gd name="T21" fmla="*/ 970 h 414"/>
                <a:gd name="T22" fmla="*/ 2250 w 794"/>
                <a:gd name="T23" fmla="*/ 97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pPr>
                <a:defRPr/>
              </a:pPr>
              <a:endParaRPr lang="ru-RU"/>
            </a:p>
          </p:txBody>
        </p:sp>
        <p:sp>
          <p:nvSpPr>
            <p:cNvPr id="7" name="Freeform 10"/>
            <p:cNvSpPr>
              <a:spLocks/>
            </p:cNvSpPr>
            <p:nvPr userDrawn="1"/>
          </p:nvSpPr>
          <p:spPr bwMode="auto">
            <a:xfrm>
              <a:off x="166" y="261"/>
              <a:ext cx="2244" cy="1007"/>
            </a:xfrm>
            <a:custGeom>
              <a:avLst/>
              <a:gdLst>
                <a:gd name="T0" fmla="*/ 194 w 1586"/>
                <a:gd name="T1" fmla="*/ 0 h 821"/>
                <a:gd name="T2" fmla="*/ 1883 w 1586"/>
                <a:gd name="T3" fmla="*/ 637 h 821"/>
                <a:gd name="T4" fmla="*/ 2020 w 1586"/>
                <a:gd name="T5" fmla="*/ 783 h 821"/>
                <a:gd name="T6" fmla="*/ 2244 w 1586"/>
                <a:gd name="T7" fmla="*/ 971 h 821"/>
                <a:gd name="T8" fmla="*/ 2214 w 1586"/>
                <a:gd name="T9" fmla="*/ 1007 h 821"/>
                <a:gd name="T10" fmla="*/ 1910 w 1586"/>
                <a:gd name="T11" fmla="*/ 965 h 821"/>
                <a:gd name="T12" fmla="*/ 1620 w 1586"/>
                <a:gd name="T13" fmla="*/ 995 h 821"/>
                <a:gd name="T14" fmla="*/ 59 w 1586"/>
                <a:gd name="T15" fmla="*/ 366 h 821"/>
                <a:gd name="T16" fmla="*/ 0 w 1586"/>
                <a:gd name="T17" fmla="*/ 184 h 821"/>
                <a:gd name="T18" fmla="*/ 65 w 1586"/>
                <a:gd name="T19" fmla="*/ 39 h 821"/>
                <a:gd name="T20" fmla="*/ 194 w 1586"/>
                <a:gd name="T21" fmla="*/ 0 h 821"/>
                <a:gd name="T22" fmla="*/ 19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pPr>
                <a:defRPr/>
              </a:pPr>
              <a:endParaRPr lang="ru-RU"/>
            </a:p>
          </p:txBody>
        </p:sp>
        <p:sp>
          <p:nvSpPr>
            <p:cNvPr id="8" name="Freeform 11"/>
            <p:cNvSpPr>
              <a:spLocks/>
            </p:cNvSpPr>
            <p:nvPr userDrawn="1"/>
          </p:nvSpPr>
          <p:spPr bwMode="auto">
            <a:xfrm>
              <a:off x="474" y="344"/>
              <a:ext cx="1488" cy="919"/>
            </a:xfrm>
            <a:custGeom>
              <a:avLst/>
              <a:gdLst>
                <a:gd name="T0" fmla="*/ 0 w 1049"/>
                <a:gd name="T1" fmla="*/ 400 h 747"/>
                <a:gd name="T2" fmla="*/ 1308 w 1049"/>
                <a:gd name="T3" fmla="*/ 919 h 747"/>
                <a:gd name="T4" fmla="*/ 1332 w 1049"/>
                <a:gd name="T5" fmla="*/ 657 h 747"/>
                <a:gd name="T6" fmla="*/ 1488 w 1049"/>
                <a:gd name="T7" fmla="*/ 519 h 747"/>
                <a:gd name="T8" fmla="*/ 111 w 1049"/>
                <a:gd name="T9" fmla="*/ 0 h 747"/>
                <a:gd name="T10" fmla="*/ 0 w 1049"/>
                <a:gd name="T11" fmla="*/ 156 h 747"/>
                <a:gd name="T12" fmla="*/ 0 w 1049"/>
                <a:gd name="T13" fmla="*/ 400 h 747"/>
                <a:gd name="T14" fmla="*/ 0 w 1049"/>
                <a:gd name="T15" fmla="*/ 40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grpSp>
          <p:nvGrpSpPr>
            <p:cNvPr id="3"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55 w 150"/>
                  <a:gd name="T1" fmla="*/ 0 h 173"/>
                  <a:gd name="T2" fmla="*/ 57 w 150"/>
                  <a:gd name="T3" fmla="*/ 82 h 173"/>
                  <a:gd name="T4" fmla="*/ 0 w 150"/>
                  <a:gd name="T5" fmla="*/ 214 h 173"/>
                  <a:gd name="T6" fmla="*/ 113 w 150"/>
                  <a:gd name="T7" fmla="*/ 198 h 173"/>
                  <a:gd name="T8" fmla="*/ 146 w 150"/>
                  <a:gd name="T9" fmla="*/ 104 h 173"/>
                  <a:gd name="T10" fmla="*/ 212 w 150"/>
                  <a:gd name="T11" fmla="*/ 33 h 173"/>
                  <a:gd name="T12" fmla="*/ 155 w 150"/>
                  <a:gd name="T13" fmla="*/ 0 h 173"/>
                  <a:gd name="T14" fmla="*/ 1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11" name="Freeform 14"/>
              <p:cNvSpPr>
                <a:spLocks/>
              </p:cNvSpPr>
              <p:nvPr userDrawn="1"/>
            </p:nvSpPr>
            <p:spPr bwMode="auto">
              <a:xfrm>
                <a:off x="123" y="148"/>
                <a:ext cx="2386" cy="1081"/>
              </a:xfrm>
              <a:custGeom>
                <a:avLst/>
                <a:gdLst>
                  <a:gd name="T0" fmla="*/ 221 w 1684"/>
                  <a:gd name="T1" fmla="*/ 0 h 880"/>
                  <a:gd name="T2" fmla="*/ 89 w 1684"/>
                  <a:gd name="T3" fmla="*/ 64 h 880"/>
                  <a:gd name="T4" fmla="*/ 0 w 1684"/>
                  <a:gd name="T5" fmla="*/ 256 h 880"/>
                  <a:gd name="T6" fmla="*/ 95 w 1684"/>
                  <a:gd name="T7" fmla="*/ 440 h 880"/>
                  <a:gd name="T8" fmla="*/ 1675 w 1684"/>
                  <a:gd name="T9" fmla="*/ 1065 h 880"/>
                  <a:gd name="T10" fmla="*/ 2015 w 1684"/>
                  <a:gd name="T11" fmla="*/ 1026 h 880"/>
                  <a:gd name="T12" fmla="*/ 2290 w 1684"/>
                  <a:gd name="T13" fmla="*/ 1081 h 880"/>
                  <a:gd name="T14" fmla="*/ 2386 w 1684"/>
                  <a:gd name="T15" fmla="*/ 993 h 880"/>
                  <a:gd name="T16" fmla="*/ 2128 w 1684"/>
                  <a:gd name="T17" fmla="*/ 816 h 880"/>
                  <a:gd name="T18" fmla="*/ 2023 w 1684"/>
                  <a:gd name="T19" fmla="*/ 629 h 880"/>
                  <a:gd name="T20" fmla="*/ 1940 w 1684"/>
                  <a:gd name="T21" fmla="*/ 647 h 880"/>
                  <a:gd name="T22" fmla="*/ 2039 w 1684"/>
                  <a:gd name="T23" fmla="*/ 816 h 880"/>
                  <a:gd name="T24" fmla="*/ 2236 w 1684"/>
                  <a:gd name="T25" fmla="*/ 995 h 880"/>
                  <a:gd name="T26" fmla="*/ 2002 w 1684"/>
                  <a:gd name="T27" fmla="*/ 967 h 880"/>
                  <a:gd name="T28" fmla="*/ 1727 w 1684"/>
                  <a:gd name="T29" fmla="*/ 1000 h 880"/>
                  <a:gd name="T30" fmla="*/ 1778 w 1684"/>
                  <a:gd name="T31" fmla="*/ 798 h 880"/>
                  <a:gd name="T32" fmla="*/ 1896 w 1684"/>
                  <a:gd name="T33" fmla="*/ 661 h 880"/>
                  <a:gd name="T34" fmla="*/ 1758 w 1684"/>
                  <a:gd name="T35" fmla="*/ 678 h 880"/>
                  <a:gd name="T36" fmla="*/ 1651 w 1684"/>
                  <a:gd name="T37" fmla="*/ 808 h 880"/>
                  <a:gd name="T38" fmla="*/ 1614 w 1684"/>
                  <a:gd name="T39" fmla="*/ 972 h 880"/>
                  <a:gd name="T40" fmla="*/ 152 w 1684"/>
                  <a:gd name="T41" fmla="*/ 381 h 880"/>
                  <a:gd name="T42" fmla="*/ 113 w 1684"/>
                  <a:gd name="T43" fmla="*/ 264 h 880"/>
                  <a:gd name="T44" fmla="*/ 146 w 1684"/>
                  <a:gd name="T45" fmla="*/ 117 h 880"/>
                  <a:gd name="T46" fmla="*/ 307 w 1684"/>
                  <a:gd name="T47" fmla="*/ 0 h 880"/>
                  <a:gd name="T48" fmla="*/ 221 w 1684"/>
                  <a:gd name="T49" fmla="*/ 0 h 880"/>
                  <a:gd name="T50" fmla="*/ 22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12" name="Freeform 15"/>
              <p:cNvSpPr>
                <a:spLocks/>
              </p:cNvSpPr>
              <p:nvPr userDrawn="1"/>
            </p:nvSpPr>
            <p:spPr bwMode="auto">
              <a:xfrm>
                <a:off x="324" y="158"/>
                <a:ext cx="1686" cy="614"/>
              </a:xfrm>
              <a:custGeom>
                <a:avLst/>
                <a:gdLst>
                  <a:gd name="T0" fmla="*/ 142 w 1190"/>
                  <a:gd name="T1" fmla="*/ 0 h 500"/>
                  <a:gd name="T2" fmla="*/ 1686 w 1190"/>
                  <a:gd name="T3" fmla="*/ 602 h 500"/>
                  <a:gd name="T4" fmla="*/ 1524 w 1190"/>
                  <a:gd name="T5" fmla="*/ 614 h 500"/>
                  <a:gd name="T6" fmla="*/ 0 w 1190"/>
                  <a:gd name="T7" fmla="*/ 33 h 500"/>
                  <a:gd name="T8" fmla="*/ 142 w 1190"/>
                  <a:gd name="T9" fmla="*/ 0 h 500"/>
                  <a:gd name="T10" fmla="*/ 142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13" name="Freeform 16"/>
              <p:cNvSpPr>
                <a:spLocks/>
              </p:cNvSpPr>
              <p:nvPr userDrawn="1"/>
            </p:nvSpPr>
            <p:spPr bwMode="auto">
              <a:xfrm>
                <a:off x="409" y="251"/>
                <a:ext cx="227" cy="410"/>
              </a:xfrm>
              <a:custGeom>
                <a:avLst/>
                <a:gdLst>
                  <a:gd name="T0" fmla="*/ 165 w 160"/>
                  <a:gd name="T1" fmla="*/ 0 h 335"/>
                  <a:gd name="T2" fmla="*/ 27 w 160"/>
                  <a:gd name="T3" fmla="*/ 130 h 335"/>
                  <a:gd name="T4" fmla="*/ 0 w 160"/>
                  <a:gd name="T5" fmla="*/ 281 h 335"/>
                  <a:gd name="T6" fmla="*/ 47 w 160"/>
                  <a:gd name="T7" fmla="*/ 384 h 335"/>
                  <a:gd name="T8" fmla="*/ 133 w 160"/>
                  <a:gd name="T9" fmla="*/ 410 h 335"/>
                  <a:gd name="T10" fmla="*/ 108 w 160"/>
                  <a:gd name="T11" fmla="*/ 188 h 335"/>
                  <a:gd name="T12" fmla="*/ 227 w 160"/>
                  <a:gd name="T13" fmla="*/ 21 h 335"/>
                  <a:gd name="T14" fmla="*/ 165 w 160"/>
                  <a:gd name="T15" fmla="*/ 0 h 335"/>
                  <a:gd name="T16" fmla="*/ 16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14" name="Freeform 17"/>
              <p:cNvSpPr>
                <a:spLocks/>
              </p:cNvSpPr>
              <p:nvPr userDrawn="1"/>
            </p:nvSpPr>
            <p:spPr bwMode="auto">
              <a:xfrm>
                <a:off x="846" y="536"/>
                <a:ext cx="691" cy="364"/>
              </a:xfrm>
              <a:custGeom>
                <a:avLst/>
                <a:gdLst>
                  <a:gd name="T0" fmla="*/ 20 w 489"/>
                  <a:gd name="T1" fmla="*/ 42 h 296"/>
                  <a:gd name="T2" fmla="*/ 226 w 489"/>
                  <a:gd name="T3" fmla="*/ 81 h 296"/>
                  <a:gd name="T4" fmla="*/ 458 w 489"/>
                  <a:gd name="T5" fmla="*/ 168 h 296"/>
                  <a:gd name="T6" fmla="*/ 622 w 489"/>
                  <a:gd name="T7" fmla="*/ 299 h 296"/>
                  <a:gd name="T8" fmla="*/ 461 w 489"/>
                  <a:gd name="T9" fmla="*/ 283 h 296"/>
                  <a:gd name="T10" fmla="*/ 196 w 489"/>
                  <a:gd name="T11" fmla="*/ 180 h 296"/>
                  <a:gd name="T12" fmla="*/ 71 w 489"/>
                  <a:gd name="T13" fmla="*/ 98 h 296"/>
                  <a:gd name="T14" fmla="*/ 151 w 489"/>
                  <a:gd name="T15" fmla="*/ 200 h 296"/>
                  <a:gd name="T16" fmla="*/ 384 w 489"/>
                  <a:gd name="T17" fmla="*/ 332 h 296"/>
                  <a:gd name="T18" fmla="*/ 658 w 489"/>
                  <a:gd name="T19" fmla="*/ 364 h 296"/>
                  <a:gd name="T20" fmla="*/ 691 w 489"/>
                  <a:gd name="T21" fmla="*/ 275 h 296"/>
                  <a:gd name="T22" fmla="*/ 557 w 489"/>
                  <a:gd name="T23" fmla="*/ 148 h 296"/>
                  <a:gd name="T24" fmla="*/ 240 w 489"/>
                  <a:gd name="T25" fmla="*/ 21 h 296"/>
                  <a:gd name="T26" fmla="*/ 0 w 489"/>
                  <a:gd name="T27" fmla="*/ 0 h 296"/>
                  <a:gd name="T28" fmla="*/ 20 w 489"/>
                  <a:gd name="T29" fmla="*/ 42 h 296"/>
                  <a:gd name="T30" fmla="*/ 20 w 489"/>
                  <a:gd name="T31" fmla="*/ 4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grpSp>
      </p:grpSp>
      <p:grpSp>
        <p:nvGrpSpPr>
          <p:cNvPr id="5" name="Group 18"/>
          <p:cNvGrpSpPr>
            <a:grpSpLocks/>
          </p:cNvGrpSpPr>
          <p:nvPr/>
        </p:nvGrpSpPr>
        <p:grpSpPr bwMode="auto">
          <a:xfrm>
            <a:off x="7915275" y="4368802"/>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629 w 794"/>
                <a:gd name="T1" fmla="*/ 280 h 414"/>
                <a:gd name="T2" fmla="*/ 562 w 794"/>
                <a:gd name="T3" fmla="*/ 225 h 414"/>
                <a:gd name="T4" fmla="*/ 440 w 794"/>
                <a:gd name="T5" fmla="*/ 149 h 414"/>
                <a:gd name="T6" fmla="*/ 56 w 794"/>
                <a:gd name="T7" fmla="*/ 0 h 414"/>
                <a:gd name="T8" fmla="*/ 18 w 794"/>
                <a:gd name="T9" fmla="*/ 14 h 414"/>
                <a:gd name="T10" fmla="*/ 0 w 794"/>
                <a:gd name="T11" fmla="*/ 59 h 414"/>
                <a:gd name="T12" fmla="*/ 22 w 794"/>
                <a:gd name="T13" fmla="*/ 110 h 414"/>
                <a:gd name="T14" fmla="*/ 452 w 794"/>
                <a:gd name="T15" fmla="*/ 289 h 414"/>
                <a:gd name="T16" fmla="*/ 546 w 794"/>
                <a:gd name="T17" fmla="*/ 278 h 414"/>
                <a:gd name="T18" fmla="*/ 622 w 794"/>
                <a:gd name="T19" fmla="*/ 293 h 414"/>
                <a:gd name="T20" fmla="*/ 629 w 794"/>
                <a:gd name="T21" fmla="*/ 280 h 414"/>
                <a:gd name="T22" fmla="*/ 629 w 794"/>
                <a:gd name="T23" fmla="*/ 28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pPr>
                <a:defRPr/>
              </a:pPr>
              <a:endParaRPr lang="ru-RU"/>
            </a:p>
          </p:txBody>
        </p:sp>
        <p:sp>
          <p:nvSpPr>
            <p:cNvPr id="17" name="Freeform 20"/>
            <p:cNvSpPr>
              <a:spLocks/>
            </p:cNvSpPr>
            <p:nvPr userDrawn="1"/>
          </p:nvSpPr>
          <p:spPr bwMode="auto">
            <a:xfrm rot="7320404">
              <a:off x="4893" y="2923"/>
              <a:ext cx="627" cy="290"/>
            </a:xfrm>
            <a:custGeom>
              <a:avLst/>
              <a:gdLst>
                <a:gd name="T0" fmla="*/ 54 w 1586"/>
                <a:gd name="T1" fmla="*/ 0 h 821"/>
                <a:gd name="T2" fmla="*/ 526 w 1586"/>
                <a:gd name="T3" fmla="*/ 183 h 821"/>
                <a:gd name="T4" fmla="*/ 565 w 1586"/>
                <a:gd name="T5" fmla="*/ 225 h 821"/>
                <a:gd name="T6" fmla="*/ 627 w 1586"/>
                <a:gd name="T7" fmla="*/ 280 h 821"/>
                <a:gd name="T8" fmla="*/ 619 w 1586"/>
                <a:gd name="T9" fmla="*/ 290 h 821"/>
                <a:gd name="T10" fmla="*/ 534 w 1586"/>
                <a:gd name="T11" fmla="*/ 278 h 821"/>
                <a:gd name="T12" fmla="*/ 453 w 1586"/>
                <a:gd name="T13" fmla="*/ 286 h 821"/>
                <a:gd name="T14" fmla="*/ 17 w 1586"/>
                <a:gd name="T15" fmla="*/ 105 h 821"/>
                <a:gd name="T16" fmla="*/ 0 w 1586"/>
                <a:gd name="T17" fmla="*/ 53 h 821"/>
                <a:gd name="T18" fmla="*/ 18 w 1586"/>
                <a:gd name="T19" fmla="*/ 11 h 821"/>
                <a:gd name="T20" fmla="*/ 54 w 1586"/>
                <a:gd name="T21" fmla="*/ 0 h 821"/>
                <a:gd name="T22" fmla="*/ 5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w="9525">
              <a:noFill/>
              <a:round/>
              <a:headEnd/>
              <a:tailEnd/>
            </a:ln>
          </p:spPr>
          <p:txBody>
            <a:bodyPr/>
            <a:lstStyle/>
            <a:p>
              <a:pPr>
                <a:defRPr/>
              </a:pPr>
              <a:endParaRPr lang="ru-RU"/>
            </a:p>
          </p:txBody>
        </p:sp>
        <p:sp>
          <p:nvSpPr>
            <p:cNvPr id="18" name="Freeform 21"/>
            <p:cNvSpPr>
              <a:spLocks/>
            </p:cNvSpPr>
            <p:nvPr userDrawn="1"/>
          </p:nvSpPr>
          <p:spPr bwMode="auto">
            <a:xfrm rot="7320404">
              <a:off x="5000" y="2913"/>
              <a:ext cx="416" cy="265"/>
            </a:xfrm>
            <a:custGeom>
              <a:avLst/>
              <a:gdLst>
                <a:gd name="T0" fmla="*/ 0 w 1049"/>
                <a:gd name="T1" fmla="*/ 115 h 747"/>
                <a:gd name="T2" fmla="*/ 366 w 1049"/>
                <a:gd name="T3" fmla="*/ 265 h 747"/>
                <a:gd name="T4" fmla="*/ 372 w 1049"/>
                <a:gd name="T5" fmla="*/ 189 h 747"/>
                <a:gd name="T6" fmla="*/ 416 w 1049"/>
                <a:gd name="T7" fmla="*/ 150 h 747"/>
                <a:gd name="T8" fmla="*/ 31 w 1049"/>
                <a:gd name="T9" fmla="*/ 0 h 747"/>
                <a:gd name="T10" fmla="*/ 0 w 1049"/>
                <a:gd name="T11" fmla="*/ 45 h 747"/>
                <a:gd name="T12" fmla="*/ 0 w 1049"/>
                <a:gd name="T13" fmla="*/ 115 h 747"/>
                <a:gd name="T14" fmla="*/ 0 w 1049"/>
                <a:gd name="T15" fmla="*/ 11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grpSp>
          <p:nvGrpSpPr>
            <p:cNvPr id="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43 w 150"/>
                  <a:gd name="T1" fmla="*/ 0 h 173"/>
                  <a:gd name="T2" fmla="*/ 16 w 150"/>
                  <a:gd name="T3" fmla="*/ 23 h 173"/>
                  <a:gd name="T4" fmla="*/ 0 w 150"/>
                  <a:gd name="T5" fmla="*/ 61 h 173"/>
                  <a:gd name="T6" fmla="*/ 31 w 150"/>
                  <a:gd name="T7" fmla="*/ 56 h 173"/>
                  <a:gd name="T8" fmla="*/ 41 w 150"/>
                  <a:gd name="T9" fmla="*/ 30 h 173"/>
                  <a:gd name="T10" fmla="*/ 59 w 150"/>
                  <a:gd name="T11" fmla="*/ 10 h 173"/>
                  <a:gd name="T12" fmla="*/ 43 w 150"/>
                  <a:gd name="T13" fmla="*/ 0 h 173"/>
                  <a:gd name="T14" fmla="*/ 43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21" name="Freeform 24"/>
              <p:cNvSpPr>
                <a:spLocks/>
              </p:cNvSpPr>
              <p:nvPr userDrawn="1"/>
            </p:nvSpPr>
            <p:spPr bwMode="auto">
              <a:xfrm rot="7320404">
                <a:off x="4887" y="2930"/>
                <a:ext cx="667" cy="311"/>
              </a:xfrm>
              <a:custGeom>
                <a:avLst/>
                <a:gdLst>
                  <a:gd name="T0" fmla="*/ 62 w 1684"/>
                  <a:gd name="T1" fmla="*/ 0 h 880"/>
                  <a:gd name="T2" fmla="*/ 25 w 1684"/>
                  <a:gd name="T3" fmla="*/ 18 h 880"/>
                  <a:gd name="T4" fmla="*/ 0 w 1684"/>
                  <a:gd name="T5" fmla="*/ 74 h 880"/>
                  <a:gd name="T6" fmla="*/ 27 w 1684"/>
                  <a:gd name="T7" fmla="*/ 127 h 880"/>
                  <a:gd name="T8" fmla="*/ 468 w 1684"/>
                  <a:gd name="T9" fmla="*/ 306 h 880"/>
                  <a:gd name="T10" fmla="*/ 563 w 1684"/>
                  <a:gd name="T11" fmla="*/ 295 h 880"/>
                  <a:gd name="T12" fmla="*/ 640 w 1684"/>
                  <a:gd name="T13" fmla="*/ 311 h 880"/>
                  <a:gd name="T14" fmla="*/ 667 w 1684"/>
                  <a:gd name="T15" fmla="*/ 286 h 880"/>
                  <a:gd name="T16" fmla="*/ 595 w 1684"/>
                  <a:gd name="T17" fmla="*/ 235 h 880"/>
                  <a:gd name="T18" fmla="*/ 566 w 1684"/>
                  <a:gd name="T19" fmla="*/ 181 h 880"/>
                  <a:gd name="T20" fmla="*/ 542 w 1684"/>
                  <a:gd name="T21" fmla="*/ 186 h 880"/>
                  <a:gd name="T22" fmla="*/ 570 w 1684"/>
                  <a:gd name="T23" fmla="*/ 235 h 880"/>
                  <a:gd name="T24" fmla="*/ 625 w 1684"/>
                  <a:gd name="T25" fmla="*/ 286 h 880"/>
                  <a:gd name="T26" fmla="*/ 560 w 1684"/>
                  <a:gd name="T27" fmla="*/ 278 h 880"/>
                  <a:gd name="T28" fmla="*/ 483 w 1684"/>
                  <a:gd name="T29" fmla="*/ 288 h 880"/>
                  <a:gd name="T30" fmla="*/ 497 w 1684"/>
                  <a:gd name="T31" fmla="*/ 230 h 880"/>
                  <a:gd name="T32" fmla="*/ 530 w 1684"/>
                  <a:gd name="T33" fmla="*/ 190 h 880"/>
                  <a:gd name="T34" fmla="*/ 492 w 1684"/>
                  <a:gd name="T35" fmla="*/ 195 h 880"/>
                  <a:gd name="T36" fmla="*/ 461 w 1684"/>
                  <a:gd name="T37" fmla="*/ 233 h 880"/>
                  <a:gd name="T38" fmla="*/ 451 w 1684"/>
                  <a:gd name="T39" fmla="*/ 280 h 880"/>
                  <a:gd name="T40" fmla="*/ 42 w 1684"/>
                  <a:gd name="T41" fmla="*/ 110 h 880"/>
                  <a:gd name="T42" fmla="*/ 32 w 1684"/>
                  <a:gd name="T43" fmla="*/ 76 h 880"/>
                  <a:gd name="T44" fmla="*/ 41 w 1684"/>
                  <a:gd name="T45" fmla="*/ 34 h 880"/>
                  <a:gd name="T46" fmla="*/ 86 w 1684"/>
                  <a:gd name="T47" fmla="*/ 0 h 880"/>
                  <a:gd name="T48" fmla="*/ 62 w 1684"/>
                  <a:gd name="T49" fmla="*/ 0 h 880"/>
                  <a:gd name="T50" fmla="*/ 6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22" name="Freeform 25"/>
              <p:cNvSpPr>
                <a:spLocks/>
              </p:cNvSpPr>
              <p:nvPr userDrawn="1"/>
            </p:nvSpPr>
            <p:spPr bwMode="auto">
              <a:xfrm rot="7320404">
                <a:off x="5062" y="2997"/>
                <a:ext cx="472" cy="176"/>
              </a:xfrm>
              <a:custGeom>
                <a:avLst/>
                <a:gdLst>
                  <a:gd name="T0" fmla="*/ 40 w 1190"/>
                  <a:gd name="T1" fmla="*/ 0 h 500"/>
                  <a:gd name="T2" fmla="*/ 472 w 1190"/>
                  <a:gd name="T3" fmla="*/ 172 h 500"/>
                  <a:gd name="T4" fmla="*/ 427 w 1190"/>
                  <a:gd name="T5" fmla="*/ 176 h 500"/>
                  <a:gd name="T6" fmla="*/ 0 w 1190"/>
                  <a:gd name="T7" fmla="*/ 10 h 500"/>
                  <a:gd name="T8" fmla="*/ 40 w 1190"/>
                  <a:gd name="T9" fmla="*/ 0 h 500"/>
                  <a:gd name="T10" fmla="*/ 4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23" name="Freeform 26"/>
              <p:cNvSpPr>
                <a:spLocks/>
              </p:cNvSpPr>
              <p:nvPr userDrawn="1"/>
            </p:nvSpPr>
            <p:spPr bwMode="auto">
              <a:xfrm rot="7320404">
                <a:off x="5364" y="2873"/>
                <a:ext cx="63" cy="118"/>
              </a:xfrm>
              <a:custGeom>
                <a:avLst/>
                <a:gdLst>
                  <a:gd name="T0" fmla="*/ 46 w 160"/>
                  <a:gd name="T1" fmla="*/ 0 h 335"/>
                  <a:gd name="T2" fmla="*/ 7 w 160"/>
                  <a:gd name="T3" fmla="*/ 37 h 335"/>
                  <a:gd name="T4" fmla="*/ 0 w 160"/>
                  <a:gd name="T5" fmla="*/ 81 h 335"/>
                  <a:gd name="T6" fmla="*/ 13 w 160"/>
                  <a:gd name="T7" fmla="*/ 111 h 335"/>
                  <a:gd name="T8" fmla="*/ 37 w 160"/>
                  <a:gd name="T9" fmla="*/ 118 h 335"/>
                  <a:gd name="T10" fmla="*/ 30 w 160"/>
                  <a:gd name="T11" fmla="*/ 54 h 335"/>
                  <a:gd name="T12" fmla="*/ 63 w 160"/>
                  <a:gd name="T13" fmla="*/ 6 h 335"/>
                  <a:gd name="T14" fmla="*/ 46 w 160"/>
                  <a:gd name="T15" fmla="*/ 0 h 335"/>
                  <a:gd name="T16" fmla="*/ 46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24" name="Freeform 27"/>
              <p:cNvSpPr>
                <a:spLocks/>
              </p:cNvSpPr>
              <p:nvPr userDrawn="1"/>
            </p:nvSpPr>
            <p:spPr bwMode="auto">
              <a:xfrm rot="7320404">
                <a:off x="5137" y="3000"/>
                <a:ext cx="193" cy="104"/>
              </a:xfrm>
              <a:custGeom>
                <a:avLst/>
                <a:gdLst>
                  <a:gd name="T0" fmla="*/ 6 w 489"/>
                  <a:gd name="T1" fmla="*/ 12 h 296"/>
                  <a:gd name="T2" fmla="*/ 63 w 489"/>
                  <a:gd name="T3" fmla="*/ 23 h 296"/>
                  <a:gd name="T4" fmla="*/ 128 w 489"/>
                  <a:gd name="T5" fmla="*/ 48 h 296"/>
                  <a:gd name="T6" fmla="*/ 174 w 489"/>
                  <a:gd name="T7" fmla="*/ 85 h 296"/>
                  <a:gd name="T8" fmla="*/ 129 w 489"/>
                  <a:gd name="T9" fmla="*/ 81 h 296"/>
                  <a:gd name="T10" fmla="*/ 55 w 489"/>
                  <a:gd name="T11" fmla="*/ 51 h 296"/>
                  <a:gd name="T12" fmla="*/ 20 w 489"/>
                  <a:gd name="T13" fmla="*/ 28 h 296"/>
                  <a:gd name="T14" fmla="*/ 42 w 489"/>
                  <a:gd name="T15" fmla="*/ 57 h 296"/>
                  <a:gd name="T16" fmla="*/ 107 w 489"/>
                  <a:gd name="T17" fmla="*/ 95 h 296"/>
                  <a:gd name="T18" fmla="*/ 184 w 489"/>
                  <a:gd name="T19" fmla="*/ 104 h 296"/>
                  <a:gd name="T20" fmla="*/ 193 w 489"/>
                  <a:gd name="T21" fmla="*/ 79 h 296"/>
                  <a:gd name="T22" fmla="*/ 156 w 489"/>
                  <a:gd name="T23" fmla="*/ 42 h 296"/>
                  <a:gd name="T24" fmla="*/ 67 w 489"/>
                  <a:gd name="T25" fmla="*/ 6 h 296"/>
                  <a:gd name="T26" fmla="*/ 0 w 489"/>
                  <a:gd name="T27" fmla="*/ 0 h 296"/>
                  <a:gd name="T28" fmla="*/ 6 w 489"/>
                  <a:gd name="T29" fmla="*/ 12 h 296"/>
                  <a:gd name="T30" fmla="*/ 6 w 489"/>
                  <a:gd name="T31" fmla="*/ 1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grpSp>
      </p:grpSp>
      <p:sp>
        <p:nvSpPr>
          <p:cNvPr id="25" name="Freeform 28"/>
          <p:cNvSpPr>
            <a:spLocks/>
          </p:cNvSpPr>
          <p:nvPr/>
        </p:nvSpPr>
        <p:spPr bwMode="auto">
          <a:xfrm>
            <a:off x="901701" y="5054602"/>
            <a:ext cx="6807200" cy="728663"/>
          </a:xfrm>
          <a:custGeom>
            <a:avLst/>
            <a:gdLst>
              <a:gd name="T0" fmla="*/ 0 w 4288"/>
              <a:gd name="T1" fmla="*/ 0 h 459"/>
              <a:gd name="T2" fmla="*/ 1295400 w 4288"/>
              <a:gd name="T3" fmla="*/ 406400 h 459"/>
              <a:gd name="T4" fmla="*/ 2476500 w 4288"/>
              <a:gd name="T5" fmla="*/ 228600 h 459"/>
              <a:gd name="T6" fmla="*/ 2946400 w 4288"/>
              <a:gd name="T7" fmla="*/ 596900 h 459"/>
              <a:gd name="T8" fmla="*/ 3721100 w 4288"/>
              <a:gd name="T9" fmla="*/ 241300 h 459"/>
              <a:gd name="T10" fmla="*/ 5613400 w 4288"/>
              <a:gd name="T11" fmla="*/ 723900 h 459"/>
              <a:gd name="T12" fmla="*/ 6807200 w 4288"/>
              <a:gd name="T13" fmla="*/ 2159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p:spPr>
        <p:txBody>
          <a:bodyPr/>
          <a:lstStyle/>
          <a:p>
            <a:pPr>
              <a:defRPr/>
            </a:pPr>
            <a:endParaRPr lang="ru-RU"/>
          </a:p>
        </p:txBody>
      </p:sp>
      <p:sp>
        <p:nvSpPr>
          <p:cNvPr id="26" name="Freeform 29"/>
          <p:cNvSpPr>
            <a:spLocks/>
          </p:cNvSpPr>
          <p:nvPr/>
        </p:nvSpPr>
        <p:spPr bwMode="auto">
          <a:xfrm>
            <a:off x="4076700" y="1930400"/>
            <a:ext cx="889000" cy="381000"/>
          </a:xfrm>
          <a:custGeom>
            <a:avLst/>
            <a:gdLst>
              <a:gd name="T0" fmla="*/ 0 w 560"/>
              <a:gd name="T1" fmla="*/ 50800 h 240"/>
              <a:gd name="T2" fmla="*/ 444500 w 560"/>
              <a:gd name="T3" fmla="*/ 228600 h 240"/>
              <a:gd name="T4" fmla="*/ 711200 w 560"/>
              <a:gd name="T5" fmla="*/ 25400 h 240"/>
              <a:gd name="T6" fmla="*/ 889000 w 560"/>
              <a:gd name="T7" fmla="*/ 381000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p:spPr>
        <p:txBody>
          <a:bodyPr/>
          <a:lstStyle/>
          <a:p>
            <a:pPr>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smtClean="0"/>
              <a:t>Образец заголовка</a:t>
            </a:r>
            <a:endParaRPr lang="en-US"/>
          </a:p>
        </p:txBody>
      </p:sp>
      <p:sp>
        <p:nvSpPr>
          <p:cNvPr id="155652" name="Rectangle 4"/>
          <p:cNvSpPr>
            <a:spLocks noGrp="1" noChangeArrowheads="1"/>
          </p:cNvSpPr>
          <p:nvPr>
            <p:ph type="subTitle" idx="1"/>
          </p:nvPr>
        </p:nvSpPr>
        <p:spPr>
          <a:xfrm>
            <a:off x="1549401"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smtClean="0"/>
              <a:t>Образец подзаголовка</a:t>
            </a:r>
            <a:endParaRPr lang="en-US"/>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fld id="{5B106E36-FD25-4E2D-B0AA-010F637433A0}" type="datetimeFigureOut">
              <a:rPr lang="ru-RU" smtClean="0"/>
              <a:pPr/>
              <a:t>01.01.2007</a:t>
            </a:fld>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725C68B6-61C2-468F-89AB-4B9F7531AA68}" type="slidenum">
              <a:rPr lang="ru-RU" smtClean="0"/>
              <a:pPr/>
              <a:t>‹#›</a:t>
            </a:fld>
            <a:endParaRPr lang="ru-RU"/>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2"/>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8" name="Rectangle 6"/>
          <p:cNvSpPr>
            <a:spLocks noGrp="1" noChangeArrowheads="1"/>
          </p:cNvSpPr>
          <p:nvPr>
            <p:ph type="ftr" sz="quarter" idx="11"/>
          </p:nvPr>
        </p:nvSpPr>
        <p:spPr>
          <a:ln/>
        </p:spPr>
        <p:txBody>
          <a:bodyPr/>
          <a:lstStyle>
            <a:lvl1pPr>
              <a:defRPr/>
            </a:lvl1pPr>
          </a:lstStyle>
          <a:p>
            <a:endParaRPr lang="ru-RU"/>
          </a:p>
        </p:txBody>
      </p:sp>
      <p:sp>
        <p:nvSpPr>
          <p:cNvPr id="9"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4" name="Rectangle 6"/>
          <p:cNvSpPr>
            <a:spLocks noGrp="1" noChangeArrowheads="1"/>
          </p:cNvSpPr>
          <p:nvPr>
            <p:ph type="ftr" sz="quarter" idx="11"/>
          </p:nvPr>
        </p:nvSpPr>
        <p:spPr>
          <a:ln/>
        </p:spPr>
        <p:txBody>
          <a:bodyPr/>
          <a:lstStyle>
            <a:lvl1pPr>
              <a:defRPr/>
            </a:lvl1pPr>
          </a:lstStyle>
          <a:p>
            <a:endParaRPr lang="ru-RU"/>
          </a:p>
        </p:txBody>
      </p:sp>
      <p:sp>
        <p:nvSpPr>
          <p:cNvPr id="5"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3" name="Rectangle 6"/>
          <p:cNvSpPr>
            <a:spLocks noGrp="1" noChangeArrowheads="1"/>
          </p:cNvSpPr>
          <p:nvPr>
            <p:ph type="ftr" sz="quarter" idx="11"/>
          </p:nvPr>
        </p:nvSpPr>
        <p:spPr>
          <a:ln/>
        </p:spPr>
        <p:txBody>
          <a:bodyPr/>
          <a:lstStyle>
            <a:lvl1pPr>
              <a:defRPr/>
            </a:lvl1pPr>
          </a:lstStyle>
          <a:p>
            <a:endParaRPr lang="ru-RU"/>
          </a:p>
        </p:txBody>
      </p:sp>
      <p:sp>
        <p:nvSpPr>
          <p:cNvPr id="4"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
            <a:ext cx="6870700" cy="1600200"/>
          </a:xfrm>
        </p:spPr>
        <p:txBody>
          <a:bodyPr/>
          <a:lstStyle/>
          <a:p>
            <a:r>
              <a:rPr lang="ru-RU" smtClean="0"/>
              <a:t>Образец заголовка</a:t>
            </a:r>
            <a:endParaRPr lang="ru-RU"/>
          </a:p>
        </p:txBody>
      </p:sp>
      <p:sp>
        <p:nvSpPr>
          <p:cNvPr id="3" name="Рисунок SmartArt 2"/>
          <p:cNvSpPr>
            <a:spLocks noGrp="1"/>
          </p:cNvSpPr>
          <p:nvPr>
            <p:ph type="dgm" idx="1"/>
          </p:nvPr>
        </p:nvSpPr>
        <p:spPr>
          <a:xfrm>
            <a:off x="685800" y="1828800"/>
            <a:ext cx="7696200" cy="3657600"/>
          </a:xfrm>
        </p:spPr>
        <p:txBody>
          <a:bodyPr/>
          <a:lstStyle/>
          <a:p>
            <a:pPr lvl="0"/>
            <a:r>
              <a:rPr lang="ru-RU" noProof="0" smtClean="0"/>
              <a:t>Вставка рисунка SmartArt</a:t>
            </a:r>
            <a:endParaRPr lang="ru-RU" noProof="0" smtClean="0"/>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
            <a:ext cx="6870700" cy="16002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828800"/>
            <a:ext cx="7696200" cy="3657600"/>
          </a:xfrm>
        </p:spPr>
        <p:txBody>
          <a:bodyPr/>
          <a:lstStyle/>
          <a:p>
            <a:pPr lvl="0"/>
            <a:r>
              <a:rPr lang="ru-RU" noProof="0" smtClean="0"/>
              <a:t>Вставка таблицы</a:t>
            </a:r>
            <a:endParaRPr lang="ru-RU" noProof="0" smtClean="0"/>
          </a:p>
        </p:txBody>
      </p:sp>
      <p:sp>
        <p:nvSpPr>
          <p:cNvPr id="4" name="Rectangle 5"/>
          <p:cNvSpPr>
            <a:spLocks noGrp="1" noChangeArrowheads="1"/>
          </p:cNvSpPr>
          <p:nvPr>
            <p:ph type="dt" sz="half" idx="10"/>
          </p:nvPr>
        </p:nvSpPr>
        <p:spPr>
          <a:ln/>
        </p:spPr>
        <p:txBody>
          <a:bodyPr/>
          <a:lstStyle>
            <a:lvl1pPr>
              <a:defRPr/>
            </a:lvl1pPr>
          </a:lstStyle>
          <a:p>
            <a:fld id="{5B106E36-FD25-4E2D-B0AA-010F637433A0}"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en-US"/>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en-US"/>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F31E7F19-290F-4367-974E-D2B82DAD8FE2}"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en-US"/>
          </a:p>
        </p:txBody>
      </p:sp>
      <p:sp>
        <p:nvSpPr>
          <p:cNvPr id="5" name="Нижний колонтитул 4"/>
          <p:cNvSpPr>
            <a:spLocks noGrp="1"/>
          </p:cNvSpPr>
          <p:nvPr>
            <p:ph type="ftr" sz="quarter" idx="11"/>
          </p:nvPr>
        </p:nvSpPr>
        <p:spPr/>
        <p:txBody>
          <a:bodyPr/>
          <a:lstStyle>
            <a:extLst/>
          </a:lstStyle>
          <a:p>
            <a:pPr>
              <a:defRPr/>
            </a:pPr>
            <a:endParaRPr lang="en-US"/>
          </a:p>
        </p:txBody>
      </p:sp>
      <p:sp>
        <p:nvSpPr>
          <p:cNvPr id="6" name="Номер слайда 5"/>
          <p:cNvSpPr>
            <a:spLocks noGrp="1"/>
          </p:cNvSpPr>
          <p:nvPr>
            <p:ph type="sldNum" sz="quarter" idx="12"/>
          </p:nvPr>
        </p:nvSpPr>
        <p:spPr/>
        <p:txBody>
          <a:bodyPr/>
          <a:lstStyle>
            <a:extLst/>
          </a:lstStyle>
          <a:p>
            <a:pPr>
              <a:defRPr/>
            </a:pPr>
            <a:fld id="{DD699768-1D18-4466-9B1D-C8218BCDDDB7}"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1" y="2821839"/>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1" y="1905002"/>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en-US"/>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en-US"/>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0185218E-ADA8-4BBF-BEC3-287F641CA383}"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2"/>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2"/>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8736F727-EA23-4275-A8EF-3FDB04A4D1CA}"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en-US"/>
          </a:p>
        </p:txBody>
      </p:sp>
      <p:sp>
        <p:nvSpPr>
          <p:cNvPr id="8" name="Нижний колонтитул 7"/>
          <p:cNvSpPr>
            <a:spLocks noGrp="1"/>
          </p:cNvSpPr>
          <p:nvPr>
            <p:ph type="ftr" sz="quarter" idx="11"/>
          </p:nvPr>
        </p:nvSpPr>
        <p:spPr/>
        <p:txBody>
          <a:bodyPr/>
          <a:lstStyle>
            <a:extLst/>
          </a:lstStyle>
          <a:p>
            <a:pPr>
              <a:defRPr/>
            </a:pPr>
            <a:endParaRPr lang="en-US"/>
          </a:p>
        </p:txBody>
      </p:sp>
      <p:sp>
        <p:nvSpPr>
          <p:cNvPr id="9" name="Номер слайда 8"/>
          <p:cNvSpPr>
            <a:spLocks noGrp="1"/>
          </p:cNvSpPr>
          <p:nvPr>
            <p:ph type="sldNum" sz="quarter" idx="12"/>
          </p:nvPr>
        </p:nvSpPr>
        <p:spPr/>
        <p:txBody>
          <a:bodyPr/>
          <a:lstStyle>
            <a:extLst/>
          </a:lstStyle>
          <a:p>
            <a:pPr>
              <a:defRPr/>
            </a:pPr>
            <a:fld id="{1277F8A3-57EC-4AA7-9DB3-8DA2326D0C20}"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en-US"/>
          </a:p>
        </p:txBody>
      </p:sp>
      <p:sp>
        <p:nvSpPr>
          <p:cNvPr id="4" name="Нижний колонтитул 3"/>
          <p:cNvSpPr>
            <a:spLocks noGrp="1"/>
          </p:cNvSpPr>
          <p:nvPr>
            <p:ph type="ftr" sz="quarter" idx="11"/>
          </p:nvPr>
        </p:nvSpPr>
        <p:spPr/>
        <p:txBody>
          <a:bodyPr/>
          <a:lstStyle>
            <a:extLst/>
          </a:lstStyle>
          <a:p>
            <a:pPr>
              <a:defRPr/>
            </a:pPr>
            <a:endParaRPr lang="en-US"/>
          </a:p>
        </p:txBody>
      </p:sp>
      <p:sp>
        <p:nvSpPr>
          <p:cNvPr id="5" name="Номер слайда 4"/>
          <p:cNvSpPr>
            <a:spLocks noGrp="1"/>
          </p:cNvSpPr>
          <p:nvPr>
            <p:ph type="sldNum" sz="quarter" idx="12"/>
          </p:nvPr>
        </p:nvSpPr>
        <p:spPr/>
        <p:txBody>
          <a:bodyPr/>
          <a:lstStyle>
            <a:extLst/>
          </a:lstStyle>
          <a:p>
            <a:pPr>
              <a:defRPr/>
            </a:pPr>
            <a:fld id="{7BC0D361-05AC-4C63-9C10-32910809CE78}" type="slidenum">
              <a:rPr lang="en-US" smtClean="0"/>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en-US"/>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en-US"/>
          </a:p>
        </p:txBody>
      </p:sp>
      <p:sp>
        <p:nvSpPr>
          <p:cNvPr id="4" name="Номер слайда 3"/>
          <p:cNvSpPr>
            <a:spLocks noGrp="1"/>
          </p:cNvSpPr>
          <p:nvPr>
            <p:ph type="sldNum" sz="quarter" idx="12"/>
          </p:nvPr>
        </p:nvSpPr>
        <p:spPr/>
        <p:txBody>
          <a:bodyPr/>
          <a:lstStyle>
            <a:extLst/>
          </a:lstStyle>
          <a:p>
            <a:pPr>
              <a:defRPr/>
            </a:pPr>
            <a:fld id="{D98355E3-3817-4022-84AC-F42325C01956}" type="slidenum">
              <a:rPr lang="en-US" smtClean="0"/>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F9730951-BCF7-4402-9D05-9266FB95151E}"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9" y="1004670"/>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7" y="998818"/>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DC0900A7-2FB0-4899-9041-B625F4F2CDBE}" type="slidenum">
              <a:rPr lang="en-US" smtClean="0"/>
              <a:pPr>
                <a:defRPr/>
              </a:pPr>
              <a:t>‹#›</a:t>
            </a:fld>
            <a:endParaRPr lang="en-US"/>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en-US"/>
          </a:p>
        </p:txBody>
      </p:sp>
      <p:sp>
        <p:nvSpPr>
          <p:cNvPr id="5" name="Нижний колонтитул 4"/>
          <p:cNvSpPr>
            <a:spLocks noGrp="1"/>
          </p:cNvSpPr>
          <p:nvPr>
            <p:ph type="ftr" sz="quarter" idx="11"/>
          </p:nvPr>
        </p:nvSpPr>
        <p:spPr/>
        <p:txBody>
          <a:bodyPr/>
          <a:lstStyle>
            <a:extLst/>
          </a:lstStyle>
          <a:p>
            <a:pPr>
              <a:defRPr/>
            </a:pPr>
            <a:endParaRPr lang="en-US"/>
          </a:p>
        </p:txBody>
      </p:sp>
      <p:sp>
        <p:nvSpPr>
          <p:cNvPr id="6" name="Номер слайда 5"/>
          <p:cNvSpPr>
            <a:spLocks noGrp="1"/>
          </p:cNvSpPr>
          <p:nvPr>
            <p:ph type="sldNum" sz="quarter" idx="12"/>
          </p:nvPr>
        </p:nvSpPr>
        <p:spPr/>
        <p:txBody>
          <a:bodyPr/>
          <a:lstStyle>
            <a:extLst/>
          </a:lstStyle>
          <a:p>
            <a:pPr>
              <a:defRPr/>
            </a:pPr>
            <a:fld id="{834A3F93-AA4C-47B1-8292-17248BDB95CC}"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7"/>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4"/>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en-US"/>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en-US"/>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A3CAC3DF-B3C4-4288-BD1E-D89B28B0B1E5}"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Freeform 2"/>
          <p:cNvSpPr>
            <a:spLocks/>
          </p:cNvSpPr>
          <p:nvPr/>
        </p:nvSpPr>
        <p:spPr bwMode="auto">
          <a:xfrm rot="-3172564">
            <a:off x="7777957" y="-15081"/>
            <a:ext cx="1162050" cy="2084387"/>
          </a:xfrm>
          <a:custGeom>
            <a:avLst/>
            <a:gdLst>
              <a:gd name="T0" fmla="*/ 1162050 w 2903"/>
              <a:gd name="T1" fmla="*/ 244856 h 3686"/>
              <a:gd name="T2" fmla="*/ 1026751 w 2903"/>
              <a:gd name="T3" fmla="*/ 45239 h 3686"/>
              <a:gd name="T4" fmla="*/ 897056 w 2903"/>
              <a:gd name="T5" fmla="*/ 0 h 3686"/>
              <a:gd name="T6" fmla="*/ 44032 w 2903"/>
              <a:gd name="T7" fmla="*/ 1589585 h 3686"/>
              <a:gd name="T8" fmla="*/ 44032 w 2903"/>
              <a:gd name="T9" fmla="*/ 1825394 h 3686"/>
              <a:gd name="T10" fmla="*/ 0 w 2903"/>
              <a:gd name="T11" fmla="*/ 2053285 h 3686"/>
              <a:gd name="T12" fmla="*/ 28821 w 2903"/>
              <a:gd name="T13" fmla="*/ 2084387 h 3686"/>
              <a:gd name="T14" fmla="*/ 176529 w 2903"/>
              <a:gd name="T15" fmla="*/ 1897211 h 3686"/>
              <a:gd name="T16" fmla="*/ 296217 w 2903"/>
              <a:gd name="T17" fmla="*/ 1825394 h 3686"/>
              <a:gd name="T18" fmla="*/ 1162050 w 2903"/>
              <a:gd name="T19" fmla="*/ 244856 h 3686"/>
              <a:gd name="T20" fmla="*/ 1162050 w 2903"/>
              <a:gd name="T21" fmla="*/ 24485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w="9525">
            <a:noFill/>
            <a:round/>
            <a:headEnd/>
            <a:tailEnd/>
          </a:ln>
        </p:spPr>
        <p:txBody>
          <a:bodyPr/>
          <a:lstStyle/>
          <a:p>
            <a:pPr>
              <a:defRPr/>
            </a:pPr>
            <a:endParaRPr lang="ru-RU"/>
          </a:p>
        </p:txBody>
      </p:sp>
      <p:sp>
        <p:nvSpPr>
          <p:cNvPr id="2051"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endParaRPr lang="en-US" smtClean="0"/>
          </a:p>
        </p:txBody>
      </p:sp>
      <p:sp>
        <p:nvSpPr>
          <p:cNvPr id="1546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cs typeface="Arial" pitchFamily="34" charset="0"/>
              </a:defRPr>
            </a:lvl1pPr>
          </a:lstStyle>
          <a:p>
            <a:fld id="{5B106E36-FD25-4E2D-B0AA-010F637433A0}" type="datetimeFigureOut">
              <a:rPr lang="ru-RU" smtClean="0"/>
              <a:pPr/>
              <a:t>01.01.2007</a:t>
            </a:fld>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cs typeface="Arial" pitchFamily="34" charset="0"/>
              </a:defRPr>
            </a:lvl1pPr>
          </a:lstStyle>
          <a:p>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cs typeface="Arial" pitchFamily="34" charset="0"/>
              </a:defRPr>
            </a:lvl1pPr>
          </a:lstStyle>
          <a:p>
            <a:fld id="{725C68B6-61C2-468F-89AB-4B9F7531AA68}" type="slidenum">
              <a:rPr lang="ru-RU" smtClean="0"/>
              <a:pPr/>
              <a:t>‹#›</a:t>
            </a:fld>
            <a:endParaRPr lang="ru-RU"/>
          </a:p>
        </p:txBody>
      </p:sp>
      <p:sp>
        <p:nvSpPr>
          <p:cNvPr id="2056" name="Freeform 8"/>
          <p:cNvSpPr>
            <a:spLocks/>
          </p:cNvSpPr>
          <p:nvPr/>
        </p:nvSpPr>
        <p:spPr bwMode="auto">
          <a:xfrm rot="-3172564">
            <a:off x="7865270" y="24608"/>
            <a:ext cx="1165225" cy="2097087"/>
          </a:xfrm>
          <a:custGeom>
            <a:avLst/>
            <a:gdLst>
              <a:gd name="T0" fmla="*/ 917850 w 2911"/>
              <a:gd name="T1" fmla="*/ 0 h 3703"/>
              <a:gd name="T2" fmla="*/ 52037 w 2911"/>
              <a:gd name="T3" fmla="*/ 1605520 h 3703"/>
              <a:gd name="T4" fmla="*/ 52437 w 2911"/>
              <a:gd name="T5" fmla="*/ 1812794 h 3703"/>
              <a:gd name="T6" fmla="*/ 0 w 2911"/>
              <a:gd name="T7" fmla="*/ 2057445 h 3703"/>
              <a:gd name="T8" fmla="*/ 20014 w 2911"/>
              <a:gd name="T9" fmla="*/ 2097087 h 3703"/>
              <a:gd name="T10" fmla="*/ 168920 w 2911"/>
              <a:gd name="T11" fmla="*/ 1898308 h 3703"/>
              <a:gd name="T12" fmla="*/ 305416 w 2911"/>
              <a:gd name="T13" fmla="*/ 1823554 h 3703"/>
              <a:gd name="T14" fmla="*/ 1165225 w 2911"/>
              <a:gd name="T15" fmla="*/ 242385 h 3703"/>
              <a:gd name="T16" fmla="*/ 1036334 w 2911"/>
              <a:gd name="T17" fmla="*/ 54367 h 3703"/>
              <a:gd name="T18" fmla="*/ 917850 w 2911"/>
              <a:gd name="T19" fmla="*/ 0 h 3703"/>
              <a:gd name="T20" fmla="*/ 917850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w="9525">
            <a:noFill/>
            <a:round/>
            <a:headEnd/>
            <a:tailEnd/>
          </a:ln>
        </p:spPr>
        <p:txBody>
          <a:bodyPr/>
          <a:lstStyle/>
          <a:p>
            <a:pPr>
              <a:defRPr/>
            </a:pPr>
            <a:endParaRPr lang="ru-RU"/>
          </a:p>
        </p:txBody>
      </p:sp>
      <p:sp>
        <p:nvSpPr>
          <p:cNvPr id="2057" name="Freeform 9"/>
          <p:cNvSpPr>
            <a:spLocks/>
          </p:cNvSpPr>
          <p:nvPr/>
        </p:nvSpPr>
        <p:spPr bwMode="auto">
          <a:xfrm rot="-3172564">
            <a:off x="7831139" y="192089"/>
            <a:ext cx="1025525" cy="1571625"/>
          </a:xfrm>
          <a:custGeom>
            <a:avLst/>
            <a:gdLst>
              <a:gd name="T0" fmla="*/ 0 w 2561"/>
              <a:gd name="T1" fmla="*/ 1406370 h 2777"/>
              <a:gd name="T2" fmla="*/ 172990 w 2561"/>
              <a:gd name="T3" fmla="*/ 1444854 h 2777"/>
              <a:gd name="T4" fmla="*/ 294723 w 2561"/>
              <a:gd name="T5" fmla="*/ 1571625 h 2777"/>
              <a:gd name="T6" fmla="*/ 1025525 w 2561"/>
              <a:gd name="T7" fmla="*/ 225811 h 2777"/>
              <a:gd name="T8" fmla="*/ 848130 w 2561"/>
              <a:gd name="T9" fmla="*/ 46407 h 2777"/>
              <a:gd name="T10" fmla="*/ 760034 w 2561"/>
              <a:gd name="T11" fmla="*/ 0 h 2777"/>
              <a:gd name="T12" fmla="*/ 0 w 2561"/>
              <a:gd name="T13" fmla="*/ 1406370 h 2777"/>
              <a:gd name="T14" fmla="*/ 0 w 2561"/>
              <a:gd name="T15" fmla="*/ 1406370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w="9525">
            <a:noFill/>
            <a:round/>
            <a:headEnd/>
            <a:tailEnd/>
          </a:ln>
        </p:spPr>
        <p:txBody>
          <a:bodyPr/>
          <a:lstStyle/>
          <a:p>
            <a:pPr>
              <a:defRPr/>
            </a:pPr>
            <a:endParaRPr lang="ru-RU"/>
          </a:p>
        </p:txBody>
      </p:sp>
      <p:grpSp>
        <p:nvGrpSpPr>
          <p:cNvPr id="2" name="Group 10"/>
          <p:cNvGrpSpPr>
            <a:grpSpLocks/>
          </p:cNvGrpSpPr>
          <p:nvPr/>
        </p:nvGrpSpPr>
        <p:grpSpPr bwMode="auto">
          <a:xfrm>
            <a:off x="7938" y="5540375"/>
            <a:ext cx="1784350" cy="1246188"/>
            <a:chOff x="5" y="3490"/>
            <a:chExt cx="1124" cy="785"/>
          </a:xfrm>
        </p:grpSpPr>
        <p:sp>
          <p:nvSpPr>
            <p:cNvPr id="2075" name="Freeform 11"/>
            <p:cNvSpPr>
              <a:spLocks/>
            </p:cNvSpPr>
            <p:nvPr userDrawn="1"/>
          </p:nvSpPr>
          <p:spPr bwMode="auto">
            <a:xfrm>
              <a:off x="24" y="3505"/>
              <a:ext cx="1089" cy="649"/>
            </a:xfrm>
            <a:custGeom>
              <a:avLst/>
              <a:gdLst>
                <a:gd name="T0" fmla="*/ 794 w 2177"/>
                <a:gd name="T1" fmla="*/ 630 h 1298"/>
                <a:gd name="T2" fmla="*/ 710 w 2177"/>
                <a:gd name="T3" fmla="*/ 553 h 1298"/>
                <a:gd name="T4" fmla="*/ 666 w 2177"/>
                <a:gd name="T5" fmla="*/ 239 h 1298"/>
                <a:gd name="T6" fmla="*/ 1070 w 2177"/>
                <a:gd name="T7" fmla="*/ 165 h 1298"/>
                <a:gd name="T8" fmla="*/ 1089 w 2177"/>
                <a:gd name="T9" fmla="*/ 102 h 1298"/>
                <a:gd name="T10" fmla="*/ 1050 w 2177"/>
                <a:gd name="T11" fmla="*/ 50 h 1298"/>
                <a:gd name="T12" fmla="*/ 638 w 2177"/>
                <a:gd name="T13" fmla="*/ 106 h 1298"/>
                <a:gd name="T14" fmla="*/ 610 w 2177"/>
                <a:gd name="T15" fmla="*/ 16 h 1298"/>
                <a:gd name="T16" fmla="*/ 543 w 2177"/>
                <a:gd name="T17" fmla="*/ 0 h 1298"/>
                <a:gd name="T18" fmla="*/ 479 w 2177"/>
                <a:gd name="T19" fmla="*/ 14 h 1298"/>
                <a:gd name="T20" fmla="*/ 444 w 2177"/>
                <a:gd name="T21" fmla="*/ 53 h 1298"/>
                <a:gd name="T22" fmla="*/ 469 w 2177"/>
                <a:gd name="T23" fmla="*/ 143 h 1298"/>
                <a:gd name="T24" fmla="*/ 330 w 2177"/>
                <a:gd name="T25" fmla="*/ 221 h 1298"/>
                <a:gd name="T26" fmla="*/ 492 w 2177"/>
                <a:gd name="T27" fmla="*/ 237 h 1298"/>
                <a:gd name="T28" fmla="*/ 556 w 2177"/>
                <a:gd name="T29" fmla="*/ 445 h 1298"/>
                <a:gd name="T30" fmla="*/ 71 w 2177"/>
                <a:gd name="T31" fmla="*/ 235 h 1298"/>
                <a:gd name="T32" fmla="*/ 23 w 2177"/>
                <a:gd name="T33" fmla="*/ 255 h 1298"/>
                <a:gd name="T34" fmla="*/ 0 w 2177"/>
                <a:gd name="T35" fmla="*/ 318 h 1298"/>
                <a:gd name="T36" fmla="*/ 28 w 2177"/>
                <a:gd name="T37" fmla="*/ 390 h 1298"/>
                <a:gd name="T38" fmla="*/ 570 w 2177"/>
                <a:gd name="T39" fmla="*/ 644 h 1298"/>
                <a:gd name="T40" fmla="*/ 689 w 2177"/>
                <a:gd name="T41" fmla="*/ 628 h 1298"/>
                <a:gd name="T42" fmla="*/ 785 w 2177"/>
                <a:gd name="T43" fmla="*/ 649 h 1298"/>
                <a:gd name="T44" fmla="*/ 794 w 2177"/>
                <a:gd name="T45" fmla="*/ 630 h 1298"/>
                <a:gd name="T46" fmla="*/ 794 w 2177"/>
                <a:gd name="T47" fmla="*/ 63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w="9525">
              <a:noFill/>
              <a:round/>
              <a:headEnd/>
              <a:tailEnd/>
            </a:ln>
          </p:spPr>
          <p:txBody>
            <a:bodyPr/>
            <a:lstStyle/>
            <a:p>
              <a:pPr>
                <a:defRPr/>
              </a:pPr>
              <a:endParaRPr lang="ru-RU"/>
            </a:p>
          </p:txBody>
        </p:sp>
        <p:sp>
          <p:nvSpPr>
            <p:cNvPr id="2076" name="Freeform 12"/>
            <p:cNvSpPr>
              <a:spLocks/>
            </p:cNvSpPr>
            <p:nvPr userDrawn="1"/>
          </p:nvSpPr>
          <p:spPr bwMode="auto">
            <a:xfrm>
              <a:off x="1022" y="3582"/>
              <a:ext cx="71" cy="129"/>
            </a:xfrm>
            <a:custGeom>
              <a:avLst/>
              <a:gdLst>
                <a:gd name="T0" fmla="*/ 0 w 143"/>
                <a:gd name="T1" fmla="*/ 4 h 258"/>
                <a:gd name="T2" fmla="*/ 60 w 143"/>
                <a:gd name="T3" fmla="*/ 0 h 258"/>
                <a:gd name="T4" fmla="*/ 71 w 143"/>
                <a:gd name="T5" fmla="*/ 117 h 258"/>
                <a:gd name="T6" fmla="*/ 4 w 143"/>
                <a:gd name="T7" fmla="*/ 129 h 258"/>
                <a:gd name="T8" fmla="*/ 0 w 143"/>
                <a:gd name="T9" fmla="*/ 4 h 258"/>
                <a:gd name="T10" fmla="*/ 0 w 143"/>
                <a:gd name="T11" fmla="*/ 4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w="9525">
              <a:noFill/>
              <a:round/>
              <a:headEnd/>
              <a:tailEnd/>
            </a:ln>
          </p:spPr>
          <p:txBody>
            <a:bodyPr/>
            <a:lstStyle/>
            <a:p>
              <a:pPr>
                <a:defRPr/>
              </a:pPr>
              <a:endParaRPr lang="ru-RU"/>
            </a:p>
          </p:txBody>
        </p:sp>
        <p:sp>
          <p:nvSpPr>
            <p:cNvPr id="2077" name="Freeform 13"/>
            <p:cNvSpPr>
              <a:spLocks/>
            </p:cNvSpPr>
            <p:nvPr userDrawn="1"/>
          </p:nvSpPr>
          <p:spPr bwMode="auto">
            <a:xfrm>
              <a:off x="20" y="3774"/>
              <a:ext cx="792" cy="410"/>
            </a:xfrm>
            <a:custGeom>
              <a:avLst/>
              <a:gdLst>
                <a:gd name="T0" fmla="*/ 68 w 1586"/>
                <a:gd name="T1" fmla="*/ 0 h 821"/>
                <a:gd name="T2" fmla="*/ 665 w 1586"/>
                <a:gd name="T3" fmla="*/ 259 h 821"/>
                <a:gd name="T4" fmla="*/ 713 w 1586"/>
                <a:gd name="T5" fmla="*/ 319 h 821"/>
                <a:gd name="T6" fmla="*/ 792 w 1586"/>
                <a:gd name="T7" fmla="*/ 396 h 821"/>
                <a:gd name="T8" fmla="*/ 782 w 1586"/>
                <a:gd name="T9" fmla="*/ 410 h 821"/>
                <a:gd name="T10" fmla="*/ 674 w 1586"/>
                <a:gd name="T11" fmla="*/ 393 h 821"/>
                <a:gd name="T12" fmla="*/ 572 w 1586"/>
                <a:gd name="T13" fmla="*/ 405 h 821"/>
                <a:gd name="T14" fmla="*/ 21 w 1586"/>
                <a:gd name="T15" fmla="*/ 149 h 821"/>
                <a:gd name="T16" fmla="*/ 0 w 1586"/>
                <a:gd name="T17" fmla="*/ 75 h 821"/>
                <a:gd name="T18" fmla="*/ 23 w 1586"/>
                <a:gd name="T19" fmla="*/ 16 h 821"/>
                <a:gd name="T20" fmla="*/ 68 w 1586"/>
                <a:gd name="T21" fmla="*/ 0 h 821"/>
                <a:gd name="T22" fmla="*/ 68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pPr>
                <a:defRPr/>
              </a:pPr>
              <a:endParaRPr lang="ru-RU"/>
            </a:p>
          </p:txBody>
        </p:sp>
        <p:sp>
          <p:nvSpPr>
            <p:cNvPr id="2078" name="Freeform 14"/>
            <p:cNvSpPr>
              <a:spLocks/>
            </p:cNvSpPr>
            <p:nvPr userDrawn="1"/>
          </p:nvSpPr>
          <p:spPr bwMode="auto">
            <a:xfrm>
              <a:off x="129" y="3808"/>
              <a:ext cx="525" cy="374"/>
            </a:xfrm>
            <a:custGeom>
              <a:avLst/>
              <a:gdLst>
                <a:gd name="T0" fmla="*/ 0 w 1049"/>
                <a:gd name="T1" fmla="*/ 163 h 747"/>
                <a:gd name="T2" fmla="*/ 461 w 1049"/>
                <a:gd name="T3" fmla="*/ 374 h 747"/>
                <a:gd name="T4" fmla="*/ 470 w 1049"/>
                <a:gd name="T5" fmla="*/ 267 h 747"/>
                <a:gd name="T6" fmla="*/ 525 w 1049"/>
                <a:gd name="T7" fmla="*/ 211 h 747"/>
                <a:gd name="T8" fmla="*/ 39 w 1049"/>
                <a:gd name="T9" fmla="*/ 0 h 747"/>
                <a:gd name="T10" fmla="*/ 0 w 1049"/>
                <a:gd name="T11" fmla="*/ 64 h 747"/>
                <a:gd name="T12" fmla="*/ 0 w 1049"/>
                <a:gd name="T13" fmla="*/ 163 h 747"/>
                <a:gd name="T14" fmla="*/ 0 w 1049"/>
                <a:gd name="T15" fmla="*/ 163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sp>
          <p:nvSpPr>
            <p:cNvPr id="2079" name="Freeform 15"/>
            <p:cNvSpPr>
              <a:spLocks/>
            </p:cNvSpPr>
            <p:nvPr userDrawn="1"/>
          </p:nvSpPr>
          <p:spPr bwMode="auto">
            <a:xfrm>
              <a:off x="485" y="3532"/>
              <a:ext cx="135" cy="121"/>
            </a:xfrm>
            <a:custGeom>
              <a:avLst/>
              <a:gdLst>
                <a:gd name="T0" fmla="*/ 0 w 272"/>
                <a:gd name="T1" fmla="*/ 14 h 241"/>
                <a:gd name="T2" fmla="*/ 79 w 272"/>
                <a:gd name="T3" fmla="*/ 0 h 241"/>
                <a:gd name="T4" fmla="*/ 125 w 272"/>
                <a:gd name="T5" fmla="*/ 18 h 241"/>
                <a:gd name="T6" fmla="*/ 135 w 272"/>
                <a:gd name="T7" fmla="*/ 70 h 241"/>
                <a:gd name="T8" fmla="*/ 81 w 272"/>
                <a:gd name="T9" fmla="*/ 73 h 241"/>
                <a:gd name="T10" fmla="*/ 16 w 272"/>
                <a:gd name="T11" fmla="*/ 121 h 241"/>
                <a:gd name="T12" fmla="*/ 0 w 272"/>
                <a:gd name="T13" fmla="*/ 14 h 241"/>
                <a:gd name="T14" fmla="*/ 0 w 272"/>
                <a:gd name="T15" fmla="*/ 14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w="9525">
              <a:noFill/>
              <a:round/>
              <a:headEnd/>
              <a:tailEnd/>
            </a:ln>
          </p:spPr>
          <p:txBody>
            <a:bodyPr/>
            <a:lstStyle/>
            <a:p>
              <a:pPr>
                <a:defRPr/>
              </a:pPr>
              <a:endParaRPr lang="ru-RU"/>
            </a:p>
          </p:txBody>
        </p:sp>
        <p:sp>
          <p:nvSpPr>
            <p:cNvPr id="2080" name="Freeform 16"/>
            <p:cNvSpPr>
              <a:spLocks/>
            </p:cNvSpPr>
            <p:nvPr userDrawn="1"/>
          </p:nvSpPr>
          <p:spPr bwMode="auto">
            <a:xfrm>
              <a:off x="641" y="4163"/>
              <a:ext cx="76" cy="112"/>
            </a:xfrm>
            <a:custGeom>
              <a:avLst/>
              <a:gdLst>
                <a:gd name="T0" fmla="*/ 76 w 152"/>
                <a:gd name="T1" fmla="*/ 2 h 224"/>
                <a:gd name="T2" fmla="*/ 76 w 152"/>
                <a:gd name="T3" fmla="*/ 112 h 224"/>
                <a:gd name="T4" fmla="*/ 0 w 152"/>
                <a:gd name="T5" fmla="*/ 4 h 224"/>
                <a:gd name="T6" fmla="*/ 36 w 152"/>
                <a:gd name="T7" fmla="*/ 0 h 224"/>
                <a:gd name="T8" fmla="*/ 76 w 152"/>
                <a:gd name="T9" fmla="*/ 2 h 224"/>
                <a:gd name="T10" fmla="*/ 76 w 152"/>
                <a:gd name="T11" fmla="*/ 2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w="9525">
              <a:noFill/>
              <a:round/>
              <a:headEnd/>
              <a:tailEnd/>
            </a:ln>
          </p:spPr>
          <p:txBody>
            <a:bodyPr/>
            <a:lstStyle/>
            <a:p>
              <a:pPr>
                <a:defRPr/>
              </a:pPr>
              <a:endParaRPr lang="ru-RU"/>
            </a:p>
          </p:txBody>
        </p:sp>
        <p:sp>
          <p:nvSpPr>
            <p:cNvPr id="2081" name="Freeform 17"/>
            <p:cNvSpPr>
              <a:spLocks/>
            </p:cNvSpPr>
            <p:nvPr userDrawn="1"/>
          </p:nvSpPr>
          <p:spPr bwMode="auto">
            <a:xfrm>
              <a:off x="504" y="3607"/>
              <a:ext cx="193" cy="383"/>
            </a:xfrm>
            <a:custGeom>
              <a:avLst/>
              <a:gdLst>
                <a:gd name="T0" fmla="*/ 0 w 386"/>
                <a:gd name="T1" fmla="*/ 40 h 764"/>
                <a:gd name="T2" fmla="*/ 44 w 386"/>
                <a:gd name="T3" fmla="*/ 0 h 764"/>
                <a:gd name="T4" fmla="*/ 116 w 386"/>
                <a:gd name="T5" fmla="*/ 3 h 764"/>
                <a:gd name="T6" fmla="*/ 193 w 386"/>
                <a:gd name="T7" fmla="*/ 383 h 764"/>
                <a:gd name="T8" fmla="*/ 140 w 386"/>
                <a:gd name="T9" fmla="*/ 361 h 764"/>
                <a:gd name="T10" fmla="*/ 76 w 386"/>
                <a:gd name="T11" fmla="*/ 339 h 764"/>
                <a:gd name="T12" fmla="*/ 0 w 386"/>
                <a:gd name="T13" fmla="*/ 40 h 764"/>
                <a:gd name="T14" fmla="*/ 0 w 386"/>
                <a:gd name="T15" fmla="*/ 40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w="9525">
              <a:noFill/>
              <a:round/>
              <a:headEnd/>
              <a:tailEnd/>
            </a:ln>
          </p:spPr>
          <p:txBody>
            <a:bodyPr/>
            <a:lstStyle/>
            <a:p>
              <a:pPr>
                <a:defRPr/>
              </a:pPr>
              <a:endParaRPr lang="ru-RU"/>
            </a:p>
          </p:txBody>
        </p:sp>
        <p:sp>
          <p:nvSpPr>
            <p:cNvPr id="2082" name="Freeform 18"/>
            <p:cNvSpPr>
              <a:spLocks/>
            </p:cNvSpPr>
            <p:nvPr userDrawn="1"/>
          </p:nvSpPr>
          <p:spPr bwMode="auto">
            <a:xfrm>
              <a:off x="668" y="3590"/>
              <a:ext cx="364" cy="174"/>
            </a:xfrm>
            <a:custGeom>
              <a:avLst/>
              <a:gdLst>
                <a:gd name="T0" fmla="*/ 346 w 728"/>
                <a:gd name="T1" fmla="*/ 0 h 348"/>
                <a:gd name="T2" fmla="*/ 0 w 728"/>
                <a:gd name="T3" fmla="*/ 53 h 348"/>
                <a:gd name="T4" fmla="*/ 14 w 728"/>
                <a:gd name="T5" fmla="*/ 174 h 348"/>
                <a:gd name="T6" fmla="*/ 358 w 728"/>
                <a:gd name="T7" fmla="*/ 119 h 348"/>
                <a:gd name="T8" fmla="*/ 364 w 728"/>
                <a:gd name="T9" fmla="*/ 22 h 348"/>
                <a:gd name="T10" fmla="*/ 346 w 728"/>
                <a:gd name="T11" fmla="*/ 0 h 348"/>
                <a:gd name="T12" fmla="*/ 346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w="9525">
              <a:noFill/>
              <a:round/>
              <a:headEnd/>
              <a:tailEnd/>
            </a:ln>
          </p:spPr>
          <p:txBody>
            <a:bodyPr/>
            <a:lstStyle/>
            <a:p>
              <a:pPr>
                <a:defRPr/>
              </a:pPr>
              <a:endParaRPr lang="ru-RU"/>
            </a:p>
          </p:txBody>
        </p:sp>
        <p:sp>
          <p:nvSpPr>
            <p:cNvPr id="2083" name="Freeform 19"/>
            <p:cNvSpPr>
              <a:spLocks/>
            </p:cNvSpPr>
            <p:nvPr userDrawn="1"/>
          </p:nvSpPr>
          <p:spPr bwMode="auto">
            <a:xfrm>
              <a:off x="347" y="3693"/>
              <a:ext cx="156" cy="67"/>
            </a:xfrm>
            <a:custGeom>
              <a:avLst/>
              <a:gdLst>
                <a:gd name="T0" fmla="*/ 136 w 312"/>
                <a:gd name="T1" fmla="*/ 0 h 135"/>
                <a:gd name="T2" fmla="*/ 0 w 312"/>
                <a:gd name="T3" fmla="*/ 39 h 135"/>
                <a:gd name="T4" fmla="*/ 156 w 312"/>
                <a:gd name="T5" fmla="*/ 67 h 135"/>
                <a:gd name="T6" fmla="*/ 136 w 312"/>
                <a:gd name="T7" fmla="*/ 0 h 135"/>
                <a:gd name="T8" fmla="*/ 136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w="9525">
              <a:noFill/>
              <a:round/>
              <a:headEnd/>
              <a:tailEnd/>
            </a:ln>
          </p:spPr>
          <p:txBody>
            <a:bodyPr/>
            <a:lstStyle/>
            <a:p>
              <a:pPr>
                <a:defRPr/>
              </a:pPr>
              <a:endParaRPr lang="ru-RU"/>
            </a:p>
          </p:txBody>
        </p:sp>
        <p:grpSp>
          <p:nvGrpSpPr>
            <p:cNvPr id="3" name="Group 20"/>
            <p:cNvGrpSpPr>
              <a:grpSpLocks/>
            </p:cNvGrpSpPr>
            <p:nvPr userDrawn="1"/>
          </p:nvGrpSpPr>
          <p:grpSpPr bwMode="auto">
            <a:xfrm>
              <a:off x="5" y="3490"/>
              <a:ext cx="1124" cy="780"/>
              <a:chOff x="5" y="3490"/>
              <a:chExt cx="1124" cy="780"/>
            </a:xfrm>
          </p:grpSpPr>
          <p:grpSp>
            <p:nvGrpSpPr>
              <p:cNvPr id="4" name="Group 21"/>
              <p:cNvGrpSpPr>
                <a:grpSpLocks/>
              </p:cNvGrpSpPr>
              <p:nvPr userDrawn="1"/>
            </p:nvGrpSpPr>
            <p:grpSpPr bwMode="auto">
              <a:xfrm>
                <a:off x="499" y="3562"/>
                <a:ext cx="548" cy="708"/>
                <a:chOff x="499" y="3562"/>
                <a:chExt cx="548" cy="708"/>
              </a:xfrm>
            </p:grpSpPr>
            <p:sp>
              <p:nvSpPr>
                <p:cNvPr id="2098" name="Freeform 22"/>
                <p:cNvSpPr>
                  <a:spLocks/>
                </p:cNvSpPr>
                <p:nvPr userDrawn="1"/>
              </p:nvSpPr>
              <p:spPr bwMode="auto">
                <a:xfrm>
                  <a:off x="499" y="3587"/>
                  <a:ext cx="157" cy="87"/>
                </a:xfrm>
                <a:custGeom>
                  <a:avLst/>
                  <a:gdLst>
                    <a:gd name="T0" fmla="*/ 0 w 313"/>
                    <a:gd name="T1" fmla="*/ 53 h 175"/>
                    <a:gd name="T2" fmla="*/ 57 w 313"/>
                    <a:gd name="T3" fmla="*/ 5 h 175"/>
                    <a:gd name="T4" fmla="*/ 107 w 313"/>
                    <a:gd name="T5" fmla="*/ 0 h 175"/>
                    <a:gd name="T6" fmla="*/ 146 w 313"/>
                    <a:gd name="T7" fmla="*/ 13 h 175"/>
                    <a:gd name="T8" fmla="*/ 157 w 313"/>
                    <a:gd name="T9" fmla="*/ 45 h 175"/>
                    <a:gd name="T10" fmla="*/ 84 w 313"/>
                    <a:gd name="T11" fmla="*/ 33 h 175"/>
                    <a:gd name="T12" fmla="*/ 37 w 313"/>
                    <a:gd name="T13" fmla="*/ 50 h 175"/>
                    <a:gd name="T14" fmla="*/ 7 w 313"/>
                    <a:gd name="T15" fmla="*/ 87 h 175"/>
                    <a:gd name="T16" fmla="*/ 0 w 313"/>
                    <a:gd name="T17" fmla="*/ 53 h 175"/>
                    <a:gd name="T18" fmla="*/ 0 w 313"/>
                    <a:gd name="T19" fmla="*/ 53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w="9525">
                  <a:noFill/>
                  <a:round/>
                  <a:headEnd/>
                  <a:tailEnd/>
                </a:ln>
              </p:spPr>
              <p:txBody>
                <a:bodyPr/>
                <a:lstStyle/>
                <a:p>
                  <a:pPr>
                    <a:defRPr/>
                  </a:pPr>
                  <a:endParaRPr lang="ru-RU"/>
                </a:p>
              </p:txBody>
            </p:sp>
            <p:sp>
              <p:nvSpPr>
                <p:cNvPr id="2099" name="Freeform 23"/>
                <p:cNvSpPr>
                  <a:spLocks/>
                </p:cNvSpPr>
                <p:nvPr userDrawn="1"/>
              </p:nvSpPr>
              <p:spPr bwMode="auto">
                <a:xfrm>
                  <a:off x="636" y="4137"/>
                  <a:ext cx="115" cy="133"/>
                </a:xfrm>
                <a:custGeom>
                  <a:avLst/>
                  <a:gdLst>
                    <a:gd name="T0" fmla="*/ 0 w 230"/>
                    <a:gd name="T1" fmla="*/ 20 h 266"/>
                    <a:gd name="T2" fmla="*/ 80 w 230"/>
                    <a:gd name="T3" fmla="*/ 133 h 266"/>
                    <a:gd name="T4" fmla="*/ 115 w 230"/>
                    <a:gd name="T5" fmla="*/ 126 h 266"/>
                    <a:gd name="T6" fmla="*/ 112 w 230"/>
                    <a:gd name="T7" fmla="*/ 9 h 266"/>
                    <a:gd name="T8" fmla="*/ 83 w 230"/>
                    <a:gd name="T9" fmla="*/ 0 h 266"/>
                    <a:gd name="T10" fmla="*/ 90 w 230"/>
                    <a:gd name="T11" fmla="*/ 99 h 266"/>
                    <a:gd name="T12" fmla="*/ 36 w 230"/>
                    <a:gd name="T13" fmla="*/ 2 h 266"/>
                    <a:gd name="T14" fmla="*/ 0 w 230"/>
                    <a:gd name="T15" fmla="*/ 20 h 266"/>
                    <a:gd name="T16" fmla="*/ 0 w 230"/>
                    <a:gd name="T17" fmla="*/ 20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w="9525">
                  <a:noFill/>
                  <a:round/>
                  <a:headEnd/>
                  <a:tailEnd/>
                </a:ln>
              </p:spPr>
              <p:txBody>
                <a:bodyPr/>
                <a:lstStyle/>
                <a:p>
                  <a:pPr>
                    <a:defRPr/>
                  </a:pPr>
                  <a:endParaRPr lang="ru-RU"/>
                </a:p>
              </p:txBody>
            </p:sp>
            <p:sp>
              <p:nvSpPr>
                <p:cNvPr id="2100" name="Freeform 24"/>
                <p:cNvSpPr>
                  <a:spLocks/>
                </p:cNvSpPr>
                <p:nvPr userDrawn="1"/>
              </p:nvSpPr>
              <p:spPr bwMode="auto">
                <a:xfrm>
                  <a:off x="1004" y="3562"/>
                  <a:ext cx="43" cy="117"/>
                </a:xfrm>
                <a:custGeom>
                  <a:avLst/>
                  <a:gdLst>
                    <a:gd name="T0" fmla="*/ 0 w 87"/>
                    <a:gd name="T1" fmla="*/ 10 h 234"/>
                    <a:gd name="T2" fmla="*/ 18 w 87"/>
                    <a:gd name="T3" fmla="*/ 47 h 234"/>
                    <a:gd name="T4" fmla="*/ 22 w 87"/>
                    <a:gd name="T5" fmla="*/ 77 h 234"/>
                    <a:gd name="T6" fmla="*/ 13 w 87"/>
                    <a:gd name="T7" fmla="*/ 117 h 234"/>
                    <a:gd name="T8" fmla="*/ 40 w 87"/>
                    <a:gd name="T9" fmla="*/ 110 h 234"/>
                    <a:gd name="T10" fmla="*/ 43 w 87"/>
                    <a:gd name="T11" fmla="*/ 58 h 234"/>
                    <a:gd name="T12" fmla="*/ 23 w 87"/>
                    <a:gd name="T13" fmla="*/ 0 h 234"/>
                    <a:gd name="T14" fmla="*/ 0 w 87"/>
                    <a:gd name="T15" fmla="*/ 10 h 234"/>
                    <a:gd name="T16" fmla="*/ 0 w 87"/>
                    <a:gd name="T17" fmla="*/ 10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w="9525">
                  <a:noFill/>
                  <a:round/>
                  <a:headEnd/>
                  <a:tailEnd/>
                </a:ln>
              </p:spPr>
              <p:txBody>
                <a:bodyPr/>
                <a:lstStyle/>
                <a:p>
                  <a:pPr>
                    <a:defRPr/>
                  </a:pPr>
                  <a:endParaRPr lang="ru-RU"/>
                </a:p>
              </p:txBody>
            </p:sp>
          </p:grpSp>
          <p:sp>
            <p:nvSpPr>
              <p:cNvPr id="2086" name="Freeform 25"/>
              <p:cNvSpPr>
                <a:spLocks/>
              </p:cNvSpPr>
              <p:nvPr userDrawn="1"/>
            </p:nvSpPr>
            <p:spPr bwMode="auto">
              <a:xfrm>
                <a:off x="76" y="3732"/>
                <a:ext cx="595" cy="250"/>
              </a:xfrm>
              <a:custGeom>
                <a:avLst/>
                <a:gdLst>
                  <a:gd name="T0" fmla="*/ 50 w 1190"/>
                  <a:gd name="T1" fmla="*/ 0 h 500"/>
                  <a:gd name="T2" fmla="*/ 595 w 1190"/>
                  <a:gd name="T3" fmla="*/ 245 h 500"/>
                  <a:gd name="T4" fmla="*/ 538 w 1190"/>
                  <a:gd name="T5" fmla="*/ 250 h 500"/>
                  <a:gd name="T6" fmla="*/ 0 w 1190"/>
                  <a:gd name="T7" fmla="*/ 14 h 500"/>
                  <a:gd name="T8" fmla="*/ 50 w 1190"/>
                  <a:gd name="T9" fmla="*/ 0 h 500"/>
                  <a:gd name="T10" fmla="*/ 5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2087" name="Freeform 26"/>
              <p:cNvSpPr>
                <a:spLocks/>
              </p:cNvSpPr>
              <p:nvPr userDrawn="1"/>
            </p:nvSpPr>
            <p:spPr bwMode="auto">
              <a:xfrm>
                <a:off x="260" y="3886"/>
                <a:ext cx="244" cy="148"/>
              </a:xfrm>
              <a:custGeom>
                <a:avLst/>
                <a:gdLst>
                  <a:gd name="T0" fmla="*/ 7 w 489"/>
                  <a:gd name="T1" fmla="*/ 17 h 296"/>
                  <a:gd name="T2" fmla="*/ 80 w 489"/>
                  <a:gd name="T3" fmla="*/ 33 h 296"/>
                  <a:gd name="T4" fmla="*/ 162 w 489"/>
                  <a:gd name="T5" fmla="*/ 69 h 296"/>
                  <a:gd name="T6" fmla="*/ 220 w 489"/>
                  <a:gd name="T7" fmla="*/ 122 h 296"/>
                  <a:gd name="T8" fmla="*/ 163 w 489"/>
                  <a:gd name="T9" fmla="*/ 115 h 296"/>
                  <a:gd name="T10" fmla="*/ 69 w 489"/>
                  <a:gd name="T11" fmla="*/ 73 h 296"/>
                  <a:gd name="T12" fmla="*/ 25 w 489"/>
                  <a:gd name="T13" fmla="*/ 40 h 296"/>
                  <a:gd name="T14" fmla="*/ 53 w 489"/>
                  <a:gd name="T15" fmla="*/ 82 h 296"/>
                  <a:gd name="T16" fmla="*/ 136 w 489"/>
                  <a:gd name="T17" fmla="*/ 135 h 296"/>
                  <a:gd name="T18" fmla="*/ 233 w 489"/>
                  <a:gd name="T19" fmla="*/ 148 h 296"/>
                  <a:gd name="T20" fmla="*/ 244 w 489"/>
                  <a:gd name="T21" fmla="*/ 112 h 296"/>
                  <a:gd name="T22" fmla="*/ 197 w 489"/>
                  <a:gd name="T23" fmla="*/ 60 h 296"/>
                  <a:gd name="T24" fmla="*/ 85 w 489"/>
                  <a:gd name="T25" fmla="*/ 9 h 296"/>
                  <a:gd name="T26" fmla="*/ 0 w 489"/>
                  <a:gd name="T27" fmla="*/ 0 h 296"/>
                  <a:gd name="T28" fmla="*/ 7 w 489"/>
                  <a:gd name="T29" fmla="*/ 17 h 296"/>
                  <a:gd name="T30" fmla="*/ 7 w 489"/>
                  <a:gd name="T31" fmla="*/ 17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sp>
            <p:nvSpPr>
              <p:cNvPr id="2088" name="Freeform 27"/>
              <p:cNvSpPr>
                <a:spLocks/>
              </p:cNvSpPr>
              <p:nvPr userDrawn="1"/>
            </p:nvSpPr>
            <p:spPr bwMode="auto">
              <a:xfrm>
                <a:off x="565" y="3680"/>
                <a:ext cx="107" cy="238"/>
              </a:xfrm>
              <a:custGeom>
                <a:avLst/>
                <a:gdLst>
                  <a:gd name="T0" fmla="*/ 12 w 213"/>
                  <a:gd name="T1" fmla="*/ 0 h 478"/>
                  <a:gd name="T2" fmla="*/ 46 w 213"/>
                  <a:gd name="T3" fmla="*/ 12 h 478"/>
                  <a:gd name="T4" fmla="*/ 40 w 213"/>
                  <a:gd name="T5" fmla="*/ 96 h 478"/>
                  <a:gd name="T6" fmla="*/ 53 w 213"/>
                  <a:gd name="T7" fmla="*/ 163 h 478"/>
                  <a:gd name="T8" fmla="*/ 107 w 213"/>
                  <a:gd name="T9" fmla="*/ 225 h 478"/>
                  <a:gd name="T10" fmla="*/ 49 w 213"/>
                  <a:gd name="T11" fmla="*/ 238 h 478"/>
                  <a:gd name="T12" fmla="*/ 15 w 213"/>
                  <a:gd name="T13" fmla="*/ 171 h 478"/>
                  <a:gd name="T14" fmla="*/ 0 w 213"/>
                  <a:gd name="T15" fmla="*/ 28 h 478"/>
                  <a:gd name="T16" fmla="*/ 12 w 213"/>
                  <a:gd name="T17" fmla="*/ 0 h 478"/>
                  <a:gd name="T18" fmla="*/ 12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w="9525">
                <a:noFill/>
                <a:round/>
                <a:headEnd/>
                <a:tailEnd/>
              </a:ln>
            </p:spPr>
            <p:txBody>
              <a:bodyPr/>
              <a:lstStyle/>
              <a:p>
                <a:pPr>
                  <a:defRPr/>
                </a:pPr>
                <a:endParaRPr lang="ru-RU"/>
              </a:p>
            </p:txBody>
          </p:sp>
          <p:grpSp>
            <p:nvGrpSpPr>
              <p:cNvPr id="5" name="Group 28"/>
              <p:cNvGrpSpPr>
                <a:grpSpLocks/>
              </p:cNvGrpSpPr>
              <p:nvPr userDrawn="1"/>
            </p:nvGrpSpPr>
            <p:grpSpPr bwMode="auto">
              <a:xfrm>
                <a:off x="5" y="3490"/>
                <a:ext cx="1124" cy="678"/>
                <a:chOff x="5" y="3490"/>
                <a:chExt cx="1124" cy="678"/>
              </a:xfrm>
            </p:grpSpPr>
            <p:sp>
              <p:nvSpPr>
                <p:cNvPr id="2090" name="Freeform 29"/>
                <p:cNvSpPr>
                  <a:spLocks/>
                </p:cNvSpPr>
                <p:nvPr userDrawn="1"/>
              </p:nvSpPr>
              <p:spPr bwMode="auto">
                <a:xfrm>
                  <a:off x="669" y="4048"/>
                  <a:ext cx="75" cy="87"/>
                </a:xfrm>
                <a:custGeom>
                  <a:avLst/>
                  <a:gdLst>
                    <a:gd name="T0" fmla="*/ 55 w 150"/>
                    <a:gd name="T1" fmla="*/ 0 h 173"/>
                    <a:gd name="T2" fmla="*/ 20 w 150"/>
                    <a:gd name="T3" fmla="*/ 33 h 173"/>
                    <a:gd name="T4" fmla="*/ 0 w 150"/>
                    <a:gd name="T5" fmla="*/ 87 h 173"/>
                    <a:gd name="T6" fmla="*/ 40 w 150"/>
                    <a:gd name="T7" fmla="*/ 80 h 173"/>
                    <a:gd name="T8" fmla="*/ 52 w 150"/>
                    <a:gd name="T9" fmla="*/ 42 h 173"/>
                    <a:gd name="T10" fmla="*/ 75 w 150"/>
                    <a:gd name="T11" fmla="*/ 14 h 173"/>
                    <a:gd name="T12" fmla="*/ 55 w 150"/>
                    <a:gd name="T13" fmla="*/ 0 h 173"/>
                    <a:gd name="T14" fmla="*/ 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2091" name="Freeform 30"/>
                <p:cNvSpPr>
                  <a:spLocks/>
                </p:cNvSpPr>
                <p:nvPr userDrawn="1"/>
              </p:nvSpPr>
              <p:spPr bwMode="auto">
                <a:xfrm>
                  <a:off x="5" y="3728"/>
                  <a:ext cx="842" cy="440"/>
                </a:xfrm>
                <a:custGeom>
                  <a:avLst/>
                  <a:gdLst>
                    <a:gd name="T0" fmla="*/ 78 w 1684"/>
                    <a:gd name="T1" fmla="*/ 0 h 880"/>
                    <a:gd name="T2" fmla="*/ 32 w 1684"/>
                    <a:gd name="T3" fmla="*/ 26 h 880"/>
                    <a:gd name="T4" fmla="*/ 0 w 1684"/>
                    <a:gd name="T5" fmla="*/ 104 h 880"/>
                    <a:gd name="T6" fmla="*/ 34 w 1684"/>
                    <a:gd name="T7" fmla="*/ 179 h 880"/>
                    <a:gd name="T8" fmla="*/ 591 w 1684"/>
                    <a:gd name="T9" fmla="*/ 434 h 880"/>
                    <a:gd name="T10" fmla="*/ 711 w 1684"/>
                    <a:gd name="T11" fmla="*/ 418 h 880"/>
                    <a:gd name="T12" fmla="*/ 808 w 1684"/>
                    <a:gd name="T13" fmla="*/ 440 h 880"/>
                    <a:gd name="T14" fmla="*/ 842 w 1684"/>
                    <a:gd name="T15" fmla="*/ 404 h 880"/>
                    <a:gd name="T16" fmla="*/ 751 w 1684"/>
                    <a:gd name="T17" fmla="*/ 332 h 880"/>
                    <a:gd name="T18" fmla="*/ 714 w 1684"/>
                    <a:gd name="T19" fmla="*/ 256 h 880"/>
                    <a:gd name="T20" fmla="*/ 685 w 1684"/>
                    <a:gd name="T21" fmla="*/ 264 h 880"/>
                    <a:gd name="T22" fmla="*/ 720 w 1684"/>
                    <a:gd name="T23" fmla="*/ 332 h 880"/>
                    <a:gd name="T24" fmla="*/ 789 w 1684"/>
                    <a:gd name="T25" fmla="*/ 405 h 880"/>
                    <a:gd name="T26" fmla="*/ 707 w 1684"/>
                    <a:gd name="T27" fmla="*/ 394 h 880"/>
                    <a:gd name="T28" fmla="*/ 610 w 1684"/>
                    <a:gd name="T29" fmla="*/ 407 h 880"/>
                    <a:gd name="T30" fmla="*/ 628 w 1684"/>
                    <a:gd name="T31" fmla="*/ 325 h 880"/>
                    <a:gd name="T32" fmla="*/ 669 w 1684"/>
                    <a:gd name="T33" fmla="*/ 269 h 880"/>
                    <a:gd name="T34" fmla="*/ 621 w 1684"/>
                    <a:gd name="T35" fmla="*/ 276 h 880"/>
                    <a:gd name="T36" fmla="*/ 583 w 1684"/>
                    <a:gd name="T37" fmla="*/ 329 h 880"/>
                    <a:gd name="T38" fmla="*/ 570 w 1684"/>
                    <a:gd name="T39" fmla="*/ 396 h 880"/>
                    <a:gd name="T40" fmla="*/ 54 w 1684"/>
                    <a:gd name="T41" fmla="*/ 155 h 880"/>
                    <a:gd name="T42" fmla="*/ 40 w 1684"/>
                    <a:gd name="T43" fmla="*/ 108 h 880"/>
                    <a:gd name="T44" fmla="*/ 52 w 1684"/>
                    <a:gd name="T45" fmla="*/ 48 h 880"/>
                    <a:gd name="T46" fmla="*/ 109 w 1684"/>
                    <a:gd name="T47" fmla="*/ 0 h 880"/>
                    <a:gd name="T48" fmla="*/ 78 w 1684"/>
                    <a:gd name="T49" fmla="*/ 0 h 880"/>
                    <a:gd name="T50" fmla="*/ 7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2092" name="Freeform 31"/>
                <p:cNvSpPr>
                  <a:spLocks/>
                </p:cNvSpPr>
                <p:nvPr userDrawn="1"/>
              </p:nvSpPr>
              <p:spPr bwMode="auto">
                <a:xfrm>
                  <a:off x="106" y="3770"/>
                  <a:ext cx="80" cy="167"/>
                </a:xfrm>
                <a:custGeom>
                  <a:avLst/>
                  <a:gdLst>
                    <a:gd name="T0" fmla="*/ 58 w 160"/>
                    <a:gd name="T1" fmla="*/ 0 h 335"/>
                    <a:gd name="T2" fmla="*/ 10 w 160"/>
                    <a:gd name="T3" fmla="*/ 53 h 335"/>
                    <a:gd name="T4" fmla="*/ 0 w 160"/>
                    <a:gd name="T5" fmla="*/ 115 h 335"/>
                    <a:gd name="T6" fmla="*/ 17 w 160"/>
                    <a:gd name="T7" fmla="*/ 157 h 335"/>
                    <a:gd name="T8" fmla="*/ 47 w 160"/>
                    <a:gd name="T9" fmla="*/ 167 h 335"/>
                    <a:gd name="T10" fmla="*/ 38 w 160"/>
                    <a:gd name="T11" fmla="*/ 77 h 335"/>
                    <a:gd name="T12" fmla="*/ 80 w 160"/>
                    <a:gd name="T13" fmla="*/ 8 h 335"/>
                    <a:gd name="T14" fmla="*/ 58 w 160"/>
                    <a:gd name="T15" fmla="*/ 0 h 335"/>
                    <a:gd name="T16" fmla="*/ 5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2093" name="Freeform 32"/>
                <p:cNvSpPr>
                  <a:spLocks/>
                </p:cNvSpPr>
                <p:nvPr userDrawn="1"/>
              </p:nvSpPr>
              <p:spPr bwMode="auto">
                <a:xfrm>
                  <a:off x="449" y="3490"/>
                  <a:ext cx="322" cy="594"/>
                </a:xfrm>
                <a:custGeom>
                  <a:avLst/>
                  <a:gdLst>
                    <a:gd name="T0" fmla="*/ 109 w 642"/>
                    <a:gd name="T1" fmla="*/ 448 h 1188"/>
                    <a:gd name="T2" fmla="*/ 0 w 642"/>
                    <a:gd name="T3" fmla="*/ 62 h 1188"/>
                    <a:gd name="T4" fmla="*/ 41 w 642"/>
                    <a:gd name="T5" fmla="*/ 19 h 1188"/>
                    <a:gd name="T6" fmla="*/ 129 w 642"/>
                    <a:gd name="T7" fmla="*/ 0 h 1188"/>
                    <a:gd name="T8" fmla="*/ 200 w 642"/>
                    <a:gd name="T9" fmla="*/ 29 h 1188"/>
                    <a:gd name="T10" fmla="*/ 322 w 642"/>
                    <a:gd name="T11" fmla="*/ 594 h 1188"/>
                    <a:gd name="T12" fmla="*/ 278 w 642"/>
                    <a:gd name="T13" fmla="*/ 546 h 1188"/>
                    <a:gd name="T14" fmla="*/ 178 w 642"/>
                    <a:gd name="T15" fmla="*/ 49 h 1188"/>
                    <a:gd name="T16" fmla="*/ 113 w 642"/>
                    <a:gd name="T17" fmla="*/ 31 h 1188"/>
                    <a:gd name="T18" fmla="*/ 60 w 642"/>
                    <a:gd name="T19" fmla="*/ 37 h 1188"/>
                    <a:gd name="T20" fmla="*/ 38 w 642"/>
                    <a:gd name="T21" fmla="*/ 71 h 1188"/>
                    <a:gd name="T22" fmla="*/ 153 w 642"/>
                    <a:gd name="T23" fmla="*/ 462 h 1188"/>
                    <a:gd name="T24" fmla="*/ 109 w 642"/>
                    <a:gd name="T25" fmla="*/ 448 h 1188"/>
                    <a:gd name="T26" fmla="*/ 109 w 642"/>
                    <a:gd name="T27" fmla="*/ 448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w="9525">
                  <a:noFill/>
                  <a:round/>
                  <a:headEnd/>
                  <a:tailEnd/>
                </a:ln>
              </p:spPr>
              <p:txBody>
                <a:bodyPr/>
                <a:lstStyle/>
                <a:p>
                  <a:pPr>
                    <a:defRPr/>
                  </a:pPr>
                  <a:endParaRPr lang="ru-RU"/>
                </a:p>
              </p:txBody>
            </p:sp>
            <p:sp>
              <p:nvSpPr>
                <p:cNvPr id="2094" name="Freeform 33"/>
                <p:cNvSpPr>
                  <a:spLocks/>
                </p:cNvSpPr>
                <p:nvPr userDrawn="1"/>
              </p:nvSpPr>
              <p:spPr bwMode="auto">
                <a:xfrm>
                  <a:off x="578" y="3650"/>
                  <a:ext cx="96" cy="252"/>
                </a:xfrm>
                <a:custGeom>
                  <a:avLst/>
                  <a:gdLst>
                    <a:gd name="T0" fmla="*/ 0 w 192"/>
                    <a:gd name="T1" fmla="*/ 14 h 504"/>
                    <a:gd name="T2" fmla="*/ 38 w 192"/>
                    <a:gd name="T3" fmla="*/ 97 h 504"/>
                    <a:gd name="T4" fmla="*/ 57 w 192"/>
                    <a:gd name="T5" fmla="*/ 159 h 504"/>
                    <a:gd name="T6" fmla="*/ 58 w 192"/>
                    <a:gd name="T7" fmla="*/ 252 h 504"/>
                    <a:gd name="T8" fmla="*/ 96 w 192"/>
                    <a:gd name="T9" fmla="*/ 252 h 504"/>
                    <a:gd name="T10" fmla="*/ 94 w 192"/>
                    <a:gd name="T11" fmla="*/ 180 h 504"/>
                    <a:gd name="T12" fmla="*/ 81 w 192"/>
                    <a:gd name="T13" fmla="*/ 104 h 504"/>
                    <a:gd name="T14" fmla="*/ 50 w 192"/>
                    <a:gd name="T15" fmla="*/ 30 h 504"/>
                    <a:gd name="T16" fmla="*/ 32 w 192"/>
                    <a:gd name="T17" fmla="*/ 0 h 504"/>
                    <a:gd name="T18" fmla="*/ 0 w 192"/>
                    <a:gd name="T19" fmla="*/ 14 h 504"/>
                    <a:gd name="T20" fmla="*/ 0 w 192"/>
                    <a:gd name="T21" fmla="*/ 14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w="9525">
                  <a:noFill/>
                  <a:round/>
                  <a:headEnd/>
                  <a:tailEnd/>
                </a:ln>
              </p:spPr>
              <p:txBody>
                <a:bodyPr/>
                <a:lstStyle/>
                <a:p>
                  <a:pPr>
                    <a:defRPr/>
                  </a:pPr>
                  <a:endParaRPr lang="ru-RU"/>
                </a:p>
              </p:txBody>
            </p:sp>
            <p:sp>
              <p:nvSpPr>
                <p:cNvPr id="2095" name="Freeform 34"/>
                <p:cNvSpPr>
                  <a:spLocks/>
                </p:cNvSpPr>
                <p:nvPr userDrawn="1"/>
              </p:nvSpPr>
              <p:spPr bwMode="auto">
                <a:xfrm>
                  <a:off x="328" y="3630"/>
                  <a:ext cx="195" cy="135"/>
                </a:xfrm>
                <a:custGeom>
                  <a:avLst/>
                  <a:gdLst>
                    <a:gd name="T0" fmla="*/ 149 w 390"/>
                    <a:gd name="T1" fmla="*/ 0 h 269"/>
                    <a:gd name="T2" fmla="*/ 129 w 390"/>
                    <a:gd name="T3" fmla="*/ 9 h 269"/>
                    <a:gd name="T4" fmla="*/ 127 w 390"/>
                    <a:gd name="T5" fmla="*/ 33 h 269"/>
                    <a:gd name="T6" fmla="*/ 0 w 390"/>
                    <a:gd name="T7" fmla="*/ 85 h 269"/>
                    <a:gd name="T8" fmla="*/ 0 w 390"/>
                    <a:gd name="T9" fmla="*/ 111 h 269"/>
                    <a:gd name="T10" fmla="*/ 142 w 390"/>
                    <a:gd name="T11" fmla="*/ 113 h 269"/>
                    <a:gd name="T12" fmla="*/ 160 w 390"/>
                    <a:gd name="T13" fmla="*/ 135 h 269"/>
                    <a:gd name="T14" fmla="*/ 195 w 390"/>
                    <a:gd name="T15" fmla="*/ 133 h 269"/>
                    <a:gd name="T16" fmla="*/ 192 w 390"/>
                    <a:gd name="T17" fmla="*/ 95 h 269"/>
                    <a:gd name="T18" fmla="*/ 58 w 390"/>
                    <a:gd name="T19" fmla="*/ 88 h 269"/>
                    <a:gd name="T20" fmla="*/ 167 w 390"/>
                    <a:gd name="T21" fmla="*/ 45 h 269"/>
                    <a:gd name="T22" fmla="*/ 149 w 390"/>
                    <a:gd name="T23" fmla="*/ 0 h 269"/>
                    <a:gd name="T24" fmla="*/ 149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w="9525">
                  <a:noFill/>
                  <a:round/>
                  <a:headEnd/>
                  <a:tailEnd/>
                </a:ln>
              </p:spPr>
              <p:txBody>
                <a:bodyPr/>
                <a:lstStyle/>
                <a:p>
                  <a:pPr>
                    <a:defRPr/>
                  </a:pPr>
                  <a:endParaRPr lang="ru-RU"/>
                </a:p>
              </p:txBody>
            </p:sp>
            <p:sp>
              <p:nvSpPr>
                <p:cNvPr id="2096" name="Freeform 35"/>
                <p:cNvSpPr>
                  <a:spLocks/>
                </p:cNvSpPr>
                <p:nvPr userDrawn="1"/>
              </p:nvSpPr>
              <p:spPr bwMode="auto">
                <a:xfrm>
                  <a:off x="658" y="3538"/>
                  <a:ext cx="471" cy="212"/>
                </a:xfrm>
                <a:custGeom>
                  <a:avLst/>
                  <a:gdLst>
                    <a:gd name="T0" fmla="*/ 0 w 941"/>
                    <a:gd name="T1" fmla="*/ 66 h 424"/>
                    <a:gd name="T2" fmla="*/ 432 w 941"/>
                    <a:gd name="T3" fmla="*/ 0 h 424"/>
                    <a:gd name="T4" fmla="*/ 463 w 941"/>
                    <a:gd name="T5" fmla="*/ 39 h 424"/>
                    <a:gd name="T6" fmla="*/ 471 w 941"/>
                    <a:gd name="T7" fmla="*/ 91 h 424"/>
                    <a:gd name="T8" fmla="*/ 452 w 941"/>
                    <a:gd name="T9" fmla="*/ 141 h 424"/>
                    <a:gd name="T10" fmla="*/ 29 w 941"/>
                    <a:gd name="T11" fmla="*/ 212 h 424"/>
                    <a:gd name="T12" fmla="*/ 27 w 941"/>
                    <a:gd name="T13" fmla="*/ 192 h 424"/>
                    <a:gd name="T14" fmla="*/ 432 w 941"/>
                    <a:gd name="T15" fmla="*/ 121 h 424"/>
                    <a:gd name="T16" fmla="*/ 447 w 941"/>
                    <a:gd name="T17" fmla="*/ 73 h 424"/>
                    <a:gd name="T18" fmla="*/ 420 w 941"/>
                    <a:gd name="T19" fmla="*/ 29 h 424"/>
                    <a:gd name="T20" fmla="*/ 0 w 941"/>
                    <a:gd name="T21" fmla="*/ 93 h 424"/>
                    <a:gd name="T22" fmla="*/ 0 w 941"/>
                    <a:gd name="T23" fmla="*/ 66 h 424"/>
                    <a:gd name="T24" fmla="*/ 0 w 941"/>
                    <a:gd name="T25" fmla="*/ 66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w="9525">
                  <a:noFill/>
                  <a:round/>
                  <a:headEnd/>
                  <a:tailEnd/>
                </a:ln>
              </p:spPr>
              <p:txBody>
                <a:bodyPr/>
                <a:lstStyle/>
                <a:p>
                  <a:pPr>
                    <a:defRPr/>
                  </a:pPr>
                  <a:endParaRPr lang="ru-RU"/>
                </a:p>
              </p:txBody>
            </p:sp>
            <p:sp>
              <p:nvSpPr>
                <p:cNvPr id="2097" name="Freeform 36"/>
                <p:cNvSpPr>
                  <a:spLocks/>
                </p:cNvSpPr>
                <p:nvPr userDrawn="1"/>
              </p:nvSpPr>
              <p:spPr bwMode="auto">
                <a:xfrm>
                  <a:off x="717" y="3606"/>
                  <a:ext cx="245" cy="86"/>
                </a:xfrm>
                <a:custGeom>
                  <a:avLst/>
                  <a:gdLst>
                    <a:gd name="T0" fmla="*/ 0 w 488"/>
                    <a:gd name="T1" fmla="*/ 63 h 173"/>
                    <a:gd name="T2" fmla="*/ 33 w 488"/>
                    <a:gd name="T3" fmla="*/ 86 h 173"/>
                    <a:gd name="T4" fmla="*/ 111 w 488"/>
                    <a:gd name="T5" fmla="*/ 83 h 173"/>
                    <a:gd name="T6" fmla="*/ 210 w 488"/>
                    <a:gd name="T7" fmla="*/ 58 h 173"/>
                    <a:gd name="T8" fmla="*/ 245 w 488"/>
                    <a:gd name="T9" fmla="*/ 21 h 173"/>
                    <a:gd name="T10" fmla="*/ 222 w 488"/>
                    <a:gd name="T11" fmla="*/ 1 h 173"/>
                    <a:gd name="T12" fmla="*/ 127 w 488"/>
                    <a:gd name="T13" fmla="*/ 0 h 173"/>
                    <a:gd name="T14" fmla="*/ 55 w 488"/>
                    <a:gd name="T15" fmla="*/ 6 h 173"/>
                    <a:gd name="T16" fmla="*/ 8 w 488"/>
                    <a:gd name="T17" fmla="*/ 38 h 173"/>
                    <a:gd name="T18" fmla="*/ 56 w 488"/>
                    <a:gd name="T19" fmla="*/ 47 h 173"/>
                    <a:gd name="T20" fmla="*/ 138 w 488"/>
                    <a:gd name="T21" fmla="*/ 26 h 173"/>
                    <a:gd name="T22" fmla="*/ 209 w 488"/>
                    <a:gd name="T23" fmla="*/ 26 h 173"/>
                    <a:gd name="T24" fmla="*/ 135 w 488"/>
                    <a:gd name="T25" fmla="*/ 55 h 173"/>
                    <a:gd name="T26" fmla="*/ 71 w 488"/>
                    <a:gd name="T27" fmla="*/ 63 h 173"/>
                    <a:gd name="T28" fmla="*/ 0 w 488"/>
                    <a:gd name="T29" fmla="*/ 63 h 173"/>
                    <a:gd name="T30" fmla="*/ 0 w 488"/>
                    <a:gd name="T31" fmla="*/ 63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w="9525">
                  <a:noFill/>
                  <a:round/>
                  <a:headEnd/>
                  <a:tailEnd/>
                </a:ln>
              </p:spPr>
              <p:txBody>
                <a:bodyPr/>
                <a:lstStyle/>
                <a:p>
                  <a:pPr>
                    <a:defRPr/>
                  </a:pPr>
                  <a:endParaRPr lang="ru-RU"/>
                </a:p>
              </p:txBody>
            </p:sp>
          </p:grpSp>
        </p:grpSp>
      </p:grpSp>
      <p:grpSp>
        <p:nvGrpSpPr>
          <p:cNvPr id="6" name="Group 37"/>
          <p:cNvGrpSpPr>
            <a:grpSpLocks/>
          </p:cNvGrpSpPr>
          <p:nvPr/>
        </p:nvGrpSpPr>
        <p:grpSpPr bwMode="auto">
          <a:xfrm>
            <a:off x="8680451" y="2116140"/>
            <a:ext cx="385763" cy="4308475"/>
            <a:chOff x="5468" y="1333"/>
            <a:chExt cx="243" cy="2714"/>
          </a:xfrm>
        </p:grpSpPr>
        <p:sp>
          <p:nvSpPr>
            <p:cNvPr id="2073" name="Freeform 38"/>
            <p:cNvSpPr>
              <a:spLocks/>
            </p:cNvSpPr>
            <p:nvPr userDrawn="1"/>
          </p:nvSpPr>
          <p:spPr bwMode="auto">
            <a:xfrm flipH="1">
              <a:off x="5468" y="2620"/>
              <a:ext cx="205" cy="1427"/>
            </a:xfrm>
            <a:custGeom>
              <a:avLst/>
              <a:gdLst>
                <a:gd name="T0" fmla="*/ 184 w 772"/>
                <a:gd name="T1" fmla="*/ 1379 h 3266"/>
                <a:gd name="T2" fmla="*/ 101 w 772"/>
                <a:gd name="T3" fmla="*/ 1287 h 3266"/>
                <a:gd name="T4" fmla="*/ 85 w 772"/>
                <a:gd name="T5" fmla="*/ 1216 h 3266"/>
                <a:gd name="T6" fmla="*/ 99 w 772"/>
                <a:gd name="T7" fmla="*/ 1111 h 3266"/>
                <a:gd name="T8" fmla="*/ 157 w 772"/>
                <a:gd name="T9" fmla="*/ 984 h 3266"/>
                <a:gd name="T10" fmla="*/ 170 w 772"/>
                <a:gd name="T11" fmla="*/ 904 h 3266"/>
                <a:gd name="T12" fmla="*/ 157 w 772"/>
                <a:gd name="T13" fmla="*/ 851 h 3266"/>
                <a:gd name="T14" fmla="*/ 106 w 772"/>
                <a:gd name="T15" fmla="*/ 812 h 3266"/>
                <a:gd name="T16" fmla="*/ 96 w 772"/>
                <a:gd name="T17" fmla="*/ 763 h 3266"/>
                <a:gd name="T18" fmla="*/ 114 w 772"/>
                <a:gd name="T19" fmla="*/ 693 h 3266"/>
                <a:gd name="T20" fmla="*/ 197 w 772"/>
                <a:gd name="T21" fmla="*/ 505 h 3266"/>
                <a:gd name="T22" fmla="*/ 205 w 772"/>
                <a:gd name="T23" fmla="*/ 413 h 3266"/>
                <a:gd name="T24" fmla="*/ 184 w 772"/>
                <a:gd name="T25" fmla="*/ 312 h 3266"/>
                <a:gd name="T26" fmla="*/ 114 w 772"/>
                <a:gd name="T27" fmla="*/ 263 h 3266"/>
                <a:gd name="T28" fmla="*/ 53 w 772"/>
                <a:gd name="T29" fmla="*/ 184 h 3266"/>
                <a:gd name="T30" fmla="*/ 0 w 772"/>
                <a:gd name="T31" fmla="*/ 0 h 3266"/>
                <a:gd name="T32" fmla="*/ 8 w 772"/>
                <a:gd name="T33" fmla="*/ 167 h 3266"/>
                <a:gd name="T34" fmla="*/ 48 w 772"/>
                <a:gd name="T35" fmla="*/ 267 h 3266"/>
                <a:gd name="T36" fmla="*/ 101 w 772"/>
                <a:gd name="T37" fmla="*/ 329 h 3266"/>
                <a:gd name="T38" fmla="*/ 160 w 772"/>
                <a:gd name="T39" fmla="*/ 364 h 3266"/>
                <a:gd name="T40" fmla="*/ 163 w 772"/>
                <a:gd name="T41" fmla="*/ 456 h 3266"/>
                <a:gd name="T42" fmla="*/ 133 w 772"/>
                <a:gd name="T43" fmla="*/ 553 h 3266"/>
                <a:gd name="T44" fmla="*/ 64 w 772"/>
                <a:gd name="T45" fmla="*/ 724 h 3266"/>
                <a:gd name="T46" fmla="*/ 61 w 772"/>
                <a:gd name="T47" fmla="*/ 834 h 3266"/>
                <a:gd name="T48" fmla="*/ 125 w 772"/>
                <a:gd name="T49" fmla="*/ 895 h 3266"/>
                <a:gd name="T50" fmla="*/ 122 w 772"/>
                <a:gd name="T51" fmla="*/ 952 h 3266"/>
                <a:gd name="T52" fmla="*/ 66 w 772"/>
                <a:gd name="T53" fmla="*/ 1071 h 3266"/>
                <a:gd name="T54" fmla="*/ 42 w 772"/>
                <a:gd name="T55" fmla="*/ 1185 h 3266"/>
                <a:gd name="T56" fmla="*/ 64 w 772"/>
                <a:gd name="T57" fmla="*/ 1308 h 3266"/>
                <a:gd name="T58" fmla="*/ 114 w 772"/>
                <a:gd name="T59" fmla="*/ 1374 h 3266"/>
                <a:gd name="T60" fmla="*/ 178 w 772"/>
                <a:gd name="T61" fmla="*/ 1427 h 3266"/>
                <a:gd name="T62" fmla="*/ 184 w 772"/>
                <a:gd name="T63" fmla="*/ 1379 h 3266"/>
                <a:gd name="T64" fmla="*/ 184 w 772"/>
                <a:gd name="T65" fmla="*/ 1379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pPr>
                <a:defRPr/>
              </a:pPr>
              <a:endParaRPr lang="ru-RU"/>
            </a:p>
          </p:txBody>
        </p:sp>
        <p:sp>
          <p:nvSpPr>
            <p:cNvPr id="2074" name="Freeform 39"/>
            <p:cNvSpPr>
              <a:spLocks/>
            </p:cNvSpPr>
            <p:nvPr userDrawn="1"/>
          </p:nvSpPr>
          <p:spPr bwMode="auto">
            <a:xfrm flipH="1">
              <a:off x="5506" y="1333"/>
              <a:ext cx="205" cy="1633"/>
            </a:xfrm>
            <a:custGeom>
              <a:avLst/>
              <a:gdLst>
                <a:gd name="T0" fmla="*/ 184 w 772"/>
                <a:gd name="T1" fmla="*/ 1578 h 3266"/>
                <a:gd name="T2" fmla="*/ 101 w 772"/>
                <a:gd name="T3" fmla="*/ 1473 h 3266"/>
                <a:gd name="T4" fmla="*/ 85 w 772"/>
                <a:gd name="T5" fmla="*/ 1392 h 3266"/>
                <a:gd name="T6" fmla="*/ 99 w 772"/>
                <a:gd name="T7" fmla="*/ 1271 h 3266"/>
                <a:gd name="T8" fmla="*/ 157 w 772"/>
                <a:gd name="T9" fmla="*/ 1126 h 3266"/>
                <a:gd name="T10" fmla="*/ 170 w 772"/>
                <a:gd name="T11" fmla="*/ 1035 h 3266"/>
                <a:gd name="T12" fmla="*/ 157 w 772"/>
                <a:gd name="T13" fmla="*/ 974 h 3266"/>
                <a:gd name="T14" fmla="*/ 106 w 772"/>
                <a:gd name="T15" fmla="*/ 930 h 3266"/>
                <a:gd name="T16" fmla="*/ 96 w 772"/>
                <a:gd name="T17" fmla="*/ 874 h 3266"/>
                <a:gd name="T18" fmla="*/ 114 w 772"/>
                <a:gd name="T19" fmla="*/ 794 h 3266"/>
                <a:gd name="T20" fmla="*/ 197 w 772"/>
                <a:gd name="T21" fmla="*/ 578 h 3266"/>
                <a:gd name="T22" fmla="*/ 205 w 772"/>
                <a:gd name="T23" fmla="*/ 473 h 3266"/>
                <a:gd name="T24" fmla="*/ 184 w 772"/>
                <a:gd name="T25" fmla="*/ 357 h 3266"/>
                <a:gd name="T26" fmla="*/ 114 w 772"/>
                <a:gd name="T27" fmla="*/ 302 h 3266"/>
                <a:gd name="T28" fmla="*/ 53 w 772"/>
                <a:gd name="T29" fmla="*/ 211 h 3266"/>
                <a:gd name="T30" fmla="*/ 0 w 772"/>
                <a:gd name="T31" fmla="*/ 0 h 3266"/>
                <a:gd name="T32" fmla="*/ 8 w 772"/>
                <a:gd name="T33" fmla="*/ 191 h 3266"/>
                <a:gd name="T34" fmla="*/ 48 w 772"/>
                <a:gd name="T35" fmla="*/ 306 h 3266"/>
                <a:gd name="T36" fmla="*/ 101 w 772"/>
                <a:gd name="T37" fmla="*/ 377 h 3266"/>
                <a:gd name="T38" fmla="*/ 160 w 772"/>
                <a:gd name="T39" fmla="*/ 417 h 3266"/>
                <a:gd name="T40" fmla="*/ 163 w 772"/>
                <a:gd name="T41" fmla="*/ 522 h 3266"/>
                <a:gd name="T42" fmla="*/ 133 w 772"/>
                <a:gd name="T43" fmla="*/ 633 h 3266"/>
                <a:gd name="T44" fmla="*/ 64 w 772"/>
                <a:gd name="T45" fmla="*/ 829 h 3266"/>
                <a:gd name="T46" fmla="*/ 61 w 772"/>
                <a:gd name="T47" fmla="*/ 955 h 3266"/>
                <a:gd name="T48" fmla="*/ 125 w 772"/>
                <a:gd name="T49" fmla="*/ 1025 h 3266"/>
                <a:gd name="T50" fmla="*/ 122 w 772"/>
                <a:gd name="T51" fmla="*/ 1090 h 3266"/>
                <a:gd name="T52" fmla="*/ 66 w 772"/>
                <a:gd name="T53" fmla="*/ 1226 h 3266"/>
                <a:gd name="T54" fmla="*/ 42 w 772"/>
                <a:gd name="T55" fmla="*/ 1357 h 3266"/>
                <a:gd name="T56" fmla="*/ 64 w 772"/>
                <a:gd name="T57" fmla="*/ 1497 h 3266"/>
                <a:gd name="T58" fmla="*/ 114 w 772"/>
                <a:gd name="T59" fmla="*/ 1572 h 3266"/>
                <a:gd name="T60" fmla="*/ 178 w 772"/>
                <a:gd name="T61" fmla="*/ 1633 h 3266"/>
                <a:gd name="T62" fmla="*/ 184 w 772"/>
                <a:gd name="T63" fmla="*/ 1578 h 3266"/>
                <a:gd name="T64" fmla="*/ 184 w 772"/>
                <a:gd name="T65" fmla="*/ 1578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pPr>
                <a:defRPr/>
              </a:pPr>
              <a:endParaRPr lang="ru-RU"/>
            </a:p>
          </p:txBody>
        </p:sp>
      </p:grpSp>
      <p:grpSp>
        <p:nvGrpSpPr>
          <p:cNvPr id="7" name="Group 40"/>
          <p:cNvGrpSpPr>
            <a:grpSpLocks/>
          </p:cNvGrpSpPr>
          <p:nvPr/>
        </p:nvGrpSpPr>
        <p:grpSpPr bwMode="auto">
          <a:xfrm>
            <a:off x="7318375" y="90488"/>
            <a:ext cx="2133600" cy="1911350"/>
            <a:chOff x="4610" y="57"/>
            <a:chExt cx="1344" cy="1204"/>
          </a:xfrm>
        </p:grpSpPr>
        <p:grpSp>
          <p:nvGrpSpPr>
            <p:cNvPr id="8" name="Group 41"/>
            <p:cNvGrpSpPr>
              <a:grpSpLocks/>
            </p:cNvGrpSpPr>
            <p:nvPr userDrawn="1"/>
          </p:nvGrpSpPr>
          <p:grpSpPr bwMode="auto">
            <a:xfrm>
              <a:off x="4610" y="57"/>
              <a:ext cx="1344" cy="1204"/>
              <a:chOff x="4610" y="57"/>
              <a:chExt cx="1344" cy="1204"/>
            </a:xfrm>
          </p:grpSpPr>
          <p:sp>
            <p:nvSpPr>
              <p:cNvPr id="2063" name="Freeform 42"/>
              <p:cNvSpPr>
                <a:spLocks/>
              </p:cNvSpPr>
              <p:nvPr userDrawn="1"/>
            </p:nvSpPr>
            <p:spPr bwMode="auto">
              <a:xfrm rot="-3172564">
                <a:off x="5430" y="1086"/>
                <a:ext cx="62" cy="288"/>
              </a:xfrm>
              <a:custGeom>
                <a:avLst/>
                <a:gdLst>
                  <a:gd name="T0" fmla="*/ 31 w 245"/>
                  <a:gd name="T1" fmla="*/ 3 h 806"/>
                  <a:gd name="T2" fmla="*/ 33 w 245"/>
                  <a:gd name="T3" fmla="*/ 122 h 806"/>
                  <a:gd name="T4" fmla="*/ 0 w 245"/>
                  <a:gd name="T5" fmla="*/ 288 h 806"/>
                  <a:gd name="T6" fmla="*/ 20 w 245"/>
                  <a:gd name="T7" fmla="*/ 282 h 806"/>
                  <a:gd name="T8" fmla="*/ 55 w 245"/>
                  <a:gd name="T9" fmla="*/ 134 h 806"/>
                  <a:gd name="T10" fmla="*/ 62 w 245"/>
                  <a:gd name="T11" fmla="*/ 0 h 806"/>
                  <a:gd name="T12" fmla="*/ 31 w 245"/>
                  <a:gd name="T13" fmla="*/ 3 h 806"/>
                  <a:gd name="T14" fmla="*/ 31 w 245"/>
                  <a:gd name="T15" fmla="*/ 3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w="9525">
                <a:noFill/>
                <a:round/>
                <a:headEnd/>
                <a:tailEnd/>
              </a:ln>
            </p:spPr>
            <p:txBody>
              <a:bodyPr/>
              <a:lstStyle/>
              <a:p>
                <a:pPr>
                  <a:defRPr/>
                </a:pPr>
                <a:endParaRPr lang="ru-RU"/>
              </a:p>
            </p:txBody>
          </p:sp>
          <p:grpSp>
            <p:nvGrpSpPr>
              <p:cNvPr id="9" name="Group 43"/>
              <p:cNvGrpSpPr>
                <a:grpSpLocks/>
              </p:cNvGrpSpPr>
              <p:nvPr userDrawn="1"/>
            </p:nvGrpSpPr>
            <p:grpSpPr bwMode="auto">
              <a:xfrm>
                <a:off x="4610" y="57"/>
                <a:ext cx="1344" cy="985"/>
                <a:chOff x="4610" y="57"/>
                <a:chExt cx="1344" cy="985"/>
              </a:xfrm>
            </p:grpSpPr>
            <p:sp>
              <p:nvSpPr>
                <p:cNvPr id="2065" name="Freeform 44"/>
                <p:cNvSpPr>
                  <a:spLocks/>
                </p:cNvSpPr>
                <p:nvPr userDrawn="1"/>
              </p:nvSpPr>
              <p:spPr bwMode="auto">
                <a:xfrm rot="-3172564">
                  <a:off x="4966" y="71"/>
                  <a:ext cx="153" cy="125"/>
                </a:xfrm>
                <a:custGeom>
                  <a:avLst/>
                  <a:gdLst>
                    <a:gd name="T0" fmla="*/ 0 w 604"/>
                    <a:gd name="T1" fmla="*/ 0 h 349"/>
                    <a:gd name="T2" fmla="*/ 75 w 604"/>
                    <a:gd name="T3" fmla="*/ 66 h 349"/>
                    <a:gd name="T4" fmla="*/ 127 w 604"/>
                    <a:gd name="T5" fmla="*/ 125 h 349"/>
                    <a:gd name="T6" fmla="*/ 153 w 604"/>
                    <a:gd name="T7" fmla="*/ 50 h 349"/>
                    <a:gd name="T8" fmla="*/ 91 w 604"/>
                    <a:gd name="T9" fmla="*/ 3 h 349"/>
                    <a:gd name="T10" fmla="*/ 118 w 604"/>
                    <a:gd name="T11" fmla="*/ 66 h 349"/>
                    <a:gd name="T12" fmla="*/ 33 w 604"/>
                    <a:gd name="T13" fmla="*/ 6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w="9525">
                  <a:noFill/>
                  <a:round/>
                  <a:headEnd/>
                  <a:tailEnd/>
                </a:ln>
              </p:spPr>
              <p:txBody>
                <a:bodyPr/>
                <a:lstStyle/>
                <a:p>
                  <a:pPr>
                    <a:defRPr/>
                  </a:pPr>
                  <a:endParaRPr lang="ru-RU"/>
                </a:p>
              </p:txBody>
            </p:sp>
            <p:sp>
              <p:nvSpPr>
                <p:cNvPr id="2066" name="Freeform 45"/>
                <p:cNvSpPr>
                  <a:spLocks/>
                </p:cNvSpPr>
                <p:nvPr userDrawn="1"/>
              </p:nvSpPr>
              <p:spPr bwMode="auto">
                <a:xfrm rot="-3172564">
                  <a:off x="5053" y="327"/>
                  <a:ext cx="269" cy="438"/>
                </a:xfrm>
                <a:custGeom>
                  <a:avLst/>
                  <a:gdLst>
                    <a:gd name="T0" fmla="*/ 187 w 1064"/>
                    <a:gd name="T1" fmla="*/ 46 h 1230"/>
                    <a:gd name="T2" fmla="*/ 123 w 1064"/>
                    <a:gd name="T3" fmla="*/ 125 h 1230"/>
                    <a:gd name="T4" fmla="*/ 41 w 1064"/>
                    <a:gd name="T5" fmla="*/ 271 h 1230"/>
                    <a:gd name="T6" fmla="*/ 0 w 1064"/>
                    <a:gd name="T7" fmla="*/ 392 h 1230"/>
                    <a:gd name="T8" fmla="*/ 15 w 1064"/>
                    <a:gd name="T9" fmla="*/ 438 h 1230"/>
                    <a:gd name="T10" fmla="*/ 66 w 1064"/>
                    <a:gd name="T11" fmla="*/ 428 h 1230"/>
                    <a:gd name="T12" fmla="*/ 146 w 1064"/>
                    <a:gd name="T13" fmla="*/ 325 h 1230"/>
                    <a:gd name="T14" fmla="*/ 221 w 1064"/>
                    <a:gd name="T15" fmla="*/ 190 h 1230"/>
                    <a:gd name="T16" fmla="*/ 261 w 1064"/>
                    <a:gd name="T17" fmla="*/ 96 h 1230"/>
                    <a:gd name="T18" fmla="*/ 269 w 1064"/>
                    <a:gd name="T19" fmla="*/ 30 h 1230"/>
                    <a:gd name="T20" fmla="*/ 247 w 1064"/>
                    <a:gd name="T21" fmla="*/ 0 h 1230"/>
                    <a:gd name="T22" fmla="*/ 211 w 1064"/>
                    <a:gd name="T23" fmla="*/ 23 h 1230"/>
                    <a:gd name="T24" fmla="*/ 245 w 1064"/>
                    <a:gd name="T25" fmla="*/ 38 h 1230"/>
                    <a:gd name="T26" fmla="*/ 221 w 1064"/>
                    <a:gd name="T27" fmla="*/ 125 h 1230"/>
                    <a:gd name="T28" fmla="*/ 174 w 1064"/>
                    <a:gd name="T29" fmla="*/ 234 h 1230"/>
                    <a:gd name="T30" fmla="*/ 88 w 1064"/>
                    <a:gd name="T31" fmla="*/ 359 h 1230"/>
                    <a:gd name="T32" fmla="*/ 29 w 1064"/>
                    <a:gd name="T33" fmla="*/ 397 h 1230"/>
                    <a:gd name="T34" fmla="*/ 34 w 1064"/>
                    <a:gd name="T35" fmla="*/ 336 h 1230"/>
                    <a:gd name="T36" fmla="*/ 110 w 1064"/>
                    <a:gd name="T37" fmla="*/ 179 h 1230"/>
                    <a:gd name="T38" fmla="*/ 210 w 1064"/>
                    <a:gd name="T39" fmla="*/ 42 h 1230"/>
                    <a:gd name="T40" fmla="*/ 187 w 1064"/>
                    <a:gd name="T41" fmla="*/ 46 h 1230"/>
                    <a:gd name="T42" fmla="*/ 187 w 1064"/>
                    <a:gd name="T43" fmla="*/ 46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w="9525">
                  <a:noFill/>
                  <a:round/>
                  <a:headEnd/>
                  <a:tailEnd/>
                </a:ln>
              </p:spPr>
              <p:txBody>
                <a:bodyPr/>
                <a:lstStyle/>
                <a:p>
                  <a:pPr>
                    <a:defRPr/>
                  </a:pPr>
                  <a:endParaRPr lang="ru-RU"/>
                </a:p>
              </p:txBody>
            </p:sp>
            <p:sp>
              <p:nvSpPr>
                <p:cNvPr id="2067" name="Freeform 46"/>
                <p:cNvSpPr>
                  <a:spLocks/>
                </p:cNvSpPr>
                <p:nvPr userDrawn="1"/>
              </p:nvSpPr>
              <p:spPr bwMode="auto">
                <a:xfrm rot="-3172564">
                  <a:off x="4863" y="177"/>
                  <a:ext cx="505" cy="898"/>
                </a:xfrm>
                <a:custGeom>
                  <a:avLst/>
                  <a:gdLst>
                    <a:gd name="T0" fmla="*/ 490 w 2002"/>
                    <a:gd name="T1" fmla="*/ 0 h 2521"/>
                    <a:gd name="T2" fmla="*/ 0 w 2002"/>
                    <a:gd name="T3" fmla="*/ 898 h 2521"/>
                    <a:gd name="T4" fmla="*/ 48 w 2002"/>
                    <a:gd name="T5" fmla="*/ 873 h 2521"/>
                    <a:gd name="T6" fmla="*/ 505 w 2002"/>
                    <a:gd name="T7" fmla="*/ 22 h 2521"/>
                    <a:gd name="T8" fmla="*/ 490 w 2002"/>
                    <a:gd name="T9" fmla="*/ 0 h 2521"/>
                    <a:gd name="T10" fmla="*/ 49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w="9525">
                  <a:noFill/>
                  <a:round/>
                  <a:headEnd/>
                  <a:tailEnd/>
                </a:ln>
              </p:spPr>
              <p:txBody>
                <a:bodyPr/>
                <a:lstStyle/>
                <a:p>
                  <a:pPr>
                    <a:defRPr/>
                  </a:pPr>
                  <a:endParaRPr lang="ru-RU"/>
                </a:p>
              </p:txBody>
            </p:sp>
            <p:sp>
              <p:nvSpPr>
                <p:cNvPr id="2068" name="Freeform 47"/>
                <p:cNvSpPr>
                  <a:spLocks/>
                </p:cNvSpPr>
                <p:nvPr userDrawn="1"/>
              </p:nvSpPr>
              <p:spPr bwMode="auto">
                <a:xfrm rot="-3172564">
                  <a:off x="4903" y="-19"/>
                  <a:ext cx="758" cy="1344"/>
                </a:xfrm>
                <a:custGeom>
                  <a:avLst/>
                  <a:gdLst>
                    <a:gd name="T0" fmla="*/ 24 w 3007"/>
                    <a:gd name="T1" fmla="*/ 1014 h 3771"/>
                    <a:gd name="T2" fmla="*/ 99 w 3007"/>
                    <a:gd name="T3" fmla="*/ 1010 h 3771"/>
                    <a:gd name="T4" fmla="*/ 207 w 3007"/>
                    <a:gd name="T5" fmla="*/ 1072 h 3771"/>
                    <a:gd name="T6" fmla="*/ 172 w 3007"/>
                    <a:gd name="T7" fmla="*/ 1004 h 3771"/>
                    <a:gd name="T8" fmla="*/ 93 w 3007"/>
                    <a:gd name="T9" fmla="*/ 963 h 3771"/>
                    <a:gd name="T10" fmla="*/ 161 w 3007"/>
                    <a:gd name="T11" fmla="*/ 969 h 3771"/>
                    <a:gd name="T12" fmla="*/ 247 w 3007"/>
                    <a:gd name="T13" fmla="*/ 1023 h 3771"/>
                    <a:gd name="T14" fmla="*/ 721 w 3007"/>
                    <a:gd name="T15" fmla="*/ 150 h 3771"/>
                    <a:gd name="T16" fmla="*/ 650 w 3007"/>
                    <a:gd name="T17" fmla="*/ 53 h 3771"/>
                    <a:gd name="T18" fmla="*/ 582 w 3007"/>
                    <a:gd name="T19" fmla="*/ 0 h 3771"/>
                    <a:gd name="T20" fmla="*/ 679 w 3007"/>
                    <a:gd name="T21" fmla="*/ 28 h 3771"/>
                    <a:gd name="T22" fmla="*/ 758 w 3007"/>
                    <a:gd name="T23" fmla="*/ 153 h 3771"/>
                    <a:gd name="T24" fmla="*/ 209 w 3007"/>
                    <a:gd name="T25" fmla="*/ 1167 h 3771"/>
                    <a:gd name="T26" fmla="*/ 121 w 3007"/>
                    <a:gd name="T27" fmla="*/ 1216 h 3771"/>
                    <a:gd name="T28" fmla="*/ 26 w 3007"/>
                    <a:gd name="T29" fmla="*/ 1344 h 3771"/>
                    <a:gd name="T30" fmla="*/ 0 w 3007"/>
                    <a:gd name="T31" fmla="*/ 1307 h 3771"/>
                    <a:gd name="T32" fmla="*/ 33 w 3007"/>
                    <a:gd name="T33" fmla="*/ 1294 h 3771"/>
                    <a:gd name="T34" fmla="*/ 95 w 3007"/>
                    <a:gd name="T35" fmla="*/ 1206 h 3771"/>
                    <a:gd name="T36" fmla="*/ 42 w 3007"/>
                    <a:gd name="T37" fmla="*/ 1167 h 3771"/>
                    <a:gd name="T38" fmla="*/ 42 w 3007"/>
                    <a:gd name="T39" fmla="*/ 1132 h 3771"/>
                    <a:gd name="T40" fmla="*/ 104 w 3007"/>
                    <a:gd name="T41" fmla="*/ 1175 h 3771"/>
                    <a:gd name="T42" fmla="*/ 104 w 3007"/>
                    <a:gd name="T43" fmla="*/ 1136 h 3771"/>
                    <a:gd name="T44" fmla="*/ 152 w 3007"/>
                    <a:gd name="T45" fmla="*/ 1148 h 3771"/>
                    <a:gd name="T46" fmla="*/ 108 w 3007"/>
                    <a:gd name="T47" fmla="*/ 1097 h 3771"/>
                    <a:gd name="T48" fmla="*/ 159 w 3007"/>
                    <a:gd name="T49" fmla="*/ 1091 h 3771"/>
                    <a:gd name="T50" fmla="*/ 24 w 3007"/>
                    <a:gd name="T51" fmla="*/ 1014 h 3771"/>
                    <a:gd name="T52" fmla="*/ 24 w 3007"/>
                    <a:gd name="T53" fmla="*/ 1014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w="9525">
                  <a:noFill/>
                  <a:round/>
                  <a:headEnd/>
                  <a:tailEnd/>
                </a:ln>
              </p:spPr>
              <p:txBody>
                <a:bodyPr/>
                <a:lstStyle/>
                <a:p>
                  <a:pPr>
                    <a:defRPr/>
                  </a:pPr>
                  <a:endParaRPr lang="ru-RU"/>
                </a:p>
              </p:txBody>
            </p:sp>
            <p:sp>
              <p:nvSpPr>
                <p:cNvPr id="2069" name="Freeform 48"/>
                <p:cNvSpPr>
                  <a:spLocks/>
                </p:cNvSpPr>
                <p:nvPr userDrawn="1"/>
              </p:nvSpPr>
              <p:spPr bwMode="auto">
                <a:xfrm rot="-3172564">
                  <a:off x="5302" y="892"/>
                  <a:ext cx="169" cy="122"/>
                </a:xfrm>
                <a:custGeom>
                  <a:avLst/>
                  <a:gdLst>
                    <a:gd name="T0" fmla="*/ 0 w 673"/>
                    <a:gd name="T1" fmla="*/ 29 h 342"/>
                    <a:gd name="T2" fmla="*/ 64 w 673"/>
                    <a:gd name="T3" fmla="*/ 38 h 342"/>
                    <a:gd name="T4" fmla="*/ 160 w 673"/>
                    <a:gd name="T5" fmla="*/ 122 h 342"/>
                    <a:gd name="T6" fmla="*/ 169 w 673"/>
                    <a:gd name="T7" fmla="*/ 103 h 342"/>
                    <a:gd name="T8" fmla="*/ 112 w 673"/>
                    <a:gd name="T9" fmla="*/ 41 h 342"/>
                    <a:gd name="T10" fmla="*/ 7 w 673"/>
                    <a:gd name="T11" fmla="*/ 0 h 342"/>
                    <a:gd name="T12" fmla="*/ 0 w 673"/>
                    <a:gd name="T13" fmla="*/ 29 h 342"/>
                    <a:gd name="T14" fmla="*/ 0 w 673"/>
                    <a:gd name="T15" fmla="*/ 29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w="9525">
                  <a:noFill/>
                  <a:round/>
                  <a:headEnd/>
                  <a:tailEnd/>
                </a:ln>
              </p:spPr>
              <p:txBody>
                <a:bodyPr/>
                <a:lstStyle/>
                <a:p>
                  <a:pPr>
                    <a:defRPr/>
                  </a:pPr>
                  <a:endParaRPr lang="ru-RU"/>
                </a:p>
              </p:txBody>
            </p:sp>
            <p:sp>
              <p:nvSpPr>
                <p:cNvPr id="2070" name="Freeform 49"/>
                <p:cNvSpPr>
                  <a:spLocks/>
                </p:cNvSpPr>
                <p:nvPr userDrawn="1"/>
              </p:nvSpPr>
              <p:spPr bwMode="auto">
                <a:xfrm rot="-3172564">
                  <a:off x="5253" y="801"/>
                  <a:ext cx="181" cy="144"/>
                </a:xfrm>
                <a:custGeom>
                  <a:avLst/>
                  <a:gdLst>
                    <a:gd name="T0" fmla="*/ 0 w 716"/>
                    <a:gd name="T1" fmla="*/ 28 h 403"/>
                    <a:gd name="T2" fmla="*/ 86 w 716"/>
                    <a:gd name="T3" fmla="*/ 53 h 403"/>
                    <a:gd name="T4" fmla="*/ 161 w 716"/>
                    <a:gd name="T5" fmla="*/ 144 h 403"/>
                    <a:gd name="T6" fmla="*/ 181 w 716"/>
                    <a:gd name="T7" fmla="*/ 106 h 403"/>
                    <a:gd name="T8" fmla="*/ 106 w 716"/>
                    <a:gd name="T9" fmla="*/ 41 h 403"/>
                    <a:gd name="T10" fmla="*/ 18 w 716"/>
                    <a:gd name="T11" fmla="*/ 0 h 403"/>
                    <a:gd name="T12" fmla="*/ 0 w 716"/>
                    <a:gd name="T13" fmla="*/ 28 h 403"/>
                    <a:gd name="T14" fmla="*/ 0 w 716"/>
                    <a:gd name="T15" fmla="*/ 28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w="9525">
                  <a:noFill/>
                  <a:round/>
                  <a:headEnd/>
                  <a:tailEnd/>
                </a:ln>
              </p:spPr>
              <p:txBody>
                <a:bodyPr/>
                <a:lstStyle/>
                <a:p>
                  <a:pPr>
                    <a:defRPr/>
                  </a:pPr>
                  <a:endParaRPr lang="ru-RU"/>
                </a:p>
              </p:txBody>
            </p:sp>
            <p:sp>
              <p:nvSpPr>
                <p:cNvPr id="2071" name="Freeform 50"/>
                <p:cNvSpPr>
                  <a:spLocks/>
                </p:cNvSpPr>
                <p:nvPr userDrawn="1"/>
              </p:nvSpPr>
              <p:spPr bwMode="auto">
                <a:xfrm rot="-3172564">
                  <a:off x="4985" y="210"/>
                  <a:ext cx="181" cy="147"/>
                </a:xfrm>
                <a:custGeom>
                  <a:avLst/>
                  <a:gdLst>
                    <a:gd name="T0" fmla="*/ 0 w 717"/>
                    <a:gd name="T1" fmla="*/ 28 h 411"/>
                    <a:gd name="T2" fmla="*/ 80 w 717"/>
                    <a:gd name="T3" fmla="*/ 50 h 411"/>
                    <a:gd name="T4" fmla="*/ 164 w 717"/>
                    <a:gd name="T5" fmla="*/ 147 h 411"/>
                    <a:gd name="T6" fmla="*/ 181 w 717"/>
                    <a:gd name="T7" fmla="*/ 112 h 411"/>
                    <a:gd name="T8" fmla="*/ 99 w 717"/>
                    <a:gd name="T9" fmla="*/ 31 h 411"/>
                    <a:gd name="T10" fmla="*/ 14 w 717"/>
                    <a:gd name="T11" fmla="*/ 0 h 411"/>
                    <a:gd name="T12" fmla="*/ 0 w 717"/>
                    <a:gd name="T13" fmla="*/ 28 h 411"/>
                    <a:gd name="T14" fmla="*/ 0 w 717"/>
                    <a:gd name="T15" fmla="*/ 28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w="9525">
                  <a:noFill/>
                  <a:round/>
                  <a:headEnd/>
                  <a:tailEnd/>
                </a:ln>
              </p:spPr>
              <p:txBody>
                <a:bodyPr/>
                <a:lstStyle/>
                <a:p>
                  <a:pPr>
                    <a:defRPr/>
                  </a:pPr>
                  <a:endParaRPr lang="ru-RU"/>
                </a:p>
              </p:txBody>
            </p:sp>
            <p:sp>
              <p:nvSpPr>
                <p:cNvPr id="2072" name="Freeform 51"/>
                <p:cNvSpPr>
                  <a:spLocks/>
                </p:cNvSpPr>
                <p:nvPr userDrawn="1"/>
              </p:nvSpPr>
              <p:spPr bwMode="auto">
                <a:xfrm rot="-3172564">
                  <a:off x="4952" y="137"/>
                  <a:ext cx="179" cy="138"/>
                </a:xfrm>
                <a:custGeom>
                  <a:avLst/>
                  <a:gdLst>
                    <a:gd name="T0" fmla="*/ 0 w 709"/>
                    <a:gd name="T1" fmla="*/ 31 h 386"/>
                    <a:gd name="T2" fmla="*/ 69 w 709"/>
                    <a:gd name="T3" fmla="*/ 47 h 386"/>
                    <a:gd name="T4" fmla="*/ 168 w 709"/>
                    <a:gd name="T5" fmla="*/ 138 h 386"/>
                    <a:gd name="T6" fmla="*/ 179 w 709"/>
                    <a:gd name="T7" fmla="*/ 110 h 386"/>
                    <a:gd name="T8" fmla="*/ 77 w 709"/>
                    <a:gd name="T9" fmla="*/ 19 h 386"/>
                    <a:gd name="T10" fmla="*/ 11 w 709"/>
                    <a:gd name="T11" fmla="*/ 0 h 386"/>
                    <a:gd name="T12" fmla="*/ 0 w 709"/>
                    <a:gd name="T13" fmla="*/ 31 h 386"/>
                    <a:gd name="T14" fmla="*/ 0 w 709"/>
                    <a:gd name="T15" fmla="*/ 31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w="9525">
                  <a:noFill/>
                  <a:round/>
                  <a:headEnd/>
                  <a:tailEnd/>
                </a:ln>
              </p:spPr>
              <p:txBody>
                <a:bodyPr/>
                <a:lstStyle/>
                <a:p>
                  <a:pPr>
                    <a:defRPr/>
                  </a:pPr>
                  <a:endParaRPr lang="ru-RU"/>
                </a:p>
              </p:txBody>
            </p:sp>
          </p:grpSp>
        </p:grpSp>
        <p:sp>
          <p:nvSpPr>
            <p:cNvPr id="2062" name="Line 52"/>
            <p:cNvSpPr>
              <a:spLocks noChangeShapeType="1"/>
            </p:cNvSpPr>
            <p:nvPr userDrawn="1"/>
          </p:nvSpPr>
          <p:spPr bwMode="auto">
            <a:xfrm>
              <a:off x="4870" y="84"/>
              <a:ext cx="42" cy="96"/>
            </a:xfrm>
            <a:prstGeom prst="line">
              <a:avLst/>
            </a:prstGeom>
            <a:noFill/>
            <a:ln w="38100">
              <a:solidFill>
                <a:schemeClr val="accent2"/>
              </a:solidFill>
              <a:round/>
              <a:headEnd/>
              <a:tailEnd/>
            </a:ln>
          </p:spPr>
          <p:txBody>
            <a:bodyPr/>
            <a:lstStyle/>
            <a:p>
              <a:pPr>
                <a:defRPr/>
              </a:pPr>
              <a:endParaRPr lang="ru-RU"/>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154628">
                                            <p:txEl>
                                              <p:pRg st="0" end="0"/>
                                            </p:txEl>
                                          </p:spTgt>
                                        </p:tgtEl>
                                        <p:attrNameLst>
                                          <p:attrName>style.visibility</p:attrName>
                                        </p:attrNameLst>
                                      </p:cBhvr>
                                      <p:to>
                                        <p:strVal val="visible"/>
                                      </p:to>
                                    </p:set>
                                    <p:animEffect transition="in" filter="fade">
                                      <p:cBhvr>
                                        <p:cTn id="7" dur="1000"/>
                                        <p:tgtEl>
                                          <p:spTgt spid="154628">
                                            <p:txEl>
                                              <p:pRg st="0" end="0"/>
                                            </p:txEl>
                                          </p:spTgt>
                                        </p:tgtEl>
                                      </p:cBhvr>
                                    </p:animEffect>
                                    <p:anim calcmode="lin" valueType="num">
                                      <p:cBhvr>
                                        <p:cTn id="8" dur="1000" fill="hold"/>
                                        <p:tgtEl>
                                          <p:spTgt spid="15462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4628">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iterate type="lt">
                                    <p:tmPct val="10000"/>
                                  </p:iterate>
                                  <p:childTnLst>
                                    <p:set>
                                      <p:cBhvr>
                                        <p:cTn id="11" dur="1" fill="hold">
                                          <p:stCondLst>
                                            <p:cond delay="0"/>
                                          </p:stCondLst>
                                        </p:cTn>
                                        <p:tgtEl>
                                          <p:spTgt spid="154628">
                                            <p:txEl>
                                              <p:pRg st="1" end="1"/>
                                            </p:txEl>
                                          </p:spTgt>
                                        </p:tgtEl>
                                        <p:attrNameLst>
                                          <p:attrName>style.visibility</p:attrName>
                                        </p:attrNameLst>
                                      </p:cBhvr>
                                      <p:to>
                                        <p:strVal val="visible"/>
                                      </p:to>
                                    </p:set>
                                    <p:animEffect transition="in" filter="fade">
                                      <p:cBhvr>
                                        <p:cTn id="12" dur="1000"/>
                                        <p:tgtEl>
                                          <p:spTgt spid="154628">
                                            <p:txEl>
                                              <p:pRg st="1" end="1"/>
                                            </p:txEl>
                                          </p:spTgt>
                                        </p:tgtEl>
                                      </p:cBhvr>
                                    </p:animEffect>
                                    <p:anim calcmode="lin" valueType="num">
                                      <p:cBhvr>
                                        <p:cTn id="13" dur="1000" fill="hold"/>
                                        <p:tgtEl>
                                          <p:spTgt spid="15462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54628">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4628">
                                            <p:txEl>
                                              <p:pRg st="2" end="2"/>
                                            </p:txEl>
                                          </p:spTgt>
                                        </p:tgtEl>
                                        <p:attrNameLst>
                                          <p:attrName>style.visibility</p:attrName>
                                        </p:attrNameLst>
                                      </p:cBhvr>
                                      <p:to>
                                        <p:strVal val="visible"/>
                                      </p:to>
                                    </p:set>
                                    <p:animEffect transition="in" filter="fade">
                                      <p:cBhvr>
                                        <p:cTn id="17" dur="1000"/>
                                        <p:tgtEl>
                                          <p:spTgt spid="154628">
                                            <p:txEl>
                                              <p:pRg st="2" end="2"/>
                                            </p:txEl>
                                          </p:spTgt>
                                        </p:tgtEl>
                                      </p:cBhvr>
                                    </p:animEffect>
                                    <p:anim calcmode="lin" valueType="num">
                                      <p:cBhvr>
                                        <p:cTn id="18" dur="1000" fill="hold"/>
                                        <p:tgtEl>
                                          <p:spTgt spid="15462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54628">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iterate type="lt">
                                    <p:tmPct val="10000"/>
                                  </p:iterate>
                                  <p:childTnLst>
                                    <p:set>
                                      <p:cBhvr>
                                        <p:cTn id="21" dur="1" fill="hold">
                                          <p:stCondLst>
                                            <p:cond delay="0"/>
                                          </p:stCondLst>
                                        </p:cTn>
                                        <p:tgtEl>
                                          <p:spTgt spid="154628">
                                            <p:txEl>
                                              <p:pRg st="3" end="3"/>
                                            </p:txEl>
                                          </p:spTgt>
                                        </p:tgtEl>
                                        <p:attrNameLst>
                                          <p:attrName>style.visibility</p:attrName>
                                        </p:attrNameLst>
                                      </p:cBhvr>
                                      <p:to>
                                        <p:strVal val="visible"/>
                                      </p:to>
                                    </p:set>
                                    <p:animEffect transition="in" filter="fade">
                                      <p:cBhvr>
                                        <p:cTn id="22" dur="1000"/>
                                        <p:tgtEl>
                                          <p:spTgt spid="154628">
                                            <p:txEl>
                                              <p:pRg st="3" end="3"/>
                                            </p:txEl>
                                          </p:spTgt>
                                        </p:tgtEl>
                                      </p:cBhvr>
                                    </p:animEffect>
                                    <p:anim calcmode="lin" valueType="num">
                                      <p:cBhvr>
                                        <p:cTn id="23" dur="1000" fill="hold"/>
                                        <p:tgtEl>
                                          <p:spTgt spid="15462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154628">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iterate type="lt">
                                    <p:tmPct val="10000"/>
                                  </p:iterate>
                                  <p:childTnLst>
                                    <p:set>
                                      <p:cBhvr>
                                        <p:cTn id="26" dur="1" fill="hold">
                                          <p:stCondLst>
                                            <p:cond delay="0"/>
                                          </p:stCondLst>
                                        </p:cTn>
                                        <p:tgtEl>
                                          <p:spTgt spid="154628">
                                            <p:txEl>
                                              <p:pRg st="4" end="4"/>
                                            </p:txEl>
                                          </p:spTgt>
                                        </p:tgtEl>
                                        <p:attrNameLst>
                                          <p:attrName>style.visibility</p:attrName>
                                        </p:attrNameLst>
                                      </p:cBhvr>
                                      <p:to>
                                        <p:strVal val="visible"/>
                                      </p:to>
                                    </p:set>
                                    <p:animEffect transition="in" filter="fade">
                                      <p:cBhvr>
                                        <p:cTn id="27" dur="1000"/>
                                        <p:tgtEl>
                                          <p:spTgt spid="154628">
                                            <p:txEl>
                                              <p:pRg st="4" end="4"/>
                                            </p:txEl>
                                          </p:spTgt>
                                        </p:tgtEl>
                                      </p:cBhvr>
                                    </p:animEffect>
                                    <p:anim calcmode="lin" valueType="num">
                                      <p:cBhvr>
                                        <p:cTn id="28" dur="1000" fill="hold"/>
                                        <p:tgtEl>
                                          <p:spTgt spid="15462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15462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8" grpId="0" build="p">
        <p:tmplLst>
          <p:tmpl lvl="1">
            <p:tnLst>
              <p:par>
                <p:cTn presetID="47" presetClass="entr" presetSubtype="0" fill="hold" nodeType="click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Lst>
      </p:bldP>
    </p:bldLst>
  </p:timing>
  <p:txStyles>
    <p:titleStyle>
      <a:lvl1pPr algn="ctr" rtl="0" eaLnBrk="1" fontAlgn="base" hangingPunct="1">
        <a:spcBef>
          <a:spcPct val="0"/>
        </a:spcBef>
        <a:spcAft>
          <a:spcPct val="0"/>
        </a:spcAft>
        <a:defRPr sz="44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omic Sans MS" pitchFamily="66" charset="0"/>
          <a:cs typeface="Arial" pitchFamily="34" charset="0"/>
        </a:defRPr>
      </a:lvl2pPr>
      <a:lvl3pPr algn="ctr" rtl="0" eaLnBrk="1" fontAlgn="base" hangingPunct="1">
        <a:spcBef>
          <a:spcPct val="0"/>
        </a:spcBef>
        <a:spcAft>
          <a:spcPct val="0"/>
        </a:spcAft>
        <a:defRPr sz="4400">
          <a:solidFill>
            <a:schemeClr val="tx1"/>
          </a:solidFill>
          <a:latin typeface="Comic Sans MS" pitchFamily="66" charset="0"/>
          <a:cs typeface="Arial" pitchFamily="34" charset="0"/>
        </a:defRPr>
      </a:lvl3pPr>
      <a:lvl4pPr algn="ctr" rtl="0" eaLnBrk="1" fontAlgn="base" hangingPunct="1">
        <a:spcBef>
          <a:spcPct val="0"/>
        </a:spcBef>
        <a:spcAft>
          <a:spcPct val="0"/>
        </a:spcAft>
        <a:defRPr sz="4400">
          <a:solidFill>
            <a:schemeClr val="tx1"/>
          </a:solidFill>
          <a:latin typeface="Comic Sans MS" pitchFamily="66" charset="0"/>
          <a:cs typeface="Arial" pitchFamily="34" charset="0"/>
        </a:defRPr>
      </a:lvl4pPr>
      <a:lvl5pPr algn="ctr" rtl="0" eaLnBrk="1" fontAlgn="base" hangingPunct="1">
        <a:spcBef>
          <a:spcPct val="0"/>
        </a:spcBef>
        <a:spcAft>
          <a:spcPct val="0"/>
        </a:spcAft>
        <a:defRPr sz="4400">
          <a:solidFill>
            <a:schemeClr val="tx1"/>
          </a:solidFill>
          <a:latin typeface="Comic Sans MS" pitchFamily="66" charset="0"/>
          <a:cs typeface="Arial" pitchFamily="34" charset="0"/>
        </a:defRPr>
      </a:lvl5pPr>
      <a:lvl6pPr marL="457200" algn="ctr" rtl="0" eaLnBrk="1" fontAlgn="base" hangingPunct="1">
        <a:spcBef>
          <a:spcPct val="0"/>
        </a:spcBef>
        <a:spcAft>
          <a:spcPct val="0"/>
        </a:spcAft>
        <a:defRPr sz="4400">
          <a:solidFill>
            <a:schemeClr val="tx1"/>
          </a:solidFill>
          <a:latin typeface="Comic Sans MS" pitchFamily="66" charset="0"/>
          <a:cs typeface="Arial" pitchFamily="34" charset="0"/>
        </a:defRPr>
      </a:lvl6pPr>
      <a:lvl7pPr marL="914400" algn="ctr" rtl="0" eaLnBrk="1" fontAlgn="base" hangingPunct="1">
        <a:spcBef>
          <a:spcPct val="0"/>
        </a:spcBef>
        <a:spcAft>
          <a:spcPct val="0"/>
        </a:spcAft>
        <a:defRPr sz="4400">
          <a:solidFill>
            <a:schemeClr val="tx1"/>
          </a:solidFill>
          <a:latin typeface="Comic Sans MS" pitchFamily="66" charset="0"/>
          <a:cs typeface="Arial" pitchFamily="34" charset="0"/>
        </a:defRPr>
      </a:lvl7pPr>
      <a:lvl8pPr marL="1371600" algn="ctr" rtl="0" eaLnBrk="1" fontAlgn="base" hangingPunct="1">
        <a:spcBef>
          <a:spcPct val="0"/>
        </a:spcBef>
        <a:spcAft>
          <a:spcPct val="0"/>
        </a:spcAft>
        <a:defRPr sz="4400">
          <a:solidFill>
            <a:schemeClr val="tx1"/>
          </a:solidFill>
          <a:latin typeface="Comic Sans MS" pitchFamily="66" charset="0"/>
          <a:cs typeface="Arial" pitchFamily="34" charset="0"/>
        </a:defRPr>
      </a:lvl8pPr>
      <a:lvl9pPr marL="1828800" algn="ctr" rtl="0" eaLnBrk="1" fontAlgn="base" hangingPunct="1">
        <a:spcBef>
          <a:spcPct val="0"/>
        </a:spcBef>
        <a:spcAft>
          <a:spcPct val="0"/>
        </a:spcAft>
        <a:defRPr sz="4400">
          <a:solidFill>
            <a:schemeClr val="tx1"/>
          </a:solidFill>
          <a:latin typeface="Comic Sans MS" pitchFamily="66"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en-US"/>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en-US"/>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0068CF7D-00FE-4D41-A71F-700574A4D63B}"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iterate type="lt">
                                    <p:tmPct val="10000"/>
                                  </p:iterate>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1000"/>
                                        <p:tgtEl>
                                          <p:spTgt spid="31">
                                            <p:txEl>
                                              <p:pRg st="1" end="1"/>
                                            </p:txEl>
                                          </p:spTgt>
                                        </p:tgtEl>
                                      </p:cBhvr>
                                    </p:animEffect>
                                    <p:anim calcmode="lin" valueType="num">
                                      <p:cBhvr>
                                        <p:cTn id="1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1">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1000"/>
                                        <p:tgtEl>
                                          <p:spTgt spid="31">
                                            <p:txEl>
                                              <p:pRg st="2" end="2"/>
                                            </p:txEl>
                                          </p:spTgt>
                                        </p:tgtEl>
                                      </p:cBhvr>
                                    </p:animEffect>
                                    <p:anim calcmode="lin" valueType="num">
                                      <p:cBhvr>
                                        <p:cTn id="18"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iterate type="lt">
                                    <p:tmPct val="10000"/>
                                  </p:iterate>
                                  <p:childTnLst>
                                    <p:set>
                                      <p:cBhvr>
                                        <p:cTn id="21" dur="1" fill="hold">
                                          <p:stCondLst>
                                            <p:cond delay="0"/>
                                          </p:stCondLst>
                                        </p:cTn>
                                        <p:tgtEl>
                                          <p:spTgt spid="31">
                                            <p:txEl>
                                              <p:pRg st="3" end="3"/>
                                            </p:txEl>
                                          </p:spTgt>
                                        </p:tgtEl>
                                        <p:attrNameLst>
                                          <p:attrName>style.visibility</p:attrName>
                                        </p:attrNameLst>
                                      </p:cBhvr>
                                      <p:to>
                                        <p:strVal val="visible"/>
                                      </p:to>
                                    </p:set>
                                    <p:animEffect transition="in" filter="fade">
                                      <p:cBhvr>
                                        <p:cTn id="22" dur="1000"/>
                                        <p:tgtEl>
                                          <p:spTgt spid="31">
                                            <p:txEl>
                                              <p:pRg st="3" end="3"/>
                                            </p:txEl>
                                          </p:spTgt>
                                        </p:tgtEl>
                                      </p:cBhvr>
                                    </p:animEffect>
                                    <p:anim calcmode="lin" valueType="num">
                                      <p:cBhvr>
                                        <p:cTn id="23"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iterate type="lt">
                                    <p:tmPct val="10000"/>
                                  </p:iterate>
                                  <p:childTnLst>
                                    <p:set>
                                      <p:cBhvr>
                                        <p:cTn id="26" dur="1" fill="hold">
                                          <p:stCondLst>
                                            <p:cond delay="0"/>
                                          </p:stCondLst>
                                        </p:cTn>
                                        <p:tgtEl>
                                          <p:spTgt spid="31">
                                            <p:txEl>
                                              <p:pRg st="4" end="4"/>
                                            </p:txEl>
                                          </p:spTgt>
                                        </p:tgtEl>
                                        <p:attrNameLst>
                                          <p:attrName>style.visibility</p:attrName>
                                        </p:attrNameLst>
                                      </p:cBhvr>
                                      <p:to>
                                        <p:strVal val="visible"/>
                                      </p:to>
                                    </p:set>
                                    <p:animEffect transition="in" filter="fade">
                                      <p:cBhvr>
                                        <p:cTn id="27" dur="1000"/>
                                        <p:tgtEl>
                                          <p:spTgt spid="31">
                                            <p:txEl>
                                              <p:pRg st="4" end="4"/>
                                            </p:txEl>
                                          </p:spTgt>
                                        </p:tgtEl>
                                      </p:cBhvr>
                                    </p:animEffect>
                                    <p:anim calcmode="lin" valueType="num">
                                      <p:cBhvr>
                                        <p:cTn id="28"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12.bin"/></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2.v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714358"/>
            <a:ext cx="7772400" cy="1470025"/>
          </a:xfrm>
        </p:spPr>
        <p:txBody>
          <a:bodyPr/>
          <a:lstStyle/>
          <a:p>
            <a:pPr algn="ctr"/>
            <a:r>
              <a:rPr lang="en-US" b="1" cap="small" dirty="0" smtClean="0">
                <a:solidFill>
                  <a:schemeClr val="tx1"/>
                </a:solidFill>
              </a:rPr>
              <a:t>MAVZU: </a:t>
            </a:r>
            <a:r>
              <a:rPr lang="en-US" b="1" cap="small" dirty="0" err="1" smtClean="0">
                <a:solidFill>
                  <a:schemeClr val="tx1"/>
                </a:solidFill>
              </a:rPr>
              <a:t>Mehnat</a:t>
            </a:r>
            <a:r>
              <a:rPr lang="en-US" b="1" cap="small" dirty="0" smtClean="0">
                <a:solidFill>
                  <a:schemeClr val="tx1"/>
                </a:solidFill>
              </a:rPr>
              <a:t> </a:t>
            </a:r>
            <a:r>
              <a:rPr lang="en-US" b="1" cap="small" dirty="0" err="1" smtClean="0">
                <a:solidFill>
                  <a:schemeClr val="tx1"/>
                </a:solidFill>
              </a:rPr>
              <a:t>unumdorligi</a:t>
            </a:r>
            <a:r>
              <a:rPr lang="en-US" b="1" cap="small" dirty="0" smtClean="0">
                <a:solidFill>
                  <a:schemeClr val="tx1"/>
                </a:solidFill>
              </a:rPr>
              <a:t>  </a:t>
            </a:r>
            <a:r>
              <a:rPr lang="de-DE" b="1" cap="small" dirty="0" err="1" smtClean="0">
                <a:solidFill>
                  <a:schemeClr val="tx1"/>
                </a:solidFill>
              </a:rPr>
              <a:t>statistikasi</a:t>
            </a:r>
            <a:r>
              <a:rPr lang="de-DE" b="1" cap="small" dirty="0" smtClean="0">
                <a:solidFill>
                  <a:schemeClr val="tx1"/>
                </a:solidFill>
              </a:rPr>
              <a:t> </a:t>
            </a:r>
            <a:endParaRPr lang="ru-RU" dirty="0">
              <a:solidFill>
                <a:schemeClr val="tx1"/>
              </a:solidFill>
            </a:endParaRPr>
          </a:p>
        </p:txBody>
      </p:sp>
      <p:sp>
        <p:nvSpPr>
          <p:cNvPr id="3" name="Подзаголовок 2"/>
          <p:cNvSpPr>
            <a:spLocks noGrp="1"/>
          </p:cNvSpPr>
          <p:nvPr>
            <p:ph type="subTitle" idx="1"/>
          </p:nvPr>
        </p:nvSpPr>
        <p:spPr>
          <a:xfrm>
            <a:off x="1428729" y="2643182"/>
            <a:ext cx="7000924" cy="3429024"/>
          </a:xfrm>
        </p:spPr>
        <p:txBody>
          <a:bodyPr>
            <a:normAutofit fontScale="92500" lnSpcReduction="20000"/>
          </a:bodyPr>
          <a:lstStyle/>
          <a:p>
            <a:pPr marL="541782" lvl="1" indent="-514350" algn="just">
              <a:spcBef>
                <a:spcPts val="600"/>
              </a:spcBef>
              <a:buSzPct val="80000"/>
              <a:buNone/>
            </a:pPr>
            <a:r>
              <a:rPr lang="de-DE" cap="small" dirty="0" smtClean="0"/>
              <a:t>1.“</a:t>
            </a:r>
            <a:r>
              <a:rPr lang="de-DE" sz="2600" cap="small" dirty="0" smtClean="0"/>
              <a:t>Mehnat </a:t>
            </a:r>
            <a:r>
              <a:rPr lang="de-DE" sz="2600" cap="small" dirty="0" err="1" smtClean="0"/>
              <a:t>unumdorligi</a:t>
            </a:r>
            <a:r>
              <a:rPr lang="de-DE" sz="2600" cap="small" dirty="0" smtClean="0"/>
              <a:t>” </a:t>
            </a:r>
            <a:r>
              <a:rPr lang="de-DE" sz="2600" cap="small" dirty="0" err="1" smtClean="0"/>
              <a:t>haqida</a:t>
            </a:r>
            <a:r>
              <a:rPr lang="de-DE" sz="2600" cap="small" dirty="0" smtClean="0"/>
              <a:t> </a:t>
            </a:r>
            <a:r>
              <a:rPr lang="de-DE" sz="2600" cap="small" dirty="0" err="1" smtClean="0"/>
              <a:t>tushuncha</a:t>
            </a:r>
            <a:r>
              <a:rPr lang="de-DE" sz="2600" cap="small" dirty="0" smtClean="0"/>
              <a:t> </a:t>
            </a:r>
            <a:r>
              <a:rPr lang="de-DE" sz="2600" cap="small" dirty="0" err="1" smtClean="0"/>
              <a:t>va</a:t>
            </a:r>
            <a:r>
              <a:rPr lang="de-DE" sz="2600" cap="small" dirty="0" smtClean="0"/>
              <a:t> uni </a:t>
            </a:r>
            <a:r>
              <a:rPr lang="de-DE" sz="2600" cap="small" dirty="0" err="1" smtClean="0"/>
              <a:t>o’rganishning</a:t>
            </a:r>
            <a:r>
              <a:rPr lang="de-DE" sz="2600" cap="small" dirty="0" smtClean="0"/>
              <a:t>  </a:t>
            </a:r>
            <a:r>
              <a:rPr lang="de-DE" sz="2600" cap="small" dirty="0" err="1" smtClean="0"/>
              <a:t>ijtimoiy-iqtisodiy</a:t>
            </a:r>
            <a:r>
              <a:rPr lang="de-DE" sz="2600" cap="small" dirty="0" smtClean="0"/>
              <a:t> </a:t>
            </a:r>
            <a:r>
              <a:rPr lang="de-DE" sz="2600" cap="small" dirty="0" err="1" smtClean="0"/>
              <a:t>mohiyati</a:t>
            </a:r>
            <a:endParaRPr lang="ru-RU" sz="2600" dirty="0" smtClean="0"/>
          </a:p>
          <a:p>
            <a:pPr marL="541782" indent="-514350" algn="just"/>
            <a:r>
              <a:rPr lang="en-US" cap="small" dirty="0" smtClean="0"/>
              <a:t>2.Mehnat </a:t>
            </a:r>
            <a:r>
              <a:rPr lang="en-US" cap="small" dirty="0" err="1" smtClean="0"/>
              <a:t>unumdorligini</a:t>
            </a:r>
            <a:r>
              <a:rPr lang="en-US" cap="small" dirty="0" smtClean="0"/>
              <a:t> </a:t>
            </a:r>
            <a:r>
              <a:rPr lang="en-US" cap="small" dirty="0" err="1" smtClean="0"/>
              <a:t>aniqlash</a:t>
            </a:r>
            <a:r>
              <a:rPr lang="en-US" cap="small" dirty="0" smtClean="0"/>
              <a:t> </a:t>
            </a:r>
            <a:r>
              <a:rPr lang="en-US" cap="small" dirty="0" err="1" smtClean="0"/>
              <a:t>usullari</a:t>
            </a:r>
            <a:endParaRPr lang="ru-RU" dirty="0" smtClean="0"/>
          </a:p>
          <a:p>
            <a:pPr algn="just"/>
            <a:r>
              <a:rPr lang="en-US" cap="small" dirty="0" smtClean="0"/>
              <a:t>3</a:t>
            </a:r>
            <a:r>
              <a:rPr lang="en-US" cap="small" dirty="0" smtClean="0"/>
              <a:t>.</a:t>
            </a:r>
            <a:r>
              <a:rPr lang="ru-RU" cap="small" dirty="0" smtClean="0"/>
              <a:t> </a:t>
            </a:r>
            <a:r>
              <a:rPr lang="en-US" cap="small" dirty="0" err="1" smtClean="0"/>
              <a:t>Mehnat</a:t>
            </a:r>
            <a:r>
              <a:rPr lang="ru-RU" cap="small" dirty="0" smtClean="0"/>
              <a:t> </a:t>
            </a:r>
            <a:r>
              <a:rPr lang="en-US" cap="small" dirty="0" err="1" smtClean="0"/>
              <a:t>u</a:t>
            </a:r>
            <a:r>
              <a:rPr lang="en-US" dirty="0" err="1" smtClean="0"/>
              <a:t>numdorlikning</a:t>
            </a:r>
            <a:r>
              <a:rPr lang="en-US" dirty="0" smtClean="0"/>
              <a:t> </a:t>
            </a:r>
            <a:r>
              <a:rPr lang="en-US" dirty="0" err="1" smtClean="0"/>
              <a:t>statistik</a:t>
            </a:r>
            <a:r>
              <a:rPr lang="en-US" dirty="0" smtClean="0"/>
              <a:t> </a:t>
            </a:r>
            <a:r>
              <a:rPr lang="en-US" dirty="0" err="1" smtClean="0"/>
              <a:t>ko’rsatkichlari</a:t>
            </a:r>
            <a:r>
              <a:rPr lang="en-US" dirty="0" smtClean="0"/>
              <a:t> </a:t>
            </a:r>
            <a:r>
              <a:rPr lang="en-US" dirty="0" err="1" smtClean="0"/>
              <a:t>tizimi</a:t>
            </a:r>
            <a:endParaRPr lang="ru-RU" dirty="0" smtClean="0"/>
          </a:p>
          <a:p>
            <a:pPr algn="just"/>
            <a:r>
              <a:rPr lang="en-US" cap="small" dirty="0" smtClean="0"/>
              <a:t>4. </a:t>
            </a:r>
            <a:r>
              <a:rPr lang="en-US" dirty="0" err="1" smtClean="0"/>
              <a:t>Mehnat</a:t>
            </a:r>
            <a:r>
              <a:rPr lang="en-US" dirty="0" smtClean="0"/>
              <a:t> </a:t>
            </a:r>
            <a:r>
              <a:rPr lang="en-US" dirty="0" err="1" smtClean="0"/>
              <a:t>unumdorligi</a:t>
            </a:r>
            <a:r>
              <a:rPr lang="en-US" dirty="0" smtClean="0"/>
              <a:t> </a:t>
            </a:r>
            <a:r>
              <a:rPr lang="en-US" dirty="0" err="1" smtClean="0"/>
              <a:t>dinamikasini</a:t>
            </a:r>
            <a:r>
              <a:rPr lang="en-US" dirty="0" smtClean="0"/>
              <a:t> </a:t>
            </a:r>
            <a:r>
              <a:rPr lang="en-US" dirty="0" err="1" smtClean="0"/>
              <a:t>indeks</a:t>
            </a:r>
            <a:r>
              <a:rPr lang="en-US" dirty="0" smtClean="0"/>
              <a:t> </a:t>
            </a:r>
            <a:r>
              <a:rPr lang="en-US" dirty="0" err="1" smtClean="0"/>
              <a:t>tahlili</a:t>
            </a:r>
            <a:endParaRPr lang="ru-RU" dirty="0" smtClean="0"/>
          </a:p>
          <a:p>
            <a:endParaRPr lang="en-US"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7" y="285728"/>
            <a:ext cx="7215238" cy="642918"/>
          </a:xfrm>
        </p:spPr>
        <p:txBody>
          <a:bodyPr>
            <a:normAutofit fontScale="90000"/>
          </a:bodyPr>
          <a:lstStyle/>
          <a:p>
            <a:pPr algn="ctr"/>
            <a:r>
              <a:rPr lang="ru-RU" sz="2400" b="1" cap="small" dirty="0" smtClean="0">
                <a:latin typeface="Times New Roman" pitchFamily="18" charset="0"/>
                <a:cs typeface="Times New Roman" pitchFamily="18" charset="0"/>
              </a:rPr>
              <a:t>1. </a:t>
            </a:r>
            <a:r>
              <a:rPr lang="de-DE" sz="2400" b="1" cap="small" dirty="0" smtClean="0">
                <a:latin typeface="Times New Roman" pitchFamily="18" charset="0"/>
                <a:cs typeface="Times New Roman" pitchFamily="18" charset="0"/>
              </a:rPr>
              <a:t>“</a:t>
            </a:r>
            <a:r>
              <a:rPr lang="de-DE" sz="2400" b="1" cap="small" dirty="0" err="1" smtClean="0">
                <a:latin typeface="Times New Roman" pitchFamily="18" charset="0"/>
                <a:cs typeface="Times New Roman" pitchFamily="18" charset="0"/>
              </a:rPr>
              <a:t>Mehnat</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unumdorligi</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haqida</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tushuncha</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va</a:t>
            </a:r>
            <a:r>
              <a:rPr lang="de-DE" sz="2400" b="1" cap="small" dirty="0" smtClean="0">
                <a:latin typeface="Times New Roman" pitchFamily="18" charset="0"/>
                <a:cs typeface="Times New Roman" pitchFamily="18" charset="0"/>
              </a:rPr>
              <a:t> uni </a:t>
            </a:r>
            <a:r>
              <a:rPr lang="de-DE" sz="2400" b="1" cap="small" dirty="0" err="1" smtClean="0">
                <a:latin typeface="Times New Roman" pitchFamily="18" charset="0"/>
                <a:cs typeface="Times New Roman" pitchFamily="18" charset="0"/>
              </a:rPr>
              <a:t>o’rganishning</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ijtimoiy-iqtisodiy</a:t>
            </a:r>
            <a:r>
              <a:rPr lang="de-DE" sz="2400" b="1" cap="small" dirty="0" smtClean="0">
                <a:latin typeface="Times New Roman" pitchFamily="18" charset="0"/>
                <a:cs typeface="Times New Roman" pitchFamily="18" charset="0"/>
              </a:rPr>
              <a:t> </a:t>
            </a:r>
            <a:r>
              <a:rPr lang="de-DE" sz="2400" b="1" cap="small" dirty="0" err="1" smtClean="0">
                <a:latin typeface="Times New Roman" pitchFamily="18" charset="0"/>
                <a:cs typeface="Times New Roman" pitchFamily="18" charset="0"/>
              </a:rPr>
              <a:t>mohiyati</a:t>
            </a:r>
            <a:endParaRPr lang="ru-RU" sz="2400" b="1" dirty="0">
              <a:latin typeface="Times New Roman" pitchFamily="18" charset="0"/>
              <a:cs typeface="Times New Roman" pitchFamily="18" charset="0"/>
            </a:endParaRPr>
          </a:p>
        </p:txBody>
      </p:sp>
      <p:sp>
        <p:nvSpPr>
          <p:cNvPr id="3" name="Содержимое 2"/>
          <p:cNvSpPr>
            <a:spLocks noGrp="1"/>
          </p:cNvSpPr>
          <p:nvPr>
            <p:ph idx="1"/>
          </p:nvPr>
        </p:nvSpPr>
        <p:spPr>
          <a:xfrm>
            <a:off x="857224" y="1000108"/>
            <a:ext cx="7143800" cy="5053034"/>
          </a:xfrm>
        </p:spPr>
        <p:txBody>
          <a:bodyPr>
            <a:normAutofit fontScale="55000" lnSpcReduction="20000"/>
          </a:bodyPr>
          <a:lstStyle/>
          <a:p>
            <a:pPr lvl="0" algn="just">
              <a:buNone/>
            </a:pPr>
            <a:r>
              <a:rPr lang="ru-RU" cap="small" dirty="0" smtClean="0"/>
              <a:t>	</a:t>
            </a:r>
            <a:r>
              <a:rPr lang="en-US" cap="small" dirty="0" smtClean="0"/>
              <a:t>	</a:t>
            </a:r>
            <a:r>
              <a:rPr lang="uz-Cyrl-UZ" sz="4200" b="1" dirty="0" smtClean="0">
                <a:latin typeface="Times New Roman" pitchFamily="18" charset="0"/>
                <a:cs typeface="Times New Roman" pitchFamily="18" charset="0"/>
              </a:rPr>
              <a:t>Mehnаt unumdorligi dаrаjаsi ijtimoiy ishlаb chiqаrish sаmаrаdorligini ifodаlovchi eng muhim ko’rsаtkich hisoblаnаdi. </a:t>
            </a:r>
            <a:endParaRPr lang="ru-RU" sz="4200" b="1" dirty="0" smtClean="0">
              <a:latin typeface="Times New Roman" pitchFamily="18" charset="0"/>
              <a:cs typeface="Times New Roman" pitchFamily="18" charset="0"/>
            </a:endParaRPr>
          </a:p>
          <a:p>
            <a:pPr algn="just">
              <a:buNone/>
            </a:pP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unumdorligi</a:t>
            </a:r>
            <a:r>
              <a:rPr lang="en-US" sz="4200" cap="small" dirty="0" smtClean="0">
                <a:latin typeface="Times New Roman" pitchFamily="18" charset="0"/>
                <a:cs typeface="Times New Roman" pitchFamily="18" charset="0"/>
              </a:rPr>
              <a:t> - </a:t>
            </a:r>
            <a:r>
              <a:rPr lang="en-US" sz="4200" cap="small" dirty="0" err="1" smtClean="0">
                <a:latin typeface="Times New Roman" pitchFamily="18" charset="0"/>
                <a:cs typeface="Times New Roman" pitchFamily="18" charset="0"/>
              </a:rPr>
              <a:t>xodimlar</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faoliyatining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iqtisodiy</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samaradorligi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ko‘rsatkichidir</a:t>
            </a:r>
            <a:r>
              <a:rPr lang="en-US" sz="4200" cap="small" dirty="0" smtClean="0">
                <a:latin typeface="Times New Roman" pitchFamily="18" charset="0"/>
                <a:cs typeface="Times New Roman" pitchFamily="18" charset="0"/>
              </a:rPr>
              <a:t>. U </a:t>
            </a:r>
            <a:r>
              <a:rPr lang="en-US" sz="4200" cap="small" dirty="0" err="1" smtClean="0">
                <a:latin typeface="Times New Roman" pitchFamily="18" charset="0"/>
                <a:cs typeface="Times New Roman" pitchFamily="18" charset="0"/>
              </a:rPr>
              <a:t>ishlab</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chiqarilgan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mahsulot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yoki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ko‘rsatilgan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xizmatlar</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miqdorining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xarajatlariga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nisbatan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ya’ni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xarajatlari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birligi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hisobiga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ishlab</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chiqarilgan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mahsulot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bilan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belgilanadi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Jamiyatning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rivojlanishi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va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barcha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a’zolari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farovonligi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darajasi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unumdorligi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darajasi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va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o‘sishiga</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bog’liqdir</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Bundan</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tashqari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mehnat</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unumdorligi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darajasi</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ishlab</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chiqarish</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usulini</a:t>
            </a:r>
            <a:r>
              <a:rPr lang="en-US" sz="4200" cap="small" dirty="0" smtClean="0">
                <a:latin typeface="Times New Roman" pitchFamily="18" charset="0"/>
                <a:cs typeface="Times New Roman" pitchFamily="18" charset="0"/>
              </a:rPr>
              <a:t> ham, </a:t>
            </a:r>
            <a:r>
              <a:rPr lang="en-US" sz="4200" cap="small" dirty="0" err="1" smtClean="0">
                <a:latin typeface="Times New Roman" pitchFamily="18" charset="0"/>
                <a:cs typeface="Times New Roman" pitchFamily="18" charset="0"/>
              </a:rPr>
              <a:t>xatto</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ijtimoiy</a:t>
            </a:r>
            <a:r>
              <a:rPr lang="en-US" sz="4200" cap="small" dirty="0" smtClean="0">
                <a:latin typeface="Times New Roman" pitchFamily="18" charset="0"/>
                <a:cs typeface="Times New Roman" pitchFamily="18" charset="0"/>
              </a:rPr>
              <a:t> - </a:t>
            </a:r>
            <a:r>
              <a:rPr lang="en-US" sz="4200" cap="small" dirty="0" err="1" smtClean="0">
                <a:latin typeface="Times New Roman" pitchFamily="18" charset="0"/>
                <a:cs typeface="Times New Roman" pitchFamily="18" charset="0"/>
              </a:rPr>
              <a:t>siyosiy</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to‘zumning</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o‘zini</a:t>
            </a:r>
            <a:r>
              <a:rPr lang="en-US" sz="4200" cap="small" dirty="0" smtClean="0">
                <a:latin typeface="Times New Roman" pitchFamily="18" charset="0"/>
                <a:cs typeface="Times New Roman" pitchFamily="18" charset="0"/>
              </a:rPr>
              <a:t> ham </a:t>
            </a:r>
            <a:r>
              <a:rPr lang="en-US" sz="4200" cap="small" dirty="0" err="1" smtClean="0">
                <a:latin typeface="Times New Roman" pitchFamily="18" charset="0"/>
                <a:cs typeface="Times New Roman" pitchFamily="18" charset="0"/>
              </a:rPr>
              <a:t>belgilab</a:t>
            </a:r>
            <a:r>
              <a:rPr lang="en-US" sz="4200" cap="small" dirty="0" smtClean="0">
                <a:latin typeface="Times New Roman" pitchFamily="18" charset="0"/>
                <a:cs typeface="Times New Roman" pitchFamily="18" charset="0"/>
              </a:rPr>
              <a:t> </a:t>
            </a:r>
            <a:r>
              <a:rPr lang="en-US" sz="4200" cap="small" dirty="0" err="1" smtClean="0">
                <a:latin typeface="Times New Roman" pitchFamily="18" charset="0"/>
                <a:cs typeface="Times New Roman" pitchFamily="18" charset="0"/>
              </a:rPr>
              <a:t>beradi</a:t>
            </a:r>
            <a:r>
              <a:rPr lang="en-US" sz="4200" cap="small" dirty="0" smtClean="0">
                <a:latin typeface="Times New Roman" pitchFamily="18" charset="0"/>
                <a:cs typeface="Times New Roman" pitchFamily="18" charset="0"/>
              </a:rPr>
              <a:t>.</a:t>
            </a:r>
            <a:endParaRPr lang="ru-RU" sz="4200" dirty="0" smtClean="0">
              <a:latin typeface="Times New Roman" pitchFamily="18" charset="0"/>
              <a:cs typeface="Times New Roman" pitchFamily="18" charset="0"/>
            </a:endParaRPr>
          </a:p>
          <a:p>
            <a:pPr algn="just">
              <a:buNone/>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9" y="285728"/>
            <a:ext cx="7429552" cy="5962672"/>
          </a:xfrm>
        </p:spPr>
        <p:txBody>
          <a:bodyPr>
            <a:normAutofit fontScale="70000" lnSpcReduction="20000"/>
          </a:bodyPr>
          <a:lstStyle/>
          <a:p>
            <a:pPr algn="just">
              <a:buNone/>
            </a:pPr>
            <a:r>
              <a:rPr lang="ru-RU" cap="small" dirty="0" smtClean="0"/>
              <a:t>		</a:t>
            </a:r>
            <a:r>
              <a:rPr lang="en-US" cap="small" dirty="0" err="1" smtClean="0"/>
              <a:t>Mehnat</a:t>
            </a:r>
            <a:r>
              <a:rPr lang="en-US" cap="small" dirty="0" smtClean="0"/>
              <a:t> </a:t>
            </a:r>
            <a:r>
              <a:rPr lang="en-US" cap="small" dirty="0" err="1" smtClean="0"/>
              <a:t>unumdorligi</a:t>
            </a:r>
            <a:r>
              <a:rPr lang="en-US" cap="small" dirty="0" smtClean="0"/>
              <a:t> </a:t>
            </a:r>
            <a:r>
              <a:rPr lang="en-US" cap="small" dirty="0" err="1" smtClean="0"/>
              <a:t>ko‘rsatkichi</a:t>
            </a:r>
            <a:r>
              <a:rPr lang="en-US" cap="small" dirty="0" smtClean="0"/>
              <a:t> </a:t>
            </a:r>
            <a:r>
              <a:rPr lang="en-US" cap="small" dirty="0" err="1" smtClean="0"/>
              <a:t>mehnat</a:t>
            </a:r>
            <a:r>
              <a:rPr lang="en-US" cap="small" dirty="0" smtClean="0"/>
              <a:t> </a:t>
            </a:r>
            <a:r>
              <a:rPr lang="en-US" cap="small" dirty="0" err="1" smtClean="0"/>
              <a:t>samaradorligi</a:t>
            </a:r>
            <a:r>
              <a:rPr lang="en-US" cap="small" dirty="0" smtClean="0"/>
              <a:t> </a:t>
            </a:r>
            <a:r>
              <a:rPr lang="en-US" cap="small" dirty="0" err="1" smtClean="0"/>
              <a:t>va</a:t>
            </a:r>
            <a:r>
              <a:rPr lang="en-US" cap="small" dirty="0" smtClean="0"/>
              <a:t> </a:t>
            </a:r>
            <a:r>
              <a:rPr lang="en-US" cap="small" dirty="0" err="1" smtClean="0"/>
              <a:t>natijadorligining</a:t>
            </a:r>
            <a:r>
              <a:rPr lang="en-US" cap="small" dirty="0" smtClean="0"/>
              <a:t> </a:t>
            </a:r>
            <a:r>
              <a:rPr lang="en-US" cap="small" dirty="0" err="1" smtClean="0"/>
              <a:t>barcha</a:t>
            </a:r>
            <a:r>
              <a:rPr lang="en-US" cap="small" dirty="0" smtClean="0"/>
              <a:t> </a:t>
            </a:r>
            <a:r>
              <a:rPr lang="en-US" cap="small" dirty="0" err="1" smtClean="0"/>
              <a:t>jihatlarini</a:t>
            </a:r>
            <a:r>
              <a:rPr lang="en-US" cap="small" dirty="0" smtClean="0"/>
              <a:t> </a:t>
            </a:r>
            <a:r>
              <a:rPr lang="en-US" cap="small" dirty="0" err="1" smtClean="0"/>
              <a:t>aks</a:t>
            </a:r>
            <a:r>
              <a:rPr lang="en-US" cap="small" dirty="0" smtClean="0"/>
              <a:t> </a:t>
            </a:r>
            <a:r>
              <a:rPr lang="en-US" cap="small" dirty="0" err="1" smtClean="0"/>
              <a:t>ettirmaydi</a:t>
            </a:r>
            <a:r>
              <a:rPr lang="en-US" cap="small" dirty="0" smtClean="0"/>
              <a:t>, </a:t>
            </a:r>
            <a:r>
              <a:rPr lang="en-US" cap="small" dirty="0" err="1" smtClean="0"/>
              <a:t>masalan</a:t>
            </a:r>
            <a:r>
              <a:rPr lang="en-US" cap="small" dirty="0" smtClean="0"/>
              <a:t>, u </a:t>
            </a:r>
            <a:r>
              <a:rPr lang="en-US" cap="small" dirty="0" err="1" smtClean="0"/>
              <a:t>mehnat</a:t>
            </a:r>
            <a:r>
              <a:rPr lang="en-US" cap="small" dirty="0" smtClean="0"/>
              <a:t> </a:t>
            </a:r>
            <a:r>
              <a:rPr lang="en-US" cap="small" dirty="0" err="1" smtClean="0"/>
              <a:t>sifatini</a:t>
            </a:r>
            <a:r>
              <a:rPr lang="en-US" cap="small" dirty="0" smtClean="0"/>
              <a:t> </a:t>
            </a:r>
            <a:r>
              <a:rPr lang="en-US" cap="small" dirty="0" err="1" smtClean="0"/>
              <a:t>hisobga</a:t>
            </a:r>
            <a:r>
              <a:rPr lang="en-US" cap="small" dirty="0" smtClean="0"/>
              <a:t> </a:t>
            </a:r>
            <a:r>
              <a:rPr lang="en-US" cap="small" dirty="0" err="1" smtClean="0"/>
              <a:t>olmaydi</a:t>
            </a:r>
            <a:r>
              <a:rPr lang="en-US" cap="small" dirty="0" smtClean="0"/>
              <a:t>, </a:t>
            </a:r>
            <a:r>
              <a:rPr lang="en-US" cap="small" dirty="0" err="1" smtClean="0"/>
              <a:t>bundan</a:t>
            </a:r>
            <a:r>
              <a:rPr lang="en-US" cap="small" dirty="0" smtClean="0"/>
              <a:t> </a:t>
            </a:r>
            <a:r>
              <a:rPr lang="en-US" cap="small" dirty="0" err="1" smtClean="0"/>
              <a:t>tashqari</a:t>
            </a:r>
            <a:r>
              <a:rPr lang="en-US" cap="small" dirty="0" smtClean="0"/>
              <a:t>, </a:t>
            </a:r>
            <a:r>
              <a:rPr lang="en-US" cap="small" dirty="0" err="1" smtClean="0"/>
              <a:t>mehnat</a:t>
            </a:r>
            <a:r>
              <a:rPr lang="en-US" cap="small" dirty="0" smtClean="0"/>
              <a:t> </a:t>
            </a:r>
            <a:r>
              <a:rPr lang="en-US" cap="small" dirty="0" err="1" smtClean="0"/>
              <a:t>resurslaridan</a:t>
            </a:r>
            <a:r>
              <a:rPr lang="en-US" cap="small" dirty="0" smtClean="0"/>
              <a:t> </a:t>
            </a:r>
            <a:r>
              <a:rPr lang="en-US" cap="small" dirty="0" err="1" smtClean="0"/>
              <a:t>oqilona</a:t>
            </a:r>
            <a:r>
              <a:rPr lang="en-US" cap="small" dirty="0" smtClean="0"/>
              <a:t> </a:t>
            </a:r>
            <a:r>
              <a:rPr lang="en-US" cap="small" dirty="0" err="1" smtClean="0"/>
              <a:t>foydalanish</a:t>
            </a:r>
            <a:r>
              <a:rPr lang="en-US" cap="small" dirty="0" smtClean="0"/>
              <a:t> </a:t>
            </a:r>
            <a:r>
              <a:rPr lang="en-US" cap="small" dirty="0" err="1" smtClean="0"/>
              <a:t>zarurligini</a:t>
            </a:r>
            <a:r>
              <a:rPr lang="en-US" cap="small" dirty="0" smtClean="0"/>
              <a:t> </a:t>
            </a:r>
            <a:r>
              <a:rPr lang="en-US" cap="small" dirty="0" err="1" smtClean="0"/>
              <a:t>ifodalamaydi</a:t>
            </a:r>
            <a:r>
              <a:rPr lang="en-US" cap="small" dirty="0" smtClean="0"/>
              <a:t>. “</a:t>
            </a:r>
            <a:r>
              <a:rPr lang="en-US" cap="small" dirty="0" err="1" smtClean="0"/>
              <a:t>Mehnat</a:t>
            </a:r>
            <a:r>
              <a:rPr lang="en-US" cap="small" dirty="0" smtClean="0"/>
              <a:t> </a:t>
            </a:r>
            <a:r>
              <a:rPr lang="en-US" cap="small" dirty="0" err="1" smtClean="0"/>
              <a:t>unumdorligi</a:t>
            </a:r>
            <a:r>
              <a:rPr lang="en-US" cap="small" dirty="0" smtClean="0"/>
              <a:t>” </a:t>
            </a:r>
            <a:r>
              <a:rPr lang="en-US" cap="small" dirty="0" err="1" smtClean="0"/>
              <a:t>tushunchasiga</a:t>
            </a:r>
            <a:r>
              <a:rPr lang="en-US" cap="small" dirty="0" smtClean="0"/>
              <a:t> </a:t>
            </a:r>
            <a:r>
              <a:rPr lang="en-US" cap="small" dirty="0" err="1" smtClean="0"/>
              <a:t>o‘z</a:t>
            </a:r>
            <a:r>
              <a:rPr lang="en-US" cap="small" dirty="0" smtClean="0"/>
              <a:t> </a:t>
            </a:r>
            <a:r>
              <a:rPr lang="en-US" cap="small" dirty="0" err="1" smtClean="0"/>
              <a:t>ahamiyati</a:t>
            </a:r>
            <a:r>
              <a:rPr lang="en-US" cap="small" dirty="0" smtClean="0"/>
              <a:t> </a:t>
            </a:r>
            <a:r>
              <a:rPr lang="en-US" cap="small" dirty="0" err="1" smtClean="0"/>
              <a:t>jihatidan</a:t>
            </a:r>
            <a:r>
              <a:rPr lang="en-US" cap="small" dirty="0" smtClean="0"/>
              <a:t> </a:t>
            </a:r>
            <a:r>
              <a:rPr lang="en-US" cap="small" dirty="0" err="1" smtClean="0"/>
              <a:t>yakin</a:t>
            </a:r>
            <a:r>
              <a:rPr lang="en-US" cap="small" dirty="0" smtClean="0"/>
              <a:t>, </a:t>
            </a:r>
            <a:r>
              <a:rPr lang="en-US" cap="small" dirty="0" err="1" smtClean="0"/>
              <a:t>lekin</a:t>
            </a:r>
            <a:r>
              <a:rPr lang="en-US" cap="small" dirty="0" smtClean="0"/>
              <a:t> </a:t>
            </a:r>
            <a:r>
              <a:rPr lang="en-US" cap="small" dirty="0" err="1" smtClean="0"/>
              <a:t>mazmunan</a:t>
            </a:r>
            <a:r>
              <a:rPr lang="en-US" cap="small" dirty="0" smtClean="0"/>
              <a:t> </a:t>
            </a:r>
            <a:r>
              <a:rPr lang="en-US" cap="small" dirty="0" err="1" smtClean="0"/>
              <a:t>yanada</a:t>
            </a:r>
            <a:r>
              <a:rPr lang="en-US" cap="small" dirty="0" smtClean="0"/>
              <a:t> </a:t>
            </a:r>
            <a:r>
              <a:rPr lang="en-US" cap="small" dirty="0" err="1" smtClean="0"/>
              <a:t>kengroq</a:t>
            </a:r>
            <a:r>
              <a:rPr lang="en-US" cap="small" dirty="0" smtClean="0"/>
              <a:t> </a:t>
            </a:r>
            <a:r>
              <a:rPr lang="en-US" cap="small" dirty="0" err="1" smtClean="0"/>
              <a:t>bo‘lgan</a:t>
            </a:r>
            <a:r>
              <a:rPr lang="en-US" cap="small" dirty="0" smtClean="0"/>
              <a:t> </a:t>
            </a:r>
            <a:r>
              <a:rPr lang="en-US" cap="small" dirty="0" err="1" smtClean="0"/>
              <a:t>tushuncha</a:t>
            </a:r>
            <a:r>
              <a:rPr lang="en-US" cap="small" dirty="0" smtClean="0"/>
              <a:t> “</a:t>
            </a:r>
            <a:r>
              <a:rPr lang="en-US" cap="small" dirty="0" err="1" smtClean="0"/>
              <a:t>mehnat</a:t>
            </a:r>
            <a:r>
              <a:rPr lang="en-US" cap="small" dirty="0" smtClean="0"/>
              <a:t> </a:t>
            </a:r>
            <a:r>
              <a:rPr lang="en-US" cap="small" dirty="0" err="1" smtClean="0"/>
              <a:t>samaradorligi</a:t>
            </a:r>
            <a:r>
              <a:rPr lang="en-US" cap="small" dirty="0" smtClean="0"/>
              <a:t>” </a:t>
            </a:r>
            <a:r>
              <a:rPr lang="en-US" cap="small" dirty="0" err="1" smtClean="0"/>
              <a:t>tushunchasidir</a:t>
            </a:r>
            <a:r>
              <a:rPr lang="en-US" cap="small" dirty="0" smtClean="0"/>
              <a:t>. </a:t>
            </a:r>
            <a:r>
              <a:rPr lang="en-US" b="1" i="1" dirty="0" err="1" smtClean="0"/>
              <a:t>Mehnat</a:t>
            </a:r>
            <a:r>
              <a:rPr lang="en-US" b="1" i="1" dirty="0" smtClean="0"/>
              <a:t> </a:t>
            </a:r>
            <a:r>
              <a:rPr lang="en-US" b="1" i="1" dirty="0" err="1" smtClean="0"/>
              <a:t>samaradorligi</a:t>
            </a:r>
            <a:r>
              <a:rPr lang="en-US" cap="small" dirty="0" smtClean="0"/>
              <a:t> eng </a:t>
            </a:r>
            <a:r>
              <a:rPr lang="en-US" cap="small" dirty="0" err="1" smtClean="0"/>
              <a:t>kam</a:t>
            </a:r>
            <a:r>
              <a:rPr lang="en-US" cap="small" dirty="0" smtClean="0"/>
              <a:t> </a:t>
            </a:r>
            <a:r>
              <a:rPr lang="en-US" cap="small" dirty="0" err="1" smtClean="0"/>
              <a:t>mehnat</a:t>
            </a:r>
            <a:r>
              <a:rPr lang="en-US" cap="small" dirty="0" smtClean="0"/>
              <a:t> </a:t>
            </a:r>
            <a:r>
              <a:rPr lang="en-US" cap="small" dirty="0" err="1" smtClean="0"/>
              <a:t>xarajatlari</a:t>
            </a:r>
            <a:r>
              <a:rPr lang="en-US" cap="small" dirty="0" smtClean="0"/>
              <a:t> </a:t>
            </a:r>
            <a:r>
              <a:rPr lang="en-US" cap="small" dirty="0" err="1" smtClean="0"/>
              <a:t>bilan</a:t>
            </a:r>
            <a:r>
              <a:rPr lang="en-US" cap="small" dirty="0" smtClean="0"/>
              <a:t> </a:t>
            </a:r>
            <a:r>
              <a:rPr lang="en-US" cap="small" dirty="0" err="1" smtClean="0"/>
              <a:t>yuqori</a:t>
            </a:r>
            <a:r>
              <a:rPr lang="en-US" cap="small" dirty="0" smtClean="0"/>
              <a:t> </a:t>
            </a:r>
            <a:r>
              <a:rPr lang="en-US" cap="small" dirty="0" err="1" smtClean="0"/>
              <a:t>mehnat</a:t>
            </a:r>
            <a:r>
              <a:rPr lang="en-US" cap="small" dirty="0" smtClean="0"/>
              <a:t> </a:t>
            </a:r>
            <a:r>
              <a:rPr lang="en-US" cap="small" dirty="0" err="1" smtClean="0"/>
              <a:t>natijadorligiga</a:t>
            </a:r>
            <a:r>
              <a:rPr lang="en-US" cap="small" dirty="0" smtClean="0"/>
              <a:t> </a:t>
            </a:r>
            <a:r>
              <a:rPr lang="en-US" cap="small" dirty="0" err="1" smtClean="0"/>
              <a:t>erishish</a:t>
            </a:r>
            <a:r>
              <a:rPr lang="en-US" cap="small" dirty="0" smtClean="0"/>
              <a:t> </a:t>
            </a:r>
            <a:r>
              <a:rPr lang="en-US" cap="small" dirty="0" err="1" smtClean="0"/>
              <a:t>darajasini</a:t>
            </a:r>
            <a:r>
              <a:rPr lang="en-US" cap="small" dirty="0" smtClean="0"/>
              <a:t> </a:t>
            </a:r>
            <a:r>
              <a:rPr lang="en-US" cap="small" dirty="0" err="1" smtClean="0"/>
              <a:t>ifodalaydi</a:t>
            </a:r>
            <a:r>
              <a:rPr lang="en-US" cap="small" dirty="0" smtClean="0"/>
              <a:t>. </a:t>
            </a:r>
            <a:r>
              <a:rPr lang="en-US" cap="small" dirty="0" err="1" smtClean="0"/>
              <a:t>Mehnat</a:t>
            </a:r>
            <a:r>
              <a:rPr lang="en-US" cap="small" dirty="0" smtClean="0"/>
              <a:t> </a:t>
            </a:r>
            <a:r>
              <a:rPr lang="en-US" cap="small" dirty="0" err="1" smtClean="0"/>
              <a:t>samaradorligi</a:t>
            </a:r>
            <a:r>
              <a:rPr lang="en-US" cap="small" dirty="0" smtClean="0"/>
              <a:t> </a:t>
            </a:r>
            <a:r>
              <a:rPr lang="en-US" cap="small" dirty="0" err="1" smtClean="0"/>
              <a:t>mehnat</a:t>
            </a:r>
            <a:r>
              <a:rPr lang="en-US" cap="small" dirty="0" smtClean="0"/>
              <a:t> </a:t>
            </a:r>
            <a:r>
              <a:rPr lang="en-US" cap="small" dirty="0" err="1" smtClean="0"/>
              <a:t>unumdorligidan</a:t>
            </a:r>
            <a:r>
              <a:rPr lang="en-US" cap="small" dirty="0" smtClean="0"/>
              <a:t> </a:t>
            </a:r>
            <a:r>
              <a:rPr lang="en-US" cap="small" dirty="0" err="1" smtClean="0"/>
              <a:t>farqli</a:t>
            </a:r>
            <a:r>
              <a:rPr lang="en-US" cap="small" dirty="0" smtClean="0"/>
              <a:t> </a:t>
            </a:r>
            <a:r>
              <a:rPr lang="en-US" cap="small" dirty="0" err="1" smtClean="0"/>
              <a:t>o‘laroq</a:t>
            </a:r>
            <a:r>
              <a:rPr lang="en-US" cap="small" dirty="0" smtClean="0"/>
              <a:t> </a:t>
            </a:r>
            <a:r>
              <a:rPr lang="en-US" cap="small" dirty="0" err="1" smtClean="0"/>
              <a:t>faqat</a:t>
            </a:r>
            <a:r>
              <a:rPr lang="en-US" cap="small" dirty="0" smtClean="0"/>
              <a:t> </a:t>
            </a:r>
            <a:r>
              <a:rPr lang="en-US" cap="small" dirty="0" err="1" smtClean="0"/>
              <a:t>mehnatning</a:t>
            </a:r>
            <a:r>
              <a:rPr lang="en-US" cap="small" dirty="0" smtClean="0"/>
              <a:t> </a:t>
            </a:r>
            <a:r>
              <a:rPr lang="en-US" cap="small" dirty="0" err="1" smtClean="0"/>
              <a:t>miqdor</a:t>
            </a:r>
            <a:r>
              <a:rPr lang="en-US" cap="small" dirty="0" smtClean="0"/>
              <a:t> </a:t>
            </a:r>
            <a:r>
              <a:rPr lang="en-US" cap="small" dirty="0" err="1" smtClean="0"/>
              <a:t>ko‘rsatkichlarini</a:t>
            </a:r>
            <a:r>
              <a:rPr lang="en-US" cap="small" dirty="0" smtClean="0"/>
              <a:t> </a:t>
            </a:r>
            <a:r>
              <a:rPr lang="en-US" cap="small" dirty="0" err="1" smtClean="0"/>
              <a:t>emas</a:t>
            </a:r>
            <a:r>
              <a:rPr lang="en-US" cap="small" dirty="0" smtClean="0"/>
              <a:t>, </a:t>
            </a:r>
            <a:r>
              <a:rPr lang="en-US" cap="small" dirty="0" err="1" smtClean="0"/>
              <a:t>shu</a:t>
            </a:r>
            <a:r>
              <a:rPr lang="en-US" cap="small" dirty="0" smtClean="0"/>
              <a:t> </a:t>
            </a:r>
            <a:r>
              <a:rPr lang="en-US" cap="small" dirty="0" err="1" smtClean="0"/>
              <a:t>bilan</a:t>
            </a:r>
            <a:r>
              <a:rPr lang="en-US" cap="small" dirty="0" smtClean="0"/>
              <a:t> </a:t>
            </a:r>
            <a:r>
              <a:rPr lang="en-US" cap="small" dirty="0" err="1" smtClean="0"/>
              <a:t>birga</a:t>
            </a:r>
            <a:r>
              <a:rPr lang="en-US" cap="small" dirty="0" smtClean="0"/>
              <a:t> </a:t>
            </a:r>
            <a:r>
              <a:rPr lang="en-US" cap="small" dirty="0" err="1" smtClean="0"/>
              <a:t>sifat</a:t>
            </a:r>
            <a:r>
              <a:rPr lang="en-US" cap="small" dirty="0" smtClean="0"/>
              <a:t> </a:t>
            </a:r>
            <a:r>
              <a:rPr lang="en-US" cap="small" dirty="0" err="1" smtClean="0"/>
              <a:t>natijalarini</a:t>
            </a:r>
            <a:r>
              <a:rPr lang="en-US" cap="small" dirty="0" smtClean="0"/>
              <a:t> ham </a:t>
            </a:r>
            <a:r>
              <a:rPr lang="en-US" cap="small" dirty="0" err="1" smtClean="0"/>
              <a:t>ifodalaydi</a:t>
            </a:r>
            <a:r>
              <a:rPr lang="en-US" cap="small" dirty="0" smtClean="0"/>
              <a:t>. </a:t>
            </a:r>
            <a:r>
              <a:rPr lang="en-US" cap="small" dirty="0" err="1" smtClean="0"/>
              <a:t>Mehnat</a:t>
            </a:r>
            <a:r>
              <a:rPr lang="en-US" cap="small" dirty="0" smtClean="0"/>
              <a:t> </a:t>
            </a:r>
            <a:r>
              <a:rPr lang="en-US" cap="small" dirty="0" err="1" smtClean="0"/>
              <a:t>samaradorligi</a:t>
            </a:r>
            <a:r>
              <a:rPr lang="en-US" cap="small" dirty="0" smtClean="0"/>
              <a:t> </a:t>
            </a:r>
            <a:r>
              <a:rPr lang="en-US" cap="small" dirty="0" err="1" smtClean="0"/>
              <a:t>ko‘rsatkichining</a:t>
            </a:r>
            <a:r>
              <a:rPr lang="en-US" cap="small" dirty="0" smtClean="0"/>
              <a:t> </a:t>
            </a:r>
            <a:r>
              <a:rPr lang="en-US" cap="small" dirty="0" err="1" smtClean="0"/>
              <a:t>yana</a:t>
            </a:r>
            <a:r>
              <a:rPr lang="en-US" cap="small" dirty="0" smtClean="0"/>
              <a:t> </a:t>
            </a:r>
            <a:r>
              <a:rPr lang="en-US" cap="small" dirty="0" err="1" smtClean="0"/>
              <a:t>bir</a:t>
            </a:r>
            <a:r>
              <a:rPr lang="en-US" cap="small" dirty="0" smtClean="0"/>
              <a:t> </a:t>
            </a:r>
            <a:r>
              <a:rPr lang="en-US" cap="small" dirty="0" err="1" smtClean="0"/>
              <a:t>muhim</a:t>
            </a:r>
            <a:r>
              <a:rPr lang="en-US" cap="small" dirty="0" smtClean="0"/>
              <a:t> </a:t>
            </a:r>
            <a:r>
              <a:rPr lang="en-US" cap="small" dirty="0" err="1" smtClean="0"/>
              <a:t>ustunligi</a:t>
            </a:r>
            <a:r>
              <a:rPr lang="en-US" cap="small" dirty="0" smtClean="0"/>
              <a:t> </a:t>
            </a:r>
            <a:r>
              <a:rPr lang="en-US" cap="small" dirty="0" err="1" smtClean="0"/>
              <a:t>unda</a:t>
            </a:r>
            <a:r>
              <a:rPr lang="en-US" cap="small" dirty="0" smtClean="0"/>
              <a:t> </a:t>
            </a:r>
            <a:r>
              <a:rPr lang="en-US" cap="small" dirty="0" err="1" smtClean="0"/>
              <a:t>mehnat</a:t>
            </a:r>
            <a:r>
              <a:rPr lang="en-US" cap="small" dirty="0" smtClean="0"/>
              <a:t> </a:t>
            </a:r>
            <a:r>
              <a:rPr lang="en-US" cap="small" dirty="0" err="1" smtClean="0"/>
              <a:t>resurslarini</a:t>
            </a:r>
            <a:r>
              <a:rPr lang="en-US" cap="small" dirty="0" smtClean="0"/>
              <a:t> </a:t>
            </a:r>
            <a:r>
              <a:rPr lang="en-US" cap="small" dirty="0" err="1" smtClean="0"/>
              <a:t>tejashning</a:t>
            </a:r>
            <a:r>
              <a:rPr lang="en-US" cap="small" dirty="0" smtClean="0"/>
              <a:t> </a:t>
            </a:r>
            <a:r>
              <a:rPr lang="en-US" cap="small" dirty="0" err="1" smtClean="0"/>
              <a:t>aks</a:t>
            </a:r>
            <a:r>
              <a:rPr lang="en-US" cap="small" dirty="0" smtClean="0"/>
              <a:t> </a:t>
            </a:r>
            <a:r>
              <a:rPr lang="en-US" cap="small" dirty="0" err="1" smtClean="0"/>
              <a:t>yetishidir</a:t>
            </a:r>
            <a:r>
              <a:rPr lang="en-US" cap="small" dirty="0" smtClean="0"/>
              <a:t>.</a:t>
            </a:r>
            <a:endParaRPr lang="ru-RU" dirty="0" smtClean="0"/>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0" y="285728"/>
            <a:ext cx="7286676" cy="5286412"/>
          </a:xfrm>
        </p:spPr>
        <p:txBody>
          <a:bodyPr>
            <a:normAutofit fontScale="92500" lnSpcReduction="20000"/>
          </a:bodyPr>
          <a:lstStyle/>
          <a:p>
            <a:pPr algn="ctr">
              <a:buNone/>
            </a:pPr>
            <a:r>
              <a:rPr lang="en-US" b="1" cap="small" dirty="0" err="1" smtClean="0"/>
              <a:t>Mehnat</a:t>
            </a:r>
            <a:r>
              <a:rPr lang="en-US" b="1" cap="small" dirty="0" smtClean="0"/>
              <a:t> </a:t>
            </a:r>
            <a:r>
              <a:rPr lang="en-US" b="1" cap="small" dirty="0" err="1" smtClean="0"/>
              <a:t>unumdorligini</a:t>
            </a:r>
            <a:r>
              <a:rPr lang="en-US" b="1" cap="small" dirty="0" smtClean="0"/>
              <a:t> </a:t>
            </a:r>
            <a:r>
              <a:rPr lang="en-US" b="1" cap="small" dirty="0" err="1" smtClean="0"/>
              <a:t>hisoblashda</a:t>
            </a:r>
            <a:r>
              <a:rPr lang="en-US" b="1" cap="small" dirty="0" smtClean="0"/>
              <a:t> </a:t>
            </a:r>
            <a:r>
              <a:rPr lang="en-US" b="1" cap="small" dirty="0" err="1" smtClean="0"/>
              <a:t>quyidagilarni</a:t>
            </a:r>
            <a:r>
              <a:rPr lang="en-US" b="1" cap="small" dirty="0" smtClean="0"/>
              <a:t> </a:t>
            </a:r>
            <a:r>
              <a:rPr lang="en-US" b="1" cap="small" dirty="0" err="1" smtClean="0"/>
              <a:t>ta’minlash</a:t>
            </a:r>
            <a:r>
              <a:rPr lang="en-US" b="1" cap="small" dirty="0" smtClean="0"/>
              <a:t> </a:t>
            </a:r>
            <a:r>
              <a:rPr lang="en-US" b="1" cap="small" dirty="0" err="1" smtClean="0"/>
              <a:t>imkonini</a:t>
            </a:r>
            <a:r>
              <a:rPr lang="en-US" b="1" cap="small" dirty="0" smtClean="0"/>
              <a:t> </a:t>
            </a:r>
            <a:r>
              <a:rPr lang="en-US" b="1" cap="small" dirty="0" err="1" smtClean="0"/>
              <a:t>beradigan</a:t>
            </a:r>
            <a:r>
              <a:rPr lang="en-US" b="1" cap="small" dirty="0" smtClean="0"/>
              <a:t> </a:t>
            </a:r>
            <a:r>
              <a:rPr lang="en-US" b="1" cap="small" dirty="0" err="1" smtClean="0"/>
              <a:t>uslubiyot</a:t>
            </a:r>
            <a:r>
              <a:rPr lang="en-US" b="1" cap="small" dirty="0" smtClean="0"/>
              <a:t> ideal </a:t>
            </a:r>
            <a:r>
              <a:rPr lang="en-US" b="1" cap="small" dirty="0" err="1" smtClean="0"/>
              <a:t>hisoblanishi</a:t>
            </a:r>
            <a:r>
              <a:rPr lang="en-US" b="1" cap="small" dirty="0" smtClean="0"/>
              <a:t> </a:t>
            </a:r>
            <a:r>
              <a:rPr lang="en-US" b="1" cap="small" dirty="0" err="1" smtClean="0"/>
              <a:t>mumkin</a:t>
            </a:r>
            <a:r>
              <a:rPr lang="en-US" b="1" cap="small" dirty="0" smtClean="0"/>
              <a:t>:</a:t>
            </a:r>
            <a:endParaRPr lang="ru-RU" b="1" dirty="0" smtClean="0"/>
          </a:p>
          <a:p>
            <a:pPr lvl="0"/>
            <a:r>
              <a:rPr lang="en-US" cap="small" dirty="0" err="1" smtClean="0"/>
              <a:t>korxona</a:t>
            </a:r>
            <a:r>
              <a:rPr lang="en-US" cap="small" dirty="0" smtClean="0"/>
              <a:t> </a:t>
            </a:r>
            <a:r>
              <a:rPr lang="en-US" cap="small" dirty="0" err="1" smtClean="0"/>
              <a:t>ishning</a:t>
            </a:r>
            <a:r>
              <a:rPr lang="en-US" cap="small" dirty="0" smtClean="0"/>
              <a:t> </a:t>
            </a:r>
            <a:r>
              <a:rPr lang="en-US" cap="small" dirty="0" err="1" smtClean="0"/>
              <a:t>ijtimoiy</a:t>
            </a:r>
            <a:r>
              <a:rPr lang="en-US" cap="small" dirty="0" smtClean="0"/>
              <a:t> </a:t>
            </a:r>
            <a:r>
              <a:rPr lang="en-US" cap="small" dirty="0" err="1" smtClean="0"/>
              <a:t>qadriyatlar</a:t>
            </a:r>
            <a:r>
              <a:rPr lang="en-US" cap="small" dirty="0" smtClean="0"/>
              <a:t> </a:t>
            </a:r>
            <a:r>
              <a:rPr lang="en-US" cap="small" dirty="0" err="1" smtClean="0"/>
              <a:t>bilan</a:t>
            </a:r>
            <a:r>
              <a:rPr lang="en-US" cap="small" dirty="0" smtClean="0"/>
              <a:t> </a:t>
            </a:r>
            <a:r>
              <a:rPr lang="en-US" cap="small" dirty="0" err="1" smtClean="0"/>
              <a:t>bog’liqligi</a:t>
            </a:r>
            <a:r>
              <a:rPr lang="en-US" cap="small" dirty="0" smtClean="0"/>
              <a:t>;</a:t>
            </a:r>
            <a:endParaRPr lang="ru-RU" dirty="0" smtClean="0"/>
          </a:p>
          <a:p>
            <a:pPr lvl="0"/>
            <a:r>
              <a:rPr lang="en-US" cap="small" dirty="0" err="1" smtClean="0"/>
              <a:t>xodimga</a:t>
            </a:r>
            <a:r>
              <a:rPr lang="en-US" cap="small" dirty="0" smtClean="0"/>
              <a:t> </a:t>
            </a:r>
            <a:r>
              <a:rPr lang="en-US" cap="small" dirty="0" err="1" smtClean="0"/>
              <a:t>rag’batlantiruvchi</a:t>
            </a:r>
            <a:r>
              <a:rPr lang="en-US" cap="small" dirty="0" smtClean="0"/>
              <a:t> </a:t>
            </a:r>
            <a:r>
              <a:rPr lang="en-US" cap="small" dirty="0" err="1" smtClean="0"/>
              <a:t>ta’sir</a:t>
            </a:r>
            <a:r>
              <a:rPr lang="en-US" cap="small" dirty="0" smtClean="0"/>
              <a:t> </a:t>
            </a:r>
            <a:r>
              <a:rPr lang="en-US" cap="small" dirty="0" err="1" smtClean="0"/>
              <a:t>ko‘rsatish</a:t>
            </a:r>
            <a:r>
              <a:rPr lang="en-US" cap="small" dirty="0" smtClean="0"/>
              <a:t>:</a:t>
            </a:r>
            <a:endParaRPr lang="ru-RU" dirty="0" smtClean="0"/>
          </a:p>
          <a:p>
            <a:pPr lvl="0"/>
            <a:r>
              <a:rPr lang="en-US" cap="small" dirty="0" err="1" smtClean="0"/>
              <a:t>mehnat</a:t>
            </a:r>
            <a:r>
              <a:rPr lang="en-US" cap="small" dirty="0" smtClean="0"/>
              <a:t> </a:t>
            </a:r>
            <a:r>
              <a:rPr lang="en-US" cap="small" dirty="0" err="1" smtClean="0"/>
              <a:t>unumdorligining</a:t>
            </a:r>
            <a:r>
              <a:rPr lang="en-US" cap="small" dirty="0" smtClean="0"/>
              <a:t> </a:t>
            </a:r>
            <a:r>
              <a:rPr lang="en-US" cap="small" dirty="0" err="1" smtClean="0"/>
              <a:t>umumiy</a:t>
            </a:r>
            <a:r>
              <a:rPr lang="en-US" cap="small" dirty="0" smtClean="0"/>
              <a:t> </a:t>
            </a:r>
            <a:r>
              <a:rPr lang="en-US" cap="small" dirty="0" err="1" smtClean="0"/>
              <a:t>va</a:t>
            </a:r>
            <a:r>
              <a:rPr lang="en-US" cap="small" dirty="0" smtClean="0"/>
              <a:t> </a:t>
            </a:r>
            <a:r>
              <a:rPr lang="en-US" cap="small" dirty="0" err="1" smtClean="0"/>
              <a:t>xususiy</a:t>
            </a:r>
            <a:r>
              <a:rPr lang="en-US" cap="small" dirty="0" smtClean="0"/>
              <a:t> </a:t>
            </a:r>
            <a:r>
              <a:rPr lang="en-US" cap="small" dirty="0" err="1" smtClean="0"/>
              <a:t>ko‘rsatkichlari</a:t>
            </a:r>
            <a:r>
              <a:rPr lang="en-US" cap="small" dirty="0" smtClean="0"/>
              <a:t> </a:t>
            </a:r>
            <a:r>
              <a:rPr lang="en-US" cap="small" dirty="0" err="1" smtClean="0"/>
              <a:t>bir</a:t>
            </a:r>
            <a:r>
              <a:rPr lang="en-US" dirty="0" smtClean="0"/>
              <a:t> </a:t>
            </a:r>
            <a:r>
              <a:rPr lang="en-US" cap="small" dirty="0" err="1" smtClean="0"/>
              <a:t>o‘lchov</a:t>
            </a:r>
            <a:r>
              <a:rPr lang="en-US" cap="small" dirty="0" smtClean="0"/>
              <a:t> </a:t>
            </a:r>
            <a:r>
              <a:rPr lang="en-US" cap="small" dirty="0" err="1" smtClean="0"/>
              <a:t>bilan</a:t>
            </a:r>
            <a:r>
              <a:rPr lang="en-US" cap="small" dirty="0" smtClean="0"/>
              <a:t> </a:t>
            </a:r>
            <a:r>
              <a:rPr lang="en-US" cap="small" dirty="0" err="1" smtClean="0"/>
              <a:t>o‘lchanishi</a:t>
            </a:r>
            <a:r>
              <a:rPr lang="en-US" cap="small" dirty="0" smtClean="0"/>
              <a:t> </a:t>
            </a:r>
            <a:r>
              <a:rPr lang="en-US" cap="small" dirty="0" err="1" smtClean="0"/>
              <a:t>mumkinligi</a:t>
            </a:r>
            <a:r>
              <a:rPr lang="en-US" cap="small" dirty="0" smtClean="0"/>
              <a:t>;</a:t>
            </a:r>
            <a:endParaRPr lang="ru-RU" dirty="0" smtClean="0"/>
          </a:p>
          <a:p>
            <a:pPr lvl="0"/>
            <a:r>
              <a:rPr lang="en-US" cap="small" dirty="0" err="1" smtClean="0"/>
              <a:t>mehnat</a:t>
            </a:r>
            <a:r>
              <a:rPr lang="en-US" cap="small" dirty="0" smtClean="0"/>
              <a:t> </a:t>
            </a:r>
            <a:r>
              <a:rPr lang="en-US" cap="small" dirty="0" err="1" smtClean="0"/>
              <a:t>miqdori</a:t>
            </a:r>
            <a:r>
              <a:rPr lang="en-US" cap="small" dirty="0" smtClean="0"/>
              <a:t> </a:t>
            </a:r>
            <a:r>
              <a:rPr lang="en-US" cap="small" dirty="0" err="1" smtClean="0"/>
              <a:t>bilan</a:t>
            </a:r>
            <a:r>
              <a:rPr lang="en-US" cap="small" dirty="0" smtClean="0"/>
              <a:t> </a:t>
            </a:r>
            <a:r>
              <a:rPr lang="en-US" cap="small" dirty="0" err="1" smtClean="0"/>
              <a:t>sifati</a:t>
            </a:r>
            <a:r>
              <a:rPr lang="en-US" cap="small" dirty="0" smtClean="0"/>
              <a:t> </a:t>
            </a:r>
            <a:r>
              <a:rPr lang="en-US" cap="small" dirty="0" err="1" smtClean="0"/>
              <a:t>o‘rtasidagi</a:t>
            </a:r>
            <a:r>
              <a:rPr lang="en-US" cap="small" dirty="0" smtClean="0"/>
              <a:t> </a:t>
            </a:r>
            <a:r>
              <a:rPr lang="en-US" cap="small" dirty="0" err="1" smtClean="0"/>
              <a:t>bog’liqlik</a:t>
            </a:r>
            <a:r>
              <a:rPr lang="en-US" cap="small" dirty="0" smtClean="0"/>
              <a:t>.</a:t>
            </a:r>
            <a:endParaRPr lang="ru-RU" dirty="0" smtClean="0"/>
          </a:p>
          <a:p>
            <a:pPr>
              <a:buNone/>
            </a:pP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dirty="0" smtClean="0">
                <a:solidFill>
                  <a:srgbClr val="00B0F0"/>
                </a:solidFill>
              </a:rPr>
              <a:t>2. </a:t>
            </a:r>
            <a:r>
              <a:rPr lang="en-US" sz="3200" b="1" dirty="0" err="1" smtClean="0">
                <a:solidFill>
                  <a:srgbClr val="00B0F0"/>
                </a:solidFill>
              </a:rPr>
              <a:t>Mehnat</a:t>
            </a:r>
            <a:r>
              <a:rPr lang="en-US" sz="3200" b="1" dirty="0" smtClean="0">
                <a:solidFill>
                  <a:srgbClr val="00B0F0"/>
                </a:solidFill>
              </a:rPr>
              <a:t> </a:t>
            </a:r>
            <a:r>
              <a:rPr lang="en-US" sz="3200" b="1" dirty="0" err="1" smtClean="0">
                <a:solidFill>
                  <a:srgbClr val="00B0F0"/>
                </a:solidFill>
              </a:rPr>
              <a:t>unumdorligini</a:t>
            </a:r>
            <a:r>
              <a:rPr lang="en-US" sz="3200" b="1" dirty="0" smtClean="0">
                <a:solidFill>
                  <a:srgbClr val="00B0F0"/>
                </a:solidFill>
              </a:rPr>
              <a:t> </a:t>
            </a:r>
            <a:r>
              <a:rPr lang="en-US" sz="3200" b="1" dirty="0" err="1" smtClean="0">
                <a:solidFill>
                  <a:srgbClr val="00B0F0"/>
                </a:solidFill>
              </a:rPr>
              <a:t>aniqlash</a:t>
            </a:r>
            <a:r>
              <a:rPr lang="en-US" sz="3200" b="1" dirty="0" smtClean="0">
                <a:solidFill>
                  <a:srgbClr val="00B0F0"/>
                </a:solidFill>
              </a:rPr>
              <a:t> </a:t>
            </a:r>
            <a:r>
              <a:rPr lang="en-US" sz="3200" b="1" dirty="0" err="1" smtClean="0">
                <a:solidFill>
                  <a:srgbClr val="00B0F0"/>
                </a:solidFill>
              </a:rPr>
              <a:t>usullari</a:t>
            </a:r>
            <a:endParaRPr lang="ru-RU" sz="3200" dirty="0">
              <a:solidFill>
                <a:srgbClr val="00B0F0"/>
              </a:solidFill>
            </a:endParaRPr>
          </a:p>
        </p:txBody>
      </p:sp>
      <p:sp>
        <p:nvSpPr>
          <p:cNvPr id="3" name="Содержимое 2"/>
          <p:cNvSpPr>
            <a:spLocks noGrp="1"/>
          </p:cNvSpPr>
          <p:nvPr>
            <p:ph idx="1"/>
          </p:nvPr>
        </p:nvSpPr>
        <p:spPr/>
        <p:txBody>
          <a:bodyPr/>
          <a:lstStyle/>
          <a:p>
            <a:pPr>
              <a:buNone/>
            </a:pPr>
            <a:endParaRPr lang="de-DE" dirty="0" smtClean="0"/>
          </a:p>
          <a:p>
            <a:pPr>
              <a:buNone/>
            </a:pPr>
            <a:endParaRPr lang="ru-RU" dirty="0"/>
          </a:p>
        </p:txBody>
      </p:sp>
      <p:sp>
        <p:nvSpPr>
          <p:cNvPr id="4" name="Скругленный прямоугольник 3"/>
          <p:cNvSpPr/>
          <p:nvPr/>
        </p:nvSpPr>
        <p:spPr>
          <a:xfrm>
            <a:off x="2000232" y="1714488"/>
            <a:ext cx="6143668" cy="5715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cap="small" dirty="0" err="1" smtClean="0"/>
              <a:t>Mehnat</a:t>
            </a:r>
            <a:r>
              <a:rPr lang="en-US" cap="small" dirty="0" smtClean="0"/>
              <a:t> </a:t>
            </a:r>
            <a:r>
              <a:rPr lang="en-US" cap="small" dirty="0" err="1" smtClean="0"/>
              <a:t>unumdorligini</a:t>
            </a:r>
            <a:r>
              <a:rPr lang="en-US" cap="small" dirty="0" smtClean="0"/>
              <a:t> </a:t>
            </a:r>
            <a:r>
              <a:rPr lang="en-US" cap="small" dirty="0" err="1" smtClean="0"/>
              <a:t>o‘lchash</a:t>
            </a:r>
            <a:r>
              <a:rPr lang="en-US" cap="small" dirty="0" smtClean="0"/>
              <a:t> </a:t>
            </a:r>
            <a:r>
              <a:rPr lang="en-US" cap="small" dirty="0" err="1" smtClean="0"/>
              <a:t>usullari</a:t>
            </a:r>
            <a:endParaRPr lang="ru-RU" dirty="0"/>
          </a:p>
        </p:txBody>
      </p:sp>
      <p:sp>
        <p:nvSpPr>
          <p:cNvPr id="5" name="Скругленный прямоугольник 4"/>
          <p:cNvSpPr/>
          <p:nvPr/>
        </p:nvSpPr>
        <p:spPr>
          <a:xfrm>
            <a:off x="1928794" y="2643182"/>
            <a:ext cx="6215106" cy="1143008"/>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ru-RU" b="1" cap="small" dirty="0" err="1" smtClean="0"/>
              <a:t>Natural</a:t>
            </a:r>
            <a:r>
              <a:rPr lang="de-DE" b="1" cap="small" dirty="0" smtClean="0"/>
              <a:t> </a:t>
            </a:r>
            <a:r>
              <a:rPr lang="en-US" b="1" cap="small" dirty="0" smtClean="0"/>
              <a:t>U</a:t>
            </a:r>
            <a:r>
              <a:rPr lang="ru-RU" b="1" cap="small" dirty="0" err="1" smtClean="0"/>
              <a:t>sul</a:t>
            </a:r>
            <a:r>
              <a:rPr lang="de-DE" b="1" cap="small" dirty="0" smtClean="0"/>
              <a:t> -</a:t>
            </a:r>
            <a:r>
              <a:rPr lang="ru-RU" b="1" i="1" dirty="0" smtClean="0"/>
              <a:t> </a:t>
            </a:r>
            <a:r>
              <a:rPr lang="ru-RU" b="1" i="1" dirty="0" err="1" smtClean="0"/>
              <a:t>Bir</a:t>
            </a:r>
            <a:r>
              <a:rPr lang="ru-RU" b="1" i="1" dirty="0" smtClean="0"/>
              <a:t> </a:t>
            </a:r>
            <a:r>
              <a:rPr lang="ru-RU" b="1" i="1" dirty="0" err="1" smtClean="0"/>
              <a:t>xildagi</a:t>
            </a:r>
            <a:r>
              <a:rPr lang="ru-RU" b="1" i="1" dirty="0" smtClean="0"/>
              <a:t>, </a:t>
            </a:r>
            <a:r>
              <a:rPr lang="ru-RU" b="1" i="1" dirty="0" err="1" smtClean="0"/>
              <a:t>turdosh</a:t>
            </a:r>
            <a:r>
              <a:rPr lang="ru-RU" b="1" i="1" dirty="0" smtClean="0"/>
              <a:t> </a:t>
            </a:r>
            <a:r>
              <a:rPr lang="ru-RU" b="1" i="1" dirty="0" err="1" smtClean="0"/>
              <a:t>mahsulotlari</a:t>
            </a:r>
            <a:r>
              <a:rPr lang="ru-RU" b="1" i="1" dirty="0" smtClean="0"/>
              <a:t> </a:t>
            </a:r>
            <a:r>
              <a:rPr lang="ru-RU" b="1" i="1" dirty="0" err="1" smtClean="0"/>
              <a:t>ishlab</a:t>
            </a:r>
            <a:r>
              <a:rPr lang="ru-RU" b="1" i="1" dirty="0" smtClean="0"/>
              <a:t> </a:t>
            </a:r>
            <a:r>
              <a:rPr lang="ru-RU" b="1" i="1" dirty="0" err="1" smtClean="0"/>
              <a:t>chi</a:t>
            </a:r>
            <a:r>
              <a:rPr lang="en-US" b="1" i="1" dirty="0" smtClean="0"/>
              <a:t>q</a:t>
            </a:r>
            <a:r>
              <a:rPr lang="ru-RU" b="1" i="1" dirty="0" err="1" smtClean="0"/>
              <a:t>ishda</a:t>
            </a:r>
            <a:r>
              <a:rPr lang="ru-RU" b="1" i="1" dirty="0" smtClean="0"/>
              <a:t> </a:t>
            </a:r>
            <a:r>
              <a:rPr lang="ru-RU" b="1" i="1" dirty="0" err="1" smtClean="0"/>
              <a:t>ishlab</a:t>
            </a:r>
            <a:r>
              <a:rPr lang="ru-RU" b="1" i="1" dirty="0" smtClean="0"/>
              <a:t> </a:t>
            </a:r>
            <a:r>
              <a:rPr lang="ru-RU" b="1" i="1" dirty="0" err="1" smtClean="0"/>
              <a:t>chi</a:t>
            </a:r>
            <a:r>
              <a:rPr lang="en-US" b="1" i="1" dirty="0" smtClean="0"/>
              <a:t>q</a:t>
            </a:r>
            <a:r>
              <a:rPr lang="ru-RU" b="1" i="1" dirty="0" err="1" smtClean="0"/>
              <a:t>arish</a:t>
            </a:r>
            <a:r>
              <a:rPr lang="ru-RU" b="1" i="1" dirty="0" smtClean="0"/>
              <a:t> </a:t>
            </a:r>
            <a:r>
              <a:rPr lang="ru-RU" b="1" i="1" dirty="0" err="1" smtClean="0"/>
              <a:t>jarayoning</a:t>
            </a:r>
            <a:r>
              <a:rPr lang="ru-RU" b="1" i="1" dirty="0" smtClean="0"/>
              <a:t> </a:t>
            </a:r>
            <a:r>
              <a:rPr lang="ru-RU" b="1" i="1" dirty="0" err="1" smtClean="0"/>
              <a:t>unumdorligini</a:t>
            </a:r>
            <a:r>
              <a:rPr lang="ru-RU" b="1" i="1" dirty="0" smtClean="0"/>
              <a:t> </a:t>
            </a:r>
            <a:r>
              <a:rPr lang="ru-RU" b="1" i="1" dirty="0" err="1" smtClean="0"/>
              <a:t>ifodalashda</a:t>
            </a:r>
            <a:r>
              <a:rPr lang="ru-RU" b="1" i="1" dirty="0" smtClean="0"/>
              <a:t> </a:t>
            </a:r>
            <a:r>
              <a:rPr lang="en-US" b="1" i="1" dirty="0" err="1" smtClean="0"/>
              <a:t>qo</a:t>
            </a:r>
            <a:r>
              <a:rPr lang="ru-RU" b="1" i="1" dirty="0" smtClean="0"/>
              <a:t>‘</a:t>
            </a:r>
            <a:r>
              <a:rPr lang="ru-RU" b="1" i="1" dirty="0" err="1" smtClean="0"/>
              <a:t>llaniladi</a:t>
            </a:r>
            <a:r>
              <a:rPr lang="ru-RU" b="1" i="1" dirty="0" smtClean="0"/>
              <a:t>.</a:t>
            </a:r>
            <a:endParaRPr lang="ru-RU" dirty="0" smtClean="0"/>
          </a:p>
          <a:p>
            <a:pPr algn="ctr"/>
            <a:endParaRPr lang="ru-RU" sz="2400" b="1" dirty="0"/>
          </a:p>
        </p:txBody>
      </p:sp>
      <p:sp>
        <p:nvSpPr>
          <p:cNvPr id="6" name="Скругленный прямоугольник 5"/>
          <p:cNvSpPr/>
          <p:nvPr/>
        </p:nvSpPr>
        <p:spPr>
          <a:xfrm>
            <a:off x="1428729"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cap="small" dirty="0" err="1" smtClean="0"/>
              <a:t>Afzalligi</a:t>
            </a:r>
            <a:r>
              <a:rPr lang="ru-RU" cap="small" dirty="0" smtClean="0"/>
              <a:t> - </a:t>
            </a:r>
            <a:r>
              <a:rPr lang="en-US" cap="small" dirty="0" err="1" smtClean="0"/>
              <a:t>qulay</a:t>
            </a:r>
            <a:r>
              <a:rPr lang="ru-RU" cap="small" dirty="0" smtClean="0"/>
              <a:t>, </a:t>
            </a:r>
            <a:r>
              <a:rPr lang="en-US" cap="small" dirty="0" err="1" smtClean="0"/>
              <a:t>tushunarli</a:t>
            </a:r>
            <a:r>
              <a:rPr lang="ru-RU" cap="small" dirty="0" smtClean="0"/>
              <a:t>, </a:t>
            </a:r>
            <a:r>
              <a:rPr lang="en-US" cap="small" dirty="0" err="1" smtClean="0"/>
              <a:t>mahsulot</a:t>
            </a:r>
            <a:r>
              <a:rPr lang="en-US" cap="small" dirty="0" smtClean="0"/>
              <a:t> </a:t>
            </a:r>
            <a:r>
              <a:rPr lang="en-US" cap="small" dirty="0" err="1" smtClean="0"/>
              <a:t>ishlab</a:t>
            </a:r>
            <a:r>
              <a:rPr lang="en-US" cap="small" dirty="0" smtClean="0"/>
              <a:t> </a:t>
            </a:r>
            <a:r>
              <a:rPr lang="en-US" cap="small" dirty="0" err="1" smtClean="0"/>
              <a:t>chiqarish</a:t>
            </a:r>
            <a:r>
              <a:rPr lang="en-US" cap="small" dirty="0" smtClean="0"/>
              <a:t> </a:t>
            </a:r>
            <a:r>
              <a:rPr lang="en-US" cap="small" dirty="0" err="1" smtClean="0"/>
              <a:t>jarayonining</a:t>
            </a:r>
            <a:r>
              <a:rPr lang="en-US" cap="small" dirty="0" smtClean="0"/>
              <a:t> </a:t>
            </a:r>
            <a:r>
              <a:rPr lang="en-US" cap="small" dirty="0" err="1" smtClean="0"/>
              <a:t>hususiyatlarini</a:t>
            </a:r>
            <a:r>
              <a:rPr lang="en-US" cap="small" dirty="0" smtClean="0"/>
              <a:t> </a:t>
            </a:r>
            <a:r>
              <a:rPr lang="en-US" cap="small" dirty="0" err="1" smtClean="0"/>
              <a:t>aks</a:t>
            </a:r>
            <a:r>
              <a:rPr lang="en-US" cap="small" dirty="0" smtClean="0"/>
              <a:t> </a:t>
            </a:r>
            <a:r>
              <a:rPr lang="en-US" cap="small" dirty="0" err="1" smtClean="0"/>
              <a:t>ettiradi</a:t>
            </a:r>
            <a:r>
              <a:rPr lang="ru-RU" cap="small" dirty="0" smtClean="0"/>
              <a:t>.</a:t>
            </a:r>
            <a:endParaRPr lang="ru-RU" dirty="0" smtClean="0"/>
          </a:p>
          <a:p>
            <a:pPr algn="ctr"/>
            <a:endParaRPr lang="ru-RU" dirty="0"/>
          </a:p>
        </p:txBody>
      </p:sp>
      <p:sp>
        <p:nvSpPr>
          <p:cNvPr id="7" name="Скругленный прямоугольник 6"/>
          <p:cNvSpPr/>
          <p:nvPr/>
        </p:nvSpPr>
        <p:spPr>
          <a:xfrm>
            <a:off x="5286381"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en-US" b="1" cap="small" dirty="0" err="1" smtClean="0">
                <a:solidFill>
                  <a:srgbClr val="000000"/>
                </a:solidFill>
                <a:latin typeface="Times New Roman"/>
                <a:ea typeface="Times New Roman"/>
                <a:cs typeface="Times New Roman"/>
              </a:rPr>
              <a:t>Kamchiligi</a:t>
            </a:r>
            <a:r>
              <a:rPr lang="en-US" b="1" cap="small" dirty="0" smtClean="0">
                <a:solidFill>
                  <a:srgbClr val="000000"/>
                </a:solidFill>
                <a:latin typeface="Times New Roman"/>
                <a:ea typeface="Times New Roman"/>
                <a:cs typeface="Times New Roman"/>
              </a:rPr>
              <a:t> </a:t>
            </a:r>
            <a:r>
              <a:rPr lang="ru-RU" cap="small" dirty="0" smtClean="0">
                <a:solidFill>
                  <a:srgbClr val="000000"/>
                </a:solidFill>
                <a:latin typeface="Times New Roman"/>
                <a:ea typeface="Times New Roman"/>
                <a:cs typeface="Times New Roman"/>
              </a:rPr>
              <a:t>- </a:t>
            </a:r>
            <a:r>
              <a:rPr lang="en-US" cap="small" dirty="0" err="1" smtClean="0">
                <a:solidFill>
                  <a:srgbClr val="000000"/>
                </a:solidFill>
                <a:latin typeface="Times New Roman"/>
                <a:ea typeface="Times New Roman"/>
                <a:cs typeface="Times New Roman"/>
              </a:rPr>
              <a:t>keng</a:t>
            </a:r>
            <a:r>
              <a:rPr lang="en-US" cap="small" dirty="0" smtClean="0">
                <a:solidFill>
                  <a:srgbClr val="000000"/>
                </a:solidFill>
                <a:latin typeface="Times New Roman"/>
                <a:ea typeface="Times New Roman"/>
                <a:cs typeface="Times New Roman"/>
              </a:rPr>
              <a:t> </a:t>
            </a:r>
            <a:r>
              <a:rPr lang="en-US" cap="small" dirty="0" err="1" smtClean="0">
                <a:solidFill>
                  <a:srgbClr val="000000"/>
                </a:solidFill>
                <a:latin typeface="Times New Roman"/>
                <a:ea typeface="Times New Roman"/>
                <a:cs typeface="Times New Roman"/>
              </a:rPr>
              <a:t>miqyosda</a:t>
            </a:r>
            <a:r>
              <a:rPr lang="en-US"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qo</a:t>
            </a:r>
            <a:r>
              <a:rPr lang="ru-RU" sz="1600" cap="small" dirty="0" smtClean="0">
                <a:solidFill>
                  <a:srgbClr val="000000"/>
                </a:solidFill>
                <a:latin typeface="Times New Roman"/>
                <a:ea typeface="Times New Roman"/>
                <a:cs typeface="Times New Roman"/>
              </a:rPr>
              <a:t>‘</a:t>
            </a:r>
            <a:r>
              <a:rPr lang="en-US" sz="1600" cap="small" dirty="0" err="1" smtClean="0">
                <a:solidFill>
                  <a:srgbClr val="000000"/>
                </a:solidFill>
                <a:latin typeface="Times New Roman"/>
                <a:ea typeface="Times New Roman"/>
                <a:cs typeface="Times New Roman"/>
              </a:rPr>
              <a:t>llash</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mumkin</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emas</a:t>
            </a:r>
            <a:r>
              <a:rPr lang="ru-RU"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chunki</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iqtisodiyotning</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ko</a:t>
            </a:r>
            <a:r>
              <a:rPr lang="ru-RU" sz="1600" cap="small" dirty="0" smtClean="0">
                <a:solidFill>
                  <a:srgbClr val="000000"/>
                </a:solidFill>
                <a:latin typeface="Times New Roman"/>
                <a:ea typeface="Times New Roman"/>
                <a:cs typeface="Times New Roman"/>
              </a:rPr>
              <a:t>‘</a:t>
            </a:r>
            <a:r>
              <a:rPr lang="en-US" sz="1600" cap="small" dirty="0" err="1" smtClean="0">
                <a:solidFill>
                  <a:srgbClr val="000000"/>
                </a:solidFill>
                <a:latin typeface="Times New Roman"/>
                <a:ea typeface="Times New Roman"/>
                <a:cs typeface="Times New Roman"/>
              </a:rPr>
              <a:t>plab</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tarmoqlari</a:t>
            </a:r>
            <a:r>
              <a:rPr lang="ru-RU"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aksariyat</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korxonalar</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faqat</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bir</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xil</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mahsulot</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ishlab</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chiqarishga</a:t>
            </a:r>
            <a:r>
              <a:rPr lang="en-US" sz="1600" cap="small" dirty="0" smtClean="0">
                <a:solidFill>
                  <a:srgbClr val="000000"/>
                </a:solidFill>
                <a:latin typeface="Times New Roman"/>
                <a:ea typeface="Times New Roman"/>
                <a:cs typeface="Times New Roman"/>
              </a:rPr>
              <a:t> </a:t>
            </a:r>
            <a:r>
              <a:rPr lang="en-US" sz="1600" cap="small" dirty="0" err="1" smtClean="0">
                <a:solidFill>
                  <a:srgbClr val="000000"/>
                </a:solidFill>
                <a:latin typeface="Times New Roman"/>
                <a:ea typeface="Times New Roman"/>
                <a:cs typeface="Times New Roman"/>
              </a:rPr>
              <a:t>ihtisoslashmagan</a:t>
            </a:r>
            <a:endParaRPr lang="ru-RU"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500042"/>
            <a:ext cx="7498080" cy="5748358"/>
          </a:xfrm>
        </p:spPr>
        <p:txBody>
          <a:bodyPr/>
          <a:lstStyle/>
          <a:p>
            <a:pPr>
              <a:buNone/>
            </a:pPr>
            <a:endParaRPr lang="de-DE" dirty="0" smtClean="0"/>
          </a:p>
          <a:p>
            <a:pPr>
              <a:buNone/>
            </a:pPr>
            <a:endParaRPr lang="ru-RU" dirty="0"/>
          </a:p>
        </p:txBody>
      </p:sp>
      <p:sp>
        <p:nvSpPr>
          <p:cNvPr id="4" name="Скругленный прямоугольник 3"/>
          <p:cNvSpPr/>
          <p:nvPr/>
        </p:nvSpPr>
        <p:spPr>
          <a:xfrm>
            <a:off x="2000232" y="1714488"/>
            <a:ext cx="6143668" cy="5715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cap="small" dirty="0" err="1" smtClean="0"/>
              <a:t>Mehnat</a:t>
            </a:r>
            <a:r>
              <a:rPr lang="en-US" cap="small" dirty="0" smtClean="0"/>
              <a:t> </a:t>
            </a:r>
            <a:r>
              <a:rPr lang="en-US" cap="small" dirty="0" err="1" smtClean="0"/>
              <a:t>unumdorligini</a:t>
            </a:r>
            <a:r>
              <a:rPr lang="en-US" cap="small" dirty="0" smtClean="0"/>
              <a:t> </a:t>
            </a:r>
            <a:r>
              <a:rPr lang="en-US" cap="small" dirty="0" err="1" smtClean="0"/>
              <a:t>o‘lchash</a:t>
            </a:r>
            <a:r>
              <a:rPr lang="en-US" cap="small" dirty="0" smtClean="0"/>
              <a:t> </a:t>
            </a:r>
            <a:r>
              <a:rPr lang="en-US" cap="small" dirty="0" err="1" smtClean="0"/>
              <a:t>usullari</a:t>
            </a:r>
            <a:endParaRPr lang="ru-RU" dirty="0"/>
          </a:p>
        </p:txBody>
      </p:sp>
      <p:sp>
        <p:nvSpPr>
          <p:cNvPr id="5" name="Скругленный прямоугольник 4"/>
          <p:cNvSpPr/>
          <p:nvPr/>
        </p:nvSpPr>
        <p:spPr>
          <a:xfrm>
            <a:off x="1928794" y="2643182"/>
            <a:ext cx="6215106" cy="1143008"/>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en-US" b="1" dirty="0" err="1" smtClean="0"/>
              <a:t>Qiymat</a:t>
            </a:r>
            <a:r>
              <a:rPr lang="en-US" b="1" dirty="0" smtClean="0"/>
              <a:t> </a:t>
            </a:r>
            <a:r>
              <a:rPr lang="en-US" b="1" dirty="0" err="1" smtClean="0"/>
              <a:t>usul</a:t>
            </a:r>
            <a:r>
              <a:rPr lang="en-US" b="1" dirty="0" smtClean="0"/>
              <a:t> </a:t>
            </a:r>
            <a:r>
              <a:rPr lang="en-US" dirty="0" smtClean="0"/>
              <a:t>- </a:t>
            </a:r>
            <a:r>
              <a:rPr lang="en-US" i="1" dirty="0" err="1" smtClean="0"/>
              <a:t>Turdosh</a:t>
            </a:r>
            <a:r>
              <a:rPr lang="en-US" i="1" dirty="0" smtClean="0"/>
              <a:t> </a:t>
            </a:r>
            <a:r>
              <a:rPr lang="en-US" i="1" dirty="0" err="1" smtClean="0"/>
              <a:t>bo‘lmagan</a:t>
            </a:r>
            <a:r>
              <a:rPr lang="en-US" i="1" dirty="0" smtClean="0"/>
              <a:t> </a:t>
            </a:r>
            <a:r>
              <a:rPr lang="en-US" i="1" dirty="0" err="1" smtClean="0"/>
              <a:t>mahsulotlarni</a:t>
            </a:r>
            <a:r>
              <a:rPr lang="en-US" i="1" dirty="0" smtClean="0"/>
              <a:t> </a:t>
            </a:r>
            <a:r>
              <a:rPr lang="en-US" i="1" dirty="0" err="1" smtClean="0"/>
              <a:t>ishlab</a:t>
            </a:r>
            <a:r>
              <a:rPr lang="en-US" i="1" dirty="0" smtClean="0"/>
              <a:t> </a:t>
            </a:r>
            <a:r>
              <a:rPr lang="en-US" i="1" dirty="0" err="1" smtClean="0"/>
              <a:t>chitsarish</a:t>
            </a:r>
            <a:r>
              <a:rPr lang="en-US" i="1" dirty="0" smtClean="0"/>
              <a:t> </a:t>
            </a:r>
            <a:r>
              <a:rPr lang="en-US" i="1" dirty="0" err="1" smtClean="0"/>
              <a:t>samaradorligini</a:t>
            </a:r>
            <a:r>
              <a:rPr lang="en-US" i="1" dirty="0" smtClean="0"/>
              <a:t> </a:t>
            </a:r>
            <a:r>
              <a:rPr lang="en-US" i="1" dirty="0" err="1" smtClean="0"/>
              <a:t>ifodalash</a:t>
            </a:r>
            <a:r>
              <a:rPr lang="en-US" i="1" dirty="0" smtClean="0"/>
              <a:t> </a:t>
            </a:r>
            <a:r>
              <a:rPr lang="en-US" i="1" dirty="0" err="1" smtClean="0"/>
              <a:t>ko‘rsatkichlaridan</a:t>
            </a:r>
            <a:r>
              <a:rPr lang="en-US" i="1" dirty="0" smtClean="0"/>
              <a:t> </a:t>
            </a:r>
            <a:r>
              <a:rPr lang="en-US" i="1" dirty="0" err="1" smtClean="0"/>
              <a:t>biri</a:t>
            </a:r>
            <a:r>
              <a:rPr lang="en-US" i="1" dirty="0" smtClean="0"/>
              <a:t> </a:t>
            </a:r>
            <a:r>
              <a:rPr lang="en-US" i="1" dirty="0" err="1" smtClean="0"/>
              <a:t>bo‘lib</a:t>
            </a:r>
            <a:r>
              <a:rPr lang="en-US" i="1" dirty="0" smtClean="0"/>
              <a:t>, </a:t>
            </a:r>
            <a:r>
              <a:rPr lang="en-US" i="1" dirty="0" err="1" smtClean="0"/>
              <a:t>qiymat</a:t>
            </a:r>
            <a:r>
              <a:rPr lang="en-US" i="1" dirty="0" smtClean="0"/>
              <a:t> (</a:t>
            </a:r>
            <a:r>
              <a:rPr lang="en-US" i="1" dirty="0" err="1" smtClean="0"/>
              <a:t>pul</a:t>
            </a:r>
            <a:r>
              <a:rPr lang="en-US" i="1" dirty="0" smtClean="0"/>
              <a:t>) </a:t>
            </a:r>
            <a:r>
              <a:rPr lang="en-US" i="1" dirty="0" err="1" smtClean="0"/>
              <a:t>birligida</a:t>
            </a:r>
            <a:r>
              <a:rPr lang="en-US" i="1" dirty="0" smtClean="0"/>
              <a:t> </a:t>
            </a:r>
            <a:r>
              <a:rPr lang="en-US" i="1" dirty="0" err="1" smtClean="0"/>
              <a:t>o‘lchanadi</a:t>
            </a:r>
            <a:r>
              <a:rPr lang="en-US" i="1" dirty="0" smtClean="0"/>
              <a:t>.</a:t>
            </a:r>
            <a:endParaRPr lang="ru-RU" dirty="0" smtClean="0"/>
          </a:p>
          <a:p>
            <a:pPr algn="ctr"/>
            <a:endParaRPr lang="ru-RU" dirty="0"/>
          </a:p>
        </p:txBody>
      </p:sp>
      <p:sp>
        <p:nvSpPr>
          <p:cNvPr id="6" name="Скругленный прямоугольник 5"/>
          <p:cNvSpPr/>
          <p:nvPr/>
        </p:nvSpPr>
        <p:spPr>
          <a:xfrm>
            <a:off x="1428729"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cap="small" dirty="0" err="1" smtClean="0"/>
              <a:t>Afzalligi</a:t>
            </a:r>
            <a:r>
              <a:rPr lang="en-US" cap="small" dirty="0" smtClean="0"/>
              <a:t> - </a:t>
            </a:r>
            <a:r>
              <a:rPr lang="en-US" cap="small" dirty="0" err="1" smtClean="0"/>
              <a:t>mehnat</a:t>
            </a:r>
            <a:r>
              <a:rPr lang="en-US" cap="small" dirty="0" smtClean="0"/>
              <a:t> </a:t>
            </a:r>
            <a:r>
              <a:rPr lang="en-US" cap="small" dirty="0" err="1" smtClean="0"/>
              <a:t>unumdorligini</a:t>
            </a:r>
            <a:r>
              <a:rPr lang="en-US" cap="small" dirty="0" smtClean="0"/>
              <a:t> </a:t>
            </a:r>
            <a:r>
              <a:rPr lang="en-US" cap="small" dirty="0" err="1" smtClean="0"/>
              <a:t>tarmoqlar</a:t>
            </a:r>
            <a:r>
              <a:rPr lang="en-US" cap="small" dirty="0" smtClean="0"/>
              <a:t> </a:t>
            </a:r>
            <a:r>
              <a:rPr lang="en-US" cap="small" dirty="0" err="1" smtClean="0"/>
              <a:t>bo‘yicha</a:t>
            </a:r>
            <a:r>
              <a:rPr lang="en-US" cap="small" dirty="0" smtClean="0"/>
              <a:t>, </a:t>
            </a:r>
            <a:r>
              <a:rPr lang="en-US" cap="small" dirty="0" err="1" smtClean="0"/>
              <a:t>turli</a:t>
            </a:r>
            <a:r>
              <a:rPr lang="en-US" cap="small" dirty="0" smtClean="0"/>
              <a:t> </a:t>
            </a:r>
            <a:r>
              <a:rPr lang="en-US" cap="small" dirty="0" err="1" smtClean="0"/>
              <a:t>mahsulotlar</a:t>
            </a:r>
            <a:r>
              <a:rPr lang="en-US" cap="small" dirty="0" smtClean="0"/>
              <a:t> </a:t>
            </a:r>
            <a:r>
              <a:rPr lang="en-US" cap="small" dirty="0" err="1" smtClean="0"/>
              <a:t>ishlab</a:t>
            </a:r>
            <a:r>
              <a:rPr lang="en-US" cap="small" dirty="0" smtClean="0"/>
              <a:t> </a:t>
            </a:r>
            <a:r>
              <a:rPr lang="en-US" cap="small" dirty="0" err="1" smtClean="0"/>
              <a:t>chiqaruvchi</a:t>
            </a:r>
            <a:r>
              <a:rPr lang="en-US" cap="small" dirty="0" smtClean="0"/>
              <a:t> </a:t>
            </a:r>
            <a:r>
              <a:rPr lang="en-US" cap="small" dirty="0" err="1" smtClean="0"/>
              <a:t>korxonalarda</a:t>
            </a:r>
            <a:r>
              <a:rPr lang="en-US" cap="small" dirty="0" smtClean="0"/>
              <a:t> </a:t>
            </a:r>
            <a:r>
              <a:rPr lang="en-US" cap="small" dirty="0" err="1" smtClean="0"/>
              <a:t>o‘lchash</a:t>
            </a:r>
            <a:r>
              <a:rPr lang="en-US" cap="small" dirty="0" smtClean="0"/>
              <a:t> </a:t>
            </a:r>
            <a:r>
              <a:rPr lang="en-US" cap="small" dirty="0" err="1" smtClean="0"/>
              <a:t>imkonini</a:t>
            </a:r>
            <a:r>
              <a:rPr lang="en-US" cap="small" dirty="0" smtClean="0"/>
              <a:t> </a:t>
            </a:r>
            <a:r>
              <a:rPr lang="en-US" cap="small" dirty="0" err="1" smtClean="0"/>
              <a:t>beradi</a:t>
            </a:r>
            <a:r>
              <a:rPr lang="en-US" cap="small" dirty="0" smtClean="0"/>
              <a:t>.</a:t>
            </a:r>
            <a:endParaRPr lang="ru-RU" dirty="0" smtClean="0"/>
          </a:p>
          <a:p>
            <a:pPr algn="ctr"/>
            <a:endParaRPr lang="ru-RU" dirty="0"/>
          </a:p>
        </p:txBody>
      </p:sp>
      <p:sp>
        <p:nvSpPr>
          <p:cNvPr id="7" name="Скругленный прямоугольник 6"/>
          <p:cNvSpPr/>
          <p:nvPr/>
        </p:nvSpPr>
        <p:spPr>
          <a:xfrm>
            <a:off x="5286381"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en-US" sz="1600" b="1" cap="small" dirty="0" err="1" smtClean="0"/>
              <a:t>Kamchiligi</a:t>
            </a:r>
            <a:r>
              <a:rPr lang="en-US" sz="1600" cap="small" dirty="0" smtClean="0"/>
              <a:t> - </a:t>
            </a:r>
            <a:r>
              <a:rPr lang="en-US" sz="1600" cap="small" dirty="0" err="1" smtClean="0"/>
              <a:t>inflyasiya</a:t>
            </a:r>
            <a:r>
              <a:rPr lang="en-US" sz="1600" cap="small" dirty="0" smtClean="0"/>
              <a:t> </a:t>
            </a:r>
            <a:r>
              <a:rPr lang="en-US" sz="1600" cap="small" dirty="0" err="1" smtClean="0"/>
              <a:t>jarayonlarini</a:t>
            </a:r>
            <a:r>
              <a:rPr lang="en-US" sz="1600" cap="small" dirty="0" smtClean="0"/>
              <a:t> </a:t>
            </a:r>
            <a:r>
              <a:rPr lang="en-US" sz="1600" cap="small" dirty="0" err="1" smtClean="0"/>
              <a:t>aniq</a:t>
            </a:r>
            <a:r>
              <a:rPr lang="en-US" sz="1600" cap="small" dirty="0" smtClean="0"/>
              <a:t> </a:t>
            </a:r>
            <a:r>
              <a:rPr lang="en-US" sz="1600" cap="small" dirty="0" err="1" smtClean="0"/>
              <a:t>hisobga</a:t>
            </a:r>
            <a:r>
              <a:rPr lang="en-US" sz="1600" cap="small" dirty="0" smtClean="0"/>
              <a:t> </a:t>
            </a:r>
            <a:r>
              <a:rPr lang="en-US" sz="1600" cap="small" dirty="0" err="1" smtClean="0"/>
              <a:t>olinmasa</a:t>
            </a:r>
            <a:r>
              <a:rPr lang="en-US" sz="1600" cap="small" dirty="0" smtClean="0"/>
              <a:t>, </a:t>
            </a:r>
            <a:r>
              <a:rPr lang="en-US" sz="1600" cap="small" dirty="0" err="1" smtClean="0"/>
              <a:t>olingan</a:t>
            </a:r>
            <a:r>
              <a:rPr lang="en-US" sz="1600" cap="small" dirty="0" smtClean="0"/>
              <a:t> </a:t>
            </a:r>
            <a:r>
              <a:rPr lang="en-US" sz="1600" cap="small" dirty="0" err="1" smtClean="0"/>
              <a:t>ko‘rsatkich</a:t>
            </a:r>
            <a:r>
              <a:rPr lang="en-US" sz="1600" cap="small" dirty="0" smtClean="0"/>
              <a:t> </a:t>
            </a:r>
            <a:r>
              <a:rPr lang="en-US" sz="1600" cap="small" dirty="0" err="1" smtClean="0"/>
              <a:t>taxminiy</a:t>
            </a:r>
            <a:r>
              <a:rPr lang="en-US" sz="1600" cap="small" dirty="0" smtClean="0"/>
              <a:t> </a:t>
            </a:r>
            <a:r>
              <a:rPr lang="en-US" sz="1600" cap="small" dirty="0" err="1" smtClean="0"/>
              <a:t>natijaga</a:t>
            </a:r>
            <a:r>
              <a:rPr lang="en-US" sz="1600" cap="small" dirty="0" smtClean="0"/>
              <a:t> </a:t>
            </a:r>
            <a:r>
              <a:rPr lang="en-US" sz="1600" cap="small" dirty="0" err="1" smtClean="0"/>
              <a:t>ega</a:t>
            </a:r>
            <a:r>
              <a:rPr lang="en-US" sz="1600" cap="small" dirty="0" smtClean="0"/>
              <a:t> </a:t>
            </a:r>
            <a:r>
              <a:rPr lang="en-US" sz="1600" cap="small" dirty="0" err="1" smtClean="0"/>
              <a:t>bo‘ladi</a:t>
            </a:r>
            <a:r>
              <a:rPr lang="en-US" sz="1600" cap="small" dirty="0" smtClean="0"/>
              <a:t>; </a:t>
            </a:r>
            <a:r>
              <a:rPr lang="en-US" sz="1600" cap="small" dirty="0" err="1" smtClean="0"/>
              <a:t>mahsulot</a:t>
            </a:r>
            <a:r>
              <a:rPr lang="en-US" sz="1600" cap="small" dirty="0" smtClean="0"/>
              <a:t> </a:t>
            </a:r>
            <a:r>
              <a:rPr lang="en-US" sz="1600" cap="small" dirty="0" err="1" smtClean="0"/>
              <a:t>ishlab</a:t>
            </a:r>
            <a:r>
              <a:rPr lang="en-US" sz="1600" cap="small" dirty="0" smtClean="0"/>
              <a:t> </a:t>
            </a:r>
            <a:r>
              <a:rPr lang="en-US" sz="1600" cap="small" dirty="0" err="1" smtClean="0"/>
              <a:t>chiqarishdagi</a:t>
            </a:r>
            <a:r>
              <a:rPr lang="en-US" sz="1600" cap="small" dirty="0" smtClean="0"/>
              <a:t> </a:t>
            </a:r>
            <a:r>
              <a:rPr lang="en-US" sz="1600" cap="small" dirty="0" err="1" smtClean="0"/>
              <a:t>ichki</a:t>
            </a:r>
            <a:r>
              <a:rPr lang="en-US" sz="1600" cap="small" dirty="0" smtClean="0"/>
              <a:t>, </a:t>
            </a:r>
            <a:r>
              <a:rPr lang="en-US" sz="1600" cap="small" dirty="0" err="1" smtClean="0"/>
              <a:t>tarkibiy</a:t>
            </a:r>
            <a:r>
              <a:rPr lang="en-US" sz="1600" cap="small" dirty="0" smtClean="0"/>
              <a:t> </a:t>
            </a:r>
            <a:r>
              <a:rPr lang="en-US" sz="1600" cap="small" dirty="0" err="1" smtClean="0"/>
              <a:t>sifat</a:t>
            </a:r>
            <a:r>
              <a:rPr lang="en-US" sz="1600" cap="small" dirty="0" smtClean="0"/>
              <a:t> </a:t>
            </a:r>
            <a:r>
              <a:rPr lang="en-US" sz="1600" cap="small" dirty="0" err="1" smtClean="0"/>
              <a:t>o‘zgarishlari</a:t>
            </a:r>
            <a:r>
              <a:rPr lang="en-US" sz="1600" cap="small" dirty="0" smtClean="0"/>
              <a:t> </a:t>
            </a:r>
            <a:r>
              <a:rPr lang="en-US" sz="1600" cap="small" dirty="0" err="1" smtClean="0"/>
              <a:t>aniq</a:t>
            </a:r>
            <a:r>
              <a:rPr lang="en-US" sz="1600" cap="small" dirty="0" smtClean="0"/>
              <a:t> </a:t>
            </a:r>
            <a:r>
              <a:rPr lang="en-US" sz="1600" cap="small" dirty="0" err="1" smtClean="0"/>
              <a:t>aks</a:t>
            </a:r>
            <a:r>
              <a:rPr lang="en-US" sz="1600" cap="small" dirty="0" smtClean="0"/>
              <a:t> </a:t>
            </a:r>
            <a:r>
              <a:rPr lang="en-US" sz="1600" cap="small" dirty="0" err="1" smtClean="0"/>
              <a:t>etmaydi</a:t>
            </a:r>
            <a:r>
              <a:rPr lang="en-US" sz="1600" cap="small" dirty="0" smtClean="0"/>
              <a:t>.</a:t>
            </a:r>
            <a:endParaRPr lang="ru-RU"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buNone/>
            </a:pPr>
            <a:endParaRPr lang="de-DE" dirty="0" smtClean="0"/>
          </a:p>
          <a:p>
            <a:pPr>
              <a:buNone/>
            </a:pPr>
            <a:endParaRPr lang="ru-RU" dirty="0"/>
          </a:p>
        </p:txBody>
      </p:sp>
      <p:sp>
        <p:nvSpPr>
          <p:cNvPr id="4" name="Скругленный прямоугольник 3"/>
          <p:cNvSpPr/>
          <p:nvPr/>
        </p:nvSpPr>
        <p:spPr>
          <a:xfrm>
            <a:off x="2000232" y="642918"/>
            <a:ext cx="6143668" cy="135732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cap="small" dirty="0" err="1" smtClean="0"/>
              <a:t>Mehnat</a:t>
            </a:r>
            <a:r>
              <a:rPr lang="en-US" cap="small" dirty="0" smtClean="0"/>
              <a:t> </a:t>
            </a:r>
            <a:r>
              <a:rPr lang="en-US" cap="small" dirty="0" err="1" smtClean="0"/>
              <a:t>unumdorligini</a:t>
            </a:r>
            <a:r>
              <a:rPr lang="en-US" cap="small" dirty="0" smtClean="0"/>
              <a:t> </a:t>
            </a:r>
            <a:r>
              <a:rPr lang="en-US" cap="small" dirty="0" err="1" smtClean="0"/>
              <a:t>o‘lchash</a:t>
            </a:r>
            <a:r>
              <a:rPr lang="en-US" cap="small" dirty="0" smtClean="0"/>
              <a:t> </a:t>
            </a:r>
            <a:r>
              <a:rPr lang="en-US" cap="small" dirty="0" err="1" smtClean="0"/>
              <a:t>usullari</a:t>
            </a:r>
            <a:endParaRPr lang="ru-RU" dirty="0"/>
          </a:p>
        </p:txBody>
      </p:sp>
      <p:sp>
        <p:nvSpPr>
          <p:cNvPr id="5" name="Скругленный прямоугольник 4"/>
          <p:cNvSpPr/>
          <p:nvPr/>
        </p:nvSpPr>
        <p:spPr>
          <a:xfrm>
            <a:off x="1928794" y="2285992"/>
            <a:ext cx="6215106" cy="157163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ru-RU" b="1" cap="small" dirty="0" err="1" smtClean="0"/>
              <a:t>Mehnat</a:t>
            </a:r>
            <a:r>
              <a:rPr lang="de-DE" b="1" cap="small" dirty="0" smtClean="0"/>
              <a:t> </a:t>
            </a:r>
            <a:r>
              <a:rPr lang="ru-RU" b="1" cap="small" dirty="0" err="1" smtClean="0"/>
              <a:t>usuli</a:t>
            </a:r>
            <a:r>
              <a:rPr lang="de-DE" b="1" cap="small" dirty="0" smtClean="0"/>
              <a:t> - </a:t>
            </a:r>
            <a:r>
              <a:rPr lang="ru-RU" b="1" i="1" dirty="0" smtClean="0"/>
              <a:t>(</a:t>
            </a:r>
            <a:r>
              <a:rPr lang="ru-RU" b="1" i="1" dirty="0" err="1" smtClean="0"/>
              <a:t>norma-soatlarida</a:t>
            </a:r>
            <a:r>
              <a:rPr lang="ru-RU" b="1" i="1" dirty="0" smtClean="0"/>
              <a:t> </a:t>
            </a:r>
            <a:r>
              <a:rPr lang="ru-RU" b="1" i="1" dirty="0" err="1" smtClean="0"/>
              <a:t>ifodalanuvchi</a:t>
            </a:r>
            <a:r>
              <a:rPr lang="ru-RU" b="1" i="1" dirty="0" smtClean="0"/>
              <a:t>) </a:t>
            </a:r>
            <a:r>
              <a:rPr lang="ru-RU" b="1" i="1" dirty="0" err="1" smtClean="0"/>
              <a:t>ishlab</a:t>
            </a:r>
            <a:r>
              <a:rPr lang="ru-RU" b="1" i="1" dirty="0" smtClean="0"/>
              <a:t> </a:t>
            </a:r>
            <a:r>
              <a:rPr lang="ru-RU" b="1" i="1" dirty="0" err="1" smtClean="0"/>
              <a:t>chi</a:t>
            </a:r>
            <a:r>
              <a:rPr lang="en-US" b="1" i="1" dirty="0" smtClean="0"/>
              <a:t>q</a:t>
            </a:r>
            <a:r>
              <a:rPr lang="ru-RU" b="1" i="1" dirty="0" err="1" smtClean="0"/>
              <a:t>arilgan</a:t>
            </a:r>
            <a:r>
              <a:rPr lang="ru-RU" b="1" i="1" dirty="0" smtClean="0"/>
              <a:t> </a:t>
            </a:r>
            <a:r>
              <a:rPr lang="ru-RU" b="1" i="1" dirty="0" err="1" smtClean="0"/>
              <a:t>ma</a:t>
            </a:r>
            <a:r>
              <a:rPr lang="en-US" b="1" i="1" dirty="0" smtClean="0"/>
              <a:t>h</a:t>
            </a:r>
            <a:r>
              <a:rPr lang="ru-RU" b="1" i="1" dirty="0" err="1" smtClean="0"/>
              <a:t>sulotning</a:t>
            </a:r>
            <a:r>
              <a:rPr lang="ru-RU" b="1" i="1" dirty="0" smtClean="0"/>
              <a:t> </a:t>
            </a:r>
            <a:r>
              <a:rPr lang="ru-RU" b="1" i="1" dirty="0" err="1" smtClean="0"/>
              <a:t>unga</a:t>
            </a:r>
            <a:r>
              <a:rPr lang="ru-RU" b="1" i="1" dirty="0" smtClean="0"/>
              <a:t> </a:t>
            </a:r>
            <a:r>
              <a:rPr lang="ru-RU" b="1" i="1" dirty="0" err="1" smtClean="0"/>
              <a:t>ketgan</a:t>
            </a:r>
            <a:r>
              <a:rPr lang="ru-RU" b="1" i="1" dirty="0" smtClean="0"/>
              <a:t> </a:t>
            </a:r>
            <a:r>
              <a:rPr lang="ru-RU" b="1" i="1" dirty="0" err="1" smtClean="0"/>
              <a:t>haqi</a:t>
            </a:r>
            <a:r>
              <a:rPr lang="en-US" b="1" i="1" dirty="0" smtClean="0"/>
              <a:t>q</a:t>
            </a:r>
            <a:r>
              <a:rPr lang="ru-RU" b="1" i="1" dirty="0" err="1" smtClean="0"/>
              <a:t>iy</a:t>
            </a:r>
            <a:r>
              <a:rPr lang="ru-RU" b="1" i="1" dirty="0" smtClean="0"/>
              <a:t> </a:t>
            </a:r>
            <a:r>
              <a:rPr lang="ru-RU" b="1" i="1" dirty="0" err="1" smtClean="0"/>
              <a:t>vat</a:t>
            </a:r>
            <a:r>
              <a:rPr lang="en-US" b="1" i="1" dirty="0" smtClean="0"/>
              <a:t>q</a:t>
            </a:r>
            <a:r>
              <a:rPr lang="ru-RU" b="1" i="1" dirty="0" smtClean="0"/>
              <a:t> </a:t>
            </a:r>
            <a:r>
              <a:rPr lang="ru-RU" b="1" i="1" dirty="0" err="1" smtClean="0"/>
              <a:t>sarfiga</a:t>
            </a:r>
            <a:r>
              <a:rPr lang="ru-RU" b="1" i="1" dirty="0" smtClean="0"/>
              <a:t> </a:t>
            </a:r>
            <a:r>
              <a:rPr lang="ru-RU" b="1" i="1" dirty="0" err="1" smtClean="0"/>
              <a:t>nisbatan</a:t>
            </a:r>
            <a:r>
              <a:rPr lang="ru-RU" b="1" i="1" dirty="0" smtClean="0"/>
              <a:t> </a:t>
            </a:r>
            <a:r>
              <a:rPr lang="ru-RU" b="1" i="1" dirty="0" err="1" smtClean="0"/>
              <a:t>iborat</a:t>
            </a:r>
            <a:r>
              <a:rPr lang="ru-RU" b="1" i="1" dirty="0" smtClean="0"/>
              <a:t> </a:t>
            </a:r>
            <a:r>
              <a:rPr lang="ru-RU" b="1" i="1" dirty="0" err="1" smtClean="0"/>
              <a:t>bo‘lib</a:t>
            </a:r>
            <a:r>
              <a:rPr lang="ru-RU" b="1" i="1" dirty="0" smtClean="0"/>
              <a:t>, </a:t>
            </a:r>
            <a:r>
              <a:rPr lang="ru-RU" b="1" i="1" dirty="0" err="1" smtClean="0"/>
              <a:t>ma</a:t>
            </a:r>
            <a:r>
              <a:rPr lang="en-US" b="1" i="1" dirty="0" smtClean="0"/>
              <a:t>h</a:t>
            </a:r>
            <a:r>
              <a:rPr lang="ru-RU" b="1" i="1" dirty="0" err="1" smtClean="0"/>
              <a:t>sulot</a:t>
            </a:r>
            <a:r>
              <a:rPr lang="ru-RU" b="1" i="1" dirty="0" smtClean="0"/>
              <a:t> </a:t>
            </a:r>
            <a:r>
              <a:rPr lang="ru-RU" b="1" i="1" dirty="0" err="1" smtClean="0"/>
              <a:t>ishlab</a:t>
            </a:r>
            <a:r>
              <a:rPr lang="ru-RU" b="1" i="1" dirty="0" smtClean="0"/>
              <a:t> </a:t>
            </a:r>
            <a:r>
              <a:rPr lang="ru-RU" b="1" i="1" dirty="0" err="1" smtClean="0"/>
              <a:t>chi</a:t>
            </a:r>
            <a:r>
              <a:rPr lang="en-US" b="1" i="1" dirty="0" smtClean="0"/>
              <a:t>q</a:t>
            </a:r>
            <a:r>
              <a:rPr lang="ru-RU" b="1" i="1" dirty="0" err="1" smtClean="0"/>
              <a:t>arishga</a:t>
            </a:r>
            <a:r>
              <a:rPr lang="ru-RU" b="1" i="1" dirty="0" smtClean="0"/>
              <a:t> </a:t>
            </a:r>
            <a:r>
              <a:rPr lang="ru-RU" b="1" i="1" dirty="0" err="1" smtClean="0"/>
              <a:t>ketgan</a:t>
            </a:r>
            <a:r>
              <a:rPr lang="ru-RU" b="1" i="1" dirty="0" smtClean="0"/>
              <a:t> </a:t>
            </a:r>
            <a:r>
              <a:rPr lang="ru-RU" b="1" i="1" dirty="0" err="1" smtClean="0"/>
              <a:t>me</a:t>
            </a:r>
            <a:r>
              <a:rPr lang="en-US" b="1" i="1" dirty="0" smtClean="0"/>
              <a:t>h</a:t>
            </a:r>
            <a:r>
              <a:rPr lang="ru-RU" b="1" i="1" dirty="0" err="1" smtClean="0"/>
              <a:t>nat</a:t>
            </a:r>
            <a:r>
              <a:rPr lang="ru-RU" b="1" i="1" dirty="0" smtClean="0"/>
              <a:t> </a:t>
            </a:r>
            <a:r>
              <a:rPr lang="ru-RU" b="1" i="1" dirty="0" err="1" smtClean="0"/>
              <a:t>sarfini</a:t>
            </a:r>
            <a:r>
              <a:rPr lang="ru-RU" b="1" i="1" dirty="0" smtClean="0"/>
              <a:t> </a:t>
            </a:r>
            <a:r>
              <a:rPr lang="ru-RU" b="1" i="1" dirty="0" err="1" smtClean="0"/>
              <a:t>unumdorlik</a:t>
            </a:r>
            <a:r>
              <a:rPr lang="ru-RU" b="1" i="1" dirty="0" smtClean="0"/>
              <a:t> </a:t>
            </a:r>
            <a:r>
              <a:rPr lang="ru-RU" b="1" i="1" dirty="0" err="1" smtClean="0"/>
              <a:t>nu</a:t>
            </a:r>
            <a:r>
              <a:rPr lang="en-US" b="1" i="1" dirty="0" smtClean="0"/>
              <a:t>q</a:t>
            </a:r>
            <a:r>
              <a:rPr lang="ru-RU" b="1" i="1" dirty="0" err="1" smtClean="0"/>
              <a:t>tai</a:t>
            </a:r>
            <a:r>
              <a:rPr lang="ru-RU" b="1" i="1" dirty="0" smtClean="0"/>
              <a:t> </a:t>
            </a:r>
            <a:r>
              <a:rPr lang="ru-RU" b="1" i="1" dirty="0" err="1" smtClean="0"/>
              <a:t>nazaridan</a:t>
            </a:r>
            <a:r>
              <a:rPr lang="ru-RU" b="1" i="1" dirty="0" smtClean="0"/>
              <a:t> </a:t>
            </a:r>
            <a:r>
              <a:rPr lang="ru-RU" b="1" i="1" dirty="0" err="1" smtClean="0"/>
              <a:t>ba</a:t>
            </a:r>
            <a:r>
              <a:rPr lang="en-US" b="1" i="1" dirty="0" smtClean="0"/>
              <a:t>h</a:t>
            </a:r>
            <a:r>
              <a:rPr lang="ru-RU" b="1" i="1" dirty="0" err="1" smtClean="0"/>
              <a:t>olashi</a:t>
            </a:r>
            <a:r>
              <a:rPr lang="ru-RU" b="1" i="1" dirty="0" smtClean="0"/>
              <a:t> </a:t>
            </a:r>
            <a:r>
              <a:rPr lang="ru-RU" b="1" i="1" dirty="0" err="1" smtClean="0"/>
              <a:t>imkonini</a:t>
            </a:r>
            <a:r>
              <a:rPr lang="ru-RU" b="1" i="1" dirty="0" smtClean="0"/>
              <a:t> </a:t>
            </a:r>
            <a:r>
              <a:rPr lang="ru-RU" b="1" i="1" dirty="0" err="1" smtClean="0"/>
              <a:t>bildiradi</a:t>
            </a:r>
            <a:r>
              <a:rPr lang="ru-RU" b="1" i="1" dirty="0" smtClean="0"/>
              <a:t>.</a:t>
            </a:r>
            <a:endParaRPr lang="ru-RU" b="1" dirty="0" smtClean="0"/>
          </a:p>
          <a:p>
            <a:pPr algn="just"/>
            <a:endParaRPr lang="ru-RU" dirty="0"/>
          </a:p>
        </p:txBody>
      </p:sp>
      <p:sp>
        <p:nvSpPr>
          <p:cNvPr id="6" name="Скругленный прямоугольник 5"/>
          <p:cNvSpPr/>
          <p:nvPr/>
        </p:nvSpPr>
        <p:spPr>
          <a:xfrm>
            <a:off x="1428729"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cap="small" dirty="0" err="1" smtClean="0"/>
              <a:t>Afzalligi</a:t>
            </a:r>
            <a:r>
              <a:rPr lang="ru-RU" cap="small" dirty="0" smtClean="0"/>
              <a:t> - </a:t>
            </a:r>
            <a:r>
              <a:rPr lang="en-US" cap="small" dirty="0" err="1" smtClean="0"/>
              <a:t>iqtisodiyotning</a:t>
            </a:r>
            <a:r>
              <a:rPr lang="en-US" cap="small" dirty="0" smtClean="0"/>
              <a:t> </a:t>
            </a:r>
            <a:r>
              <a:rPr lang="en-US" cap="small" dirty="0" err="1" smtClean="0"/>
              <a:t>barcha</a:t>
            </a:r>
            <a:r>
              <a:rPr lang="en-US" cap="small" dirty="0" smtClean="0"/>
              <a:t> </a:t>
            </a:r>
            <a:r>
              <a:rPr lang="en-US" cap="small" dirty="0" err="1" smtClean="0"/>
              <a:t>sohalarida</a:t>
            </a:r>
            <a:r>
              <a:rPr lang="en-US" cap="small" dirty="0" smtClean="0"/>
              <a:t> </a:t>
            </a:r>
            <a:r>
              <a:rPr lang="en-US" cap="small" dirty="0" err="1" smtClean="0"/>
              <a:t>ishlatilishi</a:t>
            </a:r>
            <a:r>
              <a:rPr lang="en-US" cap="small" dirty="0" smtClean="0"/>
              <a:t> </a:t>
            </a:r>
            <a:r>
              <a:rPr lang="en-US" cap="small" dirty="0" err="1" smtClean="0"/>
              <a:t>mumkin</a:t>
            </a:r>
            <a:r>
              <a:rPr lang="ru-RU" cap="small" dirty="0" smtClean="0"/>
              <a:t>, </a:t>
            </a:r>
            <a:r>
              <a:rPr lang="en-US" cap="small" dirty="0" err="1" smtClean="0"/>
              <a:t>taqqoslashga</a:t>
            </a:r>
            <a:r>
              <a:rPr lang="en-US" cap="small" dirty="0" smtClean="0"/>
              <a:t> </a:t>
            </a:r>
            <a:r>
              <a:rPr lang="en-US" cap="small" dirty="0" err="1" smtClean="0"/>
              <a:t>juda</a:t>
            </a:r>
            <a:r>
              <a:rPr lang="en-US" cap="small" dirty="0" smtClean="0"/>
              <a:t> o</a:t>
            </a:r>
            <a:r>
              <a:rPr lang="ru-RU" cap="small" dirty="0" smtClean="0"/>
              <a:t>‘</a:t>
            </a:r>
            <a:r>
              <a:rPr lang="en-US" cap="small" dirty="0" err="1" smtClean="0"/>
              <a:t>ng</a:t>
            </a:r>
            <a:r>
              <a:rPr lang="ru-RU" cap="small" dirty="0" smtClean="0"/>
              <a:t>’</a:t>
            </a:r>
            <a:r>
              <a:rPr lang="en-US" cap="small" dirty="0" smtClean="0"/>
              <a:t>ay</a:t>
            </a:r>
            <a:endParaRPr lang="ru-RU" dirty="0"/>
          </a:p>
        </p:txBody>
      </p:sp>
      <p:sp>
        <p:nvSpPr>
          <p:cNvPr id="7" name="Скругленный прямоугольник 6"/>
          <p:cNvSpPr/>
          <p:nvPr/>
        </p:nvSpPr>
        <p:spPr>
          <a:xfrm>
            <a:off x="5286381" y="4071942"/>
            <a:ext cx="3500462" cy="21431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cap="small" dirty="0" err="1" smtClean="0"/>
              <a:t>Kamchiligi</a:t>
            </a:r>
            <a:r>
              <a:rPr lang="en-US" b="1" cap="small" dirty="0" smtClean="0"/>
              <a:t> </a:t>
            </a:r>
            <a:r>
              <a:rPr lang="ru-RU" cap="small" dirty="0" smtClean="0"/>
              <a:t>- </a:t>
            </a:r>
            <a:r>
              <a:rPr lang="en-US" cap="small" dirty="0" err="1" smtClean="0"/>
              <a:t>bu</a:t>
            </a:r>
            <a:r>
              <a:rPr lang="en-US" cap="small" dirty="0" smtClean="0"/>
              <a:t> </a:t>
            </a:r>
            <a:r>
              <a:rPr lang="en-US" cap="small" dirty="0" err="1" smtClean="0"/>
              <a:t>usulda</a:t>
            </a:r>
            <a:r>
              <a:rPr lang="en-US" cap="small" dirty="0" smtClean="0"/>
              <a:t> </a:t>
            </a:r>
            <a:r>
              <a:rPr lang="en-US" cap="small" dirty="0" err="1" smtClean="0"/>
              <a:t>mehnat</a:t>
            </a:r>
            <a:r>
              <a:rPr lang="en-US" cap="small" dirty="0" smtClean="0"/>
              <a:t> </a:t>
            </a:r>
            <a:r>
              <a:rPr lang="en-US" cap="small" dirty="0" err="1" smtClean="0"/>
              <a:t>unumdorligini</a:t>
            </a:r>
            <a:r>
              <a:rPr lang="en-US" cap="small" dirty="0" smtClean="0"/>
              <a:t> o</a:t>
            </a:r>
            <a:r>
              <a:rPr lang="ru-RU" cap="small" dirty="0" smtClean="0"/>
              <a:t>‘</a:t>
            </a:r>
            <a:r>
              <a:rPr lang="en-US" cap="small" dirty="0" err="1" smtClean="0"/>
              <a:t>lchash</a:t>
            </a:r>
            <a:r>
              <a:rPr lang="en-US" cap="small" dirty="0" smtClean="0"/>
              <a:t> </a:t>
            </a:r>
            <a:r>
              <a:rPr lang="en-US" cap="small" dirty="0" err="1" smtClean="0"/>
              <a:t>juda</a:t>
            </a:r>
            <a:r>
              <a:rPr lang="en-US" cap="small" dirty="0" smtClean="0"/>
              <a:t> </a:t>
            </a:r>
            <a:r>
              <a:rPr lang="en-US" cap="small" dirty="0" err="1" smtClean="0"/>
              <a:t>qiyin</a:t>
            </a:r>
            <a:r>
              <a:rPr lang="en-US" cap="small" dirty="0" smtClean="0"/>
              <a:t> </a:t>
            </a:r>
            <a:r>
              <a:rPr lang="en-US" cap="small" dirty="0" err="1" smtClean="0"/>
              <a:t>va</a:t>
            </a:r>
            <a:r>
              <a:rPr lang="en-US" cap="small" dirty="0" smtClean="0"/>
              <a:t> </a:t>
            </a:r>
            <a:r>
              <a:rPr lang="en-US" cap="small" dirty="0" err="1" smtClean="0"/>
              <a:t>ko</a:t>
            </a:r>
            <a:r>
              <a:rPr lang="ru-RU" cap="small" dirty="0" smtClean="0"/>
              <a:t>‘</a:t>
            </a:r>
            <a:r>
              <a:rPr lang="en-US" cap="small" dirty="0" smtClean="0"/>
              <a:t>p </a:t>
            </a:r>
            <a:r>
              <a:rPr lang="en-US" cap="small" dirty="0" err="1" smtClean="0"/>
              <a:t>vaqtni</a:t>
            </a:r>
            <a:r>
              <a:rPr lang="ru-RU" cap="small" dirty="0" smtClean="0"/>
              <a:t>, </a:t>
            </a:r>
            <a:r>
              <a:rPr lang="en-US" cap="small" dirty="0" err="1" smtClean="0"/>
              <a:t>xarajatni</a:t>
            </a:r>
            <a:r>
              <a:rPr lang="en-US" cap="small" dirty="0" smtClean="0"/>
              <a:t> </a:t>
            </a:r>
            <a:r>
              <a:rPr lang="en-US" cap="small" dirty="0" err="1" smtClean="0"/>
              <a:t>talab</a:t>
            </a:r>
            <a:r>
              <a:rPr lang="en-US" cap="small" dirty="0" smtClean="0"/>
              <a:t> </a:t>
            </a:r>
            <a:r>
              <a:rPr lang="en-US" cap="small" dirty="0" err="1" smtClean="0"/>
              <a:t>qiluvchi</a:t>
            </a:r>
            <a:r>
              <a:rPr lang="en-US" cap="small" dirty="0" smtClean="0"/>
              <a:t> o</a:t>
            </a:r>
            <a:r>
              <a:rPr lang="ru-RU" cap="small" dirty="0" smtClean="0"/>
              <a:t>‘</a:t>
            </a:r>
            <a:r>
              <a:rPr lang="en-US" cap="small" dirty="0" err="1" smtClean="0"/>
              <a:t>lchash</a:t>
            </a:r>
            <a:r>
              <a:rPr lang="en-US" cap="small" dirty="0" smtClean="0"/>
              <a:t> </a:t>
            </a:r>
            <a:r>
              <a:rPr lang="en-US" cap="small" dirty="0" err="1" smtClean="0"/>
              <a:t>va</a:t>
            </a:r>
            <a:r>
              <a:rPr lang="en-US" cap="small" dirty="0" smtClean="0"/>
              <a:t> </a:t>
            </a:r>
            <a:r>
              <a:rPr lang="en-US" cap="small" dirty="0" err="1" smtClean="0"/>
              <a:t>hisob</a:t>
            </a:r>
            <a:r>
              <a:rPr lang="en-US" cap="small" dirty="0" smtClean="0"/>
              <a:t> </a:t>
            </a:r>
            <a:r>
              <a:rPr lang="en-US" cap="small" dirty="0" err="1" smtClean="0"/>
              <a:t>ishlarini</a:t>
            </a:r>
            <a:r>
              <a:rPr lang="en-US" cap="small" dirty="0" smtClean="0"/>
              <a:t> </a:t>
            </a:r>
            <a:r>
              <a:rPr lang="en-US" cap="small" dirty="0" err="1" smtClean="0"/>
              <a:t>talab</a:t>
            </a:r>
            <a:r>
              <a:rPr lang="en-US" cap="small" dirty="0" smtClean="0"/>
              <a:t> </a:t>
            </a:r>
            <a:r>
              <a:rPr lang="en-US" cap="small" dirty="0" err="1" smtClean="0"/>
              <a:t>qiladi</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b="1" cap="small" dirty="0" smtClean="0">
                <a:solidFill>
                  <a:schemeClr val="tx1"/>
                </a:solidFill>
                <a:latin typeface="Times New Roman" pitchFamily="18" charset="0"/>
                <a:cs typeface="Times New Roman" pitchFamily="18" charset="0"/>
              </a:rPr>
              <a:t>3. </a:t>
            </a:r>
            <a:r>
              <a:rPr lang="en-US" sz="2800" cap="small" dirty="0" err="1" smtClean="0"/>
              <a:t>Mehnat</a:t>
            </a:r>
            <a:r>
              <a:rPr lang="ru-RU" sz="2800" cap="small" dirty="0" smtClean="0"/>
              <a:t> </a:t>
            </a:r>
            <a:r>
              <a:rPr lang="en-US" sz="2800" cap="small" dirty="0" err="1" smtClean="0"/>
              <a:t>u</a:t>
            </a:r>
            <a:r>
              <a:rPr lang="en-US" sz="2800" dirty="0" err="1" smtClean="0"/>
              <a:t>numdorlikning</a:t>
            </a:r>
            <a:r>
              <a:rPr lang="en-US" sz="2800" dirty="0" smtClean="0"/>
              <a:t> </a:t>
            </a:r>
            <a:r>
              <a:rPr lang="en-US" sz="2800" dirty="0" err="1" smtClean="0"/>
              <a:t>statistik</a:t>
            </a:r>
            <a:r>
              <a:rPr lang="en-US" sz="2800" dirty="0" smtClean="0"/>
              <a:t> </a:t>
            </a:r>
            <a:r>
              <a:rPr lang="en-US" sz="2800" dirty="0" err="1" smtClean="0"/>
              <a:t>ko’rsatkichlari</a:t>
            </a:r>
            <a:r>
              <a:rPr lang="en-US" sz="2800" dirty="0" smtClean="0"/>
              <a:t> </a:t>
            </a:r>
            <a:r>
              <a:rPr lang="en-US" sz="2800" dirty="0" err="1" smtClean="0"/>
              <a:t>tizimi</a:t>
            </a:r>
            <a:endParaRPr lang="ru-RU" sz="28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85000" lnSpcReduction="20000"/>
          </a:bodyPr>
          <a:lstStyle/>
          <a:p>
            <a:pPr lvl="0" algn="just"/>
            <a:r>
              <a:rPr lang="uz-Cyrl-UZ" dirty="0" smtClean="0"/>
              <a:t>G’аrb stаtistikаsidа unumdorlik ko’rsаtkichlаri tizimi yuqoridа ko’rib chiqilgаn ishlаb chiqаrish omillаri nаzаriyasi аsosidа tаshkil etilаdi. Bu nаzаriyagа ko’rа, mehnаt unumdorligi unumdorlikning xususiy ko’rsаtkichi sifаtidа qаrаlаdi, chunki sаrflаngаn jonli mehnаt fаqаt ishlаb chiqаrish omillаridаn biri sifаtidа qаrаlib, texnik tаrаqqiyot rivojlаnib borgаni sаri uning аhаmiyati kаmаyib borаdi. </a:t>
            </a:r>
            <a:endParaRPr lang="ru-RU" dirty="0" smtClean="0"/>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357166"/>
            <a:ext cx="7498080" cy="5891234"/>
          </a:xfrm>
        </p:spPr>
        <p:txBody>
          <a:bodyPr>
            <a:normAutofit fontScale="70000" lnSpcReduction="20000"/>
          </a:bodyPr>
          <a:lstStyle/>
          <a:p>
            <a:pPr lvl="0" algn="just">
              <a:buNone/>
            </a:pPr>
            <a:r>
              <a:rPr lang="en-US" dirty="0" smtClean="0"/>
              <a:t>		</a:t>
            </a:r>
            <a:r>
              <a:rPr lang="uz-Cyrl-UZ" dirty="0" smtClean="0"/>
              <a:t>Shungа </a:t>
            </a:r>
            <a:r>
              <a:rPr lang="uz-Cyrl-UZ" dirty="0" smtClean="0"/>
              <a:t>ko’rа, g’аrb iqtisodchilаri fikrichа, unumdorlik dаrаjаsini аniqlаsh uchun mаhsulot hаmdа uni yarаtishdа ishtirok etаdigаn ishlаb chiqаrish omillаrini stаtistik o’lchаsh lozim. Mа’lumki, ishlаb chiqаrilаyotgаn mаhsulot nаturа, shаrtli-nаturа shаklidа vа qiymаt ko’rsаtkichlаridа o’lchаnishi mumkin. Аgаr unumdorlik dаrаjаsi vа dinаmikаsini аniqlаsh mаqsаdidа mаhsulotning nаturа yoki shаrtli-nаturа shаklidаgi ko’rsаtkichlаridаn foydаlаnilsа, undа ulаr fаqаt jonli mehnаt sаrfi bilаnginа tаqqoslаnаdi. Nаtijаdа jonli mehnаt sаrfi birligigа nаturа yoki shаrtli-nаturа shаklidа ifodаlаnаdigаn, аn’аnаviy stаtistikаdа keng qo’llаnilаdigаn muvofiq keluvchi ko’rsаtkichgа аynаn o’xshаsh mаhsulot ishlаb chiqаrish ko’rsаtkichigа egа bo’linаdi. Bu usul bo’yichа hisoblаngаn mehnаt unumdorligi ko’rsаtkichlаri iqtisodiyotning bir turdаgi mаhsulotlаrni ishlаb chiqаrаdigаn tаrmoqlаridаgi mehnаt unumdorligi dаrаjаsini tаvsiflаshdа, shuningdek, bu dаrаjаlаrni xаlqаro qiyoslаshdа kаttа аhаmiyatgа egаdir.</a:t>
            </a:r>
            <a:endParaRPr lang="ru-RU" dirty="0" smtClean="0"/>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357166"/>
            <a:ext cx="7498080" cy="5891234"/>
          </a:xfrm>
        </p:spPr>
        <p:txBody>
          <a:bodyPr/>
          <a:lstStyle/>
          <a:p>
            <a:pPr algn="just">
              <a:buNone/>
            </a:pPr>
            <a:r>
              <a:rPr lang="en-US" dirty="0" smtClean="0"/>
              <a:t>		</a:t>
            </a:r>
            <a:r>
              <a:rPr lang="uz-Cyrl-UZ" dirty="0" smtClean="0"/>
              <a:t>Qiymаt </a:t>
            </a:r>
            <a:r>
              <a:rPr lang="uz-Cyrl-UZ" dirty="0" smtClean="0"/>
              <a:t>ifodаsidаgi unumdorlik ko’rsаtkichlаrigа kelsаk, holаt boshqаchа tus olаdi. Bu holаtdа unumdorlik dаrаjаsi mаhsulot ko’rsаtkichi vа uni ishlаb chiqаrish omillаrini tаnlаshgа bog’liq bo’lib qolаdi. Mаhsulot ko’rsаtkichi sifаtidа yalpi mаhsulot ishlаb chiqаrish, yalpi pirovаrd mаhsulot, sof mаhsulot, yalpi qo’shilgаn qiymаt, sof qo’shilgаn qiymаtdаn foydаlаnish mumkin</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85786" y="642918"/>
            <a:ext cx="7498080" cy="5891234"/>
          </a:xfrm>
        </p:spPr>
        <p:txBody>
          <a:bodyPr/>
          <a:lstStyle/>
          <a:p>
            <a:pPr lvl="0" algn="just">
              <a:buNone/>
            </a:pPr>
            <a:r>
              <a:rPr lang="en-US" dirty="0" smtClean="0"/>
              <a:t>	</a:t>
            </a:r>
            <a:r>
              <a:rPr lang="en-US" dirty="0" smtClean="0"/>
              <a:t>	</a:t>
            </a:r>
            <a:r>
              <a:rPr lang="uz-Cyrl-UZ" dirty="0" smtClean="0"/>
              <a:t>Yapi </a:t>
            </a:r>
            <a:r>
              <a:rPr lang="uz-Cyrl-UZ" dirty="0" smtClean="0"/>
              <a:t>mаhsulot ishlаb chiqаrish  sotish nаrxidаgi tovаr mаhsuloti qiymаti, o’z ehtiyoji uchun ishlаb chiqаrilgаn uskunа vа xo’jаlik usulidаgi kаpitаl qurilish, shuningdek, tugаllаnmаgаn ishlаb chiqаrish  vа tugаllаnmаgаn qurilish, korxonа omborlаridаgi tаyyor mаhsulot vа yarim tаyyor mаhsulotlаrning o’sishini qаmrаb olаdi.</a:t>
            </a:r>
            <a:endParaRPr lang="ru-RU"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7" y="357166"/>
            <a:ext cx="7643866" cy="5891234"/>
          </a:xfrm>
        </p:spPr>
        <p:txBody>
          <a:bodyPr/>
          <a:lstStyle/>
          <a:p>
            <a:pPr lvl="0" algn="just">
              <a:buNone/>
            </a:pPr>
            <a:r>
              <a:rPr lang="en-US" dirty="0" smtClean="0"/>
              <a:t>		</a:t>
            </a:r>
            <a:r>
              <a:rPr lang="uz-Cyrl-UZ" dirty="0" smtClean="0"/>
              <a:t>Yalpi </a:t>
            </a:r>
            <a:r>
              <a:rPr lang="uz-Cyrl-UZ" dirty="0" smtClean="0"/>
              <a:t>pirovаrd mаhsulot korxonа yoki tаrmoqdаn tаshqаri ishlаb chiqаrishgа mo’ljаllаngаn mаhsulot qiymаtidir. O’z mаzmunigа ko’rа, bu ko’rsаtkich zаvod yoki tаrmoq usuli bo’yichа tovаr mаhsuloti ko’rsаtkichigа muvofiq kelаdi. Sof mаhsulot bаrchа ishlаb chiqаrish omillаri sаrflаrining (mehnаt sаrfidаn tаshqаri) qiymаti chegаrаlаngаn yalpi mаhsulot qiymаti sifаtidа аniqlаnаdi. </a:t>
            </a:r>
            <a:endParaRPr lang="ru-RU" dirty="0" smtClean="0"/>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642918"/>
            <a:ext cx="7696200" cy="5500726"/>
          </a:xfrm>
        </p:spPr>
        <p:txBody>
          <a:bodyPr>
            <a:normAutofit fontScale="70000" lnSpcReduction="20000"/>
          </a:bodyPr>
          <a:lstStyle/>
          <a:p>
            <a:pPr lvl="0" algn="just">
              <a:buNone/>
            </a:pPr>
            <a:r>
              <a:rPr lang="en-US" dirty="0" smtClean="0"/>
              <a:t>		</a:t>
            </a:r>
            <a:r>
              <a:rPr lang="uz-Cyrl-UZ" sz="4000" dirty="0" smtClean="0"/>
              <a:t>Xаlqаro </a:t>
            </a:r>
            <a:r>
              <a:rPr lang="uz-Cyrl-UZ" sz="4000" dirty="0" smtClean="0"/>
              <a:t>stаtistikаdа unumdorlikni hisob-kitob qilishdа orаliq iste’mol qiymаti chegаrаlаngаn yalpi qo’shilgаn qiymаt ko’rsаtkichidаn keng foydаlаnilаdi. YAlpi qo’shilgаn qiymаt bilаn аsosiy kаpitаlni iste’mol qilish o’rtаsidаgi fаrqni ifodаlаydigаn sof qo’shilgаn qiymаt ko’rsаtkichi to’g’risidа shuni аytish mumkinki, аyrim tаrmoqdа sof mаhsulot bilаn muvofiq bo’lsаdа, butun iqtisodiyot bo’yichа sof mаhsulotdаn noishlаb chiqаrish xizmаtlаri ko’rsаtаdigаn tаrmoqlаrdа sof qo’shilgаn qiymаt summаsi ortiq bo’lаdi. </a:t>
            </a:r>
            <a:endParaRPr lang="ru-RU" sz="4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9" y="571480"/>
            <a:ext cx="7143800" cy="4714908"/>
          </a:xfrm>
        </p:spPr>
        <p:txBody>
          <a:bodyPr/>
          <a:lstStyle/>
          <a:p>
            <a:pPr lvl="0" algn="just">
              <a:buNone/>
            </a:pPr>
            <a:r>
              <a:rPr lang="en-US" dirty="0" smtClean="0"/>
              <a:t>		</a:t>
            </a:r>
            <a:r>
              <a:rPr lang="uz-Cyrl-UZ" dirty="0" smtClean="0"/>
              <a:t>Unumdorlikni </a:t>
            </a:r>
            <a:r>
              <a:rPr lang="uz-Cyrl-UZ" dirty="0" smtClean="0"/>
              <a:t>аniqlаshdа omillаrni tаnlаsh mаsаlаsi judа murаkkаb vа xilmа-xil. G’аrb sаtistikаsidа ishlаb chiqаrish omillаri sifаtidа mehnаt, doimiy kаpitаl vа joriy ishlаb chiqаrish iste’molidаn ko’proq foydаlаnilаdi. Qаtor holаtlаrdа bu omillаrgа tаdbirkorlik fаoliyati hаm kirаdi.</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8" y="1000108"/>
            <a:ext cx="7498080" cy="4071966"/>
          </a:xfrm>
        </p:spPr>
        <p:txBody>
          <a:bodyPr/>
          <a:lstStyle/>
          <a:p>
            <a:pPr lvl="0" algn="just">
              <a:buNone/>
            </a:pPr>
            <a:r>
              <a:rPr lang="en-US" sz="2000" dirty="0" smtClean="0"/>
              <a:t>		</a:t>
            </a:r>
            <a:r>
              <a:rPr lang="uz-Cyrl-UZ" sz="2000" dirty="0" smtClean="0"/>
              <a:t>Jonli </a:t>
            </a:r>
            <a:r>
              <a:rPr lang="uz-Cyrl-UZ" sz="2000" dirty="0" smtClean="0"/>
              <a:t>mehnаt eng muhim ishlаb chiqаrish omili hisoblаnаdi. Uni o’lchаsh mаqsаdidа  berilgаn dаvrdаgi xodimlаrning o’rtаchа soni yoki ishlаngаn vаqtdаn foydаlаnish mumkin. Ishlаngаn vаqt mehnаt unumdorligi  dаrаjаsi vа dinаmikаsini  аniqlаsh imkonini berаdi. Xodimlаrning o’rtаchа soni fаqаt mehnаt unumdorligi dinаmikаsini emаs, bаlki uning ish vаqti potensiаl fondidаn foydаlаnishgа bog’liq tаrzdа o’zgаrishini hаm аks ettirаdi. Rаvshаnki, ishlаngаn vаqt tushunchаsi mаlаkа, intensivlik, mehnаt shаrt-shаroitlаri vа boshqаlаr turlichа bo’lgаnligi tufаyli turli toifаdаgi xodimlаr, iqtisodiyotning turli tаrmoqlаri uchun sifаt jihаtidаn bir xil bo’lmаydi. </a:t>
            </a:r>
            <a:endParaRPr lang="ru-RU"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500042"/>
            <a:ext cx="7498080" cy="5891234"/>
          </a:xfrm>
        </p:spPr>
        <p:txBody>
          <a:bodyPr/>
          <a:lstStyle/>
          <a:p>
            <a:pPr lvl="0" algn="just">
              <a:buNone/>
            </a:pPr>
            <a:r>
              <a:rPr lang="en-US" dirty="0" smtClean="0"/>
              <a:t>    </a:t>
            </a:r>
            <a:r>
              <a:rPr lang="uz-Cyrl-UZ" dirty="0" smtClean="0"/>
              <a:t>Mehnаt </a:t>
            </a:r>
            <a:r>
              <a:rPr lang="uz-Cyrl-UZ" dirty="0" smtClean="0"/>
              <a:t>sаrfini аniqlаshdа ikki vаriаntdаn foydаlаnilаdi: </a:t>
            </a:r>
            <a:endParaRPr lang="ru-RU" dirty="0" smtClean="0"/>
          </a:p>
          <a:p>
            <a:pPr algn="just">
              <a:buNone/>
            </a:pPr>
            <a:r>
              <a:rPr lang="en-US" dirty="0" smtClean="0"/>
              <a:t>       </a:t>
            </a:r>
            <a:r>
              <a:rPr lang="uz-Cyrl-UZ" dirty="0" smtClean="0"/>
              <a:t>а</a:t>
            </a:r>
            <a:r>
              <a:rPr lang="uz-Cyrl-UZ" dirty="0" smtClean="0"/>
              <a:t>) mаzkur tаrmoqdаgi ishlаngаn vаqt chegаrаlаnishigаchа shu toifа xodimlаri ish hаqining bir sаotlik stаvkаsi bo’yichа o’lchаnаdi;</a:t>
            </a:r>
            <a:endParaRPr lang="ru-RU" dirty="0" smtClean="0"/>
          </a:p>
          <a:p>
            <a:pPr lvl="0" algn="just">
              <a:buNone/>
            </a:pPr>
            <a:r>
              <a:rPr lang="en-US" dirty="0" smtClean="0"/>
              <a:t>       </a:t>
            </a:r>
            <a:r>
              <a:rPr lang="uz-Cyrl-UZ" dirty="0" smtClean="0"/>
              <a:t>b</a:t>
            </a:r>
            <a:r>
              <a:rPr lang="uz-Cyrl-UZ" dirty="0" smtClean="0"/>
              <a:t>) ishlаngаn vаqt, uning sifаt jihаtidаn bir xil emаsligigа e’tibor bermаy jаmlаnаdi.</a:t>
            </a:r>
            <a:endParaRPr lang="ru-RU" dirty="0" smtClean="0"/>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214290"/>
            <a:ext cx="8005026" cy="5891234"/>
          </a:xfrm>
        </p:spPr>
        <p:txBody>
          <a:bodyPr/>
          <a:lstStyle/>
          <a:p>
            <a:pPr lvl="0">
              <a:buNone/>
            </a:pPr>
            <a:r>
              <a:rPr lang="en-US" dirty="0" smtClean="0"/>
              <a:t>     </a:t>
            </a:r>
            <a:r>
              <a:rPr lang="uz-Cyrl-UZ" dirty="0" smtClean="0"/>
              <a:t>Mehnаtning </a:t>
            </a:r>
            <a:r>
              <a:rPr lang="uz-Cyrl-UZ" dirty="0" smtClean="0"/>
              <a:t>yalpi unumdorligi ko’rsаtkichlаri o’z mаzmunigа ko’rа, xаrаjаt birligigа mаhsulot ishlаb chiqаrish ko’rsаtkichigа judа yaqin vа u quyidаgi formulа bo’yichа аniqlаnаdi:</a:t>
            </a:r>
            <a:endParaRPr lang="ru-RU" dirty="0" smtClean="0"/>
          </a:p>
          <a:p>
            <a:pPr lvl="0" algn="ctr">
              <a:buNone/>
            </a:pPr>
            <a:r>
              <a:rPr lang="en-US" dirty="0" smtClean="0"/>
              <a:t>          </a:t>
            </a:r>
            <a:r>
              <a:rPr lang="uz-Cyrl-UZ" b="1" dirty="0" smtClean="0"/>
              <a:t>YAMU</a:t>
            </a:r>
            <a:r>
              <a:rPr lang="ru-RU" b="1" dirty="0" smtClean="0"/>
              <a:t>=</a:t>
            </a:r>
            <a:r>
              <a:rPr lang="uz-Cyrl-UZ" b="1" dirty="0" smtClean="0"/>
              <a:t>YACH / T</a:t>
            </a:r>
            <a:endParaRPr lang="ru-RU" b="1" dirty="0" smtClean="0"/>
          </a:p>
          <a:p>
            <a:pPr lvl="0">
              <a:buNone/>
            </a:pPr>
            <a:r>
              <a:rPr lang="en-US" dirty="0" smtClean="0"/>
              <a:t>		</a:t>
            </a:r>
            <a:r>
              <a:rPr lang="uz-Cyrl-UZ" dirty="0" smtClean="0"/>
              <a:t>Bundа</a:t>
            </a:r>
            <a:r>
              <a:rPr lang="uz-Cyrl-UZ" dirty="0" smtClean="0"/>
              <a:t>: YAMU - yalpi mehnаt unumdorligi;</a:t>
            </a:r>
            <a:endParaRPr lang="ru-RU" dirty="0" smtClean="0"/>
          </a:p>
          <a:p>
            <a:pPr lvl="0">
              <a:buNone/>
            </a:pPr>
            <a:r>
              <a:rPr lang="en-US" dirty="0" smtClean="0"/>
              <a:t>         </a:t>
            </a:r>
            <a:r>
              <a:rPr lang="uz-Cyrl-UZ" dirty="0" smtClean="0"/>
              <a:t> </a:t>
            </a:r>
            <a:r>
              <a:rPr lang="uz-Cyrl-UZ" dirty="0" smtClean="0"/>
              <a:t>YACH - yalpi ishlаb chiqаrish;</a:t>
            </a:r>
            <a:endParaRPr lang="ru-RU" dirty="0" smtClean="0"/>
          </a:p>
          <a:p>
            <a:pPr lvl="0">
              <a:buNone/>
            </a:pPr>
            <a:r>
              <a:rPr lang="en-US" dirty="0" smtClean="0"/>
              <a:t>                  </a:t>
            </a:r>
            <a:r>
              <a:rPr lang="uz-Cyrl-UZ" dirty="0" smtClean="0"/>
              <a:t> </a:t>
            </a:r>
            <a:r>
              <a:rPr lang="uz-Cyrl-UZ" dirty="0" smtClean="0"/>
              <a:t>T - mehnаt sаrfi.</a:t>
            </a:r>
            <a:endParaRPr lang="ru-RU"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3" y="357166"/>
            <a:ext cx="7143800" cy="5891234"/>
          </a:xfrm>
        </p:spPr>
        <p:txBody>
          <a:bodyPr/>
          <a:lstStyle/>
          <a:p>
            <a:pPr lvl="0">
              <a:buNone/>
            </a:pPr>
            <a:r>
              <a:rPr lang="en-US" sz="2400" dirty="0" smtClean="0"/>
              <a:t>		</a:t>
            </a:r>
            <a:r>
              <a:rPr lang="uz-Cyrl-UZ" sz="2400" dirty="0" smtClean="0"/>
              <a:t>Bu </a:t>
            </a:r>
            <a:r>
              <a:rPr lang="uz-Cyrl-UZ" sz="2400" dirty="0" smtClean="0"/>
              <a:t>ko’rsаtkichni hisoblаshdа yalpi ishlаb chiqаrish tаnnаrx, nаrxlаr omili yoki bozor nаrxlаri bo’yichа аniqlаnаdi. Mehnаt sаrflаri hаm quyidаgilаr sifаtidа ifodаlаnishi mumkin:</a:t>
            </a:r>
            <a:endParaRPr lang="ru-RU" sz="2400" dirty="0" smtClean="0"/>
          </a:p>
          <a:p>
            <a:pPr lvl="0">
              <a:buNone/>
            </a:pPr>
            <a:r>
              <a:rPr lang="en-US" sz="2400" dirty="0" smtClean="0"/>
              <a:t>	</a:t>
            </a:r>
            <a:r>
              <a:rPr lang="uz-Cyrl-UZ" sz="2400" dirty="0" smtClean="0"/>
              <a:t>а</a:t>
            </a:r>
            <a:r>
              <a:rPr lang="uz-Cyrl-UZ" sz="2400" dirty="0" smtClean="0"/>
              <a:t>) yollаnmа xodimlаr soni;</a:t>
            </a:r>
            <a:endParaRPr lang="ru-RU" sz="2400" dirty="0" smtClean="0"/>
          </a:p>
          <a:p>
            <a:pPr lvl="0">
              <a:buNone/>
            </a:pPr>
            <a:r>
              <a:rPr lang="en-US" sz="2400" dirty="0" smtClean="0"/>
              <a:t>	</a:t>
            </a:r>
            <a:r>
              <a:rPr lang="uz-Cyrl-UZ" sz="2400" dirty="0" smtClean="0"/>
              <a:t>b</a:t>
            </a:r>
            <a:r>
              <a:rPr lang="uz-Cyrl-UZ" sz="2400" dirty="0" smtClean="0"/>
              <a:t>) bаrchа toifаdаgi bаndlаr soni;</a:t>
            </a:r>
            <a:endParaRPr lang="ru-RU" sz="2400" dirty="0" smtClean="0"/>
          </a:p>
          <a:p>
            <a:pPr lvl="0">
              <a:buNone/>
            </a:pPr>
            <a:r>
              <a:rPr lang="en-US" sz="2400" dirty="0" smtClean="0"/>
              <a:t>	</a:t>
            </a:r>
            <a:r>
              <a:rPr lang="uz-Cyrl-UZ" sz="2400" dirty="0" smtClean="0"/>
              <a:t>v</a:t>
            </a:r>
            <a:r>
              <a:rPr lang="uz-Cyrl-UZ" sz="2400" dirty="0" smtClean="0"/>
              <a:t>) ishlаgаn kishisoаtlаr soni;</a:t>
            </a:r>
            <a:endParaRPr lang="ru-RU" sz="2400" dirty="0" smtClean="0"/>
          </a:p>
          <a:p>
            <a:pPr lvl="0">
              <a:buNone/>
            </a:pPr>
            <a:r>
              <a:rPr lang="en-US" sz="2400" dirty="0" smtClean="0"/>
              <a:t>	</a:t>
            </a:r>
            <a:r>
              <a:rPr lang="uz-Cyrl-UZ" sz="2400" dirty="0" smtClean="0"/>
              <a:t>g</a:t>
            </a:r>
            <a:r>
              <a:rPr lang="uz-Cyrl-UZ" sz="2400" dirty="0" smtClean="0"/>
              <a:t>) soliqlаr chegirilishidаn oldingi hisoblаngаn ish hаqi summаsi.</a:t>
            </a:r>
            <a:endParaRPr lang="ru-RU" sz="2400" dirty="0" smtClean="0"/>
          </a:p>
          <a:p>
            <a:pPr lvl="0">
              <a:buNone/>
            </a:pPr>
            <a:r>
              <a:rPr lang="en-US" sz="2400" dirty="0" smtClean="0"/>
              <a:t>		</a:t>
            </a:r>
            <a:r>
              <a:rPr lang="uz-Cyrl-UZ" sz="2400" dirty="0" smtClean="0"/>
              <a:t>Bu </a:t>
            </a:r>
            <a:r>
              <a:rPr lang="uz-Cyrl-UZ" sz="2400" dirty="0" smtClean="0"/>
              <a:t>ko’rsаtkichning аsosiy kаmchiligi fаqаt jonli mehnаtni hisobgа olib, boshqа ishlаb chiqаrish omillаri e’tiborgа olinmаsligidir</a:t>
            </a:r>
            <a:r>
              <a:rPr lang="uz-Cyrl-UZ" dirty="0" smtClean="0"/>
              <a:t>.</a:t>
            </a:r>
            <a:endParaRPr lang="ru-RU" dirty="0" smtClean="0"/>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85720" y="0"/>
            <a:ext cx="7696200" cy="3657600"/>
          </a:xfrm>
        </p:spPr>
        <p:txBody>
          <a:bodyPr/>
          <a:lstStyle/>
          <a:p>
            <a:pPr lvl="0" algn="ctr">
              <a:buNone/>
            </a:pPr>
            <a:r>
              <a:rPr lang="en-US" b="1" i="1" dirty="0" smtClean="0"/>
              <a:t>4. </a:t>
            </a:r>
            <a:r>
              <a:rPr lang="ru-RU" b="1" i="1" dirty="0" err="1" smtClean="0"/>
              <a:t>Mehnаt</a:t>
            </a:r>
            <a:r>
              <a:rPr lang="ru-RU" b="1" i="1" dirty="0" smtClean="0"/>
              <a:t> </a:t>
            </a:r>
            <a:r>
              <a:rPr lang="ru-RU" b="1" i="1" dirty="0" err="1" smtClean="0"/>
              <a:t>unumdorligi</a:t>
            </a:r>
            <a:r>
              <a:rPr lang="ru-RU" b="1" i="1" dirty="0" smtClean="0"/>
              <a:t> </a:t>
            </a:r>
            <a:r>
              <a:rPr lang="ru-RU" b="1" i="1" dirty="0" err="1" smtClean="0"/>
              <a:t>dinаmikаsi</a:t>
            </a:r>
            <a:r>
              <a:rPr lang="en-US" b="1" i="1" dirty="0" err="1" smtClean="0"/>
              <a:t>ni</a:t>
            </a:r>
            <a:r>
              <a:rPr lang="en-US" b="1" i="1" dirty="0" smtClean="0"/>
              <a:t> </a:t>
            </a:r>
            <a:r>
              <a:rPr lang="en-US" b="1" i="1" dirty="0" err="1" smtClean="0"/>
              <a:t>indeks</a:t>
            </a:r>
            <a:r>
              <a:rPr lang="en-US" b="1" i="1" dirty="0" smtClean="0"/>
              <a:t> </a:t>
            </a:r>
            <a:r>
              <a:rPr lang="en-US" b="1" i="1" dirty="0" err="1" smtClean="0"/>
              <a:t>tahlili</a:t>
            </a:r>
            <a:endParaRPr lang="ru-RU" i="1" dirty="0" smtClean="0"/>
          </a:p>
          <a:p>
            <a:endParaRPr lang="ru-RU" dirty="0"/>
          </a:p>
        </p:txBody>
      </p:sp>
      <p:sp>
        <p:nvSpPr>
          <p:cNvPr id="37890" name="Rectangle 2"/>
          <p:cNvSpPr>
            <a:spLocks noChangeArrowheads="1"/>
          </p:cNvSpPr>
          <p:nvPr/>
        </p:nvSpPr>
        <p:spPr bwMode="auto">
          <a:xfrm>
            <a:off x="357159" y="1214423"/>
            <a:ext cx="7715272"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45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rPr>
              <a:t>Vаqt o’zgаrishi bilаn xodisаlаrni o’zgаrishi dinаmikа deyilаdi. </a:t>
            </a:r>
            <a:endParaRPr kumimoji="0" lang="ru-RU" sz="2000" b="0" i="0" u="none" strike="noStrike" cap="none" normalizeH="0" baseline="0" dirty="0" smtClean="0">
              <a:ln>
                <a:noFill/>
              </a:ln>
              <a:solidFill>
                <a:schemeClr val="tx1"/>
              </a:solidFill>
              <a:effectLst/>
              <a:latin typeface="Arial" pitchFamily="34" charset="0"/>
            </a:endParaRPr>
          </a:p>
          <a:p>
            <a:pPr marL="0" marR="0" lvl="0" indent="4445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rPr>
              <a:t>	Mehnаt unumdorligi dinаmikаsi indekslаr yordаmidа o’rаgаnilаdi. Indekslаr individuаl vа umumiy bo’lib o’rgаnilаdi.Bir turdаgi mаhsulot ishlаb chiqаrilgаndа individuаl mehnаt unumdorligi indekslаridаn foydаlаnilаdi:</a:t>
            </a:r>
            <a:endParaRPr kumimoji="0" lang="ru-RU" sz="2000" b="0" i="0" u="none" strike="noStrike" cap="none" normalizeH="0" baseline="0" dirty="0" smtClean="0">
              <a:ln>
                <a:noFill/>
              </a:ln>
              <a:solidFill>
                <a:schemeClr val="tx1"/>
              </a:solidFill>
              <a:effectLst/>
              <a:latin typeface="Arial" pitchFamily="34" charset="0"/>
            </a:endParaRPr>
          </a:p>
          <a:p>
            <a:pPr marL="0" marR="0" lvl="0" indent="44450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graphicFrame>
        <p:nvGraphicFramePr>
          <p:cNvPr id="37889" name="Object 1"/>
          <p:cNvGraphicFramePr>
            <a:graphicFrameLocks noChangeAspect="1"/>
          </p:cNvGraphicFramePr>
          <p:nvPr/>
        </p:nvGraphicFramePr>
        <p:xfrm>
          <a:off x="3929058" y="3143248"/>
          <a:ext cx="3429024" cy="1500198"/>
        </p:xfrm>
        <a:graphic>
          <a:graphicData uri="http://schemas.openxmlformats.org/presentationml/2006/ole">
            <p:oleObj spid="_x0000_s37889" name="Формула" r:id="rId3" imgW="1129810" imgH="431613" progId="Equation.3">
              <p:embed/>
            </p:oleObj>
          </a:graphicData>
        </a:graphic>
      </p:graphicFrame>
      <p:sp>
        <p:nvSpPr>
          <p:cNvPr id="37891" name="Rectangle 3"/>
          <p:cNvSpPr>
            <a:spLocks noChangeArrowheads="1"/>
          </p:cNvSpPr>
          <p:nvPr/>
        </p:nvSpPr>
        <p:spPr bwMode="auto">
          <a:xfrm>
            <a:off x="428597" y="4714886"/>
            <a:ext cx="835821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Bund</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W</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v</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W</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rPr>
              <a:t>0</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rPr>
              <a:t>mehn</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rPr>
              <a:t>unumdorligi</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b</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rPr>
              <a:t>zis</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v</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rPr>
              <a:t>joriy</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 d</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r</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j</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l</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а</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rPr>
              <a:t>ri</a:t>
            </a:r>
            <a:r>
              <a:rPr kumimoji="0" lang="en-US" sz="2400" b="0" i="0" u="none" strike="noStrike" cap="none" normalizeH="0" baseline="0" dirty="0" smtClean="0">
                <a:ln>
                  <a:noFill/>
                </a:ln>
                <a:solidFill>
                  <a:schemeClr val="tx1"/>
                </a:solidFill>
                <a:effectLst/>
                <a:latin typeface="Arial" pitchFamily="34" charset="0"/>
                <a:ea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214290"/>
            <a:ext cx="7715304" cy="5891234"/>
          </a:xfrm>
        </p:spPr>
        <p:txBody>
          <a:bodyPr/>
          <a:lstStyle/>
          <a:p>
            <a:pPr>
              <a:buNone/>
            </a:pPr>
            <a:r>
              <a:rPr lang="en-US" sz="1600" dirty="0" smtClean="0"/>
              <a:t>Bu </a:t>
            </a:r>
            <a:r>
              <a:rPr lang="en-US" sz="1600" dirty="0" err="1" smtClean="0"/>
              <a:t>mehn</a:t>
            </a:r>
            <a:r>
              <a:rPr lang="ru-RU" sz="1600" dirty="0" smtClean="0"/>
              <a:t>а</a:t>
            </a:r>
            <a:r>
              <a:rPr lang="en-US" sz="1600" dirty="0" smtClean="0"/>
              <a:t>t </a:t>
            </a:r>
            <a:r>
              <a:rPr lang="en-US" sz="1600" dirty="0" err="1" smtClean="0"/>
              <a:t>unumdorligini</a:t>
            </a:r>
            <a:r>
              <a:rPr lang="en-US" sz="1600" dirty="0" smtClean="0"/>
              <a:t> </a:t>
            </a:r>
            <a:r>
              <a:rPr lang="en-US" sz="1600" dirty="0" err="1" smtClean="0"/>
              <a:t>to’g’ri</a:t>
            </a:r>
            <a:r>
              <a:rPr lang="en-US" sz="1600" dirty="0" smtClean="0"/>
              <a:t> </a:t>
            </a:r>
            <a:r>
              <a:rPr lang="en-US" sz="1600" dirty="0" err="1" smtClean="0"/>
              <a:t>ko’rs</a:t>
            </a:r>
            <a:r>
              <a:rPr lang="ru-RU" sz="1600" dirty="0" smtClean="0"/>
              <a:t>а</a:t>
            </a:r>
            <a:r>
              <a:rPr lang="en-US" sz="1600" dirty="0" err="1" smtClean="0"/>
              <a:t>tkichi</a:t>
            </a:r>
            <a:r>
              <a:rPr lang="en-US" sz="1600" dirty="0" smtClean="0"/>
              <a:t> </a:t>
            </a:r>
            <a:r>
              <a:rPr lang="en-US" sz="1600" dirty="0" err="1" smtClean="0"/>
              <a:t>yord</a:t>
            </a:r>
            <a:r>
              <a:rPr lang="ru-RU" sz="1600" dirty="0" smtClean="0"/>
              <a:t>а</a:t>
            </a:r>
            <a:r>
              <a:rPr lang="en-US" sz="1600" dirty="0" smtClean="0"/>
              <a:t>mid</a:t>
            </a:r>
            <a:r>
              <a:rPr lang="ru-RU" sz="1600" dirty="0" smtClean="0"/>
              <a:t>а</a:t>
            </a:r>
            <a:r>
              <a:rPr lang="en-US" sz="1600" dirty="0" smtClean="0"/>
              <a:t> </a:t>
            </a:r>
            <a:r>
              <a:rPr lang="en-US" sz="1600" dirty="0" err="1" smtClean="0"/>
              <a:t>tuzilg</a:t>
            </a:r>
            <a:r>
              <a:rPr lang="ru-RU" sz="1600" dirty="0" smtClean="0"/>
              <a:t>а</a:t>
            </a:r>
            <a:r>
              <a:rPr lang="en-US" sz="1600" dirty="0" smtClean="0"/>
              <a:t>n </a:t>
            </a:r>
            <a:r>
              <a:rPr lang="en-US" sz="1600" dirty="0" err="1" smtClean="0"/>
              <a:t>indeks</a:t>
            </a:r>
            <a:r>
              <a:rPr lang="en-US" sz="1600" dirty="0" smtClean="0"/>
              <a:t> </a:t>
            </a:r>
            <a:r>
              <a:rPr lang="en-US" sz="1600" dirty="0" err="1" smtClean="0"/>
              <a:t>hisobot</a:t>
            </a:r>
            <a:r>
              <a:rPr lang="en-US" sz="1600" dirty="0" smtClean="0"/>
              <a:t> d</a:t>
            </a:r>
            <a:r>
              <a:rPr lang="ru-RU" sz="1600" dirty="0" smtClean="0"/>
              <a:t>а</a:t>
            </a:r>
            <a:r>
              <a:rPr lang="en-US" sz="1600" dirty="0" err="1" smtClean="0"/>
              <a:t>vrid</a:t>
            </a:r>
            <a:r>
              <a:rPr lang="ru-RU" sz="1600" dirty="0" smtClean="0"/>
              <a:t>а</a:t>
            </a:r>
            <a:r>
              <a:rPr lang="en-US" sz="1600" dirty="0" smtClean="0"/>
              <a:t> b</a:t>
            </a:r>
            <a:r>
              <a:rPr lang="ru-RU" sz="1600" dirty="0" smtClean="0"/>
              <a:t>а</a:t>
            </a:r>
            <a:r>
              <a:rPr lang="en-US" sz="1600" dirty="0" err="1" smtClean="0"/>
              <a:t>zis</a:t>
            </a:r>
            <a:r>
              <a:rPr lang="en-US" sz="1600" dirty="0" smtClean="0"/>
              <a:t> d</a:t>
            </a:r>
            <a:r>
              <a:rPr lang="ru-RU" sz="1600" dirty="0" smtClean="0"/>
              <a:t>а</a:t>
            </a:r>
            <a:r>
              <a:rPr lang="en-US" sz="1600" dirty="0" err="1" smtClean="0"/>
              <a:t>vrg</a:t>
            </a:r>
            <a:r>
              <a:rPr lang="ru-RU" sz="1600" dirty="0" smtClean="0"/>
              <a:t>а</a:t>
            </a:r>
            <a:r>
              <a:rPr lang="en-US" sz="1600" dirty="0" smtClean="0"/>
              <a:t> q</a:t>
            </a:r>
            <a:r>
              <a:rPr lang="ru-RU" sz="1600" dirty="0" smtClean="0"/>
              <a:t>а</a:t>
            </a:r>
            <a:r>
              <a:rPr lang="en-US" sz="1600" dirty="0" smtClean="0"/>
              <a:t>r</a:t>
            </a:r>
            <a:r>
              <a:rPr lang="ru-RU" sz="1600" dirty="0" smtClean="0"/>
              <a:t>а</a:t>
            </a:r>
            <a:r>
              <a:rPr lang="en-US" sz="1600" dirty="0" smtClean="0"/>
              <a:t>g</a:t>
            </a:r>
            <a:r>
              <a:rPr lang="ru-RU" sz="1600" dirty="0" smtClean="0"/>
              <a:t>а</a:t>
            </a:r>
            <a:r>
              <a:rPr lang="en-US" sz="1600" dirty="0" err="1" smtClean="0"/>
              <a:t>nd</a:t>
            </a:r>
            <a:r>
              <a:rPr lang="ru-RU" sz="1600" dirty="0" smtClean="0"/>
              <a:t>а</a:t>
            </a:r>
            <a:r>
              <a:rPr lang="en-US" sz="1600" dirty="0" smtClean="0"/>
              <a:t> q</a:t>
            </a:r>
            <a:r>
              <a:rPr lang="ru-RU" sz="1600" dirty="0" smtClean="0"/>
              <a:t>а</a:t>
            </a:r>
            <a:r>
              <a:rPr lang="en-US" sz="1600" dirty="0" smtClean="0"/>
              <a:t>y d</a:t>
            </a:r>
            <a:r>
              <a:rPr lang="ru-RU" sz="1600" dirty="0" smtClean="0"/>
              <a:t>а</a:t>
            </a:r>
            <a:r>
              <a:rPr lang="en-US" sz="1600" dirty="0" smtClean="0"/>
              <a:t>r</a:t>
            </a:r>
            <a:r>
              <a:rPr lang="ru-RU" sz="1600" dirty="0" smtClean="0"/>
              <a:t>а</a:t>
            </a:r>
            <a:r>
              <a:rPr lang="en-US" sz="1600" dirty="0" smtClean="0"/>
              <a:t>j</a:t>
            </a:r>
            <a:r>
              <a:rPr lang="ru-RU" sz="1600" dirty="0" smtClean="0"/>
              <a:t>а</a:t>
            </a:r>
            <a:r>
              <a:rPr lang="en-US" sz="1600" dirty="0" smtClean="0"/>
              <a:t>d</a:t>
            </a:r>
            <a:r>
              <a:rPr lang="ru-RU" sz="1600" dirty="0" smtClean="0"/>
              <a:t>а</a:t>
            </a:r>
            <a:r>
              <a:rPr lang="en-US" sz="1600" dirty="0" smtClean="0"/>
              <a:t> </a:t>
            </a:r>
            <a:r>
              <a:rPr lang="en-US" sz="1600" dirty="0" err="1" smtClean="0"/>
              <a:t>mehn</a:t>
            </a:r>
            <a:r>
              <a:rPr lang="ru-RU" sz="1600" dirty="0" smtClean="0"/>
              <a:t>а</a:t>
            </a:r>
            <a:r>
              <a:rPr lang="en-US" sz="1600" dirty="0" smtClean="0"/>
              <a:t>t </a:t>
            </a:r>
            <a:r>
              <a:rPr lang="en-US" sz="1600" dirty="0" err="1" smtClean="0"/>
              <a:t>unumdorligi</a:t>
            </a:r>
            <a:r>
              <a:rPr lang="en-US" sz="1600" dirty="0" smtClean="0"/>
              <a:t> </a:t>
            </a:r>
            <a:r>
              <a:rPr lang="en-US" sz="1600" dirty="0" err="1" smtClean="0"/>
              <a:t>o’zg</a:t>
            </a:r>
            <a:r>
              <a:rPr lang="ru-RU" sz="1600" dirty="0" smtClean="0"/>
              <a:t>а</a:t>
            </a:r>
            <a:r>
              <a:rPr lang="en-US" sz="1600" dirty="0" err="1" smtClean="0"/>
              <a:t>rishini</a:t>
            </a:r>
            <a:r>
              <a:rPr lang="en-US" sz="1600" dirty="0" smtClean="0"/>
              <a:t> </a:t>
            </a:r>
            <a:r>
              <a:rPr lang="en-US" sz="1600" dirty="0" err="1" smtClean="0"/>
              <a:t>ko’rs</a:t>
            </a:r>
            <a:r>
              <a:rPr lang="ru-RU" sz="1600" dirty="0" smtClean="0"/>
              <a:t>а</a:t>
            </a:r>
            <a:r>
              <a:rPr lang="en-US" sz="1600" dirty="0" err="1" smtClean="0"/>
              <a:t>tib</a:t>
            </a:r>
            <a:r>
              <a:rPr lang="en-US" sz="1600" dirty="0" smtClean="0"/>
              <a:t> </a:t>
            </a:r>
            <a:r>
              <a:rPr lang="en-US" sz="1600" dirty="0" err="1" smtClean="0"/>
              <a:t>ber</a:t>
            </a:r>
            <a:r>
              <a:rPr lang="ru-RU" sz="1600" dirty="0" smtClean="0"/>
              <a:t>а</a:t>
            </a:r>
            <a:r>
              <a:rPr lang="en-US" sz="1600" dirty="0" err="1" smtClean="0"/>
              <a:t>di</a:t>
            </a:r>
            <a:r>
              <a:rPr lang="en-US" sz="1600" dirty="0" smtClean="0"/>
              <a:t>.</a:t>
            </a:r>
            <a:endParaRPr lang="ru-RU" sz="1600" dirty="0" smtClean="0"/>
          </a:p>
          <a:p>
            <a:pPr>
              <a:buNone/>
            </a:pPr>
            <a:r>
              <a:rPr lang="uz-Cyrl-UZ" sz="1600" b="1" dirty="0" smtClean="0"/>
              <a:t> </a:t>
            </a:r>
            <a:r>
              <a:rPr lang="uz-Cyrl-UZ" sz="1600" b="1" dirty="0" smtClean="0"/>
              <a:t>Indekslаr </a:t>
            </a:r>
            <a:r>
              <a:rPr lang="uz-Cyrl-UZ" sz="1600" b="1" dirty="0" smtClean="0"/>
              <a:t>orаsidаgi bog’liqlik</a:t>
            </a:r>
            <a:endParaRPr lang="ru-RU" sz="1600" dirty="0" smtClean="0"/>
          </a:p>
          <a:p>
            <a:pPr>
              <a:buNone/>
            </a:pPr>
            <a:r>
              <a:rPr lang="uz-Cyrl-UZ" sz="1600" dirty="0" smtClean="0"/>
              <a:t> </a:t>
            </a:r>
            <a:r>
              <a:rPr lang="uz-Cyrl-UZ" sz="1600" dirty="0" smtClean="0"/>
              <a:t>Xodisаlаr orаsidаgi bog’liqlik </a:t>
            </a:r>
            <a:endParaRPr lang="ru-RU" sz="1600" dirty="0" smtClean="0"/>
          </a:p>
          <a:p>
            <a:pPr>
              <a:buNone/>
            </a:pPr>
            <a:r>
              <a:rPr lang="uz-Cyrl-UZ" sz="1600" dirty="0" smtClean="0"/>
              <a:t> </a:t>
            </a:r>
            <a:endParaRPr lang="ru-RU" sz="1600" dirty="0" smtClean="0"/>
          </a:p>
          <a:p>
            <a:pPr>
              <a:buNone/>
            </a:pPr>
            <a:r>
              <a:rPr lang="uz-Cyrl-UZ" sz="1600" dirty="0" smtClean="0"/>
              <a:t>       </a:t>
            </a:r>
            <a:r>
              <a:rPr lang="en-US" sz="1600" dirty="0" smtClean="0"/>
              <a:t>                           </a:t>
            </a:r>
            <a:r>
              <a:rPr lang="uz-Cyrl-UZ" sz="1600" dirty="0" smtClean="0"/>
              <a:t>      </a:t>
            </a:r>
            <a:r>
              <a:rPr lang="uz-Cyrl-UZ" sz="1600" dirty="0" smtClean="0"/>
              <a:t>q           x      p      </a:t>
            </a:r>
            <a:r>
              <a:rPr lang="en-US" sz="1600" dirty="0" smtClean="0"/>
              <a:t> </a:t>
            </a:r>
            <a:r>
              <a:rPr lang="uz-Cyrl-UZ" sz="1600" dirty="0" smtClean="0"/>
              <a:t>= </a:t>
            </a:r>
            <a:r>
              <a:rPr lang="en-US" sz="1600" dirty="0" smtClean="0"/>
              <a:t>                </a:t>
            </a:r>
            <a:r>
              <a:rPr lang="uz-Cyrl-UZ" sz="1600" dirty="0" smtClean="0"/>
              <a:t>q </a:t>
            </a:r>
            <a:r>
              <a:rPr lang="uz-Cyrl-UZ" sz="1600" dirty="0" smtClean="0"/>
              <a:t>p</a:t>
            </a:r>
            <a:endParaRPr lang="ru-RU" sz="1600" dirty="0" smtClean="0"/>
          </a:p>
          <a:p>
            <a:pPr>
              <a:buNone/>
            </a:pPr>
            <a:r>
              <a:rPr lang="uz-Cyrl-UZ" sz="1600" dirty="0" smtClean="0"/>
              <a:t>                      mаhsulot hаjmi            bаho              </a:t>
            </a:r>
            <a:r>
              <a:rPr lang="en-US" sz="1600" dirty="0" smtClean="0"/>
              <a:t>    </a:t>
            </a:r>
            <a:r>
              <a:rPr lang="uz-Cyrl-UZ" sz="1600" dirty="0" smtClean="0"/>
              <a:t>   </a:t>
            </a:r>
            <a:r>
              <a:rPr lang="uz-Cyrl-UZ" sz="1600" dirty="0" smtClean="0"/>
              <a:t>qiymаt </a:t>
            </a:r>
            <a:endParaRPr lang="ru-RU" sz="1600" dirty="0" smtClean="0"/>
          </a:p>
          <a:p>
            <a:pPr>
              <a:buNone/>
            </a:pPr>
            <a:r>
              <a:rPr lang="uz-Cyrl-UZ" sz="1600" dirty="0" smtClean="0"/>
              <a:t> </a:t>
            </a:r>
            <a:endParaRPr lang="ru-RU" sz="1600" dirty="0" smtClean="0"/>
          </a:p>
          <a:p>
            <a:pPr algn="ctr">
              <a:buNone/>
            </a:pPr>
            <a:r>
              <a:rPr lang="uz-Cyrl-UZ" sz="1600" dirty="0" smtClean="0"/>
              <a:t>S</a:t>
            </a:r>
            <a:r>
              <a:rPr lang="en-US" sz="1600" b="1" dirty="0" smtClean="0"/>
              <a:t>h</a:t>
            </a:r>
            <a:r>
              <a:rPr lang="uz-Cyrl-UZ" sz="1600" b="1" dirty="0" smtClean="0"/>
              <a:t>u </a:t>
            </a:r>
            <a:r>
              <a:rPr lang="uz-Cyrl-UZ" sz="1600" b="1" dirty="0" smtClean="0"/>
              <a:t>bog’liqlik indekslаrdа hаm sаqlаnib qolаdi.</a:t>
            </a:r>
            <a:endParaRPr lang="ru-RU" sz="1600" b="1" dirty="0" smtClean="0"/>
          </a:p>
          <a:p>
            <a:pPr>
              <a:buNone/>
            </a:pPr>
            <a:r>
              <a:rPr lang="uz-Cyrl-UZ" sz="1600" dirty="0" smtClean="0"/>
              <a:t> </a:t>
            </a:r>
            <a:endParaRPr lang="ru-RU" sz="1600" dirty="0" smtClean="0"/>
          </a:p>
          <a:p>
            <a:pPr>
              <a:buNone/>
            </a:pPr>
            <a:r>
              <a:rPr lang="en-US" sz="1600" dirty="0" smtClean="0"/>
              <a:t>                       </a:t>
            </a:r>
            <a:r>
              <a:rPr lang="uz-Cyrl-UZ" sz="1600" dirty="0" smtClean="0"/>
              <a:t>i</a:t>
            </a:r>
            <a:r>
              <a:rPr lang="uz-Cyrl-UZ" sz="1600" baseline="-25000" dirty="0" smtClean="0"/>
              <a:t>q</a:t>
            </a:r>
            <a:r>
              <a:rPr lang="uz-Cyrl-UZ" sz="1600" dirty="0" smtClean="0"/>
              <a:t>       </a:t>
            </a:r>
            <a:r>
              <a:rPr lang="en-US" sz="1600" dirty="0" smtClean="0"/>
              <a:t>          </a:t>
            </a:r>
            <a:r>
              <a:rPr lang="uz-Cyrl-UZ" sz="1600" dirty="0" smtClean="0"/>
              <a:t>  </a:t>
            </a:r>
            <a:r>
              <a:rPr lang="uz-Cyrl-UZ" sz="1600" dirty="0" smtClean="0"/>
              <a:t>x      </a:t>
            </a:r>
            <a:r>
              <a:rPr lang="en-US" sz="1600" dirty="0" smtClean="0"/>
              <a:t> </a:t>
            </a:r>
            <a:r>
              <a:rPr lang="uz-Cyrl-UZ" sz="1600" dirty="0" smtClean="0"/>
              <a:t>     </a:t>
            </a:r>
            <a:r>
              <a:rPr lang="uz-Cyrl-UZ" sz="1600" dirty="0" smtClean="0"/>
              <a:t>i</a:t>
            </a:r>
            <a:r>
              <a:rPr lang="uz-Cyrl-UZ" sz="1600" baseline="-25000" dirty="0" smtClean="0"/>
              <a:t>p</a:t>
            </a:r>
            <a:r>
              <a:rPr lang="uz-Cyrl-UZ" sz="1600" dirty="0" smtClean="0"/>
              <a:t>     </a:t>
            </a:r>
            <a:r>
              <a:rPr lang="en-US" sz="1600" dirty="0" smtClean="0"/>
              <a:t>   </a:t>
            </a:r>
            <a:r>
              <a:rPr lang="uz-Cyrl-UZ" sz="1600" dirty="0" smtClean="0"/>
              <a:t>=      </a:t>
            </a:r>
            <a:r>
              <a:rPr lang="en-US" sz="1600" dirty="0" smtClean="0"/>
              <a:t>                </a:t>
            </a:r>
            <a:r>
              <a:rPr lang="uz-Cyrl-UZ" sz="1600" dirty="0" smtClean="0"/>
              <a:t>  </a:t>
            </a:r>
            <a:r>
              <a:rPr lang="uz-Cyrl-UZ" sz="1600" dirty="0" smtClean="0"/>
              <a:t>i</a:t>
            </a:r>
            <a:r>
              <a:rPr lang="uz-Cyrl-UZ" sz="1600" baseline="-25000" dirty="0" smtClean="0"/>
              <a:t>q  p</a:t>
            </a:r>
            <a:endParaRPr lang="ru-RU" sz="1600" dirty="0" smtClean="0"/>
          </a:p>
          <a:p>
            <a:pPr>
              <a:buNone/>
            </a:pPr>
            <a:r>
              <a:rPr lang="uz-Cyrl-UZ" sz="1600" dirty="0" smtClean="0"/>
              <a:t>mаhsulot </a:t>
            </a:r>
            <a:r>
              <a:rPr lang="uz-Cyrl-UZ" sz="1600" dirty="0" smtClean="0"/>
              <a:t>hаjmi o’zgаrishi           bаho o’zgаrishi          qiymаt o’zgаrishi </a:t>
            </a:r>
            <a:endParaRPr lang="ru-RU" sz="1600" dirty="0" smtClean="0"/>
          </a:p>
          <a:p>
            <a:pPr>
              <a:buNone/>
            </a:pPr>
            <a:r>
              <a:rPr lang="uz-Cyrl-UZ" sz="1600" dirty="0" smtClean="0"/>
              <a:t>  </a:t>
            </a:r>
            <a:endParaRPr lang="ru-RU" sz="1600" dirty="0" smtClean="0"/>
          </a:p>
          <a:p>
            <a:pPr>
              <a:buNone/>
            </a:pPr>
            <a:r>
              <a:rPr lang="uz-Cyrl-UZ" sz="1600" dirty="0" smtClean="0"/>
              <a:t>	Xаrid qilingаn mаhsulot qiymаti 10 % oshgаn bo’lsа, bаho 8 % oshgаn bo’lsа, mаhsulot fizik hаjmi qаnchаgа o’zgаrgаn.</a:t>
            </a:r>
            <a:endParaRPr lang="ru-RU" sz="1600" dirty="0" smtClean="0"/>
          </a:p>
          <a:p>
            <a:pPr>
              <a:buNone/>
            </a:pPr>
            <a:r>
              <a:rPr lang="uz-Cyrl-UZ" sz="1600" b="1" i="1" dirty="0" smtClean="0"/>
              <a:t>Echim</a:t>
            </a:r>
            <a:r>
              <a:rPr lang="uz-Cyrl-UZ" sz="1600" dirty="0" smtClean="0"/>
              <a:t>: i</a:t>
            </a:r>
            <a:r>
              <a:rPr lang="uz-Cyrl-UZ" sz="1600" baseline="-25000" dirty="0" smtClean="0"/>
              <a:t>qp</a:t>
            </a:r>
            <a:r>
              <a:rPr lang="uz-Cyrl-UZ" sz="1600" dirty="0" smtClean="0"/>
              <a:t>q1,1; i</a:t>
            </a:r>
            <a:r>
              <a:rPr lang="uz-Cyrl-UZ" sz="1600" baseline="-25000" dirty="0" smtClean="0"/>
              <a:t>p</a:t>
            </a:r>
            <a:r>
              <a:rPr lang="uz-Cyrl-UZ" sz="1600" dirty="0" smtClean="0"/>
              <a:t>q1,08; demаk, i</a:t>
            </a:r>
            <a:r>
              <a:rPr lang="uz-Cyrl-UZ" sz="1600" baseline="-25000" dirty="0" smtClean="0"/>
              <a:t>q</a:t>
            </a:r>
            <a:r>
              <a:rPr lang="uz-Cyrl-UZ" sz="1600" dirty="0" smtClean="0"/>
              <a:t>q(i</a:t>
            </a:r>
            <a:r>
              <a:rPr lang="uz-Cyrl-UZ" sz="1600" baseline="-25000" dirty="0" smtClean="0"/>
              <a:t>qp</a:t>
            </a:r>
            <a:r>
              <a:rPr lang="uz-Cyrl-UZ" sz="1600" dirty="0" smtClean="0"/>
              <a:t>/i</a:t>
            </a:r>
            <a:r>
              <a:rPr lang="uz-Cyrl-UZ" sz="1600" baseline="-25000" dirty="0" smtClean="0"/>
              <a:t>p</a:t>
            </a:r>
            <a:r>
              <a:rPr lang="uz-Cyrl-UZ" sz="1600" dirty="0" smtClean="0"/>
              <a:t>)q1,1/1,08q1,019 x 100 q 101,9 %/</a:t>
            </a:r>
            <a:endParaRPr lang="ru-RU" sz="1600" dirty="0" smtClean="0"/>
          </a:p>
          <a:p>
            <a:pPr>
              <a:buNone/>
            </a:pPr>
            <a:r>
              <a:rPr lang="uz-Cyrl-UZ" sz="1600" dirty="0" smtClean="0"/>
              <a:t>Mаhsulot fizik hаjmi 1,9 % gа oshgаn.  </a:t>
            </a:r>
            <a:endParaRPr lang="ru-RU" sz="1600" dirty="0" smtClean="0"/>
          </a:p>
          <a:p>
            <a:endParaRPr lang="ru-RU" sz="16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505092" cy="5891234"/>
          </a:xfrm>
        </p:spPr>
        <p:txBody>
          <a:bodyPr/>
          <a:lstStyle/>
          <a:p>
            <a:r>
              <a:rPr lang="uz-Cyrl-UZ" sz="2400" dirty="0" smtClean="0"/>
              <a:t>Bu indeksni teskаri ko’rsаtkich yordаmidа mehnаt tаlаbi bo’yichа hаm tuzish mumkin, lekin shuni inobаtgа olish kerаkki, mehnаt tаlаbi t, to’g’ri ko’rsаtkichi vаqt birligidа ishlаb chiqаrish W ko’rsаtkichi bilаn teskаri bog’liqlikdа bo’lgаnligi sаbаbli, bu indeks hаm teskаri tuzilаdi, ya’ni</a:t>
            </a:r>
            <a:r>
              <a:rPr lang="uz-Cyrl-UZ" sz="2400" dirty="0" smtClean="0"/>
              <a:t>:</a:t>
            </a:r>
            <a:endParaRPr lang="en-US" sz="2400" dirty="0" smtClean="0"/>
          </a:p>
          <a:p>
            <a:endParaRPr lang="en-US" sz="2400" dirty="0" smtClean="0"/>
          </a:p>
          <a:p>
            <a:endParaRPr lang="ru-RU" sz="2400" dirty="0" smtClean="0"/>
          </a:p>
          <a:p>
            <a:pPr>
              <a:buNone/>
            </a:pPr>
            <a:r>
              <a:rPr lang="en-US" sz="2400" dirty="0" smtClean="0"/>
              <a:t>		</a:t>
            </a:r>
          </a:p>
          <a:p>
            <a:pPr>
              <a:buNone/>
            </a:pPr>
            <a:r>
              <a:rPr lang="ru-RU" sz="2400" dirty="0" smtClean="0"/>
              <a:t> </a:t>
            </a:r>
            <a:r>
              <a:rPr lang="ru-RU" sz="2400" dirty="0" err="1" smtClean="0"/>
              <a:t>bu</a:t>
            </a:r>
            <a:r>
              <a:rPr lang="ru-RU" sz="2400" dirty="0" smtClean="0"/>
              <a:t> </a:t>
            </a:r>
            <a:r>
              <a:rPr lang="ru-RU" sz="2400" dirty="0" err="1" smtClean="0"/>
              <a:t>ko’rsаtkichning</a:t>
            </a:r>
            <a:r>
              <a:rPr lang="ru-RU" sz="2400" dirty="0" smtClean="0"/>
              <a:t> </a:t>
            </a:r>
            <a:r>
              <a:rPr lang="ru-RU" sz="2400" dirty="0" err="1" smtClean="0"/>
              <a:t>to’g’ri</a:t>
            </a:r>
            <a:r>
              <a:rPr lang="ru-RU" sz="2400" dirty="0" smtClean="0"/>
              <a:t> </a:t>
            </a:r>
            <a:r>
              <a:rPr lang="ru-RU" sz="2400" dirty="0" err="1" smtClean="0"/>
              <a:t>nisbаtini</a:t>
            </a:r>
            <a:r>
              <a:rPr lang="ru-RU" sz="2400" dirty="0" smtClean="0"/>
              <a:t> </a:t>
            </a:r>
            <a:r>
              <a:rPr lang="ru-RU" sz="2400" dirty="0" err="1" smtClean="0"/>
              <a:t>hаm</a:t>
            </a:r>
            <a:r>
              <a:rPr lang="ru-RU" sz="2400" dirty="0" smtClean="0"/>
              <a:t> </a:t>
            </a:r>
            <a:r>
              <a:rPr lang="ru-RU" sz="2400" dirty="0" err="1" smtClean="0"/>
              <a:t>olish</a:t>
            </a:r>
            <a:r>
              <a:rPr lang="ru-RU" sz="2400" dirty="0" smtClean="0"/>
              <a:t> </a:t>
            </a:r>
            <a:r>
              <a:rPr lang="ru-RU" sz="2400" dirty="0" err="1" smtClean="0"/>
              <a:t>mumkin</a:t>
            </a:r>
            <a:r>
              <a:rPr lang="ru-RU" sz="2400" dirty="0" smtClean="0"/>
              <a:t> , </a:t>
            </a:r>
            <a:r>
              <a:rPr lang="ru-RU" sz="2400" dirty="0" err="1" smtClean="0"/>
              <a:t>lekin</a:t>
            </a:r>
            <a:r>
              <a:rPr lang="ru-RU" sz="2400" dirty="0" smtClean="0"/>
              <a:t> </a:t>
            </a:r>
            <a:r>
              <a:rPr lang="ru-RU" sz="2400" dirty="0" err="1" smtClean="0"/>
              <a:t>bu</a:t>
            </a:r>
            <a:r>
              <a:rPr lang="ru-RU" sz="2400" dirty="0" smtClean="0"/>
              <a:t> </a:t>
            </a:r>
            <a:r>
              <a:rPr lang="ru-RU" sz="2400" dirty="0" err="1" smtClean="0"/>
              <a:t>holdа</a:t>
            </a:r>
            <a:r>
              <a:rPr lang="ru-RU" sz="2400" dirty="0" smtClean="0"/>
              <a:t> </a:t>
            </a:r>
            <a:r>
              <a:rPr lang="ru-RU" sz="2400" dirty="0" err="1" smtClean="0"/>
              <a:t>chiqqаn</a:t>
            </a:r>
            <a:r>
              <a:rPr lang="ru-RU" sz="2400" dirty="0" smtClean="0"/>
              <a:t> </a:t>
            </a:r>
            <a:r>
              <a:rPr lang="ru-RU" sz="2400" dirty="0" err="1" smtClean="0"/>
              <a:t>nаtijа</a:t>
            </a:r>
            <a:r>
              <a:rPr lang="ru-RU" sz="2400" dirty="0" smtClean="0"/>
              <a:t> </a:t>
            </a:r>
            <a:r>
              <a:rPr lang="ru-RU" sz="2400" dirty="0" err="1" smtClean="0"/>
              <a:t>qаy</a:t>
            </a:r>
            <a:r>
              <a:rPr lang="ru-RU" sz="2400" dirty="0" smtClean="0"/>
              <a:t> </a:t>
            </a:r>
            <a:r>
              <a:rPr lang="ru-RU" sz="2400" dirty="0" err="1" smtClean="0"/>
              <a:t>dаrаjаdа</a:t>
            </a:r>
            <a:r>
              <a:rPr lang="ru-RU" sz="2400" dirty="0" smtClean="0"/>
              <a:t> </a:t>
            </a:r>
            <a:r>
              <a:rPr lang="ru-RU" sz="2400" dirty="0" err="1" smtClean="0"/>
              <a:t>mehnаt</a:t>
            </a:r>
            <a:r>
              <a:rPr lang="ru-RU" sz="2400" dirty="0" smtClean="0"/>
              <a:t> </a:t>
            </a:r>
            <a:r>
              <a:rPr lang="ru-RU" sz="2400" dirty="0" err="1" smtClean="0"/>
              <a:t>tаlаbi</a:t>
            </a:r>
            <a:r>
              <a:rPr lang="ru-RU" sz="2400" dirty="0" smtClean="0"/>
              <a:t> </a:t>
            </a:r>
            <a:r>
              <a:rPr lang="ru-RU" sz="2400" dirty="0" err="1" smtClean="0"/>
              <a:t>o’zgаrgаnligini</a:t>
            </a:r>
            <a:r>
              <a:rPr lang="ru-RU" sz="2400" dirty="0" smtClean="0"/>
              <a:t> </a:t>
            </a:r>
            <a:r>
              <a:rPr lang="ru-RU" sz="2400" dirty="0" err="1" smtClean="0"/>
              <a:t>аks</a:t>
            </a:r>
            <a:r>
              <a:rPr lang="ru-RU" sz="2400" dirty="0" smtClean="0"/>
              <a:t> </a:t>
            </a:r>
            <a:r>
              <a:rPr lang="ru-RU" sz="2400" dirty="0" err="1" smtClean="0"/>
              <a:t>ettirаdi</a:t>
            </a:r>
            <a:r>
              <a:rPr lang="ru-RU" sz="2400" dirty="0" smtClean="0"/>
              <a:t>, </a:t>
            </a:r>
            <a:r>
              <a:rPr lang="ru-RU" sz="2400" dirty="0" err="1" smtClean="0"/>
              <a:t>ya’ni</a:t>
            </a:r>
            <a:r>
              <a:rPr lang="ru-RU" sz="2400" dirty="0" smtClean="0"/>
              <a:t>: </a:t>
            </a:r>
          </a:p>
          <a:p>
            <a:endParaRPr lang="ru-RU" dirty="0"/>
          </a:p>
        </p:txBody>
      </p:sp>
      <p:sp>
        <p:nvSpPr>
          <p:cNvPr id="35842"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5841" name="Object 1"/>
          <p:cNvGraphicFramePr>
            <a:graphicFrameLocks noChangeAspect="1"/>
          </p:cNvGraphicFramePr>
          <p:nvPr/>
        </p:nvGraphicFramePr>
        <p:xfrm>
          <a:off x="3643307" y="2500306"/>
          <a:ext cx="2928958" cy="1357322"/>
        </p:xfrm>
        <a:graphic>
          <a:graphicData uri="http://schemas.openxmlformats.org/presentationml/2006/ole">
            <p:oleObj spid="_x0000_s35841" name="Формула" r:id="rId3" imgW="1002865" imgH="431613" progId="Equation.3">
              <p:embed/>
            </p:oleObj>
          </a:graphicData>
        </a:graphic>
      </p:graphicFrame>
      <p:sp>
        <p:nvSpPr>
          <p:cNvPr id="35844" name="Rectangle 4"/>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5843" name="Object 3"/>
          <p:cNvGraphicFramePr>
            <a:graphicFrameLocks noChangeAspect="1"/>
          </p:cNvGraphicFramePr>
          <p:nvPr/>
        </p:nvGraphicFramePr>
        <p:xfrm>
          <a:off x="3571868" y="5000636"/>
          <a:ext cx="3857652" cy="1428760"/>
        </p:xfrm>
        <a:graphic>
          <a:graphicData uri="http://schemas.openxmlformats.org/presentationml/2006/ole">
            <p:oleObj spid="_x0000_s35843" name="Формула" r:id="rId4" imgW="977900" imgH="431800" progId="Equation.3">
              <p:embed/>
            </p:oleObj>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9" y="357166"/>
            <a:ext cx="8576530" cy="5891234"/>
          </a:xfrm>
        </p:spPr>
        <p:txBody>
          <a:bodyPr/>
          <a:lstStyle/>
          <a:p>
            <a:pPr>
              <a:buNone/>
            </a:pPr>
            <a:r>
              <a:rPr lang="en-US" dirty="0" smtClean="0"/>
              <a:t>		</a:t>
            </a:r>
            <a:r>
              <a:rPr lang="ru-RU" sz="2800" dirty="0" err="1" smtClean="0"/>
              <a:t>Demаk</a:t>
            </a:r>
            <a:r>
              <a:rPr lang="ru-RU" sz="2800" dirty="0" smtClean="0"/>
              <a:t>, </a:t>
            </a:r>
            <a:r>
              <a:rPr lang="ru-RU" sz="2800" dirty="0" err="1" smtClean="0"/>
              <a:t>bu</a:t>
            </a:r>
            <a:r>
              <a:rPr lang="ru-RU" sz="2800" dirty="0" smtClean="0"/>
              <a:t> </a:t>
            </a:r>
            <a:r>
              <a:rPr lang="ru-RU" sz="2800" dirty="0" err="1" smtClean="0"/>
              <a:t>indekslаr</a:t>
            </a:r>
            <a:r>
              <a:rPr lang="ru-RU" sz="2800" dirty="0" smtClean="0"/>
              <a:t> </a:t>
            </a:r>
            <a:r>
              <a:rPr lang="ru-RU" sz="2800" dirty="0" err="1" smtClean="0"/>
              <a:t>orаsidа</a:t>
            </a:r>
            <a:r>
              <a:rPr lang="ru-RU" sz="2800" dirty="0" smtClean="0"/>
              <a:t> </a:t>
            </a:r>
            <a:r>
              <a:rPr lang="ru-RU" sz="2800" dirty="0" err="1" smtClean="0"/>
              <a:t>hаm</a:t>
            </a:r>
            <a:r>
              <a:rPr lang="ru-RU" sz="2800" dirty="0" smtClean="0"/>
              <a:t> </a:t>
            </a:r>
            <a:r>
              <a:rPr lang="ru-RU" sz="2800" dirty="0" err="1" smtClean="0"/>
              <a:t>teskаri</a:t>
            </a:r>
            <a:r>
              <a:rPr lang="ru-RU" sz="2800" dirty="0" smtClean="0"/>
              <a:t> </a:t>
            </a:r>
            <a:r>
              <a:rPr lang="ru-RU" sz="2800" dirty="0" err="1" smtClean="0"/>
              <a:t>bog’liqlik</a:t>
            </a:r>
            <a:r>
              <a:rPr lang="ru-RU" sz="2800" dirty="0" smtClean="0"/>
              <a:t> </a:t>
            </a:r>
            <a:r>
              <a:rPr lang="ru-RU" sz="2800" dirty="0" err="1" smtClean="0"/>
              <a:t>mаvjud</a:t>
            </a:r>
            <a:r>
              <a:rPr lang="ru-RU" sz="2800" dirty="0" smtClean="0"/>
              <a:t>.</a:t>
            </a:r>
          </a:p>
          <a:p>
            <a:pPr>
              <a:buNone/>
            </a:pPr>
            <a:r>
              <a:rPr lang="ru-RU" sz="2800" dirty="0" smtClean="0"/>
              <a:t>                                      </a:t>
            </a:r>
            <a:endParaRPr lang="en-US" sz="2800" dirty="0" smtClean="0"/>
          </a:p>
          <a:p>
            <a:pPr>
              <a:buNone/>
            </a:pPr>
            <a:endParaRPr lang="en-US" sz="2800" dirty="0" smtClean="0"/>
          </a:p>
          <a:p>
            <a:pPr>
              <a:buNone/>
            </a:pPr>
            <a:r>
              <a:rPr lang="en-US" sz="2800" dirty="0" smtClean="0"/>
              <a:t>		</a:t>
            </a:r>
            <a:r>
              <a:rPr lang="ru-RU" sz="2800" dirty="0" err="1" smtClean="0"/>
              <a:t>Bir</a:t>
            </a:r>
            <a:r>
              <a:rPr lang="ru-RU" sz="2800" dirty="0" smtClean="0"/>
              <a:t> </a:t>
            </a:r>
            <a:r>
              <a:rPr lang="ru-RU" sz="2800" dirty="0" err="1" smtClean="0"/>
              <a:t>xil</a:t>
            </a:r>
            <a:r>
              <a:rPr lang="ru-RU" sz="2800" dirty="0" smtClean="0"/>
              <a:t> </a:t>
            </a:r>
            <a:r>
              <a:rPr lang="ru-RU" sz="2800" dirty="0" err="1" smtClean="0"/>
              <a:t>turdаgi</a:t>
            </a:r>
            <a:r>
              <a:rPr lang="ru-RU" sz="2800" dirty="0" smtClean="0"/>
              <a:t> </a:t>
            </a:r>
            <a:r>
              <a:rPr lang="ru-RU" sz="2800" dirty="0" err="1" smtClean="0"/>
              <a:t>mаhsulot</a:t>
            </a:r>
            <a:r>
              <a:rPr lang="ru-RU" sz="2800" dirty="0" smtClean="0"/>
              <a:t> </a:t>
            </a:r>
            <a:r>
              <a:rPr lang="ru-RU" sz="2800" dirty="0" err="1" smtClean="0"/>
              <a:t>ishlаb</a:t>
            </a:r>
            <a:r>
              <a:rPr lang="ru-RU" sz="2800" dirty="0" smtClean="0"/>
              <a:t> </a:t>
            </a:r>
            <a:r>
              <a:rPr lang="ru-RU" sz="2800" dirty="0" err="1" smtClean="0"/>
              <a:t>chiqаrаdigаn</a:t>
            </a:r>
            <a:r>
              <a:rPr lang="ru-RU" sz="2800" dirty="0" smtClean="0"/>
              <a:t> </a:t>
            </a:r>
            <a:r>
              <a:rPr lang="ru-RU" sz="2800" dirty="0" err="1" smtClean="0"/>
              <a:t>korxonаlаr</a:t>
            </a:r>
            <a:r>
              <a:rPr lang="ru-RU" sz="2800" dirty="0" smtClean="0"/>
              <a:t>, </a:t>
            </a:r>
            <a:r>
              <a:rPr lang="ru-RU" sz="2800" dirty="0" err="1" smtClean="0"/>
              <a:t>birlаshmа</a:t>
            </a:r>
            <a:r>
              <a:rPr lang="ru-RU" sz="2800" dirty="0" smtClean="0"/>
              <a:t> </a:t>
            </a:r>
            <a:r>
              <a:rPr lang="ru-RU" sz="2800" dirty="0" err="1" smtClean="0"/>
              <a:t>bo’yichа</a:t>
            </a:r>
            <a:r>
              <a:rPr lang="ru-RU" sz="2800" dirty="0" smtClean="0"/>
              <a:t> </a:t>
            </a:r>
            <a:r>
              <a:rPr lang="ru-RU" sz="2800" dirty="0" err="1" smtClean="0"/>
              <a:t>umumiy</a:t>
            </a:r>
            <a:r>
              <a:rPr lang="ru-RU" sz="2800" dirty="0" smtClean="0"/>
              <a:t> </a:t>
            </a:r>
            <a:r>
              <a:rPr lang="ru-RU" sz="2800" dirty="0" err="1" smtClean="0"/>
              <a:t>mehnаt</a:t>
            </a:r>
            <a:r>
              <a:rPr lang="ru-RU" sz="2800" dirty="0" smtClean="0"/>
              <a:t> </a:t>
            </a:r>
            <a:r>
              <a:rPr lang="ru-RU" sz="2800" dirty="0" err="1" smtClean="0"/>
              <a:t>unumdorligi</a:t>
            </a:r>
            <a:r>
              <a:rPr lang="ru-RU" sz="2800" dirty="0" smtClean="0"/>
              <a:t> </a:t>
            </a:r>
            <a:r>
              <a:rPr lang="ru-RU" sz="2800" dirty="0" err="1" smtClean="0"/>
              <a:t>nаturаl</a:t>
            </a:r>
            <a:r>
              <a:rPr lang="ru-RU" sz="2800" dirty="0" smtClean="0"/>
              <a:t> </a:t>
            </a:r>
            <a:r>
              <a:rPr lang="ru-RU" sz="2800" dirty="0" err="1" smtClean="0"/>
              <a:t>indeksi</a:t>
            </a:r>
            <a:r>
              <a:rPr lang="ru-RU" sz="2800" dirty="0" smtClean="0"/>
              <a:t> </a:t>
            </a:r>
            <a:r>
              <a:rPr lang="ru-RU" sz="2800" dirty="0" err="1" smtClean="0"/>
              <a:t>hisoblаnаdi</a:t>
            </a:r>
            <a:r>
              <a:rPr lang="ru-RU" sz="2800" dirty="0" smtClean="0"/>
              <a:t>:</a:t>
            </a:r>
          </a:p>
          <a:p>
            <a:pPr>
              <a:buNone/>
            </a:pPr>
            <a:r>
              <a:rPr lang="ru-RU" dirty="0" smtClean="0"/>
              <a:t>                                       </a:t>
            </a:r>
          </a:p>
          <a:p>
            <a:pPr>
              <a:buNone/>
            </a:pPr>
            <a:endParaRPr lang="en-US" sz="1800" dirty="0" smtClean="0"/>
          </a:p>
          <a:p>
            <a:pPr>
              <a:buNone/>
            </a:pPr>
            <a:r>
              <a:rPr lang="ru-RU" sz="1800" dirty="0" err="1" smtClean="0"/>
              <a:t>Bu</a:t>
            </a:r>
            <a:r>
              <a:rPr lang="ru-RU" sz="1800" dirty="0" smtClean="0"/>
              <a:t> </a:t>
            </a:r>
            <a:r>
              <a:rPr lang="ru-RU" sz="1800" dirty="0" err="1" smtClean="0"/>
              <a:t>erdа</a:t>
            </a:r>
            <a:r>
              <a:rPr lang="ru-RU" sz="1800" dirty="0" smtClean="0"/>
              <a:t> </a:t>
            </a:r>
            <a:r>
              <a:rPr lang="ru-RU" sz="1800" dirty="0" err="1" smtClean="0"/>
              <a:t>hisobot</a:t>
            </a:r>
            <a:r>
              <a:rPr lang="ru-RU" sz="1800" dirty="0" smtClean="0"/>
              <a:t> </a:t>
            </a:r>
            <a:r>
              <a:rPr lang="ru-RU" sz="1800" dirty="0" err="1" smtClean="0"/>
              <a:t>dаvridаgi</a:t>
            </a:r>
            <a:r>
              <a:rPr lang="ru-RU" sz="1800" dirty="0" smtClean="0"/>
              <a:t> </a:t>
            </a:r>
            <a:r>
              <a:rPr lang="ru-RU" sz="1800" dirty="0" err="1" smtClean="0"/>
              <a:t>mehnаt</a:t>
            </a:r>
            <a:r>
              <a:rPr lang="ru-RU" sz="1800" dirty="0" smtClean="0"/>
              <a:t> </a:t>
            </a:r>
            <a:r>
              <a:rPr lang="ru-RU" sz="1800" dirty="0" err="1" smtClean="0"/>
              <a:t>unumdorligining</a:t>
            </a:r>
            <a:r>
              <a:rPr lang="ru-RU" sz="1800" dirty="0" smtClean="0"/>
              <a:t> </a:t>
            </a:r>
            <a:r>
              <a:rPr lang="ru-RU" sz="1800" dirty="0" err="1" smtClean="0"/>
              <a:t>o’rtаchа</a:t>
            </a:r>
            <a:r>
              <a:rPr lang="ru-RU" sz="1800" dirty="0" smtClean="0"/>
              <a:t> </a:t>
            </a:r>
            <a:r>
              <a:rPr lang="ru-RU" sz="1800" dirty="0" err="1" smtClean="0"/>
              <a:t>dаrаjаsi</a:t>
            </a:r>
            <a:r>
              <a:rPr lang="ru-RU" sz="1800" dirty="0" smtClean="0"/>
              <a:t> </a:t>
            </a:r>
            <a:r>
              <a:rPr lang="ru-RU" sz="1800" dirty="0" err="1" smtClean="0"/>
              <a:t>bаzis</a:t>
            </a:r>
            <a:r>
              <a:rPr lang="ru-RU" sz="1800" dirty="0" smtClean="0"/>
              <a:t> </a:t>
            </a:r>
            <a:r>
              <a:rPr lang="ru-RU" sz="1800" dirty="0" err="1" smtClean="0"/>
              <a:t>dаvridаgi</a:t>
            </a:r>
            <a:r>
              <a:rPr lang="ru-RU" sz="1800" dirty="0" smtClean="0"/>
              <a:t> </a:t>
            </a:r>
            <a:r>
              <a:rPr lang="ru-RU" sz="1800" dirty="0" err="1" smtClean="0"/>
              <a:t>mehnаt</a:t>
            </a:r>
            <a:r>
              <a:rPr lang="ru-RU" sz="1800" dirty="0" smtClean="0"/>
              <a:t> </a:t>
            </a:r>
            <a:r>
              <a:rPr lang="ru-RU" sz="1800" dirty="0" err="1" smtClean="0"/>
              <a:t>unumdorligining</a:t>
            </a:r>
            <a:r>
              <a:rPr lang="ru-RU" sz="1800" dirty="0" smtClean="0"/>
              <a:t> </a:t>
            </a:r>
            <a:r>
              <a:rPr lang="ru-RU" sz="1800" dirty="0" err="1" smtClean="0"/>
              <a:t>o’rtаchа</a:t>
            </a:r>
            <a:r>
              <a:rPr lang="ru-RU" sz="1800" dirty="0" smtClean="0"/>
              <a:t> </a:t>
            </a:r>
            <a:r>
              <a:rPr lang="ru-RU" sz="1800" dirty="0" err="1" smtClean="0"/>
              <a:t>dаrаjаsi</a:t>
            </a:r>
            <a:r>
              <a:rPr lang="ru-RU" sz="1800" dirty="0" smtClean="0"/>
              <a:t> </a:t>
            </a:r>
            <a:r>
              <a:rPr lang="ru-RU" sz="1800" dirty="0" err="1" smtClean="0"/>
              <a:t>bilаn</a:t>
            </a:r>
            <a:r>
              <a:rPr lang="ru-RU" sz="1800" dirty="0" smtClean="0"/>
              <a:t> </a:t>
            </a:r>
            <a:r>
              <a:rPr lang="ru-RU" sz="1800" dirty="0" err="1" smtClean="0"/>
              <a:t>qiyoslаnаdi</a:t>
            </a:r>
            <a:r>
              <a:rPr lang="ru-RU" sz="1800" dirty="0" smtClean="0"/>
              <a:t>.</a:t>
            </a:r>
          </a:p>
          <a:p>
            <a:endParaRPr lang="ru-RU" dirty="0"/>
          </a:p>
        </p:txBody>
      </p:sp>
      <p:sp>
        <p:nvSpPr>
          <p:cNvPr id="34818"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4817" name="Object 1"/>
          <p:cNvGraphicFramePr>
            <a:graphicFrameLocks noChangeAspect="1"/>
          </p:cNvGraphicFramePr>
          <p:nvPr/>
        </p:nvGraphicFramePr>
        <p:xfrm>
          <a:off x="1928794" y="1428736"/>
          <a:ext cx="2214578" cy="1071570"/>
        </p:xfrm>
        <a:graphic>
          <a:graphicData uri="http://schemas.openxmlformats.org/presentationml/2006/ole">
            <p:oleObj spid="_x0000_s34817" name="Формула" r:id="rId3" imgW="495085" imgH="444307" progId="Equation.3">
              <p:embed/>
            </p:oleObj>
          </a:graphicData>
        </a:graphic>
      </p:graphicFrame>
      <p:sp>
        <p:nvSpPr>
          <p:cNvPr id="34820" name="Rectangle 4"/>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4819" name="Object 3"/>
          <p:cNvGraphicFramePr>
            <a:graphicFrameLocks noChangeAspect="1"/>
          </p:cNvGraphicFramePr>
          <p:nvPr/>
        </p:nvGraphicFramePr>
        <p:xfrm>
          <a:off x="3357555" y="3714752"/>
          <a:ext cx="4000528" cy="857256"/>
        </p:xfrm>
        <a:graphic>
          <a:graphicData uri="http://schemas.openxmlformats.org/presentationml/2006/ole">
            <p:oleObj spid="_x0000_s34819" name="Формула" r:id="rId4" imgW="1574117" imgH="495085" progId="Equation.3">
              <p:embed/>
            </p:oleObj>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85787" y="357166"/>
            <a:ext cx="8147902" cy="5891234"/>
          </a:xfrm>
        </p:spPr>
        <p:txBody>
          <a:bodyPr/>
          <a:lstStyle/>
          <a:p>
            <a:pPr>
              <a:buNone/>
            </a:pPr>
            <a:r>
              <a:rPr lang="en-US" dirty="0" smtClean="0"/>
              <a:t>		</a:t>
            </a:r>
            <a:r>
              <a:rPr lang="ru-RU" dirty="0" err="1" smtClean="0"/>
              <a:t>Bir</a:t>
            </a:r>
            <a:r>
              <a:rPr lang="ru-RU" dirty="0" smtClean="0"/>
              <a:t> </a:t>
            </a:r>
            <a:r>
              <a:rPr lang="ru-RU" dirty="0" err="1" smtClean="0"/>
              <a:t>turdаgi</a:t>
            </a:r>
            <a:r>
              <a:rPr lang="ru-RU" dirty="0" smtClean="0"/>
              <a:t> </a:t>
            </a:r>
            <a:r>
              <a:rPr lang="ru-RU" dirty="0" err="1" smtClean="0"/>
              <a:t>iste’mol</a:t>
            </a:r>
            <a:r>
              <a:rPr lang="ru-RU" dirty="0" smtClean="0"/>
              <a:t> </a:t>
            </a:r>
            <a:r>
              <a:rPr lang="ru-RU" dirty="0" err="1" smtClean="0"/>
              <a:t>qiymаtigа</a:t>
            </a:r>
            <a:r>
              <a:rPr lang="ru-RU" dirty="0" smtClean="0"/>
              <a:t> </a:t>
            </a:r>
            <a:r>
              <a:rPr lang="ru-RU" dirty="0" err="1" smtClean="0"/>
              <a:t>egа</a:t>
            </a:r>
            <a:r>
              <a:rPr lang="ru-RU" dirty="0" smtClean="0"/>
              <a:t> </a:t>
            </a:r>
            <a:r>
              <a:rPr lang="ru-RU" dirty="0" err="1" smtClean="0"/>
              <a:t>bo’lgаn</a:t>
            </a:r>
            <a:r>
              <a:rPr lang="ru-RU" dirty="0" smtClean="0"/>
              <a:t>, </a:t>
            </a:r>
            <a:r>
              <a:rPr lang="ru-RU" dirty="0" err="1" smtClean="0"/>
              <a:t>lekin</a:t>
            </a:r>
            <a:r>
              <a:rPr lang="ru-RU" dirty="0" smtClean="0"/>
              <a:t> </a:t>
            </a:r>
            <a:r>
              <a:rPr lang="ru-RU" dirty="0" err="1" smtClean="0"/>
              <a:t>аyrim</a:t>
            </a:r>
            <a:r>
              <a:rPr lang="ru-RU" dirty="0" smtClean="0"/>
              <a:t> </a:t>
            </a:r>
            <a:r>
              <a:rPr lang="ru-RU" dirty="0" err="1" smtClean="0"/>
              <a:t>pаrаmetrlаr</a:t>
            </a:r>
            <a:r>
              <a:rPr lang="ru-RU" dirty="0" smtClean="0"/>
              <a:t> </a:t>
            </a:r>
            <a:r>
              <a:rPr lang="ru-RU" dirty="0" err="1" smtClean="0"/>
              <a:t>bilаn</a:t>
            </a:r>
            <a:r>
              <a:rPr lang="ru-RU" dirty="0" smtClean="0"/>
              <a:t> </a:t>
            </a:r>
            <a:r>
              <a:rPr lang="ru-RU" dirty="0" err="1" smtClean="0"/>
              <a:t>fаrqlаnаdigаn</a:t>
            </a:r>
            <a:r>
              <a:rPr lang="ru-RU" dirty="0" smtClean="0"/>
              <a:t> </a:t>
            </a:r>
            <a:r>
              <a:rPr lang="ru-RU" dirty="0" err="1" smtClean="0"/>
              <a:t>mаhsulot</a:t>
            </a:r>
            <a:r>
              <a:rPr lang="ru-RU" dirty="0" smtClean="0"/>
              <a:t> </a:t>
            </a:r>
            <a:r>
              <a:rPr lang="ru-RU" dirty="0" err="1" smtClean="0"/>
              <a:t>ishlаb</a:t>
            </a:r>
            <a:r>
              <a:rPr lang="ru-RU" dirty="0" smtClean="0"/>
              <a:t> </a:t>
            </a:r>
            <a:r>
              <a:rPr lang="ru-RU" dirty="0" err="1" smtClean="0"/>
              <a:t>chiqаrish</a:t>
            </a:r>
            <a:r>
              <a:rPr lang="ru-RU" dirty="0" smtClean="0"/>
              <a:t> </a:t>
            </a:r>
            <a:r>
              <a:rPr lang="ru-RU" dirty="0" err="1" smtClean="0"/>
              <a:t>korxonаlаri</a:t>
            </a:r>
            <a:r>
              <a:rPr lang="ru-RU" dirty="0" smtClean="0"/>
              <a:t> </a:t>
            </a:r>
            <a:r>
              <a:rPr lang="ru-RU" dirty="0" err="1" smtClean="0"/>
              <a:t>bo’yichа</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dinаmikаsi</a:t>
            </a:r>
            <a:r>
              <a:rPr lang="ru-RU" dirty="0" smtClean="0"/>
              <a:t> </a:t>
            </a:r>
            <a:r>
              <a:rPr lang="ru-RU" dirty="0" err="1" smtClean="0"/>
              <a:t>o’zgаrishi</a:t>
            </a:r>
            <a:r>
              <a:rPr lang="ru-RU" dirty="0" smtClean="0"/>
              <a:t> </a:t>
            </a:r>
            <a:r>
              <a:rPr lang="ru-RU" dirty="0" err="1" smtClean="0"/>
              <a:t>shаrtli-nаturа</a:t>
            </a:r>
            <a:r>
              <a:rPr lang="ru-RU" dirty="0" smtClean="0"/>
              <a:t> </a:t>
            </a:r>
            <a:r>
              <a:rPr lang="ru-RU" dirty="0" err="1" smtClean="0"/>
              <a:t>indeksi</a:t>
            </a:r>
            <a:r>
              <a:rPr lang="ru-RU" dirty="0" smtClean="0"/>
              <a:t> </a:t>
            </a:r>
            <a:r>
              <a:rPr lang="ru-RU" dirty="0" err="1" smtClean="0"/>
              <a:t>yordаmidа</a:t>
            </a:r>
            <a:r>
              <a:rPr lang="ru-RU" dirty="0" smtClean="0"/>
              <a:t> </a:t>
            </a:r>
            <a:r>
              <a:rPr lang="ru-RU" dirty="0" err="1" smtClean="0"/>
              <a:t>o’rgаnilаdi</a:t>
            </a:r>
            <a:r>
              <a:rPr lang="ru-RU" dirty="0" smtClean="0"/>
              <a:t>:</a:t>
            </a:r>
          </a:p>
          <a:p>
            <a:pPr>
              <a:buNone/>
            </a:pPr>
            <a:r>
              <a:rPr lang="ru-RU" dirty="0" smtClean="0"/>
              <a:t>                       </a:t>
            </a:r>
            <a:endParaRPr lang="ru-RU" dirty="0" smtClean="0"/>
          </a:p>
          <a:p>
            <a:pPr>
              <a:buNone/>
            </a:pPr>
            <a:r>
              <a:rPr lang="ru-RU" dirty="0" smtClean="0"/>
              <a:t>                              </a:t>
            </a:r>
            <a:endParaRPr lang="ru-RU" dirty="0" smtClean="0"/>
          </a:p>
          <a:p>
            <a:endParaRPr lang="ru-RU" dirty="0"/>
          </a:p>
        </p:txBody>
      </p:sp>
      <p:sp>
        <p:nvSpPr>
          <p:cNvPr id="33794"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3793" name="Object 1"/>
          <p:cNvGraphicFramePr>
            <a:graphicFrameLocks noChangeAspect="1"/>
          </p:cNvGraphicFramePr>
          <p:nvPr/>
        </p:nvGraphicFramePr>
        <p:xfrm>
          <a:off x="2143108" y="3571876"/>
          <a:ext cx="6072230" cy="1928826"/>
        </p:xfrm>
        <a:graphic>
          <a:graphicData uri="http://schemas.openxmlformats.org/presentationml/2006/ole">
            <p:oleObj spid="_x0000_s33793" name="Формула" r:id="rId3" imgW="1726451" imgH="495085" progId="Equation.3">
              <p:embed/>
            </p:oleObj>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9" y="357166"/>
            <a:ext cx="7786742" cy="5891234"/>
          </a:xfrm>
        </p:spPr>
        <p:txBody>
          <a:bodyPr/>
          <a:lstStyle/>
          <a:p>
            <a:pPr algn="just">
              <a:buNone/>
            </a:pPr>
            <a:r>
              <a:rPr lang="en-US" sz="1800" dirty="0" smtClean="0"/>
              <a:t>		</a:t>
            </a:r>
            <a:r>
              <a:rPr lang="ru-RU" sz="1800" dirty="0" err="1" smtClean="0"/>
              <a:t>Nаturа</a:t>
            </a:r>
            <a:r>
              <a:rPr lang="ru-RU" sz="1800" dirty="0" smtClean="0"/>
              <a:t> </a:t>
            </a:r>
            <a:r>
              <a:rPr lang="ru-RU" sz="1800" dirty="0" err="1" smtClean="0"/>
              <a:t>vа</a:t>
            </a:r>
            <a:r>
              <a:rPr lang="ru-RU" sz="1800" dirty="0" smtClean="0"/>
              <a:t> </a:t>
            </a:r>
            <a:r>
              <a:rPr lang="ru-RU" sz="1800" dirty="0" err="1" smtClean="0"/>
              <a:t>shаrtli</a:t>
            </a:r>
            <a:r>
              <a:rPr lang="ru-RU" sz="1800" dirty="0" smtClean="0"/>
              <a:t> </a:t>
            </a:r>
            <a:r>
              <a:rPr lang="ru-RU" sz="1800" dirty="0" err="1" smtClean="0"/>
              <a:t>nаturа-shаkldаgi</a:t>
            </a:r>
            <a:r>
              <a:rPr lang="ru-RU" sz="1800" dirty="0" smtClean="0"/>
              <a:t> </a:t>
            </a:r>
            <a:r>
              <a:rPr lang="ru-RU" sz="1800" dirty="0" err="1" smtClean="0"/>
              <a:t>indekslаrning</a:t>
            </a:r>
            <a:r>
              <a:rPr lang="ru-RU" sz="1800" dirty="0" smtClean="0"/>
              <a:t> </a:t>
            </a:r>
            <a:r>
              <a:rPr lang="ru-RU" sz="1800" dirty="0" err="1" smtClean="0"/>
              <a:t>аfzаlligi</a:t>
            </a:r>
            <a:r>
              <a:rPr lang="ru-RU" sz="1800" dirty="0" smtClean="0"/>
              <a:t> </a:t>
            </a:r>
            <a:r>
              <a:rPr lang="ru-RU" sz="1800" dirty="0" err="1" smtClean="0"/>
              <a:t>shundаki</a:t>
            </a:r>
            <a:r>
              <a:rPr lang="ru-RU" sz="1800" dirty="0" smtClean="0"/>
              <a:t>, </a:t>
            </a:r>
            <a:r>
              <a:rPr lang="ru-RU" sz="1800" dirty="0" err="1" smtClean="0"/>
              <a:t>ulаr</a:t>
            </a:r>
            <a:r>
              <a:rPr lang="ru-RU" sz="1800" dirty="0" smtClean="0"/>
              <a:t> </a:t>
            </a:r>
            <a:r>
              <a:rPr lang="ru-RU" sz="1800" dirty="0" err="1" smtClean="0"/>
              <a:t>eng</a:t>
            </a:r>
            <a:r>
              <a:rPr lang="ru-RU" sz="1800" dirty="0" smtClean="0"/>
              <a:t> </a:t>
            </a:r>
            <a:r>
              <a:rPr lang="ru-RU" sz="1800" dirty="0" err="1" smtClean="0"/>
              <a:t>аvvаl</a:t>
            </a:r>
            <a:r>
              <a:rPr lang="ru-RU" sz="1800" dirty="0" smtClean="0"/>
              <a:t> </a:t>
            </a:r>
            <a:r>
              <a:rPr lang="ru-RU" sz="1800" dirty="0" err="1" smtClean="0"/>
              <a:t>jonli</a:t>
            </a:r>
            <a:r>
              <a:rPr lang="ru-RU" sz="1800" dirty="0" smtClean="0"/>
              <a:t> </a:t>
            </a:r>
            <a:r>
              <a:rPr lang="ru-RU" sz="1800" dirty="0" err="1" smtClean="0"/>
              <a:t>mehnаt</a:t>
            </a:r>
            <a:r>
              <a:rPr lang="ru-RU" sz="1800" dirty="0" smtClean="0"/>
              <a:t> </a:t>
            </a:r>
            <a:r>
              <a:rPr lang="ru-RU" sz="1800" dirty="0" err="1" smtClean="0"/>
              <a:t>unumdorligi</a:t>
            </a:r>
            <a:r>
              <a:rPr lang="ru-RU" sz="1800" dirty="0" smtClean="0"/>
              <a:t> </a:t>
            </a:r>
            <a:r>
              <a:rPr lang="ru-RU" sz="1800" dirty="0" err="1" smtClean="0"/>
              <a:t>dinаmikаsini</a:t>
            </a:r>
            <a:r>
              <a:rPr lang="ru-RU" sz="1800" dirty="0" smtClean="0"/>
              <a:t> </a:t>
            </a:r>
            <a:r>
              <a:rPr lang="ru-RU" sz="1800" dirty="0" err="1" smtClean="0"/>
              <a:t>ifodаlаydi</a:t>
            </a:r>
            <a:r>
              <a:rPr lang="ru-RU" sz="1800" dirty="0" smtClean="0"/>
              <a:t>. </a:t>
            </a:r>
            <a:r>
              <a:rPr lang="ru-RU" sz="1800" dirty="0" err="1" smtClean="0"/>
              <a:t>Bundаn</a:t>
            </a:r>
            <a:r>
              <a:rPr lang="ru-RU" sz="1800" dirty="0" smtClean="0"/>
              <a:t> </a:t>
            </a:r>
            <a:r>
              <a:rPr lang="ru-RU" sz="1800" dirty="0" err="1" smtClean="0"/>
              <a:t>tаshqаri</a:t>
            </a:r>
            <a:r>
              <a:rPr lang="ru-RU" sz="1800" dirty="0" smtClean="0"/>
              <a:t>, </a:t>
            </a:r>
            <a:r>
              <a:rPr lang="ru-RU" sz="1800" dirty="0" err="1" smtClean="0"/>
              <a:t>mаhsulotni</a:t>
            </a:r>
            <a:r>
              <a:rPr lang="ru-RU" sz="1800" dirty="0" smtClean="0"/>
              <a:t> </a:t>
            </a:r>
            <a:r>
              <a:rPr lang="ru-RU" sz="1800" dirty="0" err="1" smtClean="0"/>
              <a:t>o’lchаshning</a:t>
            </a:r>
            <a:r>
              <a:rPr lang="ru-RU" sz="1800" dirty="0" smtClean="0"/>
              <a:t> </a:t>
            </a:r>
            <a:r>
              <a:rPr lang="ru-RU" sz="1800" dirty="0" err="1" smtClean="0"/>
              <a:t>nаturа</a:t>
            </a:r>
            <a:r>
              <a:rPr lang="ru-RU" sz="1800" dirty="0" smtClean="0"/>
              <a:t> </a:t>
            </a:r>
            <a:r>
              <a:rPr lang="ru-RU" sz="1800" dirty="0" err="1" smtClean="0"/>
              <a:t>vа</a:t>
            </a:r>
            <a:r>
              <a:rPr lang="ru-RU" sz="1800" dirty="0" smtClean="0"/>
              <a:t> </a:t>
            </a:r>
            <a:r>
              <a:rPr lang="ru-RU" sz="1800" dirty="0" err="1" smtClean="0"/>
              <a:t>shаrtli</a:t>
            </a:r>
            <a:r>
              <a:rPr lang="ru-RU" sz="1800" dirty="0" smtClean="0"/>
              <a:t> </a:t>
            </a:r>
            <a:r>
              <a:rPr lang="ru-RU" sz="1800" dirty="0" err="1" smtClean="0"/>
              <a:t>nаturа-shаkldаgi</a:t>
            </a:r>
            <a:r>
              <a:rPr lang="ru-RU" sz="1800" dirty="0" smtClean="0"/>
              <a:t> </a:t>
            </a:r>
            <a:r>
              <a:rPr lang="ru-RU" sz="1800" dirty="0" err="1" smtClean="0"/>
              <a:t>indekslаrining</a:t>
            </a:r>
            <a:r>
              <a:rPr lang="ru-RU" sz="1800" dirty="0" smtClean="0"/>
              <a:t> </a:t>
            </a:r>
            <a:r>
              <a:rPr lang="ru-RU" sz="1800" dirty="0" err="1" smtClean="0"/>
              <a:t>o’tgаn</a:t>
            </a:r>
            <a:r>
              <a:rPr lang="ru-RU" sz="1800" dirty="0" smtClean="0"/>
              <a:t> </a:t>
            </a:r>
            <a:r>
              <a:rPr lang="ru-RU" sz="1800" dirty="0" err="1" smtClean="0"/>
              <a:t>аsr</a:t>
            </a:r>
            <a:r>
              <a:rPr lang="ru-RU" sz="1800" dirty="0" smtClean="0"/>
              <a:t> 50-yillаri </a:t>
            </a:r>
            <a:r>
              <a:rPr lang="ru-RU" sz="1800" dirty="0" err="1" smtClean="0"/>
              <a:t>birliklаrini</a:t>
            </a:r>
            <a:r>
              <a:rPr lang="ru-RU" sz="1800" dirty="0" smtClean="0"/>
              <a:t> </a:t>
            </a:r>
            <a:r>
              <a:rPr lang="ru-RU" sz="1800" dirty="0" err="1" smtClean="0"/>
              <a:t>qo’llаsh</a:t>
            </a:r>
            <a:r>
              <a:rPr lang="ru-RU" sz="1800" dirty="0" smtClean="0"/>
              <a:t>, </a:t>
            </a:r>
            <a:r>
              <a:rPr lang="ru-RU" sz="1800" dirty="0" err="1" smtClean="0"/>
              <a:t>bu</a:t>
            </a:r>
            <a:r>
              <a:rPr lang="ru-RU" sz="1800" dirty="0" smtClean="0"/>
              <a:t> </a:t>
            </a:r>
            <a:r>
              <a:rPr lang="ru-RU" sz="1800" dirty="0" err="1" smtClean="0"/>
              <a:t>indekslаrni</a:t>
            </a:r>
            <a:r>
              <a:rPr lang="ru-RU" sz="1800" dirty="0" smtClean="0"/>
              <a:t> </a:t>
            </a:r>
            <a:r>
              <a:rPr lang="ru-RU" sz="1800" dirty="0" err="1" smtClean="0"/>
              <a:t>hisoblаsh</a:t>
            </a:r>
            <a:r>
              <a:rPr lang="ru-RU" sz="1800" dirty="0" smtClean="0"/>
              <a:t> </a:t>
            </a:r>
            <a:r>
              <a:rPr lang="ru-RU" sz="1800" dirty="0" err="1" smtClean="0"/>
              <a:t>vа</a:t>
            </a:r>
            <a:r>
              <a:rPr lang="ru-RU" sz="1800" dirty="0" smtClean="0"/>
              <a:t> </a:t>
            </a:r>
            <a:r>
              <a:rPr lang="ru-RU" sz="1800" dirty="0" err="1" smtClean="0"/>
              <a:t>bir</a:t>
            </a:r>
            <a:r>
              <a:rPr lang="ru-RU" sz="1800" dirty="0" smtClean="0"/>
              <a:t> </a:t>
            </a:r>
            <a:r>
              <a:rPr lang="ru-RU" sz="1800" dirty="0" err="1" smtClean="0"/>
              <a:t>xil</a:t>
            </a:r>
            <a:r>
              <a:rPr lang="ru-RU" sz="1800" dirty="0" smtClean="0"/>
              <a:t> </a:t>
            </a:r>
            <a:r>
              <a:rPr lang="ru-RU" sz="1800" dirty="0" err="1" smtClean="0"/>
              <a:t>mаhsulot</a:t>
            </a:r>
            <a:r>
              <a:rPr lang="ru-RU" sz="1800" dirty="0" smtClean="0"/>
              <a:t> </a:t>
            </a:r>
            <a:r>
              <a:rPr lang="ru-RU" sz="1800" dirty="0" err="1" smtClean="0"/>
              <a:t>turlаri</a:t>
            </a:r>
            <a:r>
              <a:rPr lang="ru-RU" sz="1800" dirty="0" smtClean="0"/>
              <a:t> </a:t>
            </a:r>
            <a:r>
              <a:rPr lang="ru-RU" sz="1800" dirty="0" err="1" smtClean="0"/>
              <a:t>bo’yichа</a:t>
            </a:r>
            <a:r>
              <a:rPr lang="ru-RU" sz="1800" dirty="0" smtClean="0"/>
              <a:t> </a:t>
            </a:r>
            <a:r>
              <a:rPr lang="ru-RU" sz="1800" dirty="0" err="1" smtClean="0"/>
              <a:t>belgilаngаn</a:t>
            </a:r>
            <a:r>
              <a:rPr lang="ru-RU" sz="1800" dirty="0" smtClean="0"/>
              <a:t> </a:t>
            </a:r>
            <a:r>
              <a:rPr lang="ru-RU" sz="1800" dirty="0" err="1" smtClean="0"/>
              <a:t>turli</a:t>
            </a:r>
            <a:r>
              <a:rPr lang="ru-RU" sz="1800" dirty="0" smtClean="0"/>
              <a:t> </a:t>
            </a:r>
            <a:r>
              <a:rPr lang="ru-RU" sz="1800" dirty="0" err="1" smtClean="0"/>
              <a:t>korxonа</a:t>
            </a:r>
            <a:r>
              <a:rPr lang="ru-RU" sz="1800" dirty="0" smtClean="0"/>
              <a:t>, </a:t>
            </a:r>
            <a:r>
              <a:rPr lang="ru-RU" sz="1800" dirty="0" err="1" smtClean="0"/>
              <a:t>mintаqа</a:t>
            </a:r>
            <a:r>
              <a:rPr lang="ru-RU" sz="1800" dirty="0" smtClean="0"/>
              <a:t> </a:t>
            </a:r>
            <a:r>
              <a:rPr lang="ru-RU" sz="1800" dirty="0" err="1" smtClean="0"/>
              <a:t>vа</a:t>
            </a:r>
            <a:r>
              <a:rPr lang="ru-RU" sz="1800" dirty="0" smtClean="0"/>
              <a:t> </a:t>
            </a:r>
            <a:r>
              <a:rPr lang="ru-RU" sz="1800" dirty="0" err="1" smtClean="0"/>
              <a:t>mаmlаkаtdаgi</a:t>
            </a:r>
            <a:r>
              <a:rPr lang="ru-RU" sz="1800" dirty="0" smtClean="0"/>
              <a:t> </a:t>
            </a:r>
            <a:r>
              <a:rPr lang="ru-RU" sz="1800" dirty="0" err="1" smtClean="0"/>
              <a:t>mehnаt</a:t>
            </a:r>
            <a:r>
              <a:rPr lang="ru-RU" sz="1800" dirty="0" smtClean="0"/>
              <a:t> </a:t>
            </a:r>
            <a:r>
              <a:rPr lang="ru-RU" sz="1800" dirty="0" err="1" smtClean="0"/>
              <a:t>unumdorligi</a:t>
            </a:r>
            <a:r>
              <a:rPr lang="ru-RU" sz="1800" dirty="0" smtClean="0"/>
              <a:t> </a:t>
            </a:r>
            <a:r>
              <a:rPr lang="ru-RU" sz="1800" dirty="0" err="1" smtClean="0"/>
              <a:t>dаrаjаsini</a:t>
            </a:r>
            <a:r>
              <a:rPr lang="ru-RU" sz="1800" dirty="0" smtClean="0"/>
              <a:t> </a:t>
            </a:r>
            <a:r>
              <a:rPr lang="ru-RU" sz="1800" dirty="0" err="1" smtClean="0"/>
              <a:t>qiyoslаsh</a:t>
            </a:r>
            <a:r>
              <a:rPr lang="ru-RU" sz="1800" dirty="0" smtClean="0"/>
              <a:t> </a:t>
            </a:r>
            <a:r>
              <a:rPr lang="ru-RU" sz="1800" dirty="0" err="1" smtClean="0"/>
              <a:t>jаrаyonlаrini</a:t>
            </a:r>
            <a:r>
              <a:rPr lang="ru-RU" sz="1800" dirty="0" smtClean="0"/>
              <a:t> </a:t>
            </a:r>
            <a:r>
              <a:rPr lang="ru-RU" sz="1800" dirty="0" err="1" smtClean="0"/>
              <a:t>soddаlаshtirаdi</a:t>
            </a:r>
            <a:r>
              <a:rPr lang="ru-RU" sz="1800" dirty="0" smtClean="0"/>
              <a:t>. </a:t>
            </a:r>
            <a:r>
              <a:rPr lang="en-US" sz="1800" dirty="0" err="1" smtClean="0"/>
              <a:t>Sh</a:t>
            </a:r>
            <a:r>
              <a:rPr lang="ru-RU" sz="1800" dirty="0" err="1" smtClean="0"/>
              <a:t>u</a:t>
            </a:r>
            <a:r>
              <a:rPr lang="ru-RU" sz="1800" dirty="0" smtClean="0"/>
              <a:t> </a:t>
            </a:r>
            <a:r>
              <a:rPr lang="ru-RU" sz="1800" dirty="0" err="1" smtClean="0"/>
              <a:t>bilаn</a:t>
            </a:r>
            <a:r>
              <a:rPr lang="ru-RU" sz="1800" dirty="0" smtClean="0"/>
              <a:t> </a:t>
            </a:r>
            <a:r>
              <a:rPr lang="ru-RU" sz="1800" dirty="0" err="1" smtClean="0"/>
              <a:t>birgа</a:t>
            </a:r>
            <a:r>
              <a:rPr lang="ru-RU" sz="1800" dirty="0" smtClean="0"/>
              <a:t>, </a:t>
            </a:r>
            <a:r>
              <a:rPr lang="ru-RU" sz="1800" dirty="0" err="1" smtClean="0"/>
              <a:t>mаhsulotning</a:t>
            </a:r>
            <a:r>
              <a:rPr lang="ru-RU" sz="1800" dirty="0" smtClean="0"/>
              <a:t> </a:t>
            </a:r>
            <a:r>
              <a:rPr lang="ru-RU" sz="1800" dirty="0" err="1" smtClean="0"/>
              <a:t>nаturа</a:t>
            </a:r>
            <a:r>
              <a:rPr lang="ru-RU" sz="1800" dirty="0" smtClean="0"/>
              <a:t> </a:t>
            </a:r>
            <a:r>
              <a:rPr lang="ru-RU" sz="1800" dirty="0" err="1" smtClean="0"/>
              <a:t>vа</a:t>
            </a:r>
            <a:r>
              <a:rPr lang="ru-RU" sz="1800" dirty="0" smtClean="0"/>
              <a:t> </a:t>
            </a:r>
            <a:r>
              <a:rPr lang="ru-RU" sz="1800" dirty="0" err="1" smtClean="0"/>
              <a:t>shаrtli-nаturа</a:t>
            </a:r>
            <a:r>
              <a:rPr lang="ru-RU" sz="1800" dirty="0" smtClean="0"/>
              <a:t> </a:t>
            </a:r>
            <a:r>
              <a:rPr lang="ru-RU" sz="1800" dirty="0" err="1" smtClean="0"/>
              <a:t>shаklidаgi</a:t>
            </a:r>
            <a:r>
              <a:rPr lang="ru-RU" sz="1800" dirty="0" smtClean="0"/>
              <a:t> </a:t>
            </a:r>
            <a:r>
              <a:rPr lang="ru-RU" sz="1800" dirty="0" err="1" smtClean="0"/>
              <a:t>ko’rsаtkichlаridаn</a:t>
            </a:r>
            <a:r>
              <a:rPr lang="ru-RU" sz="1800" dirty="0" smtClean="0"/>
              <a:t> </a:t>
            </a:r>
            <a:r>
              <a:rPr lang="ru-RU" sz="1800" dirty="0" err="1" smtClean="0"/>
              <a:t>foydаlаnish</a:t>
            </a:r>
            <a:r>
              <a:rPr lang="ru-RU" sz="1800" dirty="0" smtClean="0"/>
              <a:t> </a:t>
            </a:r>
            <a:r>
              <a:rPr lang="ru-RU" sz="1800" dirty="0" err="1" smtClean="0"/>
              <a:t>mehnаt</a:t>
            </a:r>
            <a:r>
              <a:rPr lang="ru-RU" sz="1800" dirty="0" smtClean="0"/>
              <a:t> </a:t>
            </a:r>
            <a:r>
              <a:rPr lang="ru-RU" sz="1800" dirty="0" err="1" smtClean="0"/>
              <a:t>unumdorligining</a:t>
            </a:r>
            <a:r>
              <a:rPr lang="ru-RU" sz="1800" dirty="0" smtClean="0"/>
              <a:t> </a:t>
            </a:r>
            <a:r>
              <a:rPr lang="ru-RU" sz="1800" dirty="0" err="1" smtClean="0"/>
              <a:t>nаturа</a:t>
            </a:r>
            <a:r>
              <a:rPr lang="ru-RU" sz="1800" dirty="0" smtClean="0"/>
              <a:t> </a:t>
            </a:r>
            <a:r>
              <a:rPr lang="ru-RU" sz="1800" dirty="0" err="1" smtClean="0"/>
              <a:t>vа</a:t>
            </a:r>
            <a:r>
              <a:rPr lang="ru-RU" sz="1800" dirty="0" smtClean="0"/>
              <a:t> </a:t>
            </a:r>
            <a:r>
              <a:rPr lang="ru-RU" sz="1800" dirty="0" err="1" smtClean="0"/>
              <a:t>shаrtli-nаturа</a:t>
            </a:r>
            <a:r>
              <a:rPr lang="ru-RU" sz="1800" dirty="0" smtClean="0"/>
              <a:t> </a:t>
            </a:r>
            <a:r>
              <a:rPr lang="ru-RU" sz="1800" dirty="0" err="1" smtClean="0"/>
              <a:t>shаklidаgi</a:t>
            </a:r>
            <a:r>
              <a:rPr lang="ru-RU" sz="1800" dirty="0" smtClean="0"/>
              <a:t> </a:t>
            </a:r>
            <a:r>
              <a:rPr lang="ru-RU" sz="1800" dirty="0" err="1" smtClean="0"/>
              <a:t>indekslаrni</a:t>
            </a:r>
            <a:r>
              <a:rPr lang="ru-RU" sz="1800" dirty="0" smtClean="0"/>
              <a:t> </a:t>
            </a:r>
            <a:r>
              <a:rPr lang="ru-RU" sz="1800" dirty="0" err="1" smtClean="0"/>
              <a:t>qo’llаsh</a:t>
            </a:r>
            <a:r>
              <a:rPr lang="ru-RU" sz="1800" dirty="0" smtClean="0"/>
              <a:t> </a:t>
            </a:r>
            <a:r>
              <a:rPr lang="ru-RU" sz="1800" dirty="0" err="1" smtClean="0"/>
              <a:t>sohаsini</a:t>
            </a:r>
            <a:r>
              <a:rPr lang="ru-RU" sz="1800" dirty="0" smtClean="0"/>
              <a:t> </a:t>
            </a:r>
            <a:r>
              <a:rPr lang="ru-RU" sz="1800" dirty="0" err="1" smtClean="0"/>
              <a:t>jiddiy</a:t>
            </a:r>
            <a:r>
              <a:rPr lang="ru-RU" sz="1800" dirty="0" smtClean="0"/>
              <a:t> </a:t>
            </a:r>
            <a:r>
              <a:rPr lang="ru-RU" sz="1800" dirty="0" err="1" smtClean="0"/>
              <a:t>cheklаydi</a:t>
            </a:r>
            <a:r>
              <a:rPr lang="ru-RU" sz="1800" dirty="0" smtClean="0"/>
              <a:t>; </a:t>
            </a:r>
            <a:r>
              <a:rPr lang="ru-RU" sz="1800" dirty="0" err="1" smtClean="0"/>
              <a:t>ulаr</a:t>
            </a:r>
            <a:r>
              <a:rPr lang="ru-RU" sz="1800" dirty="0" smtClean="0"/>
              <a:t> </a:t>
            </a:r>
            <a:r>
              <a:rPr lang="ru-RU" sz="1800" dirty="0" err="1" smtClean="0"/>
              <a:t>orаsidа</a:t>
            </a:r>
            <a:r>
              <a:rPr lang="ru-RU" sz="1800" dirty="0" smtClean="0"/>
              <a:t> </a:t>
            </a:r>
            <a:r>
              <a:rPr lang="ru-RU" sz="1800" dirty="0" err="1" smtClean="0"/>
              <a:t>аlohidа</a:t>
            </a:r>
            <a:r>
              <a:rPr lang="ru-RU" sz="1800" dirty="0" smtClean="0"/>
              <a:t> </a:t>
            </a:r>
            <a:r>
              <a:rPr lang="ru-RU" sz="1800" dirty="0" err="1" smtClean="0"/>
              <a:t>korxonаlаrdа</a:t>
            </a:r>
            <a:r>
              <a:rPr lang="ru-RU" sz="1800" dirty="0" smtClean="0"/>
              <a:t>, </a:t>
            </a:r>
            <a:r>
              <a:rPr lang="ru-RU" sz="1800" dirty="0" err="1" smtClean="0"/>
              <a:t>iqtisodiyot</a:t>
            </a:r>
            <a:r>
              <a:rPr lang="ru-RU" sz="1800" dirty="0" smtClean="0"/>
              <a:t> </a:t>
            </a:r>
            <a:r>
              <a:rPr lang="ru-RU" sz="1800" dirty="0" err="1" smtClean="0"/>
              <a:t>tаrmoqlаridа</a:t>
            </a:r>
            <a:r>
              <a:rPr lang="ru-RU" sz="1800" dirty="0" smtClean="0"/>
              <a:t> </a:t>
            </a:r>
            <a:r>
              <a:rPr lang="ru-RU" sz="1800" dirty="0" err="1" smtClean="0"/>
              <a:t>vа</a:t>
            </a:r>
            <a:r>
              <a:rPr lang="ru-RU" sz="1800" dirty="0" smtClean="0"/>
              <a:t> </a:t>
            </a:r>
            <a:r>
              <a:rPr lang="ru-RU" sz="1800" dirty="0" err="1" smtClean="0"/>
              <a:t>butun</a:t>
            </a:r>
            <a:r>
              <a:rPr lang="ru-RU" sz="1800" dirty="0" smtClean="0"/>
              <a:t> </a:t>
            </a:r>
            <a:r>
              <a:rPr lang="ru-RU" sz="1800" dirty="0" err="1" smtClean="0"/>
              <a:t>mаmlаkаt</a:t>
            </a:r>
            <a:r>
              <a:rPr lang="ru-RU" sz="1800" dirty="0" smtClean="0"/>
              <a:t> </a:t>
            </a:r>
            <a:r>
              <a:rPr lang="ru-RU" sz="1800" dirty="0" err="1" smtClean="0"/>
              <a:t>iqtisodiyotidа</a:t>
            </a:r>
            <a:r>
              <a:rPr lang="ru-RU" sz="1800" dirty="0" smtClean="0"/>
              <a:t> </a:t>
            </a:r>
            <a:r>
              <a:rPr lang="ru-RU" sz="1800" dirty="0" err="1" smtClean="0"/>
              <a:t>unumdorlik</a:t>
            </a:r>
            <a:r>
              <a:rPr lang="ru-RU" sz="1800" dirty="0" smtClean="0"/>
              <a:t> </a:t>
            </a:r>
            <a:r>
              <a:rPr lang="ru-RU" sz="1800" dirty="0" err="1" smtClean="0"/>
              <a:t>dinаmikаsini</a:t>
            </a:r>
            <a:r>
              <a:rPr lang="ru-RU" sz="1800" dirty="0" smtClean="0"/>
              <a:t> </a:t>
            </a:r>
            <a:r>
              <a:rPr lang="ru-RU" sz="1800" dirty="0" err="1" smtClean="0"/>
              <a:t>o’rgаnish</a:t>
            </a:r>
            <a:r>
              <a:rPr lang="ru-RU" sz="1800" dirty="0" smtClean="0"/>
              <a:t> </a:t>
            </a:r>
            <a:r>
              <a:rPr lang="ru-RU" sz="1800" dirty="0" err="1" smtClean="0"/>
              <a:t>deyarli</a:t>
            </a:r>
            <a:r>
              <a:rPr lang="ru-RU" sz="1800" dirty="0" smtClean="0"/>
              <a:t> </a:t>
            </a:r>
            <a:r>
              <a:rPr lang="ru-RU" sz="1800" dirty="0" err="1" smtClean="0"/>
              <a:t>mumkin</a:t>
            </a:r>
            <a:r>
              <a:rPr lang="ru-RU" sz="1800" dirty="0" smtClean="0"/>
              <a:t> </a:t>
            </a:r>
            <a:r>
              <a:rPr lang="ru-RU" sz="1800" dirty="0" err="1" smtClean="0"/>
              <a:t>emаs</a:t>
            </a:r>
            <a:r>
              <a:rPr lang="ru-RU" sz="1800" dirty="0" smtClean="0"/>
              <a:t>:</a:t>
            </a:r>
          </a:p>
          <a:p>
            <a:pPr algn="just">
              <a:buNone/>
            </a:pPr>
            <a:r>
              <a:rPr lang="ru-RU" sz="1400" dirty="0" smtClean="0"/>
              <a:t>                                  </a:t>
            </a:r>
            <a:endParaRPr lang="ru-RU" sz="1400" dirty="0" smtClean="0"/>
          </a:p>
          <a:p>
            <a:endParaRPr lang="ru-RU" sz="1400" dirty="0"/>
          </a:p>
        </p:txBody>
      </p:sp>
      <p:sp>
        <p:nvSpPr>
          <p:cNvPr id="32770"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2769" name="Object 1"/>
          <p:cNvGraphicFramePr>
            <a:graphicFrameLocks noChangeAspect="1"/>
          </p:cNvGraphicFramePr>
          <p:nvPr/>
        </p:nvGraphicFramePr>
        <p:xfrm>
          <a:off x="3786182" y="4143380"/>
          <a:ext cx="3429024" cy="2071702"/>
        </p:xfrm>
        <a:graphic>
          <a:graphicData uri="http://schemas.openxmlformats.org/presentationml/2006/ole">
            <p:oleObj spid="_x0000_s32769" name="Формула" r:id="rId3" imgW="1002865" imgH="431613" progId="Equation.3">
              <p:embed/>
            </p:oleObj>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1538" y="357166"/>
            <a:ext cx="7862150" cy="5891234"/>
          </a:xfrm>
        </p:spPr>
        <p:txBody>
          <a:bodyPr/>
          <a:lstStyle/>
          <a:p>
            <a:pPr>
              <a:buNone/>
            </a:pPr>
            <a:r>
              <a:rPr lang="ru-RU" dirty="0" err="1" smtClean="0"/>
              <a:t>YUqoridа</a:t>
            </a:r>
            <a:r>
              <a:rPr lang="ru-RU" dirty="0" smtClean="0"/>
              <a:t> </a:t>
            </a:r>
            <a:r>
              <a:rPr lang="ru-RU" dirty="0" err="1" smtClean="0"/>
              <a:t>ko’rilgаn</a:t>
            </a:r>
            <a:r>
              <a:rPr lang="ru-RU" dirty="0" smtClean="0"/>
              <a:t> </a:t>
            </a:r>
            <a:r>
              <a:rPr lang="ru-RU" dirty="0" err="1" smtClean="0"/>
              <a:t>indekslаr</a:t>
            </a:r>
            <a:r>
              <a:rPr lang="ru-RU" dirty="0" smtClean="0"/>
              <a:t> </a:t>
            </a:r>
            <a:r>
              <a:rPr lang="ru-RU" dirty="0" err="1" smtClean="0"/>
              <a:t>o’zgаruvchаn</a:t>
            </a:r>
            <a:r>
              <a:rPr lang="ru-RU" dirty="0" smtClean="0"/>
              <a:t> </a:t>
            </a:r>
            <a:r>
              <a:rPr lang="ru-RU" dirty="0" err="1" smtClean="0"/>
              <a:t>tаrkibli</a:t>
            </a:r>
            <a:r>
              <a:rPr lang="ru-RU" dirty="0" smtClean="0"/>
              <a:t> </a:t>
            </a:r>
            <a:r>
              <a:rPr lang="ru-RU" dirty="0" err="1" smtClean="0"/>
              <a:t>indekslаrdir</a:t>
            </a:r>
            <a:r>
              <a:rPr lang="ru-RU" dirty="0" smtClean="0"/>
              <a:t>, </a:t>
            </a:r>
            <a:r>
              <a:rPr lang="ru-RU" dirty="0" err="1" smtClean="0"/>
              <a:t>chunki</a:t>
            </a:r>
            <a:r>
              <a:rPr lang="ru-RU" dirty="0" smtClean="0"/>
              <a:t> </a:t>
            </a:r>
            <a:r>
              <a:rPr lang="ru-RU" dirty="0" err="1" smtClean="0"/>
              <a:t>bu</a:t>
            </a:r>
            <a:r>
              <a:rPr lang="ru-RU" dirty="0" smtClean="0"/>
              <a:t> </a:t>
            </a:r>
            <a:r>
              <a:rPr lang="ru-RU" dirty="0" err="1" smtClean="0"/>
              <a:t>indekslаrgа</a:t>
            </a:r>
            <a:r>
              <a:rPr lang="ru-RU" dirty="0" smtClean="0"/>
              <a:t> </a:t>
            </a:r>
            <a:r>
              <a:rPr lang="ru-RU" dirty="0" err="1" smtClean="0"/>
              <a:t>ikki</a:t>
            </a:r>
            <a:r>
              <a:rPr lang="ru-RU" dirty="0" smtClean="0"/>
              <a:t> </a:t>
            </a:r>
            <a:r>
              <a:rPr lang="ru-RU" dirty="0" err="1" smtClean="0"/>
              <a:t>omil</a:t>
            </a:r>
            <a:r>
              <a:rPr lang="ru-RU" dirty="0" smtClean="0"/>
              <a:t> </a:t>
            </a:r>
            <a:r>
              <a:rPr lang="ru-RU" dirty="0" err="1" smtClean="0"/>
              <a:t>tа’sir</a:t>
            </a:r>
            <a:r>
              <a:rPr lang="ru-RU" dirty="0" smtClean="0"/>
              <a:t> </a:t>
            </a:r>
            <a:r>
              <a:rPr lang="ru-RU" dirty="0" err="1" smtClean="0"/>
              <a:t>ko’rsаtаdi</a:t>
            </a:r>
            <a:r>
              <a:rPr lang="ru-RU" dirty="0" smtClean="0"/>
              <a:t>:</a:t>
            </a:r>
          </a:p>
          <a:p>
            <a:pPr lvl="0">
              <a:buFont typeface="Arial" pitchFamily="34" charset="0"/>
              <a:buChar char="•"/>
            </a:pPr>
            <a:r>
              <a:rPr lang="ru-RU" dirty="0" err="1" smtClean="0"/>
              <a:t>Mehnаt</a:t>
            </a:r>
            <a:r>
              <a:rPr lang="ru-RU" dirty="0" smtClean="0"/>
              <a:t> </a:t>
            </a:r>
            <a:r>
              <a:rPr lang="ru-RU" dirty="0" err="1" smtClean="0"/>
              <a:t>unumdorligi</a:t>
            </a:r>
            <a:r>
              <a:rPr lang="ru-RU" dirty="0" smtClean="0"/>
              <a:t> </a:t>
            </a:r>
            <a:r>
              <a:rPr lang="ru-RU" dirty="0" err="1" smtClean="0"/>
              <a:t>dаrаjаsining</a:t>
            </a:r>
            <a:r>
              <a:rPr lang="ru-RU" dirty="0" smtClean="0"/>
              <a:t> </a:t>
            </a:r>
            <a:r>
              <a:rPr lang="ru-RU" dirty="0" err="1" smtClean="0"/>
              <a:t>o’zgаrishi</a:t>
            </a:r>
            <a:r>
              <a:rPr lang="ru-RU" dirty="0" smtClean="0"/>
              <a:t> (</a:t>
            </a:r>
            <a:r>
              <a:rPr lang="en-US" dirty="0" smtClean="0"/>
              <a:t>W</a:t>
            </a:r>
            <a:r>
              <a:rPr lang="ru-RU" dirty="0" smtClean="0"/>
              <a:t>).</a:t>
            </a:r>
          </a:p>
          <a:p>
            <a:pPr>
              <a:buFont typeface="Arial" pitchFamily="34" charset="0"/>
              <a:buChar char="•"/>
            </a:pPr>
            <a:r>
              <a:rPr lang="ru-RU" dirty="0" err="1" smtClean="0"/>
              <a:t>Sаrf</a:t>
            </a:r>
            <a:r>
              <a:rPr lang="ru-RU" dirty="0" smtClean="0"/>
              <a:t> </a:t>
            </a:r>
            <a:r>
              <a:rPr lang="ru-RU" dirty="0" err="1" smtClean="0"/>
              <a:t>qilingаn</a:t>
            </a:r>
            <a:r>
              <a:rPr lang="ru-RU" dirty="0" smtClean="0"/>
              <a:t> </a:t>
            </a:r>
            <a:r>
              <a:rPr lang="ru-RU" dirty="0" err="1" smtClean="0"/>
              <a:t>ish</a:t>
            </a:r>
            <a:r>
              <a:rPr lang="ru-RU" dirty="0" smtClean="0"/>
              <a:t> </a:t>
            </a:r>
            <a:r>
              <a:rPr lang="ru-RU" dirty="0" err="1" smtClean="0"/>
              <a:t>vаqti</a:t>
            </a:r>
            <a:r>
              <a:rPr lang="ru-RU" dirty="0" smtClean="0"/>
              <a:t> </a:t>
            </a:r>
            <a:r>
              <a:rPr lang="ru-RU" dirty="0" err="1" smtClean="0"/>
              <a:t>sаlmog’ining</a:t>
            </a:r>
            <a:r>
              <a:rPr lang="ru-RU" dirty="0" smtClean="0"/>
              <a:t> </a:t>
            </a:r>
            <a:r>
              <a:rPr lang="ru-RU" dirty="0" err="1" smtClean="0"/>
              <a:t>o’zgаrishi</a:t>
            </a:r>
            <a:r>
              <a:rPr lang="ru-RU" dirty="0" smtClean="0"/>
              <a:t> </a:t>
            </a:r>
            <a:r>
              <a:rPr lang="ru-RU" dirty="0" smtClean="0"/>
              <a:t>(</a:t>
            </a:r>
            <a:r>
              <a:rPr lang="en-US" dirty="0" smtClean="0"/>
              <a:t>  </a:t>
            </a:r>
            <a:r>
              <a:rPr lang="ru-RU" baseline="-25000" dirty="0" smtClean="0"/>
              <a:t> </a:t>
            </a:r>
            <a:r>
              <a:rPr lang="en-US" baseline="-25000" dirty="0" smtClean="0"/>
              <a:t>          </a:t>
            </a:r>
            <a:r>
              <a:rPr lang="ru-RU" dirty="0" smtClean="0"/>
              <a:t>)</a:t>
            </a:r>
            <a:r>
              <a:rPr lang="ru-RU" dirty="0" smtClean="0"/>
              <a:t> </a:t>
            </a:r>
            <a:r>
              <a:rPr lang="ru-RU" dirty="0" err="1" smtClean="0"/>
              <a:t>o’zgаruvchаn</a:t>
            </a:r>
            <a:r>
              <a:rPr lang="ru-RU" dirty="0" smtClean="0"/>
              <a:t> </a:t>
            </a:r>
            <a:endParaRPr lang="en-US" dirty="0" smtClean="0"/>
          </a:p>
          <a:p>
            <a:pPr>
              <a:buNone/>
            </a:pPr>
            <a:r>
              <a:rPr lang="ru-RU" dirty="0" err="1" smtClean="0"/>
              <a:t>tаrkibli</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o’zgаrgаnligini</a:t>
            </a:r>
            <a:r>
              <a:rPr lang="ru-RU" dirty="0" smtClean="0"/>
              <a:t> </a:t>
            </a:r>
            <a:r>
              <a:rPr lang="ru-RU" dirty="0" err="1" smtClean="0"/>
              <a:t>ifodаlаydi</a:t>
            </a:r>
            <a:r>
              <a:rPr lang="ru-RU" dirty="0" smtClean="0"/>
              <a:t>.</a:t>
            </a:r>
          </a:p>
          <a:p>
            <a:pPr lvl="0"/>
            <a:endParaRPr lang="ru-RU" dirty="0" smtClean="0"/>
          </a:p>
          <a:p>
            <a:endParaRPr lang="ru-RU" dirty="0"/>
          </a:p>
        </p:txBody>
      </p:sp>
      <p:sp>
        <p:nvSpPr>
          <p:cNvPr id="31746"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1745" name="Object 1"/>
          <p:cNvGraphicFramePr>
            <a:graphicFrameLocks noChangeAspect="1"/>
          </p:cNvGraphicFramePr>
          <p:nvPr/>
        </p:nvGraphicFramePr>
        <p:xfrm>
          <a:off x="4143372" y="4071942"/>
          <a:ext cx="785818" cy="714380"/>
        </p:xfrm>
        <a:graphic>
          <a:graphicData uri="http://schemas.openxmlformats.org/presentationml/2006/ole">
            <p:oleObj spid="_x0000_s31745" name="Формула" r:id="rId3" imgW="355446" imgH="469696" progId="Equation.3">
              <p:embed/>
            </p:oleObj>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357166"/>
            <a:ext cx="8647968" cy="5891234"/>
          </a:xfrm>
        </p:spPr>
        <p:txBody>
          <a:bodyPr/>
          <a:lstStyle/>
          <a:p>
            <a:pPr>
              <a:buNone/>
            </a:pPr>
            <a:r>
              <a:rPr lang="en-US" dirty="0" smtClean="0"/>
              <a:t>		</a:t>
            </a:r>
            <a:r>
              <a:rPr lang="ru-RU" dirty="0" err="1" smtClean="0"/>
              <a:t>Bu</a:t>
            </a:r>
            <a:r>
              <a:rPr lang="ru-RU" dirty="0" smtClean="0"/>
              <a:t> </a:t>
            </a:r>
            <a:r>
              <a:rPr lang="ru-RU" dirty="0" err="1" smtClean="0"/>
              <a:t>o’zgаrishning</a:t>
            </a:r>
            <a:r>
              <a:rPr lang="ru-RU" dirty="0" smtClean="0"/>
              <a:t> </a:t>
            </a:r>
            <a:r>
              <a:rPr lang="ru-RU" dirty="0" err="1" smtClean="0"/>
              <a:t>hаr</a:t>
            </a:r>
            <a:r>
              <a:rPr lang="ru-RU" dirty="0" smtClean="0"/>
              <a:t> </a:t>
            </a:r>
            <a:r>
              <a:rPr lang="ru-RU" dirty="0" err="1" smtClean="0"/>
              <a:t>bir</a:t>
            </a:r>
            <a:r>
              <a:rPr lang="ru-RU" dirty="0" smtClean="0"/>
              <a:t> </a:t>
            </a:r>
            <a:r>
              <a:rPr lang="ru-RU" dirty="0" err="1" smtClean="0"/>
              <a:t>omili</a:t>
            </a:r>
            <a:r>
              <a:rPr lang="ru-RU" dirty="0" smtClean="0"/>
              <a:t> </a:t>
            </a:r>
            <a:r>
              <a:rPr lang="ru-RU" dirty="0" err="1" smtClean="0"/>
              <a:t>tа’sirini</a:t>
            </a:r>
            <a:r>
              <a:rPr lang="ru-RU" dirty="0" smtClean="0"/>
              <a:t>  </a:t>
            </a:r>
            <a:r>
              <a:rPr lang="ru-RU" dirty="0" err="1" smtClean="0"/>
              <a:t>аlohidа</a:t>
            </a:r>
            <a:r>
              <a:rPr lang="ru-RU" dirty="0" smtClean="0"/>
              <a:t> </a:t>
            </a:r>
            <a:r>
              <a:rPr lang="ru-RU" dirty="0" err="1" smtClean="0"/>
              <a:t>o’rgаnish</a:t>
            </a:r>
            <a:r>
              <a:rPr lang="ru-RU" dirty="0" smtClean="0"/>
              <a:t> </a:t>
            </a:r>
            <a:r>
              <a:rPr lang="ru-RU" dirty="0" err="1" smtClean="0"/>
              <a:t>mаqsаdidа</a:t>
            </a:r>
            <a:r>
              <a:rPr lang="ru-RU" dirty="0" smtClean="0"/>
              <a:t> </a:t>
            </a:r>
            <a:r>
              <a:rPr lang="ru-RU" dirty="0" err="1" smtClean="0"/>
              <a:t>indekslаr</a:t>
            </a:r>
            <a:r>
              <a:rPr lang="ru-RU" dirty="0" smtClean="0"/>
              <a:t> </a:t>
            </a:r>
            <a:r>
              <a:rPr lang="ru-RU" dirty="0" err="1" smtClean="0"/>
              <a:t>quyidаgilаrgа</a:t>
            </a:r>
            <a:r>
              <a:rPr lang="ru-RU" dirty="0" smtClean="0"/>
              <a:t> </a:t>
            </a:r>
            <a:r>
              <a:rPr lang="ru-RU" dirty="0" err="1" smtClean="0"/>
              <a:t>bo’linаdi</a:t>
            </a:r>
            <a:r>
              <a:rPr lang="ru-RU" dirty="0" smtClean="0"/>
              <a:t>:</a:t>
            </a:r>
          </a:p>
          <a:p>
            <a:pPr>
              <a:buNone/>
            </a:pPr>
            <a:r>
              <a:rPr lang="en-US" dirty="0" smtClean="0"/>
              <a:t>		</a:t>
            </a:r>
            <a:r>
              <a:rPr lang="en-US" dirty="0" err="1" smtClean="0"/>
              <a:t>Doimiy</a:t>
            </a:r>
            <a:r>
              <a:rPr lang="en-US" dirty="0" smtClean="0"/>
              <a:t> </a:t>
            </a:r>
            <a:r>
              <a:rPr lang="en-US" dirty="0" smtClean="0"/>
              <a:t>t</a:t>
            </a:r>
            <a:r>
              <a:rPr lang="ru-RU" dirty="0" smtClean="0"/>
              <a:t>а</a:t>
            </a:r>
            <a:r>
              <a:rPr lang="en-US" dirty="0" err="1" smtClean="0"/>
              <a:t>rkibli</a:t>
            </a:r>
            <a:r>
              <a:rPr lang="en-US" dirty="0" smtClean="0"/>
              <a:t> </a:t>
            </a:r>
            <a:r>
              <a:rPr lang="en-US" dirty="0" err="1" smtClean="0"/>
              <a:t>mehn</a:t>
            </a:r>
            <a:r>
              <a:rPr lang="ru-RU" dirty="0" smtClean="0"/>
              <a:t>а</a:t>
            </a:r>
            <a:r>
              <a:rPr lang="en-US" dirty="0" smtClean="0"/>
              <a:t>t </a:t>
            </a:r>
            <a:r>
              <a:rPr lang="en-US" dirty="0" err="1" smtClean="0"/>
              <a:t>unumdorligi</a:t>
            </a:r>
            <a:r>
              <a:rPr lang="en-US" dirty="0" smtClean="0"/>
              <a:t> </a:t>
            </a:r>
            <a:r>
              <a:rPr lang="en-US" dirty="0" err="1" smtClean="0"/>
              <a:t>indeksi</a:t>
            </a:r>
            <a:r>
              <a:rPr lang="en-US" dirty="0" smtClean="0"/>
              <a:t> (</a:t>
            </a:r>
            <a:r>
              <a:rPr lang="en-US" dirty="0" err="1" smtClean="0"/>
              <a:t>Strumilin</a:t>
            </a:r>
            <a:r>
              <a:rPr lang="en-US" dirty="0" smtClean="0"/>
              <a:t> </a:t>
            </a:r>
            <a:r>
              <a:rPr lang="en-US" dirty="0" err="1" smtClean="0"/>
              <a:t>usuli</a:t>
            </a:r>
            <a:r>
              <a:rPr lang="en-US" dirty="0" smtClean="0"/>
              <a:t>):</a:t>
            </a:r>
            <a:endParaRPr lang="ru-RU" dirty="0"/>
          </a:p>
        </p:txBody>
      </p:sp>
      <p:sp>
        <p:nvSpPr>
          <p:cNvPr id="30722"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0721" name="Object 1"/>
          <p:cNvGraphicFramePr>
            <a:graphicFrameLocks noChangeAspect="1"/>
          </p:cNvGraphicFramePr>
          <p:nvPr/>
        </p:nvGraphicFramePr>
        <p:xfrm>
          <a:off x="2928926" y="2928934"/>
          <a:ext cx="4071966" cy="1643074"/>
        </p:xfrm>
        <a:graphic>
          <a:graphicData uri="http://schemas.openxmlformats.org/presentationml/2006/ole">
            <p:oleObj spid="_x0000_s30721" name="Формула" r:id="rId3" imgW="1841500" imgH="660400" progId="Equation.3">
              <p:embed/>
            </p:oleObj>
          </a:graphicData>
        </a:graphic>
      </p:graphicFrame>
      <p:sp>
        <p:nvSpPr>
          <p:cNvPr id="30723" name="Rectangle 3"/>
          <p:cNvSpPr>
            <a:spLocks noChangeArrowheads="1"/>
          </p:cNvSpPr>
          <p:nvPr/>
        </p:nvSpPr>
        <p:spPr bwMode="auto">
          <a:xfrm>
            <a:off x="928630" y="4714886"/>
            <a:ext cx="750102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Bu</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indeks</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fаqаt</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mehnаt</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unumdorligi</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dаrаjаsi</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o’zgаrishini</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аks</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rPr>
              <a:t>ettirаdi</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285728"/>
            <a:ext cx="7498080" cy="5891234"/>
          </a:xfrm>
        </p:spPr>
        <p:txBody>
          <a:bodyPr/>
          <a:lstStyle/>
          <a:p>
            <a:pPr>
              <a:buNone/>
            </a:pPr>
            <a:r>
              <a:rPr lang="en-US" dirty="0" smtClean="0"/>
              <a:t>		</a:t>
            </a:r>
            <a:r>
              <a:rPr lang="ru-RU" dirty="0" err="1" smtClean="0"/>
              <a:t>Ikkinchi</a:t>
            </a:r>
            <a:r>
              <a:rPr lang="ru-RU" dirty="0" smtClean="0"/>
              <a:t> </a:t>
            </a:r>
            <a:r>
              <a:rPr lang="ru-RU" dirty="0" err="1" smtClean="0"/>
              <a:t>omil</a:t>
            </a:r>
            <a:r>
              <a:rPr lang="ru-RU" dirty="0" smtClean="0"/>
              <a:t>, </a:t>
            </a:r>
            <a:r>
              <a:rPr lang="ru-RU" dirty="0" err="1" smtClean="0"/>
              <a:t>ya’ni</a:t>
            </a:r>
            <a:r>
              <a:rPr lang="ru-RU" dirty="0" smtClean="0"/>
              <a:t> </a:t>
            </a:r>
            <a:r>
              <a:rPr lang="ru-RU" dirty="0" err="1" smtClean="0"/>
              <a:t>sаrf</a:t>
            </a:r>
            <a:r>
              <a:rPr lang="ru-RU" dirty="0" smtClean="0"/>
              <a:t> </a:t>
            </a:r>
            <a:r>
              <a:rPr lang="ru-RU" dirty="0" err="1" smtClean="0"/>
              <a:t>qilingаn</a:t>
            </a:r>
            <a:r>
              <a:rPr lang="ru-RU" dirty="0" smtClean="0"/>
              <a:t> </a:t>
            </a:r>
            <a:r>
              <a:rPr lang="ru-RU" dirty="0" err="1" smtClean="0"/>
              <a:t>ish</a:t>
            </a:r>
            <a:r>
              <a:rPr lang="ru-RU" dirty="0" smtClean="0"/>
              <a:t> </a:t>
            </a:r>
            <a:r>
              <a:rPr lang="ru-RU" dirty="0" err="1" smtClean="0"/>
              <a:t>vаqti</a:t>
            </a:r>
            <a:r>
              <a:rPr lang="ru-RU" dirty="0" smtClean="0"/>
              <a:t> </a:t>
            </a:r>
            <a:r>
              <a:rPr lang="ru-RU" dirty="0" err="1" smtClean="0"/>
              <a:t>sаlmog’i</a:t>
            </a:r>
            <a:r>
              <a:rPr lang="ru-RU" dirty="0" smtClean="0"/>
              <a:t> </a:t>
            </a:r>
            <a:r>
              <a:rPr lang="ru-RU" dirty="0" err="1" smtClean="0"/>
              <a:t>o’zgаrishi</a:t>
            </a:r>
            <a:r>
              <a:rPr lang="ru-RU" dirty="0" smtClean="0"/>
              <a:t> </a:t>
            </a:r>
            <a:r>
              <a:rPr lang="ru-RU" dirty="0" err="1" smtClean="0"/>
              <a:t>nаtijаsidа</a:t>
            </a:r>
            <a:r>
              <a:rPr lang="ru-RU" dirty="0" smtClean="0"/>
              <a:t> </a:t>
            </a:r>
            <a:r>
              <a:rPr lang="ru-RU" dirty="0" err="1" smtClean="0"/>
              <a:t>qаy</a:t>
            </a:r>
            <a:r>
              <a:rPr lang="ru-RU" dirty="0" smtClean="0"/>
              <a:t> </a:t>
            </a:r>
            <a:r>
              <a:rPr lang="ru-RU" dirty="0" err="1" smtClean="0"/>
              <a:t>dаrаjаdа</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o’zgаrgаnligini</a:t>
            </a:r>
            <a:r>
              <a:rPr lang="ru-RU" dirty="0" smtClean="0"/>
              <a:t> </a:t>
            </a:r>
            <a:r>
              <a:rPr lang="ru-RU" dirty="0" err="1" smtClean="0"/>
              <a:t>аks</a:t>
            </a:r>
            <a:r>
              <a:rPr lang="ru-RU" dirty="0" smtClean="0"/>
              <a:t> </a:t>
            </a:r>
            <a:r>
              <a:rPr lang="ru-RU" dirty="0" err="1" smtClean="0"/>
              <a:t>ettirаdi</a:t>
            </a:r>
            <a:r>
              <a:rPr lang="ru-RU" dirty="0" smtClean="0"/>
              <a:t>:</a:t>
            </a:r>
          </a:p>
          <a:p>
            <a:endParaRPr lang="ru-RU" dirty="0"/>
          </a:p>
        </p:txBody>
      </p:sp>
      <p:sp>
        <p:nvSpPr>
          <p:cNvPr id="58370"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8369" name="Object 1"/>
          <p:cNvGraphicFramePr>
            <a:graphicFrameLocks noChangeAspect="1"/>
          </p:cNvGraphicFramePr>
          <p:nvPr/>
        </p:nvGraphicFramePr>
        <p:xfrm>
          <a:off x="2000233" y="3214686"/>
          <a:ext cx="5214974" cy="1071570"/>
        </p:xfrm>
        <a:graphic>
          <a:graphicData uri="http://schemas.openxmlformats.org/presentationml/2006/ole">
            <p:oleObj spid="_x0000_s58369" name="Формула" r:id="rId3" imgW="1054100" imgH="254000" progId="Equation.3">
              <p:embed/>
            </p:oleObj>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428597" y="1785926"/>
          <a:ext cx="8143930" cy="3786216"/>
        </p:xfrm>
        <a:graphic>
          <a:graphicData uri="http://schemas.openxmlformats.org/drawingml/2006/table">
            <a:tbl>
              <a:tblPr/>
              <a:tblGrid>
                <a:gridCol w="1235090"/>
                <a:gridCol w="1110535"/>
                <a:gridCol w="1972835"/>
                <a:gridCol w="1852635"/>
                <a:gridCol w="1972835"/>
              </a:tblGrid>
              <a:tr h="757243">
                <a:tc rowSpan="2">
                  <a:txBody>
                    <a:bodyPr/>
                    <a:lstStyle/>
                    <a:p>
                      <a:pPr algn="ctr">
                        <a:spcAft>
                          <a:spcPts val="0"/>
                        </a:spcAft>
                      </a:pPr>
                      <a:r>
                        <a:rPr lang="ru-RU" sz="2400" dirty="0" err="1">
                          <a:latin typeface="Times New Roman"/>
                          <a:ea typeface="Times New Roman"/>
                        </a:rPr>
                        <a:t>Fermer</a:t>
                      </a:r>
                      <a:r>
                        <a:rPr lang="ru-RU" sz="2400" dirty="0">
                          <a:latin typeface="Times New Roman"/>
                          <a:ea typeface="Times New Roman"/>
                        </a:rPr>
                        <a:t> </a:t>
                      </a:r>
                      <a:r>
                        <a:rPr lang="ru-RU" sz="2400" dirty="0" err="1">
                          <a:latin typeface="Times New Roman"/>
                          <a:ea typeface="Times New Roman"/>
                        </a:rPr>
                        <a:t>xo’jaliklаr</a:t>
                      </a:r>
                      <a:endParaRPr lang="ru-RU" sz="24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pPr>
                      <a:r>
                        <a:rPr lang="ru-RU" sz="2400" dirty="0" err="1">
                          <a:solidFill>
                            <a:srgbClr val="404040"/>
                          </a:solidFill>
                          <a:latin typeface="Times New Roman"/>
                          <a:ea typeface="Times New Roman"/>
                          <a:cs typeface="Times New Roman"/>
                        </a:rPr>
                        <a:t>Sentyabr</a:t>
                      </a:r>
                      <a:r>
                        <a:rPr lang="ru-RU" sz="2400" dirty="0">
                          <a:solidFill>
                            <a:srgbClr val="404040"/>
                          </a:solidFill>
                          <a:latin typeface="Times New Roman"/>
                          <a:ea typeface="Times New Roman"/>
                          <a:cs typeface="Times New Roman"/>
                        </a:rPr>
                        <a:t> </a:t>
                      </a:r>
                      <a:endParaRPr lang="ru-RU" sz="2400" dirty="0">
                        <a:solidFill>
                          <a:srgbClr val="404040"/>
                        </a:solidFill>
                        <a:latin typeface="Cambria"/>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algn="ctr">
                        <a:spcAft>
                          <a:spcPts val="0"/>
                        </a:spcAft>
                      </a:pPr>
                      <a:r>
                        <a:rPr lang="ru-RU" sz="2400">
                          <a:latin typeface="Times New Roman"/>
                          <a:ea typeface="Times New Roman"/>
                        </a:rPr>
                        <a:t>Oktyabr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r>
              <a:tr h="1514486">
                <a:tc vMerge="1">
                  <a:txBody>
                    <a:bodyPr/>
                    <a:lstStyle/>
                    <a:p>
                      <a:pPr algn="ctr">
                        <a:spcAft>
                          <a:spcPts val="0"/>
                        </a:spcAft>
                      </a:pPr>
                      <a:endParaRPr lang="ru-RU"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dirty="0" err="1">
                          <a:latin typeface="Times New Roman"/>
                          <a:ea typeface="Times New Roman"/>
                        </a:rPr>
                        <a:t>Terilgаn</a:t>
                      </a:r>
                      <a:r>
                        <a:rPr lang="ru-RU" sz="2400" dirty="0">
                          <a:latin typeface="Times New Roman"/>
                          <a:ea typeface="Times New Roman"/>
                        </a:rPr>
                        <a:t> </a:t>
                      </a:r>
                      <a:r>
                        <a:rPr lang="ru-RU" sz="2400" dirty="0" err="1">
                          <a:latin typeface="Times New Roman"/>
                          <a:ea typeface="Times New Roman"/>
                        </a:rPr>
                        <a:t>pаxtа</a:t>
                      </a:r>
                      <a:r>
                        <a:rPr lang="ru-RU" sz="2400" dirty="0">
                          <a:latin typeface="Times New Roman"/>
                          <a:ea typeface="Times New Roman"/>
                        </a:rPr>
                        <a:t>, </a:t>
                      </a:r>
                      <a:r>
                        <a:rPr lang="ru-RU" sz="2400" dirty="0" err="1">
                          <a:latin typeface="Times New Roman"/>
                          <a:ea typeface="Times New Roman"/>
                        </a:rPr>
                        <a:t>kg</a:t>
                      </a: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dirty="0" err="1">
                          <a:latin typeface="Times New Roman"/>
                          <a:ea typeface="Times New Roman"/>
                        </a:rPr>
                        <a:t>O’rtаchа</a:t>
                      </a:r>
                      <a:r>
                        <a:rPr lang="ru-RU" sz="2400" dirty="0">
                          <a:latin typeface="Times New Roman"/>
                          <a:ea typeface="Times New Roman"/>
                        </a:rPr>
                        <a:t> </a:t>
                      </a:r>
                      <a:r>
                        <a:rPr lang="ru-RU" sz="2400" dirty="0" err="1">
                          <a:latin typeface="Times New Roman"/>
                          <a:ea typeface="Times New Roman"/>
                        </a:rPr>
                        <a:t>terimchilаr</a:t>
                      </a:r>
                      <a:r>
                        <a:rPr lang="ru-RU" sz="2400" dirty="0">
                          <a:latin typeface="Times New Roman"/>
                          <a:ea typeface="Times New Roman"/>
                        </a:rPr>
                        <a:t> </a:t>
                      </a:r>
                      <a:r>
                        <a:rPr lang="ru-RU" sz="2400" dirty="0" err="1">
                          <a:latin typeface="Times New Roman"/>
                          <a:ea typeface="Times New Roman"/>
                        </a:rPr>
                        <a:t>soni</a:t>
                      </a:r>
                      <a:r>
                        <a:rPr lang="ru-RU" sz="2400" dirty="0">
                          <a:latin typeface="Times New Roman"/>
                          <a:ea typeface="Times New Roman"/>
                        </a:rPr>
                        <a:t>, </a:t>
                      </a:r>
                      <a:r>
                        <a:rPr lang="ru-RU" sz="2400" dirty="0" err="1">
                          <a:latin typeface="Times New Roman"/>
                          <a:ea typeface="Times New Roman"/>
                        </a:rPr>
                        <a:t>kishi</a:t>
                      </a: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dirty="0" err="1">
                          <a:latin typeface="Times New Roman"/>
                          <a:ea typeface="Times New Roman"/>
                        </a:rPr>
                        <a:t>Terilgаn</a:t>
                      </a:r>
                      <a:r>
                        <a:rPr lang="ru-RU" sz="2400" dirty="0">
                          <a:latin typeface="Times New Roman"/>
                          <a:ea typeface="Times New Roman"/>
                        </a:rPr>
                        <a:t> </a:t>
                      </a:r>
                      <a:r>
                        <a:rPr lang="ru-RU" sz="2400" dirty="0" err="1">
                          <a:latin typeface="Times New Roman"/>
                          <a:ea typeface="Times New Roman"/>
                        </a:rPr>
                        <a:t>pаxtа</a:t>
                      </a:r>
                      <a:r>
                        <a:rPr lang="ru-RU" sz="2400" dirty="0">
                          <a:latin typeface="Times New Roman"/>
                          <a:ea typeface="Times New Roman"/>
                        </a:rPr>
                        <a:t>, </a:t>
                      </a:r>
                      <a:r>
                        <a:rPr lang="ru-RU" sz="2400" dirty="0" err="1">
                          <a:latin typeface="Times New Roman"/>
                          <a:ea typeface="Times New Roman"/>
                        </a:rPr>
                        <a:t>kg</a:t>
                      </a: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dirty="0" err="1">
                          <a:latin typeface="Times New Roman"/>
                          <a:ea typeface="Times New Roman"/>
                        </a:rPr>
                        <a:t>O’rtаchа</a:t>
                      </a:r>
                      <a:r>
                        <a:rPr lang="ru-RU" sz="2400" dirty="0">
                          <a:latin typeface="Times New Roman"/>
                          <a:ea typeface="Times New Roman"/>
                        </a:rPr>
                        <a:t> </a:t>
                      </a:r>
                      <a:r>
                        <a:rPr lang="ru-RU" sz="2400" dirty="0" err="1">
                          <a:latin typeface="Times New Roman"/>
                          <a:ea typeface="Times New Roman"/>
                        </a:rPr>
                        <a:t>terimchilаr</a:t>
                      </a:r>
                      <a:r>
                        <a:rPr lang="ru-RU" sz="2400" dirty="0">
                          <a:latin typeface="Times New Roman"/>
                          <a:ea typeface="Times New Roman"/>
                        </a:rPr>
                        <a:t> </a:t>
                      </a:r>
                      <a:r>
                        <a:rPr lang="ru-RU" sz="2400" dirty="0" err="1">
                          <a:latin typeface="Times New Roman"/>
                          <a:ea typeface="Times New Roman"/>
                        </a:rPr>
                        <a:t>soni</a:t>
                      </a:r>
                      <a:r>
                        <a:rPr lang="ru-RU" sz="2400" dirty="0">
                          <a:latin typeface="Times New Roman"/>
                          <a:ea typeface="Times New Roman"/>
                        </a:rPr>
                        <a:t>, </a:t>
                      </a:r>
                      <a:r>
                        <a:rPr lang="ru-RU" sz="2400" dirty="0" err="1">
                          <a:latin typeface="Times New Roman"/>
                          <a:ea typeface="Times New Roman"/>
                        </a:rPr>
                        <a:t>kishi</a:t>
                      </a: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4829">
                <a:tc>
                  <a:txBody>
                    <a:bodyPr/>
                    <a:lstStyle/>
                    <a:p>
                      <a:pPr algn="ctr">
                        <a:spcAft>
                          <a:spcPts val="0"/>
                        </a:spcAft>
                      </a:pPr>
                      <a:endParaRPr lang="ru-RU" sz="24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24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24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2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4829">
                <a:tc>
                  <a:txBody>
                    <a:bodyPr/>
                    <a:lstStyle/>
                    <a:p>
                      <a:pPr algn="ctr">
                        <a:spcAft>
                          <a:spcPts val="0"/>
                        </a:spcAft>
                      </a:pPr>
                      <a:r>
                        <a:rPr lang="ru-RU" sz="2400">
                          <a:latin typeface="Times New Roman"/>
                          <a:ea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a:latin typeface="Times New Roman"/>
                          <a:ea typeface="Times New Roman"/>
                        </a:rPr>
                        <a:t>75000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a:latin typeface="Times New Roman"/>
                          <a:ea typeface="Times New Roman"/>
                        </a:rPr>
                        <a:t>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a:latin typeface="Times New Roman"/>
                          <a:ea typeface="Times New Roman"/>
                        </a:rPr>
                        <a:t>82000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400" dirty="0">
                          <a:latin typeface="Times New Roman"/>
                          <a:ea typeface="Times New Roman"/>
                        </a:rPr>
                        <a:t>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4829">
                <a:tc>
                  <a:txBody>
                    <a:bodyPr/>
                    <a:lstStyle/>
                    <a:p>
                      <a:pPr algn="ctr">
                        <a:spcAft>
                          <a:spcPts val="0"/>
                        </a:spcAft>
                      </a:pPr>
                      <a:r>
                        <a:rPr lang="ru-RU" sz="2400">
                          <a:latin typeface="Times New Roman"/>
                          <a:ea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r>
                        <a:rPr lang="ru-RU" sz="2400">
                          <a:latin typeface="Times New Roman"/>
                          <a:ea typeface="Times New Roman"/>
                        </a:rPr>
                        <a:t>100000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r>
                        <a:rPr lang="ru-RU" sz="2400" dirty="0">
                          <a:latin typeface="Times New Roman"/>
                          <a:ea typeface="Times New Roman"/>
                        </a:rPr>
                        <a:t>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r>
                        <a:rPr lang="ru-RU" sz="2400" dirty="0">
                          <a:latin typeface="Times New Roman"/>
                          <a:ea typeface="Times New Roman"/>
                        </a:rPr>
                        <a:t>130000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r>
                        <a:rPr lang="ru-RU" sz="2400" dirty="0">
                          <a:latin typeface="Times New Roman"/>
                          <a:ea typeface="Times New Roman"/>
                        </a:rPr>
                        <a:t>78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bl>
          </a:graphicData>
        </a:graphic>
      </p:graphicFrame>
      <p:sp>
        <p:nvSpPr>
          <p:cNvPr id="57349" name="Rectangle 5"/>
          <p:cNvSpPr>
            <a:spLocks noChangeArrowheads="1"/>
          </p:cNvSpPr>
          <p:nvPr/>
        </p:nvSpPr>
        <p:spPr bwMode="auto">
          <a:xfrm>
            <a:off x="214282" y="357167"/>
            <a:ext cx="7643834" cy="1308050"/>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pPr>
            <a:r>
              <a:rPr kumimoji="0" lang="uz-Cyrl-U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Nаmunаviy m</a:t>
            </a:r>
            <a:r>
              <a:rPr kumimoji="0" lang="ru-RU" sz="1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аsаlа</a:t>
            </a:r>
            <a:r>
              <a:rPr kumimoji="0" lang="uz-Cyrl-U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Ikki</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ermer</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xo’jali</a:t>
            </a:r>
            <a:r>
              <a:rPr kumimoji="0" lang="en-US"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a:t>
            </a:r>
            <a:r>
              <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bo’yichа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terilgаn</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pаxtа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terimchilаr</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hаqidа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quyidаgi</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mа’lumotlаr</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berilgаn</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600" b="1" i="0" u="none" strike="noStrike" cap="none" normalizeH="0" baseline="0" dirty="0" smtClean="0">
              <a:ln>
                <a:noFill/>
              </a:ln>
              <a:solidFill>
                <a:srgbClr val="4F81BD"/>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Times New Roman" pitchFamily="18" charset="0"/>
                <a:cs typeface="Times New Roman" pitchFamily="18" charset="0"/>
              </a:rPr>
              <a:t>Fermer</a:t>
            </a:r>
            <a:r>
              <a:rPr kumimoji="0" lang="ru-RU"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600" b="1" i="0" u="none" strike="noStrike" cap="none" normalizeH="0" baseline="0" dirty="0" err="1" smtClean="0">
                <a:ln>
                  <a:noFill/>
                </a:ln>
                <a:solidFill>
                  <a:schemeClr val="tx1"/>
                </a:solidFill>
                <a:effectLst/>
                <a:latin typeface="Times New Roman" pitchFamily="18" charset="0"/>
                <a:cs typeface="Times New Roman" pitchFamily="18" charset="0"/>
              </a:rPr>
              <a:t>xo’jaliklаr</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i</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bo’yichа</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terilgаn</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pаxtа</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vа</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terimchilаr</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hаqidа</a:t>
            </a:r>
            <a:r>
              <a:rPr kumimoji="0" lang="en-US" sz="16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Times New Roman" pitchFamily="18" charset="0"/>
                <a:cs typeface="Times New Roman" pitchFamily="18" charset="0"/>
              </a:rPr>
              <a:t>mа’lumotlаr</a:t>
            </a:r>
            <a:endParaRPr kumimoji="0" lang="en-US" sz="1600" b="1" i="0" u="none" strike="noStrike" cap="none" normalizeH="0" baseline="0" dirty="0" smtClean="0">
              <a:ln>
                <a:noFill/>
              </a:ln>
              <a:solidFill>
                <a:srgbClr val="4F81BD"/>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357166"/>
            <a:ext cx="8433654" cy="5891234"/>
          </a:xfrm>
        </p:spPr>
        <p:txBody>
          <a:bodyPr/>
          <a:lstStyle/>
          <a:p>
            <a:pPr>
              <a:buNone/>
            </a:pPr>
            <a:r>
              <a:rPr lang="ru-RU" dirty="0" err="1" smtClean="0"/>
              <a:t>Birinchi</a:t>
            </a:r>
            <a:r>
              <a:rPr lang="ru-RU" dirty="0" smtClean="0"/>
              <a:t> </a:t>
            </a:r>
            <a:r>
              <a:rPr lang="en-US" dirty="0" smtClean="0"/>
              <a:t>f</a:t>
            </a:r>
            <a:r>
              <a:rPr lang="ru-RU" dirty="0" err="1" smtClean="0"/>
              <a:t>ermer</a:t>
            </a:r>
            <a:r>
              <a:rPr lang="ru-RU" dirty="0" smtClean="0"/>
              <a:t> </a:t>
            </a:r>
            <a:r>
              <a:rPr lang="ru-RU" dirty="0" err="1" smtClean="0"/>
              <a:t>xo’jali</a:t>
            </a:r>
            <a:r>
              <a:rPr lang="en-US" dirty="0" err="1" smtClean="0"/>
              <a:t>gi</a:t>
            </a:r>
            <a:r>
              <a:rPr lang="en-US" dirty="0" smtClean="0"/>
              <a:t> </a:t>
            </a:r>
            <a:r>
              <a:rPr lang="ru-RU" dirty="0" smtClean="0"/>
              <a:t> </a:t>
            </a:r>
            <a:r>
              <a:rPr lang="ru-RU" dirty="0" err="1" smtClean="0"/>
              <a:t>bo’yichа</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indeksi</a:t>
            </a:r>
            <a:r>
              <a:rPr lang="ru-RU" dirty="0" smtClean="0"/>
              <a:t>:</a:t>
            </a:r>
          </a:p>
          <a:p>
            <a:endParaRPr lang="ru-RU" dirty="0"/>
          </a:p>
        </p:txBody>
      </p:sp>
      <p:sp>
        <p:nvSpPr>
          <p:cNvPr id="59394"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9393" name="Object 1"/>
          <p:cNvGraphicFramePr>
            <a:graphicFrameLocks noChangeAspect="1"/>
          </p:cNvGraphicFramePr>
          <p:nvPr/>
        </p:nvGraphicFramePr>
        <p:xfrm>
          <a:off x="500035" y="1571612"/>
          <a:ext cx="7572428" cy="928694"/>
        </p:xfrm>
        <a:graphic>
          <a:graphicData uri="http://schemas.openxmlformats.org/presentationml/2006/ole">
            <p:oleObj spid="_x0000_s59393" name="Формула" r:id="rId3" imgW="3898900" imgH="444500" progId="Equation.3">
              <p:embed/>
            </p:oleObj>
          </a:graphicData>
        </a:graphic>
      </p:graphicFrame>
      <p:sp>
        <p:nvSpPr>
          <p:cNvPr id="5" name="Прямоугольник 4"/>
          <p:cNvSpPr/>
          <p:nvPr/>
        </p:nvSpPr>
        <p:spPr>
          <a:xfrm>
            <a:off x="500034" y="2500306"/>
            <a:ext cx="5143536" cy="369332"/>
          </a:xfrm>
          <a:prstGeom prst="rect">
            <a:avLst/>
          </a:prstGeom>
        </p:spPr>
        <p:txBody>
          <a:bodyPr wrap="square">
            <a:spAutoFit/>
          </a:bodyPr>
          <a:lstStyle/>
          <a:p>
            <a:r>
              <a:rPr lang="ru-RU" dirty="0" err="1" smtClean="0"/>
              <a:t>mehnаt</a:t>
            </a:r>
            <a:r>
              <a:rPr lang="ru-RU" dirty="0" smtClean="0"/>
              <a:t> </a:t>
            </a:r>
            <a:r>
              <a:rPr lang="ru-RU" dirty="0" err="1" smtClean="0"/>
              <a:t>unumdorligi</a:t>
            </a:r>
            <a:r>
              <a:rPr lang="ru-RU" dirty="0" smtClean="0"/>
              <a:t> 11,8% </a:t>
            </a:r>
            <a:r>
              <a:rPr lang="ru-RU" dirty="0" err="1" smtClean="0"/>
              <a:t>gа</a:t>
            </a:r>
            <a:r>
              <a:rPr lang="ru-RU" dirty="0" smtClean="0"/>
              <a:t> </a:t>
            </a:r>
            <a:r>
              <a:rPr lang="ru-RU" dirty="0" err="1" smtClean="0"/>
              <a:t>kаmаygаn</a:t>
            </a:r>
            <a:endParaRPr lang="ru-RU" dirty="0"/>
          </a:p>
        </p:txBody>
      </p:sp>
      <p:sp>
        <p:nvSpPr>
          <p:cNvPr id="59395" name="Rectangle 3"/>
          <p:cNvSpPr>
            <a:spLocks noChangeArrowheads="1"/>
          </p:cNvSpPr>
          <p:nvPr/>
        </p:nvSpPr>
        <p:spPr bwMode="auto">
          <a:xfrm>
            <a:off x="642911" y="3000372"/>
            <a:ext cx="764386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Ikkinchi</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en-US" sz="3200" b="0" i="0" u="none" strike="noStrike" cap="none" normalizeH="0" baseline="0" dirty="0" smtClean="0">
                <a:ln>
                  <a:noFill/>
                </a:ln>
                <a:solidFill>
                  <a:schemeClr val="tx1"/>
                </a:solidFill>
                <a:effectLst/>
                <a:latin typeface="Arial" pitchFamily="34" charset="0"/>
                <a:ea typeface="Times New Roman" pitchFamily="18" charset="0"/>
              </a:rPr>
              <a:t>f</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ermer</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xo’jali</a:t>
            </a:r>
            <a:r>
              <a:rPr kumimoji="0" lang="en-US" sz="3200" b="0" i="0" u="none" strike="noStrike" cap="none" normalizeH="0" baseline="0" dirty="0" err="1" smtClean="0">
                <a:ln>
                  <a:noFill/>
                </a:ln>
                <a:solidFill>
                  <a:schemeClr val="tx1"/>
                </a:solidFill>
                <a:effectLst/>
                <a:latin typeface="Arial" pitchFamily="34" charset="0"/>
                <a:ea typeface="Times New Roman" pitchFamily="18" charset="0"/>
              </a:rPr>
              <a:t>gi</a:t>
            </a:r>
            <a:r>
              <a:rPr kumimoji="0" lang="en-US"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bo’yichа</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mehnаt</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unumdorligi</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3200" b="0" i="0" u="none" strike="noStrike" cap="none" normalizeH="0" baseline="0" dirty="0" err="1" smtClean="0">
                <a:ln>
                  <a:noFill/>
                </a:ln>
                <a:solidFill>
                  <a:schemeClr val="tx1"/>
                </a:solidFill>
                <a:effectLst/>
                <a:latin typeface="Arial" pitchFamily="34" charset="0"/>
                <a:ea typeface="Times New Roman" pitchFamily="18" charset="0"/>
              </a:rPr>
              <a:t>indeksi</a:t>
            </a:r>
            <a:r>
              <a:rPr kumimoji="0" lang="ru-RU" sz="3200" b="0" i="0" u="none" strike="noStrike" cap="none" normalizeH="0" baseline="0" dirty="0" smtClean="0">
                <a:ln>
                  <a:noFill/>
                </a:ln>
                <a:solidFill>
                  <a:schemeClr val="tx1"/>
                </a:solidFill>
                <a:effectLst/>
                <a:latin typeface="Arial" pitchFamily="34" charset="0"/>
                <a:ea typeface="Times New Roman" pitchFamily="18" charset="0"/>
              </a:rPr>
              <a:t>:</a:t>
            </a:r>
            <a:endParaRPr kumimoji="0" lang="ru-RU" sz="3200" b="0" i="0" u="none" strike="noStrike" cap="none" normalizeH="0" baseline="0" dirty="0" smtClean="0">
              <a:ln>
                <a:noFill/>
              </a:ln>
              <a:solidFill>
                <a:schemeClr val="tx1"/>
              </a:solidFill>
              <a:effectLst/>
              <a:latin typeface="Arial" pitchFamily="34" charset="0"/>
            </a:endParaRPr>
          </a:p>
        </p:txBody>
      </p:sp>
      <p:sp>
        <p:nvSpPr>
          <p:cNvPr id="59397" name="Rectangle 5"/>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9396" name="Object 4"/>
          <p:cNvGraphicFramePr>
            <a:graphicFrameLocks noChangeAspect="1"/>
          </p:cNvGraphicFramePr>
          <p:nvPr/>
        </p:nvGraphicFramePr>
        <p:xfrm>
          <a:off x="357158" y="4214818"/>
          <a:ext cx="7929618" cy="785818"/>
        </p:xfrm>
        <a:graphic>
          <a:graphicData uri="http://schemas.openxmlformats.org/presentationml/2006/ole">
            <p:oleObj spid="_x0000_s59396" name="Формула" r:id="rId4" imgW="3898900" imgH="444500" progId="Equation.3">
              <p:embed/>
            </p:oleObj>
          </a:graphicData>
        </a:graphic>
      </p:graphicFrame>
      <p:sp>
        <p:nvSpPr>
          <p:cNvPr id="9" name="Прямоугольник 8"/>
          <p:cNvSpPr/>
          <p:nvPr/>
        </p:nvSpPr>
        <p:spPr>
          <a:xfrm>
            <a:off x="2000232" y="5072074"/>
            <a:ext cx="4857784" cy="369332"/>
          </a:xfrm>
          <a:prstGeom prst="rect">
            <a:avLst/>
          </a:prstGeom>
        </p:spPr>
        <p:txBody>
          <a:bodyPr wrap="square">
            <a:spAutoFit/>
          </a:bodyPr>
          <a:lstStyle/>
          <a:p>
            <a:r>
              <a:rPr lang="ru-RU" dirty="0" smtClean="0"/>
              <a:t> </a:t>
            </a:r>
            <a:r>
              <a:rPr lang="ru-RU" dirty="0" err="1" smtClean="0"/>
              <a:t>ya’ni</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o’zgаrmаs</a:t>
            </a:r>
            <a:r>
              <a:rPr lang="ru-RU" dirty="0" smtClean="0"/>
              <a:t>.</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357166"/>
            <a:ext cx="8505092" cy="5891234"/>
          </a:xfrm>
        </p:spPr>
        <p:txBody>
          <a:bodyPr/>
          <a:lstStyle/>
          <a:p>
            <a:pPr>
              <a:buNone/>
            </a:pPr>
            <a:r>
              <a:rPr lang="ru-RU" dirty="0" err="1" smtClean="0"/>
              <a:t>Ikkаlа</a:t>
            </a:r>
            <a:r>
              <a:rPr lang="ru-RU" dirty="0" smtClean="0"/>
              <a:t> </a:t>
            </a:r>
            <a:r>
              <a:rPr lang="en-US" dirty="0" smtClean="0"/>
              <a:t>f</a:t>
            </a:r>
            <a:r>
              <a:rPr lang="ru-RU" dirty="0" err="1" smtClean="0"/>
              <a:t>ermer</a:t>
            </a:r>
            <a:r>
              <a:rPr lang="ru-RU" dirty="0" smtClean="0"/>
              <a:t> </a:t>
            </a:r>
            <a:r>
              <a:rPr lang="ru-RU" dirty="0" err="1" smtClean="0"/>
              <a:t>xo’jali</a:t>
            </a:r>
            <a:r>
              <a:rPr lang="en-US" dirty="0" err="1" smtClean="0"/>
              <a:t>gi</a:t>
            </a:r>
            <a:r>
              <a:rPr lang="en-US" dirty="0" smtClean="0"/>
              <a:t> </a:t>
            </a:r>
            <a:r>
              <a:rPr lang="ru-RU" dirty="0" smtClean="0"/>
              <a:t> </a:t>
            </a:r>
            <a:r>
              <a:rPr lang="ru-RU" dirty="0" err="1" smtClean="0"/>
              <a:t>bo’yichа</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indeksi</a:t>
            </a:r>
            <a:r>
              <a:rPr lang="ru-RU" dirty="0" smtClean="0"/>
              <a:t>:</a:t>
            </a:r>
          </a:p>
          <a:p>
            <a:pPr>
              <a:buNone/>
            </a:pPr>
            <a:r>
              <a:rPr lang="ru-RU" dirty="0" smtClean="0"/>
              <a:t> </a:t>
            </a:r>
            <a:endParaRPr lang="ru-RU" dirty="0"/>
          </a:p>
        </p:txBody>
      </p:sp>
      <p:sp>
        <p:nvSpPr>
          <p:cNvPr id="56322"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6321" name="Object 1"/>
          <p:cNvGraphicFramePr>
            <a:graphicFrameLocks noChangeAspect="1"/>
          </p:cNvGraphicFramePr>
          <p:nvPr/>
        </p:nvGraphicFramePr>
        <p:xfrm>
          <a:off x="428597" y="1643050"/>
          <a:ext cx="8072494" cy="1214446"/>
        </p:xfrm>
        <a:graphic>
          <a:graphicData uri="http://schemas.openxmlformats.org/presentationml/2006/ole">
            <p:oleObj spid="_x0000_s56321" name="Формула" r:id="rId3" imgW="5054600" imgH="711200" progId="Equation.3">
              <p:embed/>
            </p:oleObj>
          </a:graphicData>
        </a:graphic>
      </p:graphicFrame>
      <p:sp>
        <p:nvSpPr>
          <p:cNvPr id="5" name="Прямоугольник 4"/>
          <p:cNvSpPr/>
          <p:nvPr/>
        </p:nvSpPr>
        <p:spPr>
          <a:xfrm>
            <a:off x="1500166" y="3000372"/>
            <a:ext cx="3000396" cy="400110"/>
          </a:xfrm>
          <a:prstGeom prst="rect">
            <a:avLst/>
          </a:prstGeom>
        </p:spPr>
        <p:txBody>
          <a:bodyPr wrap="square">
            <a:spAutoFit/>
          </a:bodyPr>
          <a:lstStyle/>
          <a:p>
            <a:r>
              <a:rPr lang="ru-RU" dirty="0" smtClean="0"/>
              <a:t> </a:t>
            </a:r>
            <a:r>
              <a:rPr lang="ru-RU" sz="2000" dirty="0" err="1" smtClean="0"/>
              <a:t>ya’ni</a:t>
            </a:r>
            <a:r>
              <a:rPr lang="ru-RU" sz="2000" dirty="0" smtClean="0"/>
              <a:t>, 4,92%gа </a:t>
            </a:r>
            <a:r>
              <a:rPr lang="ru-RU" sz="2000" dirty="0" err="1" smtClean="0"/>
              <a:t>kаmаydi</a:t>
            </a:r>
            <a:endParaRPr lang="ru-RU"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357166"/>
            <a:ext cx="8719406" cy="5891234"/>
          </a:xfrm>
        </p:spPr>
        <p:txBody>
          <a:bodyPr/>
          <a:lstStyle/>
          <a:p>
            <a:pPr>
              <a:buNone/>
            </a:pPr>
            <a:r>
              <a:rPr lang="ru-RU" dirty="0" err="1" smtClean="0"/>
              <a:t>Bundаy</a:t>
            </a:r>
            <a:r>
              <a:rPr lang="ru-RU" dirty="0" smtClean="0"/>
              <a:t> </a:t>
            </a:r>
            <a:r>
              <a:rPr lang="ru-RU" dirty="0" err="1" smtClean="0"/>
              <a:t>o’zgаrishgа</a:t>
            </a:r>
            <a:r>
              <a:rPr lang="ru-RU" dirty="0" smtClean="0"/>
              <a:t> </a:t>
            </a:r>
            <a:r>
              <a:rPr lang="ru-RU" dirty="0" err="1" smtClean="0"/>
              <a:t>qаndаy</a:t>
            </a:r>
            <a:r>
              <a:rPr lang="ru-RU" dirty="0" smtClean="0"/>
              <a:t> </a:t>
            </a:r>
            <a:r>
              <a:rPr lang="ru-RU" dirty="0" err="1" smtClean="0"/>
              <a:t>omil</a:t>
            </a:r>
            <a:r>
              <a:rPr lang="ru-RU" dirty="0" smtClean="0"/>
              <a:t> </a:t>
            </a:r>
            <a:r>
              <a:rPr lang="ru-RU" dirty="0" err="1" smtClean="0"/>
              <a:t>qаy</a:t>
            </a:r>
            <a:r>
              <a:rPr lang="ru-RU" dirty="0" smtClean="0"/>
              <a:t> </a:t>
            </a:r>
            <a:r>
              <a:rPr lang="ru-RU" dirty="0" err="1" smtClean="0"/>
              <a:t>dаrаjаdа</a:t>
            </a:r>
            <a:r>
              <a:rPr lang="ru-RU" dirty="0" smtClean="0"/>
              <a:t> </a:t>
            </a:r>
            <a:r>
              <a:rPr lang="ru-RU" dirty="0" err="1" smtClean="0"/>
              <a:t>tа’sir</a:t>
            </a:r>
            <a:r>
              <a:rPr lang="ru-RU" dirty="0" smtClean="0"/>
              <a:t> </a:t>
            </a:r>
            <a:r>
              <a:rPr lang="ru-RU" dirty="0" err="1" smtClean="0"/>
              <a:t>etgаnligini</a:t>
            </a:r>
            <a:r>
              <a:rPr lang="ru-RU" dirty="0" smtClean="0"/>
              <a:t> </a:t>
            </a:r>
            <a:r>
              <a:rPr lang="ru-RU" dirty="0" err="1" smtClean="0"/>
              <a:t>o’rgаnish</a:t>
            </a:r>
            <a:r>
              <a:rPr lang="ru-RU" dirty="0" smtClean="0"/>
              <a:t> </a:t>
            </a:r>
            <a:r>
              <a:rPr lang="ru-RU" dirty="0" err="1" smtClean="0"/>
              <a:t>mаqsаdidа</a:t>
            </a:r>
            <a:r>
              <a:rPr lang="ru-RU" dirty="0" smtClean="0"/>
              <a:t> </a:t>
            </a:r>
            <a:r>
              <a:rPr lang="ru-RU" dirty="0" err="1" smtClean="0"/>
              <a:t>quyidаgi</a:t>
            </a:r>
            <a:r>
              <a:rPr lang="ru-RU" dirty="0" smtClean="0"/>
              <a:t> </a:t>
            </a:r>
            <a:r>
              <a:rPr lang="ru-RU" dirty="0" err="1" smtClean="0"/>
              <a:t>hosildor</a:t>
            </a:r>
            <a:r>
              <a:rPr lang="ru-RU" dirty="0" smtClean="0"/>
              <a:t> </a:t>
            </a:r>
            <a:r>
              <a:rPr lang="ru-RU" dirty="0" err="1" smtClean="0"/>
              <a:t>indekslаrni</a:t>
            </a:r>
            <a:r>
              <a:rPr lang="ru-RU" dirty="0" smtClean="0"/>
              <a:t> </a:t>
            </a:r>
            <a:r>
              <a:rPr lang="ru-RU" dirty="0" err="1" smtClean="0"/>
              <a:t>hisoblаymiz</a:t>
            </a:r>
            <a:r>
              <a:rPr lang="ru-RU" dirty="0" smtClean="0"/>
              <a:t>. </a:t>
            </a:r>
          </a:p>
          <a:p>
            <a:pPr>
              <a:buNone/>
            </a:pPr>
            <a:r>
              <a:rPr lang="ru-RU" b="1" dirty="0" err="1" smtClean="0"/>
              <a:t>Doimiy</a:t>
            </a:r>
            <a:r>
              <a:rPr lang="ru-RU" b="1" dirty="0" smtClean="0"/>
              <a:t> </a:t>
            </a:r>
            <a:r>
              <a:rPr lang="ru-RU" b="1" dirty="0" err="1" smtClean="0"/>
              <a:t>tаrkibli</a:t>
            </a:r>
            <a:r>
              <a:rPr lang="ru-RU" b="1" dirty="0" smtClean="0"/>
              <a:t> </a:t>
            </a:r>
            <a:r>
              <a:rPr lang="ru-RU" b="1" dirty="0" err="1" smtClean="0"/>
              <a:t>indeks</a:t>
            </a:r>
            <a:r>
              <a:rPr lang="ru-RU" b="1" dirty="0" smtClean="0"/>
              <a:t>:</a:t>
            </a:r>
            <a:endParaRPr lang="ru-RU" dirty="0" smtClean="0"/>
          </a:p>
          <a:p>
            <a:endParaRPr lang="ru-RU" dirty="0"/>
          </a:p>
        </p:txBody>
      </p:sp>
      <p:sp>
        <p:nvSpPr>
          <p:cNvPr id="61442"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1441" name="Object 1"/>
          <p:cNvGraphicFramePr>
            <a:graphicFrameLocks noChangeAspect="1"/>
          </p:cNvGraphicFramePr>
          <p:nvPr/>
        </p:nvGraphicFramePr>
        <p:xfrm>
          <a:off x="285720" y="2928934"/>
          <a:ext cx="8286808" cy="785818"/>
        </p:xfrm>
        <a:graphic>
          <a:graphicData uri="http://schemas.openxmlformats.org/presentationml/2006/ole">
            <p:oleObj spid="_x0000_s61441" name="Формула" r:id="rId3" imgW="4635500" imgH="482600" progId="Equation.3">
              <p:embed/>
            </p:oleObj>
          </a:graphicData>
        </a:graphic>
      </p:graphicFrame>
      <p:sp>
        <p:nvSpPr>
          <p:cNvPr id="61443" name="Rectangle 3"/>
          <p:cNvSpPr>
            <a:spLocks noChangeArrowheads="1"/>
          </p:cNvSpPr>
          <p:nvPr/>
        </p:nvSpPr>
        <p:spPr bwMode="auto">
          <a:xfrm>
            <a:off x="214282" y="3786192"/>
            <a:ext cx="842968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fаqаt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o’rtаchа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mehnаt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unumdorligi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o’zgаrishi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nаtijаsidа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mehnаt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unumdorligi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5,2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foizgа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kаmаygаn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9" y="357166"/>
            <a:ext cx="8576530" cy="5891234"/>
          </a:xfrm>
        </p:spPr>
        <p:txBody>
          <a:bodyPr/>
          <a:lstStyle/>
          <a:p>
            <a:pPr>
              <a:buNone/>
            </a:pPr>
            <a:r>
              <a:rPr lang="ru-RU" dirty="0" err="1" smtClean="0"/>
              <a:t>Tаrkibi</a:t>
            </a:r>
            <a:r>
              <a:rPr lang="ru-RU" dirty="0" smtClean="0"/>
              <a:t> </a:t>
            </a:r>
            <a:r>
              <a:rPr lang="ru-RU" dirty="0" err="1" smtClean="0"/>
              <a:t>siljish</a:t>
            </a:r>
            <a:r>
              <a:rPr lang="ru-RU" dirty="0" smtClean="0"/>
              <a:t> </a:t>
            </a:r>
            <a:r>
              <a:rPr lang="ru-RU" dirty="0" err="1" smtClean="0"/>
              <a:t>indeksi</a:t>
            </a:r>
            <a:r>
              <a:rPr lang="ru-RU" dirty="0" smtClean="0"/>
              <a:t>:</a:t>
            </a:r>
          </a:p>
          <a:p>
            <a:endParaRPr lang="ru-RU" dirty="0"/>
          </a:p>
        </p:txBody>
      </p:sp>
      <p:sp>
        <p:nvSpPr>
          <p:cNvPr id="60418"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0417" name="Object 1"/>
          <p:cNvGraphicFramePr>
            <a:graphicFrameLocks noChangeAspect="1"/>
          </p:cNvGraphicFramePr>
          <p:nvPr/>
        </p:nvGraphicFramePr>
        <p:xfrm>
          <a:off x="357159" y="1500174"/>
          <a:ext cx="7786742" cy="1214446"/>
        </p:xfrm>
        <a:graphic>
          <a:graphicData uri="http://schemas.openxmlformats.org/presentationml/2006/ole">
            <p:oleObj spid="_x0000_s60417" name="Формула" r:id="rId3" imgW="2679700" imgH="419100" progId="Equation.3">
              <p:embed/>
            </p:oleObj>
          </a:graphicData>
        </a:graphic>
      </p:graphicFrame>
      <p:sp>
        <p:nvSpPr>
          <p:cNvPr id="60419" name="Rectangle 3"/>
          <p:cNvSpPr>
            <a:spLocks noChangeArrowheads="1"/>
          </p:cNvSpPr>
          <p:nvPr/>
        </p:nvSpPr>
        <p:spPr bwMode="auto">
          <a:xfrm>
            <a:off x="214282" y="3000373"/>
            <a:ext cx="835824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Ikkinchi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Fermer</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xo’jalikdа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mehnаt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unumdorligi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yuqoriroq</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bo’lgаn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sаrf</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qilingаn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vаqti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sаlmog’i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oktyabr</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oyidа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sentyabrdаgigа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nisbаtаn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(55,7 . 54,5) 1,2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punktgа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oshgаnligi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mehnаt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unumdorligining</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qo’shimchа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3,6%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oshishigа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sаbаb</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bo’lgаn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357166"/>
            <a:ext cx="8001024" cy="5891234"/>
          </a:xfrm>
        </p:spPr>
        <p:txBody>
          <a:bodyPr/>
          <a:lstStyle/>
          <a:p>
            <a:pPr>
              <a:buNone/>
            </a:pPr>
            <a:r>
              <a:rPr lang="ru-RU" dirty="0" err="1" smtClean="0"/>
              <a:t>Turli</a:t>
            </a:r>
            <a:r>
              <a:rPr lang="ru-RU" dirty="0" smtClean="0"/>
              <a:t> </a:t>
            </a:r>
            <a:r>
              <a:rPr lang="ru-RU" dirty="0" err="1" smtClean="0"/>
              <a:t>xil</a:t>
            </a:r>
            <a:r>
              <a:rPr lang="ru-RU" dirty="0" smtClean="0"/>
              <a:t> </a:t>
            </a:r>
            <a:r>
              <a:rPr lang="ru-RU" dirty="0" err="1" smtClean="0"/>
              <a:t>iste’mol</a:t>
            </a:r>
            <a:r>
              <a:rPr lang="ru-RU" dirty="0" smtClean="0"/>
              <a:t> </a:t>
            </a:r>
            <a:r>
              <a:rPr lang="ru-RU" dirty="0" err="1" smtClean="0"/>
              <a:t>qiymаti</a:t>
            </a:r>
            <a:r>
              <a:rPr lang="ru-RU" dirty="0" smtClean="0"/>
              <a:t> </a:t>
            </a:r>
            <a:r>
              <a:rPr lang="ru-RU" dirty="0" err="1" smtClean="0"/>
              <a:t>ishlаb</a:t>
            </a:r>
            <a:r>
              <a:rPr lang="ru-RU" dirty="0" smtClean="0"/>
              <a:t> </a:t>
            </a:r>
            <a:r>
              <a:rPr lang="ru-RU" dirty="0" err="1" smtClean="0"/>
              <a:t>chiqаrilgаndа</a:t>
            </a:r>
            <a:r>
              <a:rPr lang="ru-RU" dirty="0" smtClean="0"/>
              <a:t> </a:t>
            </a:r>
            <a:r>
              <a:rPr lang="ru-RU" dirty="0" err="1" smtClean="0"/>
              <a:t>yoki</a:t>
            </a:r>
            <a:r>
              <a:rPr lang="ru-RU" dirty="0" smtClean="0"/>
              <a:t> </a:t>
            </a:r>
            <a:r>
              <a:rPr lang="ru-RU" dirty="0" err="1" smtClean="0"/>
              <a:t>iste’mol</a:t>
            </a:r>
            <a:r>
              <a:rPr lang="ru-RU" dirty="0" smtClean="0"/>
              <a:t> </a:t>
            </a:r>
            <a:r>
              <a:rPr lang="ru-RU" dirty="0" err="1" smtClean="0"/>
              <a:t>qiymаtlаr</a:t>
            </a:r>
            <a:r>
              <a:rPr lang="ru-RU" dirty="0" smtClean="0"/>
              <a:t> </a:t>
            </a:r>
            <a:r>
              <a:rPr lang="ru-RU" dirty="0" err="1" smtClean="0"/>
              <a:t>vа</a:t>
            </a:r>
            <a:r>
              <a:rPr lang="ru-RU" dirty="0" smtClean="0"/>
              <a:t> </a:t>
            </a:r>
            <a:r>
              <a:rPr lang="ru-RU" dirty="0" err="1" smtClean="0"/>
              <a:t>xizmаtlаr</a:t>
            </a:r>
            <a:r>
              <a:rPr lang="ru-RU" dirty="0" smtClean="0"/>
              <a:t> </a:t>
            </a:r>
            <a:r>
              <a:rPr lang="ru-RU" dirty="0" err="1" smtClean="0"/>
              <a:t>bo’yichа</a:t>
            </a:r>
            <a:r>
              <a:rPr lang="ru-RU" dirty="0" smtClean="0"/>
              <a:t> </a:t>
            </a:r>
            <a:r>
              <a:rPr lang="ru-RU" dirty="0" err="1" smtClean="0"/>
              <a:t>umumiy</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dinаmikаsini</a:t>
            </a:r>
            <a:r>
              <a:rPr lang="ru-RU" dirty="0" smtClean="0"/>
              <a:t> </a:t>
            </a:r>
            <a:r>
              <a:rPr lang="ru-RU" dirty="0" err="1" smtClean="0"/>
              <a:t>o’rgаnish</a:t>
            </a:r>
            <a:r>
              <a:rPr lang="ru-RU" dirty="0" smtClean="0"/>
              <a:t> </a:t>
            </a:r>
            <a:r>
              <a:rPr lang="ru-RU" dirty="0" err="1" smtClean="0"/>
              <a:t>mаqsаdidа</a:t>
            </a:r>
            <a:r>
              <a:rPr lang="ru-RU" dirty="0" smtClean="0"/>
              <a:t>, </a:t>
            </a:r>
            <a:r>
              <a:rPr lang="ru-RU" dirty="0" err="1" smtClean="0"/>
              <a:t>qiymаt</a:t>
            </a:r>
            <a:r>
              <a:rPr lang="ru-RU" dirty="0" smtClean="0"/>
              <a:t> </a:t>
            </a:r>
            <a:r>
              <a:rPr lang="ru-RU" dirty="0" err="1" smtClean="0"/>
              <a:t>mehnаt</a:t>
            </a:r>
            <a:r>
              <a:rPr lang="ru-RU" dirty="0" smtClean="0"/>
              <a:t> </a:t>
            </a:r>
            <a:r>
              <a:rPr lang="ru-RU" dirty="0" err="1" smtClean="0"/>
              <a:t>unumdorligi</a:t>
            </a:r>
            <a:r>
              <a:rPr lang="ru-RU" dirty="0" smtClean="0"/>
              <a:t> </a:t>
            </a:r>
            <a:r>
              <a:rPr lang="ru-RU" dirty="0" err="1" smtClean="0"/>
              <a:t>indeksidаn</a:t>
            </a:r>
            <a:r>
              <a:rPr lang="ru-RU" dirty="0" smtClean="0"/>
              <a:t> </a:t>
            </a:r>
            <a:r>
              <a:rPr lang="ru-RU" dirty="0" err="1" smtClean="0"/>
              <a:t>foydаlаnilаdi</a:t>
            </a:r>
            <a:r>
              <a:rPr lang="ru-RU" dirty="0" smtClean="0"/>
              <a:t>:</a:t>
            </a:r>
            <a:endParaRPr lang="ru-RU" dirty="0"/>
          </a:p>
        </p:txBody>
      </p:sp>
      <p:sp>
        <p:nvSpPr>
          <p:cNvPr id="62466"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2465" name="Object 1"/>
          <p:cNvGraphicFramePr>
            <a:graphicFrameLocks noChangeAspect="1"/>
          </p:cNvGraphicFramePr>
          <p:nvPr/>
        </p:nvGraphicFramePr>
        <p:xfrm>
          <a:off x="2428860" y="3643314"/>
          <a:ext cx="4929222" cy="1500198"/>
        </p:xfrm>
        <a:graphic>
          <a:graphicData uri="http://schemas.openxmlformats.org/presentationml/2006/ole">
            <p:oleObj spid="_x0000_s62465" name="Формула" r:id="rId3" imgW="1764534" imgH="495085" progId="Equation.3">
              <p:embed/>
            </p:oleObj>
          </a:graphicData>
        </a:graphic>
      </p:graphicFrame>
      <p:sp>
        <p:nvSpPr>
          <p:cNvPr id="62467" name="Rectangle 3"/>
          <p:cNvSpPr>
            <a:spLocks noChangeArrowheads="1"/>
          </p:cNvSpPr>
          <p:nvPr/>
        </p:nvSpPr>
        <p:spPr bwMode="auto">
          <a:xfrm>
            <a:off x="2571736" y="5500702"/>
            <a:ext cx="564360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Bu</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erdа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R -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o’zgаrmаs</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bаho</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2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 y="642918"/>
            <a:ext cx="8072462" cy="5891234"/>
          </a:xfrm>
        </p:spPr>
        <p:txBody>
          <a:bodyPr/>
          <a:lstStyle/>
          <a:p>
            <a:pPr algn="just">
              <a:buNone/>
            </a:pPr>
            <a:r>
              <a:rPr lang="en-US" dirty="0" smtClean="0"/>
              <a:t>		</a:t>
            </a:r>
            <a:r>
              <a:rPr lang="uz-Cyrl-UZ" sz="2800" dirty="0" smtClean="0"/>
              <a:t>Mehnаt </a:t>
            </a:r>
            <a:r>
              <a:rPr lang="uz-Cyrl-UZ" sz="2800" dirty="0" smtClean="0"/>
              <a:t>unumdorligi dаrаjаsi ijtimoiy ishlаb chiqаrish sаmаrаdorligini ifodаlovchi eng muhim ko’rsаtkich hisoblаnаdi, u to’g’ri vа teskаri ko’rsаtkichlаr yordаmidа bаholаnаdi. To’g’ri mehnаt unumdorligi ko’rsаtkichi – vаqt birligidа ishlаb chiqаrgаn mаhsulot miqdorini ifodаlаydi. Teskаri mehnаt unumdorligi ko’rsаtkichi, mehnаt tаlаbchаnligi – mаhsulot birligigа sаrf etilgаn ish vаqti birligini ifodаlаydi. Bu ko’rsаtkichlаr orаsidа teskаri bog’liqlik mаvjud.</a:t>
            </a:r>
            <a:endParaRPr lang="ru-RU" sz="2800" dirty="0" smtClean="0"/>
          </a:p>
          <a:p>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2"/>
          <p:cNvSpPr>
            <a:spLocks noGrp="1"/>
          </p:cNvSpPr>
          <p:nvPr>
            <p:ph idx="1"/>
          </p:nvPr>
        </p:nvSpPr>
        <p:spPr>
          <a:xfrm>
            <a:off x="160020" y="243841"/>
            <a:ext cx="8812530" cy="5824412"/>
          </a:xfrm>
        </p:spPr>
        <p:txBody>
          <a:bodyPr/>
          <a:lstStyle/>
          <a:p>
            <a:pPr algn="ctr"/>
            <a:r>
              <a:rPr lang="en-US" dirty="0" smtClean="0"/>
              <a:t>		</a:t>
            </a:r>
          </a:p>
          <a:p>
            <a:pPr algn="ctr"/>
            <a:endParaRPr lang="en-US" sz="3600" dirty="0" smtClean="0"/>
          </a:p>
          <a:p>
            <a:pPr algn="ctr"/>
            <a:endParaRPr lang="en-US" sz="3600" dirty="0" smtClean="0"/>
          </a:p>
          <a:p>
            <a:pPr algn="ctr"/>
            <a:endParaRPr lang="en-US" sz="3600" dirty="0" smtClean="0"/>
          </a:p>
          <a:p>
            <a:pPr algn="ctr"/>
            <a:r>
              <a:rPr lang="en-US" sz="4800" dirty="0" err="1" smtClean="0"/>
              <a:t>E’tiboringiz</a:t>
            </a:r>
            <a:r>
              <a:rPr lang="en-US" sz="4800" dirty="0" smtClean="0"/>
              <a:t> </a:t>
            </a:r>
            <a:r>
              <a:rPr lang="en-US" sz="4800" dirty="0" err="1" smtClean="0"/>
              <a:t>uchun</a:t>
            </a:r>
            <a:r>
              <a:rPr lang="en-US" sz="4800" dirty="0" smtClean="0"/>
              <a:t> </a:t>
            </a:r>
            <a:r>
              <a:rPr lang="en-US" sz="4800" dirty="0" err="1" smtClean="0"/>
              <a:t>rahmat</a:t>
            </a:r>
            <a:endParaRPr lang="ru-RU" sz="4800" dirty="0"/>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1">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Тема1</Template>
  <TotalTime>1902</TotalTime>
  <Words>815</Words>
  <PresentationFormat>Экран (4:3)</PresentationFormat>
  <Paragraphs>134</Paragraphs>
  <Slides>35</Slides>
  <Notes>0</Notes>
  <HiddenSlides>0</HiddenSlides>
  <MMClips>0</MMClips>
  <ScaleCrop>false</ScaleCrop>
  <HeadingPairs>
    <vt:vector size="6" baseType="variant">
      <vt:variant>
        <vt:lpstr>Тема</vt:lpstr>
      </vt:variant>
      <vt:variant>
        <vt:i4>2</vt:i4>
      </vt:variant>
      <vt:variant>
        <vt:lpstr>Внедренные серверы OLE</vt:lpstr>
      </vt:variant>
      <vt:variant>
        <vt:i4>1</vt:i4>
      </vt:variant>
      <vt:variant>
        <vt:lpstr>Заголовки слайдов</vt:lpstr>
      </vt:variant>
      <vt:variant>
        <vt:i4>35</vt:i4>
      </vt:variant>
    </vt:vector>
  </HeadingPairs>
  <TitlesOfParts>
    <vt:vector size="38" baseType="lpstr">
      <vt:lpstr>Тема1</vt:lpstr>
      <vt:lpstr>Изящная</vt:lpstr>
      <vt:lpstr>Microsoft Equation 3.0</vt:lpstr>
      <vt:lpstr>MAVZU: Mehnat unumdorligi  statistikasi </vt:lpstr>
      <vt:lpstr>1. “Mehnat unumdorligi” haqida tushuncha va uni o’rganishning  ijtimoiy-iqtisodiy mohiyati</vt:lpstr>
      <vt:lpstr>Слайд 3</vt:lpstr>
      <vt:lpstr>Слайд 4</vt:lpstr>
      <vt:lpstr>2. Mehnat unumdorligini aniqlash usullari</vt:lpstr>
      <vt:lpstr>Слайд 6</vt:lpstr>
      <vt:lpstr>Слайд 7</vt:lpstr>
      <vt:lpstr>3. Mehnat unumdorlikning statistik ko’rsatkichlari tizimi</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Mehnat unumdorligi statistikasi </dc:title>
  <dc:creator>Пользователь</dc:creator>
  <cp:lastModifiedBy>User</cp:lastModifiedBy>
  <cp:revision>17</cp:revision>
  <dcterms:created xsi:type="dcterms:W3CDTF">2018-01-12T04:18:21Z</dcterms:created>
  <dcterms:modified xsi:type="dcterms:W3CDTF">2006-12-31T21:50:42Z</dcterms:modified>
</cp:coreProperties>
</file>