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2" r:id="rId6"/>
    <p:sldId id="260" r:id="rId7"/>
    <p:sldId id="263" r:id="rId8"/>
    <p:sldId id="264" r:id="rId9"/>
    <p:sldId id="268" r:id="rId10"/>
    <p:sldId id="267" r:id="rId11"/>
    <p:sldId id="266" r:id="rId12"/>
    <p:sldId id="265" r:id="rId13"/>
    <p:sldId id="269" r:id="rId14"/>
    <p:sldId id="270" r:id="rId15"/>
    <p:sldId id="280" r:id="rId16"/>
    <p:sldId id="281" r:id="rId17"/>
    <p:sldId id="282" r:id="rId18"/>
    <p:sldId id="283" r:id="rId19"/>
    <p:sldId id="284" r:id="rId20"/>
    <p:sldId id="285" r:id="rId21"/>
    <p:sldId id="286" r:id="rId22"/>
    <p:sldId id="287" r:id="rId23"/>
    <p:sldId id="288" r:id="rId24"/>
    <p:sldId id="289" r:id="rId25"/>
    <p:sldId id="271" r:id="rId26"/>
    <p:sldId id="272" r:id="rId27"/>
    <p:sldId id="276" r:id="rId28"/>
    <p:sldId id="275" r:id="rId29"/>
    <p:sldId id="274" r:id="rId30"/>
    <p:sldId id="273" r:id="rId31"/>
    <p:sldId id="277" r:id="rId32"/>
    <p:sldId id="278" r:id="rId33"/>
    <p:sldId id="279"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B106E36-FD25-4E2D-B0AA-010F637433A0}" type="datetimeFigureOut">
              <a:rPr lang="ru-RU" smtClean="0"/>
              <a:pPr/>
              <a:t>20.05.2018</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5B106E36-FD25-4E2D-B0AA-010F637433A0}" type="datetimeFigureOut">
              <a:rPr lang="ru-RU" smtClean="0"/>
              <a:pPr/>
              <a:t>20.05.2018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5B106E36-FD25-4E2D-B0AA-010F637433A0}" type="datetimeFigureOut">
              <a:rPr lang="ru-RU" smtClean="0"/>
              <a:pPr/>
              <a:t>20.05.2018</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20.05.2018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fld id="{20401B6A-7185-4C1C-AC81-8C103EDC7798}" type="datetimeFigureOut">
              <a:rPr lang="ru-RU"/>
              <a:pPr>
                <a:defRPr/>
              </a:pPr>
              <a:t>20.05.2018</a:t>
            </a:fld>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fld id="{AB3D2CA6-8411-405D-9088-6725C0C4C602}" type="slidenum">
              <a:rPr lang="ru-RU" altLang="ru-RU"/>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B106E36-FD25-4E2D-B0AA-010F637433A0}" type="datetimeFigureOut">
              <a:rPr lang="ru-RU" smtClean="0"/>
              <a:pPr/>
              <a:t>20.05.2018</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2.xml"/><Relationship Id="rId1" Type="http://schemas.openxmlformats.org/officeDocument/2006/relationships/vmlDrawing" Target="../drawings/vmlDrawing9.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2.v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oleObject" Target="../embeddings/oleObject17.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85795"/>
            <a:ext cx="7772400" cy="2814656"/>
          </a:xfrm>
        </p:spPr>
        <p:txBody>
          <a:bodyPr>
            <a:normAutofit fontScale="90000"/>
          </a:bodyPr>
          <a:lstStyle/>
          <a:p>
            <a:r>
              <a:rPr lang="fr-FR" b="1" i="1" dirty="0" smtClean="0"/>
              <a:t>Ish vaqti statistikasi</a:t>
            </a:r>
            <a:r>
              <a:rPr lang="ru-RU" b="1" dirty="0" smtClean="0"/>
              <a:t/>
            </a:r>
            <a:br>
              <a:rPr lang="ru-RU" b="1" dirty="0" smtClean="0"/>
            </a:br>
            <a:r>
              <a:rPr lang="en-US" b="1" dirty="0" smtClean="0"/>
              <a:t/>
            </a:r>
            <a:br>
              <a:rPr lang="en-US" b="1" dirty="0" smtClean="0"/>
            </a:br>
            <a:r>
              <a:rPr lang="ru-RU" dirty="0" smtClean="0"/>
              <a:t/>
            </a:r>
            <a:br>
              <a:rPr lang="ru-RU" dirty="0" smtClean="0"/>
            </a:br>
            <a:endParaRPr lang="ru-RU" dirty="0"/>
          </a:p>
        </p:txBody>
      </p:sp>
      <p:sp>
        <p:nvSpPr>
          <p:cNvPr id="3" name="Подзаголовок 2"/>
          <p:cNvSpPr>
            <a:spLocks noGrp="1"/>
          </p:cNvSpPr>
          <p:nvPr>
            <p:ph type="subTitle" idx="1"/>
          </p:nvPr>
        </p:nvSpPr>
        <p:spPr>
          <a:xfrm>
            <a:off x="785786" y="2000240"/>
            <a:ext cx="7715304" cy="3638560"/>
          </a:xfrm>
        </p:spPr>
        <p:txBody>
          <a:bodyPr>
            <a:normAutofit/>
          </a:bodyPr>
          <a:lstStyle/>
          <a:p>
            <a:pPr algn="ctr"/>
            <a:r>
              <a:rPr lang="fr-FR" b="1" dirty="0" smtClean="0"/>
              <a:t>Reja:</a:t>
            </a:r>
            <a:endParaRPr lang="en-US" b="1" dirty="0" smtClean="0"/>
          </a:p>
          <a:p>
            <a:pPr marL="514350" indent="-514350" algn="just"/>
            <a:r>
              <a:rPr lang="ru-RU" sz="2800" dirty="0" smtClean="0">
                <a:latin typeface="Times New Roman" pitchFamily="18" charset="0"/>
                <a:cs typeface="Times New Roman" pitchFamily="18" charset="0"/>
              </a:rPr>
              <a:t>1. </a:t>
            </a:r>
            <a:r>
              <a:rPr lang="fr-FR" sz="2800" dirty="0" smtClean="0">
                <a:latin typeface="Times New Roman" pitchFamily="18" charset="0"/>
                <a:cs typeface="Times New Roman" pitchFamily="18" charset="0"/>
              </a:rPr>
              <a:t>Ish vaqti o‘lchov birliklari</a:t>
            </a:r>
            <a:endParaRPr lang="en-US" sz="2800" dirty="0" smtClean="0">
              <a:latin typeface="Times New Roman" pitchFamily="18" charset="0"/>
              <a:cs typeface="Times New Roman" pitchFamily="18" charset="0"/>
            </a:endParaRPr>
          </a:p>
          <a:p>
            <a:pPr marL="514350" indent="-514350" algn="just"/>
            <a:r>
              <a:rPr lang="ru-RU" sz="2800" dirty="0" smtClean="0">
                <a:latin typeface="Times New Roman" pitchFamily="18" charset="0"/>
                <a:cs typeface="Times New Roman" pitchFamily="18" charset="0"/>
              </a:rPr>
              <a:t>2. </a:t>
            </a:r>
            <a:r>
              <a:rPr lang="fr-FR" sz="2800" dirty="0" smtClean="0">
                <a:latin typeface="Times New Roman" pitchFamily="18" charset="0"/>
                <a:cs typeface="Times New Roman" pitchFamily="18" charset="0"/>
              </a:rPr>
              <a:t>Ish vaqti fondlari va ulardan foydalanish</a:t>
            </a:r>
            <a:endParaRPr lang="en-US" sz="2800" dirty="0" smtClean="0">
              <a:latin typeface="Times New Roman" pitchFamily="18" charset="0"/>
              <a:cs typeface="Times New Roman" pitchFamily="18" charset="0"/>
            </a:endParaRPr>
          </a:p>
          <a:p>
            <a:pPr marL="514350" indent="-514350" algn="just"/>
            <a:r>
              <a:rPr lang="ru-RU" sz="2800" dirty="0" smtClean="0">
                <a:latin typeface="Times New Roman" pitchFamily="18" charset="0"/>
                <a:cs typeface="Times New Roman" pitchFamily="18" charset="0"/>
              </a:rPr>
              <a:t>3. </a:t>
            </a:r>
            <a:r>
              <a:rPr lang="fr-FR" sz="2800" dirty="0" smtClean="0">
                <a:latin typeface="Times New Roman" pitchFamily="18" charset="0"/>
                <a:cs typeface="Times New Roman" pitchFamily="18" charset="0"/>
              </a:rPr>
              <a:t>Ish davri davomiyligi va undan foydalanish</a:t>
            </a:r>
            <a:endParaRPr lang="ru-RU" sz="2800" dirty="0" smtClean="0">
              <a:latin typeface="Times New Roman" pitchFamily="18" charset="0"/>
              <a:cs typeface="Times New Roman" pitchFamily="18" charset="0"/>
            </a:endParaRPr>
          </a:p>
          <a:p>
            <a:pPr marL="514350" indent="-514350" algn="just"/>
            <a:r>
              <a:rPr lang="fr-FR" sz="2800" dirty="0" smtClean="0">
                <a:latin typeface="Times New Roman" pitchFamily="18" charset="0"/>
                <a:cs typeface="Times New Roman" pitchFamily="18" charset="0"/>
              </a:rPr>
              <a:t>ko‘rsatkichlari</a:t>
            </a:r>
            <a:endParaRPr lang="ru-RU" sz="2800" dirty="0" smtClean="0">
              <a:latin typeface="Times New Roman" pitchFamily="18" charset="0"/>
              <a:cs typeface="Times New Roman" pitchFamily="18" charset="0"/>
            </a:endParaRPr>
          </a:p>
          <a:p>
            <a:pPr marL="514350" indent="-514350" algn="just"/>
            <a:r>
              <a:rPr lang="ru-RU" sz="2800" dirty="0" smtClean="0">
                <a:latin typeface="Times New Roman" pitchFamily="18" charset="0"/>
                <a:cs typeface="Times New Roman" pitchFamily="18" charset="0"/>
              </a:rPr>
              <a:t>4. </a:t>
            </a:r>
            <a:r>
              <a:rPr lang="ru-RU" sz="2800" dirty="0" err="1" smtClean="0">
                <a:latin typeface="Times New Roman" pitchFamily="18" charset="0"/>
                <a:cs typeface="Times New Roman" pitchFamily="18" charset="0"/>
              </a:rPr>
              <a:t>Ish</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vaqti</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balansi</a:t>
            </a:r>
            <a:endParaRPr lang="ru-RU" sz="2800" dirty="0" smtClean="0">
              <a:latin typeface="Times New Roman" pitchFamily="18" charset="0"/>
              <a:cs typeface="Times New Roman" pitchFamily="18" charset="0"/>
            </a:endParaRPr>
          </a:p>
          <a:p>
            <a:pPr marL="514350" indent="-514350" algn="just"/>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just">
              <a:buNone/>
            </a:pPr>
            <a:r>
              <a:rPr lang="ru-RU" dirty="0" smtClean="0">
                <a:latin typeface="Times New Roman" pitchFamily="18" charset="0"/>
                <a:cs typeface="Times New Roman" pitchFamily="18" charset="0"/>
              </a:rPr>
              <a:t>		</a:t>
            </a:r>
            <a:r>
              <a:rPr lang="fr-FR" dirty="0" smtClean="0">
                <a:latin typeface="Times New Roman" pitchFamily="18" charset="0"/>
                <a:cs typeface="Times New Roman" pitchFamily="18" charset="0"/>
              </a:rPr>
              <a:t>Ish kuchidan to‘laroq foydalanish maqsadida ish vaqti o‘rganiladi. Agar mehnat uning davomiyligi bilan o‘lchansa, ish vaqti esa kalendar vaqtning bir qismi bo‘lib, ishchining shu kalendar vaqtida ishlagan vaqtini ifodalaydi. Kalendar vaqt sekund, minut, soat, kun, hafta, oy va yillarda o‘lchansa, ish vaqti esa, kishi/sekund, kishi/minut, kishi/kun, kishi/hafta, kishi/oy, kishi/yil o‘lchov birligi bilan o‘lchanadi.</a:t>
            </a:r>
            <a:endParaRPr lang="ru-RU" dirty="0" smtClean="0">
              <a:latin typeface="Times New Roman" pitchFamily="18" charset="0"/>
              <a:cs typeface="Times New Roman" pitchFamily="18" charset="0"/>
            </a:endParaRPr>
          </a:p>
          <a:p>
            <a:pPr algn="just">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ru-RU" dirty="0" smtClean="0">
                <a:latin typeface="Times New Roman" pitchFamily="18" charset="0"/>
                <a:cs typeface="Times New Roman" pitchFamily="18" charset="0"/>
              </a:rPr>
              <a:t>1. </a:t>
            </a:r>
            <a:r>
              <a:rPr lang="fr-FR" dirty="0" smtClean="0">
                <a:latin typeface="Times New Roman" pitchFamily="18" charset="0"/>
                <a:cs typeface="Times New Roman" pitchFamily="18" charset="0"/>
              </a:rPr>
              <a:t>Ish vaqti o‘lchov birliklari</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ctr">
              <a:buNone/>
            </a:pPr>
            <a:r>
              <a:rPr lang="en-US" dirty="0" err="1" smtClean="0">
                <a:solidFill>
                  <a:srgbClr val="FF0000"/>
                </a:solidFill>
              </a:rPr>
              <a:t>Qanaqa</a:t>
            </a:r>
            <a:r>
              <a:rPr lang="en-US" dirty="0" smtClean="0">
                <a:solidFill>
                  <a:srgbClr val="FF0000"/>
                </a:solidFill>
              </a:rPr>
              <a:t> </a:t>
            </a:r>
            <a:r>
              <a:rPr lang="en-US" dirty="0" err="1" smtClean="0">
                <a:solidFill>
                  <a:srgbClr val="FF0000"/>
                </a:solidFill>
              </a:rPr>
              <a:t>o’lchov</a:t>
            </a:r>
            <a:r>
              <a:rPr lang="en-US" dirty="0" smtClean="0">
                <a:solidFill>
                  <a:srgbClr val="FF0000"/>
                </a:solidFill>
              </a:rPr>
              <a:t> </a:t>
            </a:r>
            <a:r>
              <a:rPr lang="en-US" dirty="0" err="1" smtClean="0">
                <a:solidFill>
                  <a:srgbClr val="FF0000"/>
                </a:solidFill>
              </a:rPr>
              <a:t>birliklarin</a:t>
            </a:r>
            <a:r>
              <a:rPr lang="en-US" dirty="0" smtClean="0">
                <a:solidFill>
                  <a:srgbClr val="FF0000"/>
                </a:solidFill>
              </a:rPr>
              <a:t> </a:t>
            </a:r>
            <a:r>
              <a:rPr lang="en-US" dirty="0" err="1" smtClean="0">
                <a:solidFill>
                  <a:srgbClr val="FF0000"/>
                </a:solidFill>
              </a:rPr>
              <a:t>bilasiz</a:t>
            </a:r>
            <a:r>
              <a:rPr lang="en-US" dirty="0" smtClean="0">
                <a:solidFill>
                  <a:srgbClr val="FF0000"/>
                </a:solidFill>
              </a:rPr>
              <a:t>????</a:t>
            </a:r>
            <a:endParaRPr lang="ru-RU" dirty="0">
              <a:solidFill>
                <a:srgbClr val="FF0000"/>
              </a:solidFill>
            </a:endParaRPr>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Ish vaqti o‘lchov birliklari</a:t>
            </a:r>
            <a:r>
              <a:rPr lang="en-US" dirty="0" smtClean="0"/>
              <a:t/>
            </a:r>
            <a:br>
              <a:rPr lang="en-US" dirty="0" smtClean="0"/>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ctr">
              <a:buNone/>
            </a:pPr>
            <a:r>
              <a:rPr lang="fr-FR" dirty="0" smtClean="0">
                <a:solidFill>
                  <a:srgbClr val="FF0000"/>
                </a:solidFill>
              </a:rPr>
              <a:t>Ishlagan kishi kun hisobiga quyidagilar kiritiladi:</a:t>
            </a:r>
            <a:endParaRPr lang="ru-RU" dirty="0" smtClean="0">
              <a:solidFill>
                <a:srgbClr val="FF0000"/>
              </a:solidFill>
            </a:endParaRPr>
          </a:p>
          <a:p>
            <a:r>
              <a:rPr lang="fr-FR" dirty="0" smtClean="0"/>
              <a:t>1. Mazkur kunda korxonada ishlagan haqiqiy ishchilar kishi/kunlari;  </a:t>
            </a:r>
            <a:endParaRPr lang="ru-RU" dirty="0" smtClean="0"/>
          </a:p>
          <a:p>
            <a:r>
              <a:rPr lang="fr-FR" dirty="0" smtClean="0"/>
              <a:t>2. Korxona tashqarisida, korxona yo‘llanmalari bilan ishlagan kishi/kun kunlari, shu jumladan, xizmat safaridagilar ham.</a:t>
            </a:r>
            <a:endParaRPr lang="ru-RU" dirty="0" smtClean="0"/>
          </a:p>
          <a:p>
            <a:r>
              <a:rPr lang="fr-FR" dirty="0" smtClean="0"/>
              <a:t>3. Asosiy ish joyida bo‘sh turish bo‘lganligi sababli, boshqa ishlarga jalb etilganlar.</a:t>
            </a:r>
            <a:endParaRPr lang="ru-RU" dirty="0" smtClean="0"/>
          </a:p>
          <a:p>
            <a:pPr>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Ish vaqti o‘lchov birliklari</a:t>
            </a:r>
            <a:r>
              <a:rPr lang="en-US" dirty="0" smtClean="0"/>
              <a:t/>
            </a:r>
            <a:br>
              <a:rPr lang="en-US" dirty="0" smtClean="0"/>
            </a:b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buNone/>
            </a:pPr>
            <a:r>
              <a:rPr lang="en-US" dirty="0" err="1" smtClean="0">
                <a:solidFill>
                  <a:srgbClr val="FF0000"/>
                </a:solidFill>
              </a:rPr>
              <a:t>Misol</a:t>
            </a:r>
            <a:r>
              <a:rPr lang="en-US" dirty="0" smtClean="0">
                <a:solidFill>
                  <a:srgbClr val="FF0000"/>
                </a:solidFill>
              </a:rPr>
              <a:t>.</a:t>
            </a:r>
            <a:endParaRPr lang="ru-RU" dirty="0">
              <a:solidFill>
                <a:srgbClr val="FF0000"/>
              </a:solidFill>
            </a:endParaRPr>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Ish vaqti o‘lchov birliklari</a:t>
            </a:r>
            <a:r>
              <a:rPr lang="en-US" dirty="0" smtClean="0"/>
              <a:t/>
            </a:r>
            <a:br>
              <a:rPr lang="en-US" dirty="0" smtClean="0"/>
            </a:b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just">
              <a:buNone/>
            </a:pPr>
            <a:r>
              <a:rPr lang="en-US" dirty="0" smtClean="0"/>
              <a:t>Jami </a:t>
            </a:r>
            <a:r>
              <a:rPr lang="en-US" dirty="0" err="1" smtClean="0"/>
              <a:t>ish</a:t>
            </a:r>
            <a:r>
              <a:rPr lang="en-US" dirty="0" smtClean="0"/>
              <a:t> </a:t>
            </a:r>
            <a:r>
              <a:rPr lang="en-US" dirty="0" err="1" smtClean="0"/>
              <a:t>vaqti</a:t>
            </a:r>
            <a:r>
              <a:rPr lang="en-US" dirty="0" smtClean="0"/>
              <a:t> </a:t>
            </a:r>
            <a:r>
              <a:rPr lang="en-US" dirty="0" err="1" smtClean="0"/>
              <a:t>o’lchovlari</a:t>
            </a:r>
            <a:r>
              <a:rPr lang="en-US" dirty="0" smtClean="0"/>
              <a:t> </a:t>
            </a:r>
            <a:r>
              <a:rPr lang="en-US" dirty="0" err="1" smtClean="0"/>
              <a:t>orqali</a:t>
            </a:r>
            <a:r>
              <a:rPr lang="en-US" dirty="0" smtClean="0"/>
              <a:t> ISH VAQTI FONDI </a:t>
            </a:r>
            <a:r>
              <a:rPr lang="en-US" dirty="0" err="1" smtClean="0"/>
              <a:t>topiladi</a:t>
            </a:r>
            <a:r>
              <a:rPr lang="en-US" dirty="0" smtClean="0"/>
              <a:t>.</a:t>
            </a:r>
          </a:p>
          <a:p>
            <a:pPr algn="just">
              <a:buNone/>
            </a:pPr>
            <a:endParaRPr lang="en-US" dirty="0" smtClean="0"/>
          </a:p>
          <a:p>
            <a:pPr algn="ctr">
              <a:buNone/>
            </a:pPr>
            <a:r>
              <a:rPr lang="en-US" dirty="0" err="1" smtClean="0">
                <a:solidFill>
                  <a:srgbClr val="FF0000"/>
                </a:solidFill>
              </a:rPr>
              <a:t>Takrorlash</a:t>
            </a:r>
            <a:r>
              <a:rPr lang="en-US" dirty="0" smtClean="0">
                <a:solidFill>
                  <a:srgbClr val="FF0000"/>
                </a:solidFill>
              </a:rPr>
              <a:t>! </a:t>
            </a:r>
            <a:r>
              <a:rPr lang="en-US" dirty="0" err="1" smtClean="0">
                <a:solidFill>
                  <a:srgbClr val="FF0000"/>
                </a:solidFill>
              </a:rPr>
              <a:t>Ish</a:t>
            </a:r>
            <a:r>
              <a:rPr lang="en-US" dirty="0" smtClean="0">
                <a:solidFill>
                  <a:srgbClr val="FF0000"/>
                </a:solidFill>
              </a:rPr>
              <a:t> </a:t>
            </a:r>
            <a:r>
              <a:rPr lang="en-US" dirty="0" err="1" smtClean="0">
                <a:solidFill>
                  <a:srgbClr val="FF0000"/>
                </a:solidFill>
              </a:rPr>
              <a:t>vaqti</a:t>
            </a:r>
            <a:r>
              <a:rPr lang="en-US" dirty="0" smtClean="0">
                <a:solidFill>
                  <a:srgbClr val="FF0000"/>
                </a:solidFill>
              </a:rPr>
              <a:t> </a:t>
            </a:r>
            <a:r>
              <a:rPr lang="en-US" dirty="0" err="1" smtClean="0">
                <a:solidFill>
                  <a:srgbClr val="FF0000"/>
                </a:solidFill>
              </a:rPr>
              <a:t>o’lchov</a:t>
            </a:r>
            <a:r>
              <a:rPr lang="en-US" dirty="0" smtClean="0">
                <a:solidFill>
                  <a:srgbClr val="FF0000"/>
                </a:solidFill>
              </a:rPr>
              <a:t> </a:t>
            </a:r>
            <a:r>
              <a:rPr lang="en-US" dirty="0" err="1" smtClean="0">
                <a:solidFill>
                  <a:srgbClr val="FF0000"/>
                </a:solidFill>
              </a:rPr>
              <a:t>birliklarini</a:t>
            </a:r>
            <a:r>
              <a:rPr lang="en-US" dirty="0" smtClean="0">
                <a:solidFill>
                  <a:srgbClr val="FF0000"/>
                </a:solidFill>
              </a:rPr>
              <a:t> </a:t>
            </a:r>
            <a:r>
              <a:rPr lang="en-US" dirty="0" err="1" smtClean="0">
                <a:solidFill>
                  <a:srgbClr val="FF0000"/>
                </a:solidFill>
              </a:rPr>
              <a:t>izohlang</a:t>
            </a:r>
            <a:r>
              <a:rPr lang="en-US" dirty="0" smtClean="0"/>
              <a:t>.</a:t>
            </a:r>
            <a:endParaRPr lang="ru-RU" dirty="0"/>
          </a:p>
        </p:txBody>
      </p:sp>
      <p:sp>
        <p:nvSpPr>
          <p:cNvPr id="3" name="Заголовок 2"/>
          <p:cNvSpPr>
            <a:spLocks noGrp="1"/>
          </p:cNvSpPr>
          <p:nvPr>
            <p:ph type="title"/>
          </p:nvPr>
        </p:nvSpPr>
        <p:spPr>
          <a:xfrm>
            <a:off x="457200" y="0"/>
            <a:ext cx="8229600" cy="1857364"/>
          </a:xfrm>
        </p:spPr>
        <p:txBody>
          <a:bodyPr>
            <a:normAutofit fontScale="90000"/>
          </a:bodyPr>
          <a:lstStyle/>
          <a:p>
            <a:pPr algn="ctr"/>
            <a:r>
              <a:rPr lang="fr-FR" dirty="0" smtClean="0"/>
              <a:t/>
            </a:r>
            <a:br>
              <a:rPr lang="fr-FR" dirty="0" smtClean="0"/>
            </a:br>
            <a:r>
              <a:rPr lang="ru-RU" dirty="0" smtClean="0"/>
              <a:t>2. </a:t>
            </a: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ctr">
              <a:buNone/>
            </a:pPr>
            <a:r>
              <a:rPr lang="en-US" dirty="0" err="1" smtClean="0">
                <a:solidFill>
                  <a:srgbClr val="FF0000"/>
                </a:solidFill>
              </a:rPr>
              <a:t>Ish</a:t>
            </a:r>
            <a:r>
              <a:rPr lang="en-US" dirty="0" smtClean="0">
                <a:solidFill>
                  <a:srgbClr val="FF0000"/>
                </a:solidFill>
              </a:rPr>
              <a:t> </a:t>
            </a:r>
            <a:r>
              <a:rPr lang="en-US" dirty="0" err="1" smtClean="0">
                <a:solidFill>
                  <a:srgbClr val="FF0000"/>
                </a:solidFill>
              </a:rPr>
              <a:t>vaqti</a:t>
            </a:r>
            <a:r>
              <a:rPr lang="en-US" dirty="0" smtClean="0">
                <a:solidFill>
                  <a:srgbClr val="FF0000"/>
                </a:solidFill>
              </a:rPr>
              <a:t> </a:t>
            </a:r>
            <a:r>
              <a:rPr lang="en-US" dirty="0" err="1" smtClean="0">
                <a:solidFill>
                  <a:srgbClr val="FF0000"/>
                </a:solidFill>
              </a:rPr>
              <a:t>fondini</a:t>
            </a:r>
            <a:r>
              <a:rPr lang="en-US" dirty="0" smtClean="0">
                <a:solidFill>
                  <a:srgbClr val="FF0000"/>
                </a:solidFill>
              </a:rPr>
              <a:t> </a:t>
            </a:r>
            <a:r>
              <a:rPr lang="en-US" dirty="0" err="1" smtClean="0">
                <a:solidFill>
                  <a:srgbClr val="FF0000"/>
                </a:solidFill>
              </a:rPr>
              <a:t>izohlash</a:t>
            </a:r>
            <a:r>
              <a:rPr lang="en-US" dirty="0" smtClean="0">
                <a:solidFill>
                  <a:srgbClr val="FF0000"/>
                </a:solidFill>
              </a:rPr>
              <a:t> </a:t>
            </a:r>
            <a:r>
              <a:rPr lang="en-US" dirty="0" err="1" smtClean="0">
                <a:solidFill>
                  <a:srgbClr val="FF0000"/>
                </a:solidFill>
              </a:rPr>
              <a:t>uchun</a:t>
            </a:r>
            <a:r>
              <a:rPr lang="en-US" dirty="0" smtClean="0">
                <a:solidFill>
                  <a:srgbClr val="FF0000"/>
                </a:solidFill>
              </a:rPr>
              <a:t> </a:t>
            </a:r>
            <a:r>
              <a:rPr lang="en-US" dirty="0" err="1" smtClean="0">
                <a:solidFill>
                  <a:srgbClr val="FF0000"/>
                </a:solidFill>
              </a:rPr>
              <a:t>bir</a:t>
            </a:r>
            <a:r>
              <a:rPr lang="en-US" dirty="0" smtClean="0">
                <a:solidFill>
                  <a:srgbClr val="FF0000"/>
                </a:solidFill>
              </a:rPr>
              <a:t> </a:t>
            </a:r>
            <a:r>
              <a:rPr lang="en-US" dirty="0" err="1" smtClean="0">
                <a:solidFill>
                  <a:srgbClr val="FF0000"/>
                </a:solidFill>
              </a:rPr>
              <a:t>qancha</a:t>
            </a:r>
            <a:r>
              <a:rPr lang="en-US" dirty="0" smtClean="0">
                <a:solidFill>
                  <a:srgbClr val="FF0000"/>
                </a:solidFill>
              </a:rPr>
              <a:t> </a:t>
            </a:r>
            <a:r>
              <a:rPr lang="en-US" dirty="0" err="1" smtClean="0">
                <a:solidFill>
                  <a:srgbClr val="FF0000"/>
                </a:solidFill>
              </a:rPr>
              <a:t>tushunchani</a:t>
            </a:r>
            <a:r>
              <a:rPr lang="en-US" dirty="0" smtClean="0">
                <a:solidFill>
                  <a:srgbClr val="FF0000"/>
                </a:solidFill>
              </a:rPr>
              <a:t> </a:t>
            </a:r>
            <a:r>
              <a:rPr lang="en-US" dirty="0" err="1" smtClean="0">
                <a:solidFill>
                  <a:srgbClr val="FF0000"/>
                </a:solidFill>
              </a:rPr>
              <a:t>beramiz</a:t>
            </a:r>
            <a:r>
              <a:rPr lang="en-US" dirty="0" smtClean="0">
                <a:solidFill>
                  <a:srgbClr val="FF0000"/>
                </a:solidFill>
              </a:rPr>
              <a:t>!</a:t>
            </a:r>
          </a:p>
          <a:p>
            <a:pPr algn="ctr">
              <a:buNone/>
            </a:pPr>
            <a:endParaRPr lang="en-US" dirty="0" smtClean="0"/>
          </a:p>
          <a:p>
            <a:pPr>
              <a:buNone/>
            </a:pPr>
            <a:r>
              <a:rPr lang="en-US" dirty="0" err="1" smtClean="0"/>
              <a:t>Kalendar</a:t>
            </a:r>
            <a:endParaRPr lang="en-US" dirty="0" smtClean="0"/>
          </a:p>
          <a:p>
            <a:pPr>
              <a:buNone/>
            </a:pPr>
            <a:r>
              <a:rPr lang="en-US" dirty="0" err="1" smtClean="0"/>
              <a:t>Tabel</a:t>
            </a:r>
            <a:endParaRPr lang="en-US" dirty="0" smtClean="0"/>
          </a:p>
          <a:p>
            <a:pPr>
              <a:buNone/>
            </a:pPr>
            <a:r>
              <a:rPr lang="en-US" dirty="0" err="1" smtClean="0"/>
              <a:t>Maksimal</a:t>
            </a:r>
            <a:endParaRPr lang="en-US" dirty="0" smtClean="0"/>
          </a:p>
          <a:p>
            <a:pPr>
              <a:buNone/>
            </a:pPr>
            <a:endParaRPr lang="en-US" dirty="0" smtClean="0">
              <a:solidFill>
                <a:srgbClr val="FF0000"/>
              </a:solidFill>
            </a:endParaRPr>
          </a:p>
          <a:p>
            <a:pPr algn="ctr">
              <a:buNone/>
            </a:pPr>
            <a:r>
              <a:rPr lang="en-US" dirty="0" err="1" smtClean="0"/>
              <a:t>Yuqoridagi</a:t>
            </a:r>
            <a:r>
              <a:rPr lang="en-US" dirty="0" smtClean="0"/>
              <a:t> </a:t>
            </a:r>
            <a:r>
              <a:rPr lang="en-US" dirty="0" err="1" smtClean="0"/>
              <a:t>tushunchalarni</a:t>
            </a:r>
            <a:r>
              <a:rPr lang="en-US" dirty="0" smtClean="0"/>
              <a:t> </a:t>
            </a:r>
            <a:r>
              <a:rPr lang="en-US" dirty="0" err="1" smtClean="0"/>
              <a:t>izohlang</a:t>
            </a:r>
            <a:r>
              <a:rPr lang="en-US" dirty="0" smtClean="0"/>
              <a:t>!</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lgn="ctr">
              <a:buNone/>
            </a:pPr>
            <a:r>
              <a:rPr lang="fr-FR" dirty="0" smtClean="0"/>
              <a:t>Kalendar vaqt fondi ikki usul bo‘yicha hisoblanadi:</a:t>
            </a:r>
          </a:p>
          <a:p>
            <a:pPr marL="624078" indent="-514350">
              <a:buAutoNum type="arabicPeriod"/>
            </a:pPr>
            <a:r>
              <a:rPr lang="fr-FR" dirty="0" smtClean="0"/>
              <a:t>Kalendar vaqt fondi ishga kelgan kishi kunlar + ishga kelmagan kishi kunlar;</a:t>
            </a:r>
          </a:p>
          <a:p>
            <a:pPr marL="624078" indent="-514350" algn="just">
              <a:buNone/>
            </a:pPr>
            <a:r>
              <a:rPr lang="fr-FR" sz="2000" dirty="0" smtClean="0">
                <a:solidFill>
                  <a:srgbClr val="FF0000"/>
                </a:solidFill>
              </a:rPr>
              <a:t>Masalan.</a:t>
            </a:r>
            <a:r>
              <a:rPr lang="fr-FR" sz="2000" dirty="0" smtClean="0"/>
              <a:t> Qaralayotgan davrda institutsional birlikda faoliyat yuritayotgan xodimning ishga kelgan kunlari va kelmagan kunlari yig’indisi bn tavsiflanadi</a:t>
            </a:r>
          </a:p>
          <a:p>
            <a:pPr marL="624078" indent="-514350">
              <a:buAutoNum type="arabicPeriod"/>
            </a:pPr>
            <a:r>
              <a:rPr lang="fr-FR" dirty="0" smtClean="0"/>
              <a:t>Kalendar vaqt fondi  kalendar kunlar </a:t>
            </a:r>
            <a:r>
              <a:rPr lang="en-US" dirty="0" smtClean="0">
                <a:sym typeface="Symbol"/>
              </a:rPr>
              <a:t></a:t>
            </a:r>
            <a:r>
              <a:rPr lang="fr-FR" dirty="0" smtClean="0"/>
              <a:t> o‘rtacha ro‘y</a:t>
            </a:r>
            <a:r>
              <a:rPr lang="de-DE" dirty="0" smtClean="0"/>
              <a:t>x</a:t>
            </a:r>
            <a:r>
              <a:rPr lang="fr-FR" dirty="0" smtClean="0"/>
              <a:t>atdagi </a:t>
            </a:r>
            <a:r>
              <a:rPr lang="de-DE" dirty="0" smtClean="0"/>
              <a:t>x</a:t>
            </a:r>
            <a:r>
              <a:rPr lang="fr-FR" dirty="0" smtClean="0"/>
              <a:t>odimlar soni.</a:t>
            </a:r>
          </a:p>
          <a:p>
            <a:pPr marL="624078" indent="-514350">
              <a:buNone/>
            </a:pPr>
            <a:r>
              <a:rPr lang="fr-FR" sz="2000" dirty="0" smtClean="0">
                <a:solidFill>
                  <a:srgbClr val="FF0000"/>
                </a:solidFill>
              </a:rPr>
              <a:t>Masalan. </a:t>
            </a:r>
            <a:r>
              <a:rPr lang="fr-FR" sz="2000" dirty="0" smtClean="0"/>
              <a:t>Bu yerda qaralayotgan davrda jami kunlarni shu kunlar mobaynida ishlagan o’rtacha xodimlar soni bn tavsiflanadi.</a:t>
            </a:r>
            <a:endParaRPr lang="ru-RU" sz="2000" dirty="0"/>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just">
              <a:buNone/>
            </a:pPr>
            <a:r>
              <a:rPr lang="fr-FR" u="sng" dirty="0" smtClean="0"/>
              <a:t>Tabel vaqt fondi </a:t>
            </a:r>
            <a:r>
              <a:rPr lang="fr-FR" dirty="0" smtClean="0"/>
              <a:t>kalendar vaqt fondidan bayram va dam olish kunlari fondiga kamroqdir.</a:t>
            </a:r>
            <a:endParaRPr lang="ru-RU" dirty="0" smtClean="0"/>
          </a:p>
          <a:p>
            <a:pPr algn="ctr">
              <a:buNone/>
            </a:pPr>
            <a:r>
              <a:rPr lang="en-US" sz="2000" dirty="0" err="1" smtClean="0">
                <a:solidFill>
                  <a:srgbClr val="FF0000"/>
                </a:solidFill>
              </a:rPr>
              <a:t>Talabalardan</a:t>
            </a:r>
            <a:r>
              <a:rPr lang="en-US" sz="2000" dirty="0" smtClean="0">
                <a:solidFill>
                  <a:srgbClr val="FF0000"/>
                </a:solidFill>
              </a:rPr>
              <a:t> </a:t>
            </a:r>
            <a:r>
              <a:rPr lang="en-US" sz="2000" dirty="0" err="1" smtClean="0">
                <a:solidFill>
                  <a:srgbClr val="FF0000"/>
                </a:solidFill>
              </a:rPr>
              <a:t>bir</a:t>
            </a:r>
            <a:r>
              <a:rPr lang="en-US" sz="2000" dirty="0" smtClean="0">
                <a:solidFill>
                  <a:srgbClr val="FF0000"/>
                </a:solidFill>
              </a:rPr>
              <a:t> </a:t>
            </a:r>
            <a:r>
              <a:rPr lang="en-US" sz="2000" dirty="0" err="1" smtClean="0">
                <a:solidFill>
                  <a:srgbClr val="FF0000"/>
                </a:solidFill>
              </a:rPr>
              <a:t>qancha</a:t>
            </a:r>
            <a:r>
              <a:rPr lang="en-US" sz="2000" dirty="0" smtClean="0">
                <a:solidFill>
                  <a:srgbClr val="FF0000"/>
                </a:solidFill>
              </a:rPr>
              <a:t> </a:t>
            </a:r>
            <a:r>
              <a:rPr lang="en-US" sz="2000" dirty="0" err="1" smtClean="0">
                <a:solidFill>
                  <a:srgbClr val="FF0000"/>
                </a:solidFill>
              </a:rPr>
              <a:t>misollar</a:t>
            </a:r>
            <a:r>
              <a:rPr lang="en-US" sz="2000" dirty="0" smtClean="0">
                <a:solidFill>
                  <a:srgbClr val="FF0000"/>
                </a:solidFill>
              </a:rPr>
              <a:t> </a:t>
            </a:r>
            <a:r>
              <a:rPr lang="en-US" sz="2000" dirty="0" err="1" smtClean="0">
                <a:solidFill>
                  <a:srgbClr val="FF0000"/>
                </a:solidFill>
              </a:rPr>
              <a:t>keltirilsin</a:t>
            </a:r>
            <a:r>
              <a:rPr lang="en-US" sz="2000" dirty="0" smtClean="0">
                <a:solidFill>
                  <a:srgbClr val="FF0000"/>
                </a:solidFill>
              </a:rPr>
              <a:t>!</a:t>
            </a:r>
          </a:p>
          <a:p>
            <a:pPr>
              <a:buNone/>
            </a:pPr>
            <a:endParaRPr lang="en-US" dirty="0" smtClean="0"/>
          </a:p>
          <a:p>
            <a:pPr algn="just">
              <a:buNone/>
            </a:pPr>
            <a:r>
              <a:rPr lang="fr-FR" u="sng" dirty="0" smtClean="0"/>
              <a:t>Maksimal imkoniyatli vaqt fondi </a:t>
            </a:r>
            <a:r>
              <a:rPr lang="fr-FR" dirty="0" smtClean="0"/>
              <a:t>tabel vaqt fondidan navbatdagi ta’til kunlari fondiga nisbatan kamroqdir.</a:t>
            </a:r>
            <a:endParaRPr lang="ru-RU" dirty="0" smtClean="0"/>
          </a:p>
          <a:p>
            <a:pPr algn="ctr">
              <a:buNone/>
            </a:pPr>
            <a:r>
              <a:rPr lang="en-US" sz="2000" dirty="0" err="1" smtClean="0">
                <a:solidFill>
                  <a:srgbClr val="FF0000"/>
                </a:solidFill>
              </a:rPr>
              <a:t>Talabalardan</a:t>
            </a:r>
            <a:r>
              <a:rPr lang="en-US" sz="2000" dirty="0" smtClean="0">
                <a:solidFill>
                  <a:srgbClr val="FF0000"/>
                </a:solidFill>
              </a:rPr>
              <a:t> </a:t>
            </a:r>
            <a:r>
              <a:rPr lang="en-US" sz="2000" dirty="0" err="1" smtClean="0">
                <a:solidFill>
                  <a:srgbClr val="FF0000"/>
                </a:solidFill>
              </a:rPr>
              <a:t>bir</a:t>
            </a:r>
            <a:r>
              <a:rPr lang="en-US" sz="2000" dirty="0" smtClean="0">
                <a:solidFill>
                  <a:srgbClr val="FF0000"/>
                </a:solidFill>
              </a:rPr>
              <a:t> </a:t>
            </a:r>
            <a:r>
              <a:rPr lang="en-US" sz="2000" dirty="0" err="1" smtClean="0">
                <a:solidFill>
                  <a:srgbClr val="FF0000"/>
                </a:solidFill>
              </a:rPr>
              <a:t>qancha</a:t>
            </a:r>
            <a:r>
              <a:rPr lang="en-US" sz="2000" dirty="0" smtClean="0">
                <a:solidFill>
                  <a:srgbClr val="FF0000"/>
                </a:solidFill>
              </a:rPr>
              <a:t> </a:t>
            </a:r>
            <a:r>
              <a:rPr lang="en-US" sz="2000" dirty="0" err="1" smtClean="0">
                <a:solidFill>
                  <a:srgbClr val="FF0000"/>
                </a:solidFill>
              </a:rPr>
              <a:t>misollar</a:t>
            </a:r>
            <a:r>
              <a:rPr lang="en-US" sz="2000" dirty="0" smtClean="0">
                <a:solidFill>
                  <a:srgbClr val="FF0000"/>
                </a:solidFill>
              </a:rPr>
              <a:t> </a:t>
            </a:r>
            <a:r>
              <a:rPr lang="en-US" sz="2000" dirty="0" err="1" smtClean="0">
                <a:solidFill>
                  <a:srgbClr val="FF0000"/>
                </a:solidFill>
              </a:rPr>
              <a:t>keltirilsin</a:t>
            </a:r>
            <a:r>
              <a:rPr lang="en-US" sz="2000" dirty="0" smtClean="0">
                <a:solidFill>
                  <a:srgbClr val="FF0000"/>
                </a:solidFill>
              </a:rPr>
              <a:t>!</a:t>
            </a:r>
          </a:p>
          <a:p>
            <a:pPr>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485804" y="1214422"/>
          <a:ext cx="8229600" cy="5852160"/>
        </p:xfrm>
        <a:graphic>
          <a:graphicData uri="http://schemas.openxmlformats.org/drawingml/2006/table">
            <a:tbl>
              <a:tblPr firstRow="1" bandRow="1">
                <a:tableStyleId>{5C22544A-7EE6-4342-B048-85BDC9FD1C3A}</a:tableStyleId>
              </a:tblPr>
              <a:tblGrid>
                <a:gridCol w="5972188"/>
                <a:gridCol w="2257412"/>
              </a:tblGrid>
              <a:tr h="370840">
                <a:tc>
                  <a:txBody>
                    <a:bodyPr/>
                    <a:lstStyle/>
                    <a:p>
                      <a:pPr marL="179705">
                        <a:lnSpc>
                          <a:spcPct val="200000"/>
                        </a:lnSpc>
                        <a:spcAft>
                          <a:spcPts val="0"/>
                        </a:spcAft>
                      </a:pPr>
                      <a:r>
                        <a:rPr lang="en-US" sz="1600" dirty="0">
                          <a:latin typeface="Times New Roman"/>
                          <a:ea typeface="Times New Roman"/>
                        </a:rPr>
                        <a:t> </a:t>
                      </a:r>
                      <a:r>
                        <a:rPr lang="en-US" sz="1600" dirty="0" err="1">
                          <a:latin typeface="Times New Roman"/>
                          <a:ea typeface="Times New Roman"/>
                        </a:rPr>
                        <a:t>O‘rtacha</a:t>
                      </a:r>
                      <a:r>
                        <a:rPr lang="en-US" sz="1600" dirty="0">
                          <a:latin typeface="Times New Roman"/>
                          <a:ea typeface="Times New Roman"/>
                        </a:rPr>
                        <a:t> </a:t>
                      </a:r>
                      <a:r>
                        <a:rPr lang="en-US" sz="1600" dirty="0" err="1">
                          <a:latin typeface="Times New Roman"/>
                          <a:ea typeface="Times New Roman"/>
                        </a:rPr>
                        <a:t>ro‘yxatdagi</a:t>
                      </a:r>
                      <a:r>
                        <a:rPr lang="en-US" sz="1600" dirty="0">
                          <a:latin typeface="Times New Roman"/>
                          <a:ea typeface="Times New Roman"/>
                        </a:rPr>
                        <a:t> </a:t>
                      </a:r>
                      <a:r>
                        <a:rPr lang="en-US" sz="1600" dirty="0" err="1">
                          <a:latin typeface="Times New Roman"/>
                          <a:ea typeface="Times New Roman"/>
                        </a:rPr>
                        <a:t>ishchilar</a:t>
                      </a:r>
                      <a:r>
                        <a:rPr lang="en-US" sz="1600" dirty="0">
                          <a:latin typeface="Times New Roman"/>
                          <a:ea typeface="Times New Roman"/>
                        </a:rPr>
                        <a:t> </a:t>
                      </a:r>
                      <a:r>
                        <a:rPr lang="en-US" sz="1600" dirty="0" err="1">
                          <a:latin typeface="Times New Roman"/>
                          <a:ea typeface="Times New Roman"/>
                        </a:rPr>
                        <a:t>soni</a:t>
                      </a:r>
                      <a:endParaRPr lang="ru-RU" sz="1600" dirty="0">
                        <a:latin typeface="Times New Roman"/>
                        <a:ea typeface="Times New Roman"/>
                      </a:endParaRPr>
                    </a:p>
                  </a:txBody>
                  <a:tcPr marL="68580" marR="68580" marT="0" marB="0"/>
                </a:tc>
                <a:tc>
                  <a:txBody>
                    <a:bodyPr/>
                    <a:lstStyle/>
                    <a:p>
                      <a:pPr marL="179705" algn="ctr">
                        <a:lnSpc>
                          <a:spcPct val="200000"/>
                        </a:lnSpc>
                        <a:spcAft>
                          <a:spcPts val="0"/>
                        </a:spcAft>
                      </a:pPr>
                      <a:r>
                        <a:rPr lang="en-US" sz="1600" b="0" i="1" dirty="0" smtClean="0">
                          <a:solidFill>
                            <a:srgbClr val="FF0000"/>
                          </a:solidFill>
                          <a:latin typeface="Times New Roman"/>
                          <a:ea typeface="Times New Roman"/>
                        </a:rPr>
                        <a:t>650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de-DE" sz="1600" dirty="0">
                          <a:latin typeface="Times New Roman"/>
                          <a:ea typeface="Times New Roman"/>
                        </a:rPr>
                        <a:t> </a:t>
                      </a:r>
                      <a:r>
                        <a:rPr lang="de-DE" sz="1600" dirty="0" err="1">
                          <a:latin typeface="Times New Roman"/>
                          <a:ea typeface="Times New Roman"/>
                        </a:rPr>
                        <a:t>Ishga</a:t>
                      </a:r>
                      <a:r>
                        <a:rPr lang="de-DE" sz="1600" dirty="0">
                          <a:latin typeface="Times New Roman"/>
                          <a:ea typeface="Times New Roman"/>
                        </a:rPr>
                        <a:t> </a:t>
                      </a:r>
                      <a:r>
                        <a:rPr lang="de-DE" sz="1600" dirty="0" err="1">
                          <a:latin typeface="Times New Roman"/>
                          <a:ea typeface="Times New Roman"/>
                        </a:rPr>
                        <a:t>kelgan</a:t>
                      </a:r>
                      <a:r>
                        <a:rPr lang="de-DE" sz="1600" dirty="0">
                          <a:latin typeface="Times New Roman"/>
                          <a:ea typeface="Times New Roman"/>
                        </a:rPr>
                        <a:t> </a:t>
                      </a:r>
                      <a:r>
                        <a:rPr lang="de-DE" sz="1600" dirty="0" err="1">
                          <a:latin typeface="Times New Roman"/>
                          <a:ea typeface="Times New Roman"/>
                        </a:rPr>
                        <a:t>va</a:t>
                      </a:r>
                      <a:r>
                        <a:rPr lang="de-DE" sz="1600" dirty="0">
                          <a:latin typeface="Times New Roman"/>
                          <a:ea typeface="Times New Roman"/>
                        </a:rPr>
                        <a:t> </a:t>
                      </a:r>
                      <a:r>
                        <a:rPr lang="de-DE" sz="1600" dirty="0" err="1">
                          <a:latin typeface="Times New Roman"/>
                          <a:ea typeface="Times New Roman"/>
                        </a:rPr>
                        <a:t>kelmagan</a:t>
                      </a:r>
                      <a:r>
                        <a:rPr lang="de-DE" sz="1600" dirty="0">
                          <a:latin typeface="Times New Roman"/>
                          <a:ea typeface="Times New Roman"/>
                        </a:rPr>
                        <a:t> </a:t>
                      </a:r>
                      <a:r>
                        <a:rPr lang="de-DE" sz="1600" dirty="0" err="1">
                          <a:latin typeface="Times New Roman"/>
                          <a:ea typeface="Times New Roman"/>
                        </a:rPr>
                        <a:t>kishi</a:t>
                      </a:r>
                      <a:r>
                        <a:rPr lang="de-DE" sz="1600" dirty="0">
                          <a:latin typeface="Times New Roman"/>
                          <a:ea typeface="Times New Roman"/>
                        </a:rPr>
                        <a:t> </a:t>
                      </a:r>
                      <a:r>
                        <a:rPr lang="de-DE" sz="1600" dirty="0" err="1">
                          <a:latin typeface="Times New Roman"/>
                          <a:ea typeface="Times New Roman"/>
                        </a:rPr>
                        <a:t>kunlar</a:t>
                      </a:r>
                      <a:endParaRPr lang="ru-RU" sz="1600" dirty="0">
                        <a:latin typeface="Times New Roman"/>
                        <a:ea typeface="Times New Roman"/>
                      </a:endParaRPr>
                    </a:p>
                  </a:txBody>
                  <a:tcPr marL="68580" marR="68580" marT="0" marB="0"/>
                </a:tc>
                <a:tc>
                  <a:txBody>
                    <a:bodyPr/>
                    <a:lstStyle/>
                    <a:p>
                      <a:pPr marL="179705" algn="ctr">
                        <a:lnSpc>
                          <a:spcPct val="200000"/>
                        </a:lnSpc>
                        <a:spcAft>
                          <a:spcPts val="0"/>
                        </a:spcAft>
                      </a:pPr>
                      <a:r>
                        <a:rPr lang="en-US" sz="1600" b="0" i="1" dirty="0" smtClean="0">
                          <a:solidFill>
                            <a:schemeClr val="bg1"/>
                          </a:solidFill>
                          <a:latin typeface="Times New Roman"/>
                          <a:ea typeface="Times New Roman"/>
                        </a:rPr>
                        <a:t>2</a:t>
                      </a:r>
                      <a:r>
                        <a:rPr lang="ru-RU" sz="1600" b="0" i="1" dirty="0" smtClean="0">
                          <a:solidFill>
                            <a:schemeClr val="bg1"/>
                          </a:solidFill>
                          <a:latin typeface="Times New Roman"/>
                          <a:ea typeface="Times New Roman"/>
                        </a:rPr>
                        <a:t>3</a:t>
                      </a:r>
                      <a:r>
                        <a:rPr lang="en-US" sz="1600" b="0" i="1" dirty="0" smtClean="0">
                          <a:solidFill>
                            <a:schemeClr val="bg1"/>
                          </a:solidFill>
                          <a:latin typeface="Times New Roman"/>
                          <a:ea typeface="Times New Roman"/>
                        </a:rPr>
                        <a:t>725</a:t>
                      </a:r>
                      <a:r>
                        <a:rPr lang="ru-RU" sz="1600" b="0" i="1" dirty="0" smtClean="0">
                          <a:solidFill>
                            <a:schemeClr val="bg1"/>
                          </a:solidFill>
                          <a:latin typeface="Times New Roman"/>
                          <a:ea typeface="Times New Roman"/>
                        </a:rPr>
                        <a:t>0</a:t>
                      </a:r>
                      <a:endParaRPr lang="ru-RU" sz="1600" b="0" i="1" dirty="0">
                        <a:solidFill>
                          <a:schemeClr val="bg1"/>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dirty="0">
                          <a:latin typeface="Times New Roman"/>
                          <a:ea typeface="Times New Roman"/>
                        </a:rPr>
                        <a:t> </a:t>
                      </a:r>
                      <a:r>
                        <a:rPr lang="ru-RU" sz="1600" dirty="0" err="1">
                          <a:latin typeface="Times New Roman"/>
                          <a:ea typeface="Times New Roman"/>
                        </a:rPr>
                        <a:t>Haqiqiy</a:t>
                      </a:r>
                      <a:r>
                        <a:rPr lang="ru-RU" sz="1600" dirty="0">
                          <a:latin typeface="Times New Roman"/>
                          <a:ea typeface="Times New Roman"/>
                        </a:rPr>
                        <a:t> </a:t>
                      </a:r>
                      <a:r>
                        <a:rPr lang="ru-RU" sz="1600" dirty="0" err="1">
                          <a:latin typeface="Times New Roman"/>
                          <a:ea typeface="Times New Roman"/>
                        </a:rPr>
                        <a:t>ishlangan</a:t>
                      </a:r>
                      <a:r>
                        <a:rPr lang="ru-RU" sz="1600" dirty="0">
                          <a:latin typeface="Times New Roman"/>
                          <a:ea typeface="Times New Roman"/>
                        </a:rPr>
                        <a:t> </a:t>
                      </a:r>
                      <a:r>
                        <a:rPr lang="ru-RU" sz="1600" dirty="0" err="1">
                          <a:latin typeface="Times New Roman"/>
                          <a:ea typeface="Times New Roman"/>
                        </a:rPr>
                        <a:t>kishi</a:t>
                      </a:r>
                      <a:r>
                        <a:rPr lang="ru-RU" sz="1600" dirty="0">
                          <a:latin typeface="Times New Roman"/>
                          <a:ea typeface="Times New Roman"/>
                        </a:rPr>
                        <a:t> </a:t>
                      </a:r>
                      <a:r>
                        <a:rPr lang="ru-RU" sz="1600" dirty="0" err="1">
                          <a:latin typeface="Times New Roman"/>
                          <a:ea typeface="Times New Roman"/>
                        </a:rPr>
                        <a:t>kunlari</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172</a:t>
                      </a:r>
                      <a:r>
                        <a:rPr lang="ru-RU" sz="1600" b="0" i="1" dirty="0" smtClean="0">
                          <a:solidFill>
                            <a:srgbClr val="FF0000"/>
                          </a:solidFill>
                          <a:latin typeface="Times New Roman"/>
                          <a:ea typeface="Times New Roman"/>
                        </a:rPr>
                        <a:t>200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en-US" sz="1600">
                          <a:latin typeface="Times New Roman"/>
                          <a:ea typeface="Times New Roman"/>
                        </a:rPr>
                        <a:t> Bayram va dam olish kishi kunlari</a:t>
                      </a:r>
                      <a:endParaRPr lang="ru-RU" sz="160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34</a:t>
                      </a:r>
                      <a:r>
                        <a:rPr lang="ru-RU" sz="1600" b="0" i="1" dirty="0" smtClean="0">
                          <a:solidFill>
                            <a:srgbClr val="FF0000"/>
                          </a:solidFill>
                          <a:latin typeface="Times New Roman"/>
                          <a:ea typeface="Times New Roman"/>
                        </a:rPr>
                        <a:t>000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de-DE" sz="1600" dirty="0">
                          <a:latin typeface="Times New Roman"/>
                          <a:ea typeface="Times New Roman"/>
                        </a:rPr>
                        <a:t> </a:t>
                      </a:r>
                      <a:r>
                        <a:rPr lang="de-DE" sz="1600" dirty="0" err="1">
                          <a:latin typeface="Times New Roman"/>
                          <a:ea typeface="Times New Roman"/>
                        </a:rPr>
                        <a:t>Uzrli</a:t>
                      </a:r>
                      <a:r>
                        <a:rPr lang="de-DE" sz="1600" dirty="0">
                          <a:latin typeface="Times New Roman"/>
                          <a:ea typeface="Times New Roman"/>
                        </a:rPr>
                        <a:t> </a:t>
                      </a:r>
                      <a:r>
                        <a:rPr lang="de-DE" sz="1600" dirty="0" err="1">
                          <a:latin typeface="Times New Roman"/>
                          <a:ea typeface="Times New Roman"/>
                        </a:rPr>
                        <a:t>ishga</a:t>
                      </a:r>
                      <a:r>
                        <a:rPr lang="de-DE" sz="1600" dirty="0">
                          <a:latin typeface="Times New Roman"/>
                          <a:ea typeface="Times New Roman"/>
                        </a:rPr>
                        <a:t> </a:t>
                      </a:r>
                      <a:r>
                        <a:rPr lang="de-DE" sz="1600" dirty="0" err="1">
                          <a:latin typeface="Times New Roman"/>
                          <a:ea typeface="Times New Roman"/>
                        </a:rPr>
                        <a:t>kelmagan</a:t>
                      </a:r>
                      <a:r>
                        <a:rPr lang="de-DE" sz="1600" dirty="0">
                          <a:latin typeface="Times New Roman"/>
                          <a:ea typeface="Times New Roman"/>
                        </a:rPr>
                        <a:t> </a:t>
                      </a:r>
                      <a:r>
                        <a:rPr lang="de-DE" sz="1600" dirty="0" err="1">
                          <a:latin typeface="Times New Roman"/>
                          <a:ea typeface="Times New Roman"/>
                        </a:rPr>
                        <a:t>kishi</a:t>
                      </a:r>
                      <a:r>
                        <a:rPr lang="de-DE" sz="1600" dirty="0">
                          <a:latin typeface="Times New Roman"/>
                          <a:ea typeface="Times New Roman"/>
                        </a:rPr>
                        <a:t> </a:t>
                      </a:r>
                      <a:r>
                        <a:rPr lang="de-DE" sz="1600" dirty="0" err="1">
                          <a:latin typeface="Times New Roman"/>
                          <a:ea typeface="Times New Roman"/>
                        </a:rPr>
                        <a:t>kunlari</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104</a:t>
                      </a:r>
                      <a:r>
                        <a:rPr lang="ru-RU" sz="1600" b="0" i="1" dirty="0" smtClean="0">
                          <a:solidFill>
                            <a:srgbClr val="FF0000"/>
                          </a:solidFill>
                          <a:latin typeface="Times New Roman"/>
                          <a:ea typeface="Times New Roman"/>
                        </a:rPr>
                        <a:t>00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dirty="0">
                          <a:latin typeface="Times New Roman"/>
                          <a:ea typeface="Times New Roman"/>
                        </a:rPr>
                        <a:t>S</a:t>
                      </a:r>
                      <a:r>
                        <a:rPr lang="en-US" sz="1600" b="1" dirty="0">
                          <a:latin typeface="Times New Roman"/>
                          <a:ea typeface="Times New Roman"/>
                        </a:rPr>
                        <a:t>h</a:t>
                      </a:r>
                      <a:r>
                        <a:rPr lang="ru-RU" sz="1600" b="1" dirty="0" err="1">
                          <a:latin typeface="Times New Roman"/>
                          <a:ea typeface="Times New Roman"/>
                        </a:rPr>
                        <a:t>u</a:t>
                      </a:r>
                      <a:r>
                        <a:rPr lang="ru-RU" sz="1600" b="1" dirty="0">
                          <a:latin typeface="Times New Roman"/>
                          <a:ea typeface="Times New Roman"/>
                        </a:rPr>
                        <a:t> </a:t>
                      </a:r>
                      <a:r>
                        <a:rPr lang="ru-RU" sz="1600" b="1" dirty="0" err="1">
                          <a:latin typeface="Times New Roman"/>
                          <a:ea typeface="Times New Roman"/>
                        </a:rPr>
                        <a:t>jumladan</a:t>
                      </a:r>
                      <a:r>
                        <a:rPr lang="ru-RU" sz="1600" b="1" dirty="0">
                          <a:latin typeface="Times New Roman"/>
                          <a:ea typeface="Times New Roman"/>
                        </a:rPr>
                        <a:t>:</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dirty="0">
                          <a:latin typeface="Times New Roman"/>
                          <a:ea typeface="Times New Roman"/>
                        </a:rPr>
                        <a:t> </a:t>
                      </a:r>
                      <a:r>
                        <a:rPr lang="ru-RU" sz="1600" dirty="0" err="1">
                          <a:latin typeface="Times New Roman"/>
                          <a:ea typeface="Times New Roman"/>
                        </a:rPr>
                        <a:t>Navbatdagi</a:t>
                      </a:r>
                      <a:r>
                        <a:rPr lang="ru-RU" sz="1600" dirty="0">
                          <a:latin typeface="Times New Roman"/>
                          <a:ea typeface="Times New Roman"/>
                        </a:rPr>
                        <a:t> </a:t>
                      </a:r>
                      <a:r>
                        <a:rPr lang="ru-RU" sz="1600" dirty="0" err="1">
                          <a:latin typeface="Times New Roman"/>
                          <a:ea typeface="Times New Roman"/>
                        </a:rPr>
                        <a:t>ta’til</a:t>
                      </a:r>
                      <a:r>
                        <a:rPr lang="ru-RU" sz="1600" dirty="0">
                          <a:latin typeface="Times New Roman"/>
                          <a:ea typeface="Times New Roman"/>
                        </a:rPr>
                        <a:t> </a:t>
                      </a: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650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a:latin typeface="Times New Roman"/>
                          <a:ea typeface="Times New Roman"/>
                        </a:rPr>
                        <a:t> </a:t>
                      </a:r>
                      <a:r>
                        <a:rPr lang="ru-RU" sz="1600">
                          <a:latin typeface="Times New Roman"/>
                          <a:ea typeface="Times New Roman"/>
                        </a:rPr>
                        <a:t>O‘quv ta’tili</a:t>
                      </a: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420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dirty="0">
                          <a:latin typeface="Times New Roman"/>
                          <a:ea typeface="Times New Roman"/>
                        </a:rPr>
                        <a:t> </a:t>
                      </a:r>
                      <a:r>
                        <a:rPr lang="ru-RU" sz="1600" dirty="0" err="1">
                          <a:latin typeface="Times New Roman"/>
                          <a:ea typeface="Times New Roman"/>
                        </a:rPr>
                        <a:t>Homiladorlik</a:t>
                      </a:r>
                      <a:r>
                        <a:rPr lang="ru-RU" sz="1600" dirty="0">
                          <a:latin typeface="Times New Roman"/>
                          <a:ea typeface="Times New Roman"/>
                        </a:rPr>
                        <a:t> </a:t>
                      </a:r>
                      <a:r>
                        <a:rPr lang="ru-RU" sz="1600" dirty="0" err="1">
                          <a:latin typeface="Times New Roman"/>
                          <a:ea typeface="Times New Roman"/>
                        </a:rPr>
                        <a:t>ta’tili</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390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dirty="0">
                          <a:latin typeface="Times New Roman"/>
                          <a:ea typeface="Times New Roman"/>
                        </a:rPr>
                        <a:t> </a:t>
                      </a:r>
                      <a:r>
                        <a:rPr lang="ru-RU" sz="1600" dirty="0" err="1">
                          <a:latin typeface="Times New Roman"/>
                          <a:ea typeface="Times New Roman"/>
                        </a:rPr>
                        <a:t>Kasallik</a:t>
                      </a:r>
                      <a:r>
                        <a:rPr lang="ru-RU" sz="1600" dirty="0">
                          <a:latin typeface="Times New Roman"/>
                          <a:ea typeface="Times New Roman"/>
                        </a:rPr>
                        <a:t> </a:t>
                      </a:r>
                      <a:r>
                        <a:rPr lang="ru-RU" sz="1600" dirty="0" err="1">
                          <a:latin typeface="Times New Roman"/>
                          <a:ea typeface="Times New Roman"/>
                        </a:rPr>
                        <a:t>sababli</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20</a:t>
                      </a:r>
                      <a:r>
                        <a:rPr lang="ru-RU" sz="1600" b="0" i="1" dirty="0" smtClean="0">
                          <a:solidFill>
                            <a:srgbClr val="FF0000"/>
                          </a:solidFill>
                          <a:latin typeface="Times New Roman"/>
                          <a:ea typeface="Times New Roman"/>
                        </a:rPr>
                        <a:t>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dirty="0">
                          <a:latin typeface="Times New Roman"/>
                          <a:ea typeface="Times New Roman"/>
                        </a:rPr>
                        <a:t> </a:t>
                      </a:r>
                      <a:r>
                        <a:rPr lang="en-US" sz="1600" dirty="0" err="1">
                          <a:latin typeface="Times New Roman"/>
                          <a:ea typeface="Times New Roman"/>
                        </a:rPr>
                        <a:t>Qonun</a:t>
                      </a:r>
                      <a:r>
                        <a:rPr lang="en-US" sz="1600" dirty="0">
                          <a:latin typeface="Times New Roman"/>
                          <a:ea typeface="Times New Roman"/>
                        </a:rPr>
                        <a:t> </a:t>
                      </a:r>
                      <a:r>
                        <a:rPr lang="en-US" sz="1600" dirty="0" err="1">
                          <a:latin typeface="Times New Roman"/>
                          <a:ea typeface="Times New Roman"/>
                        </a:rPr>
                        <a:t>bo</a:t>
                      </a:r>
                      <a:r>
                        <a:rPr lang="ru-RU" sz="1600" dirty="0">
                          <a:latin typeface="Times New Roman"/>
                          <a:ea typeface="Times New Roman"/>
                        </a:rPr>
                        <a:t>‘</a:t>
                      </a:r>
                      <a:r>
                        <a:rPr lang="en-US" sz="1600" dirty="0" err="1">
                          <a:latin typeface="Times New Roman"/>
                          <a:ea typeface="Times New Roman"/>
                        </a:rPr>
                        <a:t>yicha</a:t>
                      </a:r>
                      <a:r>
                        <a:rPr lang="en-US" sz="1600" dirty="0">
                          <a:latin typeface="Times New Roman"/>
                          <a:ea typeface="Times New Roman"/>
                        </a:rPr>
                        <a:t> </a:t>
                      </a:r>
                      <a:r>
                        <a:rPr lang="en-US" sz="1600" dirty="0" err="1">
                          <a:latin typeface="Times New Roman"/>
                          <a:ea typeface="Times New Roman"/>
                        </a:rPr>
                        <a:t>ruxsat</a:t>
                      </a:r>
                      <a:r>
                        <a:rPr lang="en-US" sz="1600" dirty="0">
                          <a:latin typeface="Times New Roman"/>
                          <a:ea typeface="Times New Roman"/>
                        </a:rPr>
                        <a:t> </a:t>
                      </a:r>
                      <a:r>
                        <a:rPr lang="en-US" sz="1600" dirty="0" err="1">
                          <a:latin typeface="Times New Roman"/>
                          <a:ea typeface="Times New Roman"/>
                        </a:rPr>
                        <a:t>etilgan</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en-US" sz="1600" b="0" i="1" dirty="0" smtClean="0">
                          <a:solidFill>
                            <a:srgbClr val="FF0000"/>
                          </a:solidFill>
                          <a:latin typeface="Times New Roman"/>
                          <a:ea typeface="Times New Roman"/>
                        </a:rPr>
                        <a:t>10</a:t>
                      </a:r>
                      <a:r>
                        <a:rPr lang="ru-RU" sz="1600" b="0" i="1" dirty="0" smtClean="0">
                          <a:solidFill>
                            <a:srgbClr val="FF0000"/>
                          </a:solidFill>
                          <a:latin typeface="Times New Roman"/>
                          <a:ea typeface="Times New Roman"/>
                        </a:rPr>
                        <a:t>0</a:t>
                      </a:r>
                      <a:endParaRPr lang="ru-RU" sz="1600" b="0" i="1" dirty="0">
                        <a:solidFill>
                          <a:srgbClr val="FF0000"/>
                        </a:solidFill>
                        <a:latin typeface="Times New Roman"/>
                        <a:ea typeface="Times New Roman"/>
                      </a:endParaRPr>
                    </a:p>
                  </a:txBody>
                  <a:tcPr marL="68580" marR="68580" marT="0" marB="0"/>
                </a:tc>
              </a:tr>
              <a:tr h="370840">
                <a:tc>
                  <a:txBody>
                    <a:bodyPr/>
                    <a:lstStyle/>
                    <a:p>
                      <a:pPr marL="179705">
                        <a:lnSpc>
                          <a:spcPct val="200000"/>
                        </a:lnSpc>
                        <a:spcAft>
                          <a:spcPts val="0"/>
                        </a:spcAft>
                      </a:pPr>
                      <a:r>
                        <a:rPr lang="ru-RU" sz="1600" b="1" dirty="0">
                          <a:latin typeface="Times New Roman"/>
                          <a:ea typeface="Times New Roman"/>
                        </a:rPr>
                        <a:t> </a:t>
                      </a:r>
                      <a:r>
                        <a:rPr lang="de-DE" sz="1600" dirty="0">
                          <a:latin typeface="Times New Roman"/>
                          <a:ea typeface="Times New Roman"/>
                        </a:rPr>
                        <a:t>Kun </a:t>
                      </a:r>
                      <a:r>
                        <a:rPr lang="de-DE" sz="1600" dirty="0" err="1">
                          <a:latin typeface="Times New Roman"/>
                          <a:ea typeface="Times New Roman"/>
                        </a:rPr>
                        <a:t>davomida</a:t>
                      </a:r>
                      <a:r>
                        <a:rPr lang="de-DE" sz="1600" dirty="0">
                          <a:latin typeface="Times New Roman"/>
                          <a:ea typeface="Times New Roman"/>
                        </a:rPr>
                        <a:t> </a:t>
                      </a:r>
                      <a:r>
                        <a:rPr lang="de-DE" sz="1600" dirty="0" err="1">
                          <a:latin typeface="Times New Roman"/>
                          <a:ea typeface="Times New Roman"/>
                        </a:rPr>
                        <a:t>o‘zrli</a:t>
                      </a:r>
                      <a:r>
                        <a:rPr lang="de-DE" sz="1600" dirty="0">
                          <a:latin typeface="Times New Roman"/>
                          <a:ea typeface="Times New Roman"/>
                        </a:rPr>
                        <a:t> </a:t>
                      </a:r>
                      <a:r>
                        <a:rPr lang="de-DE" sz="1600" dirty="0" err="1">
                          <a:latin typeface="Times New Roman"/>
                          <a:ea typeface="Times New Roman"/>
                        </a:rPr>
                        <a:t>foydalanilmagan</a:t>
                      </a:r>
                      <a:r>
                        <a:rPr lang="de-DE" sz="1600" dirty="0">
                          <a:latin typeface="Times New Roman"/>
                          <a:ea typeface="Times New Roman"/>
                        </a:rPr>
                        <a:t> </a:t>
                      </a:r>
                      <a:r>
                        <a:rPr lang="de-DE" sz="1600" dirty="0" err="1" smtClean="0">
                          <a:latin typeface="Times New Roman"/>
                          <a:ea typeface="Times New Roman"/>
                        </a:rPr>
                        <a:t>kishi</a:t>
                      </a:r>
                      <a:r>
                        <a:rPr lang="de-DE" sz="1600" dirty="0" smtClean="0">
                          <a:latin typeface="Times New Roman"/>
                          <a:ea typeface="Times New Roman"/>
                        </a:rPr>
                        <a:t> </a:t>
                      </a:r>
                      <a:r>
                        <a:rPr lang="de-DE" sz="1600" dirty="0" err="1" smtClean="0">
                          <a:latin typeface="Times New Roman"/>
                          <a:ea typeface="Times New Roman"/>
                        </a:rPr>
                        <a:t>soatlar</a:t>
                      </a:r>
                      <a:endParaRPr lang="ru-RU" sz="1600" dirty="0">
                        <a:latin typeface="Times New Roman"/>
                        <a:ea typeface="Times New Roman"/>
                      </a:endParaRPr>
                    </a:p>
                  </a:txBody>
                  <a:tcPr marL="68580" marR="68580" marT="0" marB="0"/>
                </a:tc>
                <a:tc>
                  <a:txBody>
                    <a:bodyPr/>
                    <a:lstStyle/>
                    <a:p>
                      <a:pPr marL="179705">
                        <a:lnSpc>
                          <a:spcPct val="200000"/>
                        </a:lnSpc>
                        <a:spcAft>
                          <a:spcPts val="0"/>
                        </a:spcAft>
                      </a:pPr>
                      <a:r>
                        <a:rPr lang="ru-RU" sz="1600" b="0" i="1" dirty="0">
                          <a:solidFill>
                            <a:srgbClr val="FF0000"/>
                          </a:solidFill>
                          <a:latin typeface="Times New Roman"/>
                          <a:ea typeface="Times New Roman"/>
                        </a:rPr>
                        <a:t>1000</a:t>
                      </a:r>
                    </a:p>
                  </a:txBody>
                  <a:tcPr marL="68580" marR="68580" marT="0" marB="0"/>
                </a:tc>
              </a:tr>
            </a:tbl>
          </a:graphicData>
        </a:graphic>
      </p:graphicFrame>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28596" y="1214422"/>
          <a:ext cx="8229600" cy="5486400"/>
        </p:xfrm>
        <a:graphic>
          <a:graphicData uri="http://schemas.openxmlformats.org/drawingml/2006/table">
            <a:tbl>
              <a:tblPr firstRow="1" bandRow="1">
                <a:tableStyleId>{5C22544A-7EE6-4342-B048-85BDC9FD1C3A}</a:tableStyleId>
              </a:tblPr>
              <a:tblGrid>
                <a:gridCol w="5757874"/>
                <a:gridCol w="2471726"/>
              </a:tblGrid>
              <a:tr h="370840">
                <a:tc gridSpan="2">
                  <a:txBody>
                    <a:bodyPr/>
                    <a:lstStyle/>
                    <a:p>
                      <a:pPr marL="179705">
                        <a:lnSpc>
                          <a:spcPct val="200000"/>
                        </a:lnSpc>
                        <a:spcAft>
                          <a:spcPts val="0"/>
                        </a:spcAft>
                      </a:pPr>
                      <a:r>
                        <a:rPr lang="ru-RU" sz="1800" b="1" dirty="0">
                          <a:latin typeface="Times New Roman"/>
                          <a:ea typeface="Times New Roman"/>
                        </a:rPr>
                        <a:t>S</a:t>
                      </a:r>
                      <a:r>
                        <a:rPr lang="en-US" sz="1800" b="1" dirty="0">
                          <a:latin typeface="Times New Roman"/>
                          <a:ea typeface="Times New Roman"/>
                        </a:rPr>
                        <a:t>h</a:t>
                      </a:r>
                      <a:r>
                        <a:rPr lang="ru-RU" sz="1800" b="1" dirty="0" err="1">
                          <a:latin typeface="Times New Roman"/>
                          <a:ea typeface="Times New Roman"/>
                        </a:rPr>
                        <a:t>u</a:t>
                      </a:r>
                      <a:r>
                        <a:rPr lang="ru-RU" sz="1800" b="1" dirty="0">
                          <a:latin typeface="Times New Roman"/>
                          <a:ea typeface="Times New Roman"/>
                        </a:rPr>
                        <a:t> </a:t>
                      </a:r>
                      <a:r>
                        <a:rPr lang="ru-RU" sz="1800" b="1" dirty="0" err="1">
                          <a:latin typeface="Times New Roman"/>
                          <a:ea typeface="Times New Roman"/>
                        </a:rPr>
                        <a:t>jumladan</a:t>
                      </a:r>
                      <a:r>
                        <a:rPr lang="ru-RU" sz="1800" b="1" dirty="0">
                          <a:latin typeface="Times New Roman"/>
                          <a:ea typeface="Times New Roman"/>
                        </a:rPr>
                        <a:t>:</a:t>
                      </a:r>
                      <a:endParaRPr lang="ru-RU" sz="1800" dirty="0">
                        <a:latin typeface="Times New Roman"/>
                        <a:ea typeface="Times New Roman"/>
                      </a:endParaRPr>
                    </a:p>
                  </a:txBody>
                  <a:tcPr marL="68580" marR="68580" marT="0" marB="0"/>
                </a:tc>
                <a:tc hMerge="1">
                  <a:txBody>
                    <a:bodyPr/>
                    <a:lstStyle/>
                    <a:p>
                      <a:endParaRPr lang="ru-RU"/>
                    </a:p>
                  </a:txBody>
                  <a:tcPr/>
                </a:tc>
              </a:tr>
              <a:tr h="370840">
                <a:tc>
                  <a:txBody>
                    <a:bodyPr/>
                    <a:lstStyle/>
                    <a:p>
                      <a:pPr marL="179705">
                        <a:lnSpc>
                          <a:spcPct val="200000"/>
                        </a:lnSpc>
                        <a:spcAft>
                          <a:spcPts val="0"/>
                        </a:spcAft>
                      </a:pPr>
                      <a:r>
                        <a:rPr lang="ru-RU" sz="1800">
                          <a:latin typeface="Times New Roman"/>
                          <a:ea typeface="Times New Roman"/>
                        </a:rPr>
                        <a:t> Kasallik sababli</a:t>
                      </a:r>
                    </a:p>
                  </a:txBody>
                  <a:tcPr marL="68580" marR="68580" marT="0" marB="0"/>
                </a:tc>
                <a:tc>
                  <a:txBody>
                    <a:bodyPr/>
                    <a:lstStyle/>
                    <a:p>
                      <a:pPr marL="179705">
                        <a:lnSpc>
                          <a:spcPct val="200000"/>
                        </a:lnSpc>
                        <a:spcAft>
                          <a:spcPts val="0"/>
                        </a:spcAft>
                      </a:pPr>
                      <a:r>
                        <a:rPr lang="ru-RU" sz="1800" dirty="0">
                          <a:latin typeface="Times New Roman"/>
                          <a:ea typeface="Times New Roman"/>
                        </a:rPr>
                        <a:t>300</a:t>
                      </a:r>
                    </a:p>
                  </a:txBody>
                  <a:tcPr marL="68580" marR="68580" marT="0" marB="0"/>
                </a:tc>
              </a:tr>
              <a:tr h="370840">
                <a:tc>
                  <a:txBody>
                    <a:bodyPr/>
                    <a:lstStyle/>
                    <a:p>
                      <a:pPr marL="179705">
                        <a:lnSpc>
                          <a:spcPct val="200000"/>
                        </a:lnSpc>
                        <a:spcAft>
                          <a:spcPts val="0"/>
                        </a:spcAft>
                      </a:pPr>
                      <a:r>
                        <a:rPr lang="ru-RU" sz="1800" b="1">
                          <a:latin typeface="Times New Roman"/>
                          <a:ea typeface="Times New Roman"/>
                        </a:rPr>
                        <a:t> </a:t>
                      </a:r>
                      <a:r>
                        <a:rPr lang="ru-RU" sz="1800">
                          <a:latin typeface="Times New Roman"/>
                          <a:ea typeface="Times New Roman"/>
                        </a:rPr>
                        <a:t>Emizikli bolaga qarash sababli </a:t>
                      </a:r>
                    </a:p>
                  </a:txBody>
                  <a:tcPr marL="68580" marR="68580" marT="0" marB="0"/>
                </a:tc>
                <a:tc>
                  <a:txBody>
                    <a:bodyPr/>
                    <a:lstStyle/>
                    <a:p>
                      <a:pPr marL="179705">
                        <a:lnSpc>
                          <a:spcPct val="200000"/>
                        </a:lnSpc>
                        <a:spcAft>
                          <a:spcPts val="0"/>
                        </a:spcAft>
                      </a:pPr>
                      <a:r>
                        <a:rPr lang="ru-RU" sz="1800" dirty="0">
                          <a:latin typeface="Times New Roman"/>
                          <a:ea typeface="Times New Roman"/>
                        </a:rPr>
                        <a:t>450</a:t>
                      </a:r>
                    </a:p>
                  </a:txBody>
                  <a:tcPr marL="68580" marR="68580" marT="0" marB="0"/>
                </a:tc>
              </a:tr>
              <a:tr h="370840">
                <a:tc>
                  <a:txBody>
                    <a:bodyPr/>
                    <a:lstStyle/>
                    <a:p>
                      <a:pPr marL="179705">
                        <a:lnSpc>
                          <a:spcPct val="200000"/>
                        </a:lnSpc>
                        <a:spcAft>
                          <a:spcPts val="0"/>
                        </a:spcAft>
                      </a:pPr>
                      <a:r>
                        <a:rPr lang="ru-RU" sz="1800" b="1">
                          <a:latin typeface="Times New Roman"/>
                          <a:ea typeface="Times New Roman"/>
                        </a:rPr>
                        <a:t> </a:t>
                      </a:r>
                      <a:r>
                        <a:rPr lang="ru-RU" sz="1800">
                          <a:latin typeface="Times New Roman"/>
                          <a:ea typeface="Times New Roman"/>
                        </a:rPr>
                        <a:t>Davlat majburiyatlarini bajarish</a:t>
                      </a:r>
                    </a:p>
                  </a:txBody>
                  <a:tcPr marL="68580" marR="68580" marT="0" marB="0"/>
                </a:tc>
                <a:tc>
                  <a:txBody>
                    <a:bodyPr/>
                    <a:lstStyle/>
                    <a:p>
                      <a:pPr marL="179705">
                        <a:lnSpc>
                          <a:spcPct val="200000"/>
                        </a:lnSpc>
                        <a:spcAft>
                          <a:spcPts val="0"/>
                        </a:spcAft>
                      </a:pPr>
                      <a:r>
                        <a:rPr lang="ru-RU" sz="1800" dirty="0">
                          <a:latin typeface="Times New Roman"/>
                          <a:ea typeface="Times New Roman"/>
                        </a:rPr>
                        <a:t>250</a:t>
                      </a:r>
                    </a:p>
                  </a:txBody>
                  <a:tcPr marL="68580" marR="68580" marT="0" marB="0"/>
                </a:tc>
              </a:tr>
              <a:tr h="370840">
                <a:tc>
                  <a:txBody>
                    <a:bodyPr/>
                    <a:lstStyle/>
                    <a:p>
                      <a:pPr marL="179705">
                        <a:lnSpc>
                          <a:spcPct val="200000"/>
                        </a:lnSpc>
                        <a:spcAft>
                          <a:spcPts val="0"/>
                        </a:spcAft>
                      </a:pPr>
                      <a:r>
                        <a:rPr lang="en-US" sz="1800">
                          <a:latin typeface="Times New Roman"/>
                          <a:ea typeface="Times New Roman"/>
                        </a:rPr>
                        <a:t> To‘liq ish vaqtining yo‘qotilishi </a:t>
                      </a:r>
                      <a:endParaRPr lang="ru-RU" sz="1800">
                        <a:latin typeface="Times New Roman"/>
                        <a:ea typeface="Times New Roman"/>
                      </a:endParaRPr>
                    </a:p>
                  </a:txBody>
                  <a:tcPr marL="68580" marR="68580" marT="0" marB="0"/>
                </a:tc>
                <a:tc>
                  <a:txBody>
                    <a:bodyPr/>
                    <a:lstStyle/>
                    <a:p>
                      <a:pPr marL="179705">
                        <a:lnSpc>
                          <a:spcPct val="200000"/>
                        </a:lnSpc>
                        <a:spcAft>
                          <a:spcPts val="0"/>
                        </a:spcAft>
                      </a:pPr>
                      <a:r>
                        <a:rPr lang="ru-RU" sz="1800" dirty="0">
                          <a:latin typeface="Times New Roman"/>
                          <a:ea typeface="Times New Roman"/>
                        </a:rPr>
                        <a:t>100</a:t>
                      </a:r>
                    </a:p>
                  </a:txBody>
                  <a:tcPr marL="68580" marR="68580" marT="0" marB="0"/>
                </a:tc>
              </a:tr>
              <a:tr h="370840">
                <a:tc>
                  <a:txBody>
                    <a:bodyPr/>
                    <a:lstStyle/>
                    <a:p>
                      <a:pPr marL="179705">
                        <a:lnSpc>
                          <a:spcPct val="200000"/>
                        </a:lnSpc>
                        <a:spcAft>
                          <a:spcPts val="0"/>
                        </a:spcAft>
                      </a:pPr>
                      <a:r>
                        <a:rPr lang="ru-RU" sz="1800" b="1">
                          <a:latin typeface="Times New Roman"/>
                          <a:ea typeface="Times New Roman"/>
                        </a:rPr>
                        <a:t>S</a:t>
                      </a:r>
                      <a:r>
                        <a:rPr lang="en-US" sz="1800" b="1">
                          <a:latin typeface="Times New Roman"/>
                          <a:ea typeface="Times New Roman"/>
                        </a:rPr>
                        <a:t>h</a:t>
                      </a:r>
                      <a:r>
                        <a:rPr lang="ru-RU" sz="1800" b="1">
                          <a:latin typeface="Times New Roman"/>
                          <a:ea typeface="Times New Roman"/>
                        </a:rPr>
                        <a:t>u jumladan:</a:t>
                      </a:r>
                      <a:endParaRPr lang="ru-RU" sz="1800">
                        <a:latin typeface="Times New Roman"/>
                        <a:ea typeface="Times New Roman"/>
                      </a:endParaRPr>
                    </a:p>
                  </a:txBody>
                  <a:tcPr marL="68580" marR="68580" marT="0" marB="0"/>
                </a:tc>
                <a:tc>
                  <a:txBody>
                    <a:bodyPr/>
                    <a:lstStyle/>
                    <a:p>
                      <a:pPr marL="179705">
                        <a:lnSpc>
                          <a:spcPct val="200000"/>
                        </a:lnSpc>
                        <a:spcAft>
                          <a:spcPts val="0"/>
                        </a:spcAft>
                      </a:pPr>
                      <a:endParaRPr lang="ru-RU" sz="1800">
                        <a:latin typeface="Times New Roman"/>
                        <a:ea typeface="Times New Roman"/>
                      </a:endParaRPr>
                    </a:p>
                  </a:txBody>
                  <a:tcPr marL="68580" marR="68580" marT="0" marB="0"/>
                </a:tc>
              </a:tr>
              <a:tr h="370840">
                <a:tc>
                  <a:txBody>
                    <a:bodyPr/>
                    <a:lstStyle/>
                    <a:p>
                      <a:pPr marL="179705">
                        <a:lnSpc>
                          <a:spcPct val="200000"/>
                        </a:lnSpc>
                        <a:spcAft>
                          <a:spcPts val="0"/>
                        </a:spcAft>
                      </a:pPr>
                      <a:r>
                        <a:rPr lang="ru-RU" sz="1800">
                          <a:latin typeface="Times New Roman"/>
                          <a:ea typeface="Times New Roman"/>
                        </a:rPr>
                        <a:t> Ma’muriyat ruxsati bilan </a:t>
                      </a:r>
                    </a:p>
                  </a:txBody>
                  <a:tcPr marL="68580" marR="68580" marT="0" marB="0"/>
                </a:tc>
                <a:tc>
                  <a:txBody>
                    <a:bodyPr/>
                    <a:lstStyle/>
                    <a:p>
                      <a:pPr marL="179705">
                        <a:lnSpc>
                          <a:spcPct val="200000"/>
                        </a:lnSpc>
                        <a:spcAft>
                          <a:spcPts val="0"/>
                        </a:spcAft>
                      </a:pPr>
                      <a:r>
                        <a:rPr lang="ru-RU" sz="1800">
                          <a:latin typeface="Times New Roman"/>
                          <a:ea typeface="Times New Roman"/>
                        </a:rPr>
                        <a:t>45</a:t>
                      </a:r>
                    </a:p>
                  </a:txBody>
                  <a:tcPr marL="68580" marR="68580" marT="0" marB="0"/>
                </a:tc>
              </a:tr>
              <a:tr h="370840">
                <a:tc>
                  <a:txBody>
                    <a:bodyPr/>
                    <a:lstStyle/>
                    <a:p>
                      <a:pPr marL="179705">
                        <a:lnSpc>
                          <a:spcPct val="200000"/>
                        </a:lnSpc>
                        <a:spcAft>
                          <a:spcPts val="0"/>
                        </a:spcAft>
                      </a:pPr>
                      <a:r>
                        <a:rPr lang="ru-RU" sz="1800">
                          <a:latin typeface="Times New Roman"/>
                          <a:ea typeface="Times New Roman"/>
                        </a:rPr>
                        <a:t> Sababsiz</a:t>
                      </a:r>
                    </a:p>
                  </a:txBody>
                  <a:tcPr marL="68580" marR="68580" marT="0" marB="0"/>
                </a:tc>
                <a:tc>
                  <a:txBody>
                    <a:bodyPr/>
                    <a:lstStyle/>
                    <a:p>
                      <a:pPr marL="179705">
                        <a:lnSpc>
                          <a:spcPct val="200000"/>
                        </a:lnSpc>
                        <a:spcAft>
                          <a:spcPts val="0"/>
                        </a:spcAft>
                      </a:pPr>
                      <a:r>
                        <a:rPr lang="ru-RU" sz="1800">
                          <a:latin typeface="Times New Roman"/>
                          <a:ea typeface="Times New Roman"/>
                        </a:rPr>
                        <a:t>30</a:t>
                      </a:r>
                    </a:p>
                  </a:txBody>
                  <a:tcPr marL="68580" marR="68580" marT="0" marB="0"/>
                </a:tc>
              </a:tr>
              <a:tr h="370840">
                <a:tc>
                  <a:txBody>
                    <a:bodyPr/>
                    <a:lstStyle/>
                    <a:p>
                      <a:pPr marL="179705">
                        <a:lnSpc>
                          <a:spcPct val="200000"/>
                        </a:lnSpc>
                        <a:spcAft>
                          <a:spcPts val="0"/>
                        </a:spcAft>
                      </a:pPr>
                      <a:r>
                        <a:rPr lang="en-US" sz="1800">
                          <a:latin typeface="Times New Roman"/>
                          <a:ea typeface="Times New Roman"/>
                        </a:rPr>
                        <a:t> Kun davomida bo‘sh turish </a:t>
                      </a:r>
                      <a:endParaRPr lang="ru-RU" sz="1800">
                        <a:latin typeface="Times New Roman"/>
                        <a:ea typeface="Times New Roman"/>
                      </a:endParaRPr>
                    </a:p>
                  </a:txBody>
                  <a:tcPr marL="68580" marR="68580" marT="0" marB="0"/>
                </a:tc>
                <a:tc>
                  <a:txBody>
                    <a:bodyPr/>
                    <a:lstStyle/>
                    <a:p>
                      <a:pPr marL="179705">
                        <a:lnSpc>
                          <a:spcPct val="200000"/>
                        </a:lnSpc>
                        <a:spcAft>
                          <a:spcPts val="0"/>
                        </a:spcAft>
                      </a:pPr>
                      <a:r>
                        <a:rPr lang="ru-RU" sz="1800">
                          <a:latin typeface="Times New Roman"/>
                          <a:ea typeface="Times New Roman"/>
                        </a:rPr>
                        <a:t>25</a:t>
                      </a:r>
                    </a:p>
                  </a:txBody>
                  <a:tcPr marL="68580" marR="68580" marT="0" marB="0"/>
                </a:tc>
              </a:tr>
              <a:tr h="370840">
                <a:tc>
                  <a:txBody>
                    <a:bodyPr/>
                    <a:lstStyle/>
                    <a:p>
                      <a:pPr marL="179705">
                        <a:lnSpc>
                          <a:spcPct val="200000"/>
                        </a:lnSpc>
                        <a:spcAft>
                          <a:spcPts val="0"/>
                        </a:spcAft>
                      </a:pPr>
                      <a:r>
                        <a:rPr lang="en-US" sz="1800">
                          <a:latin typeface="Times New Roman"/>
                          <a:ea typeface="Times New Roman"/>
                        </a:rPr>
                        <a:t> Almashish orasidagi ish saotining yo‘qotilishi </a:t>
                      </a:r>
                      <a:endParaRPr lang="ru-RU" sz="1800">
                        <a:latin typeface="Times New Roman"/>
                        <a:ea typeface="Times New Roman"/>
                      </a:endParaRPr>
                    </a:p>
                  </a:txBody>
                  <a:tcPr marL="68580" marR="68580" marT="0" marB="0"/>
                </a:tc>
                <a:tc>
                  <a:txBody>
                    <a:bodyPr/>
                    <a:lstStyle/>
                    <a:p>
                      <a:pPr marL="179705">
                        <a:lnSpc>
                          <a:spcPct val="200000"/>
                        </a:lnSpc>
                        <a:spcAft>
                          <a:spcPts val="0"/>
                        </a:spcAft>
                      </a:pPr>
                      <a:r>
                        <a:rPr lang="ru-RU" sz="1800" dirty="0">
                          <a:latin typeface="Times New Roman"/>
                          <a:ea typeface="Times New Roman"/>
                        </a:rPr>
                        <a:t>1000</a:t>
                      </a:r>
                    </a:p>
                  </a:txBody>
                  <a:tcPr marL="68580" marR="68580" marT="0" marB="0"/>
                </a:tc>
              </a:tr>
            </a:tbl>
          </a:graphicData>
        </a:graphic>
      </p:graphicFrame>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481138"/>
          <a:ext cx="8229600" cy="4876800"/>
        </p:xfrm>
        <a:graphic>
          <a:graphicData uri="http://schemas.openxmlformats.org/drawingml/2006/table">
            <a:tbl>
              <a:tblPr firstRow="1" bandRow="1">
                <a:tableStyleId>{5C22544A-7EE6-4342-B048-85BDC9FD1C3A}</a:tableStyleId>
              </a:tblPr>
              <a:tblGrid>
                <a:gridCol w="5686436"/>
                <a:gridCol w="2543164"/>
              </a:tblGrid>
              <a:tr h="370840">
                <a:tc>
                  <a:txBody>
                    <a:bodyPr/>
                    <a:lstStyle/>
                    <a:p>
                      <a:pPr marL="179705">
                        <a:lnSpc>
                          <a:spcPct val="200000"/>
                        </a:lnSpc>
                        <a:spcAft>
                          <a:spcPts val="0"/>
                        </a:spcAft>
                      </a:pPr>
                      <a:r>
                        <a:rPr lang="ru-RU" sz="2000" b="1" dirty="0">
                          <a:latin typeface="Times New Roman"/>
                          <a:ea typeface="Times New Roman"/>
                        </a:rPr>
                        <a:t>S</a:t>
                      </a:r>
                      <a:r>
                        <a:rPr lang="en-US" sz="2000" b="1" dirty="0">
                          <a:latin typeface="Times New Roman"/>
                          <a:ea typeface="Times New Roman"/>
                        </a:rPr>
                        <a:t>h</a:t>
                      </a:r>
                      <a:r>
                        <a:rPr lang="ru-RU" sz="2000" b="1" dirty="0" err="1">
                          <a:latin typeface="Times New Roman"/>
                          <a:ea typeface="Times New Roman"/>
                        </a:rPr>
                        <a:t>u</a:t>
                      </a:r>
                      <a:r>
                        <a:rPr lang="ru-RU" sz="2000" b="1" dirty="0">
                          <a:latin typeface="Times New Roman"/>
                          <a:ea typeface="Times New Roman"/>
                        </a:rPr>
                        <a:t> </a:t>
                      </a:r>
                      <a:r>
                        <a:rPr lang="ru-RU" sz="2000" b="1" dirty="0" err="1">
                          <a:latin typeface="Times New Roman"/>
                          <a:ea typeface="Times New Roman"/>
                        </a:rPr>
                        <a:t>jumladan</a:t>
                      </a:r>
                      <a:r>
                        <a:rPr lang="ru-RU" sz="2000" b="1" dirty="0">
                          <a:latin typeface="Times New Roman"/>
                          <a:ea typeface="Times New Roman"/>
                        </a:rPr>
                        <a:t>:</a:t>
                      </a:r>
                      <a:endParaRPr lang="ru-RU" sz="2000" dirty="0">
                        <a:latin typeface="Times New Roman"/>
                        <a:ea typeface="Times New Roman"/>
                      </a:endParaRPr>
                    </a:p>
                  </a:txBody>
                  <a:tcPr marL="68580" marR="68580" marT="0" marB="0"/>
                </a:tc>
                <a:tc>
                  <a:txBody>
                    <a:bodyPr/>
                    <a:lstStyle/>
                    <a:p>
                      <a:pPr marL="179705">
                        <a:lnSpc>
                          <a:spcPct val="200000"/>
                        </a:lnSpc>
                        <a:spcAft>
                          <a:spcPts val="0"/>
                        </a:spcAft>
                      </a:pPr>
                      <a:endParaRPr lang="ru-RU" sz="2000">
                        <a:latin typeface="Times New Roman"/>
                        <a:ea typeface="Times New Roman"/>
                      </a:endParaRPr>
                    </a:p>
                  </a:txBody>
                  <a:tcPr marL="68580" marR="68580" marT="0" marB="0"/>
                </a:tc>
              </a:tr>
              <a:tr h="370840">
                <a:tc>
                  <a:txBody>
                    <a:bodyPr/>
                    <a:lstStyle/>
                    <a:p>
                      <a:pPr marL="179705">
                        <a:lnSpc>
                          <a:spcPct val="200000"/>
                        </a:lnSpc>
                        <a:spcAft>
                          <a:spcPts val="0"/>
                        </a:spcAft>
                      </a:pPr>
                      <a:r>
                        <a:rPr lang="en-US" sz="2000">
                          <a:latin typeface="Times New Roman"/>
                          <a:ea typeface="Times New Roman"/>
                        </a:rPr>
                        <a:t> Almashish orasidagi bo‘sh turish</a:t>
                      </a:r>
                      <a:endParaRPr lang="ru-RU" sz="2000">
                        <a:latin typeface="Times New Roman"/>
                        <a:ea typeface="Times New Roman"/>
                      </a:endParaRPr>
                    </a:p>
                  </a:txBody>
                  <a:tcPr marL="68580" marR="68580" marT="0" marB="0"/>
                </a:tc>
                <a:tc>
                  <a:txBody>
                    <a:bodyPr/>
                    <a:lstStyle/>
                    <a:p>
                      <a:pPr marL="179705">
                        <a:lnSpc>
                          <a:spcPct val="200000"/>
                        </a:lnSpc>
                        <a:spcAft>
                          <a:spcPts val="0"/>
                        </a:spcAft>
                      </a:pPr>
                      <a:r>
                        <a:rPr lang="ru-RU" sz="2000">
                          <a:latin typeface="Times New Roman"/>
                          <a:ea typeface="Times New Roman"/>
                        </a:rPr>
                        <a:t>500</a:t>
                      </a:r>
                    </a:p>
                  </a:txBody>
                  <a:tcPr marL="68580" marR="68580" marT="0" marB="0"/>
                </a:tc>
              </a:tr>
              <a:tr h="370840">
                <a:tc>
                  <a:txBody>
                    <a:bodyPr/>
                    <a:lstStyle/>
                    <a:p>
                      <a:pPr marL="179705">
                        <a:lnSpc>
                          <a:spcPct val="200000"/>
                        </a:lnSpc>
                        <a:spcAft>
                          <a:spcPts val="0"/>
                        </a:spcAft>
                      </a:pPr>
                      <a:r>
                        <a:rPr lang="ru-RU" sz="2000">
                          <a:latin typeface="Times New Roman"/>
                          <a:ea typeface="Times New Roman"/>
                        </a:rPr>
                        <a:t> Kech qolish </a:t>
                      </a:r>
                    </a:p>
                  </a:txBody>
                  <a:tcPr marL="68580" marR="68580" marT="0" marB="0"/>
                </a:tc>
                <a:tc>
                  <a:txBody>
                    <a:bodyPr/>
                    <a:lstStyle/>
                    <a:p>
                      <a:pPr marL="179705">
                        <a:lnSpc>
                          <a:spcPct val="200000"/>
                        </a:lnSpc>
                        <a:spcAft>
                          <a:spcPts val="0"/>
                        </a:spcAft>
                      </a:pPr>
                      <a:r>
                        <a:rPr lang="ru-RU" sz="2000">
                          <a:latin typeface="Times New Roman"/>
                          <a:ea typeface="Times New Roman"/>
                        </a:rPr>
                        <a:t>100</a:t>
                      </a:r>
                    </a:p>
                  </a:txBody>
                  <a:tcPr marL="68580" marR="68580" marT="0" marB="0"/>
                </a:tc>
              </a:tr>
              <a:tr h="370840">
                <a:tc>
                  <a:txBody>
                    <a:bodyPr/>
                    <a:lstStyle/>
                    <a:p>
                      <a:pPr marL="179705">
                        <a:lnSpc>
                          <a:spcPct val="200000"/>
                        </a:lnSpc>
                        <a:spcAft>
                          <a:spcPts val="0"/>
                        </a:spcAft>
                      </a:pPr>
                      <a:r>
                        <a:rPr lang="ru-RU" sz="2000">
                          <a:latin typeface="Times New Roman"/>
                          <a:ea typeface="Times New Roman"/>
                        </a:rPr>
                        <a:t> Erta kelish </a:t>
                      </a:r>
                    </a:p>
                  </a:txBody>
                  <a:tcPr marL="68580" marR="68580" marT="0" marB="0"/>
                </a:tc>
                <a:tc>
                  <a:txBody>
                    <a:bodyPr/>
                    <a:lstStyle/>
                    <a:p>
                      <a:pPr marL="179705">
                        <a:lnSpc>
                          <a:spcPct val="200000"/>
                        </a:lnSpc>
                        <a:spcAft>
                          <a:spcPts val="0"/>
                        </a:spcAft>
                      </a:pPr>
                      <a:r>
                        <a:rPr lang="ru-RU" sz="2000">
                          <a:latin typeface="Times New Roman"/>
                          <a:ea typeface="Times New Roman"/>
                        </a:rPr>
                        <a:t>100</a:t>
                      </a:r>
                    </a:p>
                  </a:txBody>
                  <a:tcPr marL="68580" marR="68580" marT="0" marB="0"/>
                </a:tc>
              </a:tr>
              <a:tr h="370840">
                <a:tc>
                  <a:txBody>
                    <a:bodyPr/>
                    <a:lstStyle/>
                    <a:p>
                      <a:pPr marL="179705">
                        <a:lnSpc>
                          <a:spcPct val="200000"/>
                        </a:lnSpc>
                        <a:spcAft>
                          <a:spcPts val="0"/>
                        </a:spcAft>
                      </a:pPr>
                      <a:r>
                        <a:rPr lang="de-DE" sz="2000">
                          <a:latin typeface="Times New Roman"/>
                          <a:ea typeface="Times New Roman"/>
                        </a:rPr>
                        <a:t> Mehnat intizomini bo‘zish natijasida </a:t>
                      </a:r>
                      <a:endParaRPr lang="ru-RU" sz="2000">
                        <a:latin typeface="Times New Roman"/>
                        <a:ea typeface="Times New Roman"/>
                      </a:endParaRPr>
                    </a:p>
                  </a:txBody>
                  <a:tcPr marL="68580" marR="68580" marT="0" marB="0"/>
                </a:tc>
                <a:tc>
                  <a:txBody>
                    <a:bodyPr/>
                    <a:lstStyle/>
                    <a:p>
                      <a:pPr marL="179705">
                        <a:lnSpc>
                          <a:spcPct val="200000"/>
                        </a:lnSpc>
                        <a:spcAft>
                          <a:spcPts val="0"/>
                        </a:spcAft>
                      </a:pPr>
                      <a:r>
                        <a:rPr lang="ru-RU" sz="2000">
                          <a:latin typeface="Times New Roman"/>
                          <a:ea typeface="Times New Roman"/>
                        </a:rPr>
                        <a:t>300</a:t>
                      </a:r>
                    </a:p>
                  </a:txBody>
                  <a:tcPr marL="68580" marR="68580" marT="0" marB="0"/>
                </a:tc>
              </a:tr>
              <a:tr h="370840">
                <a:tc>
                  <a:txBody>
                    <a:bodyPr/>
                    <a:lstStyle/>
                    <a:p>
                      <a:pPr marL="179705">
                        <a:lnSpc>
                          <a:spcPct val="200000"/>
                        </a:lnSpc>
                        <a:spcAft>
                          <a:spcPts val="0"/>
                        </a:spcAft>
                      </a:pPr>
                      <a:r>
                        <a:rPr lang="ru-RU" sz="2000">
                          <a:latin typeface="Times New Roman"/>
                          <a:ea typeface="Times New Roman"/>
                        </a:rPr>
                        <a:t> Ishlangan kishisoatlar </a:t>
                      </a:r>
                    </a:p>
                  </a:txBody>
                  <a:tcPr marL="68580" marR="68580" marT="0" marB="0"/>
                </a:tc>
                <a:tc>
                  <a:txBody>
                    <a:bodyPr/>
                    <a:lstStyle/>
                    <a:p>
                      <a:pPr marL="179705">
                        <a:lnSpc>
                          <a:spcPct val="200000"/>
                        </a:lnSpc>
                        <a:spcAft>
                          <a:spcPts val="0"/>
                        </a:spcAft>
                      </a:pPr>
                      <a:r>
                        <a:rPr lang="ru-RU" sz="2000">
                          <a:latin typeface="Times New Roman"/>
                          <a:ea typeface="Times New Roman"/>
                        </a:rPr>
                        <a:t>340500</a:t>
                      </a:r>
                    </a:p>
                  </a:txBody>
                  <a:tcPr marL="68580" marR="68580" marT="0" marB="0"/>
                </a:tc>
              </a:tr>
              <a:tr h="370840">
                <a:tc>
                  <a:txBody>
                    <a:bodyPr/>
                    <a:lstStyle/>
                    <a:p>
                      <a:pPr marL="179705">
                        <a:lnSpc>
                          <a:spcPct val="200000"/>
                        </a:lnSpc>
                        <a:spcAft>
                          <a:spcPts val="0"/>
                        </a:spcAft>
                      </a:pPr>
                      <a:r>
                        <a:rPr lang="ru-RU" sz="2000">
                          <a:latin typeface="Times New Roman"/>
                          <a:ea typeface="Times New Roman"/>
                        </a:rPr>
                        <a:t> SHu jumladan, ustama </a:t>
                      </a:r>
                    </a:p>
                  </a:txBody>
                  <a:tcPr marL="68580" marR="68580" marT="0" marB="0"/>
                </a:tc>
                <a:tc>
                  <a:txBody>
                    <a:bodyPr/>
                    <a:lstStyle/>
                    <a:p>
                      <a:pPr marL="179705">
                        <a:lnSpc>
                          <a:spcPct val="200000"/>
                        </a:lnSpc>
                        <a:spcAft>
                          <a:spcPts val="0"/>
                        </a:spcAft>
                      </a:pPr>
                      <a:r>
                        <a:rPr lang="ru-RU" sz="2000">
                          <a:latin typeface="Times New Roman"/>
                          <a:ea typeface="Times New Roman"/>
                        </a:rPr>
                        <a:t>4000</a:t>
                      </a:r>
                    </a:p>
                  </a:txBody>
                  <a:tcPr marL="68580" marR="68580" marT="0" marB="0"/>
                </a:tc>
              </a:tr>
              <a:tr h="370840">
                <a:tc>
                  <a:txBody>
                    <a:bodyPr/>
                    <a:lstStyle/>
                    <a:p>
                      <a:pPr marL="179705">
                        <a:lnSpc>
                          <a:spcPct val="200000"/>
                        </a:lnSpc>
                        <a:spcAft>
                          <a:spcPts val="0"/>
                        </a:spcAft>
                      </a:pPr>
                      <a:r>
                        <a:rPr lang="ru-RU" sz="2000">
                          <a:latin typeface="Times New Roman"/>
                          <a:ea typeface="Times New Roman"/>
                        </a:rPr>
                        <a:t> Belgilangan ish kuning davomiyligi</a:t>
                      </a:r>
                    </a:p>
                  </a:txBody>
                  <a:tcPr marL="68580" marR="68580" marT="0" marB="0"/>
                </a:tc>
                <a:tc>
                  <a:txBody>
                    <a:bodyPr/>
                    <a:lstStyle/>
                    <a:p>
                      <a:pPr marL="179705">
                        <a:lnSpc>
                          <a:spcPct val="200000"/>
                        </a:lnSpc>
                        <a:spcAft>
                          <a:spcPts val="0"/>
                        </a:spcAft>
                      </a:pPr>
                      <a:r>
                        <a:rPr lang="ru-RU" sz="2000" dirty="0">
                          <a:latin typeface="Times New Roman"/>
                          <a:ea typeface="Times New Roman"/>
                        </a:rPr>
                        <a:t>6,6</a:t>
                      </a:r>
                    </a:p>
                  </a:txBody>
                  <a:tcPr marL="68580" marR="68580" marT="0" marB="0"/>
                </a:tc>
              </a:tr>
            </a:tbl>
          </a:graphicData>
        </a:graphic>
      </p:graphicFrame>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
        <p:nvSpPr>
          <p:cNvPr id="5" name="Содержимое 4"/>
          <p:cNvSpPr>
            <a:spLocks noGrp="1"/>
          </p:cNvSpPr>
          <p:nvPr>
            <p:ph idx="1"/>
          </p:nvPr>
        </p:nvSpPr>
        <p:spPr/>
        <p:txBody>
          <a:bodyPr>
            <a:normAutofit lnSpcReduction="10000"/>
          </a:bodyPr>
          <a:lstStyle/>
          <a:p>
            <a:pPr algn="ctr">
              <a:buNone/>
            </a:pPr>
            <a:r>
              <a:rPr lang="fr-FR" dirty="0" smtClean="0">
                <a:solidFill>
                  <a:srgbClr val="FF0000"/>
                </a:solidFill>
              </a:rPr>
              <a:t>Kalendar vaqt fondi kishi kunlari:</a:t>
            </a:r>
            <a:endParaRPr lang="ru-RU" dirty="0" smtClean="0">
              <a:solidFill>
                <a:srgbClr val="FF0000"/>
              </a:solidFill>
            </a:endParaRPr>
          </a:p>
          <a:p>
            <a:pPr>
              <a:buNone/>
            </a:pPr>
            <a:r>
              <a:rPr lang="fr-FR" dirty="0" smtClean="0"/>
              <a:t>53200+7700+100+12000=73000 k/k.</a:t>
            </a:r>
            <a:endParaRPr lang="ru-RU" dirty="0" smtClean="0"/>
          </a:p>
          <a:p>
            <a:pPr>
              <a:buNone/>
            </a:pPr>
            <a:r>
              <a:rPr lang="fr-FR" dirty="0" smtClean="0"/>
              <a:t>Shu fondni o‘rtacha ro‘yxatdagi xodimlar sonining yildagi kalendar kunlariga ko‘paytmasi ham beradi.</a:t>
            </a:r>
            <a:endParaRPr lang="ru-RU" dirty="0" smtClean="0"/>
          </a:p>
          <a:p>
            <a:pPr>
              <a:buNone/>
            </a:pPr>
            <a:r>
              <a:rPr lang="fr-FR" dirty="0" smtClean="0"/>
              <a:t>650</a:t>
            </a:r>
            <a:r>
              <a:rPr lang="en-US" dirty="0" smtClean="0">
                <a:sym typeface="Symbol"/>
              </a:rPr>
              <a:t></a:t>
            </a:r>
            <a:r>
              <a:rPr lang="fr-FR" dirty="0" smtClean="0"/>
              <a:t>365=237250 k/k.</a:t>
            </a:r>
            <a:endParaRPr lang="ru-RU" dirty="0" smtClean="0"/>
          </a:p>
          <a:p>
            <a:pPr algn="ctr">
              <a:buNone/>
            </a:pPr>
            <a:r>
              <a:rPr lang="fr-FR" dirty="0" smtClean="0">
                <a:solidFill>
                  <a:srgbClr val="FF0000"/>
                </a:solidFill>
              </a:rPr>
              <a:t>Tabel ish vaqti fondi:</a:t>
            </a:r>
            <a:endParaRPr lang="ru-RU" dirty="0" smtClean="0">
              <a:solidFill>
                <a:srgbClr val="FF0000"/>
              </a:solidFill>
            </a:endParaRPr>
          </a:p>
          <a:p>
            <a:pPr>
              <a:buNone/>
            </a:pPr>
            <a:r>
              <a:rPr lang="fr-FR" dirty="0" smtClean="0"/>
              <a:t>237250-12000=61000k/k.</a:t>
            </a:r>
            <a:endParaRPr lang="ru-RU" dirty="0" smtClean="0"/>
          </a:p>
          <a:p>
            <a:pPr algn="ctr">
              <a:buNone/>
            </a:pPr>
            <a:r>
              <a:rPr lang="fr-FR" dirty="0" smtClean="0">
                <a:solidFill>
                  <a:srgbClr val="FF0000"/>
                </a:solidFill>
              </a:rPr>
              <a:t>Maksimal imkoniyatli ish vaqti fondi</a:t>
            </a:r>
            <a:r>
              <a:rPr lang="fr-FR" dirty="0" smtClean="0"/>
              <a:t>:</a:t>
            </a:r>
            <a:endParaRPr lang="ru-RU" dirty="0" smtClean="0"/>
          </a:p>
          <a:p>
            <a:r>
              <a:rPr lang="fr-FR" dirty="0" smtClean="0"/>
              <a:t>61000-3600=57400k/k.</a:t>
            </a:r>
            <a:endParaRPr lang="ru-RU" dirty="0" smtClean="0"/>
          </a:p>
          <a:p>
            <a:pPr>
              <a:buNone/>
            </a:pP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r>
              <a:rPr lang="fr-FR" dirty="0" smtClean="0"/>
              <a:t/>
            </a:r>
            <a:br>
              <a:rPr lang="fr-FR" dirty="0" smtClean="0"/>
            </a:br>
            <a:r>
              <a:rPr lang="fr-FR" dirty="0" smtClean="0"/>
              <a:t/>
            </a:r>
            <a:br>
              <a:rPr lang="fr-FR" dirty="0" smtClean="0"/>
            </a:br>
            <a:r>
              <a:rPr lang="fr-FR" dirty="0" smtClean="0"/>
              <a:t>Ish vaqti fondlari va ulardan foydalanish</a:t>
            </a:r>
            <a:r>
              <a:rPr lang="ru-RU" dirty="0" smtClean="0"/>
              <a:t/>
            </a:r>
            <a:br>
              <a:rPr lang="ru-RU" dirty="0" smtClean="0"/>
            </a:br>
            <a:r>
              <a:rPr lang="fr-FR" dirty="0" smtClean="0"/>
              <a:t> </a:t>
            </a:r>
            <a:r>
              <a:rPr lang="ru-RU" dirty="0" smtClean="0"/>
              <a:t/>
            </a:r>
            <a:br>
              <a:rPr lang="ru-RU" dirty="0" smtClean="0"/>
            </a:br>
            <a:endParaRPr lang="ru-RU" dirty="0"/>
          </a:p>
        </p:txBody>
      </p:sp>
      <p:sp>
        <p:nvSpPr>
          <p:cNvPr id="5" name="Содержимое 4"/>
          <p:cNvSpPr>
            <a:spLocks noGrp="1"/>
          </p:cNvSpPr>
          <p:nvPr>
            <p:ph idx="1"/>
          </p:nvPr>
        </p:nvSpPr>
        <p:spPr/>
        <p:txBody>
          <a:bodyPr>
            <a:normAutofit/>
          </a:bodyPr>
          <a:lstStyle/>
          <a:p>
            <a:pPr marL="624078" lvl="0" indent="-514350" algn="ctr">
              <a:buAutoNum type="arabicPeriod"/>
            </a:pPr>
            <a:r>
              <a:rPr lang="en-US" sz="2000" dirty="0" err="1" smtClean="0">
                <a:solidFill>
                  <a:srgbClr val="FF0000"/>
                </a:solidFill>
              </a:rPr>
              <a:t>Kalendar</a:t>
            </a:r>
            <a:r>
              <a:rPr lang="en-US" sz="2000" dirty="0" smtClean="0">
                <a:solidFill>
                  <a:srgbClr val="FF0000"/>
                </a:solidFill>
              </a:rPr>
              <a:t> </a:t>
            </a:r>
            <a:r>
              <a:rPr lang="en-US" sz="2000" dirty="0" err="1" smtClean="0">
                <a:solidFill>
                  <a:srgbClr val="FF0000"/>
                </a:solidFill>
              </a:rPr>
              <a:t>ish</a:t>
            </a:r>
            <a:r>
              <a:rPr lang="en-US" sz="2000" dirty="0" smtClean="0">
                <a:solidFill>
                  <a:srgbClr val="FF0000"/>
                </a:solidFill>
              </a:rPr>
              <a:t> </a:t>
            </a:r>
            <a:r>
              <a:rPr lang="en-US" sz="2000" dirty="0" err="1" smtClean="0">
                <a:solidFill>
                  <a:srgbClr val="FF0000"/>
                </a:solidFill>
              </a:rPr>
              <a:t>vaqti</a:t>
            </a:r>
            <a:r>
              <a:rPr lang="en-US" sz="2000" dirty="0" smtClean="0">
                <a:solidFill>
                  <a:srgbClr val="FF0000"/>
                </a:solidFill>
              </a:rPr>
              <a:t> </a:t>
            </a:r>
            <a:r>
              <a:rPr lang="en-US" sz="2000" dirty="0" err="1" smtClean="0">
                <a:solidFill>
                  <a:srgbClr val="FF0000"/>
                </a:solidFill>
              </a:rPr>
              <a:t>fondidan</a:t>
            </a:r>
            <a:r>
              <a:rPr lang="en-US" sz="2000" dirty="0" smtClean="0">
                <a:solidFill>
                  <a:srgbClr val="FF0000"/>
                </a:solidFill>
              </a:rPr>
              <a:t> </a:t>
            </a:r>
            <a:r>
              <a:rPr lang="en-US" sz="2000" dirty="0" err="1" smtClean="0">
                <a:solidFill>
                  <a:srgbClr val="FF0000"/>
                </a:solidFill>
              </a:rPr>
              <a:t>foydalanish</a:t>
            </a:r>
            <a:endParaRPr lang="en-US" sz="2000" dirty="0" smtClean="0">
              <a:solidFill>
                <a:srgbClr val="FF0000"/>
              </a:solidFill>
            </a:endParaRPr>
          </a:p>
          <a:p>
            <a:pPr marL="624078" lvl="0" indent="-514350">
              <a:buAutoNum type="arabicPeriod"/>
            </a:pPr>
            <a:endParaRPr lang="en-US" dirty="0" smtClean="0"/>
          </a:p>
          <a:p>
            <a:pPr marL="624078" lvl="0" indent="-514350">
              <a:buAutoNum type="arabicPeriod"/>
            </a:pPr>
            <a:endParaRPr lang="en-US" dirty="0" smtClean="0"/>
          </a:p>
          <a:p>
            <a:pPr marL="624078" indent="-514350" algn="ctr">
              <a:buFont typeface="Wingdings 3"/>
              <a:buAutoNum type="arabicPeriod"/>
            </a:pPr>
            <a:r>
              <a:rPr lang="en-US" sz="2000" dirty="0" err="1" smtClean="0">
                <a:solidFill>
                  <a:srgbClr val="FF0000"/>
                </a:solidFill>
              </a:rPr>
              <a:t>Tabel</a:t>
            </a:r>
            <a:r>
              <a:rPr lang="en-US" sz="2000" dirty="0" smtClean="0">
                <a:solidFill>
                  <a:srgbClr val="FF0000"/>
                </a:solidFill>
              </a:rPr>
              <a:t> </a:t>
            </a:r>
            <a:r>
              <a:rPr lang="en-US" sz="2000" dirty="0" err="1" smtClean="0">
                <a:solidFill>
                  <a:srgbClr val="FF0000"/>
                </a:solidFill>
              </a:rPr>
              <a:t>ish</a:t>
            </a:r>
            <a:r>
              <a:rPr lang="en-US" sz="2000" dirty="0" smtClean="0">
                <a:solidFill>
                  <a:srgbClr val="FF0000"/>
                </a:solidFill>
              </a:rPr>
              <a:t> </a:t>
            </a:r>
            <a:r>
              <a:rPr lang="en-US" sz="2000" dirty="0" err="1" smtClean="0">
                <a:solidFill>
                  <a:srgbClr val="FF0000"/>
                </a:solidFill>
              </a:rPr>
              <a:t>vaqti</a:t>
            </a:r>
            <a:r>
              <a:rPr lang="en-US" sz="2000" dirty="0" smtClean="0">
                <a:solidFill>
                  <a:srgbClr val="FF0000"/>
                </a:solidFill>
              </a:rPr>
              <a:t> </a:t>
            </a:r>
            <a:r>
              <a:rPr lang="en-US" sz="2000" dirty="0" err="1" smtClean="0">
                <a:solidFill>
                  <a:srgbClr val="FF0000"/>
                </a:solidFill>
              </a:rPr>
              <a:t>fondidan</a:t>
            </a:r>
            <a:r>
              <a:rPr lang="en-US" sz="2000" dirty="0" smtClean="0">
                <a:solidFill>
                  <a:srgbClr val="FF0000"/>
                </a:solidFill>
              </a:rPr>
              <a:t> </a:t>
            </a:r>
            <a:r>
              <a:rPr lang="en-US" sz="2000" dirty="0" err="1" smtClean="0">
                <a:solidFill>
                  <a:srgbClr val="FF0000"/>
                </a:solidFill>
              </a:rPr>
              <a:t>foydalanish</a:t>
            </a:r>
            <a:r>
              <a:rPr lang="en-US" sz="2000" dirty="0" smtClean="0">
                <a:solidFill>
                  <a:srgbClr val="FF0000"/>
                </a:solidFill>
              </a:rPr>
              <a:t>:</a:t>
            </a:r>
          </a:p>
          <a:p>
            <a:pPr marL="624078" indent="-514350" algn="ctr">
              <a:buFont typeface="Wingdings 3"/>
              <a:buAutoNum type="arabicPeriod"/>
            </a:pPr>
            <a:endParaRPr lang="en-US" sz="2000" dirty="0" smtClean="0">
              <a:solidFill>
                <a:srgbClr val="FF0000"/>
              </a:solidFill>
            </a:endParaRPr>
          </a:p>
          <a:p>
            <a:pPr marL="624078" indent="-514350" algn="ctr">
              <a:buFont typeface="Wingdings 3"/>
              <a:buAutoNum type="arabicPeriod"/>
            </a:pPr>
            <a:endParaRPr lang="en-US" sz="2000" dirty="0" smtClean="0">
              <a:solidFill>
                <a:srgbClr val="FF0000"/>
              </a:solidFill>
            </a:endParaRPr>
          </a:p>
          <a:p>
            <a:pPr marL="624078" indent="-514350" algn="ctr">
              <a:buFont typeface="Wingdings 3"/>
              <a:buAutoNum type="arabicPeriod"/>
            </a:pPr>
            <a:endParaRPr lang="en-US" sz="2000" dirty="0" smtClean="0">
              <a:solidFill>
                <a:srgbClr val="FF0000"/>
              </a:solidFill>
            </a:endParaRPr>
          </a:p>
          <a:p>
            <a:pPr lvl="0" algn="ctr">
              <a:buNone/>
            </a:pPr>
            <a:endParaRPr lang="en-US" sz="2000" dirty="0" smtClean="0">
              <a:solidFill>
                <a:srgbClr val="FF0000"/>
              </a:solidFill>
            </a:endParaRPr>
          </a:p>
          <a:p>
            <a:pPr lvl="0" algn="ctr">
              <a:buNone/>
            </a:pPr>
            <a:r>
              <a:rPr lang="en-US" sz="2000" dirty="0" smtClean="0">
                <a:solidFill>
                  <a:srgbClr val="FF0000"/>
                </a:solidFill>
              </a:rPr>
              <a:t>3. </a:t>
            </a:r>
            <a:r>
              <a:rPr lang="en-US" sz="2000" dirty="0" err="1" smtClean="0">
                <a:solidFill>
                  <a:srgbClr val="FF0000"/>
                </a:solidFill>
              </a:rPr>
              <a:t>Maksimal</a:t>
            </a:r>
            <a:r>
              <a:rPr lang="en-US" sz="2000" dirty="0" smtClean="0">
                <a:solidFill>
                  <a:srgbClr val="FF0000"/>
                </a:solidFill>
              </a:rPr>
              <a:t> </a:t>
            </a:r>
            <a:r>
              <a:rPr lang="en-US" sz="2000" dirty="0" err="1" smtClean="0">
                <a:solidFill>
                  <a:srgbClr val="FF0000"/>
                </a:solidFill>
              </a:rPr>
              <a:t>imkoniyatli</a:t>
            </a:r>
            <a:r>
              <a:rPr lang="en-US" sz="2000" dirty="0" smtClean="0">
                <a:solidFill>
                  <a:srgbClr val="FF0000"/>
                </a:solidFill>
              </a:rPr>
              <a:t> </a:t>
            </a:r>
            <a:r>
              <a:rPr lang="en-US" sz="2000" dirty="0" err="1" smtClean="0">
                <a:solidFill>
                  <a:srgbClr val="FF0000"/>
                </a:solidFill>
              </a:rPr>
              <a:t>ish</a:t>
            </a:r>
            <a:r>
              <a:rPr lang="en-US" sz="2000" dirty="0" smtClean="0">
                <a:solidFill>
                  <a:srgbClr val="FF0000"/>
                </a:solidFill>
              </a:rPr>
              <a:t> </a:t>
            </a:r>
            <a:r>
              <a:rPr lang="en-US" sz="2000" dirty="0" err="1" smtClean="0">
                <a:solidFill>
                  <a:srgbClr val="FF0000"/>
                </a:solidFill>
              </a:rPr>
              <a:t>vaqti</a:t>
            </a:r>
            <a:r>
              <a:rPr lang="en-US" sz="2000" dirty="0" smtClean="0">
                <a:solidFill>
                  <a:srgbClr val="FF0000"/>
                </a:solidFill>
              </a:rPr>
              <a:t> </a:t>
            </a:r>
            <a:r>
              <a:rPr lang="en-US" sz="2000" dirty="0" err="1" smtClean="0">
                <a:solidFill>
                  <a:srgbClr val="FF0000"/>
                </a:solidFill>
              </a:rPr>
              <a:t>fondidan</a:t>
            </a:r>
            <a:r>
              <a:rPr lang="en-US" sz="2000" dirty="0" smtClean="0">
                <a:solidFill>
                  <a:srgbClr val="FF0000"/>
                </a:solidFill>
              </a:rPr>
              <a:t> </a:t>
            </a:r>
            <a:r>
              <a:rPr lang="en-US" sz="2000" dirty="0" err="1" smtClean="0">
                <a:solidFill>
                  <a:srgbClr val="FF0000"/>
                </a:solidFill>
              </a:rPr>
              <a:t>foydalanish</a:t>
            </a:r>
            <a:r>
              <a:rPr lang="en-US" sz="2000" dirty="0" smtClean="0"/>
              <a:t>:</a:t>
            </a:r>
            <a:endParaRPr lang="ru-RU" sz="2000" dirty="0" smtClean="0"/>
          </a:p>
          <a:p>
            <a:pPr>
              <a:buNone/>
            </a:pPr>
            <a:r>
              <a:rPr lang="en-US" sz="2000" dirty="0" smtClean="0"/>
              <a:t> </a:t>
            </a:r>
            <a:endParaRPr lang="ru-RU" sz="2000" dirty="0" smtClean="0"/>
          </a:p>
          <a:p>
            <a:pPr marL="624078" indent="-514350" algn="ctr">
              <a:buFont typeface="Wingdings 3"/>
              <a:buAutoNum type="arabicPeriod"/>
            </a:pPr>
            <a:endParaRPr lang="en-US" sz="2000" dirty="0" smtClean="0">
              <a:solidFill>
                <a:srgbClr val="FF0000"/>
              </a:solidFill>
            </a:endParaRPr>
          </a:p>
          <a:p>
            <a:pPr marL="624078" lvl="0" indent="-514350">
              <a:buNone/>
            </a:pPr>
            <a:endParaRPr lang="en-US" dirty="0" smtClean="0"/>
          </a:p>
          <a:p>
            <a:pPr marL="624078" lvl="0" indent="-514350">
              <a:buNone/>
            </a:pPr>
            <a:endParaRPr lang="ru-RU" dirty="0" smtClean="0"/>
          </a:p>
          <a:p>
            <a:pPr>
              <a:buNone/>
            </a:pPr>
            <a:endParaRPr lang="ru-RU" dirty="0"/>
          </a:p>
        </p:txBody>
      </p:sp>
      <p:graphicFrame>
        <p:nvGraphicFramePr>
          <p:cNvPr id="1026" name="Object 2"/>
          <p:cNvGraphicFramePr>
            <a:graphicFrameLocks noChangeAspect="1"/>
          </p:cNvGraphicFramePr>
          <p:nvPr/>
        </p:nvGraphicFramePr>
        <p:xfrm>
          <a:off x="785786" y="1928802"/>
          <a:ext cx="7929618" cy="847728"/>
        </p:xfrm>
        <a:graphic>
          <a:graphicData uri="http://schemas.openxmlformats.org/presentationml/2006/ole">
            <p:oleObj spid="_x0000_s1026" name="Формула" r:id="rId3" imgW="3974760" imgH="419040" progId="Equation.3">
              <p:embed/>
            </p:oleObj>
          </a:graphicData>
        </a:graphic>
      </p:graphicFrame>
      <p:graphicFrame>
        <p:nvGraphicFramePr>
          <p:cNvPr id="1027" name="Object 3"/>
          <p:cNvGraphicFramePr>
            <a:graphicFrameLocks noChangeAspect="1"/>
          </p:cNvGraphicFramePr>
          <p:nvPr/>
        </p:nvGraphicFramePr>
        <p:xfrm>
          <a:off x="1357290" y="3429000"/>
          <a:ext cx="6286544" cy="785818"/>
        </p:xfrm>
        <a:graphic>
          <a:graphicData uri="http://schemas.openxmlformats.org/presentationml/2006/ole">
            <p:oleObj spid="_x0000_s1027" name="Формула" r:id="rId4" imgW="3632040" imgH="419040" progId="Equation.3">
              <p:embed/>
            </p:oleObj>
          </a:graphicData>
        </a:graphic>
      </p:graphicFrame>
      <p:graphicFrame>
        <p:nvGraphicFramePr>
          <p:cNvPr id="1028" name="Object 4"/>
          <p:cNvGraphicFramePr>
            <a:graphicFrameLocks noChangeAspect="1"/>
          </p:cNvGraphicFramePr>
          <p:nvPr/>
        </p:nvGraphicFramePr>
        <p:xfrm>
          <a:off x="1071538" y="5143512"/>
          <a:ext cx="7358114" cy="785818"/>
        </p:xfrm>
        <a:graphic>
          <a:graphicData uri="http://schemas.openxmlformats.org/presentationml/2006/ole">
            <p:oleObj spid="_x0000_s1028" name="Формула" r:id="rId5" imgW="3886200" imgH="419040" progId="Equation.3">
              <p:embed/>
            </p:oleObj>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ChangeArrowheads="1"/>
          </p:cNvSpPr>
          <p:nvPr/>
        </p:nvSpPr>
        <p:spPr bwMode="auto">
          <a:xfrm>
            <a:off x="395288" y="333375"/>
            <a:ext cx="7632700" cy="822325"/>
          </a:xfrm>
          <a:prstGeom prst="rect">
            <a:avLst/>
          </a:prstGeom>
          <a:noFill/>
          <a:ln w="9525">
            <a:noFill/>
            <a:miter lim="800000"/>
            <a:headEnd/>
            <a:tailEnd/>
          </a:ln>
        </p:spPr>
        <p:txBody>
          <a:bodyPr>
            <a:spAutoFit/>
          </a:bodyPr>
          <a:lstStyle/>
          <a:p>
            <a:pPr marL="342900" indent="-342900" eaLnBrk="1" hangingPunct="1">
              <a:buFontTx/>
              <a:buAutoNum type="arabicPeriod"/>
            </a:pPr>
            <a:r>
              <a:rPr lang="uz-Cyrl-UZ" altLang="ru-RU" b="1">
                <a:latin typeface="Times New Roman" pitchFamily="18" charset="0"/>
              </a:rPr>
              <a:t>Корхона ходимларининг режадаги ва ҳақиқатдаги ўртача иш ҳақини.</a:t>
            </a:r>
            <a:r>
              <a:rPr lang="uz-Cyrl-UZ" altLang="ru-RU" b="1"/>
              <a:t> </a:t>
            </a:r>
          </a:p>
        </p:txBody>
      </p:sp>
      <p:graphicFrame>
        <p:nvGraphicFramePr>
          <p:cNvPr id="34819" name="Object 6"/>
          <p:cNvGraphicFramePr>
            <a:graphicFrameLocks noChangeAspect="1"/>
          </p:cNvGraphicFramePr>
          <p:nvPr/>
        </p:nvGraphicFramePr>
        <p:xfrm>
          <a:off x="4143372" y="1643050"/>
          <a:ext cx="2559050" cy="1444621"/>
        </p:xfrm>
        <a:graphic>
          <a:graphicData uri="http://schemas.openxmlformats.org/presentationml/2006/ole">
            <p:oleObj spid="_x0000_s32770" name="Уравнение" r:id="rId3" imgW="787400" imgH="520700" progId="Equation.3">
              <p:embed/>
            </p:oleObj>
          </a:graphicData>
        </a:graphic>
      </p:graphicFrame>
      <p:graphicFrame>
        <p:nvGraphicFramePr>
          <p:cNvPr id="34820" name="Object 5"/>
          <p:cNvGraphicFramePr>
            <a:graphicFrameLocks noChangeAspect="1"/>
          </p:cNvGraphicFramePr>
          <p:nvPr/>
        </p:nvGraphicFramePr>
        <p:xfrm>
          <a:off x="3143240" y="4143380"/>
          <a:ext cx="3589337" cy="1709753"/>
        </p:xfrm>
        <a:graphic>
          <a:graphicData uri="http://schemas.openxmlformats.org/presentationml/2006/ole">
            <p:oleObj spid="_x0000_s32771" name="Уравнение" r:id="rId4" imgW="761669" imgH="545863" progId="Equation.3">
              <p:embed/>
            </p:oleObj>
          </a:graphicData>
        </a:graphic>
      </p:graphicFrame>
      <p:sp>
        <p:nvSpPr>
          <p:cNvPr id="34821" name="Rectangle 7"/>
          <p:cNvSpPr>
            <a:spLocks noChangeArrowheads="1"/>
          </p:cNvSpPr>
          <p:nvPr/>
        </p:nvSpPr>
        <p:spPr bwMode="auto">
          <a:xfrm>
            <a:off x="857224" y="928670"/>
            <a:ext cx="7500990" cy="1373187"/>
          </a:xfrm>
          <a:prstGeom prst="rect">
            <a:avLst/>
          </a:prstGeom>
          <a:noFill/>
          <a:ln w="9525">
            <a:noFill/>
            <a:miter lim="800000"/>
            <a:headEnd/>
            <a:tailEnd/>
          </a:ln>
        </p:spPr>
        <p:txBody>
          <a:bodyPr wrap="square" anchor="ctr">
            <a:spAutoFit/>
          </a:bodyPr>
          <a:lstStyle/>
          <a:p>
            <a:endParaRPr lang="en-US" altLang="ru-RU" sz="2800" dirty="0">
              <a:cs typeface="Times New Roman" pitchFamily="18" charset="0"/>
            </a:endParaRPr>
          </a:p>
          <a:p>
            <a:r>
              <a:rPr lang="uz-Cyrl-UZ" altLang="ru-RU" sz="2800" dirty="0">
                <a:cs typeface="Times New Roman" pitchFamily="18" charset="0"/>
              </a:rPr>
              <a:t>А) Режа бўйича ўртача иш ҳақини:</a:t>
            </a:r>
            <a:endParaRPr lang="ru-RU" altLang="ru-RU" sz="2800" dirty="0"/>
          </a:p>
          <a:p>
            <a:endParaRPr lang="ru-RU" altLang="ru-RU" sz="2800" dirty="0"/>
          </a:p>
        </p:txBody>
      </p:sp>
      <p:sp>
        <p:nvSpPr>
          <p:cNvPr id="34822" name="Rectangle 8"/>
          <p:cNvSpPr>
            <a:spLocks noChangeArrowheads="1"/>
          </p:cNvSpPr>
          <p:nvPr/>
        </p:nvSpPr>
        <p:spPr bwMode="auto">
          <a:xfrm>
            <a:off x="714348" y="3235325"/>
            <a:ext cx="6929486" cy="800219"/>
          </a:xfrm>
          <a:prstGeom prst="rect">
            <a:avLst/>
          </a:prstGeom>
          <a:noFill/>
          <a:ln w="9525">
            <a:noFill/>
            <a:miter lim="800000"/>
            <a:headEnd/>
            <a:tailEnd/>
          </a:ln>
        </p:spPr>
        <p:txBody>
          <a:bodyPr wrap="square" anchor="ctr">
            <a:spAutoFit/>
          </a:bodyPr>
          <a:lstStyle/>
          <a:p>
            <a:r>
              <a:rPr lang="uz-Cyrl-UZ" altLang="ru-RU" sz="2800" dirty="0">
                <a:latin typeface="Times New Roman" pitchFamily="18" charset="0"/>
              </a:rPr>
              <a:t>Б</a:t>
            </a:r>
            <a:r>
              <a:rPr lang="uz-Cyrl-UZ" altLang="ru-RU" sz="2800" dirty="0">
                <a:latin typeface="Times New Roman" pitchFamily="18" charset="0"/>
                <a:cs typeface="Times New Roman" pitchFamily="18" charset="0"/>
              </a:rPr>
              <a:t>)</a:t>
            </a:r>
            <a:r>
              <a:rPr lang="uz-Cyrl-UZ" altLang="ru-RU" sz="2800" dirty="0">
                <a:cs typeface="Times New Roman" pitchFamily="18" charset="0"/>
              </a:rPr>
              <a:t> Ҳақиқатдаги ўртача иш ҳақини:</a:t>
            </a:r>
            <a:endParaRPr lang="ru-RU" altLang="ru-RU" sz="2800" dirty="0"/>
          </a:p>
          <a:p>
            <a:r>
              <a:rPr lang="uz-Cyrl-UZ" altLang="ru-RU" dirty="0">
                <a:cs typeface="Times New Roman" pitchFamily="18" charset="0"/>
              </a:rPr>
              <a:t> </a:t>
            </a:r>
            <a:endParaRPr lang="uz-Cyrl-UZ" altLang="ru-RU" dirty="0"/>
          </a:p>
        </p:txBody>
      </p:sp>
      <p:sp>
        <p:nvSpPr>
          <p:cNvPr id="34823" name="Rectangle 9"/>
          <p:cNvSpPr>
            <a:spLocks noChangeArrowheads="1"/>
          </p:cNvSpPr>
          <p:nvPr/>
        </p:nvSpPr>
        <p:spPr bwMode="auto">
          <a:xfrm>
            <a:off x="0" y="5756275"/>
            <a:ext cx="9144000" cy="0"/>
          </a:xfrm>
          <a:prstGeom prst="rect">
            <a:avLst/>
          </a:prstGeom>
          <a:noFill/>
          <a:ln w="9525">
            <a:noFill/>
            <a:miter lim="800000"/>
            <a:headEnd/>
            <a:tailEnd/>
          </a:ln>
        </p:spPr>
        <p:txBody>
          <a:bodyPr wrap="none" anchor="ctr">
            <a:spAutoFit/>
          </a:bodyPr>
          <a:lstStyle/>
          <a:p>
            <a:endParaRPr lang="ru-RU" altLang="ru-RU"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eaLnBrk="1" hangingPunct="1"/>
            <a:r>
              <a:rPr lang="uz-Cyrl-UZ" altLang="ru-RU" sz="4000" dirty="0" smtClean="0">
                <a:solidFill>
                  <a:schemeClr val="tx1"/>
                </a:solidFill>
                <a:latin typeface="Times New Roman" pitchFamily="18" charset="0"/>
              </a:rPr>
              <a:t>2. Шартли </a:t>
            </a:r>
            <a:r>
              <a:rPr lang="uz-Cyrl-UZ" altLang="ru-RU" sz="4000" dirty="0" smtClean="0">
                <a:solidFill>
                  <a:schemeClr val="tx1"/>
                </a:solidFill>
                <a:latin typeface="Times New Roman" pitchFamily="18" charset="0"/>
              </a:rPr>
              <a:t>меҳнат </a:t>
            </a:r>
            <a:r>
              <a:rPr lang="uz-Cyrl-UZ" altLang="ru-RU" sz="4000" dirty="0" smtClean="0">
                <a:solidFill>
                  <a:schemeClr val="tx1"/>
                </a:solidFill>
                <a:latin typeface="Times New Roman" pitchFamily="18" charset="0"/>
              </a:rPr>
              <a:t>ҳақи фондини.</a:t>
            </a:r>
            <a:br>
              <a:rPr lang="uz-Cyrl-UZ" altLang="ru-RU" sz="4000" dirty="0" smtClean="0">
                <a:solidFill>
                  <a:schemeClr val="tx1"/>
                </a:solidFill>
                <a:latin typeface="Times New Roman" pitchFamily="18" charset="0"/>
              </a:rPr>
            </a:br>
            <a:endParaRPr lang="ru-RU" altLang="ru-RU" sz="4000" dirty="0" smtClean="0">
              <a:solidFill>
                <a:schemeClr val="tx1"/>
              </a:solidFill>
              <a:latin typeface="Times New Roman" pitchFamily="18" charset="0"/>
            </a:endParaRPr>
          </a:p>
        </p:txBody>
      </p:sp>
      <p:sp>
        <p:nvSpPr>
          <p:cNvPr id="35843" name="Rectangle 5"/>
          <p:cNvSpPr>
            <a:spLocks noChangeArrowheads="1"/>
          </p:cNvSpPr>
          <p:nvPr/>
        </p:nvSpPr>
        <p:spPr bwMode="auto">
          <a:xfrm>
            <a:off x="0" y="2667000"/>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5844" name="Object 4"/>
          <p:cNvGraphicFramePr>
            <a:graphicFrameLocks noChangeAspect="1"/>
          </p:cNvGraphicFramePr>
          <p:nvPr/>
        </p:nvGraphicFramePr>
        <p:xfrm>
          <a:off x="2471738" y="1628775"/>
          <a:ext cx="4200525" cy="2519363"/>
        </p:xfrm>
        <a:graphic>
          <a:graphicData uri="http://schemas.openxmlformats.org/presentationml/2006/ole">
            <p:oleObj spid="_x0000_s33794" name="Уравнение" r:id="rId3" imgW="888614" imgH="482391" progId="Equation.3">
              <p:embed/>
            </p:oleObj>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ChangeArrowheads="1"/>
          </p:cNvSpPr>
          <p:nvPr/>
        </p:nvSpPr>
        <p:spPr bwMode="auto">
          <a:xfrm>
            <a:off x="1187450" y="476250"/>
            <a:ext cx="7215188" cy="457200"/>
          </a:xfrm>
          <a:prstGeom prst="rect">
            <a:avLst/>
          </a:prstGeom>
          <a:noFill/>
          <a:ln w="9525">
            <a:noFill/>
            <a:miter lim="800000"/>
            <a:headEnd/>
            <a:tailEnd/>
          </a:ln>
        </p:spPr>
        <p:txBody>
          <a:bodyPr wrap="none">
            <a:spAutoFit/>
          </a:bodyPr>
          <a:lstStyle/>
          <a:p>
            <a:pPr eaLnBrk="1" hangingPunct="1"/>
            <a:r>
              <a:rPr lang="uz-Cyrl-UZ" altLang="ru-RU" b="1"/>
              <a:t>3. Меҳнат ҳақи фондининг мутлоқ ўзгаришини</a:t>
            </a:r>
            <a:endParaRPr lang="ru-RU" altLang="ru-RU" b="1"/>
          </a:p>
        </p:txBody>
      </p:sp>
      <p:sp>
        <p:nvSpPr>
          <p:cNvPr id="36867" name="Rectangle 6"/>
          <p:cNvSpPr>
            <a:spLocks noChangeArrowheads="1"/>
          </p:cNvSpPr>
          <p:nvPr/>
        </p:nvSpPr>
        <p:spPr bwMode="auto">
          <a:xfrm>
            <a:off x="0" y="3086100"/>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6868" name="Object 5"/>
          <p:cNvGraphicFramePr>
            <a:graphicFrameLocks noChangeAspect="1"/>
          </p:cNvGraphicFramePr>
          <p:nvPr/>
        </p:nvGraphicFramePr>
        <p:xfrm>
          <a:off x="1835150" y="1989138"/>
          <a:ext cx="5976938" cy="1152525"/>
        </p:xfrm>
        <a:graphic>
          <a:graphicData uri="http://schemas.openxmlformats.org/presentationml/2006/ole">
            <p:oleObj spid="_x0000_s34818" name="Формула" r:id="rId3" imgW="1181100" imgH="228600" progId="Equation.3">
              <p:embed/>
            </p:oleObj>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ChangeArrowheads="1"/>
          </p:cNvSpPr>
          <p:nvPr/>
        </p:nvSpPr>
        <p:spPr bwMode="auto">
          <a:xfrm>
            <a:off x="179388" y="188913"/>
            <a:ext cx="8569325" cy="1552575"/>
          </a:xfrm>
          <a:prstGeom prst="rect">
            <a:avLst/>
          </a:prstGeom>
          <a:noFill/>
          <a:ln w="9525">
            <a:noFill/>
            <a:miter lim="800000"/>
            <a:headEnd/>
            <a:tailEnd/>
          </a:ln>
        </p:spPr>
        <p:txBody>
          <a:bodyPr>
            <a:spAutoFit/>
          </a:bodyPr>
          <a:lstStyle/>
          <a:p>
            <a:pPr eaLnBrk="1" hangingPunct="1"/>
            <a:r>
              <a:rPr lang="uz-Cyrl-UZ" altLang="ru-RU" b="1"/>
              <a:t>Омилларнинг иш ҳақи фондининг ўзгаришига таъсирини аниқланг:</a:t>
            </a:r>
            <a:endParaRPr lang="ru-RU" altLang="ru-RU" b="1"/>
          </a:p>
          <a:p>
            <a:pPr eaLnBrk="1" hangingPunct="1"/>
            <a:r>
              <a:rPr lang="uz-Cyrl-UZ" altLang="ru-RU"/>
              <a:t>3.1. Меҳнат ҳақи фондининг мутлоқ ўзгаришига ходимлар сонининг таъсирини.</a:t>
            </a:r>
            <a:endParaRPr lang="ru-RU" altLang="ru-RU"/>
          </a:p>
        </p:txBody>
      </p:sp>
      <p:sp>
        <p:nvSpPr>
          <p:cNvPr id="37891" name="Rectangle 6"/>
          <p:cNvSpPr>
            <a:spLocks noChangeArrowheads="1"/>
          </p:cNvSpPr>
          <p:nvPr/>
        </p:nvSpPr>
        <p:spPr bwMode="auto">
          <a:xfrm>
            <a:off x="0" y="3314700"/>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7892" name="Object 5"/>
          <p:cNvGraphicFramePr>
            <a:graphicFrameLocks noChangeAspect="1"/>
          </p:cNvGraphicFramePr>
          <p:nvPr/>
        </p:nvGraphicFramePr>
        <p:xfrm>
          <a:off x="1116013" y="2636838"/>
          <a:ext cx="6840537" cy="1584325"/>
        </p:xfrm>
        <a:graphic>
          <a:graphicData uri="http://schemas.openxmlformats.org/presentationml/2006/ole">
            <p:oleObj spid="_x0000_s35842" name="Формула" r:id="rId3" imgW="1117600" imgH="228600" progId="Equation.3">
              <p:embed/>
            </p:oleObj>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468313" y="333375"/>
            <a:ext cx="8424862" cy="1066800"/>
          </a:xfrm>
          <a:prstGeom prst="rect">
            <a:avLst/>
          </a:prstGeom>
          <a:noFill/>
          <a:ln w="9525">
            <a:noFill/>
            <a:miter lim="800000"/>
            <a:headEnd/>
            <a:tailEnd/>
          </a:ln>
        </p:spPr>
        <p:txBody>
          <a:bodyPr>
            <a:spAutoFit/>
          </a:bodyPr>
          <a:lstStyle/>
          <a:p>
            <a:pPr eaLnBrk="1" hangingPunct="1"/>
            <a:r>
              <a:rPr lang="uz-Cyrl-UZ" altLang="ru-RU" sz="3200"/>
              <a:t>3.2. Меҳнат ҳақи фондининг мутлоқ ўзгаришига ўртача иш ҳақининг таъсирини.</a:t>
            </a:r>
          </a:p>
        </p:txBody>
      </p:sp>
      <p:sp>
        <p:nvSpPr>
          <p:cNvPr id="38915" name="Rectangle 6"/>
          <p:cNvSpPr>
            <a:spLocks noChangeArrowheads="1"/>
          </p:cNvSpPr>
          <p:nvPr/>
        </p:nvSpPr>
        <p:spPr bwMode="auto">
          <a:xfrm>
            <a:off x="0" y="3314700"/>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8916" name="Object 5"/>
          <p:cNvGraphicFramePr>
            <a:graphicFrameLocks noChangeAspect="1"/>
          </p:cNvGraphicFramePr>
          <p:nvPr/>
        </p:nvGraphicFramePr>
        <p:xfrm>
          <a:off x="1403350" y="2492375"/>
          <a:ext cx="7016750" cy="1727200"/>
        </p:xfrm>
        <a:graphic>
          <a:graphicData uri="http://schemas.openxmlformats.org/presentationml/2006/ole">
            <p:oleObj spid="_x0000_s36866" name="Формула" r:id="rId3" imgW="1079500" imgH="228600" progId="Equation.3">
              <p:embed/>
            </p:oleObj>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ChangeArrowheads="1"/>
          </p:cNvSpPr>
          <p:nvPr/>
        </p:nvSpPr>
        <p:spPr bwMode="auto">
          <a:xfrm>
            <a:off x="215900" y="188913"/>
            <a:ext cx="8928100" cy="1554162"/>
          </a:xfrm>
          <a:prstGeom prst="rect">
            <a:avLst/>
          </a:prstGeom>
          <a:noFill/>
          <a:ln w="9525">
            <a:noFill/>
            <a:miter lim="800000"/>
            <a:headEnd/>
            <a:tailEnd/>
          </a:ln>
        </p:spPr>
        <p:txBody>
          <a:bodyPr>
            <a:spAutoFit/>
          </a:bodyPr>
          <a:lstStyle/>
          <a:p>
            <a:pPr algn="ctr" eaLnBrk="1" hangingPunct="1"/>
            <a:r>
              <a:rPr lang="uz-Cyrl-UZ" altLang="ru-RU" sz="3200">
                <a:latin typeface="Times New Roman" pitchFamily="18" charset="0"/>
              </a:rPr>
              <a:t>3.3. Меҳнат ҳақи фондининг мутлоқ ўзгаришига ходимлар сонининг  ва ўртача иш ҳақининг таъсирини.</a:t>
            </a:r>
          </a:p>
        </p:txBody>
      </p:sp>
      <p:sp>
        <p:nvSpPr>
          <p:cNvPr id="39939" name="Rectangle 6"/>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39940" name="Object 5"/>
          <p:cNvGraphicFramePr>
            <a:graphicFrameLocks noChangeAspect="1"/>
          </p:cNvGraphicFramePr>
          <p:nvPr/>
        </p:nvGraphicFramePr>
        <p:xfrm>
          <a:off x="0" y="2420938"/>
          <a:ext cx="8964613" cy="1079500"/>
        </p:xfrm>
        <a:graphic>
          <a:graphicData uri="http://schemas.openxmlformats.org/presentationml/2006/ole">
            <p:oleObj spid="_x0000_s37890" name="Уравнение" r:id="rId3" imgW="2641600" imgH="241300" progId="Equation.3">
              <p:embed/>
            </p:oleObj>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468313" y="549275"/>
            <a:ext cx="8135937" cy="579438"/>
          </a:xfrm>
          <a:prstGeom prst="rect">
            <a:avLst/>
          </a:prstGeom>
          <a:noFill/>
          <a:ln w="9525">
            <a:noFill/>
            <a:miter lim="800000"/>
            <a:headEnd/>
            <a:tailEnd/>
          </a:ln>
        </p:spPr>
        <p:txBody>
          <a:bodyPr>
            <a:spAutoFit/>
          </a:bodyPr>
          <a:lstStyle/>
          <a:p>
            <a:pPr eaLnBrk="1" hangingPunct="1"/>
            <a:r>
              <a:rPr lang="uz-Cyrl-UZ" altLang="ru-RU" sz="3200" b="1">
                <a:latin typeface="Times New Roman" pitchFamily="18" charset="0"/>
              </a:rPr>
              <a:t>4. Меҳнат ҳақининг умумий индексини.</a:t>
            </a:r>
          </a:p>
        </p:txBody>
      </p:sp>
      <p:sp>
        <p:nvSpPr>
          <p:cNvPr id="40963" name="Rectangle 6"/>
          <p:cNvSpPr>
            <a:spLocks noChangeArrowheads="1"/>
          </p:cNvSpPr>
          <p:nvPr/>
        </p:nvSpPr>
        <p:spPr bwMode="auto">
          <a:xfrm>
            <a:off x="0" y="3205163"/>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40964" name="Object 5"/>
          <p:cNvGraphicFramePr>
            <a:graphicFrameLocks noChangeAspect="1"/>
          </p:cNvGraphicFramePr>
          <p:nvPr/>
        </p:nvGraphicFramePr>
        <p:xfrm>
          <a:off x="2763838" y="1957388"/>
          <a:ext cx="3905250" cy="2798762"/>
        </p:xfrm>
        <a:graphic>
          <a:graphicData uri="http://schemas.openxmlformats.org/presentationml/2006/ole">
            <p:oleObj spid="_x0000_s38914" name="Уравнение" r:id="rId3" imgW="799753" imgH="431613" progId="Equation.3">
              <p:embed/>
            </p:oleObj>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ChangeArrowheads="1"/>
          </p:cNvSpPr>
          <p:nvPr/>
        </p:nvSpPr>
        <p:spPr bwMode="auto">
          <a:xfrm>
            <a:off x="250825" y="333375"/>
            <a:ext cx="8642350" cy="579438"/>
          </a:xfrm>
          <a:prstGeom prst="rect">
            <a:avLst/>
          </a:prstGeom>
          <a:noFill/>
          <a:ln w="9525">
            <a:noFill/>
            <a:miter lim="800000"/>
            <a:headEnd/>
            <a:tailEnd/>
          </a:ln>
        </p:spPr>
        <p:txBody>
          <a:bodyPr>
            <a:spAutoFit/>
          </a:bodyPr>
          <a:lstStyle/>
          <a:p>
            <a:pPr eaLnBrk="1" hangingPunct="1"/>
            <a:r>
              <a:rPr lang="uz-Cyrl-UZ" altLang="ru-RU" sz="3200"/>
              <a:t>4.1. Ходимлар сонининг умумий индексини.</a:t>
            </a:r>
          </a:p>
        </p:txBody>
      </p:sp>
      <p:sp>
        <p:nvSpPr>
          <p:cNvPr id="41987" name="Rectangle 6"/>
          <p:cNvSpPr>
            <a:spLocks noChangeArrowheads="1"/>
          </p:cNvSpPr>
          <p:nvPr/>
        </p:nvSpPr>
        <p:spPr bwMode="auto">
          <a:xfrm>
            <a:off x="0" y="3205163"/>
            <a:ext cx="9144000" cy="0"/>
          </a:xfrm>
          <a:prstGeom prst="rect">
            <a:avLst/>
          </a:prstGeom>
          <a:noFill/>
          <a:ln w="9525">
            <a:noFill/>
            <a:miter lim="800000"/>
            <a:headEnd/>
            <a:tailEnd/>
          </a:ln>
        </p:spPr>
        <p:txBody>
          <a:bodyPr wrap="none" anchor="ctr">
            <a:spAutoFit/>
          </a:bodyPr>
          <a:lstStyle/>
          <a:p>
            <a:pPr eaLnBrk="1" hangingPunct="1"/>
            <a:endParaRPr lang="ru-RU" altLang="ru-RU"/>
          </a:p>
        </p:txBody>
      </p:sp>
      <p:sp>
        <p:nvSpPr>
          <p:cNvPr id="41988" name="Rectangle 11"/>
          <p:cNvSpPr>
            <a:spLocks noChangeArrowheads="1"/>
          </p:cNvSpPr>
          <p:nvPr/>
        </p:nvSpPr>
        <p:spPr bwMode="auto">
          <a:xfrm>
            <a:off x="0" y="3205163"/>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41989" name="Object 10"/>
          <p:cNvGraphicFramePr>
            <a:graphicFrameLocks noChangeAspect="1"/>
          </p:cNvGraphicFramePr>
          <p:nvPr/>
        </p:nvGraphicFramePr>
        <p:xfrm>
          <a:off x="1952625" y="1773238"/>
          <a:ext cx="5400675" cy="3624262"/>
        </p:xfrm>
        <a:graphic>
          <a:graphicData uri="http://schemas.openxmlformats.org/presentationml/2006/ole">
            <p:oleObj spid="_x0000_s39938" name="Уравнение" r:id="rId3" imgW="761669" imgH="431613" progId="Equation.3">
              <p:embed/>
            </p:oleObj>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0" y="274638"/>
            <a:ext cx="8964613" cy="1143000"/>
          </a:xfrm>
        </p:spPr>
        <p:txBody>
          <a:bodyPr>
            <a:normAutofit fontScale="90000"/>
          </a:bodyPr>
          <a:lstStyle/>
          <a:p>
            <a:pPr eaLnBrk="1" hangingPunct="1"/>
            <a:r>
              <a:rPr lang="uz-Cyrl-UZ" altLang="ru-RU" sz="3600" smtClean="0">
                <a:solidFill>
                  <a:schemeClr val="tx1"/>
                </a:solidFill>
              </a:rPr>
              <a:t>4.2.  Ўртача иш ҳақи умумий индексини.</a:t>
            </a:r>
            <a:br>
              <a:rPr lang="uz-Cyrl-UZ" altLang="ru-RU" sz="3600" smtClean="0">
                <a:solidFill>
                  <a:schemeClr val="tx1"/>
                </a:solidFill>
              </a:rPr>
            </a:br>
            <a:endParaRPr lang="ru-RU" altLang="ru-RU" sz="3600" smtClean="0">
              <a:solidFill>
                <a:schemeClr val="tx1"/>
              </a:solidFill>
            </a:endParaRPr>
          </a:p>
        </p:txBody>
      </p:sp>
      <p:sp>
        <p:nvSpPr>
          <p:cNvPr id="43011" name="Rectangle 5"/>
          <p:cNvSpPr>
            <a:spLocks noChangeArrowheads="1"/>
          </p:cNvSpPr>
          <p:nvPr/>
        </p:nvSpPr>
        <p:spPr bwMode="auto">
          <a:xfrm>
            <a:off x="0" y="3213100"/>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43012" name="Object 4"/>
          <p:cNvGraphicFramePr>
            <a:graphicFrameLocks noChangeAspect="1"/>
          </p:cNvGraphicFramePr>
          <p:nvPr/>
        </p:nvGraphicFramePr>
        <p:xfrm>
          <a:off x="2003425" y="1673225"/>
          <a:ext cx="4705350" cy="3006725"/>
        </p:xfrm>
        <a:graphic>
          <a:graphicData uri="http://schemas.openxmlformats.org/presentationml/2006/ole">
            <p:oleObj spid="_x0000_s40962" name="Уравнение" r:id="rId3" imgW="710891" imgH="431613" progId="Equation.3">
              <p:embed/>
            </p:oleObj>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684213" y="260350"/>
            <a:ext cx="7777162" cy="1066800"/>
          </a:xfrm>
          <a:prstGeom prst="rect">
            <a:avLst/>
          </a:prstGeom>
          <a:noFill/>
          <a:ln w="9525">
            <a:noFill/>
            <a:miter lim="800000"/>
            <a:headEnd/>
            <a:tailEnd/>
          </a:ln>
        </p:spPr>
        <p:txBody>
          <a:bodyPr>
            <a:spAutoFit/>
          </a:bodyPr>
          <a:lstStyle/>
          <a:p>
            <a:pPr algn="ctr" eaLnBrk="1" hangingPunct="1"/>
            <a:r>
              <a:rPr lang="uz-Cyrl-UZ" altLang="ru-RU" sz="3200">
                <a:latin typeface="Times New Roman" pitchFamily="18" charset="0"/>
              </a:rPr>
              <a:t>4.3. Ходимлар сонининг  ва ўртача иш ҳақининг таъсирини</a:t>
            </a:r>
            <a:endParaRPr lang="ru-RU" altLang="ru-RU" sz="3200">
              <a:latin typeface="Times New Roman" pitchFamily="18" charset="0"/>
            </a:endParaRPr>
          </a:p>
        </p:txBody>
      </p:sp>
      <p:sp>
        <p:nvSpPr>
          <p:cNvPr id="44035" name="Rectangle 6"/>
          <p:cNvSpPr>
            <a:spLocks noChangeArrowheads="1"/>
          </p:cNvSpPr>
          <p:nvPr/>
        </p:nvSpPr>
        <p:spPr bwMode="auto">
          <a:xfrm>
            <a:off x="0" y="3190875"/>
            <a:ext cx="9144000" cy="0"/>
          </a:xfrm>
          <a:prstGeom prst="rect">
            <a:avLst/>
          </a:prstGeom>
          <a:noFill/>
          <a:ln w="9525">
            <a:noFill/>
            <a:miter lim="800000"/>
            <a:headEnd/>
            <a:tailEnd/>
          </a:ln>
        </p:spPr>
        <p:txBody>
          <a:bodyPr wrap="none" anchor="ctr">
            <a:spAutoFit/>
          </a:bodyPr>
          <a:lstStyle/>
          <a:p>
            <a:pPr eaLnBrk="1" hangingPunct="1"/>
            <a:endParaRPr lang="ru-RU" altLang="ru-RU"/>
          </a:p>
        </p:txBody>
      </p:sp>
      <p:graphicFrame>
        <p:nvGraphicFramePr>
          <p:cNvPr id="44036" name="Object 5"/>
          <p:cNvGraphicFramePr>
            <a:graphicFrameLocks noChangeAspect="1"/>
          </p:cNvGraphicFramePr>
          <p:nvPr/>
        </p:nvGraphicFramePr>
        <p:xfrm>
          <a:off x="625475" y="2492375"/>
          <a:ext cx="7891463" cy="1800225"/>
        </p:xfrm>
        <a:graphic>
          <a:graphicData uri="http://schemas.openxmlformats.org/presentationml/2006/ole">
            <p:oleObj spid="_x0000_s41986" name="Уравнение" r:id="rId3" imgW="2324100" imgH="457200" progId="Equation.3">
              <p:embed/>
            </p:oleObj>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just">
              <a:buNone/>
            </a:pPr>
            <a:r>
              <a:rPr lang="fr-FR" sz="3200" dirty="0" smtClean="0"/>
              <a:t>Ish davri davomiyligini o‘rganishda o‘rtacha ish kuni, o‘rtacha ish oyi, o‘rtacha ish yili davomiyligi tushunilai. Ish davri davomiyligi mehnat qonuniyatiga muvofiq belgilangan ish haftasining uzunligi, ya’ni 40 va 36 soatlik ish haftasiga bog‘liq holda hisoblanadi. </a:t>
            </a:r>
            <a:endParaRPr lang="ru-RU" sz="3200" dirty="0" smtClean="0"/>
          </a:p>
          <a:p>
            <a:pPr>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ctr"/>
            <a:r>
              <a:rPr lang="ru-RU" b="1" dirty="0" err="1" smtClean="0">
                <a:solidFill>
                  <a:srgbClr val="00B050"/>
                </a:solidFill>
              </a:rPr>
              <a:t>Belgilangan</a:t>
            </a:r>
            <a:r>
              <a:rPr lang="ru-RU" b="1" dirty="0" smtClean="0">
                <a:solidFill>
                  <a:srgbClr val="00B050"/>
                </a:solidFill>
              </a:rPr>
              <a:t> </a:t>
            </a:r>
            <a:r>
              <a:rPr lang="ru-RU" b="1" dirty="0" err="1" smtClean="0">
                <a:solidFill>
                  <a:srgbClr val="00B050"/>
                </a:solidFill>
              </a:rPr>
              <a:t>ish</a:t>
            </a:r>
            <a:r>
              <a:rPr lang="ru-RU" b="1" dirty="0" smtClean="0">
                <a:solidFill>
                  <a:srgbClr val="00B050"/>
                </a:solidFill>
              </a:rPr>
              <a:t> </a:t>
            </a:r>
            <a:r>
              <a:rPr lang="ru-RU" b="1" dirty="0" err="1" smtClean="0">
                <a:solidFill>
                  <a:srgbClr val="00B050"/>
                </a:solidFill>
              </a:rPr>
              <a:t>kunining</a:t>
            </a:r>
            <a:r>
              <a:rPr lang="ru-RU" b="1" dirty="0" smtClean="0">
                <a:solidFill>
                  <a:srgbClr val="00B050"/>
                </a:solidFill>
              </a:rPr>
              <a:t> </a:t>
            </a:r>
            <a:r>
              <a:rPr lang="en-US" b="1" dirty="0" smtClean="0">
                <a:solidFill>
                  <a:srgbClr val="00B050"/>
                </a:solidFill>
              </a:rPr>
              <a:t>u</a:t>
            </a:r>
            <a:r>
              <a:rPr lang="ru-RU" b="1" dirty="0" err="1" smtClean="0">
                <a:solidFill>
                  <a:srgbClr val="00B050"/>
                </a:solidFill>
              </a:rPr>
              <a:t>zunligi</a:t>
            </a:r>
            <a:r>
              <a:rPr lang="ru-RU" dirty="0" smtClean="0"/>
              <a:t>:</a:t>
            </a:r>
          </a:p>
          <a:p>
            <a:pPr lvl="0"/>
            <a:r>
              <a:rPr lang="de-DE" dirty="0" err="1" smtClean="0"/>
              <a:t>besh</a:t>
            </a:r>
            <a:r>
              <a:rPr lang="de-DE" dirty="0" smtClean="0"/>
              <a:t> </a:t>
            </a:r>
            <a:r>
              <a:rPr lang="de-DE" dirty="0" err="1" smtClean="0"/>
              <a:t>kunlik</a:t>
            </a:r>
            <a:r>
              <a:rPr lang="de-DE" dirty="0" smtClean="0"/>
              <a:t> </a:t>
            </a:r>
            <a:r>
              <a:rPr lang="de-DE" dirty="0" err="1" smtClean="0"/>
              <a:t>ish</a:t>
            </a:r>
            <a:r>
              <a:rPr lang="de-DE" dirty="0" smtClean="0"/>
              <a:t> </a:t>
            </a:r>
            <a:r>
              <a:rPr lang="de-DE" dirty="0" err="1" smtClean="0"/>
              <a:t>haftasi</a:t>
            </a:r>
            <a:r>
              <a:rPr lang="de-DE" dirty="0" smtClean="0"/>
              <a:t> </a:t>
            </a:r>
            <a:r>
              <a:rPr lang="de-DE" dirty="0" err="1" smtClean="0"/>
              <a:t>uchun</a:t>
            </a:r>
            <a:r>
              <a:rPr lang="de-DE" dirty="0" smtClean="0"/>
              <a:t>:</a:t>
            </a:r>
            <a:endParaRPr lang="ru-RU" dirty="0" smtClean="0"/>
          </a:p>
          <a:p>
            <a:r>
              <a:rPr lang="ru-RU" dirty="0" smtClean="0"/>
              <a:t>40s : 5k </a:t>
            </a:r>
            <a:r>
              <a:rPr lang="en-US" dirty="0" smtClean="0"/>
              <a:t>=</a:t>
            </a:r>
            <a:r>
              <a:rPr lang="ru-RU" dirty="0" smtClean="0"/>
              <a:t> 8s;   </a:t>
            </a:r>
          </a:p>
          <a:p>
            <a:r>
              <a:rPr lang="ru-RU" dirty="0" smtClean="0"/>
              <a:t>36s : 5k </a:t>
            </a:r>
            <a:r>
              <a:rPr lang="en-US" dirty="0" smtClean="0"/>
              <a:t>=</a:t>
            </a:r>
            <a:r>
              <a:rPr lang="ru-RU" dirty="0" smtClean="0"/>
              <a:t> 7,2s.</a:t>
            </a:r>
          </a:p>
          <a:p>
            <a:pPr lvl="0" algn="ctr"/>
            <a:r>
              <a:rPr lang="de-DE" sz="3200" b="1" dirty="0" err="1" smtClean="0">
                <a:solidFill>
                  <a:srgbClr val="00B050"/>
                </a:solidFill>
              </a:rPr>
              <a:t>olti</a:t>
            </a:r>
            <a:r>
              <a:rPr lang="de-DE" sz="3200" b="1" dirty="0" smtClean="0">
                <a:solidFill>
                  <a:srgbClr val="00B050"/>
                </a:solidFill>
              </a:rPr>
              <a:t> </a:t>
            </a:r>
            <a:r>
              <a:rPr lang="de-DE" sz="3200" b="1" dirty="0" err="1" smtClean="0">
                <a:solidFill>
                  <a:srgbClr val="00B050"/>
                </a:solidFill>
              </a:rPr>
              <a:t>kunlik</a:t>
            </a:r>
            <a:r>
              <a:rPr lang="de-DE" sz="3200" b="1" dirty="0" smtClean="0">
                <a:solidFill>
                  <a:srgbClr val="00B050"/>
                </a:solidFill>
              </a:rPr>
              <a:t> </a:t>
            </a:r>
            <a:r>
              <a:rPr lang="de-DE" sz="3200" b="1" dirty="0" err="1" smtClean="0">
                <a:solidFill>
                  <a:srgbClr val="00B050"/>
                </a:solidFill>
              </a:rPr>
              <a:t>ish</a:t>
            </a:r>
            <a:r>
              <a:rPr lang="de-DE" sz="3200" b="1" dirty="0" smtClean="0">
                <a:solidFill>
                  <a:srgbClr val="00B050"/>
                </a:solidFill>
              </a:rPr>
              <a:t> </a:t>
            </a:r>
            <a:r>
              <a:rPr lang="de-DE" sz="3200" b="1" dirty="0" err="1" smtClean="0">
                <a:solidFill>
                  <a:srgbClr val="00B050"/>
                </a:solidFill>
              </a:rPr>
              <a:t>haftasi</a:t>
            </a:r>
            <a:r>
              <a:rPr lang="de-DE" sz="3200" b="1" dirty="0" smtClean="0">
                <a:solidFill>
                  <a:srgbClr val="00B050"/>
                </a:solidFill>
              </a:rPr>
              <a:t> </a:t>
            </a:r>
            <a:r>
              <a:rPr lang="de-DE" sz="3200" b="1" dirty="0" err="1" smtClean="0">
                <a:solidFill>
                  <a:srgbClr val="00B050"/>
                </a:solidFill>
              </a:rPr>
              <a:t>uchun</a:t>
            </a:r>
            <a:r>
              <a:rPr lang="de-DE" sz="3200" b="1" dirty="0" smtClean="0">
                <a:solidFill>
                  <a:srgbClr val="00B050"/>
                </a:solidFill>
              </a:rPr>
              <a:t>:</a:t>
            </a:r>
            <a:endParaRPr lang="ru-RU" sz="3200" b="1" dirty="0" smtClean="0">
              <a:solidFill>
                <a:srgbClr val="00B050"/>
              </a:solidFill>
            </a:endParaRPr>
          </a:p>
          <a:p>
            <a:r>
              <a:rPr lang="en-US" dirty="0" smtClean="0"/>
              <a:t>40s : 6k = 6,67s;</a:t>
            </a:r>
            <a:endParaRPr lang="ru-RU" dirty="0" smtClean="0"/>
          </a:p>
          <a:p>
            <a:r>
              <a:rPr lang="en-US" dirty="0" smtClean="0"/>
              <a:t>36s : 6k = 6s.</a:t>
            </a:r>
            <a:endParaRPr lang="ru-RU" dirty="0" smtClean="0"/>
          </a:p>
          <a:p>
            <a:pPr>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a:bodyPr>
          <a:lstStyle/>
          <a:p>
            <a:pPr algn="just">
              <a:buNone/>
            </a:pPr>
            <a:r>
              <a:rPr lang="en-US" sz="4000" b="1" dirty="0" err="1" smtClean="0"/>
              <a:t>Masala</a:t>
            </a:r>
            <a:r>
              <a:rPr lang="en-US" sz="4000" b="1" dirty="0" smtClean="0"/>
              <a:t>: </a:t>
            </a:r>
            <a:r>
              <a:rPr lang="en-US" sz="4000" dirty="0" err="1" smtClean="0"/>
              <a:t>Aksionerlik</a:t>
            </a:r>
            <a:r>
              <a:rPr lang="en-US" sz="4000" dirty="0" smtClean="0"/>
              <a:t> </a:t>
            </a:r>
            <a:r>
              <a:rPr lang="en-US" sz="4000" dirty="0" err="1" smtClean="0"/>
              <a:t>jamiyatda</a:t>
            </a:r>
            <a:r>
              <a:rPr lang="en-US" sz="4000" dirty="0" smtClean="0"/>
              <a:t> 710   </a:t>
            </a:r>
            <a:r>
              <a:rPr lang="en-US" sz="4000" dirty="0" err="1" smtClean="0"/>
              <a:t>xodimdan</a:t>
            </a:r>
            <a:r>
              <a:rPr lang="en-US" sz="4000" dirty="0" smtClean="0"/>
              <a:t> 58 </a:t>
            </a:r>
            <a:r>
              <a:rPr lang="en-US" sz="4000" dirty="0" err="1" smtClean="0"/>
              <a:t>tasi</a:t>
            </a:r>
            <a:r>
              <a:rPr lang="en-US" sz="4000" dirty="0" smtClean="0"/>
              <a:t> </a:t>
            </a:r>
            <a:r>
              <a:rPr lang="en-US" sz="4000" dirty="0" err="1" smtClean="0"/>
              <a:t>imtiyozli</a:t>
            </a:r>
            <a:r>
              <a:rPr lang="en-US" sz="4000" dirty="0" smtClean="0"/>
              <a:t> 36 </a:t>
            </a:r>
            <a:r>
              <a:rPr lang="en-US" sz="4000" dirty="0" err="1" smtClean="0"/>
              <a:t>soatlik</a:t>
            </a:r>
            <a:r>
              <a:rPr lang="en-US" sz="4000" dirty="0" smtClean="0"/>
              <a:t> </a:t>
            </a:r>
            <a:r>
              <a:rPr lang="en-US" sz="4000" dirty="0" err="1" smtClean="0"/>
              <a:t>ish</a:t>
            </a:r>
            <a:r>
              <a:rPr lang="en-US" sz="4000" dirty="0" smtClean="0"/>
              <a:t> </a:t>
            </a:r>
            <a:r>
              <a:rPr lang="en-US" sz="4000" dirty="0" err="1" smtClean="0"/>
              <a:t>haftasi</a:t>
            </a:r>
            <a:r>
              <a:rPr lang="en-US" sz="4000" dirty="0" smtClean="0"/>
              <a:t> </a:t>
            </a:r>
            <a:r>
              <a:rPr lang="en-US" sz="4000" dirty="0" err="1" smtClean="0"/>
              <a:t>bo‘yicha</a:t>
            </a:r>
            <a:r>
              <a:rPr lang="en-US" sz="4000" dirty="0" smtClean="0"/>
              <a:t> </a:t>
            </a:r>
            <a:r>
              <a:rPr lang="en-US" sz="4000" dirty="0" err="1" smtClean="0"/>
              <a:t>ishlasa</a:t>
            </a:r>
            <a:r>
              <a:rPr lang="en-US" sz="4000" dirty="0" smtClean="0"/>
              <a:t>, </a:t>
            </a:r>
            <a:r>
              <a:rPr lang="en-US" sz="4000" dirty="0" err="1" smtClean="0"/>
              <a:t>o‘rtacha</a:t>
            </a:r>
            <a:r>
              <a:rPr lang="en-US" sz="4000" dirty="0" smtClean="0"/>
              <a:t> </a:t>
            </a:r>
            <a:r>
              <a:rPr lang="en-US" sz="4000" dirty="0" err="1" smtClean="0"/>
              <a:t>belgilangan</a:t>
            </a:r>
            <a:r>
              <a:rPr lang="en-US" sz="4000" dirty="0" smtClean="0"/>
              <a:t> </a:t>
            </a:r>
            <a:r>
              <a:rPr lang="en-US" sz="4000" dirty="0" err="1" smtClean="0"/>
              <a:t>ish</a:t>
            </a:r>
            <a:r>
              <a:rPr lang="en-US" sz="4000" dirty="0" smtClean="0"/>
              <a:t> </a:t>
            </a:r>
            <a:r>
              <a:rPr lang="en-US" sz="4000" dirty="0" err="1" smtClean="0"/>
              <a:t>kunining</a:t>
            </a:r>
            <a:r>
              <a:rPr lang="en-US" sz="4000" dirty="0" smtClean="0"/>
              <a:t>  </a:t>
            </a:r>
            <a:r>
              <a:rPr lang="en-US" sz="4000" dirty="0" err="1" smtClean="0"/>
              <a:t>uzunligini</a:t>
            </a:r>
            <a:r>
              <a:rPr lang="en-US" sz="4000" dirty="0" smtClean="0"/>
              <a:t> toping: </a:t>
            </a:r>
            <a:endParaRPr lang="ru-RU" sz="4000" dirty="0" smtClean="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graphicFrame>
        <p:nvGraphicFramePr>
          <p:cNvPr id="2050" name="Object 2"/>
          <p:cNvGraphicFramePr>
            <a:graphicFrameLocks noChangeAspect="1"/>
          </p:cNvGraphicFramePr>
          <p:nvPr/>
        </p:nvGraphicFramePr>
        <p:xfrm>
          <a:off x="1090613" y="1643063"/>
          <a:ext cx="6889750" cy="1142995"/>
        </p:xfrm>
        <a:graphic>
          <a:graphicData uri="http://schemas.openxmlformats.org/presentationml/2006/ole">
            <p:oleObj spid="_x0000_s2050" name="Формула" r:id="rId3" imgW="2222280" imgH="393480" progId="Equation.3">
              <p:embed/>
            </p:oleObj>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just">
              <a:buNone/>
            </a:pPr>
            <a:r>
              <a:rPr lang="en-US" sz="2400" dirty="0" err="1" smtClean="0"/>
              <a:t>Belgilangan</a:t>
            </a:r>
            <a:r>
              <a:rPr lang="en-US" sz="2400" dirty="0" smtClean="0"/>
              <a:t> </a:t>
            </a:r>
            <a:r>
              <a:rPr lang="en-US" sz="2400" dirty="0" err="1" smtClean="0"/>
              <a:t>ish</a:t>
            </a:r>
            <a:r>
              <a:rPr lang="en-US" sz="2400" dirty="0" smtClean="0"/>
              <a:t> </a:t>
            </a:r>
            <a:r>
              <a:rPr lang="en-US" sz="2400" dirty="0" err="1" smtClean="0"/>
              <a:t>oyi</a:t>
            </a:r>
            <a:r>
              <a:rPr lang="ru-RU" sz="2400" dirty="0" smtClean="0"/>
              <a:t>, </a:t>
            </a:r>
            <a:r>
              <a:rPr lang="en-US" sz="2400" dirty="0" err="1" smtClean="0"/>
              <a:t>yilining</a:t>
            </a:r>
            <a:r>
              <a:rPr lang="ru-RU" sz="2400" dirty="0" smtClean="0"/>
              <a:t>  </a:t>
            </a:r>
            <a:r>
              <a:rPr lang="en-US" sz="2400" dirty="0" err="1" smtClean="0"/>
              <a:t>davomiyligini</a:t>
            </a:r>
            <a:r>
              <a:rPr lang="ru-RU" sz="2400" dirty="0" smtClean="0"/>
              <a:t>  </a:t>
            </a:r>
            <a:r>
              <a:rPr lang="en-US" sz="2400" dirty="0" err="1" smtClean="0"/>
              <a:t>hisoblashda</a:t>
            </a:r>
            <a:r>
              <a:rPr lang="ru-RU" sz="2400" dirty="0" smtClean="0"/>
              <a:t>  </a:t>
            </a:r>
            <a:r>
              <a:rPr lang="en-US" sz="2400" dirty="0" err="1" smtClean="0"/>
              <a:t>maksimal</a:t>
            </a:r>
            <a:r>
              <a:rPr lang="ru-RU" sz="2400" dirty="0" smtClean="0"/>
              <a:t>  </a:t>
            </a:r>
            <a:r>
              <a:rPr lang="en-US" sz="2400" dirty="0" err="1" smtClean="0"/>
              <a:t>imkoniyatli</a:t>
            </a:r>
            <a:r>
              <a:rPr lang="ru-RU" sz="2400" dirty="0" smtClean="0"/>
              <a:t>  </a:t>
            </a:r>
            <a:r>
              <a:rPr lang="en-US" sz="2400" dirty="0" err="1" smtClean="0"/>
              <a:t>vaqt</a:t>
            </a:r>
            <a:r>
              <a:rPr lang="ru-RU" sz="2400" dirty="0" smtClean="0"/>
              <a:t>  </a:t>
            </a:r>
            <a:r>
              <a:rPr lang="en-US" sz="2400" dirty="0" err="1" smtClean="0"/>
              <a:t>fondi</a:t>
            </a:r>
            <a:r>
              <a:rPr lang="en-US" sz="2400" dirty="0" smtClean="0"/>
              <a:t> o</a:t>
            </a:r>
            <a:r>
              <a:rPr lang="ru-RU" sz="2400" dirty="0" smtClean="0"/>
              <a:t>‘</a:t>
            </a:r>
            <a:r>
              <a:rPr lang="en-US" sz="2400" dirty="0" err="1" smtClean="0"/>
              <a:t>rtacha</a:t>
            </a:r>
            <a:r>
              <a:rPr lang="ru-RU" sz="2400" dirty="0" smtClean="0"/>
              <a:t>  </a:t>
            </a:r>
            <a:r>
              <a:rPr lang="en-US" sz="2400" dirty="0" err="1" smtClean="0"/>
              <a:t>ro</a:t>
            </a:r>
            <a:r>
              <a:rPr lang="ru-RU" sz="2400" dirty="0" smtClean="0"/>
              <a:t>‘</a:t>
            </a:r>
            <a:r>
              <a:rPr lang="en-US" sz="2400" dirty="0" err="1" smtClean="0"/>
              <a:t>yxatdagi</a:t>
            </a:r>
            <a:r>
              <a:rPr lang="ru-RU" sz="2400" dirty="0" smtClean="0"/>
              <a:t>  </a:t>
            </a:r>
            <a:r>
              <a:rPr lang="en-US" sz="2400" dirty="0" err="1" smtClean="0"/>
              <a:t>xodimlar</a:t>
            </a:r>
            <a:r>
              <a:rPr lang="ru-RU" sz="2400" dirty="0" smtClean="0"/>
              <a:t>  </a:t>
            </a:r>
            <a:r>
              <a:rPr lang="en-US" sz="2400" dirty="0" err="1" smtClean="0"/>
              <a:t>soniga</a:t>
            </a:r>
            <a:r>
              <a:rPr lang="ru-RU" sz="2400" dirty="0" smtClean="0"/>
              <a:t>  </a:t>
            </a:r>
            <a:r>
              <a:rPr lang="en-US" sz="2400" dirty="0" err="1" smtClean="0"/>
              <a:t>bo</a:t>
            </a:r>
            <a:r>
              <a:rPr lang="ru-RU" sz="2400" dirty="0" smtClean="0"/>
              <a:t>‘</a:t>
            </a:r>
            <a:r>
              <a:rPr lang="en-US" sz="2400" dirty="0" err="1" smtClean="0"/>
              <a:t>linadi</a:t>
            </a:r>
            <a:r>
              <a:rPr lang="ru-RU" sz="2400" dirty="0" smtClean="0"/>
              <a:t>.</a:t>
            </a:r>
            <a:r>
              <a:rPr lang="ru-RU" sz="2400" dirty="0" err="1" smtClean="0"/>
              <a:t>Haqiqiy</a:t>
            </a:r>
            <a:r>
              <a:rPr lang="ru-RU" sz="2400" dirty="0" smtClean="0"/>
              <a:t>  </a:t>
            </a:r>
            <a:r>
              <a:rPr lang="ru-RU" sz="2400" dirty="0" err="1" smtClean="0"/>
              <a:t>ish</a:t>
            </a:r>
            <a:r>
              <a:rPr lang="ru-RU" sz="2400" dirty="0" smtClean="0"/>
              <a:t>  </a:t>
            </a:r>
            <a:r>
              <a:rPr lang="ru-RU" sz="2400" dirty="0" err="1" smtClean="0"/>
              <a:t>davrining</a:t>
            </a:r>
            <a:r>
              <a:rPr lang="ru-RU" sz="2400" dirty="0" smtClean="0"/>
              <a:t>  </a:t>
            </a:r>
            <a:r>
              <a:rPr lang="ru-RU" sz="2400" dirty="0" err="1" smtClean="0"/>
              <a:t>davomiyligi</a:t>
            </a:r>
            <a:r>
              <a:rPr lang="ru-RU" sz="2400" dirty="0" smtClean="0"/>
              <a:t> </a:t>
            </a:r>
            <a:r>
              <a:rPr lang="ru-RU" sz="2400" dirty="0" err="1" smtClean="0"/>
              <a:t>quyidagicha</a:t>
            </a:r>
            <a:r>
              <a:rPr lang="ru-RU" sz="2400" dirty="0" smtClean="0"/>
              <a:t>  </a:t>
            </a:r>
            <a:r>
              <a:rPr lang="ru-RU" sz="2400" dirty="0" err="1" smtClean="0"/>
              <a:t>hisoblanadi</a:t>
            </a:r>
            <a:r>
              <a:rPr lang="ru-RU" sz="2400" dirty="0" smtClean="0"/>
              <a:t>:</a:t>
            </a:r>
          </a:p>
          <a:p>
            <a:pPr marL="624078" indent="-514350" algn="ctr">
              <a:buAutoNum type="arabicPeriod"/>
            </a:pPr>
            <a:r>
              <a:rPr lang="en-US" dirty="0" err="1" smtClean="0">
                <a:solidFill>
                  <a:srgbClr val="FF0000"/>
                </a:solidFill>
              </a:rPr>
              <a:t>Ish</a:t>
            </a:r>
            <a:r>
              <a:rPr lang="en-US" dirty="0" smtClean="0">
                <a:solidFill>
                  <a:srgbClr val="FF0000"/>
                </a:solidFill>
              </a:rPr>
              <a:t> </a:t>
            </a:r>
            <a:r>
              <a:rPr lang="en-US" dirty="0" err="1" smtClean="0">
                <a:solidFill>
                  <a:srgbClr val="FF0000"/>
                </a:solidFill>
              </a:rPr>
              <a:t>oyi</a:t>
            </a:r>
            <a:r>
              <a:rPr lang="en-US" dirty="0" smtClean="0">
                <a:solidFill>
                  <a:srgbClr val="FF0000"/>
                </a:solidFill>
              </a:rPr>
              <a:t> </a:t>
            </a:r>
            <a:r>
              <a:rPr lang="en-US" dirty="0" err="1" smtClean="0">
                <a:solidFill>
                  <a:srgbClr val="FF0000"/>
                </a:solidFill>
              </a:rPr>
              <a:t>va</a:t>
            </a:r>
            <a:r>
              <a:rPr lang="en-US" dirty="0" smtClean="0">
                <a:solidFill>
                  <a:srgbClr val="FF0000"/>
                </a:solidFill>
              </a:rPr>
              <a:t>  </a:t>
            </a:r>
            <a:r>
              <a:rPr lang="en-US" dirty="0" err="1" smtClean="0">
                <a:solidFill>
                  <a:srgbClr val="FF0000"/>
                </a:solidFill>
              </a:rPr>
              <a:t>haftasining</a:t>
            </a:r>
            <a:r>
              <a:rPr lang="en-US" dirty="0" smtClean="0">
                <a:solidFill>
                  <a:srgbClr val="FF0000"/>
                </a:solidFill>
              </a:rPr>
              <a:t>  </a:t>
            </a:r>
            <a:r>
              <a:rPr lang="en-US" dirty="0" err="1" smtClean="0">
                <a:solidFill>
                  <a:srgbClr val="FF0000"/>
                </a:solidFill>
              </a:rPr>
              <a:t>uzunligi</a:t>
            </a:r>
            <a:r>
              <a:rPr lang="en-US" dirty="0" smtClean="0">
                <a:solidFill>
                  <a:srgbClr val="FF0000"/>
                </a:solidFill>
              </a:rPr>
              <a:t>: </a:t>
            </a:r>
            <a:endParaRPr lang="ru-RU" dirty="0">
              <a:solidFill>
                <a:srgbClr val="FF0000"/>
              </a:solidFill>
            </a:endParaRPr>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graphicFrame>
        <p:nvGraphicFramePr>
          <p:cNvPr id="3074" name="Object 2"/>
          <p:cNvGraphicFramePr>
            <a:graphicFrameLocks noChangeAspect="1"/>
          </p:cNvGraphicFramePr>
          <p:nvPr/>
        </p:nvGraphicFramePr>
        <p:xfrm>
          <a:off x="1285852" y="3857628"/>
          <a:ext cx="6929486" cy="928694"/>
        </p:xfrm>
        <a:graphic>
          <a:graphicData uri="http://schemas.openxmlformats.org/presentationml/2006/ole">
            <p:oleObj spid="_x0000_s3074" name="Формула" r:id="rId3" imgW="3314520" imgH="419040" progId="Equation.3">
              <p:embed/>
            </p:oleObj>
          </a:graphicData>
        </a:graphic>
      </p:graphicFrame>
      <p:graphicFrame>
        <p:nvGraphicFramePr>
          <p:cNvPr id="3075" name="Object 3"/>
          <p:cNvGraphicFramePr>
            <a:graphicFrameLocks noChangeAspect="1"/>
          </p:cNvGraphicFramePr>
          <p:nvPr/>
        </p:nvGraphicFramePr>
        <p:xfrm>
          <a:off x="1428728" y="5000636"/>
          <a:ext cx="6929486" cy="785818"/>
        </p:xfrm>
        <a:graphic>
          <a:graphicData uri="http://schemas.openxmlformats.org/presentationml/2006/ole">
            <p:oleObj spid="_x0000_s3075" name="Формула" r:id="rId4" imgW="3644640" imgH="419040" progId="Equation.3">
              <p:embed/>
            </p:oleObj>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92500"/>
          </a:bodyPr>
          <a:lstStyle/>
          <a:p>
            <a:pPr algn="just">
              <a:buNone/>
            </a:pPr>
            <a:r>
              <a:rPr lang="ru-RU" dirty="0" smtClean="0"/>
              <a:t>2.Ish </a:t>
            </a:r>
            <a:r>
              <a:rPr lang="ru-RU" dirty="0" err="1" smtClean="0"/>
              <a:t>kunining</a:t>
            </a:r>
            <a:r>
              <a:rPr lang="ru-RU" dirty="0" smtClean="0"/>
              <a:t> </a:t>
            </a:r>
            <a:r>
              <a:rPr lang="ru-RU" dirty="0" err="1" smtClean="0"/>
              <a:t>o‘zunligini</a:t>
            </a:r>
            <a:r>
              <a:rPr lang="ru-RU" dirty="0" smtClean="0"/>
              <a:t> 6 </a:t>
            </a:r>
            <a:r>
              <a:rPr lang="ru-RU" dirty="0" err="1" smtClean="0"/>
              <a:t>kunlik</a:t>
            </a:r>
            <a:r>
              <a:rPr lang="ru-RU" dirty="0" smtClean="0"/>
              <a:t> </a:t>
            </a:r>
            <a:r>
              <a:rPr lang="ru-RU" dirty="0" err="1" smtClean="0"/>
              <a:t>ish</a:t>
            </a:r>
            <a:r>
              <a:rPr lang="ru-RU" dirty="0" smtClean="0"/>
              <a:t> </a:t>
            </a:r>
            <a:r>
              <a:rPr lang="ru-RU" dirty="0" err="1" smtClean="0"/>
              <a:t>haftasi</a:t>
            </a:r>
            <a:r>
              <a:rPr lang="ru-RU" dirty="0" smtClean="0"/>
              <a:t> </a:t>
            </a:r>
            <a:r>
              <a:rPr lang="ru-RU" dirty="0" err="1" smtClean="0"/>
              <a:t>bo‘yicha</a:t>
            </a:r>
            <a:r>
              <a:rPr lang="ru-RU" dirty="0" smtClean="0"/>
              <a:t> </a:t>
            </a:r>
            <a:r>
              <a:rPr lang="ru-RU" dirty="0" err="1" smtClean="0"/>
              <a:t>aniqlash</a:t>
            </a:r>
            <a:r>
              <a:rPr lang="ru-RU" dirty="0" smtClean="0"/>
              <a:t> </a:t>
            </a:r>
            <a:r>
              <a:rPr lang="ru-RU" dirty="0" err="1" smtClean="0"/>
              <a:t>uchun</a:t>
            </a:r>
            <a:r>
              <a:rPr lang="ru-RU" dirty="0" smtClean="0"/>
              <a:t> </a:t>
            </a:r>
            <a:r>
              <a:rPr lang="ru-RU" dirty="0" err="1" smtClean="0"/>
              <a:t>ishlangan</a:t>
            </a:r>
            <a:r>
              <a:rPr lang="ru-RU" dirty="0" smtClean="0"/>
              <a:t> </a:t>
            </a:r>
            <a:r>
              <a:rPr lang="ru-RU" dirty="0" err="1" smtClean="0"/>
              <a:t>barcha</a:t>
            </a:r>
            <a:r>
              <a:rPr lang="ru-RU" dirty="0" smtClean="0"/>
              <a:t> </a:t>
            </a:r>
            <a:r>
              <a:rPr lang="ru-RU" dirty="0" err="1" smtClean="0"/>
              <a:t>kishisoatlari</a:t>
            </a:r>
            <a:r>
              <a:rPr lang="ru-RU" dirty="0" smtClean="0"/>
              <a:t> </a:t>
            </a:r>
            <a:r>
              <a:rPr lang="ru-RU" dirty="0" err="1" smtClean="0"/>
              <a:t>ishlangan</a:t>
            </a:r>
            <a:r>
              <a:rPr lang="ru-RU" dirty="0" smtClean="0"/>
              <a:t> </a:t>
            </a:r>
            <a:r>
              <a:rPr lang="ru-RU" dirty="0" err="1" smtClean="0"/>
              <a:t>kishikunlariga</a:t>
            </a:r>
            <a:r>
              <a:rPr lang="ru-RU" dirty="0" smtClean="0"/>
              <a:t>  </a:t>
            </a:r>
            <a:r>
              <a:rPr lang="ru-RU" dirty="0" err="1" smtClean="0"/>
              <a:t>bo‘linadi</a:t>
            </a:r>
            <a:r>
              <a:rPr lang="ru-RU" dirty="0" smtClean="0"/>
              <a:t>, 5 </a:t>
            </a:r>
            <a:r>
              <a:rPr lang="ru-RU" dirty="0" err="1" smtClean="0"/>
              <a:t>kunlik</a:t>
            </a:r>
            <a:r>
              <a:rPr lang="ru-RU" dirty="0" smtClean="0"/>
              <a:t> </a:t>
            </a:r>
            <a:r>
              <a:rPr lang="ru-RU" dirty="0" err="1" smtClean="0"/>
              <a:t>ish</a:t>
            </a:r>
            <a:r>
              <a:rPr lang="ru-RU" dirty="0" smtClean="0"/>
              <a:t> </a:t>
            </a:r>
            <a:r>
              <a:rPr lang="ru-RU" dirty="0" err="1" smtClean="0"/>
              <a:t>haftasini</a:t>
            </a:r>
            <a:r>
              <a:rPr lang="ru-RU" dirty="0" smtClean="0"/>
              <a:t> </a:t>
            </a:r>
            <a:r>
              <a:rPr lang="ru-RU" dirty="0" err="1" smtClean="0"/>
              <a:t>aniqlash</a:t>
            </a:r>
            <a:r>
              <a:rPr lang="ru-RU" dirty="0" smtClean="0"/>
              <a:t> </a:t>
            </a:r>
            <a:r>
              <a:rPr lang="ru-RU" dirty="0" err="1" smtClean="0"/>
              <a:t>uchun</a:t>
            </a:r>
            <a:r>
              <a:rPr lang="ru-RU" dirty="0" smtClean="0"/>
              <a:t> </a:t>
            </a:r>
            <a:r>
              <a:rPr lang="ru-RU" dirty="0" err="1" smtClean="0"/>
              <a:t>ishlangan</a:t>
            </a:r>
            <a:r>
              <a:rPr lang="ru-RU" dirty="0" smtClean="0"/>
              <a:t> </a:t>
            </a:r>
            <a:r>
              <a:rPr lang="ru-RU" dirty="0" err="1" smtClean="0"/>
              <a:t>barcha</a:t>
            </a:r>
            <a:r>
              <a:rPr lang="ru-RU" dirty="0" smtClean="0"/>
              <a:t> </a:t>
            </a:r>
            <a:r>
              <a:rPr lang="ru-RU" dirty="0" err="1" smtClean="0"/>
              <a:t>kishisoatlari</a:t>
            </a:r>
            <a:r>
              <a:rPr lang="ru-RU" dirty="0" smtClean="0"/>
              <a:t> </a:t>
            </a:r>
            <a:r>
              <a:rPr lang="ru-RU" dirty="0" err="1" smtClean="0"/>
              <a:t>ishlangan</a:t>
            </a:r>
            <a:r>
              <a:rPr lang="ru-RU" dirty="0" smtClean="0"/>
              <a:t> </a:t>
            </a:r>
            <a:r>
              <a:rPr lang="ru-RU" dirty="0" err="1" smtClean="0"/>
              <a:t>kishikunlari</a:t>
            </a:r>
            <a:r>
              <a:rPr lang="ru-RU" dirty="0" smtClean="0"/>
              <a:t> </a:t>
            </a:r>
            <a:r>
              <a:rPr lang="ru-RU" dirty="0" err="1" smtClean="0"/>
              <a:t>va</a:t>
            </a:r>
            <a:r>
              <a:rPr lang="ru-RU" dirty="0" smtClean="0"/>
              <a:t> </a:t>
            </a:r>
            <a:r>
              <a:rPr lang="ru-RU" dirty="0" err="1" smtClean="0"/>
              <a:t>qo‘shimcha</a:t>
            </a:r>
            <a:r>
              <a:rPr lang="ru-RU" dirty="0" smtClean="0"/>
              <a:t> </a:t>
            </a:r>
            <a:r>
              <a:rPr lang="ru-RU" dirty="0" err="1" smtClean="0"/>
              <a:t>dam</a:t>
            </a:r>
            <a:r>
              <a:rPr lang="ru-RU" dirty="0" smtClean="0"/>
              <a:t> </a:t>
            </a:r>
            <a:r>
              <a:rPr lang="ru-RU" dirty="0" err="1" smtClean="0"/>
              <a:t>olish</a:t>
            </a:r>
            <a:r>
              <a:rPr lang="ru-RU" dirty="0" smtClean="0"/>
              <a:t> </a:t>
            </a:r>
            <a:r>
              <a:rPr lang="ru-RU" dirty="0" err="1" smtClean="0"/>
              <a:t>kishi</a:t>
            </a:r>
            <a:r>
              <a:rPr lang="ru-RU" dirty="0" smtClean="0"/>
              <a:t> </a:t>
            </a:r>
            <a:r>
              <a:rPr lang="ru-RU" dirty="0" err="1" smtClean="0"/>
              <a:t>kunlariga</a:t>
            </a:r>
            <a:r>
              <a:rPr lang="ru-RU" dirty="0" smtClean="0"/>
              <a:t>  </a:t>
            </a:r>
            <a:r>
              <a:rPr lang="ru-RU" dirty="0" err="1" smtClean="0"/>
              <a:t>bo‘linadi</a:t>
            </a:r>
            <a:r>
              <a:rPr lang="ru-RU" dirty="0" smtClean="0"/>
              <a:t>.</a:t>
            </a:r>
          </a:p>
          <a:p>
            <a:pPr algn="just">
              <a:buNone/>
            </a:pPr>
            <a:endParaRPr lang="en-US" dirty="0" smtClean="0"/>
          </a:p>
          <a:p>
            <a:pPr algn="just">
              <a:buNone/>
            </a:pPr>
            <a:r>
              <a:rPr lang="ru-RU" dirty="0" err="1" smtClean="0"/>
              <a:t>Haqiqiy</a:t>
            </a:r>
            <a:r>
              <a:rPr lang="ru-RU" dirty="0" smtClean="0"/>
              <a:t> </a:t>
            </a:r>
            <a:r>
              <a:rPr lang="ru-RU" dirty="0" err="1" smtClean="0"/>
              <a:t>ish</a:t>
            </a:r>
            <a:r>
              <a:rPr lang="ru-RU" dirty="0" smtClean="0"/>
              <a:t> </a:t>
            </a:r>
            <a:r>
              <a:rPr lang="ru-RU" dirty="0" err="1" smtClean="0"/>
              <a:t>davri</a:t>
            </a:r>
            <a:r>
              <a:rPr lang="ru-RU" dirty="0" smtClean="0"/>
              <a:t> </a:t>
            </a:r>
            <a:r>
              <a:rPr lang="ru-RU" dirty="0" err="1" smtClean="0"/>
              <a:t>davomiyligining</a:t>
            </a:r>
            <a:r>
              <a:rPr lang="ru-RU" dirty="0" smtClean="0"/>
              <a:t> </a:t>
            </a:r>
            <a:r>
              <a:rPr lang="ru-RU" dirty="0" err="1" smtClean="0"/>
              <a:t>belgilangan</a:t>
            </a:r>
            <a:r>
              <a:rPr lang="ru-RU" dirty="0" smtClean="0"/>
              <a:t> </a:t>
            </a:r>
            <a:r>
              <a:rPr lang="ru-RU" dirty="0" err="1" smtClean="0"/>
              <a:t>ish</a:t>
            </a:r>
            <a:r>
              <a:rPr lang="ru-RU" dirty="0" smtClean="0"/>
              <a:t> </a:t>
            </a:r>
            <a:r>
              <a:rPr lang="ru-RU" dirty="0" err="1" smtClean="0"/>
              <a:t>davri</a:t>
            </a:r>
            <a:r>
              <a:rPr lang="ru-RU" dirty="0" smtClean="0"/>
              <a:t> </a:t>
            </a:r>
            <a:r>
              <a:rPr lang="ru-RU" dirty="0" err="1" smtClean="0"/>
              <a:t>davomiyligiga</a:t>
            </a:r>
            <a:r>
              <a:rPr lang="ru-RU" dirty="0" smtClean="0"/>
              <a:t> </a:t>
            </a:r>
            <a:r>
              <a:rPr lang="ru-RU" dirty="0" err="1" smtClean="0"/>
              <a:t>nisbati</a:t>
            </a:r>
            <a:r>
              <a:rPr lang="ru-RU" dirty="0" smtClean="0"/>
              <a:t>, </a:t>
            </a:r>
            <a:r>
              <a:rPr lang="ru-RU" dirty="0" err="1" smtClean="0"/>
              <a:t>qay</a:t>
            </a:r>
            <a:r>
              <a:rPr lang="ru-RU" dirty="0" smtClean="0"/>
              <a:t> </a:t>
            </a:r>
            <a:r>
              <a:rPr lang="ru-RU" dirty="0" err="1" smtClean="0"/>
              <a:t>darajada</a:t>
            </a:r>
            <a:r>
              <a:rPr lang="ru-RU" dirty="0" smtClean="0"/>
              <a:t> </a:t>
            </a:r>
            <a:r>
              <a:rPr lang="ru-RU" dirty="0" err="1" smtClean="0"/>
              <a:t>ish</a:t>
            </a:r>
            <a:r>
              <a:rPr lang="ru-RU" dirty="0" smtClean="0"/>
              <a:t> </a:t>
            </a:r>
            <a:r>
              <a:rPr lang="ru-RU" dirty="0" err="1" smtClean="0"/>
              <a:t>davri</a:t>
            </a:r>
            <a:r>
              <a:rPr lang="ru-RU" dirty="0" smtClean="0"/>
              <a:t> </a:t>
            </a:r>
            <a:r>
              <a:rPr lang="ru-RU" dirty="0" err="1" smtClean="0"/>
              <a:t>o‘zunligidan</a:t>
            </a:r>
            <a:r>
              <a:rPr lang="ru-RU" dirty="0" smtClean="0"/>
              <a:t> </a:t>
            </a:r>
            <a:r>
              <a:rPr lang="ru-RU" dirty="0" err="1" smtClean="0"/>
              <a:t>foydalanilganligi</a:t>
            </a:r>
            <a:r>
              <a:rPr lang="ru-RU" dirty="0" smtClean="0"/>
              <a:t> </a:t>
            </a:r>
            <a:r>
              <a:rPr lang="ru-RU" dirty="0" err="1" smtClean="0"/>
              <a:t>ko‘rsatkichini</a:t>
            </a:r>
            <a:r>
              <a:rPr lang="ru-RU" dirty="0" smtClean="0"/>
              <a:t> </a:t>
            </a:r>
            <a:r>
              <a:rPr lang="ru-RU" dirty="0" err="1" smtClean="0"/>
              <a:t>beradi</a:t>
            </a:r>
            <a:r>
              <a:rPr lang="ru-RU" dirty="0" smtClean="0"/>
              <a:t>. </a:t>
            </a: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buNone/>
            </a:pPr>
            <a:r>
              <a:rPr lang="en-US" dirty="0" err="1" smtClean="0">
                <a:solidFill>
                  <a:srgbClr val="FF0000"/>
                </a:solidFill>
              </a:rPr>
              <a:t>Misol</a:t>
            </a:r>
            <a:r>
              <a:rPr lang="en-US" dirty="0" smtClean="0">
                <a:solidFill>
                  <a:srgbClr val="FF0000"/>
                </a:solidFill>
              </a:rPr>
              <a:t>. </a:t>
            </a:r>
            <a:r>
              <a:rPr lang="en-US" b="1" dirty="0" err="1" smtClean="0"/>
              <a:t>Aksionerlik</a:t>
            </a:r>
            <a:r>
              <a:rPr lang="en-US" b="1" dirty="0" smtClean="0"/>
              <a:t> </a:t>
            </a:r>
            <a:r>
              <a:rPr lang="en-US" b="1" dirty="0" err="1" smtClean="0"/>
              <a:t>jamiyatda</a:t>
            </a:r>
            <a:r>
              <a:rPr lang="en-US" b="1" dirty="0" smtClean="0"/>
              <a:t> </a:t>
            </a:r>
            <a:r>
              <a:rPr lang="en-US" b="1" dirty="0" err="1" smtClean="0"/>
              <a:t>yil</a:t>
            </a:r>
            <a:r>
              <a:rPr lang="en-US" b="1" dirty="0" smtClean="0"/>
              <a:t> </a:t>
            </a:r>
            <a:r>
              <a:rPr lang="en-US" b="1" dirty="0" err="1" smtClean="0"/>
              <a:t>davomida</a:t>
            </a:r>
            <a:r>
              <a:rPr lang="en-US" b="1" dirty="0" smtClean="0"/>
              <a:t> </a:t>
            </a:r>
            <a:r>
              <a:rPr lang="en-US" b="1" dirty="0" err="1" smtClean="0"/>
              <a:t>ish</a:t>
            </a:r>
            <a:r>
              <a:rPr lang="en-US" b="1" dirty="0" smtClean="0"/>
              <a:t> </a:t>
            </a:r>
            <a:r>
              <a:rPr lang="en-US" b="1" dirty="0" err="1" smtClean="0"/>
              <a:t>vaqtidan</a:t>
            </a:r>
            <a:r>
              <a:rPr lang="en-US" b="1" dirty="0" smtClean="0"/>
              <a:t> </a:t>
            </a:r>
            <a:r>
              <a:rPr lang="en-US" b="1" dirty="0" err="1" smtClean="0"/>
              <a:t>foydalanish</a:t>
            </a:r>
            <a:endParaRPr lang="ru-RU" dirty="0">
              <a:solidFill>
                <a:srgbClr val="FF0000"/>
              </a:solidFill>
            </a:endParaRPr>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graphicFrame>
        <p:nvGraphicFramePr>
          <p:cNvPr id="4" name="Таблица 3"/>
          <p:cNvGraphicFramePr>
            <a:graphicFrameLocks noGrp="1"/>
          </p:cNvGraphicFramePr>
          <p:nvPr/>
        </p:nvGraphicFramePr>
        <p:xfrm>
          <a:off x="928662" y="2428868"/>
          <a:ext cx="7358114" cy="4267200"/>
        </p:xfrm>
        <a:graphic>
          <a:graphicData uri="http://schemas.openxmlformats.org/drawingml/2006/table">
            <a:tbl>
              <a:tblPr firstRow="1" bandRow="1">
                <a:tableStyleId>{5C22544A-7EE6-4342-B048-85BDC9FD1C3A}</a:tableStyleId>
              </a:tblPr>
              <a:tblGrid>
                <a:gridCol w="5500726"/>
                <a:gridCol w="1857388"/>
              </a:tblGrid>
              <a:tr h="370840">
                <a:tc>
                  <a:txBody>
                    <a:bodyPr/>
                    <a:lstStyle/>
                    <a:p>
                      <a:pPr marL="179705">
                        <a:lnSpc>
                          <a:spcPct val="200000"/>
                        </a:lnSpc>
                        <a:spcAft>
                          <a:spcPts val="0"/>
                        </a:spcAft>
                      </a:pPr>
                      <a:r>
                        <a:rPr lang="ru-RU" sz="2000" dirty="0" err="1">
                          <a:latin typeface="Times New Roman"/>
                          <a:ea typeface="Times New Roman"/>
                        </a:rPr>
                        <a:t>Ish</a:t>
                      </a:r>
                      <a:r>
                        <a:rPr lang="ru-RU" sz="2000" dirty="0">
                          <a:latin typeface="Times New Roman"/>
                          <a:ea typeface="Times New Roman"/>
                        </a:rPr>
                        <a:t> </a:t>
                      </a:r>
                      <a:r>
                        <a:rPr lang="ru-RU" sz="2000" dirty="0" err="1">
                          <a:latin typeface="Times New Roman"/>
                          <a:ea typeface="Times New Roman"/>
                        </a:rPr>
                        <a:t>vaqtidan</a:t>
                      </a:r>
                      <a:r>
                        <a:rPr lang="ru-RU" sz="2000" dirty="0">
                          <a:latin typeface="Times New Roman"/>
                          <a:ea typeface="Times New Roman"/>
                        </a:rPr>
                        <a:t> </a:t>
                      </a:r>
                      <a:r>
                        <a:rPr lang="ru-RU" sz="2000" dirty="0" err="1">
                          <a:latin typeface="Times New Roman"/>
                          <a:ea typeface="Times New Roman"/>
                        </a:rPr>
                        <a:t>foydalanish</a:t>
                      </a:r>
                      <a:endParaRPr lang="ru-RU" sz="2000" dirty="0">
                        <a:latin typeface="Times New Roman"/>
                        <a:ea typeface="Times New Roman"/>
                      </a:endParaRPr>
                    </a:p>
                  </a:txBody>
                  <a:tcPr marL="68580" marR="68580" marT="0" marB="0" anchor="ctr"/>
                </a:tc>
                <a:tc>
                  <a:txBody>
                    <a:bodyPr/>
                    <a:lstStyle/>
                    <a:p>
                      <a:pPr marL="179705" indent="471805" algn="ctr">
                        <a:lnSpc>
                          <a:spcPct val="200000"/>
                        </a:lnSpc>
                        <a:spcAft>
                          <a:spcPts val="0"/>
                        </a:spcAft>
                      </a:pPr>
                      <a:r>
                        <a:rPr lang="ru-RU" sz="2000">
                          <a:latin typeface="Times New Roman"/>
                          <a:ea typeface="Times New Roman"/>
                        </a:rPr>
                        <a:t>Kishi kun</a:t>
                      </a:r>
                    </a:p>
                  </a:txBody>
                  <a:tcPr marL="68580" marR="68580" marT="0" marB="0" anchor="ctr"/>
                </a:tc>
              </a:tr>
              <a:tr h="370840">
                <a:tc>
                  <a:txBody>
                    <a:bodyPr/>
                    <a:lstStyle/>
                    <a:p>
                      <a:pPr marL="179705">
                        <a:lnSpc>
                          <a:spcPct val="200000"/>
                        </a:lnSpc>
                        <a:spcAft>
                          <a:spcPts val="0"/>
                        </a:spcAft>
                      </a:pPr>
                      <a:r>
                        <a:rPr lang="ru-RU" sz="2000">
                          <a:latin typeface="Times New Roman"/>
                          <a:ea typeface="Times New Roman"/>
                        </a:rPr>
                        <a:t>Haqiqiy ishlangan</a:t>
                      </a:r>
                    </a:p>
                  </a:txBody>
                  <a:tcPr marL="68580" marR="68580" marT="0" marB="0" anchor="ctr"/>
                </a:tc>
                <a:tc>
                  <a:txBody>
                    <a:bodyPr/>
                    <a:lstStyle/>
                    <a:p>
                      <a:pPr marL="179705" algn="ctr">
                        <a:lnSpc>
                          <a:spcPct val="200000"/>
                        </a:lnSpc>
                        <a:spcAft>
                          <a:spcPts val="0"/>
                        </a:spcAft>
                      </a:pPr>
                      <a:r>
                        <a:rPr lang="ru-RU" sz="2000">
                          <a:latin typeface="Times New Roman"/>
                          <a:ea typeface="Times New Roman"/>
                        </a:rPr>
                        <a:t>126000</a:t>
                      </a:r>
                    </a:p>
                  </a:txBody>
                  <a:tcPr marL="68580" marR="68580" marT="0" marB="0" anchor="ctr"/>
                </a:tc>
              </a:tr>
              <a:tr h="370840">
                <a:tc>
                  <a:txBody>
                    <a:bodyPr/>
                    <a:lstStyle/>
                    <a:p>
                      <a:pPr marL="179705">
                        <a:lnSpc>
                          <a:spcPct val="200000"/>
                        </a:lnSpc>
                        <a:spcAft>
                          <a:spcPts val="0"/>
                        </a:spcAft>
                      </a:pPr>
                      <a:r>
                        <a:rPr lang="en-US" sz="2000">
                          <a:latin typeface="Times New Roman"/>
                          <a:ea typeface="Times New Roman"/>
                        </a:rPr>
                        <a:t>Kun davomida bo‘sh turish</a:t>
                      </a:r>
                      <a:endParaRPr lang="ru-RU" sz="2000">
                        <a:latin typeface="Times New Roman"/>
                        <a:ea typeface="Times New Roman"/>
                      </a:endParaRPr>
                    </a:p>
                  </a:txBody>
                  <a:tcPr marL="68580" marR="68580" marT="0" marB="0" anchor="ctr"/>
                </a:tc>
                <a:tc>
                  <a:txBody>
                    <a:bodyPr/>
                    <a:lstStyle/>
                    <a:p>
                      <a:pPr marL="179705" algn="ctr">
                        <a:lnSpc>
                          <a:spcPct val="200000"/>
                        </a:lnSpc>
                        <a:spcAft>
                          <a:spcPts val="0"/>
                        </a:spcAft>
                      </a:pPr>
                      <a:r>
                        <a:rPr lang="ru-RU" sz="2000" dirty="0">
                          <a:latin typeface="Times New Roman"/>
                          <a:ea typeface="Times New Roman"/>
                        </a:rPr>
                        <a:t>120</a:t>
                      </a:r>
                    </a:p>
                  </a:txBody>
                  <a:tcPr marL="68580" marR="68580" marT="0" marB="0" anchor="ctr"/>
                </a:tc>
              </a:tr>
              <a:tr h="370840">
                <a:tc>
                  <a:txBody>
                    <a:bodyPr/>
                    <a:lstStyle/>
                    <a:p>
                      <a:pPr marL="179705">
                        <a:lnSpc>
                          <a:spcPct val="200000"/>
                        </a:lnSpc>
                        <a:spcAft>
                          <a:spcPts val="0"/>
                        </a:spcAft>
                      </a:pPr>
                      <a:r>
                        <a:rPr lang="ru-RU" sz="2000">
                          <a:latin typeface="Times New Roman"/>
                          <a:ea typeface="Times New Roman"/>
                        </a:rPr>
                        <a:t>Ishga kelmagan – jami</a:t>
                      </a:r>
                    </a:p>
                  </a:txBody>
                  <a:tcPr marL="68580" marR="68580" marT="0" marB="0" anchor="ctr"/>
                </a:tc>
                <a:tc>
                  <a:txBody>
                    <a:bodyPr/>
                    <a:lstStyle/>
                    <a:p>
                      <a:pPr marL="179705" algn="ctr">
                        <a:lnSpc>
                          <a:spcPct val="200000"/>
                        </a:lnSpc>
                        <a:spcAft>
                          <a:spcPts val="0"/>
                        </a:spcAft>
                      </a:pPr>
                      <a:r>
                        <a:rPr lang="ru-RU" sz="2000">
                          <a:latin typeface="Times New Roman"/>
                          <a:ea typeface="Times New Roman"/>
                        </a:rPr>
                        <a:t>32100</a:t>
                      </a:r>
                    </a:p>
                  </a:txBody>
                  <a:tcPr marL="68580" marR="68580" marT="0" marB="0" anchor="ctr"/>
                </a:tc>
              </a:tr>
              <a:tr h="370840">
                <a:tc>
                  <a:txBody>
                    <a:bodyPr/>
                    <a:lstStyle/>
                    <a:p>
                      <a:pPr marL="179705">
                        <a:lnSpc>
                          <a:spcPct val="200000"/>
                        </a:lnSpc>
                        <a:spcAft>
                          <a:spcPts val="0"/>
                        </a:spcAft>
                      </a:pPr>
                      <a:r>
                        <a:rPr lang="ru-RU" sz="2000">
                          <a:latin typeface="Times New Roman"/>
                          <a:ea typeface="Times New Roman"/>
                        </a:rPr>
                        <a:t>S</a:t>
                      </a:r>
                      <a:r>
                        <a:rPr lang="en-US" sz="2000">
                          <a:latin typeface="Times New Roman"/>
                          <a:ea typeface="Times New Roman"/>
                        </a:rPr>
                        <a:t>h</a:t>
                      </a:r>
                      <a:r>
                        <a:rPr lang="ru-RU" sz="2000">
                          <a:latin typeface="Times New Roman"/>
                          <a:ea typeface="Times New Roman"/>
                        </a:rPr>
                        <a:t>u jumladan:</a:t>
                      </a:r>
                    </a:p>
                  </a:txBody>
                  <a:tcPr marL="68580" marR="68580" marT="0" marB="0" anchor="ctr"/>
                </a:tc>
                <a:tc>
                  <a:txBody>
                    <a:bodyPr/>
                    <a:lstStyle/>
                    <a:p>
                      <a:pPr marL="179705" algn="ctr">
                        <a:lnSpc>
                          <a:spcPct val="200000"/>
                        </a:lnSpc>
                        <a:spcAft>
                          <a:spcPts val="0"/>
                        </a:spcAft>
                      </a:pPr>
                      <a:endParaRPr lang="ru-RU" sz="2000">
                        <a:latin typeface="Times New Roman"/>
                        <a:ea typeface="Times New Roman"/>
                      </a:endParaRPr>
                    </a:p>
                  </a:txBody>
                  <a:tcPr marL="68580" marR="68580" marT="0" marB="0" anchor="ctr"/>
                </a:tc>
              </a:tr>
              <a:tr h="370840">
                <a:tc>
                  <a:txBody>
                    <a:bodyPr/>
                    <a:lstStyle/>
                    <a:p>
                      <a:pPr marL="179705">
                        <a:lnSpc>
                          <a:spcPct val="200000"/>
                        </a:lnSpc>
                        <a:spcAft>
                          <a:spcPts val="0"/>
                        </a:spcAft>
                      </a:pPr>
                      <a:r>
                        <a:rPr lang="ru-RU" sz="2000">
                          <a:latin typeface="Times New Roman"/>
                          <a:ea typeface="Times New Roman"/>
                        </a:rPr>
                        <a:t>Navbatdagi ta’til</a:t>
                      </a:r>
                    </a:p>
                  </a:txBody>
                  <a:tcPr marL="68580" marR="68580" marT="0" marB="0" anchor="ctr"/>
                </a:tc>
                <a:tc>
                  <a:txBody>
                    <a:bodyPr/>
                    <a:lstStyle/>
                    <a:p>
                      <a:pPr marL="179705" algn="ctr">
                        <a:lnSpc>
                          <a:spcPct val="200000"/>
                        </a:lnSpc>
                        <a:spcAft>
                          <a:spcPts val="0"/>
                        </a:spcAft>
                      </a:pPr>
                      <a:r>
                        <a:rPr lang="ru-RU" sz="2000">
                          <a:latin typeface="Times New Roman"/>
                          <a:ea typeface="Times New Roman"/>
                        </a:rPr>
                        <a:t>6200</a:t>
                      </a:r>
                    </a:p>
                  </a:txBody>
                  <a:tcPr marL="68580" marR="68580" marT="0" marB="0" anchor="ctr"/>
                </a:tc>
              </a:tr>
              <a:tr h="370840">
                <a:tc>
                  <a:txBody>
                    <a:bodyPr/>
                    <a:lstStyle/>
                    <a:p>
                      <a:pPr marL="179705">
                        <a:lnSpc>
                          <a:spcPct val="200000"/>
                        </a:lnSpc>
                        <a:spcAft>
                          <a:spcPts val="0"/>
                        </a:spcAft>
                      </a:pPr>
                      <a:r>
                        <a:rPr lang="fr-FR" sz="2000" dirty="0">
                          <a:latin typeface="Times New Roman"/>
                          <a:ea typeface="Times New Roman"/>
                        </a:rPr>
                        <a:t>Bayram va dam </a:t>
                      </a:r>
                      <a:r>
                        <a:rPr lang="en-US" sz="2000" dirty="0">
                          <a:latin typeface="Times New Roman"/>
                          <a:ea typeface="Times New Roman"/>
                        </a:rPr>
                        <a:t>o</a:t>
                      </a:r>
                      <a:r>
                        <a:rPr lang="fr-FR" sz="2000" dirty="0">
                          <a:latin typeface="Times New Roman"/>
                          <a:ea typeface="Times New Roman"/>
                        </a:rPr>
                        <a:t>lish kunlari</a:t>
                      </a:r>
                      <a:endParaRPr lang="ru-RU" sz="2000" dirty="0">
                        <a:latin typeface="Times New Roman"/>
                        <a:ea typeface="Times New Roman"/>
                      </a:endParaRPr>
                    </a:p>
                  </a:txBody>
                  <a:tcPr marL="68580" marR="68580" marT="0" marB="0" anchor="ctr"/>
                </a:tc>
                <a:tc>
                  <a:txBody>
                    <a:bodyPr/>
                    <a:lstStyle/>
                    <a:p>
                      <a:pPr marL="179705" algn="ctr">
                        <a:lnSpc>
                          <a:spcPct val="200000"/>
                        </a:lnSpc>
                        <a:spcAft>
                          <a:spcPts val="0"/>
                        </a:spcAft>
                      </a:pPr>
                      <a:r>
                        <a:rPr lang="ru-RU" sz="2000" dirty="0">
                          <a:latin typeface="Times New Roman"/>
                          <a:ea typeface="Times New Roman"/>
                        </a:rPr>
                        <a:t>40200</a:t>
                      </a:r>
                    </a:p>
                  </a:txBody>
                  <a:tcPr marL="68580" marR="68580" marT="0" marB="0" anchor="ct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buNone/>
            </a:pPr>
            <a:r>
              <a:rPr lang="en-US" dirty="0" err="1" smtClean="0"/>
              <a:t>Kalendar</a:t>
            </a:r>
            <a:r>
              <a:rPr lang="en-US" dirty="0" smtClean="0"/>
              <a:t> </a:t>
            </a:r>
            <a:r>
              <a:rPr lang="en-US" dirty="0" err="1" smtClean="0"/>
              <a:t>va</a:t>
            </a:r>
            <a:r>
              <a:rPr lang="en-US" dirty="0" smtClean="0"/>
              <a:t> </a:t>
            </a:r>
            <a:r>
              <a:rPr lang="en-US" dirty="0" err="1" smtClean="0"/>
              <a:t>maksimal</a:t>
            </a:r>
            <a:r>
              <a:rPr lang="en-US" dirty="0" smtClean="0"/>
              <a:t> </a:t>
            </a:r>
            <a:r>
              <a:rPr lang="en-US" dirty="0" err="1" smtClean="0"/>
              <a:t>imkoniyatli</a:t>
            </a:r>
            <a:r>
              <a:rPr lang="en-US" dirty="0" smtClean="0"/>
              <a:t> </a:t>
            </a:r>
            <a:r>
              <a:rPr lang="en-US" dirty="0" err="1" smtClean="0"/>
              <a:t>ish</a:t>
            </a:r>
            <a:r>
              <a:rPr lang="en-US" dirty="0" smtClean="0"/>
              <a:t> </a:t>
            </a:r>
            <a:r>
              <a:rPr lang="en-US" dirty="0" err="1" smtClean="0"/>
              <a:t>vaqti</a:t>
            </a:r>
            <a:r>
              <a:rPr lang="en-US" dirty="0" smtClean="0"/>
              <a:t> </a:t>
            </a:r>
            <a:r>
              <a:rPr lang="en-US" dirty="0" err="1" smtClean="0"/>
              <a:t>fondidan</a:t>
            </a:r>
            <a:r>
              <a:rPr lang="en-US" dirty="0" smtClean="0"/>
              <a:t> </a:t>
            </a:r>
            <a:r>
              <a:rPr lang="en-US" dirty="0" err="1" smtClean="0"/>
              <a:t>foydalanish</a:t>
            </a:r>
            <a:r>
              <a:rPr lang="en-US" dirty="0" smtClean="0"/>
              <a:t> </a:t>
            </a:r>
            <a:r>
              <a:rPr lang="en-US" dirty="0" err="1" smtClean="0"/>
              <a:t>ko</a:t>
            </a:r>
            <a:r>
              <a:rPr lang="ru-RU" dirty="0" smtClean="0"/>
              <a:t>‘</a:t>
            </a:r>
            <a:r>
              <a:rPr lang="en-US" dirty="0" err="1" smtClean="0"/>
              <a:t>rsatkichi</a:t>
            </a:r>
            <a:r>
              <a:rPr lang="ru-RU" dirty="0" smtClean="0"/>
              <a:t>  7,3% </a:t>
            </a:r>
            <a:r>
              <a:rPr lang="en-US" dirty="0" smtClean="0"/>
              <a:t>km</a:t>
            </a:r>
            <a:r>
              <a:rPr lang="ru-RU" dirty="0" smtClean="0"/>
              <a:t>. </a:t>
            </a:r>
            <a:r>
              <a:rPr lang="en-US" dirty="0" err="1" smtClean="0"/>
              <a:t>kishikun</a:t>
            </a:r>
            <a:r>
              <a:rPr lang="ru-RU" dirty="0" smtClean="0"/>
              <a:t>.</a:t>
            </a:r>
          </a:p>
          <a:p>
            <a:r>
              <a:rPr lang="en-US" dirty="0" err="1" smtClean="0"/>
              <a:t>Jonli</a:t>
            </a:r>
            <a:r>
              <a:rPr lang="en-US" dirty="0" smtClean="0"/>
              <a:t> </a:t>
            </a:r>
            <a:r>
              <a:rPr lang="en-US" dirty="0" err="1" smtClean="0"/>
              <a:t>mehnat</a:t>
            </a:r>
            <a:r>
              <a:rPr lang="en-US" dirty="0" smtClean="0"/>
              <a:t> </a:t>
            </a:r>
            <a:r>
              <a:rPr lang="en-US" dirty="0" err="1" smtClean="0"/>
              <a:t>sarflari</a:t>
            </a:r>
            <a:r>
              <a:rPr lang="en-US" dirty="0" smtClean="0"/>
              <a:t> </a:t>
            </a:r>
            <a:r>
              <a:rPr lang="en-US" dirty="0" err="1" smtClean="0"/>
              <a:t>xodimlarning</a:t>
            </a:r>
            <a:r>
              <a:rPr lang="en-US" dirty="0" smtClean="0"/>
              <a:t> o</a:t>
            </a:r>
            <a:r>
              <a:rPr lang="ru-RU" dirty="0" smtClean="0"/>
              <a:t>‘</a:t>
            </a:r>
            <a:r>
              <a:rPr lang="en-US" dirty="0" err="1" smtClean="0"/>
              <a:t>rtacha</a:t>
            </a:r>
            <a:r>
              <a:rPr lang="en-US" dirty="0" smtClean="0"/>
              <a:t> </a:t>
            </a:r>
            <a:r>
              <a:rPr lang="en-US" dirty="0" err="1" smtClean="0"/>
              <a:t>ro</a:t>
            </a:r>
            <a:r>
              <a:rPr lang="ru-RU" dirty="0" smtClean="0"/>
              <a:t>‘</a:t>
            </a:r>
            <a:r>
              <a:rPr lang="en-US" dirty="0" err="1" smtClean="0"/>
              <a:t>yxatdagi</a:t>
            </a:r>
            <a:r>
              <a:rPr lang="en-US" dirty="0" smtClean="0"/>
              <a:t> </a:t>
            </a:r>
            <a:r>
              <a:rPr lang="en-US" dirty="0" err="1" smtClean="0"/>
              <a:t>soni</a:t>
            </a:r>
            <a:r>
              <a:rPr lang="en-US" dirty="0" smtClean="0"/>
              <a:t> </a:t>
            </a:r>
            <a:r>
              <a:rPr lang="en-US" dirty="0" err="1" smtClean="0"/>
              <a:t>yoki</a:t>
            </a:r>
            <a:r>
              <a:rPr lang="en-US" dirty="0" smtClean="0"/>
              <a:t> </a:t>
            </a:r>
            <a:r>
              <a:rPr lang="en-US" dirty="0" err="1" smtClean="0"/>
              <a:t>ishlangan</a:t>
            </a:r>
            <a:r>
              <a:rPr lang="en-US" dirty="0" smtClean="0"/>
              <a:t> </a:t>
            </a:r>
            <a:r>
              <a:rPr lang="en-US" dirty="0" err="1" smtClean="0"/>
              <a:t>kishikunlari</a:t>
            </a:r>
            <a:r>
              <a:rPr lang="en-US" dirty="0" smtClean="0"/>
              <a:t> </a:t>
            </a:r>
            <a:r>
              <a:rPr lang="en-US" dirty="0" err="1" smtClean="0"/>
              <a:t>kishisoatlari</a:t>
            </a:r>
            <a:r>
              <a:rPr lang="en-US" dirty="0" smtClean="0"/>
              <a:t> </a:t>
            </a:r>
            <a:r>
              <a:rPr lang="en-US" dirty="0" err="1" smtClean="0"/>
              <a:t>soni</a:t>
            </a:r>
            <a:r>
              <a:rPr lang="en-US" dirty="0" smtClean="0"/>
              <a:t> </a:t>
            </a:r>
            <a:r>
              <a:rPr lang="en-US" dirty="0" err="1" smtClean="0"/>
              <a:t>ko</a:t>
            </a:r>
            <a:r>
              <a:rPr lang="ru-RU" dirty="0" smtClean="0"/>
              <a:t>‘</a:t>
            </a:r>
            <a:r>
              <a:rPr lang="en-US" dirty="0" err="1" smtClean="0"/>
              <a:t>rsatuvchilari</a:t>
            </a:r>
            <a:r>
              <a:rPr lang="en-US" dirty="0" smtClean="0"/>
              <a:t> </a:t>
            </a:r>
            <a:r>
              <a:rPr lang="en-US" dirty="0" err="1" smtClean="0"/>
              <a:t>bilan</a:t>
            </a:r>
            <a:r>
              <a:rPr lang="en-US" dirty="0" smtClean="0"/>
              <a:t> </a:t>
            </a:r>
            <a:r>
              <a:rPr lang="en-US" dirty="0" err="1" smtClean="0"/>
              <a:t>ifodalanadi</a:t>
            </a:r>
            <a:r>
              <a:rPr lang="ru-RU" dirty="0" smtClean="0"/>
              <a:t>.	</a:t>
            </a:r>
            <a:endParaRPr lang="ru-RU" dirty="0"/>
          </a:p>
        </p:txBody>
      </p:sp>
      <p:sp>
        <p:nvSpPr>
          <p:cNvPr id="3" name="Заголовок 2"/>
          <p:cNvSpPr>
            <a:spLocks noGrp="1"/>
          </p:cNvSpPr>
          <p:nvPr>
            <p:ph type="title"/>
          </p:nvPr>
        </p:nvSpPr>
        <p:spPr/>
        <p:txBody>
          <a:bodyPr>
            <a:normAutofit fontScale="90000"/>
          </a:bodyPr>
          <a:lstStyle/>
          <a:p>
            <a:pPr algn="ctr"/>
            <a:r>
              <a:rPr lang="fr-FR" dirty="0" smtClean="0">
                <a:solidFill>
                  <a:srgbClr val="FF0000"/>
                </a:solidFill>
              </a:rPr>
              <a:t>3. Ish davri davomiyligi va undan foydalanish ko‘rsatkichlari</a:t>
            </a:r>
            <a:endParaRPr lang="ru-RU" dirty="0">
              <a:solidFill>
                <a:srgbClr val="FF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lstStyle/>
          <a:p>
            <a:pPr algn="ctr">
              <a:buNone/>
            </a:pPr>
            <a:r>
              <a:rPr lang="ru-RU" dirty="0" err="1" smtClean="0">
                <a:solidFill>
                  <a:srgbClr val="FFC000"/>
                </a:solidFill>
              </a:rPr>
              <a:t>Ish</a:t>
            </a:r>
            <a:r>
              <a:rPr lang="ru-RU" dirty="0" smtClean="0">
                <a:solidFill>
                  <a:srgbClr val="FFC000"/>
                </a:solidFill>
              </a:rPr>
              <a:t> </a:t>
            </a:r>
            <a:r>
              <a:rPr lang="ru-RU" dirty="0" err="1" smtClean="0">
                <a:solidFill>
                  <a:srgbClr val="FFC000"/>
                </a:solidFill>
              </a:rPr>
              <a:t>vaqti</a:t>
            </a:r>
            <a:r>
              <a:rPr lang="ru-RU" dirty="0" smtClean="0">
                <a:solidFill>
                  <a:srgbClr val="FFC000"/>
                </a:solidFill>
              </a:rPr>
              <a:t> </a:t>
            </a:r>
            <a:r>
              <a:rPr lang="ru-RU" dirty="0" err="1" smtClean="0">
                <a:solidFill>
                  <a:srgbClr val="FFC000"/>
                </a:solidFill>
              </a:rPr>
              <a:t>balansini</a:t>
            </a:r>
            <a:r>
              <a:rPr lang="ru-RU" dirty="0" smtClean="0">
                <a:solidFill>
                  <a:srgbClr val="FFC000"/>
                </a:solidFill>
              </a:rPr>
              <a:t> </a:t>
            </a:r>
            <a:r>
              <a:rPr lang="ru-RU" dirty="0" err="1" smtClean="0">
                <a:solidFill>
                  <a:srgbClr val="FFC000"/>
                </a:solidFill>
              </a:rPr>
              <a:t>tuzish</a:t>
            </a:r>
            <a:r>
              <a:rPr lang="ru-RU" dirty="0" smtClean="0">
                <a:solidFill>
                  <a:srgbClr val="FFC000"/>
                </a:solidFill>
              </a:rPr>
              <a:t> </a:t>
            </a:r>
            <a:r>
              <a:rPr lang="ru-RU" dirty="0" err="1" smtClean="0">
                <a:solidFill>
                  <a:srgbClr val="FFC000"/>
                </a:solidFill>
              </a:rPr>
              <a:t>ish</a:t>
            </a:r>
            <a:r>
              <a:rPr lang="ru-RU" dirty="0" smtClean="0">
                <a:solidFill>
                  <a:srgbClr val="FFC000"/>
                </a:solidFill>
              </a:rPr>
              <a:t> </a:t>
            </a:r>
            <a:r>
              <a:rPr lang="ru-RU" dirty="0" err="1" smtClean="0">
                <a:solidFill>
                  <a:srgbClr val="FFC000"/>
                </a:solidFill>
              </a:rPr>
              <a:t>vaqti</a:t>
            </a:r>
            <a:r>
              <a:rPr lang="ru-RU" dirty="0" smtClean="0">
                <a:solidFill>
                  <a:srgbClr val="FFC000"/>
                </a:solidFill>
              </a:rPr>
              <a:t> </a:t>
            </a:r>
            <a:r>
              <a:rPr lang="ru-RU" dirty="0" err="1" smtClean="0">
                <a:solidFill>
                  <a:srgbClr val="FFC000"/>
                </a:solidFill>
              </a:rPr>
              <a:t>manbalari</a:t>
            </a:r>
            <a:r>
              <a:rPr lang="ru-RU" dirty="0" smtClean="0">
                <a:solidFill>
                  <a:srgbClr val="FFC000"/>
                </a:solidFill>
              </a:rPr>
              <a:t> </a:t>
            </a:r>
            <a:r>
              <a:rPr lang="ru-RU" dirty="0" err="1" smtClean="0">
                <a:solidFill>
                  <a:srgbClr val="FFC000"/>
                </a:solidFill>
              </a:rPr>
              <a:t>va</a:t>
            </a:r>
            <a:r>
              <a:rPr lang="ru-RU" dirty="0" smtClean="0">
                <a:solidFill>
                  <a:srgbClr val="FFC000"/>
                </a:solidFill>
              </a:rPr>
              <a:t> </a:t>
            </a:r>
            <a:r>
              <a:rPr lang="ru-RU" dirty="0" err="1" smtClean="0">
                <a:solidFill>
                  <a:srgbClr val="FFC000"/>
                </a:solidFill>
              </a:rPr>
              <a:t>ulardan</a:t>
            </a:r>
            <a:r>
              <a:rPr lang="ru-RU" dirty="0" smtClean="0">
                <a:solidFill>
                  <a:srgbClr val="FFC000"/>
                </a:solidFill>
              </a:rPr>
              <a:t> </a:t>
            </a:r>
            <a:r>
              <a:rPr lang="ru-RU" dirty="0" err="1" smtClean="0">
                <a:solidFill>
                  <a:srgbClr val="FFC000"/>
                </a:solidFill>
              </a:rPr>
              <a:t>qay</a:t>
            </a:r>
            <a:r>
              <a:rPr lang="ru-RU" dirty="0" smtClean="0">
                <a:solidFill>
                  <a:srgbClr val="FFC000"/>
                </a:solidFill>
              </a:rPr>
              <a:t> </a:t>
            </a:r>
            <a:r>
              <a:rPr lang="ru-RU" dirty="0" err="1" smtClean="0">
                <a:solidFill>
                  <a:srgbClr val="FFC000"/>
                </a:solidFill>
              </a:rPr>
              <a:t>darajada</a:t>
            </a:r>
            <a:r>
              <a:rPr lang="ru-RU" dirty="0" smtClean="0">
                <a:solidFill>
                  <a:srgbClr val="FFC000"/>
                </a:solidFill>
              </a:rPr>
              <a:t> </a:t>
            </a:r>
            <a:r>
              <a:rPr lang="ru-RU" dirty="0" err="1" smtClean="0">
                <a:solidFill>
                  <a:srgbClr val="FFC000"/>
                </a:solidFill>
              </a:rPr>
              <a:t>foydalanilganligini</a:t>
            </a:r>
            <a:r>
              <a:rPr lang="ru-RU" dirty="0" smtClean="0">
                <a:solidFill>
                  <a:srgbClr val="FFC000"/>
                </a:solidFill>
              </a:rPr>
              <a:t> </a:t>
            </a:r>
            <a:r>
              <a:rPr lang="ru-RU" dirty="0" err="1" smtClean="0">
                <a:solidFill>
                  <a:srgbClr val="FFC000"/>
                </a:solidFill>
              </a:rPr>
              <a:t>yaqqol</a:t>
            </a:r>
            <a:r>
              <a:rPr lang="ru-RU" dirty="0" smtClean="0">
                <a:solidFill>
                  <a:srgbClr val="FFC000"/>
                </a:solidFill>
              </a:rPr>
              <a:t> </a:t>
            </a:r>
            <a:r>
              <a:rPr lang="ru-RU" dirty="0" err="1" smtClean="0">
                <a:solidFill>
                  <a:srgbClr val="FFC000"/>
                </a:solidFill>
              </a:rPr>
              <a:t>ko‘rsatib</a:t>
            </a:r>
            <a:r>
              <a:rPr lang="ru-RU" dirty="0" smtClean="0">
                <a:solidFill>
                  <a:srgbClr val="FFC000"/>
                </a:solidFill>
              </a:rPr>
              <a:t> </a:t>
            </a:r>
            <a:r>
              <a:rPr lang="ru-RU" dirty="0" err="1" smtClean="0">
                <a:solidFill>
                  <a:srgbClr val="FFC000"/>
                </a:solidFill>
              </a:rPr>
              <a:t>beradi</a:t>
            </a:r>
            <a:r>
              <a:rPr lang="ru-RU" dirty="0" smtClean="0">
                <a:solidFill>
                  <a:srgbClr val="FFC000"/>
                </a:solidFill>
              </a:rPr>
              <a:t> </a:t>
            </a:r>
            <a:endParaRPr lang="en-US" dirty="0" smtClean="0">
              <a:solidFill>
                <a:srgbClr val="FFC000"/>
              </a:solidFill>
            </a:endParaRPr>
          </a:p>
          <a:p>
            <a:pPr>
              <a:buNone/>
            </a:pPr>
            <a:endParaRPr lang="ru-RU" dirty="0"/>
          </a:p>
        </p:txBody>
      </p:sp>
      <p:sp>
        <p:nvSpPr>
          <p:cNvPr id="3" name="Заголовок 2"/>
          <p:cNvSpPr>
            <a:spLocks noGrp="1"/>
          </p:cNvSpPr>
          <p:nvPr>
            <p:ph type="title"/>
          </p:nvPr>
        </p:nvSpPr>
        <p:spPr/>
        <p:txBody>
          <a:bodyPr/>
          <a:lstStyle/>
          <a:p>
            <a:pPr lvl="1" algn="ctr" rtl="0">
              <a:spcBef>
                <a:spcPct val="0"/>
              </a:spcBef>
            </a:pPr>
            <a:r>
              <a:rPr lang="en-US" sz="3600" b="1" dirty="0" smtClean="0">
                <a:solidFill>
                  <a:srgbClr val="FF0000"/>
                </a:solidFill>
                <a:latin typeface="Andalus" pitchFamily="18" charset="-78"/>
                <a:cs typeface="Andalus" pitchFamily="18" charset="-78"/>
              </a:rPr>
              <a:t>4. </a:t>
            </a:r>
            <a:r>
              <a:rPr lang="ru-RU" sz="3600" b="1" dirty="0" err="1" smtClean="0">
                <a:solidFill>
                  <a:srgbClr val="FF0000"/>
                </a:solidFill>
                <a:cs typeface="Andalus" pitchFamily="18" charset="-78"/>
              </a:rPr>
              <a:t>Ish</a:t>
            </a:r>
            <a:r>
              <a:rPr lang="ru-RU" sz="3600" b="1" dirty="0" smtClean="0">
                <a:solidFill>
                  <a:srgbClr val="FF0000"/>
                </a:solidFill>
                <a:cs typeface="Andalus" pitchFamily="18" charset="-78"/>
              </a:rPr>
              <a:t> </a:t>
            </a:r>
            <a:r>
              <a:rPr lang="ru-RU" sz="3600" b="1" dirty="0" err="1">
                <a:solidFill>
                  <a:srgbClr val="FF0000"/>
                </a:solidFill>
                <a:cs typeface="Andalus" pitchFamily="18" charset="-78"/>
              </a:rPr>
              <a:t>vaqti</a:t>
            </a:r>
            <a:r>
              <a:rPr lang="ru-RU" sz="3600" b="1" dirty="0">
                <a:solidFill>
                  <a:srgbClr val="FF0000"/>
                </a:solidFill>
                <a:cs typeface="Andalus" pitchFamily="18" charset="-78"/>
              </a:rPr>
              <a:t> </a:t>
            </a:r>
            <a:r>
              <a:rPr lang="ru-RU" sz="3600" b="1" dirty="0" err="1">
                <a:solidFill>
                  <a:srgbClr val="FF0000"/>
                </a:solidFill>
                <a:cs typeface="Andalus" pitchFamily="18" charset="-78"/>
              </a:rPr>
              <a:t>balansi</a:t>
            </a:r>
            <a:r>
              <a:rPr lang="ru-RU" dirty="0"/>
              <a:t/>
            </a:r>
            <a:br>
              <a:rPr lang="ru-RU" dirty="0"/>
            </a:br>
            <a:endParaRPr lang="ru-RU" dirty="0"/>
          </a:p>
        </p:txBody>
      </p:sp>
      <p:sp>
        <p:nvSpPr>
          <p:cNvPr id="4" name="Скругленный прямоугольник 3"/>
          <p:cNvSpPr/>
          <p:nvPr/>
        </p:nvSpPr>
        <p:spPr>
          <a:xfrm>
            <a:off x="785786" y="4786322"/>
            <a:ext cx="3286148"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I</a:t>
            </a:r>
            <a:r>
              <a:rPr lang="ru-RU" sz="2800" dirty="0" err="1" smtClean="0"/>
              <a:t>sh</a:t>
            </a:r>
            <a:r>
              <a:rPr lang="ru-RU" sz="2800" dirty="0" smtClean="0"/>
              <a:t> </a:t>
            </a:r>
            <a:r>
              <a:rPr lang="ru-RU" sz="2800" dirty="0" err="1" smtClean="0"/>
              <a:t>vaqti</a:t>
            </a:r>
            <a:r>
              <a:rPr lang="ru-RU" sz="2800" dirty="0" smtClean="0"/>
              <a:t> </a:t>
            </a:r>
            <a:r>
              <a:rPr lang="ru-RU" sz="2800" dirty="0" err="1" smtClean="0"/>
              <a:t>manbalari</a:t>
            </a:r>
            <a:endParaRPr lang="ru-RU" sz="2800" dirty="0"/>
          </a:p>
        </p:txBody>
      </p:sp>
      <p:sp>
        <p:nvSpPr>
          <p:cNvPr id="5" name="Скругленный прямоугольник 4"/>
          <p:cNvSpPr/>
          <p:nvPr/>
        </p:nvSpPr>
        <p:spPr>
          <a:xfrm>
            <a:off x="4929190" y="4786322"/>
            <a:ext cx="3286148" cy="10001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I</a:t>
            </a:r>
            <a:r>
              <a:rPr lang="ru-RU" sz="2400" dirty="0" err="1" smtClean="0"/>
              <a:t>sh</a:t>
            </a:r>
            <a:r>
              <a:rPr lang="ru-RU" sz="2400" dirty="0" smtClean="0"/>
              <a:t> </a:t>
            </a:r>
            <a:r>
              <a:rPr lang="ru-RU" sz="2400" dirty="0" err="1" smtClean="0"/>
              <a:t>vaqti</a:t>
            </a:r>
            <a:r>
              <a:rPr lang="ru-RU" sz="2400" dirty="0" smtClean="0"/>
              <a:t> </a:t>
            </a:r>
            <a:r>
              <a:rPr lang="ru-RU" sz="2400" dirty="0" err="1" smtClean="0"/>
              <a:t>fondi</a:t>
            </a:r>
            <a:r>
              <a:rPr lang="ru-RU" sz="2400" dirty="0" smtClean="0"/>
              <a:t> </a:t>
            </a:r>
            <a:r>
              <a:rPr lang="ru-RU" sz="2400" dirty="0" err="1" smtClean="0"/>
              <a:t>qanday</a:t>
            </a:r>
            <a:r>
              <a:rPr lang="ru-RU" sz="2400" dirty="0" smtClean="0"/>
              <a:t> </a:t>
            </a:r>
            <a:r>
              <a:rPr lang="ru-RU" sz="2400" dirty="0" err="1" smtClean="0"/>
              <a:t>ishlatilganligi</a:t>
            </a:r>
            <a:endParaRPr lang="ru-RU" sz="2400" dirty="0"/>
          </a:p>
        </p:txBody>
      </p:sp>
      <p:sp>
        <p:nvSpPr>
          <p:cNvPr id="6" name="Овал 5"/>
          <p:cNvSpPr/>
          <p:nvPr/>
        </p:nvSpPr>
        <p:spPr>
          <a:xfrm>
            <a:off x="3000364" y="2928934"/>
            <a:ext cx="3357586" cy="13573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Ish</a:t>
            </a:r>
            <a:r>
              <a:rPr lang="en-US" sz="2800" dirty="0" smtClean="0"/>
              <a:t> </a:t>
            </a:r>
            <a:r>
              <a:rPr lang="en-US" sz="2800" dirty="0" err="1" smtClean="0"/>
              <a:t>vaqti</a:t>
            </a:r>
            <a:r>
              <a:rPr lang="en-US" sz="2800" dirty="0" smtClean="0"/>
              <a:t> </a:t>
            </a:r>
            <a:r>
              <a:rPr lang="en-US" sz="2800" dirty="0" err="1" smtClean="0"/>
              <a:t>balansi</a:t>
            </a:r>
            <a:endParaRPr lang="ru-RU" sz="2800" dirty="0"/>
          </a:p>
        </p:txBody>
      </p:sp>
      <p:cxnSp>
        <p:nvCxnSpPr>
          <p:cNvPr id="8" name="Прямая со стрелкой 7"/>
          <p:cNvCxnSpPr/>
          <p:nvPr/>
        </p:nvCxnSpPr>
        <p:spPr>
          <a:xfrm rot="10800000" flipV="1">
            <a:off x="3214678" y="4214818"/>
            <a:ext cx="571504" cy="5000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a:stCxn id="6" idx="5"/>
            <a:endCxn id="5" idx="0"/>
          </p:cNvCxnSpPr>
          <p:nvPr/>
        </p:nvCxnSpPr>
        <p:spPr>
          <a:xfrm rot="16200000" flipH="1">
            <a:off x="5869833" y="4083890"/>
            <a:ext cx="698841" cy="7060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124</TotalTime>
  <Words>969</Words>
  <PresentationFormat>Экран (4:3)</PresentationFormat>
  <Paragraphs>184</Paragraphs>
  <Slides>33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36" baseType="lpstr">
      <vt:lpstr>Открытая</vt:lpstr>
      <vt:lpstr>Формула</vt:lpstr>
      <vt:lpstr>Microsoft Equation 3.0</vt:lpstr>
      <vt:lpstr>Ish vaqti statistikasi   </vt:lpstr>
      <vt:lpstr> 1. Ish vaqti o‘lchov birliklari </vt:lpstr>
      <vt:lpstr> Ish vaqti o‘lchov birliklari </vt:lpstr>
      <vt:lpstr> Ish vaqti o‘lchov birliklari </vt:lpstr>
      <vt:lpstr> Ish vaqti o‘lchov birliklari </vt:lpstr>
      <vt:lpstr> 2. Ish vaqti fondlari va ulardan foydalanish   </vt:lpstr>
      <vt:lpstr>Слайд 7</vt:lpstr>
      <vt:lpstr> Ish vaqti fondlari va ulardan foydalanish   </vt:lpstr>
      <vt:lpstr> Ish vaqti fondlari va ulardan foydalanish   </vt:lpstr>
      <vt:lpstr>  Ish vaqti fondlari va ulardan foydalanish   </vt:lpstr>
      <vt:lpstr>  Ish vaqti fondlari va ulardan foydalanish   </vt:lpstr>
      <vt:lpstr>  Ish vaqti fondlari va ulardan foydalanish   </vt:lpstr>
      <vt:lpstr>  Ish vaqti fondlari va ulardan foydalanish   </vt:lpstr>
      <vt:lpstr>  Ish vaqti fondlari va ulardan foydalanish   </vt:lpstr>
      <vt:lpstr>Слайд 15</vt:lpstr>
      <vt:lpstr>2. Шартли меҳнат ҳақи фондини. </vt:lpstr>
      <vt:lpstr>Слайд 17</vt:lpstr>
      <vt:lpstr>Слайд 18</vt:lpstr>
      <vt:lpstr>Слайд 19</vt:lpstr>
      <vt:lpstr>Слайд 20</vt:lpstr>
      <vt:lpstr>Слайд 21</vt:lpstr>
      <vt:lpstr>Слайд 22</vt:lpstr>
      <vt:lpstr>4.2.  Ўртача иш ҳақи умумий индексини. </vt:lpstr>
      <vt:lpstr>Слайд 24</vt:lpstr>
      <vt:lpstr>3. Ish davri davomiyligi va undan foydalanish ko‘rsatkichlari</vt:lpstr>
      <vt:lpstr>3. Ish davri davomiyligi va undan foydalanish ko‘rsatkichlari</vt:lpstr>
      <vt:lpstr>3. Ish davri davomiyligi va undan foydalanish ko‘rsatkichlari</vt:lpstr>
      <vt:lpstr>3. Ish davri davomiyligi va undan foydalanish ko‘rsatkichlari</vt:lpstr>
      <vt:lpstr>3. Ish davri davomiyligi va undan foydalanish ko‘rsatkichlari</vt:lpstr>
      <vt:lpstr>3. Ish davri davomiyligi va undan foydalanish ko‘rsatkichlari</vt:lpstr>
      <vt:lpstr>3. Ish davri davomiyligi va undan foydalanish ko‘rsatkichlari</vt:lpstr>
      <vt:lpstr>3. Ish davri davomiyligi va undan foydalanish ko‘rsatkichlari</vt:lpstr>
      <vt:lpstr>4. Ish vaqti balansi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Ish vaqti statistikasi   </dc:title>
  <dc:creator>Пользователь</dc:creator>
  <cp:lastModifiedBy>User</cp:lastModifiedBy>
  <cp:revision>20</cp:revision>
  <dcterms:created xsi:type="dcterms:W3CDTF">2017-11-24T03:20:48Z</dcterms:created>
  <dcterms:modified xsi:type="dcterms:W3CDTF">2018-05-20T14:02:28Z</dcterms:modified>
</cp:coreProperties>
</file>