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3" r:id="rId5"/>
    <p:sldId id="262" r:id="rId6"/>
    <p:sldId id="260" r:id="rId7"/>
    <p:sldId id="261" r:id="rId8"/>
    <p:sldId id="259" r:id="rId9"/>
    <p:sldId id="264" r:id="rId10"/>
    <p:sldId id="265" r:id="rId11"/>
    <p:sldId id="266" r:id="rId12"/>
    <p:sldId id="267" r:id="rId13"/>
    <p:sldId id="268" r:id="rId14"/>
    <p:sldId id="269" r:id="rId15"/>
    <p:sldId id="275" r:id="rId16"/>
    <p:sldId id="274" r:id="rId17"/>
    <p:sldId id="273" r:id="rId18"/>
    <p:sldId id="272" r:id="rId19"/>
    <p:sldId id="271" r:id="rId20"/>
    <p:sldId id="305" r:id="rId21"/>
    <p:sldId id="304" r:id="rId22"/>
    <p:sldId id="296" r:id="rId23"/>
    <p:sldId id="297" r:id="rId24"/>
    <p:sldId id="298" r:id="rId25"/>
    <p:sldId id="299" r:id="rId26"/>
    <p:sldId id="300" r:id="rId27"/>
    <p:sldId id="301" r:id="rId28"/>
    <p:sldId id="302" r:id="rId29"/>
    <p:sldId id="303" r:id="rId30"/>
    <p:sldId id="307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4" Type="http://schemas.openxmlformats.org/officeDocument/2006/relationships/image" Target="../media/image1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2560" y="428604"/>
            <a:ext cx="7406640" cy="5643602"/>
          </a:xfrm>
        </p:spPr>
        <p:txBody>
          <a:bodyPr>
            <a:normAutofit/>
          </a:bodyPr>
          <a:lstStyle/>
          <a:p>
            <a:pPr algn="ctr"/>
            <a:r>
              <a:rPr lang="uz-Cyrl-UZ" b="1" dirty="0" smtClean="0"/>
              <a:t> </a:t>
            </a:r>
            <a:r>
              <a:rPr lang="uz-Cyrl-UZ" sz="2800" b="1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Ishchi kuchi Qiymati statistikasi</a:t>
            </a:r>
            <a:endParaRPr lang="ru-RU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hangingPunct="0"/>
            <a:r>
              <a:rPr lang="de-DE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hangingPunct="0"/>
            <a:r>
              <a:rPr lang="de-DE" b="1" dirty="0" err="1" smtClean="0"/>
              <a:t>Reja</a:t>
            </a:r>
            <a:endParaRPr lang="ru-RU" dirty="0" smtClean="0"/>
          </a:p>
          <a:p>
            <a:pPr algn="just" hangingPunct="0"/>
            <a:r>
              <a:rPr lang="de-DE" sz="32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Ishchi kuchining qiymati tushunchasi va  uning ko‘rsatkichlari tizimi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2.Mehnatga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to‘lash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ko‘rsatkichlari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 hangingPunct="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3.Iste’mol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baholari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indeksini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hisoblash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 hangingPunct="0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4.Ishchi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bilvosita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xarajatlar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statistikasining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ko‘rsatkichlari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hangingPunct="0"/>
            <a:r>
              <a:rPr lang="uz-Cyrl-UZ" sz="32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Ishchi kuchining qiymati tushunchasi va  uning ko‘rsatkichlari tizimi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/>
              <a:t>Qiymat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 smtClean="0"/>
              <a:t>?</a:t>
            </a:r>
          </a:p>
          <a:p>
            <a:pPr>
              <a:buNone/>
            </a:pPr>
            <a:r>
              <a:rPr lang="en-US" dirty="0" err="1" smtClean="0"/>
              <a:t>Ishchi</a:t>
            </a:r>
            <a:r>
              <a:rPr lang="en-US" dirty="0" smtClean="0"/>
              <a:t> </a:t>
            </a:r>
            <a:r>
              <a:rPr lang="en-US" dirty="0" err="1" smtClean="0"/>
              <a:t>kuchi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 smtClean="0"/>
              <a:t>?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Ishchi kuchining qiymati tushunchasi va  uning ko‘rsatkichlari tizimi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kuchining qiymati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beruvchilarning ishchi kuchini saqlash va undan foydalanishga aloqador sarflari  summasidir.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Xo’sh</a:t>
            </a:r>
            <a:r>
              <a:rPr lang="en-US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degani</a:t>
            </a:r>
            <a:r>
              <a:rPr lang="en-US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???</a:t>
            </a:r>
            <a:endParaRPr lang="ru-RU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Ishchi kuchining qiymati tushunchasi va  uning ko‘rsatkichlari tizimi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jarayonida</a:t>
            </a:r>
            <a:r>
              <a:rPr lang="en-US" dirty="0" smtClean="0"/>
              <a:t> </a:t>
            </a:r>
            <a:r>
              <a:rPr lang="en-US" dirty="0" err="1" smtClean="0"/>
              <a:t>xodim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ishchiga</a:t>
            </a:r>
            <a:r>
              <a:rPr lang="en-US" dirty="0" smtClean="0"/>
              <a:t> </a:t>
            </a:r>
            <a:r>
              <a:rPr lang="en-US" dirty="0" err="1" smtClean="0"/>
              <a:t>beriladigan</a:t>
            </a:r>
            <a:r>
              <a:rPr lang="en-US" dirty="0" smtClean="0"/>
              <a:t> </a:t>
            </a:r>
            <a:r>
              <a:rPr lang="en-US" dirty="0" err="1" smtClean="0"/>
              <a:t>mukofot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sovg’alar</a:t>
            </a:r>
            <a:r>
              <a:rPr lang="en-US" dirty="0" smtClean="0"/>
              <a:t>;</a:t>
            </a:r>
          </a:p>
          <a:p>
            <a:pPr>
              <a:buFont typeface="Wingdings" pitchFamily="2" charset="2"/>
              <a:buChar char="Ø"/>
            </a:pPr>
            <a:r>
              <a:rPr lang="en-US" dirty="0" err="1" smtClean="0"/>
              <a:t>ishchilarga</a:t>
            </a:r>
            <a:r>
              <a:rPr lang="en-US" dirty="0" smtClean="0"/>
              <a:t> </a:t>
            </a:r>
            <a:r>
              <a:rPr lang="en-US" dirty="0" err="1" smtClean="0"/>
              <a:t>beriladigan</a:t>
            </a:r>
            <a:r>
              <a:rPr lang="en-US" dirty="0" smtClean="0"/>
              <a:t> </a:t>
            </a:r>
            <a:r>
              <a:rPr lang="en-US" dirty="0" err="1" smtClean="0"/>
              <a:t>natura</a:t>
            </a:r>
            <a:r>
              <a:rPr lang="en-US" dirty="0" smtClean="0"/>
              <a:t> </a:t>
            </a:r>
            <a:r>
              <a:rPr lang="en-US" dirty="0" err="1" smtClean="0"/>
              <a:t>ko’rinishidagi</a:t>
            </a:r>
            <a:r>
              <a:rPr lang="en-US" dirty="0" smtClean="0"/>
              <a:t> </a:t>
            </a:r>
            <a:r>
              <a:rPr lang="en-US" dirty="0" err="1" smtClean="0"/>
              <a:t>to’lovlar</a:t>
            </a:r>
            <a:r>
              <a:rPr lang="en-US" dirty="0" smtClean="0"/>
              <a:t>.</a:t>
            </a:r>
          </a:p>
          <a:p>
            <a:pPr algn="ctr">
              <a:buNone/>
            </a:pPr>
            <a:r>
              <a:rPr lang="en-US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Sizning</a:t>
            </a:r>
            <a:r>
              <a:rPr lang="en-US" u="sng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US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fikringiz</a:t>
            </a:r>
            <a:r>
              <a:rPr lang="en-US" u="sng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???</a:t>
            </a:r>
            <a:endParaRPr lang="ru-RU" u="sng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Ishchi kuchining qiymati tushunchasi va  uning ko‘rsatkichlari tizimi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Bilvosita</a:t>
            </a:r>
            <a:r>
              <a:rPr lang="en-US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sarflarga</a:t>
            </a:r>
            <a:r>
              <a:rPr lang="en-US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quyidagilarni</a:t>
            </a:r>
            <a:r>
              <a:rPr lang="en-US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kiritishimiz</a:t>
            </a:r>
            <a:r>
              <a:rPr lang="en-US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mumkin</a:t>
            </a:r>
            <a:r>
              <a:rPr lang="en-US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!</a:t>
            </a:r>
          </a:p>
          <a:p>
            <a:pPr algn="just">
              <a:buFont typeface="Wingdings" pitchFamily="2" charset="2"/>
              <a:buChar char="v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joy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xarajatlari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 typeface="Wingdings" pitchFamily="2" charset="2"/>
              <a:buChar char="v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yo’l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haqi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xarajatlari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 typeface="Wingdings" pitchFamily="2" charset="2"/>
              <a:buChar char="v"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ishchi kuchiga xarajatlar sifatida qaraladigan soliqlar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Fikringiz</a:t>
            </a:r>
            <a:r>
              <a:rPr lang="en-US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???</a:t>
            </a:r>
            <a:endParaRPr lang="ru-RU" b="1" u="sng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Ishchi kuchining qiymati tushunchasi va  uning ko‘rsatkichlari tizimi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err="1" smtClean="0"/>
              <a:t>Odatda</a:t>
            </a:r>
            <a:r>
              <a:rPr lang="en-US" dirty="0" smtClean="0"/>
              <a:t> </a:t>
            </a:r>
            <a:r>
              <a:rPr lang="en-US" dirty="0" err="1" smtClean="0"/>
              <a:t>yuqoridagi</a:t>
            </a:r>
            <a:r>
              <a:rPr lang="en-US" dirty="0" smtClean="0"/>
              <a:t> </a:t>
            </a:r>
            <a:r>
              <a:rPr lang="en-US" dirty="0" err="1" smtClean="0"/>
              <a:t>sarflar</a:t>
            </a:r>
            <a:r>
              <a:rPr lang="en-US" dirty="0" smtClean="0"/>
              <a:t> </a:t>
            </a:r>
            <a:r>
              <a:rPr lang="en-US" dirty="0" err="1" smtClean="0"/>
              <a:t>ikki</a:t>
            </a:r>
            <a:r>
              <a:rPr lang="en-US" dirty="0" smtClean="0"/>
              <a:t> </a:t>
            </a:r>
            <a:r>
              <a:rPr lang="en-US" dirty="0" err="1" smtClean="0"/>
              <a:t>turga</a:t>
            </a:r>
            <a:r>
              <a:rPr lang="en-US" dirty="0" smtClean="0"/>
              <a:t> </a:t>
            </a:r>
            <a:r>
              <a:rPr lang="en-US" dirty="0" err="1" smtClean="0"/>
              <a:t>bo’linad</a:t>
            </a:r>
            <a:r>
              <a:rPr lang="en-US" dirty="0" smtClean="0"/>
              <a:t>:</a:t>
            </a:r>
          </a:p>
          <a:p>
            <a:pPr marL="596646" indent="-514350">
              <a:buAutoNum type="arabicPeriod"/>
            </a:pPr>
            <a:r>
              <a:rPr lang="en-US" dirty="0" err="1" smtClean="0"/>
              <a:t>Bevosita</a:t>
            </a:r>
            <a:r>
              <a:rPr lang="en-US" dirty="0" smtClean="0"/>
              <a:t> </a:t>
            </a:r>
          </a:p>
          <a:p>
            <a:pPr marL="596646" indent="-514350">
              <a:buAutoNum type="arabicPeriod"/>
            </a:pPr>
            <a:r>
              <a:rPr lang="en-US" dirty="0" err="1" smtClean="0"/>
              <a:t>Bilvosita</a:t>
            </a:r>
            <a:endParaRPr lang="en-US" dirty="0" smtClean="0"/>
          </a:p>
          <a:p>
            <a:pPr marL="596646" indent="-514350" algn="ctr">
              <a:buNone/>
            </a:pPr>
            <a:r>
              <a:rPr lang="en-US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Bevosita</a:t>
            </a:r>
            <a:r>
              <a:rPr lang="en-US" u="sng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US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sarflarga</a:t>
            </a:r>
            <a:r>
              <a:rPr lang="en-US" u="sng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US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quyidagilarni</a:t>
            </a:r>
            <a:r>
              <a:rPr lang="en-US" u="sng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US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kiritishimiz</a:t>
            </a:r>
            <a:r>
              <a:rPr lang="en-US" u="sng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US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mumkin</a:t>
            </a:r>
            <a:r>
              <a:rPr lang="en-US" u="sng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:</a:t>
            </a:r>
          </a:p>
          <a:p>
            <a:pPr marL="596646" indent="-514350">
              <a:buFont typeface="Wingdings" pitchFamily="2" charset="2"/>
              <a:buChar char="Ø"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ish haqi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maosh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596646" indent="-514350">
              <a:buFont typeface="Wingdings" pitchFamily="2" charset="2"/>
              <a:buChar char="Ø"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ishlanmaydigan vaqt uchun to‘lov;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596646" indent="-514350">
              <a:buFont typeface="Wingdings" pitchFamily="2" charset="2"/>
              <a:buChar char="Ø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ovqatlanish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ichimlikka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sarflar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Ishchi kuchining qiymati tushunchasi va  uning ko‘rsatkichlari tizimi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285860"/>
            <a:ext cx="7498080" cy="496254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000" dirty="0" err="1" smtClean="0"/>
              <a:t>Quyidagi</a:t>
            </a:r>
            <a:r>
              <a:rPr lang="en-US" sz="2000" dirty="0" smtClean="0"/>
              <a:t> </a:t>
            </a:r>
            <a:r>
              <a:rPr lang="en-US" sz="2000" dirty="0" err="1" smtClean="0"/>
              <a:t>jadval</a:t>
            </a:r>
            <a:r>
              <a:rPr lang="en-US" sz="2000" dirty="0" smtClean="0"/>
              <a:t> </a:t>
            </a:r>
            <a:r>
              <a:rPr lang="en-US" sz="2000" dirty="0" err="1" smtClean="0"/>
              <a:t>ma’lumotlaridan</a:t>
            </a:r>
            <a:r>
              <a:rPr lang="en-US" sz="2000" dirty="0" smtClean="0"/>
              <a:t> </a:t>
            </a:r>
            <a:r>
              <a:rPr lang="en-US" sz="2000" dirty="0" err="1" smtClean="0"/>
              <a:t>foydalanib</a:t>
            </a:r>
            <a:r>
              <a:rPr lang="en-US" sz="2000" dirty="0" smtClean="0"/>
              <a:t> </a:t>
            </a:r>
            <a:r>
              <a:rPr lang="en-US" sz="2000" dirty="0" err="1" smtClean="0"/>
              <a:t>korxonaning</a:t>
            </a:r>
            <a:r>
              <a:rPr lang="en-US" sz="2000" dirty="0" smtClean="0"/>
              <a:t> </a:t>
            </a:r>
            <a:r>
              <a:rPr lang="en-US" sz="2000" dirty="0" err="1" smtClean="0"/>
              <a:t>bevosita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bilvosita</a:t>
            </a:r>
            <a:r>
              <a:rPr lang="en-US" sz="2000" dirty="0" smtClean="0"/>
              <a:t> </a:t>
            </a:r>
            <a:r>
              <a:rPr lang="en-US" sz="2000" dirty="0" err="1" smtClean="0"/>
              <a:t>ishchi</a:t>
            </a:r>
            <a:r>
              <a:rPr lang="en-US" sz="2000" dirty="0" smtClean="0"/>
              <a:t> </a:t>
            </a:r>
            <a:r>
              <a:rPr lang="en-US" sz="2000" dirty="0" err="1" smtClean="0"/>
              <a:t>kuchi</a:t>
            </a:r>
            <a:r>
              <a:rPr lang="en-US" sz="2000" dirty="0" smtClean="0"/>
              <a:t> </a:t>
            </a:r>
            <a:r>
              <a:rPr lang="en-US" sz="2000" dirty="0" err="1" smtClean="0"/>
              <a:t>qiymati</a:t>
            </a:r>
            <a:r>
              <a:rPr lang="en-US" sz="2000" dirty="0" smtClean="0"/>
              <a:t> </a:t>
            </a:r>
            <a:r>
              <a:rPr lang="en-US" sz="2000" dirty="0" err="1" smtClean="0"/>
              <a:t>sarflarini</a:t>
            </a:r>
            <a:r>
              <a:rPr lang="en-US" sz="2000" dirty="0" smtClean="0"/>
              <a:t> </a:t>
            </a:r>
            <a:r>
              <a:rPr lang="en-US" sz="2000" dirty="0" err="1" smtClean="0"/>
              <a:t>hisoblang</a:t>
            </a:r>
            <a:r>
              <a:rPr lang="en-US" sz="2000" dirty="0" smtClean="0"/>
              <a:t> </a:t>
            </a:r>
            <a:r>
              <a:rPr lang="en-US" sz="2000" dirty="0" err="1" smtClean="0"/>
              <a:t>hamda</a:t>
            </a:r>
            <a:r>
              <a:rPr lang="en-US" sz="2000" dirty="0" smtClean="0"/>
              <a:t> </a:t>
            </a:r>
            <a:r>
              <a:rPr lang="en-US" sz="2000" dirty="0" err="1" smtClean="0"/>
              <a:t>tarkibiy</a:t>
            </a:r>
            <a:r>
              <a:rPr lang="en-US" sz="2000" dirty="0" smtClean="0"/>
              <a:t> </a:t>
            </a:r>
            <a:r>
              <a:rPr lang="en-US" sz="2000" dirty="0" err="1" smtClean="0"/>
              <a:t>siljishini</a:t>
            </a:r>
            <a:r>
              <a:rPr lang="en-US" sz="2000" dirty="0" smtClean="0"/>
              <a:t> </a:t>
            </a:r>
            <a:r>
              <a:rPr lang="en-US" sz="2000" dirty="0" err="1" smtClean="0"/>
              <a:t>aniqlang</a:t>
            </a:r>
            <a:r>
              <a:rPr lang="en-US" sz="2000" dirty="0" smtClean="0"/>
              <a:t> (</a:t>
            </a:r>
            <a:r>
              <a:rPr lang="en-US" sz="2000" dirty="0" err="1" smtClean="0"/>
              <a:t>ming.so’m</a:t>
            </a:r>
            <a:r>
              <a:rPr lang="en-US" sz="2000" dirty="0" smtClean="0"/>
              <a:t>) </a:t>
            </a:r>
          </a:p>
          <a:p>
            <a:pPr algn="just">
              <a:buNone/>
            </a:pPr>
            <a:endParaRPr lang="ru-RU" sz="20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571604" y="2214554"/>
          <a:ext cx="71438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4842"/>
                <a:gridCol w="1500198"/>
                <a:gridCol w="142876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Ishchi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kuchi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qiymati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ko’rsatkichlari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2015 </a:t>
                      </a:r>
                      <a:r>
                        <a:rPr lang="en-US" dirty="0" err="1" smtClean="0"/>
                        <a:t>yil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2016 </a:t>
                      </a:r>
                      <a:r>
                        <a:rPr lang="en-US" dirty="0" err="1" smtClean="0"/>
                        <a:t>yil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1. </a:t>
                      </a:r>
                      <a:r>
                        <a:rPr lang="en-US" dirty="0" err="1" smtClean="0">
                          <a:latin typeface="Times New Roman" pitchFamily="18" charset="0"/>
                          <a:cs typeface="Times New Roman" pitchFamily="18" charset="0"/>
                        </a:rPr>
                        <a:t>Yo’l</a:t>
                      </a: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haqi</a:t>
                      </a: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dirty="0" err="1" smtClean="0">
                          <a:latin typeface="Times New Roman" pitchFamily="18" charset="0"/>
                          <a:cs typeface="Times New Roman" pitchFamily="18" charset="0"/>
                        </a:rPr>
                        <a:t>xarajatlari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689,4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879,1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2.T</a:t>
                      </a:r>
                      <a:r>
                        <a:rPr lang="en-US" baseline="0" dirty="0" smtClean="0"/>
                        <a:t>o’langan </a:t>
                      </a:r>
                      <a:r>
                        <a:rPr lang="en-US" baseline="0" dirty="0" err="1" smtClean="0"/>
                        <a:t>ish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haqi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324633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395543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3.Mukofot </a:t>
                      </a:r>
                      <a:r>
                        <a:rPr lang="en-US" dirty="0" err="1" smtClean="0"/>
                        <a:t>va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sovg’alar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1321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4.Ovqatlanish </a:t>
                      </a:r>
                      <a:r>
                        <a:rPr lang="en-US" dirty="0" err="1" smtClean="0"/>
                        <a:t>uchun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xarajatlar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23121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28941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5.Turar joy </a:t>
                      </a:r>
                      <a:r>
                        <a:rPr lang="en-US" dirty="0" err="1" smtClean="0"/>
                        <a:t>xarajatlari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5213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6321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6. </a:t>
                      </a:r>
                      <a:r>
                        <a:rPr lang="en-US" dirty="0" err="1" smtClean="0"/>
                        <a:t>Ishchilarga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beriladigan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natura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ko’rinishidagi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to’lovlar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15962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18542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7.Ishlamaydigan </a:t>
                      </a:r>
                      <a:r>
                        <a:rPr lang="en-US" dirty="0" err="1" smtClean="0"/>
                        <a:t>vaqt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uchun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to’lovlar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3368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3977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Ishchi kuchining qiymati tushunchasi va  uning ko‘rsatkichlari tizimi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n-US" b="1" dirty="0" err="1" smtClean="0"/>
              <a:t>Savol</a:t>
            </a:r>
            <a:r>
              <a:rPr lang="en-US" b="1" dirty="0" smtClean="0"/>
              <a:t>!. </a:t>
            </a:r>
            <a:r>
              <a:rPr lang="uz-Cyrl-UZ" b="1" dirty="0" smtClean="0"/>
              <a:t>Ishchi kuchiga xarajatlar to‘g‘risidagi ma’lumotlarni </a:t>
            </a:r>
            <a:r>
              <a:rPr lang="en-US" b="1" dirty="0" err="1" smtClean="0"/>
              <a:t>qayerdan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qanday</a:t>
            </a:r>
            <a:r>
              <a:rPr lang="en-US" b="1" dirty="0" smtClean="0"/>
              <a:t> </a:t>
            </a:r>
            <a:r>
              <a:rPr lang="en-US" b="1" dirty="0" err="1" smtClean="0"/>
              <a:t>qilib</a:t>
            </a:r>
            <a:r>
              <a:rPr lang="en-US" b="1" dirty="0" smtClean="0"/>
              <a:t> </a:t>
            </a:r>
            <a:r>
              <a:rPr lang="en-US" b="1" dirty="0" err="1" smtClean="0"/>
              <a:t>olishimiz</a:t>
            </a:r>
            <a:r>
              <a:rPr lang="en-US" b="1" dirty="0" smtClean="0"/>
              <a:t> </a:t>
            </a:r>
            <a:r>
              <a:rPr lang="en-US" b="1" dirty="0" err="1" smtClean="0"/>
              <a:t>mumkin</a:t>
            </a:r>
            <a:r>
              <a:rPr lang="en-US" b="1" dirty="0" smtClean="0"/>
              <a:t>??</a:t>
            </a:r>
            <a:endParaRPr lang="ru-RU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Ishchi kuchining qiymati tushunchasi va  uning ko‘rsatkichlari tizimi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/>
              <a:t>Demak</a:t>
            </a:r>
            <a:r>
              <a:rPr lang="en-US" dirty="0" smtClean="0"/>
              <a:t>, </a:t>
            </a:r>
            <a:r>
              <a:rPr lang="en-US" dirty="0" err="1" smtClean="0"/>
              <a:t>ishchi</a:t>
            </a:r>
            <a:r>
              <a:rPr lang="en-US" dirty="0" smtClean="0"/>
              <a:t> </a:t>
            </a:r>
            <a:r>
              <a:rPr lang="en-US" dirty="0" err="1" smtClean="0"/>
              <a:t>kuchi</a:t>
            </a:r>
            <a:r>
              <a:rPr lang="en-US" dirty="0" smtClean="0"/>
              <a:t> </a:t>
            </a:r>
            <a:r>
              <a:rPr lang="en-US" dirty="0" err="1" smtClean="0"/>
              <a:t>qiymati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-(</a:t>
            </a:r>
            <a:r>
              <a:rPr lang="en-US" dirty="0" err="1" smtClean="0"/>
              <a:t>talabalar</a:t>
            </a:r>
            <a:r>
              <a:rPr lang="en-US" dirty="0" smtClean="0"/>
              <a:t> </a:t>
            </a:r>
            <a:r>
              <a:rPr lang="en-US" dirty="0" err="1" smtClean="0"/>
              <a:t>fikri</a:t>
            </a:r>
            <a:r>
              <a:rPr lang="en-US" dirty="0" smtClean="0"/>
              <a:t>???)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Ishchi kuchining qiymati tushunchasi va  uning ko‘rsatkichlari tizimi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US" dirty="0" err="1" smtClean="0"/>
              <a:t>Statistika</a:t>
            </a:r>
            <a:r>
              <a:rPr lang="en-US" dirty="0" smtClean="0"/>
              <a:t> </a:t>
            </a:r>
            <a:r>
              <a:rPr lang="en-US" dirty="0" err="1" smtClean="0"/>
              <a:t>yuqoridagi</a:t>
            </a:r>
            <a:r>
              <a:rPr lang="en-US" dirty="0" smtClean="0"/>
              <a:t> </a:t>
            </a:r>
            <a:r>
              <a:rPr lang="en-US" dirty="0" err="1" smtClean="0"/>
              <a:t>ishchi</a:t>
            </a:r>
            <a:r>
              <a:rPr lang="en-US" dirty="0" smtClean="0"/>
              <a:t> </a:t>
            </a:r>
            <a:r>
              <a:rPr lang="en-US" dirty="0" err="1" smtClean="0"/>
              <a:t>kuchi</a:t>
            </a:r>
            <a:r>
              <a:rPr lang="en-US" dirty="0" smtClean="0"/>
              <a:t> </a:t>
            </a:r>
            <a:r>
              <a:rPr lang="en-US" dirty="0" err="1" smtClean="0"/>
              <a:t>qiymat</a:t>
            </a:r>
            <a:r>
              <a:rPr lang="en-US" dirty="0" smtClean="0"/>
              <a:t> </a:t>
            </a:r>
            <a:r>
              <a:rPr lang="en-US" dirty="0" err="1" smtClean="0"/>
              <a:t>ko’rsatkichlarini</a:t>
            </a:r>
            <a:r>
              <a:rPr lang="en-US" dirty="0" smtClean="0"/>
              <a:t> </a:t>
            </a:r>
            <a:r>
              <a:rPr lang="uz-Cyrl-UZ" dirty="0" smtClean="0"/>
              <a:t>o‘rganish</a:t>
            </a:r>
            <a:r>
              <a:rPr lang="en-US" dirty="0" err="1" smtClean="0"/>
              <a:t>da</a:t>
            </a:r>
            <a:r>
              <a:rPr lang="uz-Cyrl-UZ" dirty="0" smtClean="0"/>
              <a:t> jquyidagi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nechta</a:t>
            </a:r>
            <a:r>
              <a:rPr lang="en-US" dirty="0" smtClean="0"/>
              <a:t> </a:t>
            </a:r>
            <a:r>
              <a:rPr lang="uz-Cyrl-UZ" dirty="0" smtClean="0"/>
              <a:t>vazifalarni  </a:t>
            </a:r>
            <a:r>
              <a:rPr lang="en-US" dirty="0" err="1" smtClean="0"/>
              <a:t>bajaradi</a:t>
            </a:r>
            <a:r>
              <a:rPr lang="uz-Cyrl-UZ" dirty="0" smtClean="0"/>
              <a:t>:</a:t>
            </a:r>
            <a:endParaRPr lang="ru-RU" dirty="0" smtClean="0"/>
          </a:p>
          <a:p>
            <a:pPr lvl="0" algn="just"/>
            <a:r>
              <a:rPr lang="uz-Cyrl-UZ" dirty="0" smtClean="0"/>
              <a:t>ishchi kuchi qiymati darajasi, tuzilishi va dinamikasini hududlar  hamda iqtisodiy  faoliyat sohalari  bo‘yicha aniqlash;</a:t>
            </a:r>
            <a:endParaRPr lang="ru-RU" dirty="0" smtClean="0"/>
          </a:p>
          <a:p>
            <a:pPr lvl="0" algn="just"/>
            <a:r>
              <a:rPr lang="uz-Cyrl-UZ" dirty="0" smtClean="0"/>
              <a:t>mehnat haqi, ayniqsa, ish haqi ko‘rsatkichlarini statistik o‘rganish, shuningdek, uning darajasi va dinamikasiga  turli omillar ta’sirini o‘rganish;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Ishchi kuchining qiymati tushunchasi va  uning ko‘rsatkichlari tizimi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 algn="just"/>
            <a:r>
              <a:rPr lang="uz-Cyrl-UZ" dirty="0" smtClean="0"/>
              <a:t>xodimlarni bandlikdan oladigan daromadlari ulushini baholash;</a:t>
            </a:r>
            <a:endParaRPr lang="ru-RU" dirty="0" smtClean="0"/>
          </a:p>
          <a:p>
            <a:pPr lvl="0" algn="just"/>
            <a:r>
              <a:rPr lang="en-US" dirty="0" err="1" smtClean="0"/>
              <a:t>aholi</a:t>
            </a:r>
            <a:r>
              <a:rPr lang="en-US" dirty="0" smtClean="0"/>
              <a:t> </a:t>
            </a:r>
            <a:r>
              <a:rPr lang="en-US" dirty="0" err="1" smtClean="0"/>
              <a:t>foydalanadigan</a:t>
            </a:r>
            <a:r>
              <a:rPr lang="en-US" dirty="0" smtClean="0"/>
              <a:t> </a:t>
            </a:r>
            <a:r>
              <a:rPr lang="en-US" dirty="0" err="1" smtClean="0"/>
              <a:t>ijtimoiy</a:t>
            </a:r>
            <a:r>
              <a:rPr lang="en-US" dirty="0" smtClean="0"/>
              <a:t> </a:t>
            </a:r>
            <a:r>
              <a:rPr lang="en-US" dirty="0" err="1" smtClean="0"/>
              <a:t>transportlarning</a:t>
            </a:r>
            <a:r>
              <a:rPr lang="en-US" dirty="0" smtClean="0"/>
              <a:t>  </a:t>
            </a:r>
            <a:r>
              <a:rPr lang="en-US" dirty="0" err="1" smtClean="0"/>
              <a:t>statistik</a:t>
            </a:r>
            <a:r>
              <a:rPr lang="en-US" dirty="0" smtClean="0"/>
              <a:t> </a:t>
            </a:r>
            <a:r>
              <a:rPr lang="en-US" dirty="0" err="1" smtClean="0"/>
              <a:t>tasnifi</a:t>
            </a:r>
            <a:r>
              <a:rPr lang="en-US" dirty="0" smtClean="0"/>
              <a:t>;</a:t>
            </a:r>
            <a:endParaRPr lang="ru-RU" dirty="0" smtClean="0"/>
          </a:p>
          <a:p>
            <a:pPr lvl="0" algn="just"/>
            <a:r>
              <a:rPr lang="en-US" dirty="0" err="1" smtClean="0"/>
              <a:t>ishchi</a:t>
            </a:r>
            <a:r>
              <a:rPr lang="en-US" dirty="0" smtClean="0"/>
              <a:t> </a:t>
            </a:r>
            <a:r>
              <a:rPr lang="en-US" dirty="0" err="1" smtClean="0"/>
              <a:t>kuchining</a:t>
            </a:r>
            <a:r>
              <a:rPr lang="en-US" dirty="0" smtClean="0"/>
              <a:t> </a:t>
            </a:r>
            <a:r>
              <a:rPr lang="en-US" dirty="0" err="1" smtClean="0"/>
              <a:t>malaka</a:t>
            </a:r>
            <a:r>
              <a:rPr lang="en-US" dirty="0" smtClean="0"/>
              <a:t> </a:t>
            </a:r>
            <a:r>
              <a:rPr lang="en-US" dirty="0" err="1" smtClean="0"/>
              <a:t>egallash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ma’lumot</a:t>
            </a:r>
            <a:r>
              <a:rPr lang="en-US" dirty="0" smtClean="0"/>
              <a:t> </a:t>
            </a:r>
            <a:r>
              <a:rPr lang="en-US" dirty="0" err="1" smtClean="0"/>
              <a:t>darajasini</a:t>
            </a:r>
            <a:r>
              <a:rPr lang="en-US" dirty="0" smtClean="0"/>
              <a:t> </a:t>
            </a:r>
            <a:r>
              <a:rPr lang="en-US" dirty="0" err="1" smtClean="0"/>
              <a:t>oshirishga</a:t>
            </a:r>
            <a:r>
              <a:rPr lang="en-US" dirty="0" smtClean="0"/>
              <a:t> </a:t>
            </a:r>
            <a:r>
              <a:rPr lang="en-US" dirty="0" err="1" smtClean="0"/>
              <a:t>bog‘liq</a:t>
            </a:r>
            <a:r>
              <a:rPr lang="en-US" dirty="0" smtClean="0"/>
              <a:t> </a:t>
            </a:r>
            <a:r>
              <a:rPr lang="en-US" dirty="0" err="1" smtClean="0"/>
              <a:t>xarajatlar</a:t>
            </a:r>
            <a:r>
              <a:rPr lang="en-US" dirty="0" smtClean="0"/>
              <a:t>  </a:t>
            </a:r>
            <a:r>
              <a:rPr lang="en-US" dirty="0" err="1" smtClean="0"/>
              <a:t>hajmi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dinamikasini</a:t>
            </a:r>
            <a:r>
              <a:rPr lang="en-US" dirty="0" smtClean="0"/>
              <a:t> </a:t>
            </a:r>
            <a:r>
              <a:rPr lang="en-US" dirty="0" err="1" smtClean="0"/>
              <a:t>o‘rganish</a:t>
            </a:r>
            <a:r>
              <a:rPr lang="en-US" dirty="0" smtClean="0"/>
              <a:t>;</a:t>
            </a:r>
            <a:endParaRPr lang="ru-RU" dirty="0" smtClean="0"/>
          </a:p>
          <a:p>
            <a:pPr lvl="0" algn="just"/>
            <a:r>
              <a:rPr lang="en-US" dirty="0" err="1" smtClean="0"/>
              <a:t>vakant</a:t>
            </a:r>
            <a:r>
              <a:rPr lang="en-US" dirty="0" smtClean="0"/>
              <a:t> </a:t>
            </a:r>
            <a:r>
              <a:rPr lang="en-US" dirty="0" err="1" smtClean="0"/>
              <a:t>birligi</a:t>
            </a:r>
            <a:r>
              <a:rPr lang="en-US" dirty="0" smtClean="0"/>
              <a:t> </a:t>
            </a:r>
            <a:r>
              <a:rPr lang="en-US" dirty="0" err="1" smtClean="0"/>
              <a:t>hisobiga</a:t>
            </a:r>
            <a:r>
              <a:rPr lang="en-US" dirty="0" smtClean="0"/>
              <a:t> </a:t>
            </a:r>
            <a:r>
              <a:rPr lang="en-US" dirty="0" err="1" smtClean="0"/>
              <a:t>ishchi</a:t>
            </a:r>
            <a:r>
              <a:rPr lang="en-US" dirty="0" smtClean="0"/>
              <a:t> </a:t>
            </a:r>
            <a:r>
              <a:rPr lang="en-US" dirty="0" err="1" smtClean="0"/>
              <a:t>kuchiga</a:t>
            </a:r>
            <a:r>
              <a:rPr lang="en-US" dirty="0" smtClean="0"/>
              <a:t> </a:t>
            </a:r>
            <a:r>
              <a:rPr lang="en-US" dirty="0" err="1" smtClean="0"/>
              <a:t>o‘rtacha</a:t>
            </a:r>
            <a:r>
              <a:rPr lang="en-US" dirty="0" smtClean="0"/>
              <a:t> </a:t>
            </a:r>
            <a:r>
              <a:rPr lang="en-US" dirty="0" err="1" smtClean="0"/>
              <a:t>xarajatlarni</a:t>
            </a:r>
            <a:r>
              <a:rPr lang="en-US" dirty="0" smtClean="0"/>
              <a:t> (</a:t>
            </a:r>
            <a:r>
              <a:rPr lang="en-US" dirty="0" err="1" smtClean="0"/>
              <a:t>mehnat</a:t>
            </a:r>
            <a:r>
              <a:rPr lang="en-US" dirty="0" smtClean="0"/>
              <a:t> </a:t>
            </a:r>
            <a:r>
              <a:rPr lang="en-US" dirty="0" err="1" smtClean="0"/>
              <a:t>sarfi</a:t>
            </a:r>
            <a:r>
              <a:rPr lang="en-US" dirty="0" smtClean="0"/>
              <a:t> </a:t>
            </a:r>
            <a:r>
              <a:rPr lang="en-US" dirty="0" err="1" smtClean="0"/>
              <a:t>birligiga</a:t>
            </a:r>
            <a:r>
              <a:rPr lang="en-US" dirty="0" smtClean="0"/>
              <a:t> </a:t>
            </a:r>
            <a:r>
              <a:rPr lang="en-US" dirty="0" err="1" smtClean="0"/>
              <a:t>xarajatlarni</a:t>
            </a:r>
            <a:r>
              <a:rPr lang="en-US" dirty="0" smtClean="0"/>
              <a:t>) </a:t>
            </a:r>
            <a:r>
              <a:rPr lang="en-US" dirty="0" err="1" smtClean="0"/>
              <a:t>aniqlash</a:t>
            </a:r>
            <a:r>
              <a:rPr lang="en-US" dirty="0" smtClean="0"/>
              <a:t>.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Mehnatga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haq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to‘lash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ko‘rsatkichlari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 hangingPunct="0"/>
            <a:r>
              <a:rPr lang="en-US" b="1" dirty="0" err="1" smtClean="0"/>
              <a:t>Mehnat</a:t>
            </a:r>
            <a:r>
              <a:rPr lang="en-US" b="1" dirty="0" smtClean="0"/>
              <a:t> </a:t>
            </a:r>
            <a:r>
              <a:rPr lang="en-US" b="1" dirty="0" err="1" smtClean="0"/>
              <a:t>haqi</a:t>
            </a:r>
            <a:r>
              <a:rPr lang="en-US" dirty="0" smtClean="0"/>
              <a:t>  </a:t>
            </a:r>
            <a:r>
              <a:rPr lang="en-US" dirty="0" err="1" smtClean="0"/>
              <a:t>aholining</a:t>
            </a:r>
            <a:r>
              <a:rPr lang="en-US" dirty="0" smtClean="0"/>
              <a:t> </a:t>
            </a:r>
            <a:r>
              <a:rPr lang="en-US" dirty="0" err="1" smtClean="0"/>
              <a:t>pul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natura</a:t>
            </a:r>
            <a:r>
              <a:rPr lang="en-US" dirty="0" smtClean="0"/>
              <a:t> </a:t>
            </a:r>
            <a:r>
              <a:rPr lang="en-US" dirty="0" err="1" smtClean="0"/>
              <a:t>ifodasidagi</a:t>
            </a:r>
            <a:r>
              <a:rPr lang="en-US" dirty="0" smtClean="0"/>
              <a:t>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daromadlari</a:t>
            </a:r>
            <a:r>
              <a:rPr lang="en-US" dirty="0" smtClean="0"/>
              <a:t>  </a:t>
            </a:r>
            <a:r>
              <a:rPr lang="en-US" dirty="0" err="1" smtClean="0"/>
              <a:t>bo‘lib</a:t>
            </a:r>
            <a:r>
              <a:rPr lang="en-US" dirty="0" smtClean="0"/>
              <a:t>, u </a:t>
            </a:r>
            <a:r>
              <a:rPr lang="en-US" dirty="0" err="1" smtClean="0"/>
              <a:t>iqtisodiy</a:t>
            </a:r>
            <a:r>
              <a:rPr lang="en-US" dirty="0" smtClean="0"/>
              <a:t> </a:t>
            </a:r>
            <a:r>
              <a:rPr lang="en-US" dirty="0" err="1" smtClean="0"/>
              <a:t>faoliyat</a:t>
            </a:r>
            <a:r>
              <a:rPr lang="en-US" dirty="0" smtClean="0"/>
              <a:t> </a:t>
            </a:r>
            <a:r>
              <a:rPr lang="en-US" dirty="0" err="1" smtClean="0"/>
              <a:t>jarayonida</a:t>
            </a:r>
            <a:r>
              <a:rPr lang="en-US" dirty="0" smtClean="0"/>
              <a:t> </a:t>
            </a:r>
            <a:r>
              <a:rPr lang="en-US" dirty="0" err="1" smtClean="0"/>
              <a:t>hosil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haqi</a:t>
            </a:r>
            <a:r>
              <a:rPr lang="en-US" dirty="0" smtClean="0"/>
              <a:t>, </a:t>
            </a:r>
            <a:r>
              <a:rPr lang="en-US" dirty="0" err="1" smtClean="0"/>
              <a:t>choy</a:t>
            </a:r>
            <a:r>
              <a:rPr lang="en-US" dirty="0" smtClean="0"/>
              <a:t> </a:t>
            </a:r>
            <a:r>
              <a:rPr lang="en-US" dirty="0" err="1" smtClean="0"/>
              <a:t>puli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boshqalarni</a:t>
            </a:r>
            <a:r>
              <a:rPr lang="en-US" dirty="0" smtClean="0"/>
              <a:t> </a:t>
            </a:r>
            <a:r>
              <a:rPr lang="en-US" dirty="0" err="1" smtClean="0"/>
              <a:t>o‘z</a:t>
            </a:r>
            <a:r>
              <a:rPr lang="en-US" dirty="0" smtClean="0"/>
              <a:t> </a:t>
            </a:r>
            <a:r>
              <a:rPr lang="en-US" dirty="0" err="1" smtClean="0"/>
              <a:t>ichiga</a:t>
            </a:r>
            <a:r>
              <a:rPr lang="en-US" dirty="0" smtClean="0"/>
              <a:t> </a:t>
            </a:r>
            <a:r>
              <a:rPr lang="en-US" dirty="0" err="1" smtClean="0"/>
              <a:t>oladi</a:t>
            </a:r>
            <a:r>
              <a:rPr lang="en-US" dirty="0" smtClean="0"/>
              <a:t>. </a:t>
            </a:r>
          </a:p>
          <a:p>
            <a:pPr algn="just" hangingPunct="0"/>
            <a:r>
              <a:rPr lang="en-US" b="1" dirty="0" err="1" smtClean="0"/>
              <a:t>Ish</a:t>
            </a:r>
            <a:r>
              <a:rPr lang="en-US" b="1" dirty="0" smtClean="0"/>
              <a:t> </a:t>
            </a:r>
            <a:r>
              <a:rPr lang="en-US" b="1" dirty="0" err="1" smtClean="0"/>
              <a:t>haqi</a:t>
            </a:r>
            <a:r>
              <a:rPr lang="en-US" dirty="0" smtClean="0"/>
              <a:t> </a:t>
            </a:r>
            <a:r>
              <a:rPr lang="en-US" dirty="0" err="1" smtClean="0"/>
              <a:t>yollanma</a:t>
            </a:r>
            <a:r>
              <a:rPr lang="en-US" dirty="0" smtClean="0"/>
              <a:t> </a:t>
            </a:r>
            <a:r>
              <a:rPr lang="en-US" dirty="0" err="1" smtClean="0"/>
              <a:t>xodimlarga</a:t>
            </a:r>
            <a:r>
              <a:rPr lang="en-US" dirty="0" smtClean="0"/>
              <a:t>, </a:t>
            </a:r>
            <a:r>
              <a:rPr lang="en-US" dirty="0" err="1" smtClean="0"/>
              <a:t>qoidaga</a:t>
            </a:r>
            <a:r>
              <a:rPr lang="en-US" dirty="0" smtClean="0"/>
              <a:t> </a:t>
            </a:r>
            <a:r>
              <a:rPr lang="en-US" dirty="0" err="1" smtClean="0"/>
              <a:t>ko‘ra</a:t>
            </a:r>
            <a:r>
              <a:rPr lang="en-US" dirty="0" smtClean="0"/>
              <a:t> </a:t>
            </a:r>
            <a:r>
              <a:rPr lang="en-US" dirty="0" err="1" smtClean="0"/>
              <a:t>muntazam</a:t>
            </a:r>
            <a:r>
              <a:rPr lang="en-US" dirty="0" smtClean="0"/>
              <a:t> </a:t>
            </a:r>
            <a:r>
              <a:rPr lang="en-US" dirty="0" err="1" smtClean="0"/>
              <a:t>vaqt</a:t>
            </a:r>
            <a:r>
              <a:rPr lang="en-US" dirty="0" smtClean="0"/>
              <a:t> </a:t>
            </a:r>
            <a:r>
              <a:rPr lang="en-US" dirty="0" err="1" smtClean="0"/>
              <a:t>oralig‘ida</a:t>
            </a:r>
            <a:r>
              <a:rPr lang="en-US" dirty="0" smtClean="0"/>
              <a:t> </a:t>
            </a:r>
            <a:r>
              <a:rPr lang="en-US" dirty="0" err="1" smtClean="0"/>
              <a:t>ishlangan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ishlanmagan</a:t>
            </a:r>
            <a:r>
              <a:rPr lang="en-US" dirty="0" smtClean="0"/>
              <a:t> </a:t>
            </a:r>
            <a:r>
              <a:rPr lang="en-US" dirty="0" err="1" smtClean="0"/>
              <a:t>vaqt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pul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natura</a:t>
            </a:r>
            <a:r>
              <a:rPr lang="en-US" dirty="0" smtClean="0"/>
              <a:t> </a:t>
            </a:r>
            <a:r>
              <a:rPr lang="en-US" dirty="0" err="1" smtClean="0"/>
              <a:t>shaklida</a:t>
            </a:r>
            <a:r>
              <a:rPr lang="en-US" dirty="0" smtClean="0"/>
              <a:t> </a:t>
            </a:r>
            <a:r>
              <a:rPr lang="en-US" dirty="0" err="1" smtClean="0"/>
              <a:t>to‘lanadigan</a:t>
            </a:r>
            <a:r>
              <a:rPr lang="en-US" dirty="0" smtClean="0"/>
              <a:t> </a:t>
            </a:r>
            <a:r>
              <a:rPr lang="en-US" dirty="0" err="1" smtClean="0"/>
              <a:t>rag‘batlantirishdir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Mehnatga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haq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to‘lash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ko‘rsatkichlari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/>
              <a:t>Xo’sh</a:t>
            </a:r>
            <a:r>
              <a:rPr lang="en-US" dirty="0" smtClean="0"/>
              <a:t> </a:t>
            </a:r>
            <a:r>
              <a:rPr lang="en-US" dirty="0" err="1" smtClean="0"/>
              <a:t>mehnat</a:t>
            </a:r>
            <a:r>
              <a:rPr lang="en-US" dirty="0" smtClean="0"/>
              <a:t> </a:t>
            </a:r>
            <a:r>
              <a:rPr lang="en-US" dirty="0" err="1" smtClean="0"/>
              <a:t>haqi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haqining</a:t>
            </a:r>
            <a:r>
              <a:rPr lang="en-US" dirty="0" smtClean="0"/>
              <a:t> </a:t>
            </a:r>
            <a:r>
              <a:rPr lang="en-US" dirty="0" err="1" smtClean="0"/>
              <a:t>bir-biridan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 smtClean="0"/>
              <a:t> </a:t>
            </a:r>
            <a:r>
              <a:rPr lang="en-US" dirty="0" err="1" smtClean="0"/>
              <a:t>farqi</a:t>
            </a:r>
            <a:r>
              <a:rPr lang="en-US" dirty="0" smtClean="0"/>
              <a:t> </a:t>
            </a:r>
            <a:r>
              <a:rPr lang="en-US" dirty="0" err="1" smtClean="0"/>
              <a:t>bor</a:t>
            </a:r>
            <a:r>
              <a:rPr lang="en-US" dirty="0" smtClean="0"/>
              <a:t>???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Mehnatga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haq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to‘lash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ko‘rsatkichlari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hangingPunct="0">
              <a:buNone/>
            </a:pP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haqining</a:t>
            </a:r>
            <a:r>
              <a:rPr lang="en-US" dirty="0" smtClean="0"/>
              <a:t> </a:t>
            </a:r>
            <a:r>
              <a:rPr lang="en-US" dirty="0" err="1" smtClean="0"/>
              <a:t>ikki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shakli</a:t>
            </a:r>
            <a:r>
              <a:rPr lang="en-US" dirty="0" smtClean="0"/>
              <a:t> </a:t>
            </a:r>
            <a:r>
              <a:rPr lang="en-US" dirty="0" err="1" smtClean="0"/>
              <a:t>bor</a:t>
            </a:r>
            <a:r>
              <a:rPr lang="en-US" dirty="0" smtClean="0"/>
              <a:t>: </a:t>
            </a:r>
          </a:p>
          <a:p>
            <a:pPr marL="596646" indent="-514350" hangingPunct="0">
              <a:buAutoNum type="arabicPeriod"/>
            </a:pPr>
            <a:r>
              <a:rPr lang="en-US" dirty="0" err="1" smtClean="0"/>
              <a:t>Vaqtbay</a:t>
            </a:r>
            <a:r>
              <a:rPr lang="en-US" dirty="0" smtClean="0"/>
              <a:t> </a:t>
            </a:r>
          </a:p>
          <a:p>
            <a:pPr marL="596646" indent="-514350" hangingPunct="0">
              <a:buAutoNum type="arabicPeriod"/>
            </a:pPr>
            <a:r>
              <a:rPr lang="en-US" dirty="0" err="1" smtClean="0"/>
              <a:t>Ishbay</a:t>
            </a:r>
            <a:endParaRPr lang="ru-RU" dirty="0" smtClean="0"/>
          </a:p>
          <a:p>
            <a:pPr hangingPunct="0">
              <a:buNone/>
            </a:pPr>
            <a:endParaRPr lang="en-US" i="1" dirty="0" smtClean="0"/>
          </a:p>
          <a:p>
            <a:pPr algn="just" hangingPunct="0">
              <a:buNone/>
            </a:pPr>
            <a:r>
              <a:rPr lang="en-US" b="1" i="1" dirty="0" err="1" smtClean="0">
                <a:solidFill>
                  <a:srgbClr val="FF0000"/>
                </a:solidFill>
              </a:rPr>
              <a:t>Vaqtbay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ish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haqi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/>
              <a:t>ishlagan</a:t>
            </a:r>
            <a:r>
              <a:rPr lang="en-US" dirty="0" smtClean="0"/>
              <a:t> </a:t>
            </a:r>
            <a:r>
              <a:rPr lang="en-US" dirty="0" err="1" smtClean="0"/>
              <a:t>vaqt</a:t>
            </a:r>
            <a:r>
              <a:rPr lang="en-US" dirty="0" smtClean="0"/>
              <a:t> </a:t>
            </a:r>
            <a:r>
              <a:rPr lang="en-US" dirty="0" err="1" smtClean="0"/>
              <a:t>miqdoriga</a:t>
            </a:r>
            <a:r>
              <a:rPr lang="en-US" dirty="0" smtClean="0"/>
              <a:t> </a:t>
            </a:r>
            <a:r>
              <a:rPr lang="en-US" dirty="0" err="1" smtClean="0"/>
              <a:t>bog‘liq</a:t>
            </a:r>
            <a:r>
              <a:rPr lang="en-US" dirty="0" smtClean="0"/>
              <a:t> </a:t>
            </a:r>
            <a:r>
              <a:rPr lang="en-US" dirty="0" err="1" smtClean="0"/>
              <a:t>bo‘lib</a:t>
            </a:r>
            <a:r>
              <a:rPr lang="en-US" dirty="0" smtClean="0"/>
              <a:t>, </a:t>
            </a:r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ikki</a:t>
            </a:r>
            <a:r>
              <a:rPr lang="en-US" dirty="0" smtClean="0"/>
              <a:t> </a:t>
            </a:r>
            <a:r>
              <a:rPr lang="en-US" dirty="0" err="1" smtClean="0"/>
              <a:t>ko‘rinishga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:</a:t>
            </a:r>
            <a:endParaRPr lang="ru-RU" dirty="0" smtClean="0"/>
          </a:p>
          <a:p>
            <a:pPr lvl="0" algn="just"/>
            <a:r>
              <a:rPr lang="ru-RU" dirty="0" err="1" smtClean="0"/>
              <a:t>vaqtbay</a:t>
            </a:r>
            <a:r>
              <a:rPr lang="ru-RU" dirty="0" smtClean="0"/>
              <a:t> </a:t>
            </a:r>
            <a:r>
              <a:rPr lang="ru-RU" dirty="0" err="1" smtClean="0"/>
              <a:t>mukofotli</a:t>
            </a:r>
            <a:r>
              <a:rPr lang="ru-RU" dirty="0" smtClean="0"/>
              <a:t>;</a:t>
            </a:r>
          </a:p>
          <a:p>
            <a:pPr lvl="0" algn="just"/>
            <a:r>
              <a:rPr lang="ru-RU" dirty="0" err="1" smtClean="0"/>
              <a:t>oddiy</a:t>
            </a:r>
            <a:r>
              <a:rPr lang="ru-RU" dirty="0" smtClean="0"/>
              <a:t> </a:t>
            </a:r>
            <a:r>
              <a:rPr lang="ru-RU" dirty="0" err="1" smtClean="0"/>
              <a:t>mukofotli</a:t>
            </a:r>
            <a:r>
              <a:rPr lang="ru-RU" dirty="0" smtClean="0"/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Mehnatga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haq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to‘lash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ko‘rsatkichlari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ctr" hangingPunct="0">
              <a:buNone/>
            </a:pPr>
            <a:r>
              <a:rPr lang="en-US" u="sng" dirty="0" err="1" smtClean="0">
                <a:solidFill>
                  <a:srgbClr val="FF0000"/>
                </a:solidFill>
              </a:rPr>
              <a:t>Ishbay</a:t>
            </a:r>
            <a:r>
              <a:rPr lang="en-US" u="sng" dirty="0" smtClean="0">
                <a:solidFill>
                  <a:srgbClr val="FF0000"/>
                </a:solidFill>
              </a:rPr>
              <a:t> </a:t>
            </a:r>
            <a:r>
              <a:rPr lang="en-US" u="sng" dirty="0" err="1" smtClean="0">
                <a:solidFill>
                  <a:srgbClr val="FF0000"/>
                </a:solidFill>
              </a:rPr>
              <a:t>ish</a:t>
            </a:r>
            <a:r>
              <a:rPr lang="en-US" u="sng" dirty="0" smtClean="0">
                <a:solidFill>
                  <a:srgbClr val="FF0000"/>
                </a:solidFill>
              </a:rPr>
              <a:t> </a:t>
            </a:r>
            <a:r>
              <a:rPr lang="en-US" u="sng" dirty="0" err="1" smtClean="0">
                <a:solidFill>
                  <a:srgbClr val="FF0000"/>
                </a:solidFill>
              </a:rPr>
              <a:t>haqi</a:t>
            </a:r>
            <a:r>
              <a:rPr lang="ru-RU" u="sng" dirty="0" smtClean="0">
                <a:solidFill>
                  <a:srgbClr val="FF0000"/>
                </a:solidFill>
              </a:rPr>
              <a:t>  </a:t>
            </a:r>
            <a:r>
              <a:rPr lang="en-US" u="sng" dirty="0" err="1" smtClean="0">
                <a:solidFill>
                  <a:srgbClr val="FF0000"/>
                </a:solidFill>
              </a:rPr>
              <a:t>bajarilgan</a:t>
            </a:r>
            <a:r>
              <a:rPr lang="en-US" u="sng" dirty="0" smtClean="0">
                <a:solidFill>
                  <a:srgbClr val="FF0000"/>
                </a:solidFill>
              </a:rPr>
              <a:t> </a:t>
            </a:r>
            <a:r>
              <a:rPr lang="en-US" u="sng" dirty="0" err="1" smtClean="0">
                <a:solidFill>
                  <a:srgbClr val="FF0000"/>
                </a:solidFill>
              </a:rPr>
              <a:t>ish</a:t>
            </a:r>
            <a:r>
              <a:rPr lang="en-US" u="sng" dirty="0" smtClean="0">
                <a:solidFill>
                  <a:srgbClr val="FF0000"/>
                </a:solidFill>
              </a:rPr>
              <a:t> </a:t>
            </a:r>
            <a:r>
              <a:rPr lang="en-US" u="sng" dirty="0" err="1" smtClean="0">
                <a:solidFill>
                  <a:srgbClr val="FF0000"/>
                </a:solidFill>
              </a:rPr>
              <a:t>miqdori</a:t>
            </a:r>
            <a:r>
              <a:rPr lang="en-US" u="sng" dirty="0" smtClean="0">
                <a:solidFill>
                  <a:srgbClr val="FF0000"/>
                </a:solidFill>
              </a:rPr>
              <a:t> </a:t>
            </a:r>
            <a:r>
              <a:rPr lang="en-US" u="sng" dirty="0" err="1" smtClean="0">
                <a:solidFill>
                  <a:srgbClr val="FF0000"/>
                </a:solidFill>
              </a:rPr>
              <a:t>va</a:t>
            </a:r>
            <a:r>
              <a:rPr lang="en-US" u="sng" dirty="0" smtClean="0">
                <a:solidFill>
                  <a:srgbClr val="FF0000"/>
                </a:solidFill>
              </a:rPr>
              <a:t> </a:t>
            </a:r>
            <a:r>
              <a:rPr lang="en-US" u="sng" dirty="0" err="1" smtClean="0">
                <a:solidFill>
                  <a:srgbClr val="FF0000"/>
                </a:solidFill>
              </a:rPr>
              <a:t>sifatiga</a:t>
            </a:r>
            <a:r>
              <a:rPr lang="en-US" u="sng" dirty="0" smtClean="0">
                <a:solidFill>
                  <a:srgbClr val="FF0000"/>
                </a:solidFill>
              </a:rPr>
              <a:t> bog</a:t>
            </a:r>
            <a:r>
              <a:rPr lang="ru-RU" u="sng" dirty="0" smtClean="0">
                <a:solidFill>
                  <a:srgbClr val="FF0000"/>
                </a:solidFill>
              </a:rPr>
              <a:t>‘</a:t>
            </a:r>
            <a:r>
              <a:rPr lang="en-US" u="sng" dirty="0" err="1" smtClean="0">
                <a:solidFill>
                  <a:srgbClr val="FF0000"/>
                </a:solidFill>
              </a:rPr>
              <a:t>liq</a:t>
            </a:r>
            <a:r>
              <a:rPr lang="en-US" u="sng" dirty="0" smtClean="0">
                <a:solidFill>
                  <a:srgbClr val="FF0000"/>
                </a:solidFill>
              </a:rPr>
              <a:t> </a:t>
            </a:r>
            <a:r>
              <a:rPr lang="en-US" u="sng" dirty="0" err="1" smtClean="0">
                <a:solidFill>
                  <a:srgbClr val="FF0000"/>
                </a:solidFill>
              </a:rPr>
              <a:t>bo</a:t>
            </a:r>
            <a:r>
              <a:rPr lang="ru-RU" u="sng" dirty="0" smtClean="0">
                <a:solidFill>
                  <a:srgbClr val="FF0000"/>
                </a:solidFill>
              </a:rPr>
              <a:t>‘</a:t>
            </a:r>
            <a:r>
              <a:rPr lang="en-US" u="sng" dirty="0" err="1" smtClean="0">
                <a:solidFill>
                  <a:srgbClr val="FF0000"/>
                </a:solidFill>
              </a:rPr>
              <a:t>ladi</a:t>
            </a:r>
            <a:r>
              <a:rPr lang="ru-RU" u="sng" dirty="0" smtClean="0">
                <a:solidFill>
                  <a:srgbClr val="FF0000"/>
                </a:solidFill>
              </a:rPr>
              <a:t>. </a:t>
            </a:r>
            <a:endParaRPr lang="ru-RU" u="sng" dirty="0" smtClean="0"/>
          </a:p>
          <a:p>
            <a:pPr lvl="0"/>
            <a:r>
              <a:rPr lang="ru-RU" dirty="0" err="1" smtClean="0"/>
              <a:t>bevosita</a:t>
            </a:r>
            <a:r>
              <a:rPr lang="ru-RU" dirty="0" smtClean="0"/>
              <a:t> </a:t>
            </a:r>
            <a:r>
              <a:rPr lang="ru-RU" dirty="0" err="1" smtClean="0"/>
              <a:t>ishbay</a:t>
            </a:r>
            <a:r>
              <a:rPr lang="ru-RU" dirty="0" smtClean="0"/>
              <a:t> (</a:t>
            </a:r>
            <a:r>
              <a:rPr lang="ru-RU" dirty="0" err="1" smtClean="0"/>
              <a:t>bunda</a:t>
            </a:r>
            <a:r>
              <a:rPr lang="ru-RU" dirty="0" smtClean="0"/>
              <a:t> </a:t>
            </a:r>
            <a:r>
              <a:rPr lang="ru-RU" dirty="0" err="1" smtClean="0"/>
              <a:t>ishning</a:t>
            </a:r>
            <a:r>
              <a:rPr lang="ru-RU" dirty="0" smtClean="0"/>
              <a:t> </a:t>
            </a:r>
            <a:r>
              <a:rPr lang="ru-RU" dirty="0" err="1" smtClean="0"/>
              <a:t>bahosi</a:t>
            </a:r>
            <a:r>
              <a:rPr lang="ru-RU" dirty="0" smtClean="0"/>
              <a:t> </a:t>
            </a:r>
            <a:r>
              <a:rPr lang="ru-RU" dirty="0" err="1" smtClean="0"/>
              <a:t>bajarilgan</a:t>
            </a:r>
            <a:r>
              <a:rPr lang="ru-RU" dirty="0" smtClean="0"/>
              <a:t> </a:t>
            </a:r>
            <a:r>
              <a:rPr lang="ru-RU" dirty="0" err="1" smtClean="0"/>
              <a:t>ish</a:t>
            </a:r>
            <a:r>
              <a:rPr lang="ru-RU" dirty="0" smtClean="0"/>
              <a:t> </a:t>
            </a:r>
            <a:r>
              <a:rPr lang="ru-RU" dirty="0" err="1" smtClean="0"/>
              <a:t>hajmidan</a:t>
            </a:r>
            <a:r>
              <a:rPr lang="ru-RU" dirty="0" smtClean="0"/>
              <a:t> </a:t>
            </a:r>
            <a:r>
              <a:rPr lang="ru-RU" dirty="0" err="1" smtClean="0"/>
              <a:t>qat’iy</a:t>
            </a:r>
            <a:r>
              <a:rPr lang="ru-RU" dirty="0" smtClean="0"/>
              <a:t> </a:t>
            </a:r>
            <a:r>
              <a:rPr lang="ru-RU" dirty="0" err="1" smtClean="0"/>
              <a:t>nazar</a:t>
            </a:r>
            <a:r>
              <a:rPr lang="ru-RU" dirty="0" smtClean="0"/>
              <a:t> </a:t>
            </a:r>
            <a:r>
              <a:rPr lang="ru-RU" dirty="0" err="1" smtClean="0"/>
              <a:t>o‘zgarmaydi</a:t>
            </a:r>
            <a:r>
              <a:rPr lang="ru-RU" dirty="0" smtClean="0"/>
              <a:t>);</a:t>
            </a:r>
          </a:p>
          <a:p>
            <a:pPr lvl="0"/>
            <a:r>
              <a:rPr lang="en-US" dirty="0" err="1" smtClean="0"/>
              <a:t>ishbay</a:t>
            </a:r>
            <a:r>
              <a:rPr lang="en-US" dirty="0" smtClean="0"/>
              <a:t> </a:t>
            </a:r>
            <a:r>
              <a:rPr lang="en-US" dirty="0" err="1" smtClean="0"/>
              <a:t>progressiv</a:t>
            </a:r>
            <a:r>
              <a:rPr lang="ru-RU" dirty="0" smtClean="0"/>
              <a:t> (</a:t>
            </a:r>
            <a:r>
              <a:rPr lang="en-US" dirty="0" err="1" smtClean="0"/>
              <a:t>bunda</a:t>
            </a:r>
            <a:r>
              <a:rPr lang="en-US" dirty="0" smtClean="0"/>
              <a:t> </a:t>
            </a:r>
            <a:r>
              <a:rPr lang="en-US" dirty="0" err="1" smtClean="0"/>
              <a:t>bajarilgan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bahosi</a:t>
            </a:r>
            <a:r>
              <a:rPr lang="en-US" dirty="0" smtClean="0"/>
              <a:t> </a:t>
            </a:r>
            <a:r>
              <a:rPr lang="en-US" dirty="0" err="1" smtClean="0"/>
              <a:t>bajarilgan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hajmiga</a:t>
            </a:r>
            <a:r>
              <a:rPr lang="en-US" dirty="0" smtClean="0"/>
              <a:t> </a:t>
            </a:r>
            <a:r>
              <a:rPr lang="en-US" dirty="0" err="1" smtClean="0"/>
              <a:t>ko</a:t>
            </a:r>
            <a:r>
              <a:rPr lang="ru-RU" dirty="0" smtClean="0"/>
              <a:t>‘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ortib</a:t>
            </a:r>
            <a:r>
              <a:rPr lang="en-US" dirty="0" smtClean="0"/>
              <a:t> </a:t>
            </a:r>
            <a:r>
              <a:rPr lang="en-US" dirty="0" err="1" smtClean="0"/>
              <a:t>boradi</a:t>
            </a:r>
            <a:r>
              <a:rPr lang="ru-RU" dirty="0" smtClean="0"/>
              <a:t>);</a:t>
            </a:r>
          </a:p>
          <a:p>
            <a:pPr lvl="0"/>
            <a:r>
              <a:rPr lang="ru-RU" dirty="0" err="1" smtClean="0"/>
              <a:t>ishbay</a:t>
            </a:r>
            <a:r>
              <a:rPr lang="ru-RU" dirty="0" smtClean="0"/>
              <a:t> </a:t>
            </a:r>
            <a:r>
              <a:rPr lang="ru-RU" dirty="0" err="1" smtClean="0"/>
              <a:t>mukofotli</a:t>
            </a:r>
            <a:r>
              <a:rPr lang="ru-RU" dirty="0" smtClean="0"/>
              <a:t>;</a:t>
            </a:r>
          </a:p>
          <a:p>
            <a:pPr lvl="0"/>
            <a:r>
              <a:rPr lang="ru-RU" dirty="0" err="1" smtClean="0"/>
              <a:t>akkord</a:t>
            </a:r>
            <a:r>
              <a:rPr lang="ru-RU" dirty="0" smtClean="0"/>
              <a:t> </a:t>
            </a:r>
            <a:r>
              <a:rPr lang="ru-RU" dirty="0" err="1" smtClean="0"/>
              <a:t>ish</a:t>
            </a:r>
            <a:r>
              <a:rPr lang="ru-RU" dirty="0" smtClean="0"/>
              <a:t> </a:t>
            </a:r>
            <a:r>
              <a:rPr lang="ru-RU" dirty="0" err="1" smtClean="0"/>
              <a:t>haqi</a:t>
            </a:r>
            <a:r>
              <a:rPr lang="ru-RU" dirty="0" smtClean="0"/>
              <a:t> (</a:t>
            </a:r>
            <a:r>
              <a:rPr lang="ru-RU" dirty="0" err="1" smtClean="0"/>
              <a:t>alohida</a:t>
            </a:r>
            <a:r>
              <a:rPr lang="ru-RU" dirty="0" smtClean="0"/>
              <a:t> </a:t>
            </a:r>
            <a:r>
              <a:rPr lang="ru-RU" dirty="0" err="1" smtClean="0"/>
              <a:t>ish</a:t>
            </a:r>
            <a:r>
              <a:rPr lang="ru-RU" dirty="0" smtClean="0"/>
              <a:t> </a:t>
            </a:r>
            <a:r>
              <a:rPr lang="ru-RU" dirty="0" err="1" smtClean="0"/>
              <a:t>turlarini</a:t>
            </a:r>
            <a:r>
              <a:rPr lang="ru-RU" dirty="0" smtClean="0"/>
              <a:t> </a:t>
            </a:r>
            <a:r>
              <a:rPr lang="ru-RU" dirty="0" err="1" smtClean="0"/>
              <a:t>bajarish</a:t>
            </a:r>
            <a:r>
              <a:rPr lang="ru-RU" dirty="0" smtClean="0"/>
              <a:t> </a:t>
            </a:r>
            <a:r>
              <a:rPr lang="ru-RU" dirty="0" err="1" smtClean="0"/>
              <a:t>ish</a:t>
            </a:r>
            <a:r>
              <a:rPr lang="ru-RU" dirty="0" smtClean="0"/>
              <a:t> </a:t>
            </a:r>
            <a:r>
              <a:rPr lang="ru-RU" dirty="0" err="1" smtClean="0"/>
              <a:t>beruvchi</a:t>
            </a:r>
            <a:r>
              <a:rPr lang="ru-RU" dirty="0" smtClean="0"/>
              <a:t> </a:t>
            </a:r>
            <a:r>
              <a:rPr lang="ru-RU" dirty="0" err="1" smtClean="0"/>
              <a:t>bilan</a:t>
            </a:r>
            <a:r>
              <a:rPr lang="ru-RU" dirty="0" smtClean="0"/>
              <a:t> </a:t>
            </a:r>
            <a:r>
              <a:rPr lang="ru-RU" dirty="0" err="1" smtClean="0"/>
              <a:t>yollanma</a:t>
            </a:r>
            <a:r>
              <a:rPr lang="ru-RU" dirty="0" smtClean="0"/>
              <a:t> </a:t>
            </a:r>
            <a:r>
              <a:rPr lang="ru-RU" dirty="0" err="1" smtClean="0"/>
              <a:t>ishchi</a:t>
            </a:r>
            <a:r>
              <a:rPr lang="ru-RU" dirty="0" smtClean="0"/>
              <a:t> </a:t>
            </a:r>
            <a:r>
              <a:rPr lang="ru-RU" dirty="0" err="1" smtClean="0"/>
              <a:t>o‘rtasida</a:t>
            </a:r>
            <a:r>
              <a:rPr lang="ru-RU" dirty="0" smtClean="0"/>
              <a:t> </a:t>
            </a:r>
            <a:r>
              <a:rPr lang="ru-RU" dirty="0" err="1" smtClean="0"/>
              <a:t>akkord</a:t>
            </a:r>
            <a:r>
              <a:rPr lang="ru-RU" dirty="0" smtClean="0"/>
              <a:t> </a:t>
            </a:r>
            <a:r>
              <a:rPr lang="ru-RU" dirty="0" err="1" smtClean="0"/>
              <a:t>shartnomasini</a:t>
            </a:r>
            <a:r>
              <a:rPr lang="ru-RU" dirty="0" smtClean="0"/>
              <a:t> </a:t>
            </a:r>
            <a:r>
              <a:rPr lang="ru-RU" dirty="0" err="1" smtClean="0"/>
              <a:t>tuzish</a:t>
            </a:r>
            <a:r>
              <a:rPr lang="ru-RU" dirty="0" smtClean="0"/>
              <a:t> </a:t>
            </a:r>
            <a:r>
              <a:rPr lang="ru-RU" dirty="0" err="1" smtClean="0"/>
              <a:t>natijasida</a:t>
            </a:r>
            <a:r>
              <a:rPr lang="ru-RU" dirty="0" smtClean="0"/>
              <a:t> </a:t>
            </a:r>
            <a:r>
              <a:rPr lang="ru-RU" dirty="0" err="1" smtClean="0"/>
              <a:t>aniqlanadi</a:t>
            </a:r>
            <a:r>
              <a:rPr lang="ru-RU" dirty="0" smtClean="0"/>
              <a:t>).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Mehnatga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haq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to‘lash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ko‘rsatkichlari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>
                <a:solidFill>
                  <a:srgbClr val="FF0000"/>
                </a:solidFill>
              </a:rPr>
              <a:t>Topshiriq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haqi</a:t>
            </a:r>
            <a:r>
              <a:rPr lang="en-US" dirty="0" smtClean="0"/>
              <a:t> </a:t>
            </a:r>
            <a:r>
              <a:rPr lang="en-US" dirty="0" err="1" smtClean="0"/>
              <a:t>fondi</a:t>
            </a:r>
            <a:r>
              <a:rPr lang="ru-RU" dirty="0" smtClean="0"/>
              <a:t>   </a:t>
            </a:r>
            <a:r>
              <a:rPr lang="en-US" dirty="0" err="1" smtClean="0"/>
              <a:t>tarkibini</a:t>
            </a:r>
            <a:r>
              <a:rPr lang="en-US" dirty="0" smtClean="0"/>
              <a:t> </a:t>
            </a:r>
            <a:r>
              <a:rPr lang="en-US" dirty="0" err="1" smtClean="0"/>
              <a:t>batafsil</a:t>
            </a:r>
            <a:r>
              <a:rPr lang="en-US" dirty="0" smtClean="0"/>
              <a:t> </a:t>
            </a:r>
            <a:r>
              <a:rPr lang="en-US" dirty="0" err="1" smtClean="0"/>
              <a:t>yozib</a:t>
            </a:r>
            <a:r>
              <a:rPr lang="en-US" dirty="0" smtClean="0"/>
              <a:t> </a:t>
            </a:r>
            <a:r>
              <a:rPr lang="en-US" dirty="0" err="1" smtClean="0"/>
              <a:t>asoslab</a:t>
            </a:r>
            <a:r>
              <a:rPr lang="en-US" dirty="0" smtClean="0"/>
              <a:t> </a:t>
            </a:r>
            <a:r>
              <a:rPr lang="en-US" dirty="0" err="1" smtClean="0"/>
              <a:t>bering</a:t>
            </a:r>
            <a:r>
              <a:rPr lang="en-US" dirty="0" smtClean="0"/>
              <a:t>!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err="1" smtClean="0"/>
              <a:t>O‘rtacha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haqi</a:t>
            </a:r>
            <a:r>
              <a:rPr lang="en-US" dirty="0" smtClean="0"/>
              <a:t>?  </a:t>
            </a:r>
            <a:r>
              <a:rPr lang="en-US" dirty="0" err="1" smtClean="0"/>
              <a:t>o‘rtacha</a:t>
            </a:r>
            <a:r>
              <a:rPr lang="en-US" dirty="0" smtClean="0"/>
              <a:t> </a:t>
            </a:r>
            <a:r>
              <a:rPr lang="en-US" dirty="0" err="1" smtClean="0"/>
              <a:t>soatlik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haqi</a:t>
            </a:r>
            <a:r>
              <a:rPr lang="en-US" dirty="0" smtClean="0"/>
              <a:t>, </a:t>
            </a:r>
            <a:r>
              <a:rPr lang="en-US" dirty="0" err="1" smtClean="0"/>
              <a:t>o‘rtacha</a:t>
            </a:r>
            <a:r>
              <a:rPr lang="en-US" dirty="0" smtClean="0"/>
              <a:t> </a:t>
            </a:r>
            <a:r>
              <a:rPr lang="en-US" dirty="0" err="1" smtClean="0"/>
              <a:t>kunlik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haqi</a:t>
            </a:r>
            <a:r>
              <a:rPr lang="en-US" dirty="0" smtClean="0"/>
              <a:t>, </a:t>
            </a:r>
            <a:r>
              <a:rPr lang="en-US" dirty="0" err="1" smtClean="0"/>
              <a:t>o‘rtacha</a:t>
            </a:r>
            <a:r>
              <a:rPr lang="en-US" dirty="0" smtClean="0"/>
              <a:t> </a:t>
            </a:r>
            <a:r>
              <a:rPr lang="en-US" dirty="0" err="1" smtClean="0"/>
              <a:t>oylik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haqi</a:t>
            </a:r>
            <a:r>
              <a:rPr lang="en-US" dirty="0" smtClean="0"/>
              <a:t>, </a:t>
            </a:r>
            <a:r>
              <a:rPr lang="en-US" dirty="0" err="1" smtClean="0"/>
              <a:t>o‘rtacha</a:t>
            </a:r>
            <a:r>
              <a:rPr lang="en-US" dirty="0" smtClean="0"/>
              <a:t> </a:t>
            </a:r>
            <a:r>
              <a:rPr lang="en-US" dirty="0" err="1" smtClean="0"/>
              <a:t>yillik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haqi</a:t>
            </a:r>
            <a:r>
              <a:rPr lang="en-US" dirty="0" smtClean="0"/>
              <a:t> </a:t>
            </a:r>
            <a:r>
              <a:rPr lang="en-US" dirty="0" err="1" smtClean="0"/>
              <a:t>bo‘lishi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Mehnatga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haq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to‘lash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ko‘rsatkichlari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fr-FR" sz="2000" dirty="0" smtClean="0"/>
              <a:t>Bu yerda, F</a:t>
            </a:r>
            <a:r>
              <a:rPr lang="fr-FR" sz="2000" baseline="-25000" dirty="0" smtClean="0"/>
              <a:t>1</a:t>
            </a:r>
            <a:r>
              <a:rPr lang="fr-FR" sz="2000" dirty="0" smtClean="0"/>
              <a:t> va F</a:t>
            </a:r>
            <a:r>
              <a:rPr lang="fr-FR" sz="2000" baseline="-25000" dirty="0" smtClean="0"/>
              <a:t>0</a:t>
            </a:r>
            <a:r>
              <a:rPr lang="fr-FR" sz="2000" dirty="0" smtClean="0"/>
              <a:t> - ish haqi fondlari</a:t>
            </a:r>
            <a:r>
              <a:rPr lang="fr-FR" dirty="0" smtClean="0"/>
              <a:t>. </a:t>
            </a:r>
            <a:endParaRPr lang="ru-RU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142976" y="1428736"/>
          <a:ext cx="2357454" cy="1071570"/>
        </p:xfrm>
        <a:graphic>
          <a:graphicData uri="http://schemas.openxmlformats.org/presentationml/2006/ole">
            <p:oleObj spid="_x0000_s1026" name="Формула" r:id="rId3" imgW="1104840" imgH="482400" progId="Equation.3">
              <p:embed/>
            </p:oleObj>
          </a:graphicData>
        </a:graphic>
      </p:graphicFrame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857588" y="1500174"/>
            <a:ext cx="471494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haqi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umumiy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fondining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dinamikasi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quyidagi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formula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bo‘yicha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hisoblanadi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: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428604"/>
            <a:ext cx="749808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Mehnatga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haq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to‘lash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ko‘rsatkichlari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000108"/>
            <a:ext cx="7498080" cy="524829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r-FR" sz="2000" dirty="0" smtClean="0"/>
              <a:t>O‘rtacha ish haqi dinamikasini ta’riflovchi indekslar esa muhim indekslar hisoblanadi. O‘rtacha ish haqi qay darajada o‘zgarganligini bilish maqsadida umumiy o‘zgaruvchan tarkibli indeks hisoblanadi</a:t>
            </a:r>
          </a:p>
          <a:p>
            <a:pPr algn="ctr">
              <a:buNone/>
            </a:pPr>
            <a:endParaRPr lang="ru-RU" sz="2000" dirty="0"/>
          </a:p>
        </p:txBody>
      </p:sp>
      <p:graphicFrame>
        <p:nvGraphicFramePr>
          <p:cNvPr id="5121" name="Object 1"/>
          <p:cNvGraphicFramePr>
            <a:graphicFrameLocks noChangeAspect="1"/>
          </p:cNvGraphicFramePr>
          <p:nvPr/>
        </p:nvGraphicFramePr>
        <p:xfrm>
          <a:off x="1000100" y="2571744"/>
          <a:ext cx="3429024" cy="1000132"/>
        </p:xfrm>
        <a:graphic>
          <a:graphicData uri="http://schemas.openxmlformats.org/presentationml/2006/ole">
            <p:oleObj spid="_x0000_s5121" name="Формула" r:id="rId3" imgW="1676160" imgH="482400" progId="Equation.3">
              <p:embed/>
            </p:oleObj>
          </a:graphicData>
        </a:graphic>
      </p:graphicFrame>
      <p:sp>
        <p:nvSpPr>
          <p:cNvPr id="8" name="Скругленный прямоугольник 7"/>
          <p:cNvSpPr/>
          <p:nvPr/>
        </p:nvSpPr>
        <p:spPr>
          <a:xfrm>
            <a:off x="4572000" y="2285992"/>
            <a:ext cx="4357718" cy="17145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en-US" dirty="0" smtClean="0">
                <a:solidFill>
                  <a:srgbClr val="FF0000"/>
                </a:solidFill>
              </a:rPr>
              <a:t>Bu </a:t>
            </a:r>
            <a:r>
              <a:rPr lang="en-US" dirty="0" err="1" smtClean="0">
                <a:solidFill>
                  <a:srgbClr val="FF0000"/>
                </a:solidFill>
              </a:rPr>
              <a:t>indeksga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ikki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omil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ta</a:t>
            </a:r>
            <a:r>
              <a:rPr lang="ru-RU" dirty="0" smtClean="0">
                <a:solidFill>
                  <a:srgbClr val="FF0000"/>
                </a:solidFill>
              </a:rPr>
              <a:t>’</a:t>
            </a:r>
            <a:r>
              <a:rPr lang="en-US" dirty="0" smtClean="0">
                <a:solidFill>
                  <a:srgbClr val="FF0000"/>
                </a:solidFill>
              </a:rPr>
              <a:t>sir </a:t>
            </a:r>
            <a:r>
              <a:rPr lang="en-US" dirty="0" err="1" smtClean="0">
                <a:solidFill>
                  <a:srgbClr val="FF0000"/>
                </a:solidFill>
              </a:rPr>
              <a:t>ko</a:t>
            </a:r>
            <a:r>
              <a:rPr lang="ru-RU" dirty="0" smtClean="0">
                <a:solidFill>
                  <a:srgbClr val="FF0000"/>
                </a:solidFill>
              </a:rPr>
              <a:t>‘</a:t>
            </a:r>
            <a:r>
              <a:rPr lang="en-US" dirty="0" err="1" smtClean="0">
                <a:solidFill>
                  <a:srgbClr val="FF0000"/>
                </a:solidFill>
              </a:rPr>
              <a:t>rsatadi</a:t>
            </a:r>
            <a:r>
              <a:rPr lang="ru-RU" dirty="0" smtClean="0">
                <a:solidFill>
                  <a:srgbClr val="FF0000"/>
                </a:solidFill>
              </a:rPr>
              <a:t>:</a:t>
            </a:r>
          </a:p>
          <a:p>
            <a:pPr algn="ctr" hangingPunct="0"/>
            <a:r>
              <a:rPr lang="en-US" dirty="0" err="1" smtClean="0">
                <a:solidFill>
                  <a:srgbClr val="FF0000"/>
                </a:solidFill>
              </a:rPr>
              <a:t>birinchidan</a:t>
            </a:r>
            <a:r>
              <a:rPr lang="en-US" dirty="0" smtClean="0">
                <a:solidFill>
                  <a:srgbClr val="FF0000"/>
                </a:solidFill>
              </a:rPr>
              <a:t>:</a:t>
            </a:r>
            <a:endParaRPr lang="ru-RU" dirty="0" smtClean="0">
              <a:solidFill>
                <a:srgbClr val="FF0000"/>
              </a:solidFill>
            </a:endParaRPr>
          </a:p>
          <a:p>
            <a:pPr hangingPunct="0"/>
            <a:r>
              <a:rPr lang="en-US" dirty="0" smtClean="0"/>
              <a:t>-</a:t>
            </a:r>
            <a:r>
              <a:rPr lang="en-US" dirty="0" err="1" smtClean="0"/>
              <a:t>o‘rtacha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haqi</a:t>
            </a:r>
            <a:r>
              <a:rPr lang="en-US" dirty="0" smtClean="0"/>
              <a:t> </a:t>
            </a:r>
            <a:r>
              <a:rPr lang="en-US" dirty="0" err="1" smtClean="0"/>
              <a:t>o‘zgarishi</a:t>
            </a:r>
            <a:r>
              <a:rPr lang="en-US" dirty="0" smtClean="0"/>
              <a:t> ;</a:t>
            </a:r>
            <a:endParaRPr lang="ru-RU" dirty="0" smtClean="0"/>
          </a:p>
          <a:p>
            <a:pPr hangingPunct="0"/>
            <a:r>
              <a:rPr lang="en-US" dirty="0" smtClean="0"/>
              <a:t>-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haqi</a:t>
            </a:r>
            <a:r>
              <a:rPr lang="en-US" dirty="0" smtClean="0"/>
              <a:t> </a:t>
            </a:r>
            <a:r>
              <a:rPr lang="en-US" dirty="0" err="1" smtClean="0"/>
              <a:t>oluvchi</a:t>
            </a:r>
            <a:r>
              <a:rPr lang="en-US" dirty="0" smtClean="0"/>
              <a:t> </a:t>
            </a:r>
            <a:r>
              <a:rPr lang="en-US" dirty="0" err="1" smtClean="0"/>
              <a:t>xodimlar</a:t>
            </a:r>
            <a:r>
              <a:rPr lang="en-US" dirty="0" smtClean="0"/>
              <a:t> </a:t>
            </a:r>
            <a:r>
              <a:rPr lang="en-US" dirty="0" err="1" smtClean="0"/>
              <a:t>tarkibi</a:t>
            </a:r>
            <a:r>
              <a:rPr lang="en-US" dirty="0" smtClean="0"/>
              <a:t> (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sarf</a:t>
            </a:r>
            <a:r>
              <a:rPr lang="en-US" dirty="0" smtClean="0"/>
              <a:t> </a:t>
            </a:r>
            <a:r>
              <a:rPr lang="en-US" dirty="0" err="1" smtClean="0"/>
              <a:t>qilingan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haqi</a:t>
            </a:r>
            <a:r>
              <a:rPr lang="en-US" dirty="0" smtClean="0"/>
              <a:t>) </a:t>
            </a:r>
            <a:r>
              <a:rPr lang="en-US" dirty="0" err="1" smtClean="0"/>
              <a:t>o‘zgarishi</a:t>
            </a:r>
            <a:r>
              <a:rPr lang="en-US" dirty="0" smtClean="0"/>
              <a:t>.</a:t>
            </a:r>
            <a:endParaRPr lang="ru-RU" dirty="0" smtClean="0"/>
          </a:p>
          <a:p>
            <a:pPr algn="ctr"/>
            <a:endParaRPr lang="ru-RU" dirty="0"/>
          </a:p>
        </p:txBody>
      </p:sp>
      <p:graphicFrame>
        <p:nvGraphicFramePr>
          <p:cNvPr id="5125" name="Object 5"/>
          <p:cNvGraphicFramePr>
            <a:graphicFrameLocks noChangeAspect="1"/>
          </p:cNvGraphicFramePr>
          <p:nvPr/>
        </p:nvGraphicFramePr>
        <p:xfrm>
          <a:off x="1571604" y="4429132"/>
          <a:ext cx="1357322" cy="928694"/>
        </p:xfrm>
        <a:graphic>
          <a:graphicData uri="http://schemas.openxmlformats.org/presentationml/2006/ole">
            <p:oleObj spid="_x0000_s5125" name="Формула" r:id="rId4" imgW="723600" imgH="444240" progId="Equation.3">
              <p:embed/>
            </p:oleObj>
          </a:graphicData>
        </a:graphic>
      </p:graphicFrame>
      <p:graphicFrame>
        <p:nvGraphicFramePr>
          <p:cNvPr id="5126" name="Object 6"/>
          <p:cNvGraphicFramePr>
            <a:graphicFrameLocks noChangeAspect="1"/>
          </p:cNvGraphicFramePr>
          <p:nvPr/>
        </p:nvGraphicFramePr>
        <p:xfrm>
          <a:off x="3286116" y="4429132"/>
          <a:ext cx="1214446" cy="857256"/>
        </p:xfrm>
        <a:graphic>
          <a:graphicData uri="http://schemas.openxmlformats.org/presentationml/2006/ole">
            <p:oleObj spid="_x0000_s5126" name="Формула" r:id="rId5" imgW="711000" imgH="444240" progId="Equation.3">
              <p:embed/>
            </p:oleObj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1142976" y="5500702"/>
            <a:ext cx="7500990" cy="100013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cs typeface="Aharoni" pitchFamily="2" charset="-79"/>
              </a:rPr>
              <a:t>Har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bir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omilning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o‘rtacha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ish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haqi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o‘zgarishiga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qay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darajada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ta’sir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ko‘rsatganini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o‘rganish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maqsadida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o‘zgaruvchan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tarkibli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indeks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quyidagi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hosilaviy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indekslarga</a:t>
            </a:r>
            <a:r>
              <a:rPr lang="ru-RU" dirty="0" smtClean="0">
                <a:cs typeface="Aharoni" pitchFamily="2" charset="-79"/>
              </a:rPr>
              <a:t> </a:t>
            </a:r>
            <a:r>
              <a:rPr lang="ru-RU" dirty="0" err="1" smtClean="0">
                <a:cs typeface="Aharoni" pitchFamily="2" charset="-79"/>
              </a:rPr>
              <a:t>bo‘linadi</a:t>
            </a:r>
            <a:r>
              <a:rPr lang="ru-RU" dirty="0" smtClean="0">
                <a:cs typeface="Aharoni" pitchFamily="2" charset="-79"/>
              </a:rPr>
              <a:t>: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Mehnatga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haq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to‘lash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ko‘rsatkichlari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sz="2400" dirty="0" err="1" smtClean="0"/>
              <a:t>doimiy</a:t>
            </a:r>
            <a:r>
              <a:rPr lang="en-US" sz="2400" dirty="0" smtClean="0"/>
              <a:t> </a:t>
            </a:r>
            <a:r>
              <a:rPr lang="en-US" sz="2400" dirty="0" err="1" smtClean="0"/>
              <a:t>tarkibli</a:t>
            </a:r>
            <a:r>
              <a:rPr lang="en-US" sz="2400" dirty="0" smtClean="0"/>
              <a:t> </a:t>
            </a:r>
            <a:r>
              <a:rPr lang="en-US" sz="2400" dirty="0" err="1" smtClean="0"/>
              <a:t>indeks</a:t>
            </a:r>
            <a:r>
              <a:rPr lang="ru-RU" sz="2400" dirty="0" smtClean="0"/>
              <a:t>, </a:t>
            </a:r>
            <a:r>
              <a:rPr lang="en-US" sz="2400" dirty="0" err="1" smtClean="0"/>
              <a:t>faqat</a:t>
            </a:r>
            <a:r>
              <a:rPr lang="en-US" sz="2400" dirty="0" smtClean="0"/>
              <a:t> </a:t>
            </a:r>
            <a:r>
              <a:rPr lang="en-US" sz="2400" dirty="0" err="1" smtClean="0"/>
              <a:t>birinchi</a:t>
            </a:r>
            <a:r>
              <a:rPr lang="en-US" sz="2400" dirty="0" smtClean="0"/>
              <a:t> </a:t>
            </a:r>
            <a:r>
              <a:rPr lang="en-US" sz="2400" dirty="0" err="1" smtClean="0"/>
              <a:t>omilning</a:t>
            </a:r>
            <a:r>
              <a:rPr lang="en-US" sz="2400" dirty="0" smtClean="0"/>
              <a:t> </a:t>
            </a:r>
            <a:r>
              <a:rPr lang="en-US" sz="2400" dirty="0" err="1" smtClean="0"/>
              <a:t>ta</a:t>
            </a:r>
            <a:r>
              <a:rPr lang="ru-RU" sz="2400" dirty="0" smtClean="0"/>
              <a:t>’</a:t>
            </a:r>
            <a:r>
              <a:rPr lang="en-US" sz="2400" dirty="0" err="1" smtClean="0"/>
              <a:t>sirini</a:t>
            </a:r>
            <a:r>
              <a:rPr lang="en-US" sz="2400" dirty="0" smtClean="0"/>
              <a:t> o</a:t>
            </a:r>
            <a:r>
              <a:rPr lang="ru-RU" sz="2400" dirty="0" smtClean="0"/>
              <a:t>‘</a:t>
            </a:r>
            <a:r>
              <a:rPr lang="en-US" sz="2400" dirty="0" err="1" smtClean="0"/>
              <a:t>rganish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endParaRPr lang="ru-RU" sz="2400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algn="ctr">
              <a:buNone/>
            </a:pPr>
            <a:r>
              <a:rPr lang="en-US" sz="2400" dirty="0" err="1" smtClean="0"/>
              <a:t>tuzulmaviy</a:t>
            </a:r>
            <a:r>
              <a:rPr lang="en-US" sz="2400" dirty="0" smtClean="0"/>
              <a:t> </a:t>
            </a:r>
            <a:r>
              <a:rPr lang="en-US" sz="2400" dirty="0" err="1" smtClean="0"/>
              <a:t>siljish</a:t>
            </a:r>
            <a:r>
              <a:rPr lang="en-US" sz="2400" dirty="0" smtClean="0"/>
              <a:t> </a:t>
            </a:r>
            <a:r>
              <a:rPr lang="en-US" sz="2400" dirty="0" err="1" smtClean="0"/>
              <a:t>indeksi</a:t>
            </a:r>
            <a:endParaRPr lang="en-US" sz="2400" dirty="0" smtClean="0"/>
          </a:p>
          <a:p>
            <a:pPr algn="ctr">
              <a:buNone/>
            </a:pPr>
            <a:endParaRPr lang="en-US" sz="2400" dirty="0" smtClean="0"/>
          </a:p>
          <a:p>
            <a:pPr algn="ctr">
              <a:buNone/>
            </a:pPr>
            <a:r>
              <a:rPr lang="en-US" sz="2400" dirty="0" err="1" smtClean="0"/>
              <a:t>Yoki</a:t>
            </a:r>
            <a:r>
              <a:rPr lang="en-US" sz="2400" dirty="0" smtClean="0"/>
              <a:t>   </a:t>
            </a:r>
          </a:p>
          <a:p>
            <a:pPr algn="ctr">
              <a:buNone/>
            </a:pPr>
            <a:endParaRPr lang="ru-RU" sz="2400" dirty="0"/>
          </a:p>
        </p:txBody>
      </p:sp>
      <p:graphicFrame>
        <p:nvGraphicFramePr>
          <p:cNvPr id="4097" name="Object 1"/>
          <p:cNvGraphicFramePr>
            <a:graphicFrameLocks noChangeAspect="1"/>
          </p:cNvGraphicFramePr>
          <p:nvPr/>
        </p:nvGraphicFramePr>
        <p:xfrm>
          <a:off x="2571736" y="2500306"/>
          <a:ext cx="4286280" cy="1143008"/>
        </p:xfrm>
        <a:graphic>
          <a:graphicData uri="http://schemas.openxmlformats.org/presentationml/2006/ole">
            <p:oleObj spid="_x0000_s4097" name="Формула" r:id="rId3" imgW="1968480" imgH="482400" progId="Equation.3">
              <p:embed/>
            </p:oleObj>
          </a:graphicData>
        </a:graphic>
      </p:graphicFrame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1214414" y="4714884"/>
          <a:ext cx="3071834" cy="928694"/>
        </p:xfrm>
        <a:graphic>
          <a:graphicData uri="http://schemas.openxmlformats.org/presentationml/2006/ole">
            <p:oleObj spid="_x0000_s4098" name="Формула" r:id="rId4" imgW="1612800" imgH="482400" progId="Equation.3">
              <p:embed/>
            </p:oleObj>
          </a:graphicData>
        </a:graphic>
      </p:graphicFrame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6215074" y="4714884"/>
          <a:ext cx="1785950" cy="785818"/>
        </p:xfrm>
        <a:graphic>
          <a:graphicData uri="http://schemas.openxmlformats.org/presentationml/2006/ole">
            <p:oleObj spid="_x0000_s4099" name="Формула" r:id="rId5" imgW="787320" imgH="253800" progId="Equation.3">
              <p:embed/>
            </p:oleObj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500042"/>
            <a:ext cx="7498080" cy="91759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Mehnatga</a:t>
            </a:r>
            <a:r>
              <a:rPr lang="en-US" sz="4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haq</a:t>
            </a:r>
            <a:r>
              <a:rPr lang="en-US" sz="4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to‘lash</a:t>
            </a:r>
            <a:r>
              <a:rPr lang="en-US" sz="4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ko‘rsatkichlari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hangingPunct="0">
              <a:buNone/>
            </a:pPr>
            <a:r>
              <a:rPr lang="en-US" sz="2800" dirty="0" err="1" smtClean="0"/>
              <a:t>Bunda</a:t>
            </a:r>
            <a:r>
              <a:rPr lang="en-US" sz="2800" dirty="0" smtClean="0"/>
              <a:t>:               real </a:t>
            </a:r>
            <a:r>
              <a:rPr lang="en-US" sz="2800" dirty="0" err="1" smtClean="0"/>
              <a:t>ish</a:t>
            </a:r>
            <a:r>
              <a:rPr lang="en-US" sz="2800" dirty="0" smtClean="0"/>
              <a:t> </a:t>
            </a:r>
            <a:r>
              <a:rPr lang="en-US" sz="2800" dirty="0" err="1" smtClean="0"/>
              <a:t>haqi</a:t>
            </a:r>
            <a:r>
              <a:rPr lang="en-US" sz="2800" dirty="0" smtClean="0"/>
              <a:t> </a:t>
            </a:r>
            <a:r>
              <a:rPr lang="en-US" sz="2800" dirty="0" err="1" smtClean="0"/>
              <a:t>indeksi</a:t>
            </a:r>
            <a:r>
              <a:rPr lang="en-US" sz="2800" dirty="0" smtClean="0"/>
              <a:t>;</a:t>
            </a:r>
            <a:endParaRPr lang="ru-RU" sz="2800" dirty="0" smtClean="0"/>
          </a:p>
          <a:p>
            <a:pPr hangingPunct="0"/>
            <a:r>
              <a:rPr lang="en-US" sz="2800" baseline="-25000" dirty="0" smtClean="0"/>
              <a:t> </a:t>
            </a:r>
            <a:r>
              <a:rPr lang="en-US" sz="2800" dirty="0" smtClean="0"/>
              <a:t>         nominal </a:t>
            </a:r>
            <a:r>
              <a:rPr lang="en-US" sz="2800" dirty="0" err="1" smtClean="0"/>
              <a:t>ish</a:t>
            </a:r>
            <a:r>
              <a:rPr lang="en-US" sz="2800" dirty="0" smtClean="0"/>
              <a:t> </a:t>
            </a:r>
            <a:r>
              <a:rPr lang="en-US" sz="2800" dirty="0" err="1" smtClean="0"/>
              <a:t>haqi</a:t>
            </a:r>
            <a:r>
              <a:rPr lang="en-US" sz="2800" dirty="0" smtClean="0"/>
              <a:t> </a:t>
            </a:r>
            <a:r>
              <a:rPr lang="en-US" sz="2800" dirty="0" err="1" smtClean="0"/>
              <a:t>indeksi</a:t>
            </a:r>
            <a:r>
              <a:rPr lang="en-US" sz="2800" dirty="0" smtClean="0"/>
              <a:t>;</a:t>
            </a:r>
          </a:p>
          <a:p>
            <a:pPr hangingPunct="0">
              <a:buNone/>
            </a:pPr>
            <a:r>
              <a:rPr lang="en-US" sz="2800" dirty="0" smtClean="0"/>
              <a:t> </a:t>
            </a:r>
            <a:r>
              <a:rPr lang="en-US" sz="2800" dirty="0" err="1" smtClean="0"/>
              <a:t>tovar</a:t>
            </a:r>
            <a:r>
              <a:rPr lang="en-US" sz="2800" dirty="0" smtClean="0"/>
              <a:t> </a:t>
            </a:r>
            <a:r>
              <a:rPr lang="en-US" sz="2800" dirty="0" err="1" smtClean="0"/>
              <a:t>hamda</a:t>
            </a:r>
            <a:r>
              <a:rPr lang="en-US" sz="2800" dirty="0" smtClean="0"/>
              <a:t> </a:t>
            </a:r>
            <a:r>
              <a:rPr lang="en-US" sz="2800" dirty="0" err="1" smtClean="0"/>
              <a:t>pulli</a:t>
            </a:r>
            <a:r>
              <a:rPr lang="en-US" sz="2800" dirty="0" smtClean="0"/>
              <a:t> </a:t>
            </a:r>
            <a:r>
              <a:rPr lang="en-US" sz="2800" dirty="0" err="1" smtClean="0"/>
              <a:t>xizmatlarning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iste’mol</a:t>
            </a:r>
            <a:r>
              <a:rPr lang="en-US" sz="2800" dirty="0" smtClean="0"/>
              <a:t> </a:t>
            </a:r>
            <a:r>
              <a:rPr lang="en-US" sz="2800" dirty="0" err="1" smtClean="0"/>
              <a:t>narxlari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tariflari</a:t>
            </a:r>
            <a:r>
              <a:rPr lang="en-US" sz="2800" dirty="0" smtClean="0"/>
              <a:t> </a:t>
            </a:r>
            <a:r>
              <a:rPr lang="en-US" sz="2800" dirty="0" err="1" smtClean="0"/>
              <a:t>indeksi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pPr>
              <a:buNone/>
            </a:pPr>
            <a:endParaRPr lang="ru-RU" dirty="0"/>
          </a:p>
        </p:txBody>
      </p:sp>
      <p:graphicFrame>
        <p:nvGraphicFramePr>
          <p:cNvPr id="34818" name="Object 2"/>
          <p:cNvGraphicFramePr>
            <a:graphicFrameLocks noChangeAspect="1"/>
          </p:cNvGraphicFramePr>
          <p:nvPr/>
        </p:nvGraphicFramePr>
        <p:xfrm>
          <a:off x="1643042" y="1500188"/>
          <a:ext cx="2928958" cy="785812"/>
        </p:xfrm>
        <a:graphic>
          <a:graphicData uri="http://schemas.openxmlformats.org/presentationml/2006/ole">
            <p:oleObj spid="_x0000_s37890" name="Формула" r:id="rId3" imgW="1054080" imgH="241200" progId="Equation.3">
              <p:embed/>
            </p:oleObj>
          </a:graphicData>
        </a:graphic>
      </p:graphicFrame>
      <p:graphicFrame>
        <p:nvGraphicFramePr>
          <p:cNvPr id="34819" name="Object 3"/>
          <p:cNvGraphicFramePr>
            <a:graphicFrameLocks noChangeAspect="1"/>
          </p:cNvGraphicFramePr>
          <p:nvPr/>
        </p:nvGraphicFramePr>
        <p:xfrm>
          <a:off x="3000364" y="2500306"/>
          <a:ext cx="1214446" cy="552452"/>
        </p:xfrm>
        <a:graphic>
          <a:graphicData uri="http://schemas.openxmlformats.org/presentationml/2006/ole">
            <p:oleObj spid="_x0000_s37891" name="Формула" r:id="rId4" imgW="520560" imgH="266400" progId="Equation.3">
              <p:embed/>
            </p:oleObj>
          </a:graphicData>
        </a:graphic>
      </p:graphicFrame>
      <p:graphicFrame>
        <p:nvGraphicFramePr>
          <p:cNvPr id="34820" name="Object 4"/>
          <p:cNvGraphicFramePr>
            <a:graphicFrameLocks noChangeAspect="1"/>
          </p:cNvGraphicFramePr>
          <p:nvPr/>
        </p:nvGraphicFramePr>
        <p:xfrm>
          <a:off x="1344613" y="3071813"/>
          <a:ext cx="1169987" cy="571500"/>
        </p:xfrm>
        <a:graphic>
          <a:graphicData uri="http://schemas.openxmlformats.org/presentationml/2006/ole">
            <p:oleObj spid="_x0000_s37892" name="Формула" r:id="rId5" imgW="533160" imgH="266400" progId="Equation.3">
              <p:embed/>
            </p:oleObj>
          </a:graphicData>
        </a:graphic>
      </p:graphicFrame>
      <p:graphicFrame>
        <p:nvGraphicFramePr>
          <p:cNvPr id="34821" name="Object 5"/>
          <p:cNvGraphicFramePr>
            <a:graphicFrameLocks noChangeAspect="1"/>
          </p:cNvGraphicFramePr>
          <p:nvPr/>
        </p:nvGraphicFramePr>
        <p:xfrm>
          <a:off x="1071538" y="3643314"/>
          <a:ext cx="571504" cy="571504"/>
        </p:xfrm>
        <a:graphic>
          <a:graphicData uri="http://schemas.openxmlformats.org/presentationml/2006/ole">
            <p:oleObj spid="_x0000_s37893" name="Формула" r:id="rId6" imgW="177480" imgH="241200" progId="Equation.3">
              <p:embed/>
            </p:oleObj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Mehnatga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haq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to‘lash</a:t>
            </a: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ko‘rsatkichlari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n-US" sz="2000" u="sng" dirty="0" smtClean="0">
                <a:solidFill>
                  <a:srgbClr val="FF0000"/>
                </a:solidFill>
              </a:rPr>
              <a:t>Nominal </a:t>
            </a:r>
            <a:r>
              <a:rPr lang="en-US" sz="2000" u="sng" dirty="0" err="1" smtClean="0">
                <a:solidFill>
                  <a:srgbClr val="FF0000"/>
                </a:solidFill>
              </a:rPr>
              <a:t>ish</a:t>
            </a:r>
            <a:r>
              <a:rPr lang="en-US" sz="2000" u="sng" dirty="0" smtClean="0">
                <a:solidFill>
                  <a:srgbClr val="FF0000"/>
                </a:solidFill>
              </a:rPr>
              <a:t> </a:t>
            </a:r>
            <a:r>
              <a:rPr lang="en-US" sz="2000" u="sng" dirty="0" err="1" smtClean="0">
                <a:solidFill>
                  <a:srgbClr val="FF0000"/>
                </a:solidFill>
              </a:rPr>
              <a:t>haqi</a:t>
            </a:r>
            <a:r>
              <a:rPr lang="en-US" sz="2000" u="sng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/>
              <a:t>ish</a:t>
            </a:r>
            <a:r>
              <a:rPr lang="en-US" sz="2000" dirty="0" smtClean="0"/>
              <a:t> </a:t>
            </a:r>
            <a:r>
              <a:rPr lang="en-US" sz="2000" dirty="0" err="1" smtClean="0"/>
              <a:t>haqining</a:t>
            </a:r>
            <a:r>
              <a:rPr lang="en-US" sz="2000" dirty="0" smtClean="0"/>
              <a:t> </a:t>
            </a:r>
            <a:r>
              <a:rPr lang="en-US" sz="2000" dirty="0" err="1" smtClean="0"/>
              <a:t>muvofiq</a:t>
            </a:r>
            <a:r>
              <a:rPr lang="en-US" sz="2000" dirty="0" smtClean="0"/>
              <a:t> </a:t>
            </a:r>
            <a:r>
              <a:rPr lang="en-US" sz="2000" dirty="0" err="1" smtClean="0"/>
              <a:t>qiluvchi</a:t>
            </a:r>
            <a:r>
              <a:rPr lang="en-US" sz="2000" dirty="0" smtClean="0"/>
              <a:t> </a:t>
            </a:r>
            <a:r>
              <a:rPr lang="en-US" sz="2000" dirty="0" err="1" smtClean="0"/>
              <a:t>davr</a:t>
            </a:r>
            <a:r>
              <a:rPr lang="en-US" sz="2000" dirty="0" smtClean="0"/>
              <a:t> </a:t>
            </a:r>
            <a:r>
              <a:rPr lang="en-US" sz="2000" dirty="0" err="1" smtClean="0"/>
              <a:t>narxlarida</a:t>
            </a:r>
            <a:r>
              <a:rPr lang="en-US" sz="2000" dirty="0" smtClean="0"/>
              <a:t> </a:t>
            </a:r>
            <a:r>
              <a:rPr lang="en-US" sz="2000" dirty="0" err="1" smtClean="0"/>
              <a:t>puldagi</a:t>
            </a:r>
            <a:r>
              <a:rPr lang="en-US" sz="2000" dirty="0" smtClean="0"/>
              <a:t> </a:t>
            </a:r>
            <a:r>
              <a:rPr lang="en-US" sz="2000" dirty="0" err="1" smtClean="0"/>
              <a:t>ifodasidir</a:t>
            </a:r>
            <a:r>
              <a:rPr lang="en-US" dirty="0" smtClean="0"/>
              <a:t>.</a:t>
            </a:r>
          </a:p>
          <a:p>
            <a:pPr algn="just">
              <a:buNone/>
            </a:pPr>
            <a:r>
              <a:rPr lang="en-US" sz="2000" u="sng" dirty="0" smtClean="0"/>
              <a:t>Real </a:t>
            </a:r>
            <a:r>
              <a:rPr lang="en-US" sz="2000" u="sng" dirty="0" err="1" smtClean="0"/>
              <a:t>ish</a:t>
            </a:r>
            <a:r>
              <a:rPr lang="en-US" sz="2000" u="sng" dirty="0" smtClean="0"/>
              <a:t> </a:t>
            </a:r>
            <a:r>
              <a:rPr lang="en-US" sz="2000" u="sng" dirty="0" err="1" smtClean="0"/>
              <a:t>haqi</a:t>
            </a:r>
            <a:r>
              <a:rPr lang="en-US" sz="2000" u="sng" dirty="0" smtClean="0"/>
              <a:t> </a:t>
            </a:r>
            <a:r>
              <a:rPr lang="en-US" sz="2000" dirty="0" smtClean="0"/>
              <a:t>nominal </a:t>
            </a:r>
            <a:r>
              <a:rPr lang="en-US" sz="2000" dirty="0" err="1" smtClean="0"/>
              <a:t>ish</a:t>
            </a:r>
            <a:r>
              <a:rPr lang="en-US" sz="2000" dirty="0" smtClean="0"/>
              <a:t> </a:t>
            </a:r>
            <a:r>
              <a:rPr lang="en-US" sz="2000" dirty="0" err="1" smtClean="0"/>
              <a:t>haqi</a:t>
            </a:r>
            <a:r>
              <a:rPr lang="en-US" sz="2000" dirty="0" smtClean="0"/>
              <a:t> </a:t>
            </a:r>
            <a:r>
              <a:rPr lang="en-US" sz="2000" dirty="0" err="1" smtClean="0"/>
              <a:t>xarid</a:t>
            </a:r>
            <a:r>
              <a:rPr lang="en-US" sz="2000" dirty="0" smtClean="0"/>
              <a:t> </a:t>
            </a:r>
            <a:r>
              <a:rPr lang="en-US" sz="2000" dirty="0" err="1" smtClean="0"/>
              <a:t>qobiliyatining</a:t>
            </a:r>
            <a:r>
              <a:rPr lang="en-US" sz="2000" dirty="0" smtClean="0"/>
              <a:t> </a:t>
            </a:r>
            <a:r>
              <a:rPr lang="en-US" sz="2000" dirty="0" err="1" smtClean="0"/>
              <a:t>puldagi</a:t>
            </a:r>
            <a:r>
              <a:rPr lang="en-US" sz="2000" dirty="0" smtClean="0"/>
              <a:t> </a:t>
            </a:r>
            <a:r>
              <a:rPr lang="en-US" sz="2000" dirty="0" err="1" smtClean="0"/>
              <a:t>ifodasi</a:t>
            </a:r>
            <a:r>
              <a:rPr lang="en-US" sz="2000" dirty="0" smtClean="0"/>
              <a:t>, </a:t>
            </a:r>
            <a:r>
              <a:rPr lang="en-US" sz="2000" dirty="0" err="1" smtClean="0"/>
              <a:t>ya’ni</a:t>
            </a:r>
            <a:r>
              <a:rPr lang="en-US" sz="2000" dirty="0" smtClean="0"/>
              <a:t> </a:t>
            </a:r>
            <a:r>
              <a:rPr lang="en-US" sz="2000" dirty="0" err="1" smtClean="0"/>
              <a:t>mazkur</a:t>
            </a:r>
            <a:r>
              <a:rPr lang="en-US" sz="2000" dirty="0" smtClean="0"/>
              <a:t> </a:t>
            </a:r>
            <a:r>
              <a:rPr lang="en-US" sz="2000" dirty="0" err="1" smtClean="0"/>
              <a:t>ish</a:t>
            </a:r>
            <a:r>
              <a:rPr lang="en-US" sz="2000" dirty="0" smtClean="0"/>
              <a:t> </a:t>
            </a:r>
            <a:r>
              <a:rPr lang="en-US" sz="2000" dirty="0" err="1" smtClean="0"/>
              <a:t>haqiga</a:t>
            </a:r>
            <a:r>
              <a:rPr lang="en-US" sz="2000" dirty="0" smtClean="0"/>
              <a:t> </a:t>
            </a:r>
            <a:r>
              <a:rPr lang="en-US" sz="2000" dirty="0" err="1" smtClean="0"/>
              <a:t>sotib</a:t>
            </a:r>
            <a:r>
              <a:rPr lang="en-US" sz="2000" dirty="0" smtClean="0"/>
              <a:t> </a:t>
            </a:r>
            <a:r>
              <a:rPr lang="en-US" sz="2000" dirty="0" err="1" smtClean="0"/>
              <a:t>olish</a:t>
            </a:r>
            <a:r>
              <a:rPr lang="en-US" sz="2000" dirty="0" smtClean="0"/>
              <a:t>  </a:t>
            </a:r>
            <a:r>
              <a:rPr lang="en-US" sz="2000" dirty="0" err="1" smtClean="0"/>
              <a:t>mumkin</a:t>
            </a:r>
            <a:r>
              <a:rPr lang="en-US" sz="2000" dirty="0" smtClean="0"/>
              <a:t> </a:t>
            </a:r>
            <a:r>
              <a:rPr lang="en-US" sz="2000" dirty="0" err="1" smtClean="0"/>
              <a:t>bo‘lgan</a:t>
            </a:r>
            <a:r>
              <a:rPr lang="en-US" sz="2000" dirty="0" smtClean="0"/>
              <a:t> </a:t>
            </a:r>
            <a:r>
              <a:rPr lang="en-US" sz="2000" dirty="0" err="1" smtClean="0"/>
              <a:t>iste’mol</a:t>
            </a:r>
            <a:r>
              <a:rPr lang="en-US" sz="2000" dirty="0" smtClean="0"/>
              <a:t> </a:t>
            </a:r>
            <a:r>
              <a:rPr lang="en-US" sz="2000" dirty="0" err="1" smtClean="0"/>
              <a:t>tovar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xizmatlarning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yig‘indisidir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algn="just">
              <a:buNone/>
            </a:pPr>
            <a:r>
              <a:rPr lang="en-US" dirty="0" err="1" smtClean="0"/>
              <a:t>Yuqoridagi</a:t>
            </a:r>
            <a:r>
              <a:rPr lang="en-US" dirty="0" smtClean="0"/>
              <a:t> </a:t>
            </a:r>
            <a:r>
              <a:rPr lang="en-US" dirty="0" err="1" smtClean="0"/>
              <a:t>tushunchalarga</a:t>
            </a:r>
            <a:r>
              <a:rPr lang="en-US" dirty="0" smtClean="0"/>
              <a:t> </a:t>
            </a:r>
            <a:r>
              <a:rPr lang="en-US" dirty="0" err="1" smtClean="0"/>
              <a:t>ta’rif</a:t>
            </a:r>
            <a:r>
              <a:rPr lang="en-US" dirty="0" smtClean="0"/>
              <a:t> </a:t>
            </a:r>
            <a:r>
              <a:rPr lang="en-US" dirty="0" err="1" smtClean="0"/>
              <a:t>bering</a:t>
            </a:r>
            <a:r>
              <a:rPr lang="en-US" dirty="0" smtClean="0"/>
              <a:t>!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MEHNAT XAQI MIQDORINI BELGILASH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2571744"/>
            <a:ext cx="7533854" cy="293912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dirty="0" smtClean="0">
                <a:latin typeface="Footlight MT Light" panose="0204060206030A020304" pitchFamily="18" charset="0"/>
              </a:rPr>
              <a:t> </a:t>
            </a:r>
            <a:r>
              <a:rPr lang="en-US" sz="2800" dirty="0" err="1" smtClean="0">
                <a:latin typeface="Footlight MT Light" panose="0204060206030A020304" pitchFamily="18" charset="0"/>
              </a:rPr>
              <a:t>Ish</a:t>
            </a:r>
            <a:r>
              <a:rPr lang="en-US" sz="2800" dirty="0" smtClean="0">
                <a:latin typeface="Footlight MT Light" panose="0204060206030A020304" pitchFamily="18" charset="0"/>
              </a:rPr>
              <a:t> </a:t>
            </a:r>
            <a:r>
              <a:rPr lang="en-US" sz="2800" dirty="0" err="1" smtClean="0">
                <a:latin typeface="Footlight MT Light" panose="0204060206030A020304" pitchFamily="18" charset="0"/>
              </a:rPr>
              <a:t>beruvchi</a:t>
            </a:r>
            <a:r>
              <a:rPr lang="en-US" sz="2800" dirty="0" smtClean="0">
                <a:latin typeface="Footlight MT Light" panose="0204060206030A020304" pitchFamily="18" charset="0"/>
              </a:rPr>
              <a:t> </a:t>
            </a:r>
            <a:r>
              <a:rPr lang="en-US" sz="2800" dirty="0" err="1" smtClean="0">
                <a:latin typeface="Footlight MT Light" panose="0204060206030A020304" pitchFamily="18" charset="0"/>
              </a:rPr>
              <a:t>bilan</a:t>
            </a:r>
            <a:r>
              <a:rPr lang="en-US" sz="2800" dirty="0" smtClean="0">
                <a:latin typeface="Footlight MT Light" panose="0204060206030A020304" pitchFamily="18" charset="0"/>
              </a:rPr>
              <a:t> </a:t>
            </a:r>
            <a:r>
              <a:rPr lang="en-US" sz="2800" dirty="0" err="1" smtClean="0">
                <a:latin typeface="Footlight MT Light" panose="0204060206030A020304" pitchFamily="18" charset="0"/>
              </a:rPr>
              <a:t>xodim</a:t>
            </a:r>
            <a:r>
              <a:rPr lang="en-US" sz="2800" dirty="0" smtClean="0">
                <a:latin typeface="Footlight MT Light" panose="0204060206030A020304" pitchFamily="18" charset="0"/>
              </a:rPr>
              <a:t> </a:t>
            </a:r>
            <a:r>
              <a:rPr lang="en-US" sz="2800" dirty="0" err="1" smtClean="0">
                <a:latin typeface="Footlight MT Light" panose="0204060206030A020304" pitchFamily="18" charset="0"/>
              </a:rPr>
              <a:t>o’rtasidagi</a:t>
            </a:r>
            <a:r>
              <a:rPr lang="en-US" sz="2800" dirty="0" smtClean="0">
                <a:latin typeface="Footlight MT Light" panose="0204060206030A020304" pitchFamily="18" charset="0"/>
              </a:rPr>
              <a:t> </a:t>
            </a:r>
            <a:r>
              <a:rPr lang="en-US" sz="2800" dirty="0" err="1" smtClean="0">
                <a:latin typeface="Footlight MT Light" panose="0204060206030A020304" pitchFamily="18" charset="0"/>
              </a:rPr>
              <a:t>kelishuvga</a:t>
            </a:r>
            <a:r>
              <a:rPr lang="en-US" sz="2800" dirty="0" smtClean="0">
                <a:latin typeface="Footlight MT Light" panose="0204060206030A020304" pitchFamily="18" charset="0"/>
              </a:rPr>
              <a:t> </a:t>
            </a:r>
            <a:r>
              <a:rPr lang="en-US" sz="2800" dirty="0" err="1" smtClean="0">
                <a:latin typeface="Footlight MT Light" panose="0204060206030A020304" pitchFamily="18" charset="0"/>
              </a:rPr>
              <a:t>binoan</a:t>
            </a:r>
            <a:r>
              <a:rPr lang="en-US" sz="2800" dirty="0" smtClean="0">
                <a:latin typeface="Footlight MT Light" panose="0204060206030A020304" pitchFamily="18" charset="0"/>
              </a:rPr>
              <a:t> </a:t>
            </a:r>
            <a:r>
              <a:rPr lang="en-US" sz="2800" dirty="0" err="1" smtClean="0">
                <a:latin typeface="Footlight MT Light" panose="0204060206030A020304" pitchFamily="18" charset="0"/>
              </a:rPr>
              <a:t>belgilanadi</a:t>
            </a:r>
            <a:r>
              <a:rPr lang="en-US" sz="2800" dirty="0">
                <a:latin typeface="Footlight MT Light" panose="0204060206030A020304" pitchFamily="18" charset="0"/>
              </a:rPr>
              <a:t>;</a:t>
            </a:r>
            <a:endParaRPr lang="en-US" sz="2800" dirty="0" smtClean="0">
              <a:latin typeface="Footlight MT Light" panose="0204060206030A020304" pitchFamily="18" charset="0"/>
            </a:endParaRPr>
          </a:p>
          <a:p>
            <a:pPr algn="ctr"/>
            <a:r>
              <a:rPr lang="en-US" sz="2800" dirty="0" err="1" smtClean="0">
                <a:latin typeface="Footlight MT Light" panose="0204060206030A020304" pitchFamily="18" charset="0"/>
              </a:rPr>
              <a:t>Mehnat</a:t>
            </a:r>
            <a:r>
              <a:rPr lang="en-US" sz="2800" dirty="0" smtClean="0">
                <a:latin typeface="Footlight MT Light" panose="0204060206030A020304" pitchFamily="18" charset="0"/>
              </a:rPr>
              <a:t> </a:t>
            </a:r>
            <a:r>
              <a:rPr lang="en-US" sz="2800" dirty="0" err="1" smtClean="0">
                <a:latin typeface="Footlight MT Light" panose="0204060206030A020304" pitchFamily="18" charset="0"/>
              </a:rPr>
              <a:t>shart</a:t>
            </a:r>
            <a:r>
              <a:rPr lang="en-US" sz="2800" dirty="0" smtClean="0">
                <a:latin typeface="Footlight MT Light" panose="0204060206030A020304" pitchFamily="18" charset="0"/>
              </a:rPr>
              <a:t> </a:t>
            </a:r>
            <a:r>
              <a:rPr lang="en-US" sz="2800" dirty="0" err="1" smtClean="0">
                <a:latin typeface="Footlight MT Light" panose="0204060206030A020304" pitchFamily="18" charset="0"/>
              </a:rPr>
              <a:t>nomasi</a:t>
            </a:r>
            <a:r>
              <a:rPr lang="en-US" sz="2800" dirty="0" smtClean="0">
                <a:latin typeface="Footlight MT Light" panose="0204060206030A020304" pitchFamily="18" charset="0"/>
              </a:rPr>
              <a:t>; </a:t>
            </a:r>
          </a:p>
          <a:p>
            <a:pPr algn="ctr"/>
            <a:r>
              <a:rPr lang="en-US" sz="2800" dirty="0" err="1" smtClean="0">
                <a:latin typeface="Footlight MT Light" panose="0204060206030A020304" pitchFamily="18" charset="0"/>
              </a:rPr>
              <a:t>Jamoa</a:t>
            </a:r>
            <a:r>
              <a:rPr lang="en-US" sz="2800" dirty="0" smtClean="0">
                <a:latin typeface="Footlight MT Light" panose="0204060206030A020304" pitchFamily="18" charset="0"/>
              </a:rPr>
              <a:t> </a:t>
            </a:r>
            <a:r>
              <a:rPr lang="en-US" sz="2800" dirty="0" err="1" smtClean="0">
                <a:latin typeface="Footlight MT Light" panose="0204060206030A020304" pitchFamily="18" charset="0"/>
              </a:rPr>
              <a:t>shartnomasi</a:t>
            </a:r>
            <a:r>
              <a:rPr lang="en-US" sz="2800" dirty="0" smtClean="0">
                <a:latin typeface="Footlight MT Light" panose="0204060206030A0203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US" sz="2800" dirty="0" err="1" smtClean="0">
                <a:latin typeface="Footlight MT Light" panose="0204060206030A020304" pitchFamily="18" charset="0"/>
              </a:rPr>
              <a:t>Kelishuvida</a:t>
            </a:r>
            <a:r>
              <a:rPr lang="en-US" sz="2800" dirty="0" smtClean="0">
                <a:latin typeface="Footlight MT Light" panose="0204060206030A020304" pitchFamily="18" charset="0"/>
              </a:rPr>
              <a:t> </a:t>
            </a:r>
            <a:r>
              <a:rPr lang="en-US" sz="2800" dirty="0" err="1" smtClean="0">
                <a:latin typeface="Footlight MT Light" panose="0204060206030A020304" pitchFamily="18" charset="0"/>
              </a:rPr>
              <a:t>ornatilgan</a:t>
            </a:r>
            <a:r>
              <a:rPr lang="en-US" sz="2800" dirty="0" smtClean="0">
                <a:latin typeface="Footlight MT Light" panose="0204060206030A020304" pitchFamily="18" charset="0"/>
              </a:rPr>
              <a:t> </a:t>
            </a:r>
            <a:r>
              <a:rPr lang="en-US" sz="2800" dirty="0" err="1" smtClean="0">
                <a:latin typeface="Footlight MT Light" panose="0204060206030A020304" pitchFamily="18" charset="0"/>
              </a:rPr>
              <a:t>miqdordan</a:t>
            </a:r>
            <a:r>
              <a:rPr lang="en-US" sz="2800" dirty="0" smtClean="0">
                <a:latin typeface="Footlight MT Light" panose="0204060206030A020304" pitchFamily="18" charset="0"/>
              </a:rPr>
              <a:t> </a:t>
            </a:r>
            <a:r>
              <a:rPr lang="en-US" sz="2800" dirty="0" err="1" smtClean="0">
                <a:latin typeface="Footlight MT Light" panose="0204060206030A020304" pitchFamily="18" charset="0"/>
              </a:rPr>
              <a:t>kam</a:t>
            </a:r>
            <a:r>
              <a:rPr lang="en-US" sz="2800" dirty="0" smtClean="0">
                <a:latin typeface="Footlight MT Light" panose="0204060206030A020304" pitchFamily="18" charset="0"/>
              </a:rPr>
              <a:t> </a:t>
            </a:r>
            <a:r>
              <a:rPr lang="en-US" sz="2800" dirty="0" err="1" smtClean="0">
                <a:latin typeface="Footlight MT Light" panose="0204060206030A020304" pitchFamily="18" charset="0"/>
              </a:rPr>
              <a:t>bolishi</a:t>
            </a:r>
            <a:r>
              <a:rPr lang="en-US" sz="2800" dirty="0" smtClean="0">
                <a:latin typeface="Footlight MT Light" panose="0204060206030A020304" pitchFamily="18" charset="0"/>
              </a:rPr>
              <a:t> </a:t>
            </a:r>
            <a:r>
              <a:rPr lang="en-US" sz="2800" dirty="0" err="1" smtClean="0">
                <a:latin typeface="Footlight MT Light" panose="0204060206030A020304" pitchFamily="18" charset="0"/>
              </a:rPr>
              <a:t>mumkun</a:t>
            </a:r>
            <a:r>
              <a:rPr lang="en-US" sz="2800" dirty="0" smtClean="0">
                <a:latin typeface="Footlight MT Light" panose="0204060206030A020304" pitchFamily="18" charset="0"/>
              </a:rPr>
              <a:t> </a:t>
            </a:r>
            <a:r>
              <a:rPr lang="en-US" sz="2800" dirty="0" err="1" smtClean="0">
                <a:latin typeface="Footlight MT Light" panose="0204060206030A020304" pitchFamily="18" charset="0"/>
              </a:rPr>
              <a:t>emas</a:t>
            </a:r>
            <a:r>
              <a:rPr lang="en-US" sz="2800" dirty="0" smtClean="0">
                <a:latin typeface="Footlight MT Light" panose="0204060206030A020304" pitchFamily="18" charset="0"/>
              </a:rPr>
              <a:t>.</a:t>
            </a:r>
          </a:p>
          <a:p>
            <a:pPr algn="ctr"/>
            <a:endParaRPr lang="en-US" sz="2800" dirty="0" smtClean="0">
              <a:latin typeface="Footlight MT Light" panose="0204060206030A020304" pitchFamily="18" charset="0"/>
            </a:endParaRPr>
          </a:p>
          <a:p>
            <a:endParaRPr lang="en-US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864" y="5229200"/>
            <a:ext cx="3176136" cy="17859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395" y="5229200"/>
            <a:ext cx="2544522" cy="1739528"/>
          </a:xfrm>
          <a:prstGeom prst="rect">
            <a:avLst/>
          </a:prstGeom>
          <a:ln w="127000" cap="sq">
            <a:noFill/>
            <a:miter lim="800000"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Mehnat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xaqining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eng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kam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miqdori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endParaRPr lang="en-US" dirty="0">
              <a:solidFill>
                <a:srgbClr val="C00000"/>
              </a:solidFill>
              <a:latin typeface="Algerian" panose="04020705040A02060702" pitchFamily="8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err="1" smtClean="0"/>
              <a:t>Yagona</a:t>
            </a:r>
            <a:r>
              <a:rPr lang="en-US" dirty="0" smtClean="0"/>
              <a:t> </a:t>
            </a:r>
            <a:r>
              <a:rPr lang="en-US" dirty="0" err="1" smtClean="0"/>
              <a:t>tarif</a:t>
            </a:r>
            <a:r>
              <a:rPr lang="en-US" dirty="0" smtClean="0"/>
              <a:t> </a:t>
            </a:r>
            <a:r>
              <a:rPr lang="en-US" dirty="0" err="1" smtClean="0"/>
              <a:t>setkasining</a:t>
            </a:r>
            <a:r>
              <a:rPr lang="en-US" dirty="0" smtClean="0"/>
              <a:t>  </a:t>
            </a:r>
            <a:r>
              <a:rPr lang="en-US" dirty="0" err="1" smtClean="0"/>
              <a:t>birinchi</a:t>
            </a:r>
            <a:r>
              <a:rPr lang="en-US" dirty="0" smtClean="0"/>
              <a:t> </a:t>
            </a:r>
            <a:r>
              <a:rPr lang="en-US" dirty="0" err="1" smtClean="0"/>
              <a:t>razriati</a:t>
            </a:r>
            <a:r>
              <a:rPr lang="en-US" dirty="0" smtClean="0"/>
              <a:t> </a:t>
            </a:r>
            <a:r>
              <a:rPr lang="en-US" dirty="0" err="1" smtClean="0"/>
              <a:t>boyicha</a:t>
            </a:r>
            <a:r>
              <a:rPr lang="en-US" dirty="0" smtClean="0"/>
              <a:t> </a:t>
            </a:r>
            <a:r>
              <a:rPr lang="en-US" dirty="0" err="1" smtClean="0"/>
              <a:t>belgilangan</a:t>
            </a:r>
            <a:r>
              <a:rPr lang="en-US" dirty="0" smtClean="0"/>
              <a:t> </a:t>
            </a:r>
            <a:r>
              <a:rPr lang="en-US" dirty="0" err="1" smtClean="0"/>
              <a:t>miqdordan</a:t>
            </a:r>
            <a:r>
              <a:rPr lang="en-US" dirty="0" smtClean="0"/>
              <a:t> </a:t>
            </a:r>
            <a:r>
              <a:rPr lang="en-US" dirty="0" err="1" smtClean="0"/>
              <a:t>oz</a:t>
            </a:r>
            <a:r>
              <a:rPr lang="en-US" dirty="0" smtClean="0"/>
              <a:t> </a:t>
            </a:r>
            <a:r>
              <a:rPr lang="en-US" dirty="0" err="1" smtClean="0"/>
              <a:t>mumkun</a:t>
            </a:r>
            <a:r>
              <a:rPr lang="en-US" dirty="0" smtClean="0"/>
              <a:t> </a:t>
            </a:r>
            <a:r>
              <a:rPr lang="en-US" dirty="0" err="1" smtClean="0"/>
              <a:t>emas</a:t>
            </a:r>
            <a:r>
              <a:rPr lang="en-US" dirty="0" smtClean="0"/>
              <a:t>!</a:t>
            </a:r>
          </a:p>
          <a:p>
            <a:pPr algn="ctr"/>
            <a:r>
              <a:rPr lang="en-US" dirty="0" err="1" smtClean="0"/>
              <a:t>To’lovlar</a:t>
            </a:r>
            <a:r>
              <a:rPr lang="en-US" dirty="0" smtClean="0"/>
              <a:t>;</a:t>
            </a:r>
          </a:p>
          <a:p>
            <a:pPr algn="ctr"/>
            <a:r>
              <a:rPr lang="en-US" dirty="0" err="1" smtClean="0"/>
              <a:t>Ustamalar</a:t>
            </a:r>
            <a:r>
              <a:rPr lang="en-US" dirty="0" smtClean="0"/>
              <a:t>;</a:t>
            </a:r>
          </a:p>
          <a:p>
            <a:pPr algn="ctr"/>
            <a:r>
              <a:rPr lang="en-US" dirty="0" err="1" smtClean="0"/>
              <a:t>Rag’batlantirish</a:t>
            </a:r>
            <a:r>
              <a:rPr lang="en-US" dirty="0"/>
              <a:t> </a:t>
            </a:r>
            <a:r>
              <a:rPr lang="en-US" dirty="0" err="1" smtClean="0"/>
              <a:t>to’lovi</a:t>
            </a:r>
            <a:r>
              <a:rPr lang="en-US" dirty="0" smtClean="0"/>
              <a:t>;</a:t>
            </a:r>
          </a:p>
          <a:p>
            <a:pPr algn="ctr"/>
            <a:r>
              <a:rPr lang="en-US" dirty="0" smtClean="0"/>
              <a:t>Rayon </a:t>
            </a:r>
            <a:r>
              <a:rPr lang="en-US" dirty="0" err="1" smtClean="0"/>
              <a:t>koeffetientlari</a:t>
            </a:r>
            <a:r>
              <a:rPr lang="en-US" dirty="0" smtClean="0"/>
              <a:t>;</a:t>
            </a:r>
          </a:p>
          <a:p>
            <a:pPr algn="ctr"/>
            <a:r>
              <a:rPr lang="en-US" dirty="0" err="1" smtClean="0"/>
              <a:t>Ishtan</a:t>
            </a:r>
            <a:r>
              <a:rPr lang="en-US" dirty="0" smtClean="0"/>
              <a:t> </a:t>
            </a:r>
            <a:r>
              <a:rPr lang="en-US" dirty="0" err="1" smtClean="0"/>
              <a:t>tashqari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oshirilgan</a:t>
            </a:r>
            <a:r>
              <a:rPr lang="en-US" dirty="0" smtClean="0"/>
              <a:t> </a:t>
            </a:r>
            <a:r>
              <a:rPr lang="en-US" dirty="0" err="1" smtClean="0"/>
              <a:t>miqdorda</a:t>
            </a:r>
            <a:r>
              <a:rPr lang="en-US" dirty="0" smtClean="0"/>
              <a:t> </a:t>
            </a:r>
            <a:r>
              <a:rPr lang="en-US" dirty="0" err="1" smtClean="0"/>
              <a:t>tolanadigan</a:t>
            </a:r>
            <a:r>
              <a:rPr lang="en-US" dirty="0" smtClean="0"/>
              <a:t> </a:t>
            </a:r>
            <a:r>
              <a:rPr lang="en-US" dirty="0" err="1" smtClean="0"/>
              <a:t>xaqlar</a:t>
            </a:r>
            <a:r>
              <a:rPr lang="en-US" dirty="0" smtClean="0"/>
              <a:t>;</a:t>
            </a:r>
          </a:p>
          <a:p>
            <a:pPr marL="0" indent="0" algn="ctr">
              <a:buNone/>
            </a:pPr>
            <a:r>
              <a:rPr lang="en-US" dirty="0" smtClean="0"/>
              <a:t>    </a:t>
            </a:r>
            <a:r>
              <a:rPr lang="en-US" dirty="0" err="1" smtClean="0"/>
              <a:t>qoshilmydi</a:t>
            </a:r>
            <a:r>
              <a:rPr lang="en-US" dirty="0" smtClean="0"/>
              <a:t>.</a:t>
            </a:r>
          </a:p>
          <a:p>
            <a:pPr algn="ctr"/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501008"/>
            <a:ext cx="1746498" cy="11580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852936"/>
            <a:ext cx="1738114" cy="14745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5168044"/>
            <a:ext cx="1791469" cy="11298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 smtClean="0">
                <a:solidFill>
                  <a:srgbClr val="C00000"/>
                </a:solidFill>
                <a:latin typeface="Algerian" panose="04020705040A02060702" pitchFamily="82" charset="0"/>
              </a:rPr>
              <a:t>XAQ TO’LASH </a:t>
            </a:r>
            <a:endParaRPr lang="en-US" sz="4400" dirty="0">
              <a:solidFill>
                <a:srgbClr val="C00000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lvl="0" algn="ctr"/>
            <a:r>
              <a:rPr lang="en-US" dirty="0">
                <a:latin typeface="Century Schoolbook" panose="02040604050505020304" pitchFamily="18" charset="0"/>
              </a:rPr>
              <a:t> </a:t>
            </a:r>
            <a:r>
              <a:rPr lang="en-US" dirty="0" err="1">
                <a:latin typeface="Century Schoolbook" panose="02040604050505020304" pitchFamily="18" charset="0"/>
              </a:rPr>
              <a:t>Ish</a:t>
            </a:r>
            <a:r>
              <a:rPr lang="en-US" dirty="0">
                <a:latin typeface="Century Schoolbook" panose="02040604050505020304" pitchFamily="18" charset="0"/>
              </a:rPr>
              <a:t> </a:t>
            </a:r>
            <a:r>
              <a:rPr lang="en-US" dirty="0" err="1">
                <a:latin typeface="Century Schoolbook" panose="02040604050505020304" pitchFamily="18" charset="0"/>
              </a:rPr>
              <a:t>vaqtidan</a:t>
            </a:r>
            <a:r>
              <a:rPr lang="en-US" dirty="0">
                <a:latin typeface="Century Schoolbook" panose="02040604050505020304" pitchFamily="18" charset="0"/>
              </a:rPr>
              <a:t> </a:t>
            </a:r>
            <a:r>
              <a:rPr lang="en-US" dirty="0" err="1">
                <a:latin typeface="Century Schoolbook" panose="02040604050505020304" pitchFamily="18" charset="0"/>
              </a:rPr>
              <a:t>tashqari</a:t>
            </a:r>
            <a:r>
              <a:rPr lang="en-US" dirty="0">
                <a:latin typeface="Century Schoolbook" panose="02040604050505020304" pitchFamily="18" charset="0"/>
              </a:rPr>
              <a:t> </a:t>
            </a:r>
            <a:r>
              <a:rPr lang="en-US" dirty="0" err="1">
                <a:latin typeface="Century Schoolbook" panose="02040604050505020304" pitchFamily="18" charset="0"/>
              </a:rPr>
              <a:t>ishlar</a:t>
            </a:r>
            <a:r>
              <a:rPr lang="en-US" dirty="0" smtClean="0">
                <a:latin typeface="Century Schoolbook" panose="02040604050505020304" pitchFamily="18" charset="0"/>
              </a:rPr>
              <a:t>,</a:t>
            </a:r>
          </a:p>
          <a:p>
            <a:pPr lvl="0" algn="ctr"/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>
                <a:latin typeface="Century Schoolbook" panose="02040604050505020304" pitchFamily="18" charset="0"/>
              </a:rPr>
              <a:t>D</a:t>
            </a:r>
            <a:r>
              <a:rPr lang="en-US" dirty="0" smtClean="0">
                <a:latin typeface="Century Schoolbook" panose="02040604050505020304" pitchFamily="18" charset="0"/>
              </a:rPr>
              <a:t>am </a:t>
            </a:r>
            <a:r>
              <a:rPr lang="en-US" dirty="0" err="1">
                <a:latin typeface="Century Schoolbook" panose="02040604050505020304" pitchFamily="18" charset="0"/>
              </a:rPr>
              <a:t>olish</a:t>
            </a:r>
            <a:r>
              <a:rPr lang="en-US" dirty="0">
                <a:latin typeface="Century Schoolbook" panose="02040604050505020304" pitchFamily="18" charset="0"/>
              </a:rPr>
              <a:t> </a:t>
            </a:r>
            <a:r>
              <a:rPr lang="en-US" dirty="0" err="1" smtClean="0">
                <a:latin typeface="Century Schoolbook" panose="02040604050505020304" pitchFamily="18" charset="0"/>
              </a:rPr>
              <a:t>kunlari</a:t>
            </a:r>
            <a:endParaRPr lang="en-US" dirty="0">
              <a:latin typeface="Century Schoolbook" panose="02040604050505020304" pitchFamily="18" charset="0"/>
            </a:endParaRPr>
          </a:p>
          <a:p>
            <a:pPr lvl="0" algn="ctr"/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 err="1">
                <a:latin typeface="Century Schoolbook" panose="02040604050505020304" pitchFamily="18" charset="0"/>
              </a:rPr>
              <a:t>B</a:t>
            </a:r>
            <a:r>
              <a:rPr lang="en-US" dirty="0" err="1" smtClean="0">
                <a:latin typeface="Century Schoolbook" panose="02040604050505020304" pitchFamily="18" charset="0"/>
              </a:rPr>
              <a:t>ayram</a:t>
            </a:r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 err="1">
                <a:latin typeface="Century Schoolbook" panose="02040604050505020304" pitchFamily="18" charset="0"/>
              </a:rPr>
              <a:t>kunlaridagi</a:t>
            </a:r>
            <a:r>
              <a:rPr lang="en-US" dirty="0">
                <a:latin typeface="Century Schoolbook" panose="02040604050505020304" pitchFamily="18" charset="0"/>
              </a:rPr>
              <a:t> </a:t>
            </a:r>
            <a:r>
              <a:rPr lang="en-US" dirty="0" err="1">
                <a:latin typeface="Century Schoolbook" panose="02040604050505020304" pitchFamily="18" charset="0"/>
              </a:rPr>
              <a:t>ishlar</a:t>
            </a:r>
            <a:r>
              <a:rPr lang="en-US" dirty="0">
                <a:latin typeface="Century Schoolbook" panose="02040604050505020304" pitchFamily="18" charset="0"/>
              </a:rPr>
              <a:t> </a:t>
            </a:r>
            <a:endParaRPr lang="en-US" dirty="0" smtClean="0">
              <a:latin typeface="Century Schoolbook" panose="02040604050505020304" pitchFamily="18" charset="0"/>
            </a:endParaRPr>
          </a:p>
          <a:p>
            <a:pPr marL="0" lvl="0" indent="0" algn="ctr">
              <a:buNone/>
            </a:pPr>
            <a:r>
              <a:rPr lang="en-US" dirty="0" err="1" smtClean="0">
                <a:latin typeface="Century Schoolbook" panose="02040604050505020304" pitchFamily="18" charset="0"/>
              </a:rPr>
              <a:t>uchun</a:t>
            </a:r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 err="1" smtClean="0">
                <a:latin typeface="Century Schoolbook" panose="02040604050505020304" pitchFamily="18" charset="0"/>
              </a:rPr>
              <a:t>kamida</a:t>
            </a:r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Century Schoolbook" panose="02040604050505020304" pitchFamily="18" charset="0"/>
              </a:rPr>
              <a:t>2</a:t>
            </a:r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 err="1" smtClean="0">
                <a:latin typeface="Century Schoolbook" panose="02040604050505020304" pitchFamily="18" charset="0"/>
              </a:rPr>
              <a:t>hissa</a:t>
            </a:r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 err="1" smtClean="0">
                <a:latin typeface="Century Schoolbook" panose="02040604050505020304" pitchFamily="18" charset="0"/>
              </a:rPr>
              <a:t>haq</a:t>
            </a:r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 err="1" smtClean="0">
                <a:latin typeface="Century Schoolbook" panose="02040604050505020304" pitchFamily="18" charset="0"/>
              </a:rPr>
              <a:t>to’lanadi</a:t>
            </a:r>
            <a:r>
              <a:rPr lang="en-US" dirty="0" smtClean="0">
                <a:latin typeface="Century Schoolbook" panose="02040604050505020304" pitchFamily="18" charset="0"/>
              </a:rPr>
              <a:t>.</a:t>
            </a:r>
            <a:endParaRPr lang="ru-RU" dirty="0">
              <a:latin typeface="Century Schoolbook" panose="02040604050505020304" pitchFamily="18" charset="0"/>
            </a:endParaRPr>
          </a:p>
          <a:p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032" y="2487168"/>
            <a:ext cx="3337560" cy="3447288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Bayram</a:t>
            </a:r>
            <a:endParaRPr lang="en-US" dirty="0" smtClean="0"/>
          </a:p>
          <a:p>
            <a:r>
              <a:rPr lang="en-US" dirty="0" smtClean="0"/>
              <a:t>Dam </a:t>
            </a:r>
            <a:r>
              <a:rPr lang="en-US" dirty="0" err="1" smtClean="0"/>
              <a:t>olish</a:t>
            </a:r>
            <a:r>
              <a:rPr lang="en-US" dirty="0" smtClean="0"/>
              <a:t> </a:t>
            </a:r>
            <a:r>
              <a:rPr lang="en-US" dirty="0" err="1" smtClean="0"/>
              <a:t>kuni</a:t>
            </a:r>
            <a:endParaRPr lang="en-US" dirty="0" smtClean="0"/>
          </a:p>
          <a:p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vaqtidan</a:t>
            </a:r>
            <a:r>
              <a:rPr lang="en-US" dirty="0" smtClean="0"/>
              <a:t> </a:t>
            </a:r>
            <a:r>
              <a:rPr lang="en-US" dirty="0" err="1" smtClean="0"/>
              <a:t>tashqari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Bohqa</a:t>
            </a:r>
            <a:r>
              <a:rPr lang="en-US" dirty="0" smtClean="0"/>
              <a:t> dam </a:t>
            </a:r>
            <a:r>
              <a:rPr lang="en-US" dirty="0" err="1" smtClean="0"/>
              <a:t>olish</a:t>
            </a:r>
            <a:r>
              <a:rPr lang="en-US" dirty="0" smtClean="0"/>
              <a:t> </a:t>
            </a:r>
            <a:r>
              <a:rPr lang="en-US" dirty="0" err="1" smtClean="0"/>
              <a:t>kuni</a:t>
            </a:r>
            <a:r>
              <a:rPr lang="en-US" dirty="0" smtClean="0"/>
              <a:t> </a:t>
            </a:r>
            <a:r>
              <a:rPr lang="en-US" dirty="0" err="1" smtClean="0"/>
              <a:t>berilsa</a:t>
            </a:r>
            <a:r>
              <a:rPr lang="en-US" dirty="0" smtClean="0"/>
              <a:t> </a:t>
            </a:r>
            <a:r>
              <a:rPr lang="en-US" dirty="0" err="1" smtClean="0"/>
              <a:t>kamida</a:t>
            </a:r>
            <a:r>
              <a:rPr lang="en-US" dirty="0" smtClean="0"/>
              <a:t> </a:t>
            </a:r>
            <a:r>
              <a:rPr lang="en-US" sz="3200" dirty="0" smtClean="0">
                <a:solidFill>
                  <a:srgbClr val="C00000"/>
                </a:solidFill>
              </a:rPr>
              <a:t>1</a:t>
            </a:r>
            <a:r>
              <a:rPr lang="en-US" sz="3200" dirty="0" smtClean="0"/>
              <a:t> </a:t>
            </a:r>
            <a:r>
              <a:rPr lang="en-US" dirty="0" err="1" smtClean="0"/>
              <a:t>hissa</a:t>
            </a:r>
            <a:r>
              <a:rPr lang="en-US" dirty="0" smtClean="0"/>
              <a:t> </a:t>
            </a:r>
            <a:r>
              <a:rPr lang="en-US" dirty="0" err="1" smtClean="0"/>
              <a:t>haq</a:t>
            </a:r>
            <a:r>
              <a:rPr lang="en-US" dirty="0" smtClean="0"/>
              <a:t> </a:t>
            </a:r>
            <a:r>
              <a:rPr lang="en-US" dirty="0" err="1" smtClean="0"/>
              <a:t>to’lanadi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764704"/>
            <a:ext cx="2356193" cy="12961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8042"/>
            <a:ext cx="2037318" cy="12733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perspectiveRelaxed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43094"/>
            <a:ext cx="1403648" cy="1403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5302248"/>
            <a:ext cx="1907704" cy="18003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53045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4718" y="937272"/>
            <a:ext cx="4355976" cy="1152128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rgbClr val="C00000"/>
                </a:solidFill>
                <a:latin typeface="Algerian" panose="04020705040A02060702" pitchFamily="82" charset="0"/>
              </a:rPr>
              <a:t>TUNGI VAQTDAGI ISH</a:t>
            </a:r>
            <a:endParaRPr lang="ru-RU" sz="44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2420888"/>
            <a:ext cx="4109515" cy="3888432"/>
          </a:xfrm>
        </p:spPr>
        <p:txBody>
          <a:bodyPr>
            <a:normAutofit fontScale="77500" lnSpcReduction="20000"/>
          </a:bodyPr>
          <a:lstStyle/>
          <a:p>
            <a:pPr lvl="0" algn="ctr"/>
            <a:r>
              <a:rPr lang="en-US" dirty="0" err="1">
                <a:latin typeface="Footlight MT Light" panose="0204060206030A020304" pitchFamily="18" charset="0"/>
              </a:rPr>
              <a:t>H</a:t>
            </a:r>
            <a:r>
              <a:rPr lang="en-US" dirty="0" err="1" smtClean="0">
                <a:latin typeface="Footlight MT Light" panose="0204060206030A020304" pitchFamily="18" charset="0"/>
              </a:rPr>
              <a:t>ar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>
                <a:latin typeface="Footlight MT Light" panose="0204060206030A020304" pitchFamily="18" charset="0"/>
              </a:rPr>
              <a:t>bir</a:t>
            </a:r>
            <a:r>
              <a:rPr lang="en-US" dirty="0">
                <a:latin typeface="Footlight MT Light" panose="0204060206030A020304" pitchFamily="18" charset="0"/>
              </a:rPr>
              <a:t> </a:t>
            </a:r>
            <a:r>
              <a:rPr lang="en-US" dirty="0" err="1">
                <a:latin typeface="Footlight MT Light" panose="0204060206030A020304" pitchFamily="18" charset="0"/>
              </a:rPr>
              <a:t>soati</a:t>
            </a:r>
            <a:r>
              <a:rPr lang="en-US" dirty="0">
                <a:latin typeface="Footlight MT Light" panose="0204060206030A020304" pitchFamily="18" charset="0"/>
              </a:rPr>
              <a:t> </a:t>
            </a:r>
            <a:r>
              <a:rPr lang="en-US" dirty="0" err="1">
                <a:latin typeface="Footlight MT Light" panose="0204060206030A020304" pitchFamily="18" charset="0"/>
              </a:rPr>
              <a:t>uchun</a:t>
            </a:r>
            <a:r>
              <a:rPr lang="en-US" dirty="0">
                <a:latin typeface="Footlight MT Light" panose="0204060206030A020304" pitchFamily="18" charset="0"/>
              </a:rPr>
              <a:t> </a:t>
            </a:r>
            <a:r>
              <a:rPr lang="en-US" dirty="0" err="1">
                <a:latin typeface="Footlight MT Light" panose="0204060206030A020304" pitchFamily="18" charset="0"/>
              </a:rPr>
              <a:t>kamida</a:t>
            </a:r>
            <a:r>
              <a:rPr lang="en-US" dirty="0">
                <a:latin typeface="Footlight MT Light" panose="0204060206030A020304" pitchFamily="18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Footlight MT Light" panose="0204060206030A020304" pitchFamily="18" charset="0"/>
              </a:rPr>
              <a:t>1,5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barobar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miqdorda</a:t>
            </a:r>
            <a:r>
              <a:rPr lang="en-US" dirty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haq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tolanadi</a:t>
            </a:r>
            <a:endParaRPr lang="ru-RU" dirty="0"/>
          </a:p>
          <a:p>
            <a:pPr marL="0" indent="0">
              <a:buNone/>
            </a:pPr>
            <a:r>
              <a:rPr lang="en-US" dirty="0" smtClean="0"/>
              <a:t>      Agar u </a:t>
            </a:r>
            <a:r>
              <a:rPr lang="en-US" dirty="0" err="1" smtClean="0"/>
              <a:t>tuzilmagan</a:t>
            </a:r>
            <a:r>
              <a:rPr lang="en-US" dirty="0" smtClean="0"/>
              <a:t> </a:t>
            </a:r>
            <a:r>
              <a:rPr lang="en-US" dirty="0" err="1" smtClean="0"/>
              <a:t>bolsa</a:t>
            </a:r>
            <a:r>
              <a:rPr lang="en-US" dirty="0" smtClean="0"/>
              <a:t> </a:t>
            </a:r>
          </a:p>
          <a:p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 err="1" smtClean="0"/>
              <a:t>sh</a:t>
            </a:r>
            <a:r>
              <a:rPr lang="en-US" dirty="0" smtClean="0"/>
              <a:t> </a:t>
            </a:r>
            <a:r>
              <a:rPr lang="en-US" dirty="0" err="1" smtClean="0"/>
              <a:t>beruvchi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Kasaba</a:t>
            </a:r>
            <a:r>
              <a:rPr lang="en-US" dirty="0" smtClean="0"/>
              <a:t> </a:t>
            </a:r>
            <a:r>
              <a:rPr lang="en-US" dirty="0" err="1" smtClean="0"/>
              <a:t>uyishmasi</a:t>
            </a:r>
            <a:r>
              <a:rPr lang="en-US" dirty="0" smtClean="0"/>
              <a:t> </a:t>
            </a:r>
            <a:r>
              <a:rPr lang="en-US" dirty="0" err="1" smtClean="0"/>
              <a:t>qomitasi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Xodimning</a:t>
            </a:r>
            <a:r>
              <a:rPr lang="en-US" dirty="0" smtClean="0"/>
              <a:t> </a:t>
            </a:r>
            <a:r>
              <a:rPr lang="en-US" dirty="0" err="1" smtClean="0"/>
              <a:t>vakillik</a:t>
            </a:r>
            <a:r>
              <a:rPr lang="en-US" dirty="0" smtClean="0"/>
              <a:t> </a:t>
            </a:r>
            <a:r>
              <a:rPr lang="en-US" dirty="0" err="1" smtClean="0"/>
              <a:t>organi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kelishib</a:t>
            </a:r>
            <a:r>
              <a:rPr lang="en-US" dirty="0" smtClean="0"/>
              <a:t> </a:t>
            </a:r>
            <a:r>
              <a:rPr lang="en-US" dirty="0" err="1" smtClean="0"/>
              <a:t>belgilanadi</a:t>
            </a:r>
            <a:endParaRPr lang="en-US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92363"/>
            <a:ext cx="2592288" cy="183775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Box 4"/>
          <p:cNvSpPr txBox="1"/>
          <p:nvPr/>
        </p:nvSpPr>
        <p:spPr>
          <a:xfrm>
            <a:off x="5081115" y="2476990"/>
            <a:ext cx="1872208" cy="18620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n-US" sz="115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1,5</a:t>
            </a:r>
            <a:endParaRPr lang="en-US" sz="115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346842"/>
            <a:ext cx="2448272" cy="1614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774423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2632" y="764704"/>
            <a:ext cx="6798734" cy="1378412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C00000"/>
                </a:solidFill>
                <a:latin typeface="Algerian" panose="04020705040A02060702" pitchFamily="82" charset="0"/>
                <a:ea typeface="FangSong" pitchFamily="49" charset="-122"/>
              </a:rPr>
              <a:t>YAROQSIZ MAXSULOT TAYORLANGANDA VA BEKOR TURIB QOLGANDA VAQT UCHUN XAQ TOLASH</a:t>
            </a:r>
            <a:endParaRPr lang="ru-RU" sz="3200" dirty="0">
              <a:solidFill>
                <a:srgbClr val="C00000"/>
              </a:solidFill>
              <a:latin typeface="FangSong" pitchFamily="49" charset="-122"/>
              <a:ea typeface="FangSong" pitchFamily="49" charset="-122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2428868"/>
            <a:ext cx="7488831" cy="3786213"/>
          </a:xfrm>
        </p:spPr>
        <p:txBody>
          <a:bodyPr>
            <a:normAutofit/>
          </a:bodyPr>
          <a:lstStyle/>
          <a:p>
            <a:pPr algn="ctr"/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Xodimning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aybisiz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yaroqsiz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mahsulot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tayorlangandan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va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bekor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turib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qolingan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vaqtda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uning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o’rtacha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ish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haqi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saqlanadi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.</a:t>
            </a:r>
          </a:p>
          <a:p>
            <a:pPr lvl="0" algn="ctr"/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Xodimning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aybi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bilan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tayorlangan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to’liq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yaroqsiz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mahsulot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va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bekor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turib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qolingan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vaqt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uchun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haq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to’lanmaydi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.</a:t>
            </a:r>
          </a:p>
          <a:p>
            <a:pPr algn="ctr"/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Xodimning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aybi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bilan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qisman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yaroqsiz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mahsulot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uchun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kamaytirilgan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miqdorda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haq</a:t>
            </a:r>
            <a:r>
              <a:rPr lang="en-US" sz="2800" dirty="0" smtClean="0">
                <a:latin typeface="Centaur" panose="02030504050205020304" pitchFamily="18" charset="0"/>
                <a:ea typeface="Batang" pitchFamily="18" charset="-127"/>
              </a:rPr>
              <a:t> </a:t>
            </a:r>
            <a:r>
              <a:rPr lang="en-US" sz="2800" dirty="0" err="1" smtClean="0">
                <a:latin typeface="Centaur" panose="02030504050205020304" pitchFamily="18" charset="0"/>
                <a:ea typeface="Batang" pitchFamily="18" charset="-127"/>
              </a:rPr>
              <a:t>to’lanadi</a:t>
            </a:r>
            <a:endParaRPr lang="ru-RU" sz="2800" dirty="0" smtClean="0">
              <a:latin typeface="Batang" pitchFamily="18" charset="-127"/>
              <a:ea typeface="Batang" pitchFamily="18" charset="-127"/>
            </a:endParaRPr>
          </a:p>
          <a:p>
            <a:pPr lvl="0"/>
            <a:endParaRPr lang="ru-RU" dirty="0"/>
          </a:p>
          <a:p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116632"/>
            <a:ext cx="1597725" cy="11967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3" y="116632"/>
            <a:ext cx="1506463" cy="1506463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57356" y="2276872"/>
            <a:ext cx="5286412" cy="295232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Xodim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vafot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etgan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kunga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qadar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olinmagan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ish</a:t>
            </a:r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haqi</a:t>
            </a:r>
            <a:endParaRPr lang="en-US" dirty="0" smtClean="0">
              <a:solidFill>
                <a:srgbClr val="C00000"/>
              </a:solidFill>
              <a:latin typeface="Algerian" panose="04020705040A02060702" pitchFamily="82" charset="0"/>
            </a:endParaRPr>
          </a:p>
          <a:p>
            <a:pPr algn="ctr"/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 err="1" smtClean="0">
                <a:latin typeface="Century Schoolbook" panose="02040604050505020304" pitchFamily="18" charset="0"/>
              </a:rPr>
              <a:t>uning</a:t>
            </a:r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 err="1" smtClean="0">
                <a:latin typeface="Century Schoolbook" panose="02040604050505020304" pitchFamily="18" charset="0"/>
              </a:rPr>
              <a:t>oila</a:t>
            </a:r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 err="1" smtClean="0">
                <a:latin typeface="Century Schoolbook" panose="02040604050505020304" pitchFamily="18" charset="0"/>
              </a:rPr>
              <a:t>a’zolariga</a:t>
            </a:r>
            <a:r>
              <a:rPr lang="en-US" dirty="0" smtClean="0">
                <a:latin typeface="Century Schoolbook" panose="02040604050505020304" pitchFamily="18" charset="0"/>
              </a:rPr>
              <a:t>, </a:t>
            </a:r>
          </a:p>
          <a:p>
            <a:pPr algn="ctr"/>
            <a:r>
              <a:rPr lang="en-US" dirty="0" err="1" smtClean="0">
                <a:latin typeface="Century Schoolbook" panose="02040604050505020304" pitchFamily="18" charset="0"/>
              </a:rPr>
              <a:t>mehnatga</a:t>
            </a:r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 err="1" smtClean="0">
                <a:latin typeface="Century Schoolbook" panose="02040604050505020304" pitchFamily="18" charset="0"/>
              </a:rPr>
              <a:t>qobiliyatsizligi</a:t>
            </a:r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 err="1" smtClean="0">
                <a:latin typeface="Century Schoolbook" panose="02040604050505020304" pitchFamily="18" charset="0"/>
              </a:rPr>
              <a:t>tufayli</a:t>
            </a:r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 err="1" smtClean="0">
                <a:latin typeface="Century Schoolbook" panose="02040604050505020304" pitchFamily="18" charset="0"/>
              </a:rPr>
              <a:t>vafot</a:t>
            </a:r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 err="1" smtClean="0">
                <a:latin typeface="Century Schoolbook" panose="02040604050505020304" pitchFamily="18" charset="0"/>
              </a:rPr>
              <a:t>etgan</a:t>
            </a:r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 err="1" smtClean="0">
                <a:latin typeface="Century Schoolbook" panose="02040604050505020304" pitchFamily="18" charset="0"/>
              </a:rPr>
              <a:t>shaxs</a:t>
            </a:r>
            <a:endParaRPr lang="en-US" dirty="0" smtClean="0">
              <a:latin typeface="Century Schoolbook" panose="02040604050505020304" pitchFamily="18" charset="0"/>
            </a:endParaRPr>
          </a:p>
          <a:p>
            <a:pPr marL="0" indent="0" algn="ctr">
              <a:buNone/>
            </a:pPr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 err="1" smtClean="0">
                <a:latin typeface="Century Schoolbook" panose="02040604050505020304" pitchFamily="18" charset="0"/>
              </a:rPr>
              <a:t>qaramogida</a:t>
            </a:r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 err="1" smtClean="0">
                <a:latin typeface="Century Schoolbook" panose="02040604050505020304" pitchFamily="18" charset="0"/>
              </a:rPr>
              <a:t>bo’lganlarga</a:t>
            </a:r>
            <a:r>
              <a:rPr lang="en-US" dirty="0" smtClean="0">
                <a:latin typeface="Century Schoolbook" panose="02040604050505020304" pitchFamily="18" charset="0"/>
              </a:rPr>
              <a:t> </a:t>
            </a:r>
            <a:r>
              <a:rPr lang="en-US" dirty="0" err="1" smtClean="0">
                <a:latin typeface="Century Schoolbook" panose="02040604050505020304" pitchFamily="18" charset="0"/>
              </a:rPr>
              <a:t>beriladi</a:t>
            </a:r>
            <a:r>
              <a:rPr lang="en-US" dirty="0" smtClean="0">
                <a:latin typeface="Century Schoolbook" panose="02040604050505020304" pitchFamily="18" charset="0"/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0648" y="5085184"/>
            <a:ext cx="10729192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078" y="434190"/>
            <a:ext cx="1616968" cy="16169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Algerian" panose="04020705040A02060702" pitchFamily="82" charset="0"/>
              </a:rPr>
              <a:t>MEHNAT XAQIDAN USHLAB QOLISH</a:t>
            </a:r>
            <a:endParaRPr lang="ru-RU" dirty="0">
              <a:solidFill>
                <a:srgbClr val="C00000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2490135"/>
            <a:ext cx="7457482" cy="3653509"/>
          </a:xfrm>
        </p:spPr>
        <p:txBody>
          <a:bodyPr>
            <a:normAutofit fontScale="85000" lnSpcReduction="10000"/>
          </a:bodyPr>
          <a:lstStyle/>
          <a:p>
            <a:pPr marL="457200" indent="-457200" algn="ctr">
              <a:buFont typeface="+mj-lt"/>
              <a:buAutoNum type="arabicPeriod"/>
            </a:pPr>
            <a:r>
              <a:rPr lang="en-US" dirty="0" err="1" smtClean="0">
                <a:latin typeface="Footlight MT Light" panose="0204060206030A020304" pitchFamily="18" charset="0"/>
              </a:rPr>
              <a:t>Belgilangan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soliqlar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va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boshqa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majburiy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tolovlar</a:t>
            </a:r>
            <a:r>
              <a:rPr lang="en-US" dirty="0" smtClean="0">
                <a:latin typeface="Footlight MT Light" panose="0204060206030A020304" pitchFamily="18" charset="0"/>
              </a:rPr>
              <a:t>; </a:t>
            </a:r>
          </a:p>
          <a:p>
            <a:pPr marL="457200" indent="-457200" algn="ctr">
              <a:buFont typeface="+mj-lt"/>
              <a:buAutoNum type="arabicPeriod"/>
            </a:pPr>
            <a:r>
              <a:rPr lang="en-US" dirty="0" err="1">
                <a:latin typeface="Footlight MT Light" panose="0204060206030A020304" pitchFamily="18" charset="0"/>
              </a:rPr>
              <a:t>S</a:t>
            </a:r>
            <a:r>
              <a:rPr lang="en-US" dirty="0" err="1" smtClean="0">
                <a:latin typeface="Footlight MT Light" panose="0204060206030A020304" pitchFamily="18" charset="0"/>
              </a:rPr>
              <a:t>udning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qarorlari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va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boshqa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ijro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xujjadlarni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ijro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etish</a:t>
            </a:r>
            <a:r>
              <a:rPr lang="en-US" dirty="0" smtClean="0">
                <a:latin typeface="Footlight MT Light" panose="0204060206030A020304" pitchFamily="18" charset="0"/>
              </a:rPr>
              <a:t>;</a:t>
            </a:r>
          </a:p>
          <a:p>
            <a:pPr marL="457200" indent="-457200" algn="ctr">
              <a:buFont typeface="+mj-lt"/>
              <a:buAutoNum type="arabicPeriod"/>
            </a:pPr>
            <a:r>
              <a:rPr lang="en-US" dirty="0" err="1" smtClean="0">
                <a:latin typeface="Footlight MT Light" panose="0204060206030A020304" pitchFamily="18" charset="0"/>
              </a:rPr>
              <a:t>Ish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xaqi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xisobiga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berilgan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avansni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ushlab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qolish</a:t>
            </a:r>
            <a:r>
              <a:rPr lang="en-US" dirty="0" smtClean="0">
                <a:latin typeface="Footlight MT Light" panose="0204060206030A020304" pitchFamily="18" charset="0"/>
              </a:rPr>
              <a:t>;</a:t>
            </a:r>
          </a:p>
          <a:p>
            <a:pPr marL="457200" indent="-457200" algn="ctr">
              <a:buFont typeface="+mj-lt"/>
              <a:buAutoNum type="arabicPeriod"/>
            </a:pPr>
            <a:r>
              <a:rPr lang="en-US" dirty="0" err="1" smtClean="0">
                <a:latin typeface="Footlight MT Light" panose="0204060206030A020304" pitchFamily="18" charset="0"/>
              </a:rPr>
              <a:t>Mehnat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shartnomasi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bekor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qilinganda</a:t>
            </a:r>
            <a:r>
              <a:rPr lang="en-US" dirty="0" smtClean="0">
                <a:latin typeface="Footlight MT Light" panose="0204060206030A020304" pitchFamily="18" charset="0"/>
              </a:rPr>
              <a:t>;</a:t>
            </a:r>
          </a:p>
          <a:p>
            <a:pPr marL="457200" indent="-457200" algn="ctr">
              <a:buFont typeface="+mj-lt"/>
              <a:buAutoNum type="arabicPeriod"/>
            </a:pPr>
            <a:r>
              <a:rPr lang="en-US" dirty="0" err="1" smtClean="0">
                <a:latin typeface="Footlight MT Light" panose="0204060206030A020304" pitchFamily="18" charset="0"/>
              </a:rPr>
              <a:t>Ish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beruvchiga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yetkazilgan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zararni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qoplash</a:t>
            </a:r>
            <a:r>
              <a:rPr lang="en-US" dirty="0" smtClean="0">
                <a:latin typeface="Footlight MT Light" panose="0204060206030A020304" pitchFamily="18" charset="0"/>
              </a:rPr>
              <a:t>;</a:t>
            </a:r>
          </a:p>
          <a:p>
            <a:pPr marL="457200" indent="-457200" algn="ctr">
              <a:buFont typeface="+mj-lt"/>
              <a:buAutoNum type="arabicPeriod"/>
            </a:pPr>
            <a:r>
              <a:rPr lang="en-US" dirty="0" err="1" smtClean="0">
                <a:latin typeface="Footlight MT Light" panose="0204060206030A020304" pitchFamily="18" charset="0"/>
              </a:rPr>
              <a:t>Jarimani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undirish</a:t>
            </a:r>
            <a:r>
              <a:rPr lang="en-US" dirty="0" smtClean="0">
                <a:latin typeface="Footlight MT Light" panose="0204060206030A020304" pitchFamily="18" charset="0"/>
              </a:rPr>
              <a:t> </a:t>
            </a:r>
            <a:r>
              <a:rPr lang="en-US" dirty="0" err="1" smtClean="0">
                <a:latin typeface="Footlight MT Light" panose="0204060206030A020304" pitchFamily="18" charset="0"/>
              </a:rPr>
              <a:t>uchun</a:t>
            </a:r>
            <a:r>
              <a:rPr lang="en-US" dirty="0">
                <a:latin typeface="Footlight MT Light" panose="0204060206030A020304" pitchFamily="18" charset="0"/>
              </a:rPr>
              <a:t>.</a:t>
            </a:r>
            <a:endParaRPr lang="en-US" dirty="0" smtClean="0">
              <a:latin typeface="Footlight MT Light" panose="0204060206030A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500" y="1124744"/>
            <a:ext cx="2373784" cy="16616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005064"/>
            <a:ext cx="1658145" cy="107384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548680"/>
            <a:ext cx="6832625" cy="55949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 smtClean="0">
              <a:solidFill>
                <a:srgbClr val="C00000"/>
              </a:solidFill>
              <a:latin typeface="Algerian" panose="04020705040A02060702" pitchFamily="82" charset="0"/>
            </a:endParaRPr>
          </a:p>
          <a:p>
            <a:pPr marL="0" indent="0" algn="ctr">
              <a:buNone/>
            </a:pPr>
            <a:r>
              <a:rPr lang="en-US" sz="3600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Ish</a:t>
            </a:r>
            <a:r>
              <a:rPr lang="en-US" sz="3600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xaqini</a:t>
            </a:r>
            <a:r>
              <a:rPr lang="en-US" sz="3600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to’lash</a:t>
            </a:r>
            <a:r>
              <a:rPr lang="en-US" sz="3600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joyi</a:t>
            </a:r>
            <a:r>
              <a:rPr lang="en-US" sz="3600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</a:p>
          <a:p>
            <a:pPr marL="0" indent="0" algn="ctr">
              <a:buNone/>
            </a:pPr>
            <a:endParaRPr lang="en-US" sz="3600" dirty="0" smtClean="0">
              <a:solidFill>
                <a:srgbClr val="C00000"/>
              </a:solidFill>
              <a:latin typeface="Algerian" panose="04020705040A02060702" pitchFamily="82" charset="0"/>
            </a:endParaRPr>
          </a:p>
          <a:p>
            <a:pPr marL="0" indent="0" algn="ctr">
              <a:buNone/>
            </a:pPr>
            <a:endParaRPr lang="en-US" sz="3600" dirty="0">
              <a:solidFill>
                <a:srgbClr val="C00000"/>
              </a:solidFill>
              <a:latin typeface="Algerian" panose="04020705040A02060702" pitchFamily="82" charset="0"/>
            </a:endParaRPr>
          </a:p>
          <a:p>
            <a:pPr marL="0" indent="0" algn="ctr">
              <a:buNone/>
            </a:pPr>
            <a:endParaRPr lang="en-US" sz="2800" dirty="0" smtClean="0">
              <a:solidFill>
                <a:schemeClr val="tx1"/>
              </a:solidFill>
              <a:latin typeface="Centaur" panose="02030504050205020304" pitchFamily="18" charset="0"/>
            </a:endParaRPr>
          </a:p>
          <a:p>
            <a:pPr marL="0" indent="0" algn="ctr">
              <a:buNone/>
            </a:pPr>
            <a:r>
              <a:rPr lang="en-US" sz="2800" dirty="0" err="1" smtClean="0">
                <a:solidFill>
                  <a:schemeClr val="tx1"/>
                </a:solidFill>
                <a:latin typeface="Centaur" panose="02030504050205020304" pitchFamily="18" charset="0"/>
              </a:rPr>
              <a:t>Ishlayotgan</a:t>
            </a:r>
            <a:r>
              <a:rPr lang="en-US" sz="2800" dirty="0" smtClean="0">
                <a:solidFill>
                  <a:schemeClr val="tx1"/>
                </a:solidFill>
                <a:latin typeface="Centaur" panose="020305040502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Centaur" panose="02030504050205020304" pitchFamily="18" charset="0"/>
              </a:rPr>
              <a:t>joyda</a:t>
            </a:r>
            <a:r>
              <a:rPr lang="en-US" sz="2800" dirty="0" smtClean="0">
                <a:solidFill>
                  <a:schemeClr val="tx1"/>
                </a:solidFill>
                <a:latin typeface="Centaur" panose="020305040502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Centaur" panose="02030504050205020304" pitchFamily="18" charset="0"/>
              </a:rPr>
              <a:t>to’lanadi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204864"/>
            <a:ext cx="2532476" cy="144016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869160"/>
            <a:ext cx="2695575" cy="1224136"/>
          </a:xfrm>
          <a:prstGeom prst="rect">
            <a:avLst/>
          </a:prstGeo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20713"/>
            <a:ext cx="8229600" cy="5246687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8800" smtClean="0"/>
              <a:t>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4400" b="1" smtClean="0">
                <a:latin typeface="Times New Roman" pitchFamily="18" charset="0"/>
                <a:cs typeface="Times New Roman" pitchFamily="18" charset="0"/>
              </a:rPr>
              <a:t>E`TIBORINGIZ UCHUN  RAHMAT!!!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350</TotalTime>
  <Words>1073</Words>
  <PresentationFormat>Экран (4:3)</PresentationFormat>
  <Paragraphs>178</Paragraphs>
  <Slides>30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2" baseType="lpstr">
      <vt:lpstr>Солнцестояние</vt:lpstr>
      <vt:lpstr>Формула</vt:lpstr>
      <vt:lpstr>Слайд 1</vt:lpstr>
      <vt:lpstr>Ishchi kuchining qiymati tushunchasi va  uning ko‘rsatkichlari tizimi</vt:lpstr>
      <vt:lpstr>Ishchi kuchining qiymati tushunchasi va  uning ko‘rsatkichlari tizimi</vt:lpstr>
      <vt:lpstr>Ishchi kuchining qiymati tushunchasi va  uning ko‘rsatkichlari tizimi</vt:lpstr>
      <vt:lpstr>Ishchi kuchining qiymati tushunchasi va  uning ko‘rsatkichlari tizimi</vt:lpstr>
      <vt:lpstr>Ishchi kuchining qiymati tushunchasi va  uning ko‘rsatkichlari tizimi</vt:lpstr>
      <vt:lpstr>Ishchi kuchining qiymati tushunchasi va  uning ko‘rsatkichlari tizimi</vt:lpstr>
      <vt:lpstr>Ishchi kuchining qiymati tushunchasi va  uning ko‘rsatkichlari tizimi</vt:lpstr>
      <vt:lpstr>Ishchi kuchining qiymati tushunchasi va  uning ko‘rsatkichlari tizimi</vt:lpstr>
      <vt:lpstr>Ishchi kuchining qiymati tushunchasi va  uning ko‘rsatkichlari tizimi</vt:lpstr>
      <vt:lpstr>Ishchi kuchining qiymati tushunchasi va  uning ko‘rsatkichlari tizimi</vt:lpstr>
      <vt:lpstr>Mehnatga haq to‘lash ko‘rsatkichlari </vt:lpstr>
      <vt:lpstr>Mehnatga haq to‘lash ko‘rsatkichlari </vt:lpstr>
      <vt:lpstr>Mehnatga haq to‘lash ko‘rsatkichlari </vt:lpstr>
      <vt:lpstr>Mehnatga haq to‘lash ko‘rsatkichlari </vt:lpstr>
      <vt:lpstr>Mehnatga haq to‘lash ko‘rsatkichlari </vt:lpstr>
      <vt:lpstr>Mehnatga haq to‘lash ko‘rsatkichlari </vt:lpstr>
      <vt:lpstr>Mehnatga haq to‘lash ko‘rsatkichlari </vt:lpstr>
      <vt:lpstr>Mehnatga haq to‘lash ko‘rsatkichlari </vt:lpstr>
      <vt:lpstr>Mehnatga haq to‘lash ko‘rsatkichlari </vt:lpstr>
      <vt:lpstr>Mehnatga haq to‘lash ko‘rsatkichlari </vt:lpstr>
      <vt:lpstr>MEHNAT XAQI MIQDORINI BELGILASH</vt:lpstr>
      <vt:lpstr>Mehnat xaqining eng kam miqdori </vt:lpstr>
      <vt:lpstr>XAQ TO’LASH </vt:lpstr>
      <vt:lpstr>TUNGI VAQTDAGI ISH</vt:lpstr>
      <vt:lpstr>YAROQSIZ MAXSULOT TAYORLANGANDA VA BEKOR TURIB QOLGANDA VAQT UCHUN XAQ TOLASH</vt:lpstr>
      <vt:lpstr>Слайд 27</vt:lpstr>
      <vt:lpstr>MEHNAT XAQIDAN USHLAB QOLISH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User</cp:lastModifiedBy>
  <cp:revision>44</cp:revision>
  <dcterms:created xsi:type="dcterms:W3CDTF">2017-11-20T16:48:39Z</dcterms:created>
  <dcterms:modified xsi:type="dcterms:W3CDTF">2006-12-31T20:22:24Z</dcterms:modified>
</cp:coreProperties>
</file>