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Lst>
  <p:sldIdLst>
    <p:sldId id="256" r:id="rId2"/>
    <p:sldId id="265" r:id="rId3"/>
    <p:sldId id="257" r:id="rId4"/>
    <p:sldId id="258" r:id="rId5"/>
    <p:sldId id="259" r:id="rId6"/>
    <p:sldId id="260" r:id="rId7"/>
    <p:sldId id="261" r:id="rId8"/>
    <p:sldId id="262" r:id="rId9"/>
    <p:sldId id="263" r:id="rId10"/>
    <p:sldId id="264" r:id="rId11"/>
    <p:sldId id="266" r:id="rId12"/>
    <p:sldId id="267" r:id="rId13"/>
    <p:sldId id="268" r:id="rId14"/>
    <p:sldId id="287" r:id="rId15"/>
    <p:sldId id="289" r:id="rId16"/>
    <p:sldId id="288" r:id="rId17"/>
    <p:sldId id="292" r:id="rId18"/>
    <p:sldId id="290" r:id="rId19"/>
    <p:sldId id="269" r:id="rId20"/>
    <p:sldId id="270" r:id="rId21"/>
    <p:sldId id="271" r:id="rId22"/>
    <p:sldId id="272" r:id="rId23"/>
    <p:sldId id="273" r:id="rId24"/>
    <p:sldId id="274" r:id="rId25"/>
    <p:sldId id="276" r:id="rId26"/>
    <p:sldId id="275" r:id="rId27"/>
    <p:sldId id="277" r:id="rId28"/>
    <p:sldId id="278" r:id="rId29"/>
    <p:sldId id="279" r:id="rId30"/>
    <p:sldId id="280" r:id="rId31"/>
    <p:sldId id="281" r:id="rId32"/>
    <p:sldId id="282" r:id="rId33"/>
    <p:sldId id="283" r:id="rId34"/>
    <p:sldId id="284" r:id="rId35"/>
    <p:sldId id="285" r:id="rId36"/>
    <p:sldId id="286"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897" autoAdjust="0"/>
    <p:restoredTop sz="94660"/>
  </p:normalViewPr>
  <p:slideViewPr>
    <p:cSldViewPr>
      <p:cViewPr varScale="1">
        <p:scale>
          <a:sx n="69" d="100"/>
          <a:sy n="69" d="100"/>
        </p:scale>
        <p:origin x="-570"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87B5BC9C-E120-49BD-9289-34CD6C1EF2A0}"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87B5BC9C-E120-49BD-9289-34CD6C1EF2A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87B5BC9C-E120-49BD-9289-34CD6C1EF2A0}"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87B5BC9C-E120-49BD-9289-34CD6C1EF2A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87B5BC9C-E120-49BD-9289-34CD6C1EF2A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87B5BC9C-E120-49BD-9289-34CD6C1EF2A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87B5BC9C-E120-49BD-9289-34CD6C1EF2A0}"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87B5BC9C-E120-49BD-9289-34CD6C1EF2A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87B5BC9C-E120-49BD-9289-34CD6C1EF2A0}"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87B5BC9C-E120-49BD-9289-34CD6C1EF2A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97CFFB9-67B4-468E-A827-3ECC2CFC39D8}" type="datetimeFigureOut">
              <a:rPr lang="ru-RU" smtClean="0"/>
              <a:pPr/>
              <a:t>01.01.2007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87B5BC9C-E120-49BD-9289-34CD6C1EF2A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A97CFFB9-67B4-468E-A827-3ECC2CFC39D8}" type="datetimeFigureOut">
              <a:rPr lang="ru-RU" smtClean="0"/>
              <a:pPr/>
              <a:t>01.01.2007</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87B5BC9C-E120-49BD-9289-34CD6C1EF2A0}"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2976" y="642918"/>
            <a:ext cx="7315224" cy="1000133"/>
          </a:xfrm>
        </p:spPr>
        <p:txBody>
          <a:bodyPr>
            <a:normAutofit fontScale="90000"/>
          </a:bodyPr>
          <a:lstStyle/>
          <a:p>
            <a:r>
              <a:rPr lang="en-US" b="1" cap="small" dirty="0" smtClean="0"/>
              <a:t/>
            </a:r>
            <a:br>
              <a:rPr lang="en-US" b="1" cap="small" dirty="0" smtClean="0"/>
            </a:br>
            <a:r>
              <a:rPr lang="en-US" b="1" cap="small" dirty="0" smtClean="0"/>
              <a:t/>
            </a:r>
            <a:br>
              <a:rPr lang="en-US" b="1" cap="small" dirty="0" smtClean="0"/>
            </a:br>
            <a:r>
              <a:rPr lang="en-US" b="1" cap="small" dirty="0" smtClean="0"/>
              <a:t/>
            </a:r>
            <a:br>
              <a:rPr lang="en-US" b="1" cap="small" dirty="0" smtClean="0"/>
            </a:br>
            <a:r>
              <a:rPr lang="en-US" b="1" cap="small" dirty="0" smtClean="0"/>
              <a:t/>
            </a:r>
            <a:br>
              <a:rPr lang="en-US" b="1" cap="small" dirty="0" smtClean="0"/>
            </a:br>
            <a:r>
              <a:rPr lang="ru-RU" dirty="0"/>
              <a:t/>
            </a:r>
            <a:br>
              <a:rPr lang="ru-RU" dirty="0"/>
            </a:br>
            <a:r>
              <a:rPr lang="en-US" cap="small" dirty="0"/>
              <a:t> </a:t>
            </a:r>
            <a:r>
              <a:rPr lang="ru-RU" dirty="0"/>
              <a:t/>
            </a:r>
            <a:br>
              <a:rPr lang="ru-RU" dirty="0"/>
            </a:br>
            <a:r>
              <a:rPr lang="en-US" b="1" cap="small" dirty="0" smtClean="0"/>
              <a:t> </a:t>
            </a:r>
            <a:r>
              <a:rPr lang="en-US" sz="3600" b="1" cap="small" dirty="0" err="1" smtClean="0"/>
              <a:t>Mavzu:Mehnat</a:t>
            </a:r>
            <a:r>
              <a:rPr lang="en-US" sz="3600" b="1" cap="small" dirty="0" smtClean="0"/>
              <a:t> </a:t>
            </a:r>
            <a:r>
              <a:rPr lang="en-US" sz="3600" b="1" cap="small" dirty="0" err="1" smtClean="0"/>
              <a:t>resurslari</a:t>
            </a:r>
            <a:r>
              <a:rPr lang="en-US" sz="3600" b="1" cap="small" dirty="0" smtClean="0"/>
              <a:t> </a:t>
            </a:r>
            <a:r>
              <a:rPr lang="en-US" sz="3600" b="1" cap="small" dirty="0" err="1" smtClean="0"/>
              <a:t>balansi</a:t>
            </a:r>
            <a:endParaRPr lang="ru-RU" sz="3600" dirty="0"/>
          </a:p>
        </p:txBody>
      </p:sp>
      <p:sp>
        <p:nvSpPr>
          <p:cNvPr id="3" name="Подзаголовок 2"/>
          <p:cNvSpPr>
            <a:spLocks noGrp="1"/>
          </p:cNvSpPr>
          <p:nvPr>
            <p:ph type="subTitle" idx="1"/>
          </p:nvPr>
        </p:nvSpPr>
        <p:spPr>
          <a:xfrm>
            <a:off x="1371600" y="1714488"/>
            <a:ext cx="6400800" cy="3924312"/>
          </a:xfrm>
        </p:spPr>
        <p:txBody>
          <a:bodyPr>
            <a:normAutofit/>
          </a:bodyPr>
          <a:lstStyle/>
          <a:p>
            <a:pPr algn="just"/>
            <a:endParaRPr lang="en-US" cap="small" dirty="0" smtClean="0">
              <a:solidFill>
                <a:schemeClr val="tx1"/>
              </a:solidFill>
            </a:endParaRPr>
          </a:p>
          <a:p>
            <a:pPr algn="just"/>
            <a:r>
              <a:rPr lang="en-US" cap="small" dirty="0" smtClean="0">
                <a:solidFill>
                  <a:schemeClr val="tx1"/>
                </a:solidFill>
              </a:rPr>
              <a:t>1. </a:t>
            </a:r>
            <a:r>
              <a:rPr lang="en-US" b="1" cap="small" dirty="0" err="1" smtClean="0">
                <a:solidFill>
                  <a:schemeClr val="tx1"/>
                </a:solidFill>
              </a:rPr>
              <a:t>Mehnat</a:t>
            </a:r>
            <a:r>
              <a:rPr lang="en-US" b="1" cap="small" dirty="0" smtClean="0">
                <a:solidFill>
                  <a:schemeClr val="tx1"/>
                </a:solidFill>
              </a:rPr>
              <a:t> </a:t>
            </a:r>
            <a:r>
              <a:rPr lang="en-US" b="1" cap="small" dirty="0" err="1">
                <a:solidFill>
                  <a:schemeClr val="tx1"/>
                </a:solidFill>
              </a:rPr>
              <a:t>resurslarining</a:t>
            </a:r>
            <a:r>
              <a:rPr lang="en-US" b="1" cap="small" dirty="0">
                <a:solidFill>
                  <a:schemeClr val="tx1"/>
                </a:solidFill>
              </a:rPr>
              <a:t> </a:t>
            </a:r>
            <a:r>
              <a:rPr lang="en-US" b="1" cap="small" dirty="0" err="1">
                <a:solidFill>
                  <a:schemeClr val="tx1"/>
                </a:solidFill>
              </a:rPr>
              <a:t>hisobot</a:t>
            </a:r>
            <a:r>
              <a:rPr lang="en-US" b="1" cap="small" dirty="0">
                <a:solidFill>
                  <a:schemeClr val="tx1"/>
                </a:solidFill>
              </a:rPr>
              <a:t> </a:t>
            </a:r>
            <a:r>
              <a:rPr lang="en-US" b="1" cap="small" dirty="0" err="1">
                <a:solidFill>
                  <a:schemeClr val="tx1"/>
                </a:solidFill>
              </a:rPr>
              <a:t>balansini</a:t>
            </a:r>
            <a:r>
              <a:rPr lang="en-US" b="1" cap="small" dirty="0">
                <a:solidFill>
                  <a:schemeClr val="tx1"/>
                </a:solidFill>
              </a:rPr>
              <a:t> </a:t>
            </a:r>
            <a:r>
              <a:rPr lang="en-US" b="1" cap="small" dirty="0" err="1">
                <a:solidFill>
                  <a:schemeClr val="tx1"/>
                </a:solidFill>
              </a:rPr>
              <a:t>tuzish</a:t>
            </a:r>
            <a:r>
              <a:rPr lang="en-US" b="1" cap="small" dirty="0">
                <a:solidFill>
                  <a:schemeClr val="tx1"/>
                </a:solidFill>
              </a:rPr>
              <a:t>.</a:t>
            </a:r>
            <a:endParaRPr lang="ru-RU" b="1" dirty="0">
              <a:solidFill>
                <a:schemeClr val="tx1"/>
              </a:solidFill>
            </a:endParaRPr>
          </a:p>
          <a:p>
            <a:pPr algn="just"/>
            <a:r>
              <a:rPr lang="en-US" b="1" cap="small" dirty="0" smtClean="0">
                <a:solidFill>
                  <a:schemeClr val="tx1"/>
                </a:solidFill>
              </a:rPr>
              <a:t>2</a:t>
            </a:r>
            <a:r>
              <a:rPr lang="en-US" b="1" cap="small" dirty="0">
                <a:solidFill>
                  <a:schemeClr val="tx1"/>
                </a:solidFill>
              </a:rPr>
              <a:t>. </a:t>
            </a:r>
            <a:r>
              <a:rPr lang="en-US" b="1" cap="small" dirty="0" err="1">
                <a:solidFill>
                  <a:schemeClr val="tx1"/>
                </a:solidFill>
              </a:rPr>
              <a:t>Iqtisodiyotning</a:t>
            </a:r>
            <a:r>
              <a:rPr lang="en-US" b="1" cap="small" dirty="0">
                <a:solidFill>
                  <a:schemeClr val="tx1"/>
                </a:solidFill>
              </a:rPr>
              <a:t> </a:t>
            </a:r>
            <a:r>
              <a:rPr lang="en-US" b="1" cap="small" dirty="0" err="1">
                <a:solidFill>
                  <a:schemeClr val="tx1"/>
                </a:solidFill>
              </a:rPr>
              <a:t>norasmiy</a:t>
            </a:r>
            <a:r>
              <a:rPr lang="en-US" b="1" cap="small" dirty="0">
                <a:solidFill>
                  <a:schemeClr val="tx1"/>
                </a:solidFill>
              </a:rPr>
              <a:t> </a:t>
            </a:r>
            <a:r>
              <a:rPr lang="en-US" b="1" cap="small" dirty="0" err="1">
                <a:solidFill>
                  <a:schemeClr val="tx1"/>
                </a:solidFill>
              </a:rPr>
              <a:t>sektorida</a:t>
            </a:r>
            <a:r>
              <a:rPr lang="en-US" b="1" cap="small" dirty="0">
                <a:solidFill>
                  <a:schemeClr val="tx1"/>
                </a:solidFill>
              </a:rPr>
              <a:t> </a:t>
            </a:r>
            <a:r>
              <a:rPr lang="en-US" b="1" cap="small" dirty="0" err="1">
                <a:solidFill>
                  <a:schemeClr val="tx1"/>
                </a:solidFill>
              </a:rPr>
              <a:t>ish</a:t>
            </a:r>
            <a:r>
              <a:rPr lang="en-US" b="1" cap="small" dirty="0">
                <a:solidFill>
                  <a:schemeClr val="tx1"/>
                </a:solidFill>
              </a:rPr>
              <a:t> </a:t>
            </a:r>
            <a:r>
              <a:rPr lang="en-US" b="1" cap="small" dirty="0" err="1">
                <a:solidFill>
                  <a:schemeClr val="tx1"/>
                </a:solidFill>
              </a:rPr>
              <a:t>bilan</a:t>
            </a:r>
            <a:r>
              <a:rPr lang="en-US" b="1" cap="small" dirty="0">
                <a:solidFill>
                  <a:schemeClr val="tx1"/>
                </a:solidFill>
              </a:rPr>
              <a:t> band </a:t>
            </a:r>
            <a:r>
              <a:rPr lang="en-US" b="1" cap="small" dirty="0" err="1">
                <a:solidFill>
                  <a:schemeClr val="tx1"/>
                </a:solidFill>
              </a:rPr>
              <a:t>bo‘lganlarni</a:t>
            </a:r>
            <a:r>
              <a:rPr lang="en-US" b="1" dirty="0">
                <a:solidFill>
                  <a:schemeClr val="tx1"/>
                </a:solidFill>
              </a:rPr>
              <a:t> </a:t>
            </a:r>
            <a:r>
              <a:rPr lang="en-US" b="1" cap="small" dirty="0" err="1">
                <a:solidFill>
                  <a:schemeClr val="tx1"/>
                </a:solidFill>
              </a:rPr>
              <a:t>statistik</a:t>
            </a:r>
            <a:r>
              <a:rPr lang="en-US" b="1" cap="small" dirty="0">
                <a:solidFill>
                  <a:schemeClr val="tx1"/>
                </a:solidFill>
              </a:rPr>
              <a:t> </a:t>
            </a:r>
            <a:r>
              <a:rPr lang="en-US" b="1" cap="small" dirty="0" err="1">
                <a:solidFill>
                  <a:schemeClr val="tx1"/>
                </a:solidFill>
              </a:rPr>
              <a:t>o‘rganish</a:t>
            </a:r>
            <a:r>
              <a:rPr lang="en-US" b="1" cap="small" dirty="0">
                <a:solidFill>
                  <a:schemeClr val="tx1"/>
                </a:solidFill>
              </a:rPr>
              <a:t>.</a:t>
            </a:r>
            <a:endParaRPr lang="ru-RU" b="1" dirty="0">
              <a:solidFill>
                <a:schemeClr val="tx1"/>
              </a:solidFill>
            </a:endParaRPr>
          </a:p>
          <a:p>
            <a:pPr algn="just"/>
            <a:r>
              <a:rPr lang="en-US" b="1" cap="small" dirty="0" smtClean="0">
                <a:solidFill>
                  <a:schemeClr val="tx1"/>
                </a:solidFill>
              </a:rPr>
              <a:t>3</a:t>
            </a:r>
            <a:r>
              <a:rPr lang="en-US" b="1" cap="small" dirty="0">
                <a:solidFill>
                  <a:schemeClr val="tx1"/>
                </a:solidFill>
              </a:rPr>
              <a:t>. </a:t>
            </a:r>
            <a:r>
              <a:rPr lang="en-US" b="1" cap="small" dirty="0" err="1">
                <a:solidFill>
                  <a:schemeClr val="tx1"/>
                </a:solidFill>
              </a:rPr>
              <a:t>Mehnat</a:t>
            </a:r>
            <a:r>
              <a:rPr lang="en-US" b="1" cap="small" dirty="0">
                <a:solidFill>
                  <a:schemeClr val="tx1"/>
                </a:solidFill>
              </a:rPr>
              <a:t> </a:t>
            </a:r>
            <a:r>
              <a:rPr lang="en-US" b="1" cap="small" dirty="0" err="1">
                <a:solidFill>
                  <a:schemeClr val="tx1"/>
                </a:solidFill>
              </a:rPr>
              <a:t>resurslarining</a:t>
            </a:r>
            <a:r>
              <a:rPr lang="en-US" b="1" cap="small" dirty="0">
                <a:solidFill>
                  <a:schemeClr val="tx1"/>
                </a:solidFill>
              </a:rPr>
              <a:t>  </a:t>
            </a:r>
            <a:r>
              <a:rPr lang="en-US" b="1" cap="small" dirty="0" err="1">
                <a:solidFill>
                  <a:schemeClr val="tx1"/>
                </a:solidFill>
              </a:rPr>
              <a:t>balansini</a:t>
            </a:r>
            <a:r>
              <a:rPr lang="en-US" b="1" cap="small" dirty="0">
                <a:solidFill>
                  <a:schemeClr val="tx1"/>
                </a:solidFill>
              </a:rPr>
              <a:t> </a:t>
            </a:r>
            <a:r>
              <a:rPr lang="en-US" b="1" cap="small" dirty="0" err="1">
                <a:solidFill>
                  <a:schemeClr val="tx1"/>
                </a:solidFill>
              </a:rPr>
              <a:t>tuzish</a:t>
            </a:r>
            <a:r>
              <a:rPr lang="en-US" b="1" cap="small" dirty="0">
                <a:solidFill>
                  <a:schemeClr val="tx1"/>
                </a:solidFill>
              </a:rPr>
              <a:t> </a:t>
            </a:r>
            <a:r>
              <a:rPr lang="en-US" b="1" cap="small" dirty="0" err="1">
                <a:solidFill>
                  <a:schemeClr val="tx1"/>
                </a:solidFill>
              </a:rPr>
              <a:t>usuli</a:t>
            </a:r>
            <a:r>
              <a:rPr lang="en-US" b="1" cap="small" dirty="0">
                <a:solidFill>
                  <a:schemeClr val="tx1"/>
                </a:solidFill>
              </a:rPr>
              <a:t>.</a:t>
            </a:r>
            <a:endParaRPr lang="ru-RU" b="1" dirty="0">
              <a:solidFill>
                <a:schemeClr val="tx1"/>
              </a:solidFill>
            </a:endParaRPr>
          </a:p>
          <a:p>
            <a:pPr algn="just"/>
            <a:r>
              <a:rPr lang="en-US" cap="small" dirty="0">
                <a:solidFill>
                  <a:schemeClr val="tx1"/>
                </a:solidFill>
              </a:rPr>
              <a:t> </a:t>
            </a:r>
            <a:endParaRPr lang="ru-RU" dirty="0">
              <a:solidFill>
                <a:schemeClr val="tx1"/>
              </a:solidFill>
            </a:endParaRPr>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1" algn="ctr" rtl="0">
              <a:spcBef>
                <a:spcPct val="0"/>
              </a:spcBef>
            </a:pPr>
            <a:r>
              <a:rPr lang="en-US" sz="2800" b="1" cap="small" dirty="0" smtClean="0">
                <a:latin typeface="+mn-lt"/>
              </a:rPr>
              <a:t>1. </a:t>
            </a:r>
            <a:r>
              <a:rPr lang="en-US" sz="2800" b="1" cap="small" dirty="0" err="1" smtClean="0">
                <a:latin typeface="+mn-lt"/>
              </a:rPr>
              <a:t>Mehnat</a:t>
            </a:r>
            <a:r>
              <a:rPr lang="en-US" sz="2800" b="1" cap="small" dirty="0" smtClean="0">
                <a:latin typeface="+mn-lt"/>
              </a:rPr>
              <a:t> </a:t>
            </a:r>
            <a:r>
              <a:rPr lang="en-US" sz="2800" b="1" cap="small" dirty="0" err="1">
                <a:latin typeface="+mn-lt"/>
              </a:rPr>
              <a:t>resurslarining</a:t>
            </a:r>
            <a:r>
              <a:rPr lang="en-US" sz="2800" b="1" cap="small" dirty="0">
                <a:latin typeface="+mn-lt"/>
              </a:rPr>
              <a:t> </a:t>
            </a:r>
            <a:r>
              <a:rPr lang="en-US" sz="2800" b="1" cap="small" dirty="0" err="1">
                <a:latin typeface="+mn-lt"/>
              </a:rPr>
              <a:t>hisobot</a:t>
            </a:r>
            <a:r>
              <a:rPr lang="en-US" sz="2800" b="1" cap="small" dirty="0">
                <a:latin typeface="+mn-lt"/>
              </a:rPr>
              <a:t> </a:t>
            </a:r>
            <a:r>
              <a:rPr lang="en-US" sz="2800" b="1" cap="small" dirty="0" err="1">
                <a:latin typeface="+mn-lt"/>
              </a:rPr>
              <a:t>balansini</a:t>
            </a:r>
            <a:r>
              <a:rPr lang="en-US" sz="2800" b="1" cap="small" dirty="0">
                <a:latin typeface="+mn-lt"/>
              </a:rPr>
              <a:t> </a:t>
            </a:r>
            <a:r>
              <a:rPr lang="en-US" sz="2800" b="1" cap="small" dirty="0" err="1">
                <a:latin typeface="+mn-lt"/>
              </a:rPr>
              <a:t>tuzish</a:t>
            </a:r>
            <a:r>
              <a:rPr lang="ru-RU" sz="2800" dirty="0">
                <a:latin typeface="+mn-lt"/>
              </a:rPr>
              <a:t/>
            </a:r>
            <a:br>
              <a:rPr lang="ru-RU" sz="2800" dirty="0">
                <a:latin typeface="+mn-lt"/>
              </a:rPr>
            </a:br>
            <a:endParaRPr lang="ru-RU" sz="2800" dirty="0">
              <a:latin typeface="+mn-lt"/>
            </a:endParaRPr>
          </a:p>
        </p:txBody>
      </p:sp>
      <p:sp>
        <p:nvSpPr>
          <p:cNvPr id="3" name="Содержимое 2"/>
          <p:cNvSpPr>
            <a:spLocks noGrp="1"/>
          </p:cNvSpPr>
          <p:nvPr>
            <p:ph idx="1"/>
          </p:nvPr>
        </p:nvSpPr>
        <p:spPr/>
        <p:txBody>
          <a:bodyPr>
            <a:normAutofit fontScale="85000" lnSpcReduction="10000"/>
          </a:bodyPr>
          <a:lstStyle/>
          <a:p>
            <a:pPr algn="just">
              <a:buNone/>
            </a:pPr>
            <a:r>
              <a:rPr lang="en-US" cap="small" dirty="0" err="1" smtClean="0">
                <a:solidFill>
                  <a:schemeClr val="tx1">
                    <a:lumMod val="95000"/>
                    <a:lumOff val="5000"/>
                  </a:schemeClr>
                </a:solidFill>
              </a:rPr>
              <a:t>Mehnat</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resurslari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balansini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tuzish</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hamda</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ishga</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joylashishga</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muxtoj</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shaxslarni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aniqlash</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chogida</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asosiy</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axborot</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manbalari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davlat</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statistikasi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mehnat</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bo‘yicha</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aholi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bo‘yicha</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statistika</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hisobotlari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ma’lumotlari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ma’muriy</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hisobga</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olishning</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masalan</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mehnat</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va</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aholini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ijtimoiy</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muhofaza</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qilish</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organlari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uy-xo‘jaliklari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xodimlar</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ro‘yxatlari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xar</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xil</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turlari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shuningdek</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ish</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bilan</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bandlik</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masalalari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yuzasidan</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ishchi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kuchini</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tanlab</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tekshirishdan</a:t>
            </a:r>
            <a:r>
              <a:rPr lang="en-US" cap="small" dirty="0" smtClean="0">
                <a:solidFill>
                  <a:schemeClr val="tx1">
                    <a:lumMod val="95000"/>
                    <a:lumOff val="5000"/>
                  </a:schemeClr>
                </a:solidFill>
              </a:rPr>
              <a:t> </a:t>
            </a:r>
            <a:r>
              <a:rPr lang="en-US" cap="small" dirty="0" err="1" smtClean="0">
                <a:solidFill>
                  <a:schemeClr val="tx1">
                    <a:lumMod val="95000"/>
                    <a:lumOff val="5000"/>
                  </a:schemeClr>
                </a:solidFill>
              </a:rPr>
              <a:t>iborat</a:t>
            </a:r>
            <a:r>
              <a:rPr lang="en-US" cap="small" dirty="0" smtClean="0">
                <a:solidFill>
                  <a:schemeClr val="tx1">
                    <a:lumMod val="95000"/>
                    <a:lumOff val="5000"/>
                  </a:schemeClr>
                </a:solidFill>
              </a:rPr>
              <a:t>.</a:t>
            </a:r>
            <a:endParaRPr lang="ru-RU" dirty="0">
              <a:solidFill>
                <a:schemeClr val="tx1">
                  <a:lumMod val="95000"/>
                  <a:lumOff val="5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1" algn="ctr" rtl="0">
              <a:spcBef>
                <a:spcPct val="0"/>
              </a:spcBef>
            </a:pPr>
            <a:r>
              <a:rPr lang="en-US" sz="2800" b="1" cap="small" dirty="0" err="1">
                <a:latin typeface="+mn-lt"/>
              </a:rPr>
              <a:t>Mehnat</a:t>
            </a:r>
            <a:r>
              <a:rPr lang="en-US" sz="2800" b="1" cap="small" dirty="0">
                <a:latin typeface="+mn-lt"/>
              </a:rPr>
              <a:t> </a:t>
            </a:r>
            <a:r>
              <a:rPr lang="en-US" sz="2800" b="1" cap="small" dirty="0" err="1">
                <a:latin typeface="+mn-lt"/>
              </a:rPr>
              <a:t>resurslarining</a:t>
            </a:r>
            <a:r>
              <a:rPr lang="en-US" sz="2800" b="1" cap="small" dirty="0">
                <a:latin typeface="+mn-lt"/>
              </a:rPr>
              <a:t> </a:t>
            </a:r>
            <a:r>
              <a:rPr lang="en-US" sz="2800" b="1" cap="small" dirty="0" err="1">
                <a:latin typeface="+mn-lt"/>
              </a:rPr>
              <a:t>hisobot</a:t>
            </a:r>
            <a:r>
              <a:rPr lang="en-US" sz="2800" b="1" cap="small" dirty="0">
                <a:latin typeface="+mn-lt"/>
              </a:rPr>
              <a:t> </a:t>
            </a:r>
            <a:r>
              <a:rPr lang="en-US" sz="2800" b="1" cap="small" dirty="0" err="1">
                <a:latin typeface="+mn-lt"/>
              </a:rPr>
              <a:t>balansini</a:t>
            </a:r>
            <a:r>
              <a:rPr lang="en-US" sz="2800" b="1" cap="small" dirty="0">
                <a:latin typeface="+mn-lt"/>
              </a:rPr>
              <a:t> </a:t>
            </a:r>
            <a:r>
              <a:rPr lang="en-US" sz="2800" b="1" cap="small" dirty="0" err="1">
                <a:latin typeface="+mn-lt"/>
              </a:rPr>
              <a:t>tuzish</a:t>
            </a:r>
            <a:r>
              <a:rPr lang="ru-RU" sz="2800" dirty="0">
                <a:latin typeface="+mn-lt"/>
              </a:rPr>
              <a:t/>
            </a:r>
            <a:br>
              <a:rPr lang="ru-RU" sz="2800" dirty="0">
                <a:latin typeface="+mn-lt"/>
              </a:rPr>
            </a:br>
            <a:endParaRPr lang="ru-RU" sz="2800" dirty="0">
              <a:latin typeface="+mn-lt"/>
            </a:endParaRPr>
          </a:p>
        </p:txBody>
      </p:sp>
      <p:pic>
        <p:nvPicPr>
          <p:cNvPr id="4" name="Содержимое 3"/>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val="0"/>
              </a:ext>
            </a:extLst>
          </a:blip>
          <a:srcRect l="29462" t="26285" r="13054" b="16208"/>
          <a:stretch>
            <a:fillRect/>
          </a:stretch>
        </p:blipFill>
        <p:spPr bwMode="auto">
          <a:xfrm>
            <a:off x="1000100" y="1285860"/>
            <a:ext cx="7924339" cy="4643470"/>
          </a:xfrm>
          <a:prstGeom prst="rect">
            <a:avLst/>
          </a:prstGeom>
          <a:noFill/>
          <a:ln>
            <a:noFill/>
          </a:ln>
        </p:spPr>
      </p:pic>
      <p:sp>
        <p:nvSpPr>
          <p:cNvPr id="5" name="Скругленный прямоугольник 4"/>
          <p:cNvSpPr/>
          <p:nvPr/>
        </p:nvSpPr>
        <p:spPr>
          <a:xfrm>
            <a:off x="1857356" y="6215082"/>
            <a:ext cx="6143668" cy="2857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Mehnat</a:t>
            </a:r>
            <a:r>
              <a:rPr lang="en-US" dirty="0" smtClean="0"/>
              <a:t> </a:t>
            </a:r>
            <a:r>
              <a:rPr lang="en-US" dirty="0" err="1" smtClean="0"/>
              <a:t>resurslari</a:t>
            </a:r>
            <a:r>
              <a:rPr lang="en-US" dirty="0" smtClean="0"/>
              <a:t> </a:t>
            </a:r>
            <a:r>
              <a:rPr lang="en-US" dirty="0" err="1" smtClean="0"/>
              <a:t>turlari</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1" algn="ctr" rtl="0">
              <a:spcBef>
                <a:spcPct val="0"/>
              </a:spcBef>
            </a:pPr>
            <a:r>
              <a:rPr lang="en-US" sz="2800" b="1" cap="small" dirty="0" err="1">
                <a:latin typeface="+mn-lt"/>
              </a:rPr>
              <a:t>Mehnat</a:t>
            </a:r>
            <a:r>
              <a:rPr lang="en-US" sz="2800" b="1" cap="small" dirty="0">
                <a:latin typeface="+mn-lt"/>
              </a:rPr>
              <a:t> </a:t>
            </a:r>
            <a:r>
              <a:rPr lang="en-US" sz="2800" b="1" cap="small" dirty="0" err="1">
                <a:latin typeface="+mn-lt"/>
              </a:rPr>
              <a:t>resurslarining</a:t>
            </a:r>
            <a:r>
              <a:rPr lang="en-US" sz="2800" b="1" cap="small" dirty="0">
                <a:latin typeface="+mn-lt"/>
              </a:rPr>
              <a:t> </a:t>
            </a:r>
            <a:r>
              <a:rPr lang="en-US" sz="2800" b="1" cap="small" dirty="0" err="1">
                <a:latin typeface="+mn-lt"/>
              </a:rPr>
              <a:t>hisobot</a:t>
            </a:r>
            <a:r>
              <a:rPr lang="en-US" sz="2800" b="1" cap="small" dirty="0">
                <a:latin typeface="+mn-lt"/>
              </a:rPr>
              <a:t> </a:t>
            </a:r>
            <a:r>
              <a:rPr lang="en-US" sz="2800" b="1" cap="small" dirty="0" err="1">
                <a:latin typeface="+mn-lt"/>
              </a:rPr>
              <a:t>balansini</a:t>
            </a:r>
            <a:r>
              <a:rPr lang="en-US" sz="2800" b="1" cap="small" dirty="0">
                <a:latin typeface="+mn-lt"/>
              </a:rPr>
              <a:t> </a:t>
            </a:r>
            <a:r>
              <a:rPr lang="en-US" sz="2800" b="1" cap="small" dirty="0" err="1">
                <a:latin typeface="+mn-lt"/>
              </a:rPr>
              <a:t>tuzish</a:t>
            </a:r>
            <a:r>
              <a:rPr lang="ru-RU" sz="2800" dirty="0">
                <a:latin typeface="+mn-lt"/>
              </a:rPr>
              <a:t/>
            </a:r>
            <a:br>
              <a:rPr lang="ru-RU" sz="2800" dirty="0">
                <a:latin typeface="+mn-lt"/>
              </a:rPr>
            </a:br>
            <a:endParaRPr lang="ru-RU" sz="2800" dirty="0">
              <a:latin typeface="+mn-lt"/>
            </a:endParaRPr>
          </a:p>
        </p:txBody>
      </p:sp>
      <p:sp>
        <p:nvSpPr>
          <p:cNvPr id="3" name="Содержимое 2"/>
          <p:cNvSpPr>
            <a:spLocks noGrp="1"/>
          </p:cNvSpPr>
          <p:nvPr>
            <p:ph idx="1"/>
          </p:nvPr>
        </p:nvSpPr>
        <p:spPr/>
        <p:txBody>
          <a:bodyPr>
            <a:normAutofit fontScale="77500" lnSpcReduction="20000"/>
          </a:bodyPr>
          <a:lstStyle/>
          <a:p>
            <a:pPr algn="just"/>
            <a:r>
              <a:rPr lang="en-US" cap="small" dirty="0" err="1" smtClean="0"/>
              <a:t>Ishchi</a:t>
            </a:r>
            <a:r>
              <a:rPr lang="en-US" cap="small" dirty="0" smtClean="0"/>
              <a:t> </a:t>
            </a:r>
            <a:r>
              <a:rPr lang="en-US" cap="small" dirty="0" err="1" smtClean="0"/>
              <a:t>kuchini</a:t>
            </a:r>
            <a:r>
              <a:rPr lang="en-US" cap="small" dirty="0" smtClean="0"/>
              <a:t> </a:t>
            </a:r>
            <a:r>
              <a:rPr lang="en-US" cap="small" dirty="0" err="1" smtClean="0"/>
              <a:t>tanlab</a:t>
            </a:r>
            <a:r>
              <a:rPr lang="en-US" cap="small" dirty="0" smtClean="0"/>
              <a:t> </a:t>
            </a:r>
            <a:r>
              <a:rPr lang="en-US" cap="small" dirty="0" err="1" smtClean="0"/>
              <a:t>tekshirib</a:t>
            </a:r>
            <a:r>
              <a:rPr lang="en-US" cap="small" dirty="0" smtClean="0"/>
              <a:t> </a:t>
            </a:r>
            <a:r>
              <a:rPr lang="en-US" cap="small" dirty="0" err="1" smtClean="0"/>
              <a:t>chiqish</a:t>
            </a:r>
            <a:r>
              <a:rPr lang="en-US" cap="small" dirty="0" smtClean="0"/>
              <a:t> - </a:t>
            </a:r>
            <a:r>
              <a:rPr lang="en-US" cap="small" dirty="0" err="1" smtClean="0"/>
              <a:t>ma’lumot</a:t>
            </a:r>
            <a:r>
              <a:rPr lang="en-US" cap="small" dirty="0" smtClean="0"/>
              <a:t> </a:t>
            </a:r>
            <a:r>
              <a:rPr lang="en-US" cap="small" dirty="0" err="1" smtClean="0"/>
              <a:t>to‘plash</a:t>
            </a:r>
            <a:r>
              <a:rPr lang="en-US" cap="small" dirty="0" smtClean="0"/>
              <a:t> </a:t>
            </a:r>
            <a:r>
              <a:rPr lang="en-US" cap="small" dirty="0" err="1" smtClean="0"/>
              <a:t>vositalari</a:t>
            </a:r>
            <a:r>
              <a:rPr lang="en-US" cap="small" dirty="0" smtClean="0"/>
              <a:t> </a:t>
            </a:r>
            <a:r>
              <a:rPr lang="en-US" cap="small" dirty="0" err="1" smtClean="0"/>
              <a:t>orasida</a:t>
            </a:r>
            <a:r>
              <a:rPr lang="en-US" cap="small" dirty="0" smtClean="0"/>
              <a:t> eng </a:t>
            </a:r>
            <a:r>
              <a:rPr lang="en-US" cap="small" dirty="0" err="1" smtClean="0"/>
              <a:t>moslashuvchan</a:t>
            </a:r>
            <a:r>
              <a:rPr lang="en-US" cap="small" dirty="0" smtClean="0"/>
              <a:t> </a:t>
            </a:r>
            <a:r>
              <a:rPr lang="en-US" cap="small" dirty="0" err="1" smtClean="0"/>
              <a:t>usuldir</a:t>
            </a:r>
            <a:r>
              <a:rPr lang="en-US" cap="small" dirty="0" smtClean="0"/>
              <a:t>. </a:t>
            </a:r>
            <a:r>
              <a:rPr lang="en-US" cap="small" dirty="0" err="1" smtClean="0"/>
              <a:t>Ularning</a:t>
            </a:r>
            <a:r>
              <a:rPr lang="en-US" cap="small" dirty="0" smtClean="0"/>
              <a:t> </a:t>
            </a:r>
            <a:r>
              <a:rPr lang="en-US" cap="small" dirty="0" err="1" smtClean="0"/>
              <a:t>natijalariga</a:t>
            </a:r>
            <a:r>
              <a:rPr lang="en-US" cap="small" dirty="0" smtClean="0"/>
              <a:t> </a:t>
            </a:r>
            <a:r>
              <a:rPr lang="en-US" cap="small" dirty="0" err="1" smtClean="0"/>
              <a:t>qarab</a:t>
            </a:r>
            <a:r>
              <a:rPr lang="en-US" cap="small" dirty="0" smtClean="0"/>
              <a:t> </a:t>
            </a:r>
            <a:r>
              <a:rPr lang="en-US" cap="small" dirty="0" err="1" smtClean="0"/>
              <a:t>mehnat</a:t>
            </a:r>
            <a:r>
              <a:rPr lang="en-US" cap="small" dirty="0" smtClean="0"/>
              <a:t> </a:t>
            </a:r>
            <a:r>
              <a:rPr lang="en-US" cap="small" dirty="0" err="1" smtClean="0"/>
              <a:t>resurslarining</a:t>
            </a:r>
            <a:r>
              <a:rPr lang="en-US" cap="small" dirty="0" smtClean="0"/>
              <a:t> </a:t>
            </a:r>
            <a:r>
              <a:rPr lang="en-US" cap="small" dirty="0" err="1" smtClean="0"/>
              <a:t>shakllanishini</a:t>
            </a:r>
            <a:r>
              <a:rPr lang="en-US" cap="small" dirty="0" smtClean="0"/>
              <a:t>,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bandlar</a:t>
            </a:r>
            <a:r>
              <a:rPr lang="en-US" cap="small" dirty="0" smtClean="0"/>
              <a:t>, </a:t>
            </a:r>
            <a:r>
              <a:rPr lang="en-US" cap="small" dirty="0" err="1" smtClean="0"/>
              <a:t>ishsizlar</a:t>
            </a:r>
            <a:r>
              <a:rPr lang="en-US" cap="small" dirty="0" smtClean="0"/>
              <a:t>, </a:t>
            </a:r>
            <a:r>
              <a:rPr lang="en-US" cap="small" dirty="0" err="1" smtClean="0"/>
              <a:t>iqtisodiy</a:t>
            </a:r>
            <a:r>
              <a:rPr lang="en-US" cap="small" dirty="0" smtClean="0"/>
              <a:t> </a:t>
            </a:r>
            <a:r>
              <a:rPr lang="en-US" cap="small" dirty="0" err="1" smtClean="0"/>
              <a:t>nofaol</a:t>
            </a:r>
            <a:r>
              <a:rPr lang="en-US" cap="small" dirty="0" smtClean="0"/>
              <a:t> </a:t>
            </a:r>
            <a:r>
              <a:rPr lang="en-US" cap="small" dirty="0" err="1" smtClean="0"/>
              <a:t>aholi</a:t>
            </a:r>
            <a:r>
              <a:rPr lang="en-US" cap="small" dirty="0" smtClean="0"/>
              <a:t> </a:t>
            </a:r>
            <a:r>
              <a:rPr lang="en-US" cap="small" dirty="0" err="1" smtClean="0"/>
              <a:t>sonini</a:t>
            </a:r>
            <a:r>
              <a:rPr lang="en-US" cap="small" dirty="0" smtClean="0"/>
              <a:t> </a:t>
            </a:r>
            <a:r>
              <a:rPr lang="en-US" cap="small" dirty="0" err="1" smtClean="0"/>
              <a:t>ko‘rsatuvchi</a:t>
            </a:r>
            <a:r>
              <a:rPr lang="en-US" cap="small" dirty="0" smtClean="0"/>
              <a:t> </a:t>
            </a:r>
            <a:r>
              <a:rPr lang="en-US" cap="small" dirty="0" err="1" smtClean="0"/>
              <a:t>ma’lumotlarni</a:t>
            </a:r>
            <a:r>
              <a:rPr lang="en-US" cap="small" dirty="0" smtClean="0"/>
              <a:t> </a:t>
            </a:r>
            <a:r>
              <a:rPr lang="en-US" cap="small" dirty="0" err="1" smtClean="0"/>
              <a:t>olish</a:t>
            </a:r>
            <a:r>
              <a:rPr lang="en-US" cap="small" dirty="0" smtClean="0"/>
              <a:t> </a:t>
            </a:r>
            <a:r>
              <a:rPr lang="en-US" cap="small" dirty="0" err="1" smtClean="0"/>
              <a:t>mumkin</a:t>
            </a:r>
            <a:r>
              <a:rPr lang="en-US" cap="small" dirty="0" smtClean="0"/>
              <a:t>. </a:t>
            </a:r>
            <a:r>
              <a:rPr lang="en-US" cap="small" dirty="0" err="1" smtClean="0"/>
              <a:t>Zaruratga</a:t>
            </a:r>
            <a:r>
              <a:rPr lang="en-US" cap="small" dirty="0" smtClean="0"/>
              <a:t> </a:t>
            </a:r>
            <a:r>
              <a:rPr lang="en-US" cap="small" dirty="0" err="1" smtClean="0"/>
              <a:t>qarab</a:t>
            </a:r>
            <a:r>
              <a:rPr lang="en-US" cap="small" dirty="0" smtClean="0"/>
              <a:t>, </a:t>
            </a:r>
            <a:r>
              <a:rPr lang="en-US" cap="small" dirty="0" err="1" smtClean="0"/>
              <a:t>tushunchalar</a:t>
            </a:r>
            <a:r>
              <a:rPr lang="en-US" cap="small" dirty="0" smtClean="0"/>
              <a:t>, </a:t>
            </a:r>
            <a:r>
              <a:rPr lang="en-US" cap="small" dirty="0" err="1" smtClean="0"/>
              <a:t>ta’riflar</a:t>
            </a:r>
            <a:r>
              <a:rPr lang="en-US" cap="small" dirty="0" smtClean="0"/>
              <a:t> </a:t>
            </a:r>
            <a:r>
              <a:rPr lang="en-US" cap="small" dirty="0" err="1" smtClean="0"/>
              <a:t>va</a:t>
            </a:r>
            <a:r>
              <a:rPr lang="en-US" cap="small" dirty="0" smtClean="0"/>
              <a:t> </a:t>
            </a:r>
            <a:r>
              <a:rPr lang="en-US" cap="small" dirty="0" err="1" smtClean="0"/>
              <a:t>savollarni</a:t>
            </a:r>
            <a:r>
              <a:rPr lang="en-US" cap="small" dirty="0" smtClean="0"/>
              <a:t> </a:t>
            </a:r>
            <a:r>
              <a:rPr lang="en-US" cap="small" dirty="0" err="1" smtClean="0"/>
              <a:t>o‘zgartirish</a:t>
            </a:r>
            <a:r>
              <a:rPr lang="en-US" cap="small" dirty="0" smtClean="0"/>
              <a:t> </a:t>
            </a:r>
            <a:r>
              <a:rPr lang="en-US" cap="small" dirty="0" err="1" smtClean="0"/>
              <a:t>yoki</a:t>
            </a:r>
            <a:r>
              <a:rPr lang="en-US" cap="small" dirty="0" smtClean="0"/>
              <a:t> </a:t>
            </a:r>
            <a:r>
              <a:rPr lang="en-US" cap="small" dirty="0" err="1" smtClean="0"/>
              <a:t>maydalash</a:t>
            </a:r>
            <a:r>
              <a:rPr lang="en-US" cap="small" dirty="0" smtClean="0"/>
              <a:t> </a:t>
            </a:r>
            <a:r>
              <a:rPr lang="en-US" cap="small" dirty="0" err="1" smtClean="0"/>
              <a:t>mumkin</a:t>
            </a:r>
            <a:r>
              <a:rPr lang="en-US" cap="small" dirty="0" smtClean="0"/>
              <a:t>. Bu </a:t>
            </a:r>
            <a:r>
              <a:rPr lang="en-US" cap="small" dirty="0" err="1" smtClean="0"/>
              <a:t>esa</a:t>
            </a:r>
            <a:r>
              <a:rPr lang="en-US" cap="small" dirty="0" smtClean="0"/>
              <a:t> </a:t>
            </a:r>
            <a:r>
              <a:rPr lang="en-US" cap="small" dirty="0" err="1" smtClean="0"/>
              <a:t>ayrim</a:t>
            </a:r>
            <a:r>
              <a:rPr lang="en-US" cap="small" dirty="0" smtClean="0"/>
              <a:t> </a:t>
            </a:r>
            <a:r>
              <a:rPr lang="en-US" cap="small" dirty="0" err="1" smtClean="0"/>
              <a:t>aholi</a:t>
            </a:r>
            <a:r>
              <a:rPr lang="en-US" cap="small" dirty="0" smtClean="0"/>
              <a:t> </a:t>
            </a:r>
            <a:r>
              <a:rPr lang="en-US" cap="small" dirty="0" err="1" smtClean="0"/>
              <a:t>guruhlari</a:t>
            </a:r>
            <a:r>
              <a:rPr lang="en-US" cap="small" dirty="0" smtClean="0"/>
              <a:t> </a:t>
            </a:r>
            <a:r>
              <a:rPr lang="en-US" cap="small" dirty="0" err="1" smtClean="0"/>
              <a:t>ishchi</a:t>
            </a:r>
            <a:r>
              <a:rPr lang="en-US" cap="small" dirty="0" smtClean="0"/>
              <a:t> </a:t>
            </a:r>
            <a:r>
              <a:rPr lang="en-US" cap="small" dirty="0" err="1" smtClean="0"/>
              <a:t>kuchida</a:t>
            </a:r>
            <a:r>
              <a:rPr lang="en-US" cap="small" dirty="0" smtClean="0"/>
              <a:t> </a:t>
            </a:r>
            <a:r>
              <a:rPr lang="en-US" cap="small" dirty="0" err="1" smtClean="0"/>
              <a:t>ishtirok</a:t>
            </a:r>
            <a:r>
              <a:rPr lang="en-US" cap="small" dirty="0" smtClean="0"/>
              <a:t> </a:t>
            </a:r>
            <a:r>
              <a:rPr lang="en-US" cap="small" dirty="0" err="1" smtClean="0"/>
              <a:t>yetishining</a:t>
            </a:r>
            <a:r>
              <a:rPr lang="en-US" cap="small" dirty="0" smtClean="0"/>
              <a:t> </a:t>
            </a:r>
            <a:r>
              <a:rPr lang="en-US" cap="small" dirty="0" err="1" smtClean="0"/>
              <a:t>turli</a:t>
            </a:r>
            <a:r>
              <a:rPr lang="en-US" cap="small" dirty="0" smtClean="0"/>
              <a:t> </a:t>
            </a:r>
            <a:r>
              <a:rPr lang="en-US" cap="small" dirty="0" err="1" smtClean="0"/>
              <a:t>shakllarini</a:t>
            </a:r>
            <a:r>
              <a:rPr lang="en-US" cap="small" dirty="0" smtClean="0"/>
              <a:t> </a:t>
            </a:r>
            <a:r>
              <a:rPr lang="en-US" cap="small" dirty="0" err="1" smtClean="0"/>
              <a:t>aniqlash</a:t>
            </a:r>
            <a:r>
              <a:rPr lang="en-US" cap="small" dirty="0" smtClean="0"/>
              <a:t> </a:t>
            </a:r>
            <a:r>
              <a:rPr lang="en-US" cap="small" dirty="0" err="1" smtClean="0"/>
              <a:t>imkonini</a:t>
            </a:r>
            <a:r>
              <a:rPr lang="en-US" cap="small" dirty="0" smtClean="0"/>
              <a:t> </a:t>
            </a:r>
            <a:r>
              <a:rPr lang="en-US" cap="small" dirty="0" err="1" smtClean="0"/>
              <a:t>beradi</a:t>
            </a:r>
            <a:r>
              <a:rPr lang="en-US" cap="small" dirty="0" smtClean="0"/>
              <a:t>. </a:t>
            </a:r>
            <a:r>
              <a:rPr lang="en-US" cap="small" dirty="0" err="1" smtClean="0"/>
              <a:t>Bunday</a:t>
            </a:r>
            <a:r>
              <a:rPr lang="en-US" cap="small" dirty="0" smtClean="0"/>
              <a:t> </a:t>
            </a:r>
            <a:r>
              <a:rPr lang="en-US" cap="small" dirty="0" err="1" smtClean="0"/>
              <a:t>moslashuvchanlik</a:t>
            </a:r>
            <a:r>
              <a:rPr lang="en-US" cap="small" dirty="0" smtClean="0"/>
              <a:t> </a:t>
            </a:r>
            <a:r>
              <a:rPr lang="en-US" cap="small" dirty="0" err="1" smtClean="0"/>
              <a:t>ushbu</a:t>
            </a:r>
            <a:r>
              <a:rPr lang="en-US" cap="small" dirty="0" smtClean="0"/>
              <a:t> </a:t>
            </a:r>
            <a:r>
              <a:rPr lang="en-US" cap="small" dirty="0" err="1" smtClean="0"/>
              <a:t>tekshiruvlarni</a:t>
            </a:r>
            <a:r>
              <a:rPr lang="en-US" cap="small" dirty="0" smtClean="0"/>
              <a:t> </a:t>
            </a:r>
            <a:r>
              <a:rPr lang="en-US" cap="small" dirty="0" err="1" smtClean="0"/>
              <a:t>turli</a:t>
            </a:r>
            <a:r>
              <a:rPr lang="en-US" cap="small" dirty="0" smtClean="0"/>
              <a:t> </a:t>
            </a:r>
            <a:r>
              <a:rPr lang="en-US" cap="small" dirty="0" err="1" smtClean="0"/>
              <a:t>iste’molchilar</a:t>
            </a:r>
            <a:r>
              <a:rPr lang="en-US" cap="small" dirty="0" smtClean="0"/>
              <a:t> </a:t>
            </a:r>
            <a:r>
              <a:rPr lang="en-US" cap="small" dirty="0" err="1" smtClean="0"/>
              <a:t>talablarini</a:t>
            </a:r>
            <a:r>
              <a:rPr lang="en-US" cap="small" dirty="0" smtClean="0"/>
              <a:t> </a:t>
            </a:r>
            <a:r>
              <a:rPr lang="en-US" cap="small" dirty="0" err="1" smtClean="0"/>
              <a:t>qondirish</a:t>
            </a:r>
            <a:r>
              <a:rPr lang="en-US" cap="small" dirty="0" smtClean="0"/>
              <a:t> </a:t>
            </a:r>
            <a:r>
              <a:rPr lang="en-US" cap="small" dirty="0" err="1" smtClean="0"/>
              <a:t>uchun</a:t>
            </a:r>
            <a:r>
              <a:rPr lang="en-US" cap="small" dirty="0" smtClean="0"/>
              <a:t> </a:t>
            </a:r>
            <a:r>
              <a:rPr lang="en-US" cap="small" dirty="0" err="1" smtClean="0"/>
              <a:t>ayniqsa</a:t>
            </a:r>
            <a:r>
              <a:rPr lang="en-US" cap="small" dirty="0" smtClean="0"/>
              <a:t> </a:t>
            </a:r>
            <a:r>
              <a:rPr lang="en-US" cap="small" dirty="0" err="1" smtClean="0"/>
              <a:t>yaroqli</a:t>
            </a:r>
            <a:r>
              <a:rPr lang="en-US" cap="small" dirty="0" smtClean="0"/>
              <a:t> </a:t>
            </a:r>
            <a:r>
              <a:rPr lang="en-US" cap="small" dirty="0" err="1" smtClean="0"/>
              <a:t>qiladi</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1" algn="ctr" rtl="0">
              <a:spcBef>
                <a:spcPct val="0"/>
              </a:spcBef>
            </a:pPr>
            <a:r>
              <a:rPr lang="en-US" sz="2800" b="1" cap="small" dirty="0" err="1">
                <a:latin typeface="+mn-lt"/>
              </a:rPr>
              <a:t>Mehnat</a:t>
            </a:r>
            <a:r>
              <a:rPr lang="en-US" sz="2800" b="1" cap="small" dirty="0">
                <a:latin typeface="+mn-lt"/>
              </a:rPr>
              <a:t> </a:t>
            </a:r>
            <a:r>
              <a:rPr lang="en-US" sz="2800" b="1" cap="small" dirty="0" err="1">
                <a:latin typeface="+mn-lt"/>
              </a:rPr>
              <a:t>resurslarining</a:t>
            </a:r>
            <a:r>
              <a:rPr lang="en-US" sz="2800" b="1" cap="small" dirty="0">
                <a:latin typeface="+mn-lt"/>
              </a:rPr>
              <a:t> </a:t>
            </a:r>
            <a:r>
              <a:rPr lang="en-US" sz="2800" b="1" cap="small" dirty="0" err="1">
                <a:latin typeface="+mn-lt"/>
              </a:rPr>
              <a:t>hisobot</a:t>
            </a:r>
            <a:r>
              <a:rPr lang="en-US" sz="2800" b="1" cap="small" dirty="0">
                <a:latin typeface="+mn-lt"/>
              </a:rPr>
              <a:t> </a:t>
            </a:r>
            <a:r>
              <a:rPr lang="en-US" sz="2800" b="1" cap="small" dirty="0" err="1">
                <a:latin typeface="+mn-lt"/>
              </a:rPr>
              <a:t>balansini</a:t>
            </a:r>
            <a:r>
              <a:rPr lang="en-US" sz="2800" b="1" cap="small" dirty="0">
                <a:latin typeface="+mn-lt"/>
              </a:rPr>
              <a:t> </a:t>
            </a:r>
            <a:r>
              <a:rPr lang="en-US" sz="2800" b="1" cap="small" dirty="0" err="1">
                <a:latin typeface="+mn-lt"/>
              </a:rPr>
              <a:t>tuzish</a:t>
            </a:r>
            <a:r>
              <a:rPr lang="ru-RU" sz="2800" dirty="0">
                <a:latin typeface="+mn-lt"/>
              </a:rPr>
              <a:t/>
            </a:r>
            <a:br>
              <a:rPr lang="ru-RU" sz="2800" dirty="0">
                <a:latin typeface="+mn-lt"/>
              </a:rPr>
            </a:br>
            <a:endParaRPr lang="ru-RU" sz="2800" dirty="0">
              <a:latin typeface="+mn-lt"/>
            </a:endParaRPr>
          </a:p>
        </p:txBody>
      </p:sp>
      <p:sp>
        <p:nvSpPr>
          <p:cNvPr id="3" name="Содержимое 2"/>
          <p:cNvSpPr>
            <a:spLocks noGrp="1"/>
          </p:cNvSpPr>
          <p:nvPr>
            <p:ph idx="1"/>
          </p:nvPr>
        </p:nvSpPr>
        <p:spPr/>
        <p:txBody>
          <a:bodyPr>
            <a:normAutofit fontScale="77500" lnSpcReduction="20000"/>
          </a:bodyPr>
          <a:lstStyle/>
          <a:p>
            <a:pPr algn="just"/>
            <a:r>
              <a:rPr lang="en-US" cap="small" dirty="0" err="1" smtClean="0"/>
              <a:t>Xalqaro</a:t>
            </a:r>
            <a:r>
              <a:rPr lang="en-US" cap="small" dirty="0" smtClean="0"/>
              <a:t> </a:t>
            </a:r>
            <a:r>
              <a:rPr lang="en-US" cap="small" dirty="0" err="1" smtClean="0"/>
              <a:t>kiyoslanadigan</a:t>
            </a:r>
            <a:r>
              <a:rPr lang="en-US" cap="small" dirty="0" smtClean="0"/>
              <a:t> </a:t>
            </a:r>
            <a:r>
              <a:rPr lang="en-US" cap="small" dirty="0" err="1" smtClean="0"/>
              <a:t>natijalarni</a:t>
            </a:r>
            <a:r>
              <a:rPr lang="en-US" cap="small" dirty="0" smtClean="0"/>
              <a:t> </a:t>
            </a:r>
            <a:r>
              <a:rPr lang="en-US" cap="small" dirty="0" err="1" smtClean="0"/>
              <a:t>ta’minlaydi</a:t>
            </a:r>
            <a:r>
              <a:rPr lang="en-US" cap="small" dirty="0" smtClean="0"/>
              <a:t>. </a:t>
            </a:r>
            <a:r>
              <a:rPr lang="en-US" cap="small" dirty="0" err="1" smtClean="0"/>
              <a:t>Ishchi</a:t>
            </a:r>
            <a:r>
              <a:rPr lang="en-US" cap="small" dirty="0" smtClean="0"/>
              <a:t> </a:t>
            </a:r>
            <a:r>
              <a:rPr lang="en-US" cap="small" dirty="0" err="1" smtClean="0"/>
              <a:t>kuchini</a:t>
            </a:r>
            <a:r>
              <a:rPr lang="en-US" cap="small" dirty="0" smtClean="0"/>
              <a:t> </a:t>
            </a:r>
            <a:r>
              <a:rPr lang="en-US" cap="small" dirty="0" err="1" smtClean="0"/>
              <a:t>tekshirib</a:t>
            </a:r>
            <a:r>
              <a:rPr lang="en-US" cap="small" dirty="0" smtClean="0"/>
              <a:t> </a:t>
            </a:r>
            <a:r>
              <a:rPr lang="en-US" cap="small" dirty="0" err="1" smtClean="0"/>
              <a:t>chiqish</a:t>
            </a:r>
            <a:r>
              <a:rPr lang="en-US" cap="small" dirty="0" smtClean="0"/>
              <a:t> </a:t>
            </a:r>
            <a:r>
              <a:rPr lang="en-US" cap="small" dirty="0" err="1" smtClean="0"/>
              <a:t>faqat</a:t>
            </a:r>
            <a:r>
              <a:rPr lang="en-US" cap="small" dirty="0" smtClean="0"/>
              <a:t> </a:t>
            </a:r>
            <a:r>
              <a:rPr lang="en-US" cap="small" dirty="0" err="1" smtClean="0"/>
              <a:t>ishlayotganlarni</a:t>
            </a:r>
            <a:r>
              <a:rPr lang="en-US" cap="small" dirty="0" smtClean="0"/>
              <a:t> </a:t>
            </a:r>
            <a:r>
              <a:rPr lang="en-US" cap="small" dirty="0" err="1" smtClean="0"/>
              <a:t>emas</a:t>
            </a:r>
            <a:r>
              <a:rPr lang="en-US" cap="small" dirty="0" smtClean="0"/>
              <a:t>, </a:t>
            </a:r>
            <a:r>
              <a:rPr lang="en-US" cap="small" dirty="0" err="1" smtClean="0"/>
              <a:t>balki</a:t>
            </a:r>
            <a:r>
              <a:rPr lang="en-US" cap="small" dirty="0" smtClean="0"/>
              <a:t> </a:t>
            </a:r>
            <a:r>
              <a:rPr lang="en-US" cap="small" dirty="0" err="1" smtClean="0"/>
              <a:t>vaqtincha</a:t>
            </a:r>
            <a:r>
              <a:rPr lang="en-US" cap="small" dirty="0" smtClean="0"/>
              <a:t>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bo‘lmaganlarni</a:t>
            </a:r>
            <a:r>
              <a:rPr lang="en-US" cap="small" dirty="0" smtClean="0"/>
              <a:t> ham </a:t>
            </a:r>
            <a:r>
              <a:rPr lang="en-US" cap="small" dirty="0" err="1" smtClean="0"/>
              <a:t>kamrab</a:t>
            </a:r>
            <a:r>
              <a:rPr lang="en-US" cap="small" dirty="0" smtClean="0"/>
              <a:t> </a:t>
            </a:r>
            <a:r>
              <a:rPr lang="en-US" cap="small" dirty="0" err="1" smtClean="0"/>
              <a:t>olganligidan</a:t>
            </a:r>
            <a:r>
              <a:rPr lang="en-US" cap="small" dirty="0" smtClean="0"/>
              <a:t>, u </a:t>
            </a:r>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va</a:t>
            </a:r>
            <a:r>
              <a:rPr lang="en-US" cap="small" dirty="0" smtClean="0"/>
              <a:t> </a:t>
            </a:r>
            <a:r>
              <a:rPr lang="en-US" cap="small" dirty="0" err="1" smtClean="0"/>
              <a:t>ularning</a:t>
            </a:r>
            <a:r>
              <a:rPr lang="en-US" cap="small" dirty="0" smtClean="0"/>
              <a:t> </a:t>
            </a:r>
            <a:r>
              <a:rPr lang="en-US" cap="small" dirty="0" err="1" smtClean="0"/>
              <a:t>taqsimlanish</a:t>
            </a:r>
            <a:r>
              <a:rPr lang="en-US" cap="small" dirty="0" smtClean="0"/>
              <a:t> </a:t>
            </a:r>
            <a:r>
              <a:rPr lang="en-US" cap="small" dirty="0" err="1" smtClean="0"/>
              <a:t>tuzilmasi</a:t>
            </a:r>
            <a:r>
              <a:rPr lang="en-US" cap="small" dirty="0" smtClean="0"/>
              <a:t> </a:t>
            </a:r>
            <a:r>
              <a:rPr lang="en-US" cap="small" dirty="0" err="1" smtClean="0"/>
              <a:t>haqida</a:t>
            </a:r>
            <a:r>
              <a:rPr lang="en-US" cap="small" dirty="0" smtClean="0"/>
              <a:t> </a:t>
            </a:r>
            <a:r>
              <a:rPr lang="en-US" cap="small" dirty="0" err="1" smtClean="0"/>
              <a:t>to‘la-to‘kis</a:t>
            </a:r>
            <a:r>
              <a:rPr lang="en-US" cap="small" dirty="0" smtClean="0"/>
              <a:t> </a:t>
            </a:r>
            <a:r>
              <a:rPr lang="en-US" cap="small" dirty="0" err="1" smtClean="0"/>
              <a:t>tasavvur</a:t>
            </a:r>
            <a:r>
              <a:rPr lang="en-US" cap="small" dirty="0" smtClean="0"/>
              <a:t> </a:t>
            </a:r>
            <a:r>
              <a:rPr lang="en-US" cap="small" dirty="0" err="1" smtClean="0"/>
              <a:t>xosil</a:t>
            </a:r>
            <a:r>
              <a:rPr lang="en-US" cap="small" dirty="0" smtClean="0"/>
              <a:t> </a:t>
            </a:r>
            <a:r>
              <a:rPr lang="en-US" cap="small" dirty="0" err="1" smtClean="0"/>
              <a:t>qilishni</a:t>
            </a:r>
            <a:r>
              <a:rPr lang="en-US" cap="small" dirty="0" smtClean="0"/>
              <a:t> </a:t>
            </a:r>
            <a:r>
              <a:rPr lang="en-US" cap="small" dirty="0" err="1" smtClean="0"/>
              <a:t>ta’minlaydi</a:t>
            </a:r>
            <a:r>
              <a:rPr lang="en-US" cap="small" dirty="0" smtClean="0"/>
              <a:t>.</a:t>
            </a:r>
            <a:endParaRPr lang="ru-RU" dirty="0" smtClean="0"/>
          </a:p>
          <a:p>
            <a:pPr algn="just"/>
            <a:r>
              <a:rPr lang="en-US" cap="small" dirty="0" err="1" smtClean="0"/>
              <a:t>Mehnat</a:t>
            </a:r>
            <a:r>
              <a:rPr lang="en-US" cap="small" dirty="0" smtClean="0"/>
              <a:t> </a:t>
            </a:r>
            <a:r>
              <a:rPr lang="en-US" cap="small" dirty="0" err="1" smtClean="0"/>
              <a:t>resurslarining</a:t>
            </a:r>
            <a:r>
              <a:rPr lang="en-US" cap="small" dirty="0" smtClean="0"/>
              <a:t> </a:t>
            </a:r>
            <a:r>
              <a:rPr lang="en-US" cap="small" dirty="0" err="1" smtClean="0"/>
              <a:t>hisobot</a:t>
            </a:r>
            <a:r>
              <a:rPr lang="en-US" cap="small" dirty="0" smtClean="0"/>
              <a:t> </a:t>
            </a:r>
            <a:r>
              <a:rPr lang="en-US" cap="small" dirty="0" err="1" smtClean="0"/>
              <a:t>balansi</a:t>
            </a:r>
            <a:r>
              <a:rPr lang="en-US" cap="small" dirty="0" smtClean="0"/>
              <a:t> </a:t>
            </a:r>
            <a:r>
              <a:rPr lang="en-US" cap="small" dirty="0" err="1" smtClean="0"/>
              <a:t>xar</a:t>
            </a:r>
            <a:r>
              <a:rPr lang="en-US" cap="small" dirty="0" smtClean="0"/>
              <a:t> </a:t>
            </a:r>
            <a:r>
              <a:rPr lang="en-US" cap="small" dirty="0" err="1" smtClean="0"/>
              <a:t>qaysi</a:t>
            </a:r>
            <a:r>
              <a:rPr lang="en-US" cap="small" dirty="0" smtClean="0"/>
              <a:t> </a:t>
            </a:r>
            <a:r>
              <a:rPr lang="en-US" cap="small" dirty="0" err="1" smtClean="0"/>
              <a:t>yil</a:t>
            </a:r>
            <a:r>
              <a:rPr lang="en-US" cap="small" dirty="0" smtClean="0"/>
              <a:t> </a:t>
            </a:r>
            <a:r>
              <a:rPr lang="en-US" cap="small" dirty="0" err="1" smtClean="0"/>
              <a:t>yakunlariga</a:t>
            </a:r>
            <a:r>
              <a:rPr lang="en-US" cap="small" dirty="0" smtClean="0"/>
              <a:t> </a:t>
            </a:r>
            <a:r>
              <a:rPr lang="en-US" cap="small" dirty="0" err="1" smtClean="0"/>
              <a:t>qarab</a:t>
            </a:r>
            <a:r>
              <a:rPr lang="en-US" cap="small" dirty="0" smtClean="0"/>
              <a:t> </a:t>
            </a:r>
            <a:r>
              <a:rPr lang="en-US" cap="small" dirty="0" err="1" smtClean="0"/>
              <a:t>O‘zbekiston</a:t>
            </a:r>
            <a:r>
              <a:rPr lang="en-US" cap="small" dirty="0" smtClean="0"/>
              <a:t> </a:t>
            </a:r>
            <a:r>
              <a:rPr lang="en-US" cap="small" dirty="0" err="1" smtClean="0"/>
              <a:t>Respublikasi</a:t>
            </a:r>
            <a:r>
              <a:rPr lang="en-US" cap="small" dirty="0" smtClean="0"/>
              <a:t> </a:t>
            </a:r>
            <a:r>
              <a:rPr lang="en-US" cap="small" dirty="0" err="1" smtClean="0"/>
              <a:t>bo‘yicha</a:t>
            </a:r>
            <a:r>
              <a:rPr lang="en-US" cap="small" dirty="0" smtClean="0"/>
              <a:t>, </a:t>
            </a:r>
            <a:r>
              <a:rPr lang="en-US" cap="small" dirty="0" err="1" smtClean="0"/>
              <a:t>Qorakalpogiston</a:t>
            </a:r>
            <a:r>
              <a:rPr lang="en-US" cap="small" dirty="0" smtClean="0"/>
              <a:t> </a:t>
            </a:r>
            <a:r>
              <a:rPr lang="en-US" cap="small" dirty="0" err="1" smtClean="0"/>
              <a:t>Respublikasi</a:t>
            </a:r>
            <a:r>
              <a:rPr lang="en-US" cap="small" dirty="0" smtClean="0"/>
              <a:t> </a:t>
            </a:r>
            <a:r>
              <a:rPr lang="en-US" cap="small" dirty="0" err="1" smtClean="0"/>
              <a:t>bo‘yicha</a:t>
            </a:r>
            <a:r>
              <a:rPr lang="en-US" cap="small" dirty="0" smtClean="0"/>
              <a:t>, </a:t>
            </a:r>
            <a:r>
              <a:rPr lang="en-US" cap="small" dirty="0" err="1" smtClean="0"/>
              <a:t>viloyatlar</a:t>
            </a:r>
            <a:r>
              <a:rPr lang="en-US" cap="small" dirty="0" smtClean="0"/>
              <a:t> </a:t>
            </a:r>
            <a:r>
              <a:rPr lang="en-US" cap="small" dirty="0" err="1" smtClean="0"/>
              <a:t>va</a:t>
            </a:r>
            <a:r>
              <a:rPr lang="en-US" cap="small" dirty="0" smtClean="0"/>
              <a:t> Toshkent </a:t>
            </a:r>
            <a:r>
              <a:rPr lang="en-US" cap="small" dirty="0" err="1" smtClean="0"/>
              <a:t>shaxri</a:t>
            </a:r>
            <a:r>
              <a:rPr lang="en-US" cap="small" dirty="0" smtClean="0"/>
              <a:t> </a:t>
            </a:r>
            <a:r>
              <a:rPr lang="en-US" cap="small" dirty="0" err="1" smtClean="0"/>
              <a:t>bo‘yicha</a:t>
            </a:r>
            <a:r>
              <a:rPr lang="en-US" cap="small" dirty="0" smtClean="0"/>
              <a:t> </a:t>
            </a:r>
            <a:r>
              <a:rPr lang="en-US" cap="small" dirty="0" err="1" smtClean="0"/>
              <a:t>tuziladi</a:t>
            </a:r>
            <a:r>
              <a:rPr lang="en-US" cap="small" dirty="0" smtClean="0"/>
              <a:t>, </a:t>
            </a:r>
            <a:r>
              <a:rPr lang="en-US" cap="small" dirty="0" err="1" smtClean="0"/>
              <a:t>shaxar</a:t>
            </a:r>
            <a:r>
              <a:rPr lang="en-US" cap="small" dirty="0" smtClean="0"/>
              <a:t> </a:t>
            </a:r>
            <a:r>
              <a:rPr lang="en-US" cap="small" dirty="0" err="1" smtClean="0"/>
              <a:t>va</a:t>
            </a:r>
            <a:r>
              <a:rPr lang="en-US" cap="small" dirty="0" smtClean="0"/>
              <a:t> </a:t>
            </a:r>
            <a:r>
              <a:rPr lang="en-US" cap="small" dirty="0" err="1" smtClean="0"/>
              <a:t>qishloq</a:t>
            </a:r>
            <a:r>
              <a:rPr lang="en-US" cap="small" dirty="0" smtClean="0"/>
              <a:t> </a:t>
            </a:r>
            <a:r>
              <a:rPr lang="en-US" cap="small" dirty="0" err="1" smtClean="0"/>
              <a:t>aholisiga</a:t>
            </a:r>
            <a:r>
              <a:rPr lang="en-US" cap="small" dirty="0" smtClean="0"/>
              <a:t> </a:t>
            </a:r>
            <a:r>
              <a:rPr lang="en-US" cap="small" dirty="0" err="1" smtClean="0"/>
              <a:t>bo‘linadi</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1" algn="ctr" rtl="0">
              <a:spcBef>
                <a:spcPct val="0"/>
              </a:spcBef>
            </a:pPr>
            <a:r>
              <a:rPr lang="en-US" sz="2800" b="1" cap="small" dirty="0" err="1">
                <a:latin typeface="+mn-lt"/>
              </a:rPr>
              <a:t>Mehnat</a:t>
            </a:r>
            <a:r>
              <a:rPr lang="en-US" sz="2800" b="1" cap="small" dirty="0">
                <a:latin typeface="+mn-lt"/>
              </a:rPr>
              <a:t> </a:t>
            </a:r>
            <a:r>
              <a:rPr lang="en-US" sz="2800" b="1" cap="small" dirty="0" err="1">
                <a:latin typeface="+mn-lt"/>
              </a:rPr>
              <a:t>resurslarining</a:t>
            </a:r>
            <a:r>
              <a:rPr lang="en-US" sz="2800" b="1" cap="small" dirty="0">
                <a:latin typeface="+mn-lt"/>
              </a:rPr>
              <a:t> </a:t>
            </a:r>
            <a:r>
              <a:rPr lang="en-US" sz="2800" b="1" cap="small" dirty="0" err="1">
                <a:latin typeface="+mn-lt"/>
              </a:rPr>
              <a:t>hisobot</a:t>
            </a:r>
            <a:r>
              <a:rPr lang="en-US" sz="2800" b="1" cap="small" dirty="0">
                <a:latin typeface="+mn-lt"/>
              </a:rPr>
              <a:t> </a:t>
            </a:r>
            <a:r>
              <a:rPr lang="en-US" sz="2800" b="1" cap="small" dirty="0" err="1">
                <a:latin typeface="+mn-lt"/>
              </a:rPr>
              <a:t>balansini</a:t>
            </a:r>
            <a:r>
              <a:rPr lang="en-US" sz="2800" b="1" cap="small" dirty="0">
                <a:latin typeface="+mn-lt"/>
              </a:rPr>
              <a:t> </a:t>
            </a:r>
            <a:r>
              <a:rPr lang="en-US" sz="2800" b="1" cap="small" dirty="0" err="1">
                <a:latin typeface="+mn-lt"/>
              </a:rPr>
              <a:t>tuzish</a:t>
            </a:r>
            <a:r>
              <a:rPr lang="ru-RU" sz="2800" dirty="0">
                <a:latin typeface="+mn-lt"/>
              </a:rPr>
              <a:t/>
            </a:r>
            <a:br>
              <a:rPr lang="ru-RU" sz="2800" dirty="0">
                <a:latin typeface="+mn-lt"/>
              </a:rPr>
            </a:br>
            <a:endParaRPr lang="ru-RU" sz="2800" dirty="0">
              <a:latin typeface="+mn-lt"/>
            </a:endParaRPr>
          </a:p>
        </p:txBody>
      </p:sp>
      <p:sp>
        <p:nvSpPr>
          <p:cNvPr id="3" name="Содержимое 2"/>
          <p:cNvSpPr>
            <a:spLocks noGrp="1"/>
          </p:cNvSpPr>
          <p:nvPr>
            <p:ph idx="1"/>
          </p:nvPr>
        </p:nvSpPr>
        <p:spPr/>
        <p:txBody>
          <a:bodyPr>
            <a:normAutofit fontScale="92500" lnSpcReduction="20000"/>
          </a:bodyPr>
          <a:lstStyle/>
          <a:p>
            <a:pPr algn="just">
              <a:buNone/>
            </a:pPr>
            <a:r>
              <a:rPr lang="en-US" cap="small" dirty="0" err="1" smtClean="0"/>
              <a:t>Mehnat</a:t>
            </a:r>
            <a:r>
              <a:rPr lang="en-US" cap="small" dirty="0" smtClean="0"/>
              <a:t> </a:t>
            </a:r>
            <a:r>
              <a:rPr lang="en-US" cap="small" dirty="0" err="1" smtClean="0"/>
              <a:t>resurslarining</a:t>
            </a:r>
            <a:r>
              <a:rPr lang="en-US" cap="small" dirty="0" smtClean="0"/>
              <a:t> </a:t>
            </a:r>
            <a:r>
              <a:rPr lang="en-US" cap="small" dirty="0" err="1" smtClean="0"/>
              <a:t>miqdori</a:t>
            </a:r>
            <a:r>
              <a:rPr lang="en-US" cap="small" dirty="0" smtClean="0"/>
              <a:t>. Bu </a:t>
            </a:r>
            <a:r>
              <a:rPr lang="en-US" cap="small" dirty="0" err="1" smtClean="0"/>
              <a:t>miqdor</a:t>
            </a:r>
            <a:r>
              <a:rPr lang="en-US" cap="small" dirty="0" smtClean="0"/>
              <a:t> </a:t>
            </a:r>
            <a:r>
              <a:rPr lang="en-US" cap="small" dirty="0" err="1" smtClean="0"/>
              <a:t>mehnat</a:t>
            </a:r>
            <a:r>
              <a:rPr lang="en-US" cap="small" dirty="0" smtClean="0"/>
              <a:t> </a:t>
            </a:r>
            <a:r>
              <a:rPr lang="en-US" cap="small" dirty="0" err="1" smtClean="0"/>
              <a:t>yoshidagi</a:t>
            </a:r>
            <a:r>
              <a:rPr lang="en-US" cap="small" dirty="0" smtClean="0"/>
              <a:t> </a:t>
            </a:r>
            <a:r>
              <a:rPr lang="en-US" cap="small" dirty="0" err="1" smtClean="0"/>
              <a:t>mehnatga</a:t>
            </a:r>
            <a:r>
              <a:rPr lang="en-US" cap="small" dirty="0" smtClean="0"/>
              <a:t> </a:t>
            </a:r>
            <a:r>
              <a:rPr lang="en-US" cap="small" dirty="0" err="1" smtClean="0"/>
              <a:t>qobiliyatli</a:t>
            </a:r>
            <a:r>
              <a:rPr lang="en-US" cap="small" dirty="0" smtClean="0"/>
              <a:t> </a:t>
            </a:r>
            <a:r>
              <a:rPr lang="en-US" cap="small" dirty="0" err="1" smtClean="0"/>
              <a:t>aholi</a:t>
            </a:r>
            <a:r>
              <a:rPr lang="en-US" cap="small" dirty="0" smtClean="0"/>
              <a:t> </a:t>
            </a:r>
            <a:r>
              <a:rPr lang="en-US" cap="small" dirty="0" err="1" smtClean="0"/>
              <a:t>soni</a:t>
            </a:r>
            <a:r>
              <a:rPr lang="en-US" cap="small" dirty="0" smtClean="0"/>
              <a:t> </a:t>
            </a:r>
            <a:r>
              <a:rPr lang="en-US" cap="small" dirty="0" err="1" smtClean="0"/>
              <a:t>bilan</a:t>
            </a:r>
            <a:r>
              <a:rPr lang="en-US" cap="small" dirty="0" smtClean="0"/>
              <a:t> </a:t>
            </a:r>
            <a:r>
              <a:rPr lang="en-US" cap="small" dirty="0" err="1" smtClean="0"/>
              <a:t>mehnat</a:t>
            </a:r>
            <a:r>
              <a:rPr lang="en-US" cap="small" dirty="0" smtClean="0"/>
              <a:t> </a:t>
            </a:r>
            <a:r>
              <a:rPr lang="en-US" cap="small" dirty="0" err="1" smtClean="0"/>
              <a:t>yoshidan</a:t>
            </a:r>
            <a:r>
              <a:rPr lang="en-US" cap="small" dirty="0" smtClean="0"/>
              <a:t> </a:t>
            </a:r>
            <a:r>
              <a:rPr lang="en-US" cap="small" dirty="0" err="1" smtClean="0"/>
              <a:t>kichik</a:t>
            </a:r>
            <a:r>
              <a:rPr lang="en-US" cap="small" dirty="0" smtClean="0"/>
              <a:t> </a:t>
            </a:r>
            <a:r>
              <a:rPr lang="en-US" cap="small" dirty="0" err="1" smtClean="0"/>
              <a:t>va</a:t>
            </a:r>
            <a:r>
              <a:rPr lang="en-US" cap="small" dirty="0" smtClean="0"/>
              <a:t> </a:t>
            </a:r>
            <a:r>
              <a:rPr lang="en-US" cap="small" dirty="0" err="1" smtClean="0"/>
              <a:t>katta</a:t>
            </a:r>
            <a:r>
              <a:rPr lang="en-US" cap="small" dirty="0" smtClean="0"/>
              <a:t> </a:t>
            </a:r>
            <a:r>
              <a:rPr lang="en-US" cap="small" dirty="0" err="1" smtClean="0"/>
              <a:t>bo‘lib</a:t>
            </a:r>
            <a:r>
              <a:rPr lang="en-US" cap="small" dirty="0" smtClean="0"/>
              <a:t>, </a:t>
            </a:r>
            <a:r>
              <a:rPr lang="en-US" cap="small" dirty="0" err="1" smtClean="0"/>
              <a:t>ishlayotgan</a:t>
            </a:r>
            <a:r>
              <a:rPr lang="en-US" cap="small" dirty="0" smtClean="0"/>
              <a:t> </a:t>
            </a:r>
            <a:r>
              <a:rPr lang="en-US" cap="small" dirty="0" err="1" smtClean="0"/>
              <a:t>shaxslar</a:t>
            </a:r>
            <a:r>
              <a:rPr lang="en-US" cap="small" dirty="0" smtClean="0"/>
              <a:t> </a:t>
            </a:r>
            <a:r>
              <a:rPr lang="en-US" cap="small" dirty="0" err="1" smtClean="0"/>
              <a:t>sonining</a:t>
            </a:r>
            <a:r>
              <a:rPr lang="en-US" cap="small" dirty="0" smtClean="0"/>
              <a:t> </a:t>
            </a:r>
            <a:r>
              <a:rPr lang="en-US" cap="small" dirty="0" err="1" smtClean="0"/>
              <a:t>yigindisi</a:t>
            </a:r>
            <a:r>
              <a:rPr lang="en-US" cap="small" dirty="0" smtClean="0"/>
              <a:t> </a:t>
            </a:r>
            <a:r>
              <a:rPr lang="en-US" cap="small" dirty="0" err="1" smtClean="0"/>
              <a:t>sifatida</a:t>
            </a:r>
            <a:r>
              <a:rPr lang="en-US" cap="small" dirty="0" smtClean="0"/>
              <a:t> </a:t>
            </a:r>
            <a:r>
              <a:rPr lang="en-US" cap="small" dirty="0" err="1" smtClean="0"/>
              <a:t>aniqlanadi</a:t>
            </a:r>
            <a:r>
              <a:rPr lang="en-US" cap="small" dirty="0" smtClean="0"/>
              <a:t>:</a:t>
            </a:r>
            <a:endParaRPr lang="ru-RU" dirty="0" smtClean="0"/>
          </a:p>
          <a:p>
            <a:pPr algn="ctr">
              <a:buNone/>
            </a:pPr>
            <a:r>
              <a:rPr lang="en-US" sz="3900" b="1" cap="small" dirty="0" smtClean="0"/>
              <a:t>MR=MYOM + IUP</a:t>
            </a:r>
            <a:endParaRPr lang="ru-RU" sz="3900" b="1" dirty="0" smtClean="0"/>
          </a:p>
          <a:p>
            <a:pPr algn="just">
              <a:buNone/>
            </a:pPr>
            <a:r>
              <a:rPr lang="en-US" cap="small" dirty="0" err="1" smtClean="0"/>
              <a:t>Bunda</a:t>
            </a:r>
            <a:r>
              <a:rPr lang="en-US" cap="small" dirty="0" smtClean="0"/>
              <a:t>: MR - </a:t>
            </a:r>
            <a:r>
              <a:rPr lang="en-US" cap="small" dirty="0" err="1" smtClean="0"/>
              <a:t>mehnat</a:t>
            </a:r>
            <a:r>
              <a:rPr lang="en-US" cap="small" dirty="0" smtClean="0"/>
              <a:t> </a:t>
            </a:r>
            <a:r>
              <a:rPr lang="en-US" cap="small" dirty="0" err="1" smtClean="0"/>
              <a:t>resurslari</a:t>
            </a:r>
            <a:r>
              <a:rPr lang="en-US" cap="small" dirty="0" smtClean="0"/>
              <a:t>; MYOM - </a:t>
            </a:r>
            <a:r>
              <a:rPr lang="en-US" cap="small" dirty="0" err="1" smtClean="0"/>
              <a:t>mehnat</a:t>
            </a:r>
            <a:r>
              <a:rPr lang="en-US" cap="small" dirty="0" smtClean="0"/>
              <a:t> </a:t>
            </a:r>
            <a:r>
              <a:rPr lang="en-US" cap="small" dirty="0" err="1" smtClean="0"/>
              <a:t>yoshidagi</a:t>
            </a:r>
            <a:r>
              <a:rPr lang="en-US" cap="small" dirty="0" smtClean="0"/>
              <a:t> </a:t>
            </a:r>
            <a:r>
              <a:rPr lang="en-US" cap="small" dirty="0" err="1" smtClean="0"/>
              <a:t>mehnatga</a:t>
            </a:r>
            <a:r>
              <a:rPr lang="en-US" cap="small" dirty="0" smtClean="0"/>
              <a:t> </a:t>
            </a:r>
            <a:r>
              <a:rPr lang="en-US" cap="small" dirty="0" err="1" smtClean="0"/>
              <a:t>qobiliyatli</a:t>
            </a:r>
            <a:r>
              <a:rPr lang="en-US" cap="small" dirty="0" smtClean="0"/>
              <a:t> </a:t>
            </a:r>
            <a:r>
              <a:rPr lang="en-US" cap="small" dirty="0" err="1" smtClean="0"/>
              <a:t>aholi</a:t>
            </a:r>
            <a:r>
              <a:rPr lang="en-US" cap="small" dirty="0" smtClean="0"/>
              <a:t>; IUP - </a:t>
            </a:r>
            <a:r>
              <a:rPr lang="en-US" cap="small" dirty="0" err="1" smtClean="0"/>
              <a:t>ishlayotgan</a:t>
            </a:r>
            <a:r>
              <a:rPr lang="en-US" cap="small" dirty="0" smtClean="0"/>
              <a:t> </a:t>
            </a:r>
            <a:r>
              <a:rPr lang="en-US" cap="small" dirty="0" err="1" smtClean="0"/>
              <a:t>o‘smirlar</a:t>
            </a:r>
            <a:r>
              <a:rPr lang="en-US" cap="small" dirty="0" smtClean="0"/>
              <a:t> </a:t>
            </a:r>
            <a:r>
              <a:rPr lang="en-US" cap="small" dirty="0" err="1" smtClean="0"/>
              <a:t>va</a:t>
            </a:r>
            <a:r>
              <a:rPr lang="en-US" cap="small" dirty="0" smtClean="0"/>
              <a:t> </a:t>
            </a:r>
            <a:r>
              <a:rPr lang="en-US" cap="small" dirty="0" err="1" smtClean="0"/>
              <a:t>pensionerlar</a:t>
            </a:r>
            <a:r>
              <a:rPr lang="en-US" cap="small" dirty="0" smtClean="0"/>
              <a:t>.</a:t>
            </a:r>
            <a:endParaRPr lang="ru-RU" dirty="0" smtClean="0"/>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1" algn="ctr" rtl="0">
              <a:spcBef>
                <a:spcPct val="0"/>
              </a:spcBef>
            </a:pPr>
            <a:r>
              <a:rPr lang="en-US" sz="2800" b="1" cap="small" dirty="0" err="1">
                <a:latin typeface="+mn-lt"/>
              </a:rPr>
              <a:t>Mehnat</a:t>
            </a:r>
            <a:r>
              <a:rPr lang="en-US" sz="2800" b="1" cap="small" dirty="0">
                <a:latin typeface="+mn-lt"/>
              </a:rPr>
              <a:t> </a:t>
            </a:r>
            <a:r>
              <a:rPr lang="en-US" sz="2800" b="1" cap="small" dirty="0" err="1">
                <a:latin typeface="+mn-lt"/>
              </a:rPr>
              <a:t>resurslarining</a:t>
            </a:r>
            <a:r>
              <a:rPr lang="en-US" sz="2800" b="1" cap="small" dirty="0">
                <a:latin typeface="+mn-lt"/>
              </a:rPr>
              <a:t> </a:t>
            </a:r>
            <a:r>
              <a:rPr lang="en-US" sz="2800" b="1" cap="small" dirty="0" err="1">
                <a:latin typeface="+mn-lt"/>
              </a:rPr>
              <a:t>hisobot</a:t>
            </a:r>
            <a:r>
              <a:rPr lang="en-US" sz="2800" b="1" cap="small" dirty="0">
                <a:latin typeface="+mn-lt"/>
              </a:rPr>
              <a:t> </a:t>
            </a:r>
            <a:r>
              <a:rPr lang="en-US" sz="2800" b="1" cap="small" dirty="0" err="1">
                <a:latin typeface="+mn-lt"/>
              </a:rPr>
              <a:t>balansini</a:t>
            </a:r>
            <a:r>
              <a:rPr lang="en-US" sz="2800" b="1" cap="small" dirty="0">
                <a:latin typeface="+mn-lt"/>
              </a:rPr>
              <a:t> </a:t>
            </a:r>
            <a:r>
              <a:rPr lang="en-US" sz="2800" b="1" cap="small" dirty="0" err="1">
                <a:latin typeface="+mn-lt"/>
              </a:rPr>
              <a:t>tuzish</a:t>
            </a:r>
            <a:r>
              <a:rPr lang="ru-RU" sz="2800" dirty="0">
                <a:latin typeface="+mn-lt"/>
              </a:rPr>
              <a:t/>
            </a:r>
            <a:br>
              <a:rPr lang="ru-RU" sz="2800" dirty="0">
                <a:latin typeface="+mn-lt"/>
              </a:rPr>
            </a:br>
            <a:endParaRPr lang="ru-RU" sz="2800" dirty="0">
              <a:latin typeface="+mn-lt"/>
            </a:endParaRPr>
          </a:p>
        </p:txBody>
      </p:sp>
      <p:sp>
        <p:nvSpPr>
          <p:cNvPr id="3" name="Содержимое 2"/>
          <p:cNvSpPr>
            <a:spLocks noGrp="1"/>
          </p:cNvSpPr>
          <p:nvPr>
            <p:ph idx="1"/>
          </p:nvPr>
        </p:nvSpPr>
        <p:spPr/>
        <p:txBody>
          <a:bodyPr>
            <a:normAutofit fontScale="92500" lnSpcReduction="20000"/>
          </a:bodyPr>
          <a:lstStyle/>
          <a:p>
            <a:pPr algn="just">
              <a:buNone/>
            </a:pPr>
            <a:r>
              <a:rPr lang="en-US" cap="small" dirty="0" smtClean="0"/>
              <a:t>MYOM </a:t>
            </a:r>
            <a:r>
              <a:rPr lang="en-US" cap="small" dirty="0" err="1" smtClean="0"/>
              <a:t>soni</a:t>
            </a:r>
            <a:r>
              <a:rPr lang="en-US" cap="small" dirty="0" smtClean="0"/>
              <a:t> </a:t>
            </a:r>
            <a:r>
              <a:rPr lang="en-US" cap="small" dirty="0" err="1" smtClean="0"/>
              <a:t>mehnat</a:t>
            </a:r>
            <a:r>
              <a:rPr lang="en-US" cap="small" dirty="0" smtClean="0"/>
              <a:t> </a:t>
            </a:r>
            <a:r>
              <a:rPr lang="en-US" cap="small" dirty="0" err="1" smtClean="0"/>
              <a:t>yoshidagi</a:t>
            </a:r>
            <a:r>
              <a:rPr lang="en-US" cap="small" dirty="0" smtClean="0"/>
              <a:t> </a:t>
            </a:r>
            <a:r>
              <a:rPr lang="en-US" cap="small" dirty="0" err="1" smtClean="0"/>
              <a:t>aholi</a:t>
            </a:r>
            <a:r>
              <a:rPr lang="en-US" cap="small" dirty="0" smtClean="0"/>
              <a:t> </a:t>
            </a:r>
            <a:r>
              <a:rPr lang="en-US" cap="small" dirty="0" err="1" smtClean="0"/>
              <a:t>sonidan</a:t>
            </a:r>
            <a:r>
              <a:rPr lang="en-US" cap="small" dirty="0" smtClean="0"/>
              <a:t> (16 </a:t>
            </a:r>
            <a:r>
              <a:rPr lang="en-US" cap="small" dirty="0" err="1" smtClean="0"/>
              <a:t>yoshdan</a:t>
            </a:r>
            <a:r>
              <a:rPr lang="en-US" cap="small" dirty="0" smtClean="0"/>
              <a:t> 60 </a:t>
            </a:r>
            <a:r>
              <a:rPr lang="en-US" cap="small" dirty="0" err="1" smtClean="0"/>
              <a:t>yoshgacha</a:t>
            </a:r>
            <a:r>
              <a:rPr lang="en-US" cap="small" dirty="0" smtClean="0"/>
              <a:t> </a:t>
            </a:r>
            <a:r>
              <a:rPr lang="en-US" cap="small" dirty="0" err="1" smtClean="0"/>
              <a:t>bo‘lgan</a:t>
            </a:r>
            <a:r>
              <a:rPr lang="en-US" cap="small" dirty="0" smtClean="0"/>
              <a:t> </a:t>
            </a:r>
            <a:r>
              <a:rPr lang="en-US" cap="small" dirty="0" err="1" smtClean="0"/>
              <a:t>erkaklar</a:t>
            </a:r>
            <a:r>
              <a:rPr lang="en-US" cap="small" dirty="0" smtClean="0"/>
              <a:t> </a:t>
            </a:r>
            <a:r>
              <a:rPr lang="en-US" cap="small" dirty="0" err="1" smtClean="0"/>
              <a:t>va</a:t>
            </a:r>
            <a:r>
              <a:rPr lang="en-US" cap="small" dirty="0" smtClean="0"/>
              <a:t> 16 </a:t>
            </a:r>
            <a:r>
              <a:rPr lang="en-US" cap="small" dirty="0" err="1" smtClean="0"/>
              <a:t>yoshdan</a:t>
            </a:r>
            <a:r>
              <a:rPr lang="en-US" cap="small" dirty="0" smtClean="0"/>
              <a:t> 55 </a:t>
            </a:r>
            <a:r>
              <a:rPr lang="en-US" cap="small" dirty="0" err="1" smtClean="0"/>
              <a:t>yoshgacha</a:t>
            </a:r>
            <a:r>
              <a:rPr lang="en-US" cap="small" dirty="0" smtClean="0"/>
              <a:t> </a:t>
            </a:r>
            <a:r>
              <a:rPr lang="en-US" cap="small" dirty="0" err="1" smtClean="0"/>
              <a:t>bo‘lgan</a:t>
            </a:r>
            <a:r>
              <a:rPr lang="en-US" cap="small" dirty="0" smtClean="0"/>
              <a:t> </a:t>
            </a:r>
            <a:r>
              <a:rPr lang="en-US" cap="small" dirty="0" err="1" smtClean="0"/>
              <a:t>ayollar</a:t>
            </a:r>
            <a:r>
              <a:rPr lang="en-US" cap="small" dirty="0" smtClean="0"/>
              <a:t> </a:t>
            </a:r>
            <a:r>
              <a:rPr lang="en-US" cap="small" dirty="0" err="1" smtClean="0"/>
              <a:t>sonidan</a:t>
            </a:r>
            <a:r>
              <a:rPr lang="en-US" cap="small" dirty="0" smtClean="0"/>
              <a:t>) </a:t>
            </a:r>
            <a:r>
              <a:rPr lang="en-US" cap="small" dirty="0" err="1" smtClean="0"/>
              <a:t>ikkala</a:t>
            </a:r>
            <a:r>
              <a:rPr lang="en-US" cap="small" dirty="0" smtClean="0"/>
              <a:t> </a:t>
            </a:r>
            <a:r>
              <a:rPr lang="en-US" cap="small" dirty="0" err="1" smtClean="0"/>
              <a:t>jinsga</a:t>
            </a:r>
            <a:r>
              <a:rPr lang="en-US" cap="small" dirty="0" smtClean="0"/>
              <a:t> </a:t>
            </a:r>
            <a:r>
              <a:rPr lang="en-US" cap="small" dirty="0" err="1" smtClean="0"/>
              <a:t>mansub</a:t>
            </a:r>
            <a:r>
              <a:rPr lang="en-US" cap="small" dirty="0" smtClean="0"/>
              <a:t> </a:t>
            </a:r>
            <a:r>
              <a:rPr lang="en-US" cap="small" dirty="0" err="1" smtClean="0"/>
              <a:t>mehnat</a:t>
            </a:r>
            <a:r>
              <a:rPr lang="en-US" cap="small" dirty="0" smtClean="0"/>
              <a:t> </a:t>
            </a:r>
            <a:r>
              <a:rPr lang="en-US" cap="small" dirty="0" err="1" smtClean="0"/>
              <a:t>yoshidagi</a:t>
            </a:r>
            <a:r>
              <a:rPr lang="en-US" cap="small" dirty="0" smtClean="0"/>
              <a:t> </a:t>
            </a:r>
            <a:r>
              <a:rPr lang="en-US" cap="small" dirty="0" err="1" smtClean="0"/>
              <a:t>ishlamayotgan</a:t>
            </a:r>
            <a:r>
              <a:rPr lang="en-US" cap="small" dirty="0" smtClean="0"/>
              <a:t> I </a:t>
            </a:r>
            <a:r>
              <a:rPr lang="en-US" cap="small" dirty="0" err="1" smtClean="0"/>
              <a:t>va</a:t>
            </a:r>
            <a:r>
              <a:rPr lang="en-US" cap="small" dirty="0" smtClean="0"/>
              <a:t> II </a:t>
            </a:r>
            <a:r>
              <a:rPr lang="en-US" cap="small" dirty="0" err="1" smtClean="0"/>
              <a:t>guruh</a:t>
            </a:r>
            <a:r>
              <a:rPr lang="en-US" cap="small" dirty="0" smtClean="0"/>
              <a:t> </a:t>
            </a:r>
            <a:r>
              <a:rPr lang="en-US" cap="small" dirty="0" err="1" smtClean="0"/>
              <a:t>nogironlari</a:t>
            </a:r>
            <a:r>
              <a:rPr lang="en-US" cap="small" dirty="0" smtClean="0"/>
              <a:t> </a:t>
            </a:r>
            <a:r>
              <a:rPr lang="en-US" cap="small" dirty="0" err="1" smtClean="0"/>
              <a:t>hamda</a:t>
            </a:r>
            <a:r>
              <a:rPr lang="en-US" cap="small" dirty="0" smtClean="0"/>
              <a:t> </a:t>
            </a:r>
            <a:r>
              <a:rPr lang="en-US" cap="small" dirty="0" err="1" smtClean="0"/>
              <a:t>imtiyozli</a:t>
            </a:r>
            <a:r>
              <a:rPr lang="en-US" cap="small" dirty="0" smtClean="0"/>
              <a:t> </a:t>
            </a:r>
            <a:r>
              <a:rPr lang="en-US" cap="small" dirty="0" err="1" smtClean="0"/>
              <a:t>shartlar</a:t>
            </a:r>
            <a:r>
              <a:rPr lang="en-US" cap="small" dirty="0" smtClean="0"/>
              <a:t> </a:t>
            </a:r>
            <a:r>
              <a:rPr lang="en-US" cap="small" dirty="0" err="1" smtClean="0"/>
              <a:t>asosida</a:t>
            </a:r>
            <a:r>
              <a:rPr lang="en-US" cap="small" dirty="0" smtClean="0"/>
              <a:t> </a:t>
            </a:r>
            <a:r>
              <a:rPr lang="en-US" cap="small" dirty="0" err="1" smtClean="0"/>
              <a:t>pensiya</a:t>
            </a:r>
            <a:r>
              <a:rPr lang="en-US" cap="small" dirty="0" smtClean="0"/>
              <a:t> </a:t>
            </a:r>
            <a:r>
              <a:rPr lang="en-US" cap="small" dirty="0" err="1" smtClean="0"/>
              <a:t>olayotgan</a:t>
            </a:r>
            <a:r>
              <a:rPr lang="en-US" cap="small" dirty="0" smtClean="0"/>
              <a:t> </a:t>
            </a:r>
            <a:r>
              <a:rPr lang="en-US" cap="small" dirty="0" err="1" smtClean="0"/>
              <a:t>ishlamayotgan</a:t>
            </a:r>
            <a:r>
              <a:rPr lang="en-US" cap="small" dirty="0" smtClean="0"/>
              <a:t> </a:t>
            </a:r>
            <a:r>
              <a:rPr lang="en-US" cap="small" dirty="0" err="1" smtClean="0"/>
              <a:t>pensionerlar</a:t>
            </a:r>
            <a:r>
              <a:rPr lang="en-US" cap="small" dirty="0" smtClean="0"/>
              <a:t> </a:t>
            </a:r>
            <a:r>
              <a:rPr lang="en-US" cap="small" dirty="0" err="1" smtClean="0"/>
              <a:t>sonini</a:t>
            </a:r>
            <a:r>
              <a:rPr lang="en-US" cap="small" dirty="0" smtClean="0"/>
              <a:t> </a:t>
            </a:r>
            <a:r>
              <a:rPr lang="en-US" cap="small" dirty="0" err="1" smtClean="0"/>
              <a:t>chegirib</a:t>
            </a:r>
            <a:r>
              <a:rPr lang="en-US" cap="small" dirty="0" smtClean="0"/>
              <a:t> </a:t>
            </a:r>
            <a:r>
              <a:rPr lang="en-US" cap="small" dirty="0" err="1" smtClean="0"/>
              <a:t>tashlash</a:t>
            </a:r>
            <a:r>
              <a:rPr lang="en-US" cap="small" dirty="0" smtClean="0"/>
              <a:t> </a:t>
            </a:r>
            <a:r>
              <a:rPr lang="en-US" cap="small" dirty="0" err="1" smtClean="0"/>
              <a:t>yuli</a:t>
            </a:r>
            <a:r>
              <a:rPr lang="en-US" cap="small" dirty="0" smtClean="0"/>
              <a:t> </a:t>
            </a:r>
            <a:r>
              <a:rPr lang="en-US" cap="small" dirty="0" err="1" smtClean="0"/>
              <a:t>bilan</a:t>
            </a:r>
            <a:r>
              <a:rPr lang="en-US" cap="small" dirty="0" smtClean="0"/>
              <a:t> </a:t>
            </a:r>
            <a:r>
              <a:rPr lang="en-US" cap="small" dirty="0" err="1" smtClean="0"/>
              <a:t>aniqlanadi</a:t>
            </a:r>
            <a:r>
              <a:rPr lang="en-US" cap="small" dirty="0" smtClean="0"/>
              <a:t>:</a:t>
            </a:r>
            <a:endParaRPr lang="ru-RU" dirty="0" smtClean="0"/>
          </a:p>
          <a:p>
            <a:pPr algn="ctr">
              <a:buNone/>
            </a:pPr>
            <a:r>
              <a:rPr lang="en-US" cap="small" dirty="0" smtClean="0"/>
              <a:t>MYOM= E (</a:t>
            </a:r>
            <a:r>
              <a:rPr lang="en-US" b="1" i="1" dirty="0" smtClean="0"/>
              <a:t>16</a:t>
            </a:r>
            <a:r>
              <a:rPr lang="en-US" cap="small" dirty="0" smtClean="0"/>
              <a:t>-</a:t>
            </a:r>
            <a:r>
              <a:rPr lang="en-US" b="1" i="1" dirty="0" smtClean="0"/>
              <a:t>60</a:t>
            </a:r>
            <a:r>
              <a:rPr lang="en-US" cap="small" dirty="0" smtClean="0"/>
              <a:t>)+A. (16-55)</a:t>
            </a:r>
            <a:r>
              <a:rPr lang="en-US" cap="small" baseline="30000" dirty="0" smtClean="0"/>
              <a:t>-</a:t>
            </a:r>
            <a:r>
              <a:rPr lang="en-US" cap="small" dirty="0" smtClean="0"/>
              <a:t> </a:t>
            </a:r>
            <a:r>
              <a:rPr lang="en-US" cap="small" dirty="0" err="1" smtClean="0"/>
              <a:t>Nog</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1" algn="ctr" rtl="0">
              <a:spcBef>
                <a:spcPct val="0"/>
              </a:spcBef>
            </a:pPr>
            <a:r>
              <a:rPr lang="en-US" sz="2800" b="1" cap="small" dirty="0" err="1">
                <a:latin typeface="+mn-lt"/>
              </a:rPr>
              <a:t>Mehnat</a:t>
            </a:r>
            <a:r>
              <a:rPr lang="en-US" sz="2800" b="1" cap="small" dirty="0">
                <a:latin typeface="+mn-lt"/>
              </a:rPr>
              <a:t> </a:t>
            </a:r>
            <a:r>
              <a:rPr lang="en-US" sz="2800" b="1" cap="small" dirty="0" err="1">
                <a:latin typeface="+mn-lt"/>
              </a:rPr>
              <a:t>resurslarining</a:t>
            </a:r>
            <a:r>
              <a:rPr lang="en-US" sz="2800" b="1" cap="small" dirty="0">
                <a:latin typeface="+mn-lt"/>
              </a:rPr>
              <a:t> </a:t>
            </a:r>
            <a:r>
              <a:rPr lang="en-US" sz="2800" b="1" cap="small" dirty="0" err="1">
                <a:latin typeface="+mn-lt"/>
              </a:rPr>
              <a:t>hisobot</a:t>
            </a:r>
            <a:r>
              <a:rPr lang="en-US" sz="2800" b="1" cap="small" dirty="0">
                <a:latin typeface="+mn-lt"/>
              </a:rPr>
              <a:t> </a:t>
            </a:r>
            <a:r>
              <a:rPr lang="en-US" sz="2800" b="1" cap="small" dirty="0" err="1">
                <a:latin typeface="+mn-lt"/>
              </a:rPr>
              <a:t>balansini</a:t>
            </a:r>
            <a:r>
              <a:rPr lang="en-US" sz="2800" b="1" cap="small" dirty="0">
                <a:latin typeface="+mn-lt"/>
              </a:rPr>
              <a:t> </a:t>
            </a:r>
            <a:r>
              <a:rPr lang="en-US" sz="2800" b="1" cap="small" dirty="0" err="1">
                <a:latin typeface="+mn-lt"/>
              </a:rPr>
              <a:t>tuzish</a:t>
            </a:r>
            <a:r>
              <a:rPr lang="ru-RU" sz="2800" dirty="0">
                <a:latin typeface="+mn-lt"/>
              </a:rPr>
              <a:t/>
            </a:r>
            <a:br>
              <a:rPr lang="ru-RU" sz="2800" dirty="0">
                <a:latin typeface="+mn-lt"/>
              </a:rPr>
            </a:br>
            <a:endParaRPr lang="ru-RU" sz="2800" dirty="0">
              <a:latin typeface="+mn-lt"/>
            </a:endParaRPr>
          </a:p>
        </p:txBody>
      </p:sp>
      <p:sp>
        <p:nvSpPr>
          <p:cNvPr id="3" name="Содержимое 2"/>
          <p:cNvSpPr>
            <a:spLocks noGrp="1"/>
          </p:cNvSpPr>
          <p:nvPr>
            <p:ph idx="1"/>
          </p:nvPr>
        </p:nvSpPr>
        <p:spPr/>
        <p:txBody>
          <a:bodyPr>
            <a:normAutofit fontScale="92500" lnSpcReduction="10000"/>
          </a:bodyPr>
          <a:lstStyle/>
          <a:p>
            <a:pPr algn="just">
              <a:buNone/>
            </a:pPr>
            <a:r>
              <a:rPr lang="en-US" cap="small" dirty="0" err="1" smtClean="0"/>
              <a:t>Bunda</a:t>
            </a:r>
            <a:r>
              <a:rPr lang="en-US" cap="small" dirty="0" smtClean="0"/>
              <a:t>: E (</a:t>
            </a:r>
            <a:r>
              <a:rPr lang="en-US" cap="small" baseline="-25000" dirty="0" smtClean="0"/>
              <a:t>16-60</a:t>
            </a:r>
            <a:r>
              <a:rPr lang="en-US" cap="small" dirty="0" smtClean="0"/>
              <a:t>) - 16 </a:t>
            </a:r>
            <a:r>
              <a:rPr lang="en-US" cap="small" dirty="0" err="1" smtClean="0"/>
              <a:t>yoshdan</a:t>
            </a:r>
            <a:r>
              <a:rPr lang="en-US" cap="small" dirty="0" smtClean="0"/>
              <a:t> 60 </a:t>
            </a:r>
            <a:r>
              <a:rPr lang="en-US" cap="small" dirty="0" err="1" smtClean="0"/>
              <a:t>yoshgacha</a:t>
            </a:r>
            <a:r>
              <a:rPr lang="en-US" cap="small" dirty="0" smtClean="0"/>
              <a:t> </a:t>
            </a:r>
            <a:r>
              <a:rPr lang="en-US" cap="small" dirty="0" err="1" smtClean="0"/>
              <a:t>bo‘lgan</a:t>
            </a:r>
            <a:r>
              <a:rPr lang="en-US" cap="small" dirty="0" smtClean="0"/>
              <a:t> </a:t>
            </a:r>
            <a:r>
              <a:rPr lang="en-US" cap="small" dirty="0" err="1" smtClean="0"/>
              <a:t>erkaklar</a:t>
            </a:r>
            <a:r>
              <a:rPr lang="en-US" cap="small" dirty="0" smtClean="0"/>
              <a:t>; A (</a:t>
            </a:r>
            <a:r>
              <a:rPr lang="en-US" cap="small" baseline="-25000" dirty="0" smtClean="0"/>
              <a:t>16-55</a:t>
            </a:r>
            <a:r>
              <a:rPr lang="en-US" cap="small" dirty="0" smtClean="0"/>
              <a:t>) - 16 </a:t>
            </a:r>
            <a:r>
              <a:rPr lang="en-US" cap="small" dirty="0" err="1" smtClean="0"/>
              <a:t>yoshdan</a:t>
            </a:r>
            <a:r>
              <a:rPr lang="en-US" cap="small" dirty="0" smtClean="0"/>
              <a:t> 55 </a:t>
            </a:r>
            <a:r>
              <a:rPr lang="en-US" cap="small" dirty="0" err="1" smtClean="0"/>
              <a:t>yoshgacha</a:t>
            </a:r>
            <a:r>
              <a:rPr lang="en-US" cap="small" dirty="0" smtClean="0"/>
              <a:t> </a:t>
            </a:r>
            <a:r>
              <a:rPr lang="en-US" cap="small" dirty="0" err="1" smtClean="0"/>
              <a:t>bo‘lgan</a:t>
            </a:r>
            <a:r>
              <a:rPr lang="en-US" cap="small" dirty="0" smtClean="0"/>
              <a:t> </a:t>
            </a:r>
            <a:r>
              <a:rPr lang="en-US" cap="small" dirty="0" err="1" smtClean="0"/>
              <a:t>ayollar</a:t>
            </a:r>
            <a:r>
              <a:rPr lang="en-US" cap="small" dirty="0" smtClean="0"/>
              <a:t>; </a:t>
            </a:r>
            <a:r>
              <a:rPr lang="en-US" cap="small" dirty="0" err="1" smtClean="0"/>
              <a:t>Nog</a:t>
            </a:r>
            <a:r>
              <a:rPr lang="en-US" cap="small" dirty="0" smtClean="0"/>
              <a:t> - </a:t>
            </a:r>
            <a:r>
              <a:rPr lang="en-US" cap="small" dirty="0" err="1" smtClean="0"/>
              <a:t>mehnat</a:t>
            </a:r>
            <a:r>
              <a:rPr lang="en-US" cap="small" dirty="0" smtClean="0"/>
              <a:t> </a:t>
            </a:r>
            <a:r>
              <a:rPr lang="en-US" cap="small" dirty="0" err="1" smtClean="0"/>
              <a:t>yoshida</a:t>
            </a:r>
            <a:r>
              <a:rPr lang="en-US" cap="small" dirty="0" smtClean="0"/>
              <a:t> </a:t>
            </a:r>
            <a:r>
              <a:rPr lang="en-US" cap="small" dirty="0" err="1" smtClean="0"/>
              <a:t>bo‘lib</a:t>
            </a:r>
            <a:r>
              <a:rPr lang="en-US" cap="small" dirty="0" smtClean="0"/>
              <a:t>, </a:t>
            </a:r>
            <a:r>
              <a:rPr lang="en-US" cap="small" dirty="0" err="1" smtClean="0"/>
              <a:t>ishlamayotgan</a:t>
            </a:r>
            <a:r>
              <a:rPr lang="en-US" cap="small" dirty="0" smtClean="0"/>
              <a:t> I </a:t>
            </a:r>
            <a:r>
              <a:rPr lang="en-US" cap="small" dirty="0" err="1" smtClean="0"/>
              <a:t>va</a:t>
            </a:r>
            <a:r>
              <a:rPr lang="en-US" cap="small" dirty="0" smtClean="0"/>
              <a:t> II </a:t>
            </a:r>
            <a:r>
              <a:rPr lang="en-US" cap="small" dirty="0" err="1" smtClean="0"/>
              <a:t>guruh</a:t>
            </a:r>
            <a:r>
              <a:rPr lang="en-US" cap="small" dirty="0" smtClean="0"/>
              <a:t> </a:t>
            </a:r>
            <a:r>
              <a:rPr lang="en-US" cap="small" dirty="0" err="1" smtClean="0"/>
              <a:t>nogironlari</a:t>
            </a:r>
            <a:r>
              <a:rPr lang="en-US" cap="small" dirty="0" smtClean="0"/>
              <a:t> (16 </a:t>
            </a:r>
            <a:r>
              <a:rPr lang="en-US" cap="small" dirty="0" err="1" smtClean="0"/>
              <a:t>yoshdan</a:t>
            </a:r>
            <a:r>
              <a:rPr lang="en-US" cap="small" dirty="0" smtClean="0"/>
              <a:t> 60 </a:t>
            </a:r>
            <a:r>
              <a:rPr lang="en-US" cap="small" dirty="0" err="1" smtClean="0"/>
              <a:t>yoshgacha</a:t>
            </a:r>
            <a:r>
              <a:rPr lang="en-US" cap="small" dirty="0" smtClean="0"/>
              <a:t> </a:t>
            </a:r>
            <a:r>
              <a:rPr lang="en-US" cap="small" dirty="0" err="1" smtClean="0"/>
              <a:t>bo‘lgan</a:t>
            </a:r>
            <a:r>
              <a:rPr lang="en-US" cap="small" dirty="0" smtClean="0"/>
              <a:t> </a:t>
            </a:r>
            <a:r>
              <a:rPr lang="en-US" cap="small" dirty="0" err="1" smtClean="0"/>
              <a:t>erkaklar</a:t>
            </a:r>
            <a:r>
              <a:rPr lang="en-US" cap="small" dirty="0" smtClean="0"/>
              <a:t> </a:t>
            </a:r>
            <a:r>
              <a:rPr lang="en-US" cap="small" dirty="0" err="1" smtClean="0"/>
              <a:t>va</a:t>
            </a:r>
            <a:r>
              <a:rPr lang="en-US" cap="small" dirty="0" smtClean="0"/>
              <a:t> 16 </a:t>
            </a:r>
            <a:r>
              <a:rPr lang="en-US" cap="small" dirty="0" err="1" smtClean="0"/>
              <a:t>yoshdan</a:t>
            </a:r>
            <a:r>
              <a:rPr lang="en-US" cap="small" dirty="0" smtClean="0"/>
              <a:t> 55 </a:t>
            </a:r>
            <a:r>
              <a:rPr lang="en-US" cap="small" dirty="0" err="1" smtClean="0"/>
              <a:t>yoshgacha</a:t>
            </a:r>
            <a:r>
              <a:rPr lang="en-US" cap="small" dirty="0" smtClean="0"/>
              <a:t> </a:t>
            </a:r>
            <a:r>
              <a:rPr lang="en-US" cap="small" dirty="0" err="1" smtClean="0"/>
              <a:t>bo‘lgan</a:t>
            </a:r>
            <a:r>
              <a:rPr lang="en-US" cap="small" dirty="0" smtClean="0"/>
              <a:t> </a:t>
            </a:r>
            <a:r>
              <a:rPr lang="en-US" cap="small" dirty="0" err="1" smtClean="0"/>
              <a:t>ayollar</a:t>
            </a:r>
            <a:r>
              <a:rPr lang="en-US" cap="small" dirty="0" smtClean="0"/>
              <a:t>) </a:t>
            </a:r>
            <a:r>
              <a:rPr lang="en-US" cap="small" dirty="0" err="1" smtClean="0"/>
              <a:t>hamda</a:t>
            </a:r>
            <a:r>
              <a:rPr lang="en-US" cap="small" dirty="0" smtClean="0"/>
              <a:t> </a:t>
            </a:r>
            <a:r>
              <a:rPr lang="en-US" cap="small" dirty="0" err="1" smtClean="0"/>
              <a:t>imtiyozli</a:t>
            </a:r>
            <a:r>
              <a:rPr lang="en-US" cap="small" dirty="0" smtClean="0"/>
              <a:t> </a:t>
            </a:r>
            <a:r>
              <a:rPr lang="en-US" cap="small" dirty="0" err="1" smtClean="0"/>
              <a:t>shartlar</a:t>
            </a:r>
            <a:r>
              <a:rPr lang="en-US" cap="small" dirty="0" smtClean="0"/>
              <a:t> </a:t>
            </a:r>
            <a:r>
              <a:rPr lang="en-US" cap="small" dirty="0" err="1" smtClean="0"/>
              <a:t>asosida</a:t>
            </a:r>
            <a:r>
              <a:rPr lang="en-US" cap="small" dirty="0" smtClean="0"/>
              <a:t> </a:t>
            </a:r>
            <a:r>
              <a:rPr lang="en-US" cap="small" dirty="0" err="1" smtClean="0"/>
              <a:t>pensiya</a:t>
            </a:r>
            <a:r>
              <a:rPr lang="en-US" cap="small" dirty="0" smtClean="0"/>
              <a:t> </a:t>
            </a:r>
            <a:r>
              <a:rPr lang="en-US" cap="small" dirty="0" err="1" smtClean="0"/>
              <a:t>olayotgan</a:t>
            </a:r>
            <a:r>
              <a:rPr lang="en-US" cap="small" dirty="0" smtClean="0"/>
              <a:t> </a:t>
            </a:r>
            <a:r>
              <a:rPr lang="en-US" cap="small" dirty="0" err="1" smtClean="0"/>
              <a:t>ishlamaydigan</a:t>
            </a:r>
            <a:r>
              <a:rPr lang="en-US" cap="small" dirty="0" smtClean="0"/>
              <a:t> </a:t>
            </a:r>
            <a:r>
              <a:rPr lang="en-US" cap="small" dirty="0" err="1" smtClean="0"/>
              <a:t>pensonerlar</a:t>
            </a:r>
            <a:r>
              <a:rPr lang="en-US" cap="small" dirty="0" smtClean="0"/>
              <a:t>.</a:t>
            </a:r>
            <a:endParaRPr lang="ru-RU" dirty="0" smtClean="0"/>
          </a:p>
          <a:p>
            <a:pPr>
              <a:buNone/>
            </a:pP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1" algn="ctr" rtl="0">
              <a:spcBef>
                <a:spcPct val="0"/>
              </a:spcBef>
            </a:pPr>
            <a:r>
              <a:rPr lang="en-US" sz="2800" b="1" cap="small" dirty="0" err="1">
                <a:solidFill>
                  <a:srgbClr val="FF0000"/>
                </a:solidFill>
                <a:latin typeface="+mn-lt"/>
              </a:rPr>
              <a:t>Mehnat</a:t>
            </a:r>
            <a:r>
              <a:rPr lang="en-US" sz="2800" b="1" cap="small" dirty="0">
                <a:solidFill>
                  <a:srgbClr val="FF0000"/>
                </a:solidFill>
                <a:latin typeface="+mn-lt"/>
              </a:rPr>
              <a:t> </a:t>
            </a:r>
            <a:r>
              <a:rPr lang="en-US" sz="2800" b="1" cap="small" dirty="0" err="1">
                <a:solidFill>
                  <a:srgbClr val="FF0000"/>
                </a:solidFill>
                <a:latin typeface="+mn-lt"/>
              </a:rPr>
              <a:t>resurslarining</a:t>
            </a:r>
            <a:r>
              <a:rPr lang="en-US" sz="2800" b="1" cap="small" dirty="0">
                <a:solidFill>
                  <a:srgbClr val="FF0000"/>
                </a:solidFill>
                <a:latin typeface="+mn-lt"/>
              </a:rPr>
              <a:t> </a:t>
            </a:r>
            <a:r>
              <a:rPr lang="en-US" sz="2800" b="1" cap="small" dirty="0" err="1">
                <a:solidFill>
                  <a:srgbClr val="FF0000"/>
                </a:solidFill>
                <a:latin typeface="+mn-lt"/>
              </a:rPr>
              <a:t>hisobot</a:t>
            </a:r>
            <a:r>
              <a:rPr lang="en-US" sz="2800" b="1" cap="small" dirty="0">
                <a:solidFill>
                  <a:srgbClr val="FF0000"/>
                </a:solidFill>
                <a:latin typeface="+mn-lt"/>
              </a:rPr>
              <a:t> </a:t>
            </a:r>
            <a:r>
              <a:rPr lang="en-US" sz="2800" b="1" cap="small" dirty="0" err="1">
                <a:solidFill>
                  <a:srgbClr val="FF0000"/>
                </a:solidFill>
                <a:latin typeface="+mn-lt"/>
              </a:rPr>
              <a:t>balansini</a:t>
            </a:r>
            <a:r>
              <a:rPr lang="en-US" sz="2800" b="1" cap="small" dirty="0">
                <a:solidFill>
                  <a:srgbClr val="FF0000"/>
                </a:solidFill>
                <a:latin typeface="+mn-lt"/>
              </a:rPr>
              <a:t> </a:t>
            </a:r>
            <a:r>
              <a:rPr lang="en-US" sz="2800" b="1" cap="small" dirty="0" err="1">
                <a:solidFill>
                  <a:srgbClr val="FF0000"/>
                </a:solidFill>
                <a:latin typeface="+mn-lt"/>
              </a:rPr>
              <a:t>tuzish</a:t>
            </a:r>
            <a:r>
              <a:rPr lang="ru-RU" sz="2800" dirty="0">
                <a:latin typeface="+mn-lt"/>
              </a:rPr>
              <a:t/>
            </a:r>
            <a:br>
              <a:rPr lang="ru-RU" sz="2800" dirty="0">
                <a:latin typeface="+mn-lt"/>
              </a:rPr>
            </a:br>
            <a:endParaRPr lang="ru-RU" sz="2800" dirty="0">
              <a:latin typeface="+mn-lt"/>
            </a:endParaRPr>
          </a:p>
        </p:txBody>
      </p:sp>
      <p:sp>
        <p:nvSpPr>
          <p:cNvPr id="3" name="Содержимое 2"/>
          <p:cNvSpPr>
            <a:spLocks noGrp="1"/>
          </p:cNvSpPr>
          <p:nvPr>
            <p:ph idx="1"/>
          </p:nvPr>
        </p:nvSpPr>
        <p:spPr/>
        <p:txBody>
          <a:bodyPr/>
          <a:lstStyle/>
          <a:p>
            <a:pPr algn="just">
              <a:buNone/>
            </a:pPr>
            <a:r>
              <a:rPr lang="en-US" cap="small" dirty="0" err="1" smtClean="0"/>
              <a:t>Iqtisodiy</a:t>
            </a:r>
            <a:r>
              <a:rPr lang="en-US" cap="small" dirty="0" smtClean="0"/>
              <a:t> </a:t>
            </a:r>
            <a:r>
              <a:rPr lang="en-US" cap="small" dirty="0" err="1" smtClean="0"/>
              <a:t>faol</a:t>
            </a:r>
            <a:r>
              <a:rPr lang="en-US" cap="small" dirty="0" smtClean="0"/>
              <a:t> </a:t>
            </a:r>
            <a:r>
              <a:rPr lang="en-US" cap="small" dirty="0" err="1" smtClean="0"/>
              <a:t>aholi</a:t>
            </a:r>
            <a:r>
              <a:rPr lang="en-US" cap="small" dirty="0" smtClean="0"/>
              <a:t> </a:t>
            </a:r>
            <a:r>
              <a:rPr lang="en-US" cap="small" dirty="0" err="1" smtClean="0"/>
              <a:t>soni</a:t>
            </a:r>
            <a:r>
              <a:rPr lang="en-US" cap="small" dirty="0" smtClean="0"/>
              <a:t>. </a:t>
            </a:r>
            <a:r>
              <a:rPr lang="en-US" cap="small" dirty="0" err="1" smtClean="0"/>
              <a:t>Ushbu</a:t>
            </a:r>
            <a:r>
              <a:rPr lang="en-US" cap="small" dirty="0" smtClean="0"/>
              <a:t> </a:t>
            </a:r>
            <a:r>
              <a:rPr lang="en-US" cap="small" dirty="0" err="1" smtClean="0"/>
              <a:t>aholi</a:t>
            </a:r>
            <a:r>
              <a:rPr lang="en-US" cap="small" dirty="0" smtClean="0"/>
              <a:t> </a:t>
            </a:r>
            <a:r>
              <a:rPr lang="en-US" cap="small" dirty="0" err="1" smtClean="0"/>
              <a:t>soni</a:t>
            </a:r>
            <a:r>
              <a:rPr lang="en-US" cap="small" dirty="0" smtClean="0"/>
              <a:t> </a:t>
            </a:r>
            <a:r>
              <a:rPr lang="en-US" cap="small" dirty="0" err="1" smtClean="0"/>
              <a:t>quyidagi</a:t>
            </a:r>
            <a:r>
              <a:rPr lang="en-US" cap="small" dirty="0" smtClean="0"/>
              <a:t> formula </a:t>
            </a:r>
            <a:r>
              <a:rPr lang="en-US" cap="small" dirty="0" err="1" smtClean="0"/>
              <a:t>bo‘yicha</a:t>
            </a:r>
            <a:r>
              <a:rPr lang="en-US" cap="small" dirty="0" smtClean="0"/>
              <a:t> </a:t>
            </a:r>
            <a:r>
              <a:rPr lang="en-US" cap="small" dirty="0" err="1" smtClean="0"/>
              <a:t>aniqlanadi</a:t>
            </a:r>
            <a:r>
              <a:rPr lang="en-US" cap="small" dirty="0" smtClean="0"/>
              <a:t>:</a:t>
            </a:r>
            <a:endParaRPr lang="ru-RU" dirty="0" smtClean="0"/>
          </a:p>
          <a:p>
            <a:pPr algn="ctr"/>
            <a:r>
              <a:rPr lang="en-US" cap="small" dirty="0" smtClean="0"/>
              <a:t>IF =IB +II</a:t>
            </a:r>
            <a:endParaRPr lang="ru-RU" dirty="0" smtClean="0"/>
          </a:p>
          <a:p>
            <a:pPr algn="just"/>
            <a:r>
              <a:rPr lang="en-US" cap="small" dirty="0" err="1" smtClean="0"/>
              <a:t>Bunda</a:t>
            </a:r>
            <a:r>
              <a:rPr lang="en-US" cap="small" dirty="0" smtClean="0"/>
              <a:t>, IF - </a:t>
            </a:r>
            <a:r>
              <a:rPr lang="en-US" cap="small" dirty="0" err="1" smtClean="0"/>
              <a:t>iqtisodiy</a:t>
            </a:r>
            <a:r>
              <a:rPr lang="en-US" cap="small" dirty="0" smtClean="0"/>
              <a:t> </a:t>
            </a:r>
            <a:r>
              <a:rPr lang="en-US" cap="small" dirty="0" err="1" smtClean="0"/>
              <a:t>faol</a:t>
            </a:r>
            <a:r>
              <a:rPr lang="en-US" cap="small" dirty="0" smtClean="0"/>
              <a:t> </a:t>
            </a:r>
            <a:r>
              <a:rPr lang="en-US" cap="small" dirty="0" err="1" smtClean="0"/>
              <a:t>aholi</a:t>
            </a:r>
            <a:r>
              <a:rPr lang="en-US" cap="small" dirty="0" smtClean="0"/>
              <a:t> </a:t>
            </a:r>
            <a:r>
              <a:rPr lang="en-US" cap="small" dirty="0" err="1" smtClean="0"/>
              <a:t>qismi</a:t>
            </a:r>
            <a:r>
              <a:rPr lang="en-US" cap="small" dirty="0" smtClean="0"/>
              <a:t>; IB -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bandlar</a:t>
            </a:r>
            <a:r>
              <a:rPr lang="en-US" cap="small" dirty="0" smtClean="0"/>
              <a:t>; II -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bo‘lmagan</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a:t>
            </a:r>
            <a:endParaRPr lang="ru-RU" dirty="0" smtClean="0"/>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1" algn="ctr" rtl="0">
              <a:spcBef>
                <a:spcPct val="0"/>
              </a:spcBef>
            </a:pPr>
            <a:r>
              <a:rPr lang="en-US" sz="2800" b="1" cap="small" dirty="0" err="1">
                <a:latin typeface="+mn-lt"/>
              </a:rPr>
              <a:t>Mehnat</a:t>
            </a:r>
            <a:r>
              <a:rPr lang="en-US" sz="2800" b="1" cap="small" dirty="0">
                <a:latin typeface="+mn-lt"/>
              </a:rPr>
              <a:t> </a:t>
            </a:r>
            <a:r>
              <a:rPr lang="en-US" sz="2800" b="1" cap="small" dirty="0" err="1">
                <a:latin typeface="+mn-lt"/>
              </a:rPr>
              <a:t>resurslarining</a:t>
            </a:r>
            <a:r>
              <a:rPr lang="en-US" sz="2800" b="1" cap="small" dirty="0">
                <a:latin typeface="+mn-lt"/>
              </a:rPr>
              <a:t> </a:t>
            </a:r>
            <a:r>
              <a:rPr lang="en-US" sz="2800" b="1" cap="small" dirty="0" err="1">
                <a:latin typeface="+mn-lt"/>
              </a:rPr>
              <a:t>hisobot</a:t>
            </a:r>
            <a:r>
              <a:rPr lang="en-US" sz="2800" b="1" cap="small" dirty="0">
                <a:latin typeface="+mn-lt"/>
              </a:rPr>
              <a:t> </a:t>
            </a:r>
            <a:r>
              <a:rPr lang="en-US" sz="2800" b="1" cap="small" dirty="0" err="1">
                <a:latin typeface="+mn-lt"/>
              </a:rPr>
              <a:t>balansini</a:t>
            </a:r>
            <a:r>
              <a:rPr lang="en-US" sz="2800" b="1" cap="small" dirty="0">
                <a:latin typeface="+mn-lt"/>
              </a:rPr>
              <a:t> </a:t>
            </a:r>
            <a:r>
              <a:rPr lang="en-US" sz="2800" b="1" cap="small" dirty="0" err="1">
                <a:latin typeface="+mn-lt"/>
              </a:rPr>
              <a:t>tuzish</a:t>
            </a:r>
            <a:r>
              <a:rPr lang="ru-RU" sz="2800" dirty="0">
                <a:latin typeface="+mn-lt"/>
              </a:rPr>
              <a:t/>
            </a:r>
            <a:br>
              <a:rPr lang="ru-RU" sz="2800" dirty="0">
                <a:latin typeface="+mn-lt"/>
              </a:rPr>
            </a:br>
            <a:endParaRPr lang="ru-RU" sz="2800" dirty="0">
              <a:latin typeface="+mn-lt"/>
            </a:endParaRPr>
          </a:p>
        </p:txBody>
      </p:sp>
      <p:sp>
        <p:nvSpPr>
          <p:cNvPr id="3" name="Содержимое 2"/>
          <p:cNvSpPr>
            <a:spLocks noGrp="1"/>
          </p:cNvSpPr>
          <p:nvPr>
            <p:ph idx="1"/>
          </p:nvPr>
        </p:nvSpPr>
        <p:spPr/>
        <p:txBody>
          <a:bodyPr>
            <a:normAutofit fontScale="92500" lnSpcReduction="20000"/>
          </a:bodyPr>
          <a:lstStyle/>
          <a:p>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bandlar</a:t>
            </a:r>
            <a:r>
              <a:rPr lang="en-US" cap="small" dirty="0" smtClean="0"/>
              <a:t> </a:t>
            </a:r>
            <a:r>
              <a:rPr lang="en-US" cap="small" dirty="0" err="1" smtClean="0"/>
              <a:t>soni</a:t>
            </a:r>
            <a:r>
              <a:rPr lang="en-US" cap="small" dirty="0" smtClean="0"/>
              <a:t>. </a:t>
            </a:r>
            <a:r>
              <a:rPr lang="en-US" cap="small" dirty="0" err="1" smtClean="0"/>
              <a:t>Hisobot</a:t>
            </a:r>
            <a:r>
              <a:rPr lang="en-US" cap="small" dirty="0" smtClean="0"/>
              <a:t> </a:t>
            </a:r>
            <a:r>
              <a:rPr lang="en-US" cap="small" dirty="0" err="1" smtClean="0"/>
              <a:t>davrida</a:t>
            </a:r>
            <a:r>
              <a:rPr lang="en-US" cap="small" dirty="0" smtClean="0"/>
              <a:t>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bandlar</a:t>
            </a:r>
            <a:r>
              <a:rPr lang="en-US" cap="small" dirty="0" smtClean="0"/>
              <a:t> </a:t>
            </a:r>
            <a:r>
              <a:rPr lang="en-US" cap="small" dirty="0" err="1" smtClean="0"/>
              <a:t>soni</a:t>
            </a:r>
            <a:r>
              <a:rPr lang="en-US" cap="small" dirty="0" smtClean="0"/>
              <a:t> </a:t>
            </a:r>
            <a:r>
              <a:rPr lang="en-US" cap="small" dirty="0" err="1" smtClean="0"/>
              <a:t>quyidagi</a:t>
            </a:r>
            <a:r>
              <a:rPr lang="en-US" cap="small" dirty="0" smtClean="0"/>
              <a:t> formula </a:t>
            </a:r>
            <a:r>
              <a:rPr lang="en-US" cap="small" dirty="0" err="1" smtClean="0"/>
              <a:t>bo‘yicha</a:t>
            </a:r>
            <a:r>
              <a:rPr lang="en-US" cap="small" dirty="0" smtClean="0"/>
              <a:t> </a:t>
            </a:r>
            <a:r>
              <a:rPr lang="en-US" cap="small" dirty="0" err="1" smtClean="0"/>
              <a:t>hisoblab</a:t>
            </a:r>
            <a:r>
              <a:rPr lang="en-US" cap="small" dirty="0" smtClean="0"/>
              <a:t> </a:t>
            </a:r>
            <a:r>
              <a:rPr lang="en-US" cap="small" dirty="0" err="1" smtClean="0"/>
              <a:t>chiqariladi</a:t>
            </a:r>
            <a:r>
              <a:rPr lang="en-US" cap="small" dirty="0" smtClean="0"/>
              <a:t>:</a:t>
            </a:r>
            <a:endParaRPr lang="ru-RU" dirty="0" smtClean="0"/>
          </a:p>
          <a:p>
            <a:pPr algn="ctr"/>
            <a:r>
              <a:rPr lang="en-US" cap="small" dirty="0" smtClean="0"/>
              <a:t>IB=</a:t>
            </a:r>
            <a:r>
              <a:rPr lang="en-US" cap="small" dirty="0" err="1" smtClean="0"/>
              <a:t>Ir</a:t>
            </a:r>
            <a:r>
              <a:rPr lang="en-US" cap="small" dirty="0" smtClean="0"/>
              <a:t> +</a:t>
            </a:r>
            <a:r>
              <a:rPr lang="en-US" cap="small" dirty="0" err="1" smtClean="0"/>
              <a:t>Idx</a:t>
            </a:r>
            <a:r>
              <a:rPr lang="en-US" cap="small" dirty="0" smtClean="0"/>
              <a:t> +</a:t>
            </a:r>
            <a:r>
              <a:rPr lang="en-US" cap="small" dirty="0" err="1" smtClean="0"/>
              <a:t>Inr</a:t>
            </a:r>
            <a:endParaRPr lang="ru-RU" dirty="0" smtClean="0"/>
          </a:p>
          <a:p>
            <a:r>
              <a:rPr lang="en-US" cap="small" dirty="0" err="1" smtClean="0"/>
              <a:t>Bunda</a:t>
            </a:r>
            <a:r>
              <a:rPr lang="en-US" cap="small" dirty="0" smtClean="0"/>
              <a:t>, </a:t>
            </a:r>
            <a:r>
              <a:rPr lang="en-US" cap="small" dirty="0" err="1" smtClean="0"/>
              <a:t>Ir</a:t>
            </a:r>
            <a:r>
              <a:rPr lang="en-US" cap="small" dirty="0" smtClean="0"/>
              <a:t> - </a:t>
            </a:r>
            <a:r>
              <a:rPr lang="en-US" cap="small" dirty="0" err="1" smtClean="0"/>
              <a:t>Iqtisodiyotning</a:t>
            </a:r>
            <a:r>
              <a:rPr lang="en-US" cap="small" dirty="0" smtClean="0"/>
              <a:t> </a:t>
            </a:r>
            <a:r>
              <a:rPr lang="en-US" cap="small" dirty="0" err="1" smtClean="0"/>
              <a:t>rasmiy</a:t>
            </a:r>
            <a:r>
              <a:rPr lang="en-US" cap="small" dirty="0" smtClean="0"/>
              <a:t> </a:t>
            </a:r>
            <a:r>
              <a:rPr lang="en-US" cap="small" dirty="0" err="1" smtClean="0"/>
              <a:t>sektorida</a:t>
            </a:r>
            <a:r>
              <a:rPr lang="en-US" cap="small" dirty="0" smtClean="0"/>
              <a:t> (</a:t>
            </a:r>
            <a:r>
              <a:rPr lang="en-US" cap="small" dirty="0" err="1" smtClean="0"/>
              <a:t>korxonalar</a:t>
            </a:r>
            <a:r>
              <a:rPr lang="en-US" cap="small" dirty="0" smtClean="0"/>
              <a:t>, </a:t>
            </a:r>
            <a:r>
              <a:rPr lang="en-US" cap="small" dirty="0" err="1" smtClean="0"/>
              <a:t>tashkilotlar</a:t>
            </a:r>
            <a:r>
              <a:rPr lang="en-US" cap="small" dirty="0" smtClean="0"/>
              <a:t>, </a:t>
            </a:r>
            <a:r>
              <a:rPr lang="en-US" cap="small" dirty="0" err="1" smtClean="0"/>
              <a:t>muassasalarda</a:t>
            </a:r>
            <a:r>
              <a:rPr lang="en-US" cap="small" dirty="0" smtClean="0"/>
              <a:t>)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bo‘lganlar</a:t>
            </a:r>
            <a:r>
              <a:rPr lang="en-US" cap="small" dirty="0" smtClean="0"/>
              <a:t>.</a:t>
            </a:r>
            <a:endParaRPr lang="ru-RU" dirty="0" smtClean="0"/>
          </a:p>
          <a:p>
            <a:r>
              <a:rPr lang="en-US" cap="small" dirty="0" err="1" smtClean="0"/>
              <a:t>Idx</a:t>
            </a:r>
            <a:r>
              <a:rPr lang="en-US" cap="small" dirty="0" smtClean="0"/>
              <a:t> - </a:t>
            </a:r>
            <a:r>
              <a:rPr lang="en-US" cap="small" dirty="0" err="1" smtClean="0"/>
              <a:t>Dehqon</a:t>
            </a:r>
            <a:r>
              <a:rPr lang="en-US" cap="small" dirty="0" smtClean="0"/>
              <a:t> </a:t>
            </a:r>
            <a:r>
              <a:rPr lang="en-US" cap="small" dirty="0" err="1" smtClean="0"/>
              <a:t>xo‘jaliklarida</a:t>
            </a:r>
            <a:r>
              <a:rPr lang="en-US" cap="small" dirty="0" smtClean="0"/>
              <a:t>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bo‘lganlar</a:t>
            </a:r>
            <a:r>
              <a:rPr lang="en-US" cap="small" dirty="0" smtClean="0"/>
              <a:t>.</a:t>
            </a:r>
            <a:endParaRPr lang="ru-RU" dirty="0" smtClean="0"/>
          </a:p>
          <a:p>
            <a:r>
              <a:rPr lang="en-US" cap="small" dirty="0" err="1" smtClean="0"/>
              <a:t>Inr</a:t>
            </a:r>
            <a:r>
              <a:rPr lang="en-US" cap="small" dirty="0" smtClean="0"/>
              <a:t> - </a:t>
            </a:r>
            <a:r>
              <a:rPr lang="en-US" cap="small" dirty="0" err="1" smtClean="0"/>
              <a:t>Iqtisodiyotning</a:t>
            </a:r>
            <a:r>
              <a:rPr lang="en-US" cap="small" dirty="0" smtClean="0"/>
              <a:t> </a:t>
            </a:r>
            <a:r>
              <a:rPr lang="en-US" cap="small" dirty="0" err="1" smtClean="0"/>
              <a:t>norasmiy</a:t>
            </a:r>
            <a:r>
              <a:rPr lang="en-US" cap="small" dirty="0" smtClean="0"/>
              <a:t> </a:t>
            </a:r>
            <a:r>
              <a:rPr lang="en-US" cap="small" dirty="0" err="1" smtClean="0"/>
              <a:t>sektorida</a:t>
            </a:r>
            <a:r>
              <a:rPr lang="en-US" cap="small" dirty="0" smtClean="0"/>
              <a:t>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bo‘lganlar</a:t>
            </a:r>
            <a:r>
              <a:rPr lang="en-US" cap="small" dirty="0" smtClean="0"/>
              <a:t>.</a:t>
            </a:r>
            <a:endParaRPr lang="ru-RU" dirty="0" smtClean="0"/>
          </a:p>
          <a:p>
            <a:pPr>
              <a:buNone/>
            </a:pP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011222"/>
          </a:xfrm>
        </p:spPr>
        <p:txBody>
          <a:bodyPr>
            <a:normAutofit fontScale="90000"/>
          </a:bodyPr>
          <a:lstStyle/>
          <a:p>
            <a:pPr lvl="1" algn="ctr"/>
            <a:r>
              <a:rPr lang="en-US" sz="2700" b="1" cap="small" dirty="0" smtClean="0">
                <a:latin typeface="Bookman Old Style" pitchFamily="18" charset="0"/>
              </a:rPr>
              <a:t>2. </a:t>
            </a:r>
            <a:r>
              <a:rPr lang="en-US" sz="2700" b="1" cap="small" dirty="0" err="1" smtClean="0">
                <a:latin typeface="Bookman Old Style" pitchFamily="18" charset="0"/>
              </a:rPr>
              <a:t>Iqtisodiyotning</a:t>
            </a:r>
            <a:r>
              <a:rPr lang="en-US" sz="2700" b="1" cap="small" dirty="0" smtClean="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sp>
        <p:nvSpPr>
          <p:cNvPr id="3" name="Содержимое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70000" lnSpcReduction="20000"/>
          </a:bodyPr>
          <a:lstStyle/>
          <a:p>
            <a:pPr algn="just"/>
            <a:r>
              <a:rPr lang="uz-Cyrl-UZ" cap="small" dirty="0" smtClean="0">
                <a:latin typeface="Times New Roman" pitchFamily="18" charset="0"/>
                <a:cs typeface="Times New Roman" pitchFamily="18" charset="0"/>
              </a:rPr>
              <a:t>Iqtisodiyotning norasmiy sektorida ish bilan band bo‘lganlar jumlasiga rasmiy statistikada hisobga olinmagan, doimiy, vaqtinchalik, bir martalik va mavsumiy ishlarni yollanib bajaradigan, shu jumladan, mazkur ishlarni amalga oshirish uchun respublikadan tashqariga chiqib ketadigan shaxslar, o‘z biznesini yuritadigan, sheriklar bilan yollanmasdan ishlayotgan shaxslar, taqiqlanmagan, lekin ro‘yxatga olinmagan faoliyatdan ish haqi yoki daromad topadigan shaxslar (masalan, chorva mol boqish va yetishtirish bilan band bo‘lganlar, de</a:t>
            </a:r>
            <a:r>
              <a:rPr lang="en-US" cap="small" dirty="0" smtClean="0">
                <a:latin typeface="Times New Roman" pitchFamily="18" charset="0"/>
                <a:cs typeface="Times New Roman" pitchFamily="18" charset="0"/>
              </a:rPr>
              <a:t>H</a:t>
            </a:r>
            <a:r>
              <a:rPr lang="uz-Cyrl-UZ" cap="small" dirty="0" smtClean="0">
                <a:latin typeface="Times New Roman" pitchFamily="18" charset="0"/>
                <a:cs typeface="Times New Roman" pitchFamily="18" charset="0"/>
              </a:rPr>
              <a:t>qon bozorlari va chakana bozorda xaridorlarga va savdo qiluvchilarga xizmat ko‘rsatadigan, statsionar bo‘lmagan savdo joylarida savdo bilan band bo‘lgan, xususiy tarzda odam tashish bilan va faoliyatning boshqa turlari bilan band bo‘lgan shaxslar) kiradi.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011222"/>
          </a:xfrm>
        </p:spPr>
        <p:txBody>
          <a:bodyPr>
            <a:normAutofit fontScale="90000"/>
          </a:bodyPr>
          <a:lstStyle/>
          <a:p>
            <a:pPr lvl="1" algn="ctr"/>
            <a:r>
              <a:rPr lang="en-US" sz="2700" b="1" cap="small" dirty="0" err="1">
                <a:latin typeface="Bookman Old Style" pitchFamily="18" charset="0"/>
              </a:rPr>
              <a:t>Iqtisodiyotning</a:t>
            </a:r>
            <a:r>
              <a:rPr lang="en-US" sz="2700" b="1" cap="small" dirty="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sp>
        <p:nvSpPr>
          <p:cNvPr id="4" name="Скругленный прямоугольник 3"/>
          <p:cNvSpPr/>
          <p:nvPr/>
        </p:nvSpPr>
        <p:spPr>
          <a:xfrm>
            <a:off x="1571604" y="1571612"/>
            <a:ext cx="7358114" cy="385765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800" cap="small" dirty="0" smtClean="0">
                <a:latin typeface="Times New Roman" pitchFamily="18" charset="0"/>
                <a:cs typeface="Times New Roman" pitchFamily="18" charset="0"/>
              </a:rPr>
              <a:t>Iqtisodiyotning norasmiy sektorida ish bilan band bo‘lgan shaxslar soni O‘zbekiston Respublikasi Mehnat va aholini ijtimoiy muhofaza qilish vazirligi tomonidan maxsus ishlab chiqilgan dastur bo‘yicha yilning xar choragida ishchi kuchini tekshirib chiqish asosida aniqlanadi </a:t>
            </a:r>
            <a:endParaRPr lang="ru-RU" sz="2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296842"/>
          </a:xfrm>
        </p:spPr>
        <p:txBody>
          <a:bodyPr>
            <a:normAutofit fontScale="90000"/>
          </a:bodyPr>
          <a:lstStyle/>
          <a:p>
            <a:pPr lvl="1" algn="ctr"/>
            <a:r>
              <a:rPr lang="en-US" sz="2700" b="1" cap="small" dirty="0" err="1">
                <a:latin typeface="Bookman Old Style" pitchFamily="18" charset="0"/>
              </a:rPr>
              <a:t>Iqtisodiyotning</a:t>
            </a:r>
            <a:r>
              <a:rPr lang="en-US" sz="2700" b="1" cap="small" dirty="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graphicFrame>
        <p:nvGraphicFramePr>
          <p:cNvPr id="4" name="Содержимое 3"/>
          <p:cNvGraphicFramePr>
            <a:graphicFrameLocks noGrp="1"/>
          </p:cNvGraphicFramePr>
          <p:nvPr>
            <p:ph idx="1"/>
          </p:nvPr>
        </p:nvGraphicFramePr>
        <p:xfrm>
          <a:off x="-2" y="642913"/>
          <a:ext cx="9144001" cy="6785392"/>
        </p:xfrm>
        <a:graphic>
          <a:graphicData uri="http://schemas.openxmlformats.org/drawingml/2006/table">
            <a:tbl>
              <a:tblPr firstRow="1" bandRow="1">
                <a:tableStyleId>{5C22544A-7EE6-4342-B048-85BDC9FD1C3A}</a:tableStyleId>
              </a:tblPr>
              <a:tblGrid>
                <a:gridCol w="2167037"/>
                <a:gridCol w="1744241"/>
                <a:gridCol w="1744241"/>
                <a:gridCol w="1744241"/>
                <a:gridCol w="1744241"/>
              </a:tblGrid>
              <a:tr h="378367">
                <a:tc>
                  <a:txBody>
                    <a:bodyPr/>
                    <a:lstStyle/>
                    <a:p>
                      <a:pPr marR="12700" indent="-698500" algn="just">
                        <a:spcAft>
                          <a:spcPts val="0"/>
                        </a:spcAft>
                      </a:pPr>
                      <a:endParaRPr lang="uz-Cyrl-UZ" sz="1200" b="0" i="0" u="none" strike="noStrike" cap="small" spc="0" dirty="0">
                        <a:solidFill>
                          <a:srgbClr val="000000"/>
                        </a:solidFill>
                        <a:latin typeface="Times New Roman"/>
                        <a:ea typeface="Times New Roman"/>
                        <a:cs typeface="Times New Roman"/>
                      </a:endParaRPr>
                    </a:p>
                  </a:txBody>
                  <a:tcPr marL="68580" marR="68580" marT="0" marB="0"/>
                </a:tc>
                <a:tc>
                  <a:txBody>
                    <a:bodyPr/>
                    <a:lstStyle/>
                    <a:p>
                      <a:pPr marR="12700" indent="-698500" algn="ctr">
                        <a:spcAft>
                          <a:spcPts val="0"/>
                        </a:spcAft>
                      </a:pPr>
                      <a:r>
                        <a:rPr lang="en-US" sz="1200" b="0" i="0" u="none" strike="noStrike" cap="small" spc="0" dirty="0" err="1">
                          <a:solidFill>
                            <a:srgbClr val="000000"/>
                          </a:solidFill>
                          <a:latin typeface="Times New Roman"/>
                          <a:ea typeface="Times New Roman"/>
                          <a:cs typeface="Times New Roman"/>
                        </a:rPr>
                        <a:t>Hudud</a:t>
                      </a:r>
                      <a:r>
                        <a:rPr lang="en-US" sz="1200" b="0" i="0" u="none" strike="noStrike" cap="small" spc="0" dirty="0">
                          <a:solidFill>
                            <a:srgbClr val="000000"/>
                          </a:solidFill>
                          <a:latin typeface="Times New Roman"/>
                          <a:ea typeface="Times New Roman"/>
                          <a:cs typeface="Times New Roman"/>
                        </a:rPr>
                        <a:t>,  </a:t>
                      </a:r>
                      <a:r>
                        <a:rPr lang="en-US" sz="1200" b="0" i="0" u="none" strike="noStrike" cap="small" spc="0" dirty="0" err="1">
                          <a:solidFill>
                            <a:srgbClr val="000000"/>
                          </a:solidFill>
                          <a:latin typeface="Times New Roman"/>
                          <a:ea typeface="Times New Roman"/>
                          <a:cs typeface="Times New Roman"/>
                        </a:rPr>
                        <a:t>ming</a:t>
                      </a:r>
                      <a:r>
                        <a:rPr lang="en-US" sz="1200" b="0" i="0" u="none" strike="noStrike" cap="small" spc="0" dirty="0">
                          <a:solidFill>
                            <a:srgbClr val="000000"/>
                          </a:solidFill>
                          <a:latin typeface="Times New Roman"/>
                          <a:ea typeface="Times New Roman"/>
                          <a:cs typeface="Times New Roman"/>
                        </a:rPr>
                        <a:t> km</a:t>
                      </a:r>
                      <a:r>
                        <a:rPr lang="en-US" sz="1200" b="0" i="0" u="none" strike="noStrike" cap="small" spc="0" baseline="30000" dirty="0">
                          <a:solidFill>
                            <a:srgbClr val="000000"/>
                          </a:solidFill>
                          <a:latin typeface="Times New Roman"/>
                          <a:ea typeface="Times New Roman"/>
                          <a:cs typeface="Times New Roman"/>
                        </a:rPr>
                        <a:t>2</a:t>
                      </a:r>
                      <a:endParaRPr lang="ru-RU" sz="1300" dirty="0">
                        <a:latin typeface="Times New Roman"/>
                        <a:ea typeface="Times New Roman"/>
                      </a:endParaRPr>
                    </a:p>
                  </a:txBody>
                  <a:tcPr marL="68580" marR="68580" marT="0" marB="0"/>
                </a:tc>
                <a:tc>
                  <a:txBody>
                    <a:bodyPr/>
                    <a:lstStyle/>
                    <a:p>
                      <a:pPr marR="12700" indent="-698500" algn="ctr">
                        <a:spcAft>
                          <a:spcPts val="0"/>
                        </a:spcAft>
                      </a:pPr>
                      <a:r>
                        <a:rPr lang="en-US" sz="1200" b="0" i="0" u="none" strike="noStrike" cap="small" spc="0">
                          <a:solidFill>
                            <a:srgbClr val="000000"/>
                          </a:solidFill>
                          <a:latin typeface="Times New Roman"/>
                          <a:ea typeface="Times New Roman"/>
                          <a:cs typeface="Times New Roman"/>
                        </a:rPr>
                        <a:t>Doimiy aholi soni (yil oxiriga), ming kishi</a:t>
                      </a:r>
                      <a:endParaRPr lang="ru-RU" sz="1300">
                        <a:latin typeface="Times New Roman"/>
                        <a:ea typeface="Times New Roman"/>
                      </a:endParaRPr>
                    </a:p>
                  </a:txBody>
                  <a:tcPr marL="68580" marR="68580" marT="0" marB="0"/>
                </a:tc>
                <a:tc>
                  <a:txBody>
                    <a:bodyPr/>
                    <a:lstStyle/>
                    <a:p>
                      <a:pPr marR="12700" indent="-698500" algn="ctr">
                        <a:spcAft>
                          <a:spcPts val="0"/>
                        </a:spcAft>
                      </a:pPr>
                      <a:r>
                        <a:rPr lang="en-US" sz="1200" b="0" i="0" u="none" strike="noStrike" cap="small" spc="0">
                          <a:solidFill>
                            <a:srgbClr val="000000"/>
                          </a:solidFill>
                          <a:latin typeface="Times New Roman"/>
                          <a:ea typeface="Times New Roman"/>
                          <a:cs typeface="Times New Roman"/>
                        </a:rPr>
                        <a:t>Aholining zichligi, (yil oxiriga; 1 km</a:t>
                      </a:r>
                      <a:r>
                        <a:rPr lang="en-US" sz="1200" b="0" i="0" u="none" strike="noStrike" cap="small" spc="0" baseline="30000">
                          <a:solidFill>
                            <a:srgbClr val="000000"/>
                          </a:solidFill>
                          <a:latin typeface="Times New Roman"/>
                          <a:ea typeface="Times New Roman"/>
                          <a:cs typeface="Times New Roman"/>
                        </a:rPr>
                        <a:t>2</a:t>
                      </a:r>
                      <a:r>
                        <a:rPr lang="en-US" sz="1200" b="0" i="0" u="none" strike="noStrike" cap="small" spc="0">
                          <a:solidFill>
                            <a:srgbClr val="000000"/>
                          </a:solidFill>
                          <a:latin typeface="Times New Roman"/>
                          <a:ea typeface="Times New Roman"/>
                          <a:cs typeface="Times New Roman"/>
                        </a:rPr>
                        <a:t>ga to‘g’ri keladigan aholi soni)</a:t>
                      </a:r>
                      <a:endParaRPr lang="ru-RU" sz="1300">
                        <a:latin typeface="Times New Roman"/>
                        <a:ea typeface="Times New Roman"/>
                      </a:endParaRPr>
                    </a:p>
                  </a:txBody>
                  <a:tcPr marL="68580" marR="68580" marT="0" marB="0"/>
                </a:tc>
                <a:tc>
                  <a:txBody>
                    <a:bodyPr/>
                    <a:lstStyle/>
                    <a:p>
                      <a:pPr marR="12700" indent="-698500" algn="ctr">
                        <a:spcAft>
                          <a:spcPts val="0"/>
                        </a:spcAft>
                      </a:pPr>
                      <a:r>
                        <a:rPr lang="en-US" sz="1200" b="0" i="0" u="none" strike="noStrike" cap="small" spc="0">
                          <a:solidFill>
                            <a:srgbClr val="000000"/>
                          </a:solidFill>
                          <a:latin typeface="Times New Roman"/>
                          <a:ea typeface="Times New Roman"/>
                          <a:cs typeface="Times New Roman"/>
                        </a:rPr>
                        <a:t>Iqtisodiyotda bandlarning o‘rtacha yillik soni, ming kishi</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O‘zbekiston Respublikasi</a:t>
                      </a:r>
                      <a:endParaRPr lang="ru-RU" sz="1300">
                        <a:latin typeface="Times New Roman"/>
                        <a:ea typeface="Times New Roman"/>
                      </a:endParaRPr>
                    </a:p>
                  </a:txBody>
                  <a:tcPr marL="68580" marR="68580" marT="0" marB="0"/>
                </a:tc>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448</a:t>
                      </a:r>
                      <a:r>
                        <a:rPr lang="uz-Cyrl-UZ" sz="1200" b="0" i="0" u="none" strike="noStrike" cap="small" spc="0">
                          <a:solidFill>
                            <a:srgbClr val="000000"/>
                          </a:solidFill>
                          <a:latin typeface="Times New Roman"/>
                          <a:ea typeface="Times New Roman"/>
                          <a:cs typeface="Times New Roman"/>
                        </a:rPr>
                        <a:t>,</a:t>
                      </a:r>
                      <a:r>
                        <a:rPr lang="en-US" sz="1200" b="0" i="0" u="none" strike="noStrike" cap="small" spc="0">
                          <a:solidFill>
                            <a:srgbClr val="000000"/>
                          </a:solidFill>
                          <a:latin typeface="Times New Roman"/>
                          <a:ea typeface="Times New Roman"/>
                          <a:cs typeface="Times New Roman"/>
                        </a:rPr>
                        <a:t>97</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31575,3</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70,3</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13058,3</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Qoraqalpog’iston Respublikasi</a:t>
                      </a:r>
                      <a:endParaRPr lang="ru-RU" sz="1300">
                        <a:latin typeface="Times New Roman"/>
                        <a:ea typeface="Times New Roman"/>
                      </a:endParaRPr>
                    </a:p>
                  </a:txBody>
                  <a:tcPr marL="68580" marR="68580" marT="0" marB="0"/>
                </a:tc>
                <a:tc>
                  <a:txBody>
                    <a:bodyPr/>
                    <a:lstStyle/>
                    <a:p>
                      <a:pPr marR="12700" indent="-698500" algn="just">
                        <a:spcAft>
                          <a:spcPts val="0"/>
                        </a:spcAft>
                      </a:pPr>
                      <a:r>
                        <a:rPr lang="uz-Cyrl-UZ" sz="1200" b="0" i="0" u="none" strike="noStrike" cap="small" spc="0" dirty="0">
                          <a:solidFill>
                            <a:srgbClr val="000000"/>
                          </a:solidFill>
                          <a:latin typeface="Times New Roman"/>
                          <a:ea typeface="Times New Roman"/>
                          <a:cs typeface="Times New Roman"/>
                        </a:rPr>
                        <a:t>166,59</a:t>
                      </a:r>
                      <a:endParaRPr lang="ru-RU" sz="1300" dirty="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1791,1</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10,8</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630,0</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Vioyatlar:</a:t>
                      </a:r>
                      <a:endParaRPr lang="ru-RU" sz="1300">
                        <a:latin typeface="Times New Roman"/>
                        <a:ea typeface="Times New Roman"/>
                      </a:endParaRPr>
                    </a:p>
                  </a:txBody>
                  <a:tcPr marL="68580" marR="68580" marT="0" marB="0"/>
                </a:tc>
                <a:tc>
                  <a:txBody>
                    <a:bodyPr/>
                    <a:lstStyle/>
                    <a:p>
                      <a:pPr marR="12700" indent="-698500" algn="just">
                        <a:spcAft>
                          <a:spcPts val="0"/>
                        </a:spcAft>
                      </a:pPr>
                      <a:endParaRPr lang="en-US" sz="1200" b="0" i="0" u="none" strike="noStrike" cap="small" spc="0" dirty="0">
                        <a:solidFill>
                          <a:srgbClr val="000000"/>
                        </a:solidFill>
                        <a:latin typeface="Times New Roman"/>
                        <a:ea typeface="Times New Roman"/>
                        <a:cs typeface="Times New Roman"/>
                      </a:endParaRPr>
                    </a:p>
                  </a:txBody>
                  <a:tcPr marL="68580" marR="68580" marT="0" marB="0"/>
                </a:tc>
                <a:tc>
                  <a:txBody>
                    <a:bodyPr/>
                    <a:lstStyle/>
                    <a:p>
                      <a:pPr marR="12700" indent="-698500" algn="just">
                        <a:spcAft>
                          <a:spcPts val="0"/>
                        </a:spcAft>
                      </a:pPr>
                      <a:endParaRPr lang="ru-RU" sz="1200" b="0" i="0" u="none" strike="noStrike" cap="small" spc="0">
                        <a:solidFill>
                          <a:srgbClr val="000000"/>
                        </a:solidFill>
                        <a:latin typeface="Times New Roman"/>
                        <a:ea typeface="Times New Roman"/>
                        <a:cs typeface="Times New Roman"/>
                      </a:endParaRPr>
                    </a:p>
                  </a:txBody>
                  <a:tcPr marL="68580" marR="68580" marT="0" marB="0"/>
                </a:tc>
                <a:tc>
                  <a:txBody>
                    <a:bodyPr/>
                    <a:lstStyle/>
                    <a:p>
                      <a:pPr marR="12700" indent="-698500" algn="just">
                        <a:spcAft>
                          <a:spcPts val="0"/>
                        </a:spcAft>
                      </a:pPr>
                      <a:endParaRPr lang="en-US" sz="1200" b="0" i="0" u="none" strike="noStrike" cap="small" spc="0">
                        <a:solidFill>
                          <a:srgbClr val="000000"/>
                        </a:solidFill>
                        <a:latin typeface="Times New Roman"/>
                        <a:ea typeface="Times New Roman"/>
                        <a:cs typeface="Times New Roman"/>
                      </a:endParaRPr>
                    </a:p>
                  </a:txBody>
                  <a:tcPr marL="68580" marR="68580" marT="0" marB="0"/>
                </a:tc>
                <a:tc>
                  <a:txBody>
                    <a:bodyPr/>
                    <a:lstStyle/>
                    <a:p>
                      <a:pPr marR="12700" indent="-698500" algn="just">
                        <a:spcAft>
                          <a:spcPts val="0"/>
                        </a:spcAft>
                      </a:pPr>
                      <a:endParaRPr lang="en-US" sz="1200" b="0" i="0" u="none" strike="noStrike" cap="small" spc="0">
                        <a:solidFill>
                          <a:srgbClr val="000000"/>
                        </a:solidFill>
                        <a:latin typeface="Times New Roman"/>
                        <a:ea typeface="Times New Roman"/>
                        <a:cs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Andijon</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dirty="0">
                          <a:solidFill>
                            <a:srgbClr val="000000"/>
                          </a:solidFill>
                          <a:latin typeface="Times New Roman"/>
                          <a:ea typeface="Times New Roman"/>
                          <a:cs typeface="Times New Roman"/>
                        </a:rPr>
                        <a:t>4,30</a:t>
                      </a:r>
                      <a:endParaRPr lang="ru-RU" sz="1300" dirty="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2910,5</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676,9</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1271,7</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Buxoro</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40,32</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1815,2</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45,0</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824,2</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Jizzax</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21,21</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dirty="0">
                          <a:solidFill>
                            <a:srgbClr val="000000"/>
                          </a:solidFill>
                          <a:latin typeface="Times New Roman"/>
                          <a:ea typeface="Times New Roman"/>
                          <a:cs typeface="Times New Roman"/>
                        </a:rPr>
                        <a:t>1276,1</a:t>
                      </a:r>
                      <a:endParaRPr lang="ru-RU" sz="1300" dirty="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60,2</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441,4</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Qashqadaryo</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28,57</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dirty="0">
                          <a:solidFill>
                            <a:srgbClr val="000000"/>
                          </a:solidFill>
                          <a:latin typeface="Times New Roman"/>
                          <a:ea typeface="Times New Roman"/>
                          <a:cs typeface="Times New Roman"/>
                        </a:rPr>
                        <a:t>3025,6</a:t>
                      </a:r>
                      <a:endParaRPr lang="ru-RU" sz="1300" dirty="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105,9</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1143,9</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Navoiy </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110,99</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dirty="0">
                          <a:solidFill>
                            <a:srgbClr val="000000"/>
                          </a:solidFill>
                          <a:latin typeface="Times New Roman"/>
                          <a:ea typeface="Times New Roman"/>
                          <a:cs typeface="Times New Roman"/>
                        </a:rPr>
                        <a:t>927,9</a:t>
                      </a:r>
                      <a:endParaRPr lang="ru-RU" sz="1300" dirty="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8,4</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421,2</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Namangan</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7,44</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dirty="0">
                          <a:solidFill>
                            <a:srgbClr val="000000"/>
                          </a:solidFill>
                          <a:latin typeface="Times New Roman"/>
                          <a:ea typeface="Times New Roman"/>
                          <a:cs typeface="Times New Roman"/>
                        </a:rPr>
                        <a:t>2603,4</a:t>
                      </a:r>
                      <a:endParaRPr lang="ru-RU" sz="1300" dirty="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349,9</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968,8</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Samarqand</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16,77</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3583,9</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dirty="0">
                          <a:solidFill>
                            <a:srgbClr val="000000"/>
                          </a:solidFill>
                          <a:latin typeface="Times New Roman"/>
                          <a:ea typeface="Times New Roman"/>
                          <a:cs typeface="Times New Roman"/>
                        </a:rPr>
                        <a:t>213,7</a:t>
                      </a:r>
                      <a:endParaRPr lang="ru-RU" sz="1300" dirty="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1443,9</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Surxondaryo</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20,10</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2411,5</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dirty="0">
                          <a:solidFill>
                            <a:srgbClr val="000000"/>
                          </a:solidFill>
                          <a:latin typeface="Times New Roman"/>
                          <a:ea typeface="Times New Roman"/>
                          <a:cs typeface="Times New Roman"/>
                        </a:rPr>
                        <a:t>120,0</a:t>
                      </a:r>
                      <a:endParaRPr lang="ru-RU" sz="1300" dirty="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930,8</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Sirdaryo</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4,28</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790,6</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184,7</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350,9</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Toshkent</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15,25</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2794,1</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dirty="0">
                          <a:solidFill>
                            <a:srgbClr val="000000"/>
                          </a:solidFill>
                          <a:latin typeface="Times New Roman"/>
                          <a:ea typeface="Times New Roman"/>
                          <a:cs typeface="Times New Roman"/>
                        </a:rPr>
                        <a:t>183,2</a:t>
                      </a:r>
                      <a:endParaRPr lang="ru-RU" sz="1300" dirty="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1281,8</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Farg’ona</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6,76</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3505,3</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518,5</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1485,3</a:t>
                      </a:r>
                      <a:endParaRPr lang="ru-RU" sz="130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Xorazm</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6,05</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1746,9</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288,7</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dirty="0">
                          <a:solidFill>
                            <a:srgbClr val="000000"/>
                          </a:solidFill>
                          <a:latin typeface="Times New Roman"/>
                          <a:ea typeface="Times New Roman"/>
                          <a:cs typeface="Times New Roman"/>
                        </a:rPr>
                        <a:t>696,0</a:t>
                      </a:r>
                      <a:endParaRPr lang="ru-RU" sz="1300" dirty="0">
                        <a:latin typeface="Times New Roman"/>
                        <a:ea typeface="Times New Roman"/>
                      </a:endParaRPr>
                    </a:p>
                  </a:txBody>
                  <a:tcPr marL="68580" marR="68580" marT="0" marB="0"/>
                </a:tc>
              </a:tr>
              <a:tr h="378367">
                <a:tc>
                  <a:txBody>
                    <a:bodyPr/>
                    <a:lstStyle/>
                    <a:p>
                      <a:pPr marR="12700" indent="-698500" algn="just">
                        <a:spcAft>
                          <a:spcPts val="0"/>
                        </a:spcAft>
                      </a:pPr>
                      <a:r>
                        <a:rPr lang="en-US" sz="1200" b="0" i="0" u="none" strike="noStrike" cap="small" spc="0">
                          <a:solidFill>
                            <a:srgbClr val="000000"/>
                          </a:solidFill>
                          <a:latin typeface="Times New Roman"/>
                          <a:ea typeface="Times New Roman"/>
                          <a:cs typeface="Times New Roman"/>
                        </a:rPr>
                        <a:t>Toshkent sh.</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0,34</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2393,2</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a:solidFill>
                            <a:srgbClr val="000000"/>
                          </a:solidFill>
                          <a:latin typeface="Times New Roman"/>
                          <a:ea typeface="Times New Roman"/>
                          <a:cs typeface="Times New Roman"/>
                        </a:rPr>
                        <a:t>7165,2</a:t>
                      </a:r>
                      <a:endParaRPr lang="ru-RU" sz="1300">
                        <a:latin typeface="Times New Roman"/>
                        <a:ea typeface="Times New Roman"/>
                      </a:endParaRPr>
                    </a:p>
                  </a:txBody>
                  <a:tcPr marL="68580" marR="68580" marT="0" marB="0"/>
                </a:tc>
                <a:tc>
                  <a:txBody>
                    <a:bodyPr/>
                    <a:lstStyle/>
                    <a:p>
                      <a:pPr marR="12700" indent="-698500" algn="just">
                        <a:spcAft>
                          <a:spcPts val="0"/>
                        </a:spcAft>
                      </a:pPr>
                      <a:r>
                        <a:rPr lang="ru-RU" sz="1200" b="0" i="0" u="none" strike="noStrike" cap="small" spc="0" dirty="0">
                          <a:solidFill>
                            <a:srgbClr val="000000"/>
                          </a:solidFill>
                          <a:latin typeface="Times New Roman"/>
                          <a:ea typeface="Times New Roman"/>
                          <a:cs typeface="Times New Roman"/>
                        </a:rPr>
                        <a:t>1168,1</a:t>
                      </a:r>
                      <a:endParaRPr lang="ru-RU" sz="1300" dirty="0">
                        <a:latin typeface="Times New Roman"/>
                        <a:ea typeface="Times New Roman"/>
                      </a:endParaRPr>
                    </a:p>
                  </a:txBody>
                  <a:tcPr marL="68580" marR="68580" marT="0" marB="0"/>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14414" y="214290"/>
            <a:ext cx="7500990" cy="5970865"/>
          </a:xfrm>
          <a:prstGeom prst="rect">
            <a:avLst/>
          </a:prstGeom>
        </p:spPr>
        <p:txBody>
          <a:bodyPr wrap="square">
            <a:spAutoFit/>
          </a:bodyPr>
          <a:lstStyle/>
          <a:p>
            <a:endParaRPr lang="ru-RU" dirty="0" smtClean="0"/>
          </a:p>
          <a:p>
            <a:pPr algn="just"/>
            <a:r>
              <a:rPr lang="en-US" sz="2800" dirty="0" err="1" smtClean="0"/>
              <a:t>Ish</a:t>
            </a:r>
            <a:r>
              <a:rPr lang="en-US" sz="2800" dirty="0" smtClean="0"/>
              <a:t> </a:t>
            </a:r>
            <a:r>
              <a:rPr lang="en-US" sz="2800" dirty="0" err="1" smtClean="0"/>
              <a:t>bilan</a:t>
            </a:r>
            <a:r>
              <a:rPr lang="en-US" sz="2800" dirty="0" smtClean="0"/>
              <a:t> band </a:t>
            </a:r>
            <a:r>
              <a:rPr lang="en-US" sz="2800" dirty="0" err="1" smtClean="0"/>
              <a:t>aholi</a:t>
            </a:r>
            <a:r>
              <a:rPr lang="en-US" sz="2800" dirty="0" smtClean="0"/>
              <a:t> </a:t>
            </a:r>
            <a:r>
              <a:rPr lang="en-US" sz="2800" dirty="0" err="1" smtClean="0"/>
              <a:t>soni</a:t>
            </a:r>
            <a:r>
              <a:rPr lang="en-US" sz="2800" dirty="0" smtClean="0"/>
              <a:t> </a:t>
            </a:r>
            <a:r>
              <a:rPr lang="en-US" sz="2800" dirty="0" err="1" smtClean="0"/>
              <a:t>hududlar</a:t>
            </a:r>
            <a:r>
              <a:rPr lang="en-US" sz="2800" dirty="0" smtClean="0"/>
              <a:t> </a:t>
            </a:r>
            <a:r>
              <a:rPr lang="en-US" sz="2800" dirty="0" err="1" smtClean="0"/>
              <a:t>va</a:t>
            </a:r>
            <a:r>
              <a:rPr lang="en-US" sz="2800" dirty="0" smtClean="0"/>
              <a:t> </a:t>
            </a:r>
            <a:r>
              <a:rPr lang="en-US" sz="2800" dirty="0" err="1" smtClean="0"/>
              <a:t>iqtisodiy</a:t>
            </a:r>
            <a:r>
              <a:rPr lang="en-US" sz="2800" dirty="0" smtClean="0"/>
              <a:t> </a:t>
            </a:r>
            <a:r>
              <a:rPr lang="en-US" sz="2800" dirty="0" err="1" smtClean="0"/>
              <a:t>faoliyat</a:t>
            </a:r>
            <a:r>
              <a:rPr lang="en-US" sz="2800" dirty="0" smtClean="0"/>
              <a:t> </a:t>
            </a:r>
            <a:r>
              <a:rPr lang="en-US" sz="2800" dirty="0" err="1" smtClean="0"/>
              <a:t>turlari</a:t>
            </a:r>
            <a:r>
              <a:rPr lang="en-US" sz="2800" dirty="0" smtClean="0"/>
              <a:t> </a:t>
            </a:r>
            <a:r>
              <a:rPr lang="en-US" sz="2800" dirty="0" err="1" smtClean="0"/>
              <a:t>kesimida</a:t>
            </a:r>
            <a:r>
              <a:rPr lang="en-US" sz="2800" dirty="0" smtClean="0"/>
              <a:t> </a:t>
            </a:r>
            <a:r>
              <a:rPr lang="en-US" sz="2800" dirty="0" err="1" smtClean="0"/>
              <a:t>tahlil</a:t>
            </a:r>
            <a:r>
              <a:rPr lang="en-US" sz="2800" dirty="0" smtClean="0"/>
              <a:t> </a:t>
            </a:r>
            <a:r>
              <a:rPr lang="en-US" sz="2800" dirty="0" err="1" smtClean="0"/>
              <a:t>etilganda</a:t>
            </a:r>
            <a:r>
              <a:rPr lang="en-US" sz="2800" dirty="0" smtClean="0"/>
              <a:t>, </a:t>
            </a:r>
            <a:r>
              <a:rPr lang="en-US" sz="2800" dirty="0" err="1" smtClean="0"/>
              <a:t>Jizzax</a:t>
            </a:r>
            <a:r>
              <a:rPr lang="en-US" sz="2800" dirty="0" smtClean="0"/>
              <a:t> (</a:t>
            </a:r>
            <a:r>
              <a:rPr lang="en-US" sz="2800" dirty="0" err="1" smtClean="0"/>
              <a:t>viloyat</a:t>
            </a:r>
            <a:r>
              <a:rPr lang="en-US" sz="2800" dirty="0" smtClean="0"/>
              <a:t> </a:t>
            </a:r>
            <a:r>
              <a:rPr lang="en-US" sz="2800" dirty="0" err="1" smtClean="0"/>
              <a:t>bo’yicha</a:t>
            </a:r>
            <a:r>
              <a:rPr lang="en-US" sz="2800" dirty="0" smtClean="0"/>
              <a:t> </a:t>
            </a:r>
            <a:r>
              <a:rPr lang="en-US" sz="2800" dirty="0" err="1" smtClean="0"/>
              <a:t>jami</a:t>
            </a:r>
            <a:r>
              <a:rPr lang="en-US" sz="2800" dirty="0" smtClean="0"/>
              <a:t> </a:t>
            </a:r>
            <a:r>
              <a:rPr lang="en-US" sz="2800" dirty="0" err="1" smtClean="0"/>
              <a:t>bandlar</a:t>
            </a:r>
            <a:r>
              <a:rPr lang="en-US" sz="2800" dirty="0" smtClean="0"/>
              <a:t> </a:t>
            </a:r>
            <a:r>
              <a:rPr lang="en-US" sz="2800" dirty="0" err="1" smtClean="0"/>
              <a:t>soniga</a:t>
            </a:r>
            <a:r>
              <a:rPr lang="en-US" sz="2800" dirty="0" smtClean="0"/>
              <a:t> </a:t>
            </a:r>
            <a:r>
              <a:rPr lang="en-US" sz="2800" dirty="0" err="1" smtClean="0"/>
              <a:t>nisbatan</a:t>
            </a:r>
            <a:r>
              <a:rPr lang="en-US" sz="2800" dirty="0" smtClean="0"/>
              <a:t> </a:t>
            </a:r>
            <a:r>
              <a:rPr lang="en-US" sz="2800" dirty="0" err="1" smtClean="0"/>
              <a:t>ulushi</a:t>
            </a:r>
            <a:r>
              <a:rPr lang="en-US" sz="2800" dirty="0" smtClean="0"/>
              <a:t> 41,8 %) </a:t>
            </a:r>
            <a:r>
              <a:rPr lang="en-US" sz="2800" dirty="0" err="1" smtClean="0"/>
              <a:t>va</a:t>
            </a:r>
            <a:r>
              <a:rPr lang="en-US" sz="2800" dirty="0" smtClean="0"/>
              <a:t> </a:t>
            </a:r>
            <a:r>
              <a:rPr lang="en-US" sz="2800" dirty="0" err="1" smtClean="0"/>
              <a:t>Sirdaryo</a:t>
            </a:r>
            <a:r>
              <a:rPr lang="en-US" sz="2800" dirty="0" smtClean="0"/>
              <a:t> (48,0 %) </a:t>
            </a:r>
            <a:r>
              <a:rPr lang="en-US" sz="2800" dirty="0" err="1" smtClean="0"/>
              <a:t>viloyatlarida</a:t>
            </a:r>
            <a:r>
              <a:rPr lang="en-US" sz="2800" dirty="0" smtClean="0"/>
              <a:t> </a:t>
            </a:r>
            <a:r>
              <a:rPr lang="en-US" sz="2800" dirty="0" err="1" smtClean="0"/>
              <a:t>qishloq</a:t>
            </a:r>
            <a:r>
              <a:rPr lang="en-US" sz="2800" dirty="0" smtClean="0"/>
              <a:t>, </a:t>
            </a:r>
            <a:r>
              <a:rPr lang="en-US" sz="2800" dirty="0" err="1" smtClean="0"/>
              <a:t>o’rmon</a:t>
            </a:r>
            <a:r>
              <a:rPr lang="en-US" sz="2800" dirty="0" smtClean="0"/>
              <a:t> </a:t>
            </a:r>
            <a:r>
              <a:rPr lang="en-US" sz="2800" dirty="0" err="1" smtClean="0"/>
              <a:t>va</a:t>
            </a:r>
            <a:r>
              <a:rPr lang="en-US" sz="2800" dirty="0" smtClean="0"/>
              <a:t> </a:t>
            </a:r>
            <a:r>
              <a:rPr lang="en-US" sz="2800" dirty="0" err="1" smtClean="0"/>
              <a:t>baliq</a:t>
            </a:r>
            <a:r>
              <a:rPr lang="en-US" sz="2800" dirty="0" smtClean="0"/>
              <a:t> </a:t>
            </a:r>
            <a:r>
              <a:rPr lang="en-US" sz="2800" dirty="0" err="1" smtClean="0"/>
              <a:t>xo’jaligi</a:t>
            </a:r>
            <a:r>
              <a:rPr lang="en-US" sz="2800" dirty="0" smtClean="0"/>
              <a:t> </a:t>
            </a:r>
            <a:r>
              <a:rPr lang="en-US" sz="2800" dirty="0" err="1" smtClean="0"/>
              <a:t>sohasi</a:t>
            </a:r>
            <a:r>
              <a:rPr lang="en-US" sz="2800" dirty="0" smtClean="0"/>
              <a:t>, </a:t>
            </a:r>
            <a:r>
              <a:rPr lang="en-US" sz="2800" dirty="0" err="1" smtClean="0"/>
              <a:t>Navoiy</a:t>
            </a:r>
            <a:r>
              <a:rPr lang="en-US" sz="2800" dirty="0" smtClean="0"/>
              <a:t> (26,9 %), Toshkent (19,9 %) </a:t>
            </a:r>
            <a:r>
              <a:rPr lang="en-US" sz="2800" dirty="0" err="1" smtClean="0"/>
              <a:t>viloyatlari</a:t>
            </a:r>
            <a:r>
              <a:rPr lang="en-US" sz="2800" dirty="0" smtClean="0"/>
              <a:t> </a:t>
            </a:r>
            <a:r>
              <a:rPr lang="en-US" sz="2800" dirty="0" err="1" smtClean="0"/>
              <a:t>va</a:t>
            </a:r>
            <a:r>
              <a:rPr lang="en-US" sz="2800" dirty="0" smtClean="0"/>
              <a:t> Toshkent </a:t>
            </a:r>
            <a:r>
              <a:rPr lang="en-US" sz="2800" dirty="0" err="1" smtClean="0"/>
              <a:t>shahrida</a:t>
            </a:r>
            <a:r>
              <a:rPr lang="en-US" sz="2800" dirty="0" smtClean="0"/>
              <a:t> (19,1 %) </a:t>
            </a:r>
            <a:r>
              <a:rPr lang="en-US" sz="2800" dirty="0" err="1" smtClean="0"/>
              <a:t>sanoat</a:t>
            </a:r>
            <a:r>
              <a:rPr lang="en-US" sz="2800" dirty="0" smtClean="0"/>
              <a:t> </a:t>
            </a:r>
            <a:r>
              <a:rPr lang="en-US" sz="2800" dirty="0" err="1" smtClean="0"/>
              <a:t>sohasi</a:t>
            </a:r>
            <a:r>
              <a:rPr lang="en-US" sz="2800" dirty="0" smtClean="0"/>
              <a:t>, </a:t>
            </a:r>
            <a:r>
              <a:rPr lang="en-US" sz="2800" dirty="0" err="1" smtClean="0"/>
              <a:t>Buxoro</a:t>
            </a:r>
            <a:r>
              <a:rPr lang="en-US" sz="2800" dirty="0" smtClean="0"/>
              <a:t> (15,2 %) </a:t>
            </a:r>
            <a:r>
              <a:rPr lang="en-US" sz="2800" dirty="0" err="1" smtClean="0"/>
              <a:t>va</a:t>
            </a:r>
            <a:r>
              <a:rPr lang="en-US" sz="2800" dirty="0" smtClean="0"/>
              <a:t> </a:t>
            </a:r>
            <a:r>
              <a:rPr lang="en-US" sz="2800" dirty="0" err="1" smtClean="0"/>
              <a:t>Qashqadaryo</a:t>
            </a:r>
            <a:r>
              <a:rPr lang="en-US" sz="2800" dirty="0" smtClean="0"/>
              <a:t> (13,9 %) </a:t>
            </a:r>
            <a:r>
              <a:rPr lang="en-US" sz="2800" dirty="0" err="1" smtClean="0"/>
              <a:t>viloyatlarida</a:t>
            </a:r>
            <a:r>
              <a:rPr lang="en-US" sz="2800" dirty="0" smtClean="0"/>
              <a:t> </a:t>
            </a:r>
            <a:r>
              <a:rPr lang="en-US" sz="2800" dirty="0" err="1" smtClean="0"/>
              <a:t>qurilish</a:t>
            </a:r>
            <a:r>
              <a:rPr lang="en-US" sz="2800" dirty="0" smtClean="0"/>
              <a:t> </a:t>
            </a:r>
            <a:r>
              <a:rPr lang="en-US" sz="2800" dirty="0" err="1" smtClean="0"/>
              <a:t>sohasi</a:t>
            </a:r>
            <a:r>
              <a:rPr lang="en-US" sz="2800" dirty="0" smtClean="0"/>
              <a:t> </a:t>
            </a:r>
            <a:r>
              <a:rPr lang="en-US" sz="2800" dirty="0" err="1" smtClean="0"/>
              <a:t>hamda</a:t>
            </a:r>
            <a:r>
              <a:rPr lang="en-US" sz="2800" dirty="0" smtClean="0"/>
              <a:t> Toshkent </a:t>
            </a:r>
            <a:r>
              <a:rPr lang="en-US" sz="2800" dirty="0" err="1" smtClean="0"/>
              <a:t>shahri</a:t>
            </a:r>
            <a:r>
              <a:rPr lang="en-US" sz="2800" dirty="0" smtClean="0"/>
              <a:t> (68,8 %), Namangan (53,6 %), Samarqand (52,2 %) </a:t>
            </a:r>
            <a:r>
              <a:rPr lang="en-US" sz="2800" dirty="0" err="1" smtClean="0"/>
              <a:t>va</a:t>
            </a:r>
            <a:r>
              <a:rPr lang="en-US" sz="2800" dirty="0" smtClean="0"/>
              <a:t> </a:t>
            </a:r>
            <a:r>
              <a:rPr lang="en-US" sz="2800" dirty="0" err="1" smtClean="0"/>
              <a:t>Andijon</a:t>
            </a:r>
            <a:r>
              <a:rPr lang="en-US" sz="2800" dirty="0" smtClean="0"/>
              <a:t> (52,0 %) </a:t>
            </a:r>
            <a:r>
              <a:rPr lang="en-US" sz="2800" dirty="0" err="1" smtClean="0"/>
              <a:t>viloyatlarida</a:t>
            </a:r>
            <a:r>
              <a:rPr lang="en-US" sz="2800" dirty="0" smtClean="0"/>
              <a:t> </a:t>
            </a:r>
            <a:r>
              <a:rPr lang="en-US" sz="2800" dirty="0" err="1" smtClean="0"/>
              <a:t>xizmatlar</a:t>
            </a:r>
            <a:r>
              <a:rPr lang="en-US" sz="2800" dirty="0" smtClean="0"/>
              <a:t> </a:t>
            </a:r>
            <a:r>
              <a:rPr lang="en-US" sz="2800" dirty="0" err="1" smtClean="0"/>
              <a:t>sohasi</a:t>
            </a:r>
            <a:r>
              <a:rPr lang="en-US" sz="2800" dirty="0" smtClean="0"/>
              <a:t> </a:t>
            </a:r>
            <a:r>
              <a:rPr lang="en-US" sz="2800" dirty="0" err="1" smtClean="0"/>
              <a:t>yuqori</a:t>
            </a:r>
            <a:r>
              <a:rPr lang="en-US" sz="2800" dirty="0" smtClean="0"/>
              <a:t> </a:t>
            </a:r>
            <a:r>
              <a:rPr lang="en-US" sz="2800" dirty="0" err="1" smtClean="0"/>
              <a:t>ulushga</a:t>
            </a:r>
            <a:r>
              <a:rPr lang="en-US" sz="2800" dirty="0" smtClean="0"/>
              <a:t> </a:t>
            </a:r>
            <a:r>
              <a:rPr lang="en-US" sz="2800" dirty="0" err="1" smtClean="0"/>
              <a:t>ega</a:t>
            </a:r>
            <a:r>
              <a:rPr lang="en-US" sz="2800" dirty="0" smtClean="0"/>
              <a:t> </a:t>
            </a:r>
            <a:r>
              <a:rPr lang="en-US" sz="2800" dirty="0" err="1" smtClean="0"/>
              <a:t>ekanligi</a:t>
            </a:r>
            <a:r>
              <a:rPr lang="en-US" sz="2800" dirty="0" smtClean="0"/>
              <a:t> </a:t>
            </a:r>
            <a:r>
              <a:rPr lang="en-US" sz="2800" dirty="0" err="1" smtClean="0"/>
              <a:t>kuzatildi</a:t>
            </a:r>
            <a:r>
              <a:rPr lang="en-US" sz="2800" dirty="0" smtClean="0"/>
              <a:t>. </a:t>
            </a:r>
            <a:endParaRPr lang="ru-RU" sz="2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l="18310" t="13672" r="18701" b="6250"/>
          <a:stretch>
            <a:fillRect/>
          </a:stretch>
        </p:blipFill>
        <p:spPr bwMode="auto">
          <a:xfrm>
            <a:off x="214282" y="0"/>
            <a:ext cx="8715436" cy="685800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85852" y="357166"/>
            <a:ext cx="7358114" cy="5539978"/>
          </a:xfrm>
          <a:prstGeom prst="rect">
            <a:avLst/>
          </a:prstGeom>
        </p:spPr>
        <p:txBody>
          <a:bodyPr wrap="square">
            <a:spAutoFit/>
          </a:bodyPr>
          <a:lstStyle/>
          <a:p>
            <a:endParaRPr lang="ru-RU" dirty="0" smtClean="0"/>
          </a:p>
          <a:p>
            <a:pPr algn="just"/>
            <a:r>
              <a:rPr lang="ru-RU" sz="2400" dirty="0" smtClean="0"/>
              <a:t>	</a:t>
            </a:r>
            <a:r>
              <a:rPr lang="en-US" sz="2800" dirty="0" err="1" smtClean="0"/>
              <a:t>Mamlakatimizda</a:t>
            </a:r>
            <a:r>
              <a:rPr lang="en-US" sz="2800" dirty="0" smtClean="0"/>
              <a:t> </a:t>
            </a:r>
            <a:r>
              <a:rPr lang="en-US" sz="2800" dirty="0" err="1" smtClean="0"/>
              <a:t>kichik</a:t>
            </a:r>
            <a:r>
              <a:rPr lang="en-US" sz="2800" dirty="0" smtClean="0"/>
              <a:t> </a:t>
            </a:r>
            <a:r>
              <a:rPr lang="en-US" sz="2800" dirty="0" err="1" smtClean="0"/>
              <a:t>biznes</a:t>
            </a:r>
            <a:r>
              <a:rPr lang="en-US" sz="2800" dirty="0" smtClean="0"/>
              <a:t> </a:t>
            </a:r>
            <a:r>
              <a:rPr lang="en-US" sz="2800" dirty="0" err="1" smtClean="0"/>
              <a:t>va</a:t>
            </a:r>
            <a:r>
              <a:rPr lang="en-US" sz="2800" dirty="0" smtClean="0"/>
              <a:t> </a:t>
            </a:r>
            <a:r>
              <a:rPr lang="en-US" sz="2800" dirty="0" err="1" smtClean="0"/>
              <a:t>xususiy</a:t>
            </a:r>
            <a:r>
              <a:rPr lang="en-US" sz="2800" dirty="0" smtClean="0"/>
              <a:t> </a:t>
            </a:r>
            <a:r>
              <a:rPr lang="en-US" sz="2800" dirty="0" err="1" smtClean="0"/>
              <a:t>tadbirkorlikni</a:t>
            </a:r>
            <a:r>
              <a:rPr lang="en-US" sz="2800" dirty="0" smtClean="0"/>
              <a:t> </a:t>
            </a:r>
            <a:r>
              <a:rPr lang="en-US" sz="2800" dirty="0" err="1" smtClean="0"/>
              <a:t>rivojlantirish</a:t>
            </a:r>
            <a:r>
              <a:rPr lang="en-US" sz="2800" dirty="0" smtClean="0"/>
              <a:t> </a:t>
            </a:r>
            <a:r>
              <a:rPr lang="en-US" sz="2800" dirty="0" err="1" smtClean="0"/>
              <a:t>yuzasidan</a:t>
            </a:r>
            <a:r>
              <a:rPr lang="en-US" sz="2800" dirty="0" smtClean="0"/>
              <a:t> </a:t>
            </a:r>
            <a:r>
              <a:rPr lang="en-US" sz="2800" dirty="0" err="1" smtClean="0"/>
              <a:t>amalga</a:t>
            </a:r>
            <a:r>
              <a:rPr lang="en-US" sz="2800" dirty="0" smtClean="0"/>
              <a:t> </a:t>
            </a:r>
            <a:r>
              <a:rPr lang="en-US" sz="2800" dirty="0" err="1" smtClean="0"/>
              <a:t>oshirilayotgan</a:t>
            </a:r>
            <a:r>
              <a:rPr lang="en-US" sz="2800" dirty="0" smtClean="0"/>
              <a:t> </a:t>
            </a:r>
            <a:r>
              <a:rPr lang="en-US" sz="2800" dirty="0" err="1" smtClean="0"/>
              <a:t>islohatlar</a:t>
            </a:r>
            <a:r>
              <a:rPr lang="en-US" sz="2800" dirty="0" smtClean="0"/>
              <a:t> </a:t>
            </a:r>
            <a:r>
              <a:rPr lang="en-US" sz="2800" dirty="0" err="1" smtClean="0"/>
              <a:t>natijalari</a:t>
            </a:r>
            <a:r>
              <a:rPr lang="en-US" sz="2800" dirty="0" smtClean="0"/>
              <a:t> </a:t>
            </a:r>
            <a:r>
              <a:rPr lang="en-US" sz="2800" dirty="0" err="1" smtClean="0"/>
              <a:t>bandlik</a:t>
            </a:r>
            <a:r>
              <a:rPr lang="en-US" sz="2800" dirty="0" smtClean="0"/>
              <a:t> </a:t>
            </a:r>
            <a:r>
              <a:rPr lang="en-US" sz="2800" dirty="0" err="1" smtClean="0"/>
              <a:t>sohasi</a:t>
            </a:r>
            <a:r>
              <a:rPr lang="en-US" sz="2800" dirty="0" smtClean="0"/>
              <a:t> </a:t>
            </a:r>
            <a:r>
              <a:rPr lang="en-US" sz="2800" dirty="0" err="1" smtClean="0"/>
              <a:t>ko’rsatkichlarida</a:t>
            </a:r>
            <a:r>
              <a:rPr lang="en-US" sz="2800" dirty="0" smtClean="0"/>
              <a:t> ham </a:t>
            </a:r>
            <a:r>
              <a:rPr lang="en-US" sz="2800" dirty="0" err="1" smtClean="0"/>
              <a:t>o’z</a:t>
            </a:r>
            <a:r>
              <a:rPr lang="en-US" sz="2800" dirty="0" smtClean="0"/>
              <a:t> </a:t>
            </a:r>
            <a:r>
              <a:rPr lang="en-US" sz="2800" dirty="0" err="1" smtClean="0"/>
              <a:t>aksini</a:t>
            </a:r>
            <a:r>
              <a:rPr lang="en-US" sz="2800" dirty="0" smtClean="0"/>
              <a:t> </a:t>
            </a:r>
            <a:r>
              <a:rPr lang="en-US" sz="2800" dirty="0" err="1" smtClean="0"/>
              <a:t>topmoqda</a:t>
            </a:r>
            <a:r>
              <a:rPr lang="en-US" sz="2800" dirty="0" smtClean="0"/>
              <a:t>. </a:t>
            </a:r>
          </a:p>
          <a:p>
            <a:pPr algn="just"/>
            <a:r>
              <a:rPr lang="en-US" sz="2800" dirty="0" smtClean="0"/>
              <a:t>2017 </a:t>
            </a:r>
            <a:r>
              <a:rPr lang="en-US" sz="2800" dirty="0" err="1" smtClean="0"/>
              <a:t>yilda</a:t>
            </a:r>
            <a:r>
              <a:rPr lang="en-US" sz="2800" dirty="0" smtClean="0"/>
              <a:t> </a:t>
            </a:r>
            <a:r>
              <a:rPr lang="en-US" sz="2800" dirty="0" err="1" smtClean="0"/>
              <a:t>kichik</a:t>
            </a:r>
            <a:r>
              <a:rPr lang="en-US" sz="2800" dirty="0" smtClean="0"/>
              <a:t> </a:t>
            </a:r>
            <a:r>
              <a:rPr lang="en-US" sz="2800" dirty="0" err="1" smtClean="0"/>
              <a:t>biznes</a:t>
            </a:r>
            <a:r>
              <a:rPr lang="en-US" sz="2800" dirty="0" smtClean="0"/>
              <a:t> </a:t>
            </a:r>
            <a:r>
              <a:rPr lang="en-US" sz="2800" dirty="0" err="1" smtClean="0"/>
              <a:t>va</a:t>
            </a:r>
            <a:r>
              <a:rPr lang="en-US" sz="2800" dirty="0" smtClean="0"/>
              <a:t> </a:t>
            </a:r>
            <a:r>
              <a:rPr lang="en-US" sz="2800" dirty="0" err="1" smtClean="0"/>
              <a:t>xususiy</a:t>
            </a:r>
            <a:r>
              <a:rPr lang="en-US" sz="2800" dirty="0" smtClean="0"/>
              <a:t> </a:t>
            </a:r>
            <a:r>
              <a:rPr lang="en-US" sz="2800" dirty="0" err="1" smtClean="0"/>
              <a:t>tadbirkorlikda</a:t>
            </a:r>
            <a:r>
              <a:rPr lang="en-US" sz="2800" dirty="0" smtClean="0"/>
              <a:t> </a:t>
            </a:r>
            <a:r>
              <a:rPr lang="en-US" sz="2800" dirty="0" err="1" smtClean="0"/>
              <a:t>ish</a:t>
            </a:r>
            <a:r>
              <a:rPr lang="en-US" sz="2800" dirty="0" smtClean="0"/>
              <a:t> </a:t>
            </a:r>
            <a:r>
              <a:rPr lang="en-US" sz="2800" dirty="0" err="1" smtClean="0"/>
              <a:t>bilan</a:t>
            </a:r>
            <a:r>
              <a:rPr lang="en-US" sz="2800" dirty="0" smtClean="0"/>
              <a:t> </a:t>
            </a:r>
            <a:r>
              <a:rPr lang="en-US" sz="2800" dirty="0" err="1" smtClean="0"/>
              <a:t>bandlarning</a:t>
            </a:r>
            <a:r>
              <a:rPr lang="en-US" sz="2800" dirty="0" smtClean="0"/>
              <a:t> </a:t>
            </a:r>
            <a:r>
              <a:rPr lang="en-US" sz="2800" dirty="0" err="1" smtClean="0"/>
              <a:t>jami</a:t>
            </a:r>
            <a:r>
              <a:rPr lang="en-US" sz="2800" dirty="0" smtClean="0"/>
              <a:t> </a:t>
            </a:r>
            <a:r>
              <a:rPr lang="en-US" sz="2800" dirty="0" err="1" smtClean="0"/>
              <a:t>bandlikdagi</a:t>
            </a:r>
            <a:r>
              <a:rPr lang="en-US" sz="2800" dirty="0" smtClean="0"/>
              <a:t> </a:t>
            </a:r>
            <a:r>
              <a:rPr lang="en-US" sz="2800" dirty="0" err="1" smtClean="0"/>
              <a:t>ulushi</a:t>
            </a:r>
            <a:r>
              <a:rPr lang="en-US" sz="2800" dirty="0" smtClean="0"/>
              <a:t> </a:t>
            </a:r>
            <a:r>
              <a:rPr lang="en-US" sz="2800" b="1" dirty="0" smtClean="0"/>
              <a:t>78,3 % </a:t>
            </a:r>
            <a:r>
              <a:rPr lang="en-US" sz="2800" b="1" dirty="0" err="1" smtClean="0"/>
              <a:t>ni</a:t>
            </a:r>
            <a:r>
              <a:rPr lang="en-US" sz="2800" b="1" dirty="0" smtClean="0"/>
              <a:t> </a:t>
            </a:r>
            <a:r>
              <a:rPr lang="en-US" sz="2800" b="1" dirty="0" err="1" smtClean="0"/>
              <a:t>tashkil</a:t>
            </a:r>
            <a:r>
              <a:rPr lang="en-US" sz="2800" b="1" dirty="0" smtClean="0"/>
              <a:t> </a:t>
            </a:r>
            <a:r>
              <a:rPr lang="en-US" sz="2800" b="1" dirty="0" err="1" smtClean="0"/>
              <a:t>etdi</a:t>
            </a:r>
            <a:r>
              <a:rPr lang="en-US" sz="2800" b="1" dirty="0" smtClean="0"/>
              <a:t>. </a:t>
            </a:r>
          </a:p>
          <a:p>
            <a:pPr algn="just"/>
            <a:r>
              <a:rPr lang="ru-RU" sz="2800" dirty="0" smtClean="0"/>
              <a:t>	</a:t>
            </a:r>
            <a:r>
              <a:rPr lang="en-US" sz="2800" dirty="0" err="1" smtClean="0"/>
              <a:t>Respublika</a:t>
            </a:r>
            <a:r>
              <a:rPr lang="en-US" sz="2800" dirty="0" smtClean="0"/>
              <a:t> </a:t>
            </a:r>
            <a:r>
              <a:rPr lang="en-US" sz="2800" dirty="0" err="1" smtClean="0"/>
              <a:t>bo’yicha</a:t>
            </a:r>
            <a:r>
              <a:rPr lang="en-US" sz="2800" dirty="0" smtClean="0"/>
              <a:t> </a:t>
            </a:r>
            <a:r>
              <a:rPr lang="en-US" sz="2800" dirty="0" err="1" smtClean="0"/>
              <a:t>jami</a:t>
            </a:r>
            <a:r>
              <a:rPr lang="en-US" sz="2800" dirty="0" smtClean="0"/>
              <a:t> </a:t>
            </a:r>
            <a:r>
              <a:rPr lang="en-US" sz="2800" dirty="0" err="1" smtClean="0"/>
              <a:t>ish</a:t>
            </a:r>
            <a:r>
              <a:rPr lang="en-US" sz="2800" dirty="0" smtClean="0"/>
              <a:t> </a:t>
            </a:r>
            <a:r>
              <a:rPr lang="en-US" sz="2800" dirty="0" err="1" smtClean="0"/>
              <a:t>bilan</a:t>
            </a:r>
            <a:r>
              <a:rPr lang="en-US" sz="2800" dirty="0" smtClean="0"/>
              <a:t> band </a:t>
            </a:r>
            <a:r>
              <a:rPr lang="en-US" sz="2800" dirty="0" err="1" smtClean="0"/>
              <a:t>aholi</a:t>
            </a:r>
            <a:r>
              <a:rPr lang="en-US" sz="2800" dirty="0" smtClean="0"/>
              <a:t> </a:t>
            </a:r>
            <a:r>
              <a:rPr lang="en-US" sz="2800" dirty="0" err="1" smtClean="0"/>
              <a:t>sonida</a:t>
            </a:r>
            <a:r>
              <a:rPr lang="en-US" sz="2800" dirty="0" smtClean="0"/>
              <a:t> </a:t>
            </a:r>
            <a:r>
              <a:rPr lang="en-US" sz="2800" dirty="0" err="1" smtClean="0"/>
              <a:t>davlat</a:t>
            </a:r>
            <a:r>
              <a:rPr lang="en-US" sz="2800" dirty="0" smtClean="0"/>
              <a:t> </a:t>
            </a:r>
            <a:r>
              <a:rPr lang="en-US" sz="2800" dirty="0" err="1" smtClean="0"/>
              <a:t>sektorida</a:t>
            </a:r>
            <a:r>
              <a:rPr lang="en-US" sz="2800" dirty="0" smtClean="0"/>
              <a:t> </a:t>
            </a:r>
            <a:r>
              <a:rPr lang="en-US" sz="2800" dirty="0" err="1" smtClean="0"/>
              <a:t>bandlar</a:t>
            </a:r>
            <a:r>
              <a:rPr lang="en-US" sz="2800" dirty="0" smtClean="0"/>
              <a:t> </a:t>
            </a:r>
            <a:r>
              <a:rPr lang="en-US" sz="2800" dirty="0" err="1" smtClean="0"/>
              <a:t>ulushi</a:t>
            </a:r>
            <a:r>
              <a:rPr lang="en-US" sz="2800" dirty="0" smtClean="0"/>
              <a:t> </a:t>
            </a:r>
            <a:r>
              <a:rPr lang="en-US" sz="2800" b="1" dirty="0" smtClean="0"/>
              <a:t>17,3 % </a:t>
            </a:r>
            <a:r>
              <a:rPr lang="en-US" sz="2800" b="1" dirty="0" err="1" smtClean="0"/>
              <a:t>ni</a:t>
            </a:r>
            <a:r>
              <a:rPr lang="en-US" sz="2800" b="1" dirty="0" smtClean="0"/>
              <a:t>, </a:t>
            </a:r>
            <a:r>
              <a:rPr lang="en-US" sz="2800" b="1" dirty="0" err="1" smtClean="0"/>
              <a:t>nodavlat</a:t>
            </a:r>
            <a:r>
              <a:rPr lang="en-US" sz="2800" b="1" dirty="0" smtClean="0"/>
              <a:t> </a:t>
            </a:r>
            <a:r>
              <a:rPr lang="en-US" sz="2800" b="1" dirty="0" err="1" smtClean="0"/>
              <a:t>sektorda</a:t>
            </a:r>
            <a:r>
              <a:rPr lang="en-US" sz="2800" b="1" dirty="0" smtClean="0"/>
              <a:t> </a:t>
            </a:r>
            <a:r>
              <a:rPr lang="en-US" sz="2800" b="1" dirty="0" err="1" smtClean="0"/>
              <a:t>esa</a:t>
            </a:r>
            <a:r>
              <a:rPr lang="en-US" sz="2800" b="1" dirty="0" smtClean="0"/>
              <a:t> 82,7 % </a:t>
            </a:r>
            <a:r>
              <a:rPr lang="en-US" sz="2800" b="1" dirty="0" err="1" smtClean="0"/>
              <a:t>ni</a:t>
            </a:r>
            <a:r>
              <a:rPr lang="en-US" sz="2800" b="1" dirty="0" smtClean="0"/>
              <a:t> </a:t>
            </a:r>
            <a:r>
              <a:rPr lang="en-US" sz="2800" b="1" dirty="0" err="1" smtClean="0"/>
              <a:t>tashkil</a:t>
            </a:r>
            <a:r>
              <a:rPr lang="en-US" sz="2800" b="1" dirty="0" smtClean="0"/>
              <a:t> </a:t>
            </a:r>
            <a:r>
              <a:rPr lang="en-US" sz="2800" b="1" dirty="0" err="1" smtClean="0"/>
              <a:t>etdi</a:t>
            </a:r>
            <a:r>
              <a:rPr lang="en-US" sz="2800" b="1" dirty="0" smtClean="0"/>
              <a:t>. </a:t>
            </a:r>
            <a:endParaRPr lang="ru-RU" sz="2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l="11719" t="28320" r="8447" b="14062"/>
          <a:stretch>
            <a:fillRect/>
          </a:stretch>
        </p:blipFill>
        <p:spPr bwMode="auto">
          <a:xfrm>
            <a:off x="214282" y="0"/>
            <a:ext cx="8929718" cy="6572272"/>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42976" y="214291"/>
            <a:ext cx="7643866" cy="5539978"/>
          </a:xfrm>
          <a:prstGeom prst="rect">
            <a:avLst/>
          </a:prstGeom>
        </p:spPr>
        <p:txBody>
          <a:bodyPr wrap="square">
            <a:spAutoFit/>
          </a:bodyPr>
          <a:lstStyle/>
          <a:p>
            <a:endParaRPr lang="ru-RU" dirty="0" smtClean="0"/>
          </a:p>
          <a:p>
            <a:pPr algn="just"/>
            <a:r>
              <a:rPr lang="ru-RU" sz="2800" dirty="0" smtClean="0"/>
              <a:t>	</a:t>
            </a:r>
            <a:r>
              <a:rPr lang="en-US" sz="2800" dirty="0" err="1" smtClean="0"/>
              <a:t>O’zbekiston</a:t>
            </a:r>
            <a:r>
              <a:rPr lang="en-US" sz="2800" dirty="0" smtClean="0"/>
              <a:t> </a:t>
            </a:r>
            <a:r>
              <a:rPr lang="en-US" sz="2800" dirty="0" err="1" smtClean="0"/>
              <a:t>Respublikasi</a:t>
            </a:r>
            <a:r>
              <a:rPr lang="en-US" sz="2800" dirty="0" smtClean="0"/>
              <a:t> </a:t>
            </a:r>
            <a:r>
              <a:rPr lang="en-US" sz="2800" dirty="0" err="1" smtClean="0"/>
              <a:t>Bandlik</a:t>
            </a:r>
            <a:r>
              <a:rPr lang="en-US" sz="2800" dirty="0" smtClean="0"/>
              <a:t> </a:t>
            </a:r>
            <a:r>
              <a:rPr lang="en-US" sz="2800" dirty="0" err="1" smtClean="0"/>
              <a:t>va</a:t>
            </a:r>
            <a:r>
              <a:rPr lang="en-US" sz="2800" dirty="0" smtClean="0"/>
              <a:t> </a:t>
            </a:r>
            <a:r>
              <a:rPr lang="en-US" sz="2800" dirty="0" err="1" smtClean="0"/>
              <a:t>mehnat</a:t>
            </a:r>
            <a:r>
              <a:rPr lang="en-US" sz="2800" dirty="0" smtClean="0"/>
              <a:t> </a:t>
            </a:r>
            <a:r>
              <a:rPr lang="en-US" sz="2800" dirty="0" err="1" smtClean="0"/>
              <a:t>munosabatlari</a:t>
            </a:r>
            <a:r>
              <a:rPr lang="en-US" sz="2800" dirty="0" smtClean="0"/>
              <a:t> </a:t>
            </a:r>
            <a:r>
              <a:rPr lang="en-US" sz="2800" dirty="0" err="1" smtClean="0"/>
              <a:t>vazirligi</a:t>
            </a:r>
            <a:r>
              <a:rPr lang="en-US" sz="2800" dirty="0" smtClean="0"/>
              <a:t> </a:t>
            </a:r>
            <a:r>
              <a:rPr lang="en-US" sz="2800" dirty="0" err="1" smtClean="0"/>
              <a:t>ma’lumotlariga</a:t>
            </a:r>
            <a:r>
              <a:rPr lang="en-US" sz="2800" dirty="0" smtClean="0"/>
              <a:t> </a:t>
            </a:r>
            <a:r>
              <a:rPr lang="en-US" sz="2800" dirty="0" err="1" smtClean="0"/>
              <a:t>ko’ra</a:t>
            </a:r>
            <a:r>
              <a:rPr lang="en-US" sz="2800" dirty="0" smtClean="0"/>
              <a:t> 2017 </a:t>
            </a:r>
            <a:r>
              <a:rPr lang="en-US" sz="2800" dirty="0" err="1" smtClean="0"/>
              <a:t>yilda</a:t>
            </a:r>
            <a:r>
              <a:rPr lang="en-US" sz="2800" dirty="0" smtClean="0"/>
              <a:t> </a:t>
            </a:r>
            <a:r>
              <a:rPr lang="en-US" sz="2800" dirty="0" err="1" smtClean="0"/>
              <a:t>ishga</a:t>
            </a:r>
            <a:r>
              <a:rPr lang="en-US" sz="2800" dirty="0" smtClean="0"/>
              <a:t> </a:t>
            </a:r>
            <a:r>
              <a:rPr lang="en-US" sz="2800" dirty="0" err="1" smtClean="0"/>
              <a:t>joylashtirishga</a:t>
            </a:r>
            <a:r>
              <a:rPr lang="en-US" sz="2800" dirty="0" smtClean="0"/>
              <a:t> </a:t>
            </a:r>
            <a:r>
              <a:rPr lang="en-US" sz="2800" dirty="0" err="1" smtClean="0"/>
              <a:t>muhtoj</a:t>
            </a:r>
            <a:r>
              <a:rPr lang="en-US" sz="2800" dirty="0" smtClean="0"/>
              <a:t> </a:t>
            </a:r>
            <a:r>
              <a:rPr lang="en-US" sz="2800" dirty="0" err="1" smtClean="0"/>
              <a:t>mehnat</a:t>
            </a:r>
            <a:r>
              <a:rPr lang="en-US" sz="2800" dirty="0" smtClean="0"/>
              <a:t> </a:t>
            </a:r>
            <a:r>
              <a:rPr lang="en-US" sz="2800" dirty="0" err="1" smtClean="0"/>
              <a:t>bilan</a:t>
            </a:r>
            <a:r>
              <a:rPr lang="en-US" sz="2800" dirty="0" smtClean="0"/>
              <a:t> band </a:t>
            </a:r>
            <a:r>
              <a:rPr lang="en-US" sz="2800" dirty="0" err="1" smtClean="0"/>
              <a:t>bo’lmagan</a:t>
            </a:r>
            <a:r>
              <a:rPr lang="en-US" sz="2800" dirty="0" smtClean="0"/>
              <a:t> </a:t>
            </a:r>
            <a:r>
              <a:rPr lang="en-US" sz="2800" dirty="0" err="1" smtClean="0"/>
              <a:t>aholi</a:t>
            </a:r>
            <a:r>
              <a:rPr lang="en-US" sz="2800" dirty="0" smtClean="0"/>
              <a:t> </a:t>
            </a:r>
            <a:r>
              <a:rPr lang="en-US" sz="2800" dirty="0" err="1" smtClean="0"/>
              <a:t>soni</a:t>
            </a:r>
            <a:r>
              <a:rPr lang="en-US" sz="2800" dirty="0" smtClean="0"/>
              <a:t> (</a:t>
            </a:r>
            <a:r>
              <a:rPr lang="en-US" sz="2800" dirty="0" err="1" smtClean="0"/>
              <a:t>ishsizlar</a:t>
            </a:r>
            <a:r>
              <a:rPr lang="en-US" sz="2800" dirty="0" smtClean="0"/>
              <a:t>) </a:t>
            </a:r>
            <a:r>
              <a:rPr lang="en-US" sz="2800" b="1" dirty="0" smtClean="0"/>
              <a:t>837,0 </a:t>
            </a:r>
            <a:r>
              <a:rPr lang="en-US" sz="2800" b="1" dirty="0" err="1" smtClean="0"/>
              <a:t>ming</a:t>
            </a:r>
            <a:r>
              <a:rPr lang="en-US" sz="2800" b="1" dirty="0" smtClean="0"/>
              <a:t> </a:t>
            </a:r>
            <a:r>
              <a:rPr lang="en-US" sz="2800" b="1" dirty="0" err="1" smtClean="0"/>
              <a:t>kishini</a:t>
            </a:r>
            <a:r>
              <a:rPr lang="en-US" sz="2800" b="1" dirty="0" smtClean="0"/>
              <a:t>, </a:t>
            </a:r>
            <a:r>
              <a:rPr lang="en-US" sz="2800" b="1" dirty="0" err="1" smtClean="0"/>
              <a:t>iqtisodiy</a:t>
            </a:r>
            <a:r>
              <a:rPr lang="en-US" sz="2800" b="1" dirty="0" smtClean="0"/>
              <a:t> </a:t>
            </a:r>
            <a:r>
              <a:rPr lang="en-US" sz="2800" b="1" dirty="0" err="1" smtClean="0"/>
              <a:t>faol</a:t>
            </a:r>
            <a:r>
              <a:rPr lang="en-US" sz="2800" b="1" dirty="0" smtClean="0"/>
              <a:t> </a:t>
            </a:r>
            <a:r>
              <a:rPr lang="en-US" sz="2800" b="1" dirty="0" err="1" smtClean="0"/>
              <a:t>aholiga</a:t>
            </a:r>
            <a:r>
              <a:rPr lang="en-US" sz="2800" b="1" dirty="0" smtClean="0"/>
              <a:t> </a:t>
            </a:r>
            <a:r>
              <a:rPr lang="en-US" sz="2800" b="1" dirty="0" err="1" smtClean="0"/>
              <a:t>nisbatan</a:t>
            </a:r>
            <a:r>
              <a:rPr lang="en-US" sz="2800" b="1" dirty="0" smtClean="0"/>
              <a:t> </a:t>
            </a:r>
            <a:r>
              <a:rPr lang="en-US" sz="2800" b="1" dirty="0" err="1" smtClean="0"/>
              <a:t>ishsizlik</a:t>
            </a:r>
            <a:r>
              <a:rPr lang="en-US" sz="2800" b="1" dirty="0" smtClean="0"/>
              <a:t> </a:t>
            </a:r>
            <a:r>
              <a:rPr lang="en-US" sz="2800" b="1" dirty="0" err="1" smtClean="0"/>
              <a:t>darajasi</a:t>
            </a:r>
            <a:r>
              <a:rPr lang="en-US" sz="2800" b="1" dirty="0" smtClean="0"/>
              <a:t> </a:t>
            </a:r>
            <a:r>
              <a:rPr lang="en-US" sz="2800" b="1" dirty="0" err="1" smtClean="0"/>
              <a:t>esa</a:t>
            </a:r>
            <a:r>
              <a:rPr lang="en-US" sz="2800" b="1" dirty="0" smtClean="0"/>
              <a:t> 5,8 % </a:t>
            </a:r>
            <a:r>
              <a:rPr lang="en-US" sz="2800" b="1" dirty="0" err="1" smtClean="0"/>
              <a:t>ni</a:t>
            </a:r>
            <a:r>
              <a:rPr lang="en-US" sz="2800" b="1" dirty="0" smtClean="0"/>
              <a:t> </a:t>
            </a:r>
            <a:r>
              <a:rPr lang="en-US" sz="2800" b="1" dirty="0" err="1" smtClean="0"/>
              <a:t>tashkil</a:t>
            </a:r>
            <a:r>
              <a:rPr lang="en-US" sz="2800" b="1" dirty="0" smtClean="0"/>
              <a:t> </a:t>
            </a:r>
            <a:r>
              <a:rPr lang="en-US" sz="2800" b="1" dirty="0" err="1" smtClean="0"/>
              <a:t>etdi</a:t>
            </a:r>
            <a:r>
              <a:rPr lang="en-US" sz="2800" b="1" dirty="0" smtClean="0"/>
              <a:t>. </a:t>
            </a:r>
          </a:p>
          <a:p>
            <a:pPr algn="just"/>
            <a:r>
              <a:rPr lang="ru-RU" sz="2800" dirty="0" smtClean="0"/>
              <a:t>	</a:t>
            </a:r>
            <a:r>
              <a:rPr lang="en-US" sz="2800" dirty="0" err="1" smtClean="0"/>
              <a:t>O’z</a:t>
            </a:r>
            <a:r>
              <a:rPr lang="en-US" sz="2800" dirty="0" smtClean="0"/>
              <a:t> </a:t>
            </a:r>
            <a:r>
              <a:rPr lang="en-US" sz="2800" dirty="0" err="1" smtClean="0"/>
              <a:t>o’rnida</a:t>
            </a:r>
            <a:r>
              <a:rPr lang="en-US" sz="2800" dirty="0" smtClean="0"/>
              <a:t>, 2017 </a:t>
            </a:r>
            <a:r>
              <a:rPr lang="en-US" sz="2800" dirty="0" err="1" smtClean="0"/>
              <a:t>yil</a:t>
            </a:r>
            <a:r>
              <a:rPr lang="en-US" sz="2800" dirty="0" smtClean="0"/>
              <a:t> </a:t>
            </a:r>
            <a:r>
              <a:rPr lang="en-US" sz="2800" dirty="0" err="1" smtClean="0"/>
              <a:t>dekabr</a:t>
            </a:r>
            <a:r>
              <a:rPr lang="en-US" sz="2800" dirty="0" smtClean="0"/>
              <a:t> </a:t>
            </a:r>
            <a:r>
              <a:rPr lang="en-US" sz="2800" dirty="0" err="1" smtClean="0"/>
              <a:t>oyi</a:t>
            </a:r>
            <a:r>
              <a:rPr lang="en-US" sz="2800" dirty="0" smtClean="0"/>
              <a:t> </a:t>
            </a:r>
            <a:r>
              <a:rPr lang="en-US" sz="2800" dirty="0" err="1" smtClean="0"/>
              <a:t>ohirida</a:t>
            </a:r>
            <a:r>
              <a:rPr lang="en-US" sz="2800" dirty="0" smtClean="0"/>
              <a:t> </a:t>
            </a:r>
            <a:r>
              <a:rPr lang="en-US" sz="2800" dirty="0" err="1" smtClean="0"/>
              <a:t>ishsiz</a:t>
            </a:r>
            <a:r>
              <a:rPr lang="en-US" sz="2800" dirty="0" smtClean="0"/>
              <a:t> </a:t>
            </a:r>
            <a:r>
              <a:rPr lang="en-US" sz="2800" dirty="0" err="1" smtClean="0"/>
              <a:t>sifatida</a:t>
            </a:r>
            <a:r>
              <a:rPr lang="en-US" sz="2800" dirty="0" smtClean="0"/>
              <a:t> </a:t>
            </a:r>
            <a:r>
              <a:rPr lang="en-US" sz="2800" dirty="0" err="1" smtClean="0"/>
              <a:t>mehnat</a:t>
            </a:r>
            <a:r>
              <a:rPr lang="en-US" sz="2800" dirty="0" smtClean="0"/>
              <a:t> </a:t>
            </a:r>
            <a:r>
              <a:rPr lang="en-US" sz="2800" dirty="0" err="1" smtClean="0"/>
              <a:t>organlarida</a:t>
            </a:r>
            <a:r>
              <a:rPr lang="en-US" sz="2800" dirty="0" smtClean="0"/>
              <a:t> </a:t>
            </a:r>
            <a:r>
              <a:rPr lang="en-US" sz="2800" dirty="0" err="1" smtClean="0"/>
              <a:t>ro’yxatdan</a:t>
            </a:r>
            <a:r>
              <a:rPr lang="en-US" sz="2800" dirty="0" smtClean="0"/>
              <a:t> </a:t>
            </a:r>
            <a:r>
              <a:rPr lang="en-US" sz="2800" dirty="0" err="1" smtClean="0"/>
              <a:t>o’tgan</a:t>
            </a:r>
            <a:r>
              <a:rPr lang="en-US" sz="2800" dirty="0" smtClean="0"/>
              <a:t> </a:t>
            </a:r>
            <a:r>
              <a:rPr lang="en-US" sz="2800" dirty="0" err="1" smtClean="0"/>
              <a:t>ishsizlar</a:t>
            </a:r>
            <a:r>
              <a:rPr lang="en-US" sz="2800" dirty="0" smtClean="0"/>
              <a:t> </a:t>
            </a:r>
            <a:r>
              <a:rPr lang="en-US" sz="2800" dirty="0" err="1" smtClean="0"/>
              <a:t>soni</a:t>
            </a:r>
            <a:r>
              <a:rPr lang="en-US" sz="2800" dirty="0" smtClean="0"/>
              <a:t> </a:t>
            </a:r>
            <a:r>
              <a:rPr lang="en-US" sz="2800" b="1" dirty="0" smtClean="0"/>
              <a:t>14,4 </a:t>
            </a:r>
            <a:r>
              <a:rPr lang="en-US" sz="2800" b="1" dirty="0" err="1" smtClean="0"/>
              <a:t>ming</a:t>
            </a:r>
            <a:r>
              <a:rPr lang="en-US" sz="2800" b="1" dirty="0" smtClean="0"/>
              <a:t> </a:t>
            </a:r>
            <a:r>
              <a:rPr lang="en-US" sz="2800" b="1" dirty="0" err="1" smtClean="0"/>
              <a:t>kishini</a:t>
            </a:r>
            <a:r>
              <a:rPr lang="en-US" sz="2800" b="1" dirty="0" smtClean="0"/>
              <a:t> </a:t>
            </a:r>
            <a:r>
              <a:rPr lang="en-US" sz="2800" b="1" dirty="0" err="1" smtClean="0"/>
              <a:t>tashkil</a:t>
            </a:r>
            <a:r>
              <a:rPr lang="en-US" sz="2800" b="1" dirty="0" smtClean="0"/>
              <a:t> </a:t>
            </a:r>
            <a:r>
              <a:rPr lang="en-US" sz="2800" b="1" dirty="0" err="1" smtClean="0"/>
              <a:t>etib</a:t>
            </a:r>
            <a:r>
              <a:rPr lang="en-US" sz="2800" b="1" dirty="0" smtClean="0"/>
              <a:t>, 2016 </a:t>
            </a:r>
            <a:r>
              <a:rPr lang="en-US" sz="2800" b="1" dirty="0" err="1" smtClean="0"/>
              <a:t>yilga</a:t>
            </a:r>
            <a:r>
              <a:rPr lang="en-US" sz="2800" b="1" dirty="0" smtClean="0"/>
              <a:t> </a:t>
            </a:r>
            <a:r>
              <a:rPr lang="en-US" sz="2800" b="1" dirty="0" err="1" smtClean="0"/>
              <a:t>nisbatan</a:t>
            </a:r>
            <a:r>
              <a:rPr lang="en-US" sz="2800" b="1" dirty="0" smtClean="0"/>
              <a:t> 2,9 </a:t>
            </a:r>
            <a:r>
              <a:rPr lang="en-US" sz="2800" b="1" dirty="0" err="1" smtClean="0"/>
              <a:t>martaga</a:t>
            </a:r>
            <a:r>
              <a:rPr lang="en-US" sz="2800" b="1" dirty="0" smtClean="0"/>
              <a:t> </a:t>
            </a:r>
            <a:r>
              <a:rPr lang="en-US" sz="2800" b="1" dirty="0" err="1" smtClean="0"/>
              <a:t>o’sgan</a:t>
            </a:r>
            <a:r>
              <a:rPr lang="en-US" sz="2800" b="1" dirty="0" smtClean="0"/>
              <a:t>. </a:t>
            </a:r>
            <a:endParaRPr lang="ru-RU" sz="2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868346"/>
          </a:xfrm>
        </p:spPr>
        <p:txBody>
          <a:bodyPr>
            <a:normAutofit fontScale="90000"/>
          </a:bodyPr>
          <a:lstStyle/>
          <a:p>
            <a:pPr lvl="1" algn="ctr"/>
            <a:r>
              <a:rPr lang="en-US" sz="2700" b="1" cap="small" dirty="0" err="1">
                <a:latin typeface="Bookman Old Style" pitchFamily="18" charset="0"/>
              </a:rPr>
              <a:t>Iqtisodiyotning</a:t>
            </a:r>
            <a:r>
              <a:rPr lang="en-US" sz="2700" b="1" cap="small" dirty="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sp>
        <p:nvSpPr>
          <p:cNvPr id="6146" name="Rectangle 2"/>
          <p:cNvSpPr>
            <a:spLocks noChangeArrowheads="1"/>
          </p:cNvSpPr>
          <p:nvPr/>
        </p:nvSpPr>
        <p:spPr bwMode="auto">
          <a:xfrm>
            <a:off x="1285852" y="1214422"/>
            <a:ext cx="7358114" cy="10156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Iqtisodiyotning norasmiy sektorida ish bilan band bo‘lgan aholi sonini ishchi kuchini tanlab tekshirish ma’lumotlari asosida aniqlash uchun:</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6147" name="Rectangle 3"/>
          <p:cNvSpPr>
            <a:spLocks noChangeArrowheads="1"/>
          </p:cNvSpPr>
          <p:nvPr/>
        </p:nvSpPr>
        <p:spPr bwMode="auto">
          <a:xfrm>
            <a:off x="1285852" y="2357430"/>
            <a:ext cx="7429552" cy="2862322"/>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tab pos="668338" algn="l"/>
              </a:tabLst>
            </a:pPr>
            <a:r>
              <a:rPr kumimoji="0" lang="uz-Cyrl-UZ"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	Iqtisodiyotning norasmiy sektorida tegishli faoliyat turlari bilan shug’ullanayotgan shaxslar sonining so‘rab chiqilgan mehnat yoshidagilar sonidagi salmog’i quyidagi formula bo‘yicha aniqlanadi:</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ctr" defTabSz="914400" rtl="0" eaLnBrk="0" fontAlgn="base" latinLnBrk="0" hangingPunct="0">
              <a:lnSpc>
                <a:spcPct val="100000"/>
              </a:lnSpc>
              <a:spcBef>
                <a:spcPct val="0"/>
              </a:spcBef>
              <a:spcAft>
                <a:spcPct val="0"/>
              </a:spcAft>
              <a:buClrTx/>
              <a:buSzTx/>
              <a:buFontTx/>
              <a:buNone/>
              <a:tabLst>
                <a:tab pos="668338" algn="l"/>
              </a:tabLst>
            </a:pPr>
            <a:r>
              <a:rPr kumimoji="0" lang="uz-Cyrl-UZ"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CQ =CMj: SM x 100,</a:t>
            </a: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668338" algn="l"/>
              </a:tabLst>
            </a:pPr>
            <a:r>
              <a:rPr kumimoji="0" lang="uz-Cyrl-UZ"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Bunda: CQ - iqtisodiyotning norasmiy sektorida faoliyatning konkret (i) turi bilan shug’ullanuvchi so‘rab chiqilganlarning salmog’i; </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668338" algn="l"/>
              </a:tabLst>
            </a:pPr>
            <a:r>
              <a:rPr kumimoji="0" lang="uz-Cyrl-UZ"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CMj - iqtisodiyotning norasmiy sektorida konkret (i) faoliyat turi bilan shug’ullanuvchi so‘rab chiqilganlar miqdori;</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668338" algn="l"/>
              </a:tabLst>
            </a:pPr>
            <a:r>
              <a:rPr kumimoji="0" lang="uz-Cyrl-UZ"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SM - mehnat yoshidagi so‘rab chiqilganlar miqdori, jami.</a:t>
            </a:r>
            <a:endParaRPr kumimoji="0" lang="uz-Cyrl-UZ"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cxnSp>
        <p:nvCxnSpPr>
          <p:cNvPr id="9" name="Прямая со стрелкой 8"/>
          <p:cNvCxnSpPr/>
          <p:nvPr/>
        </p:nvCxnSpPr>
        <p:spPr>
          <a:xfrm rot="5400000">
            <a:off x="4036215" y="5822173"/>
            <a:ext cx="107157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011222"/>
          </a:xfrm>
        </p:spPr>
        <p:txBody>
          <a:bodyPr>
            <a:normAutofit fontScale="90000"/>
          </a:bodyPr>
          <a:lstStyle/>
          <a:p>
            <a:pPr lvl="1" algn="ctr"/>
            <a:r>
              <a:rPr lang="en-US" sz="2700" b="1" cap="small" dirty="0" err="1">
                <a:latin typeface="Bookman Old Style" pitchFamily="18" charset="0"/>
              </a:rPr>
              <a:t>Iqtisodiyotning</a:t>
            </a:r>
            <a:r>
              <a:rPr lang="en-US" sz="2700" b="1" cap="small" dirty="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sp>
        <p:nvSpPr>
          <p:cNvPr id="5121" name="Rectangle 1"/>
          <p:cNvSpPr>
            <a:spLocks noChangeArrowheads="1"/>
          </p:cNvSpPr>
          <p:nvPr/>
        </p:nvSpPr>
        <p:spPr bwMode="auto">
          <a:xfrm>
            <a:off x="1000100" y="1643050"/>
            <a:ext cx="7715304" cy="4401205"/>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tab pos="652463" algn="l"/>
              </a:tabLst>
            </a:pPr>
            <a:r>
              <a:rPr kumimoji="0" lang="uz-Cyrl-UZ"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b)	Olingan salmoqlar bo‘yicha iqtisodiyotning norasmiy sektorida konkret faoliyat turi bilan band bo‘lgan aholi soni quyidagi formula asosida hisoblabchi kiritiladi:</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ctr" defTabSz="914400" rtl="0" eaLnBrk="0" fontAlgn="base" latinLnBrk="0" hangingPunct="0">
              <a:lnSpc>
                <a:spcPct val="100000"/>
              </a:lnSpc>
              <a:spcBef>
                <a:spcPct val="0"/>
              </a:spcBef>
              <a:spcAft>
                <a:spcPct val="0"/>
              </a:spcAft>
              <a:buClrTx/>
              <a:buSzTx/>
              <a:buFontTx/>
              <a:buNone/>
              <a:tabLst>
                <a:tab pos="652463" algn="l"/>
              </a:tabLst>
            </a:pPr>
            <a:r>
              <a:rPr kumimoji="0" lang="en-US" sz="2000" b="1"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NRBi</a:t>
            </a:r>
            <a:r>
              <a:rPr kumimoji="0" lang="en-US"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MYOT x CQ:100</a:t>
            </a: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652463" algn="l"/>
              </a:tabLst>
            </a:pP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Bunda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NRB</a:t>
            </a:r>
            <a:r>
              <a:rPr kumimoji="0" lang="en-US" sz="2000" b="0" i="0" u="none" strike="noStrike" cap="none" normalizeH="0" baseline="-30000" dirty="0" err="1" smtClean="0">
                <a:ln>
                  <a:noFill/>
                </a:ln>
                <a:solidFill>
                  <a:srgbClr val="000000"/>
                </a:solidFill>
                <a:effectLst/>
                <a:latin typeface="Times New Roman" pitchFamily="18" charset="0"/>
                <a:ea typeface="Times New Roman" pitchFamily="18" charset="0"/>
                <a:cs typeface="Times New Roman" pitchFamily="18" charset="0"/>
              </a:rPr>
              <a:t>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iqtisodiyotning</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norasmiy</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sektorida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faoliyatning</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konkret</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turi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bilan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band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bo‘lganlar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soni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652463" algn="l"/>
              </a:tabLst>
            </a:pP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MYOT -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mehnat</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yoshidagi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aholi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soni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652463" algn="l"/>
              </a:tabLst>
            </a:pP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MYOT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haqida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axborot</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olish</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manbai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aholining</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jins</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va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yosh</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tuzilmasi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to‘g’risidagi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statistika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hisoboti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ma’lumotlari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652463" algn="l"/>
              </a:tabLst>
            </a:pP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v)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Iqtisodiyotning</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norasmiy</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sektorida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ish</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bilan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band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bo‘lganlar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umumiy</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sonini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aniqlash</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uchun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faoliyatning</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xar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bir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konkret</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turi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bo‘yicha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NRB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haqidagi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ma’lumotlar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qo‘shiladi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ctr" defTabSz="914400" rtl="0" eaLnBrk="0" fontAlgn="base" latinLnBrk="0" hangingPunct="0">
              <a:lnSpc>
                <a:spcPct val="100000"/>
              </a:lnSpc>
              <a:spcBef>
                <a:spcPct val="0"/>
              </a:spcBef>
              <a:spcAft>
                <a:spcPct val="0"/>
              </a:spcAft>
              <a:buClrTx/>
              <a:buSzTx/>
              <a:buFontTx/>
              <a:buNone/>
              <a:tabLst>
                <a:tab pos="652463" algn="l"/>
              </a:tabLst>
            </a:pPr>
            <a:r>
              <a:rPr kumimoji="0" lang="en-US" sz="2000" b="1" i="0" u="none" strike="noStrike" cap="none" normalizeH="0" baseline="0" dirty="0" smtClean="0" bmk="bookmark62">
                <a:ln>
                  <a:noFill/>
                </a:ln>
                <a:solidFill>
                  <a:schemeClr val="tx1"/>
                </a:solidFill>
                <a:effectLst/>
                <a:latin typeface="Times New Roman" pitchFamily="18" charset="0"/>
                <a:ea typeface="Times New Roman" pitchFamily="18" charset="0"/>
                <a:cs typeface="Times New Roman" pitchFamily="18" charset="0"/>
              </a:rPr>
              <a:t>NRB=ENRB</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652463" algn="l"/>
              </a:tabLst>
            </a:pP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Bunda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NRB -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norasmiy</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sektorda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ish</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bilan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band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bo‘lganlar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soni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011222"/>
          </a:xfrm>
        </p:spPr>
        <p:txBody>
          <a:bodyPr>
            <a:normAutofit fontScale="90000"/>
          </a:bodyPr>
          <a:lstStyle/>
          <a:p>
            <a:pPr lvl="1" algn="ctr"/>
            <a:r>
              <a:rPr lang="en-US" sz="2700" b="1" cap="small" dirty="0" err="1">
                <a:latin typeface="Bookman Old Style" pitchFamily="18" charset="0"/>
              </a:rPr>
              <a:t>Iqtisodiyotning</a:t>
            </a:r>
            <a:r>
              <a:rPr lang="en-US" sz="2700" b="1" cap="small" dirty="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sp>
        <p:nvSpPr>
          <p:cNvPr id="4" name="Скругленный прямоугольник 3"/>
          <p:cNvSpPr/>
          <p:nvPr/>
        </p:nvSpPr>
        <p:spPr>
          <a:xfrm>
            <a:off x="1285852" y="1142984"/>
            <a:ext cx="7358114" cy="171451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just"/>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aholini</a:t>
            </a:r>
            <a:r>
              <a:rPr lang="en-US" cap="small" dirty="0" smtClean="0"/>
              <a:t> </a:t>
            </a:r>
            <a:r>
              <a:rPr lang="en-US" cap="small" dirty="0" err="1" smtClean="0"/>
              <a:t>iqtisodiyot</a:t>
            </a:r>
            <a:r>
              <a:rPr lang="en-US" cap="small" dirty="0" smtClean="0"/>
              <a:t> </a:t>
            </a:r>
            <a:r>
              <a:rPr lang="en-US" cap="small" dirty="0" err="1" smtClean="0"/>
              <a:t>tarmoqlari</a:t>
            </a:r>
            <a:r>
              <a:rPr lang="en-US" cap="small" dirty="0" smtClean="0"/>
              <a:t> </a:t>
            </a:r>
            <a:r>
              <a:rPr lang="en-US" cap="small" dirty="0" err="1" smtClean="0"/>
              <a:t>va</a:t>
            </a:r>
            <a:r>
              <a:rPr lang="en-US" cap="small" dirty="0" smtClean="0"/>
              <a:t> </a:t>
            </a:r>
            <a:r>
              <a:rPr lang="en-US" cap="small" dirty="0" err="1" smtClean="0"/>
              <a:t>iqtisodiy</a:t>
            </a:r>
            <a:r>
              <a:rPr lang="en-US" cap="small" dirty="0" smtClean="0"/>
              <a:t> </a:t>
            </a:r>
            <a:r>
              <a:rPr lang="en-US" cap="small" dirty="0" err="1" smtClean="0"/>
              <a:t>faoliyat</a:t>
            </a:r>
            <a:r>
              <a:rPr lang="en-US" cap="small" dirty="0" smtClean="0"/>
              <a:t> </a:t>
            </a:r>
            <a:r>
              <a:rPr lang="en-US" cap="small" dirty="0" err="1" smtClean="0"/>
              <a:t>turlari</a:t>
            </a:r>
            <a:r>
              <a:rPr lang="en-US" cap="small" dirty="0" smtClean="0"/>
              <a:t> </a:t>
            </a:r>
            <a:r>
              <a:rPr lang="en-US" cap="small" dirty="0" err="1" smtClean="0"/>
              <a:t>bo‘yicha</a:t>
            </a:r>
            <a:r>
              <a:rPr lang="en-US" cap="small" dirty="0" smtClean="0"/>
              <a:t> </a:t>
            </a:r>
            <a:r>
              <a:rPr lang="en-US" cap="small" dirty="0" err="1" smtClean="0"/>
              <a:t>taqsimlash</a:t>
            </a:r>
            <a:r>
              <a:rPr lang="en-US" cap="small" dirty="0" smtClean="0"/>
              <a:t>. </a:t>
            </a:r>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balansida</a:t>
            </a:r>
            <a:r>
              <a:rPr lang="en-US" cap="small" dirty="0" smtClean="0"/>
              <a:t>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aholi</a:t>
            </a:r>
            <a:r>
              <a:rPr lang="en-US" cap="small" dirty="0" smtClean="0"/>
              <a:t> </a:t>
            </a:r>
            <a:r>
              <a:rPr lang="en-US" cap="small" dirty="0" err="1" smtClean="0"/>
              <a:t>soni</a:t>
            </a:r>
            <a:r>
              <a:rPr lang="en-US" cap="small" dirty="0" smtClean="0"/>
              <a:t> </a:t>
            </a:r>
            <a:r>
              <a:rPr lang="en-US" cap="small" dirty="0" err="1" smtClean="0"/>
              <a:t>amaldagi</a:t>
            </a:r>
            <a:r>
              <a:rPr lang="en-US" cap="small" dirty="0" smtClean="0"/>
              <a:t> </a:t>
            </a:r>
            <a:r>
              <a:rPr lang="en-US" cap="small" dirty="0" err="1" smtClean="0"/>
              <a:t>milliy</a:t>
            </a:r>
            <a:r>
              <a:rPr lang="en-US" cap="small" dirty="0" smtClean="0"/>
              <a:t> </a:t>
            </a:r>
            <a:r>
              <a:rPr lang="en-US" cap="small" dirty="0" err="1" smtClean="0"/>
              <a:t>tasniflagichlarga</a:t>
            </a:r>
            <a:r>
              <a:rPr lang="en-US" cap="small" dirty="0" smtClean="0"/>
              <a:t> </a:t>
            </a:r>
            <a:r>
              <a:rPr lang="en-US" cap="small" dirty="0" err="1" smtClean="0"/>
              <a:t>muvofiq</a:t>
            </a:r>
            <a:r>
              <a:rPr lang="en-US" cap="small" dirty="0" smtClean="0"/>
              <a:t> </a:t>
            </a:r>
            <a:r>
              <a:rPr lang="en-US" cap="small" dirty="0" err="1" smtClean="0"/>
              <a:t>iqtisodiyot</a:t>
            </a:r>
            <a:r>
              <a:rPr lang="en-US" cap="small" dirty="0" smtClean="0"/>
              <a:t> </a:t>
            </a:r>
            <a:r>
              <a:rPr lang="en-US" cap="small" dirty="0" err="1" smtClean="0"/>
              <a:t>tarmoqlari</a:t>
            </a:r>
            <a:r>
              <a:rPr lang="en-US" cap="small" dirty="0" smtClean="0"/>
              <a:t> (</a:t>
            </a:r>
            <a:r>
              <a:rPr lang="en-US" cap="small" dirty="0" err="1" smtClean="0"/>
              <a:t>iqtisodiy</a:t>
            </a:r>
            <a:r>
              <a:rPr lang="en-US" cap="small" dirty="0" smtClean="0"/>
              <a:t> </a:t>
            </a:r>
            <a:r>
              <a:rPr lang="en-US" cap="small" dirty="0" err="1" smtClean="0"/>
              <a:t>faoliyat</a:t>
            </a:r>
            <a:r>
              <a:rPr lang="en-US" cap="small" dirty="0" smtClean="0"/>
              <a:t> </a:t>
            </a:r>
            <a:r>
              <a:rPr lang="en-US" cap="small" dirty="0" err="1" smtClean="0"/>
              <a:t>turlari</a:t>
            </a:r>
            <a:r>
              <a:rPr lang="en-US" cap="small" dirty="0" smtClean="0"/>
              <a:t>) </a:t>
            </a:r>
            <a:r>
              <a:rPr lang="en-US" cap="small" dirty="0" err="1" smtClean="0"/>
              <a:t>bo‘yicha</a:t>
            </a:r>
            <a:r>
              <a:rPr lang="en-US" cap="small" dirty="0" smtClean="0"/>
              <a:t> </a:t>
            </a:r>
            <a:r>
              <a:rPr lang="en-US" cap="small" dirty="0" err="1" smtClean="0"/>
              <a:t>taqsimlanadi</a:t>
            </a:r>
            <a:r>
              <a:rPr lang="en-US" cap="small" dirty="0" smtClean="0"/>
              <a:t> </a:t>
            </a:r>
            <a:r>
              <a:rPr lang="en-US" cap="small" dirty="0" err="1" smtClean="0"/>
              <a:t>va</a:t>
            </a:r>
            <a:r>
              <a:rPr lang="en-US" cap="small" dirty="0" smtClean="0"/>
              <a:t> </a:t>
            </a:r>
            <a:r>
              <a:rPr lang="en-US" cap="small" dirty="0" err="1" smtClean="0"/>
              <a:t>bunda</a:t>
            </a:r>
            <a:r>
              <a:rPr lang="en-US" cap="small" dirty="0" smtClean="0"/>
              <a:t> </a:t>
            </a:r>
            <a:r>
              <a:rPr lang="en-US" cap="small" dirty="0" err="1" smtClean="0"/>
              <a:t>quyidagilar</a:t>
            </a:r>
            <a:r>
              <a:rPr lang="en-US" cap="small" dirty="0" smtClean="0"/>
              <a:t> </a:t>
            </a:r>
            <a:r>
              <a:rPr lang="en-US" cap="small" dirty="0" err="1" smtClean="0"/>
              <a:t>ajratib</a:t>
            </a:r>
            <a:r>
              <a:rPr lang="en-US" cap="small" dirty="0" smtClean="0"/>
              <a:t> </a:t>
            </a:r>
            <a:r>
              <a:rPr lang="en-US" cap="small" dirty="0" err="1" smtClean="0"/>
              <a:t>ko‘rsatiladi</a:t>
            </a:r>
            <a:r>
              <a:rPr lang="en-US" cap="small" dirty="0" smtClean="0"/>
              <a:t>:</a:t>
            </a:r>
            <a:endParaRPr lang="ru-RU" dirty="0"/>
          </a:p>
        </p:txBody>
      </p:sp>
      <p:sp>
        <p:nvSpPr>
          <p:cNvPr id="6" name="Скругленный прямоугольник 5"/>
          <p:cNvSpPr/>
          <p:nvPr/>
        </p:nvSpPr>
        <p:spPr>
          <a:xfrm>
            <a:off x="1428728" y="2857496"/>
            <a:ext cx="3357586" cy="235745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lvl="0"/>
            <a:r>
              <a:rPr lang="en-US" cap="small" dirty="0" smtClean="0"/>
              <a:t>1.</a:t>
            </a:r>
            <a:r>
              <a:rPr lang="ru-RU" cap="small" dirty="0" err="1" smtClean="0"/>
              <a:t>Sanoat</a:t>
            </a:r>
            <a:endParaRPr lang="ru-RU" dirty="0" smtClean="0"/>
          </a:p>
          <a:p>
            <a:pPr lvl="0"/>
            <a:r>
              <a:rPr lang="en-US" cap="small" dirty="0" smtClean="0"/>
              <a:t>2.</a:t>
            </a:r>
            <a:r>
              <a:rPr lang="ru-RU" cap="small" dirty="0" err="1" smtClean="0"/>
              <a:t>Qishloq</a:t>
            </a:r>
            <a:r>
              <a:rPr lang="ru-RU" cap="small" dirty="0" smtClean="0"/>
              <a:t> </a:t>
            </a:r>
            <a:r>
              <a:rPr lang="ru-RU" cap="small" dirty="0" err="1" smtClean="0"/>
              <a:t>xo‘jaligi</a:t>
            </a:r>
            <a:r>
              <a:rPr lang="ru-RU" cap="small" dirty="0" smtClean="0"/>
              <a:t>.</a:t>
            </a:r>
            <a:endParaRPr lang="ru-RU" dirty="0" smtClean="0"/>
          </a:p>
          <a:p>
            <a:pPr lvl="0"/>
            <a:r>
              <a:rPr lang="en-US" cap="small" dirty="0" smtClean="0"/>
              <a:t>3.</a:t>
            </a:r>
            <a:r>
              <a:rPr lang="ru-RU" cap="small" dirty="0" err="1" smtClean="0"/>
              <a:t>Qurilish</a:t>
            </a:r>
            <a:endParaRPr lang="ru-RU" dirty="0" smtClean="0"/>
          </a:p>
          <a:p>
            <a:pPr lvl="0"/>
            <a:r>
              <a:rPr lang="en-US" cap="small" dirty="0" smtClean="0"/>
              <a:t>4.</a:t>
            </a:r>
            <a:r>
              <a:rPr lang="ru-RU" cap="small" dirty="0" err="1" smtClean="0"/>
              <a:t>Transport</a:t>
            </a:r>
            <a:r>
              <a:rPr lang="ru-RU" cap="small" dirty="0" smtClean="0"/>
              <a:t> </a:t>
            </a:r>
            <a:r>
              <a:rPr lang="ru-RU" cap="small" dirty="0" err="1" smtClean="0"/>
              <a:t>va</a:t>
            </a:r>
            <a:r>
              <a:rPr lang="ru-RU" cap="small" dirty="0" smtClean="0"/>
              <a:t> </a:t>
            </a:r>
            <a:r>
              <a:rPr lang="ru-RU" cap="small" dirty="0" err="1" smtClean="0"/>
              <a:t>aloqa</a:t>
            </a:r>
            <a:r>
              <a:rPr lang="ru-RU" cap="small" dirty="0" smtClean="0"/>
              <a:t>.</a:t>
            </a:r>
            <a:endParaRPr lang="ru-RU" dirty="0" smtClean="0"/>
          </a:p>
          <a:p>
            <a:pPr lvl="0"/>
            <a:r>
              <a:rPr lang="en-US" cap="small" dirty="0" smtClean="0"/>
              <a:t>5.</a:t>
            </a:r>
            <a:r>
              <a:rPr lang="ru-RU" cap="small" dirty="0" err="1" smtClean="0"/>
              <a:t>Savdo</a:t>
            </a:r>
            <a:r>
              <a:rPr lang="ru-RU" cap="small" dirty="0" smtClean="0"/>
              <a:t> </a:t>
            </a:r>
            <a:r>
              <a:rPr lang="ru-RU" cap="small" dirty="0" err="1" smtClean="0"/>
              <a:t>va</a:t>
            </a:r>
            <a:r>
              <a:rPr lang="ru-RU" cap="small" dirty="0" smtClean="0"/>
              <a:t> </a:t>
            </a:r>
            <a:r>
              <a:rPr lang="ru-RU" cap="small" dirty="0" err="1" smtClean="0"/>
              <a:t>umumiy</a:t>
            </a:r>
            <a:r>
              <a:rPr lang="ru-RU" cap="small" dirty="0" smtClean="0"/>
              <a:t> </a:t>
            </a:r>
            <a:r>
              <a:rPr lang="ru-RU" cap="small" dirty="0" err="1" smtClean="0"/>
              <a:t>ovqatlanish</a:t>
            </a:r>
            <a:r>
              <a:rPr lang="ru-RU" cap="small" dirty="0" smtClean="0"/>
              <a:t>.</a:t>
            </a:r>
            <a:endParaRPr lang="ru-RU" dirty="0" smtClean="0"/>
          </a:p>
          <a:p>
            <a:pPr algn="ctr"/>
            <a:endParaRPr lang="ru-RU" dirty="0"/>
          </a:p>
        </p:txBody>
      </p:sp>
      <p:sp>
        <p:nvSpPr>
          <p:cNvPr id="7" name="Скругленный прямоугольник 6"/>
          <p:cNvSpPr/>
          <p:nvPr/>
        </p:nvSpPr>
        <p:spPr>
          <a:xfrm>
            <a:off x="4929190" y="2928934"/>
            <a:ext cx="3643338" cy="235745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lvl="0"/>
            <a:r>
              <a:rPr lang="en-US" sz="1600" cap="small" dirty="0" smtClean="0"/>
              <a:t>6.Moddiy-texnikaviy </a:t>
            </a:r>
            <a:r>
              <a:rPr lang="en-US" sz="1600" cap="small" dirty="0" err="1" smtClean="0"/>
              <a:t>ta’minot</a:t>
            </a:r>
            <a:r>
              <a:rPr lang="en-US" sz="1600" cap="small" dirty="0" smtClean="0"/>
              <a:t>, </a:t>
            </a:r>
            <a:r>
              <a:rPr lang="en-US" sz="1600" cap="small" dirty="0" err="1" smtClean="0"/>
              <a:t>sotish</a:t>
            </a:r>
            <a:r>
              <a:rPr lang="en-US" sz="1600" cap="small" dirty="0" smtClean="0"/>
              <a:t> </a:t>
            </a:r>
            <a:r>
              <a:rPr lang="en-US" sz="1600" cap="small" dirty="0" err="1" smtClean="0"/>
              <a:t>va</a:t>
            </a:r>
            <a:r>
              <a:rPr lang="en-US" sz="1600" cap="small" dirty="0" smtClean="0"/>
              <a:t> </a:t>
            </a:r>
            <a:r>
              <a:rPr lang="en-US" sz="1600" cap="small" dirty="0" err="1" smtClean="0"/>
              <a:t>tayyorlash</a:t>
            </a:r>
            <a:r>
              <a:rPr lang="en-US" sz="1600" cap="small" dirty="0" smtClean="0"/>
              <a:t>.</a:t>
            </a:r>
            <a:endParaRPr lang="ru-RU" sz="1600" dirty="0" smtClean="0"/>
          </a:p>
          <a:p>
            <a:pPr lvl="0"/>
            <a:r>
              <a:rPr lang="en-US" sz="1600" cap="small" dirty="0" smtClean="0"/>
              <a:t>7.Moddiy </a:t>
            </a:r>
            <a:r>
              <a:rPr lang="en-US" sz="1600" cap="small" dirty="0" err="1" smtClean="0"/>
              <a:t>ishlab</a:t>
            </a:r>
            <a:r>
              <a:rPr lang="en-US" sz="1600" cap="small" dirty="0" smtClean="0"/>
              <a:t> </a:t>
            </a:r>
            <a:r>
              <a:rPr lang="en-US" sz="1600" cap="small" dirty="0" err="1" smtClean="0"/>
              <a:t>chiqarishning</a:t>
            </a:r>
            <a:r>
              <a:rPr lang="en-US" sz="1600" cap="small" dirty="0" smtClean="0"/>
              <a:t> </a:t>
            </a:r>
            <a:r>
              <a:rPr lang="en-US" sz="1600" cap="small" dirty="0" err="1" smtClean="0"/>
              <a:t>boshqa</a:t>
            </a:r>
            <a:r>
              <a:rPr lang="en-US" sz="1600" cap="small" dirty="0" smtClean="0"/>
              <a:t> </a:t>
            </a:r>
            <a:r>
              <a:rPr lang="en-US" sz="1600" cap="small" dirty="0" err="1" smtClean="0"/>
              <a:t>tarmoqdari</a:t>
            </a:r>
            <a:r>
              <a:rPr lang="en-US" sz="1600" cap="small" dirty="0" smtClean="0"/>
              <a:t>.</a:t>
            </a:r>
            <a:endParaRPr lang="ru-RU" sz="1600" dirty="0" smtClean="0"/>
          </a:p>
          <a:p>
            <a:pPr lvl="0"/>
            <a:r>
              <a:rPr lang="en-US" sz="1600" cap="small" dirty="0" smtClean="0"/>
              <a:t>8.Uy-joy-kommunal </a:t>
            </a:r>
            <a:r>
              <a:rPr lang="en-US" sz="1600" cap="small" dirty="0" err="1" smtClean="0"/>
              <a:t>xo‘jaligi</a:t>
            </a:r>
            <a:r>
              <a:rPr lang="en-US" sz="1600" cap="small" dirty="0" smtClean="0"/>
              <a:t> </a:t>
            </a:r>
            <a:r>
              <a:rPr lang="en-US" sz="1600" cap="small" dirty="0" err="1" smtClean="0"/>
              <a:t>va</a:t>
            </a:r>
            <a:r>
              <a:rPr lang="en-US" sz="1600" cap="small" dirty="0" smtClean="0"/>
              <a:t> </a:t>
            </a:r>
            <a:r>
              <a:rPr lang="en-US" sz="1600" cap="small" dirty="0" err="1" smtClean="0"/>
              <a:t>maishiy</a:t>
            </a:r>
            <a:r>
              <a:rPr lang="en-US" sz="1600" cap="small" dirty="0" smtClean="0"/>
              <a:t> </a:t>
            </a:r>
            <a:r>
              <a:rPr lang="en-US" sz="1600" cap="small" dirty="0" err="1" smtClean="0"/>
              <a:t>xizmat</a:t>
            </a:r>
            <a:r>
              <a:rPr lang="en-US" sz="1600" cap="small" dirty="0" smtClean="0"/>
              <a:t> </a:t>
            </a:r>
            <a:r>
              <a:rPr lang="en-US" sz="1600" cap="small" dirty="0" err="1" smtClean="0"/>
              <a:t>ko‘rsatish</a:t>
            </a:r>
            <a:r>
              <a:rPr lang="en-US" sz="1600" cap="small" dirty="0" smtClean="0"/>
              <a:t>.</a:t>
            </a:r>
            <a:endParaRPr lang="ru-RU" sz="1600" dirty="0" smtClean="0"/>
          </a:p>
          <a:p>
            <a:pPr lvl="0"/>
            <a:r>
              <a:rPr lang="en-US" sz="1600" cap="small" dirty="0" smtClean="0"/>
              <a:t>9.</a:t>
            </a:r>
            <a:r>
              <a:rPr lang="ru-RU" sz="1600" cap="small" dirty="0" err="1" smtClean="0"/>
              <a:t>Ta’lim</a:t>
            </a:r>
            <a:r>
              <a:rPr lang="ru-RU" sz="1600" cap="small" dirty="0" smtClean="0"/>
              <a:t>, </a:t>
            </a:r>
            <a:r>
              <a:rPr lang="ru-RU" sz="1600" cap="small" dirty="0" err="1" smtClean="0"/>
              <a:t>fan</a:t>
            </a:r>
            <a:r>
              <a:rPr lang="ru-RU" sz="1600" cap="small" dirty="0" smtClean="0"/>
              <a:t>, </a:t>
            </a:r>
            <a:r>
              <a:rPr lang="ru-RU" sz="1600" cap="small" dirty="0" err="1" smtClean="0"/>
              <a:t>madaniyat</a:t>
            </a:r>
            <a:r>
              <a:rPr lang="ru-RU" sz="1600" cap="small" dirty="0" smtClean="0"/>
              <a:t>, </a:t>
            </a:r>
            <a:r>
              <a:rPr lang="ru-RU" sz="1600" cap="small" dirty="0" err="1" smtClean="0"/>
              <a:t>san’at</a:t>
            </a:r>
            <a:r>
              <a:rPr lang="ru-RU" sz="1600" cap="small" dirty="0" smtClean="0"/>
              <a:t>.</a:t>
            </a:r>
            <a:endParaRPr lang="ru-RU" sz="1600" dirty="0" smtClean="0"/>
          </a:p>
          <a:p>
            <a:pPr lvl="0"/>
            <a:r>
              <a:rPr lang="en-US" sz="1600" cap="small" dirty="0" smtClean="0"/>
              <a:t>10.Noishlab </a:t>
            </a:r>
            <a:r>
              <a:rPr lang="en-US" sz="1600" cap="small" dirty="0" err="1" smtClean="0"/>
              <a:t>chiqarish</a:t>
            </a:r>
            <a:r>
              <a:rPr lang="en-US" sz="1600" cap="small" dirty="0" smtClean="0"/>
              <a:t> </a:t>
            </a:r>
            <a:r>
              <a:rPr lang="en-US" sz="1600" cap="small" dirty="0" err="1" smtClean="0"/>
              <a:t>sohasining</a:t>
            </a:r>
            <a:r>
              <a:rPr lang="en-US" sz="1600" cap="small" dirty="0" smtClean="0"/>
              <a:t> </a:t>
            </a:r>
            <a:r>
              <a:rPr lang="en-US" sz="1600" cap="small" dirty="0" err="1" smtClean="0"/>
              <a:t>boshqa</a:t>
            </a:r>
            <a:r>
              <a:rPr lang="en-US" sz="1600" cap="small" dirty="0" smtClean="0"/>
              <a:t> </a:t>
            </a:r>
            <a:r>
              <a:rPr lang="en-US" sz="1600" cap="small" dirty="0" err="1" smtClean="0"/>
              <a:t>tarmoqlari</a:t>
            </a:r>
            <a:r>
              <a:rPr lang="en-US" sz="1600" cap="small" dirty="0" smtClean="0"/>
              <a:t>.</a:t>
            </a:r>
            <a:endParaRPr lang="ru-RU" sz="1600" dirty="0" smtClean="0"/>
          </a:p>
          <a:p>
            <a:pPr algn="ctr"/>
            <a:endParaRPr lang="ru-RU" dirty="0"/>
          </a:p>
        </p:txBody>
      </p:sp>
      <p:sp>
        <p:nvSpPr>
          <p:cNvPr id="8" name="Скругленный прямоугольник 7"/>
          <p:cNvSpPr/>
          <p:nvPr/>
        </p:nvSpPr>
        <p:spPr>
          <a:xfrm>
            <a:off x="1071538" y="5357826"/>
            <a:ext cx="7715304" cy="1214446"/>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600" cap="small" dirty="0" smtClean="0"/>
          </a:p>
          <a:p>
            <a:pPr algn="ctr"/>
            <a:r>
              <a:rPr lang="en-US" sz="1600" cap="small" dirty="0" err="1" smtClean="0"/>
              <a:t>Bunday</a:t>
            </a:r>
            <a:r>
              <a:rPr lang="en-US" sz="1600" cap="small" dirty="0" smtClean="0"/>
              <a:t> </a:t>
            </a:r>
            <a:r>
              <a:rPr lang="en-US" sz="1600" cap="small" dirty="0" err="1" smtClean="0"/>
              <a:t>qilish</a:t>
            </a:r>
            <a:r>
              <a:rPr lang="en-US" sz="1600" cap="small" dirty="0" smtClean="0"/>
              <a:t> </a:t>
            </a:r>
            <a:r>
              <a:rPr lang="en-US" sz="1600" cap="small" dirty="0" err="1" smtClean="0"/>
              <a:t>aholining</a:t>
            </a:r>
            <a:r>
              <a:rPr lang="en-US" sz="1600" cap="small" dirty="0" smtClean="0"/>
              <a:t> </a:t>
            </a:r>
            <a:r>
              <a:rPr lang="en-US" sz="1600" cap="small" dirty="0" err="1" smtClean="0"/>
              <a:t>iqtisodiy</a:t>
            </a:r>
            <a:r>
              <a:rPr lang="en-US" sz="1600" cap="small" dirty="0" smtClean="0"/>
              <a:t> </a:t>
            </a:r>
            <a:r>
              <a:rPr lang="en-US" sz="1600" cap="small" dirty="0" err="1" smtClean="0"/>
              <a:t>faollik</a:t>
            </a:r>
            <a:r>
              <a:rPr lang="en-US" sz="1600" cap="small" dirty="0" smtClean="0"/>
              <a:t> </a:t>
            </a:r>
            <a:r>
              <a:rPr lang="en-US" sz="1600" cap="small" dirty="0" err="1" smtClean="0"/>
              <a:t>darajalarini</a:t>
            </a:r>
            <a:r>
              <a:rPr lang="en-US" sz="1600" cap="small" dirty="0" smtClean="0"/>
              <a:t>, </a:t>
            </a:r>
            <a:r>
              <a:rPr lang="en-US" sz="1600" cap="small" dirty="0" err="1" smtClean="0"/>
              <a:t>mehnat</a:t>
            </a:r>
            <a:r>
              <a:rPr lang="en-US" sz="1600" cap="small" dirty="0" smtClean="0"/>
              <a:t> </a:t>
            </a:r>
            <a:r>
              <a:rPr lang="en-US" sz="1600" cap="small" dirty="0" err="1" smtClean="0"/>
              <a:t>resurslarining</a:t>
            </a:r>
            <a:r>
              <a:rPr lang="en-US" sz="1600" cap="small" dirty="0" smtClean="0"/>
              <a:t> </a:t>
            </a:r>
            <a:r>
              <a:rPr lang="en-US" sz="1600" cap="small" dirty="0" err="1" smtClean="0"/>
              <a:t>faoliyat</a:t>
            </a:r>
            <a:r>
              <a:rPr lang="en-US" sz="1600" cap="small" dirty="0" smtClean="0"/>
              <a:t> </a:t>
            </a:r>
            <a:r>
              <a:rPr lang="en-US" sz="1600" cap="small" dirty="0" err="1" smtClean="0"/>
              <a:t>turlari</a:t>
            </a:r>
            <a:r>
              <a:rPr lang="en-US" sz="1600" cap="small" dirty="0" smtClean="0"/>
              <a:t> </a:t>
            </a:r>
            <a:r>
              <a:rPr lang="en-US" sz="1600" cap="small" dirty="0" err="1" smtClean="0"/>
              <a:t>bo‘yicha</a:t>
            </a:r>
            <a:r>
              <a:rPr lang="en-US" sz="1600" cap="small" dirty="0" smtClean="0"/>
              <a:t> </a:t>
            </a:r>
            <a:r>
              <a:rPr lang="en-US" sz="1600" cap="small" dirty="0" err="1" smtClean="0"/>
              <a:t>taqsimlanishini</a:t>
            </a:r>
            <a:r>
              <a:rPr lang="en-US" sz="1600" cap="small" dirty="0" smtClean="0"/>
              <a:t> </a:t>
            </a:r>
            <a:r>
              <a:rPr lang="en-US" sz="1600" cap="small" dirty="0" err="1" smtClean="0"/>
              <a:t>taxlil</a:t>
            </a:r>
            <a:r>
              <a:rPr lang="en-US" sz="1600" cap="small" dirty="0" smtClean="0"/>
              <a:t> </a:t>
            </a:r>
            <a:r>
              <a:rPr lang="en-US" sz="1600" cap="small" dirty="0" err="1" smtClean="0"/>
              <a:t>qilish</a:t>
            </a:r>
            <a:r>
              <a:rPr lang="en-US" sz="1600" cap="small" dirty="0" smtClean="0"/>
              <a:t> </a:t>
            </a:r>
            <a:r>
              <a:rPr lang="en-US" sz="1600" cap="small" dirty="0" err="1" smtClean="0"/>
              <a:t>va</a:t>
            </a:r>
            <a:r>
              <a:rPr lang="en-US" sz="1600" cap="small" dirty="0" smtClean="0"/>
              <a:t> </a:t>
            </a:r>
            <a:r>
              <a:rPr lang="en-US" sz="1600" cap="small" dirty="0" err="1" smtClean="0"/>
              <a:t>baholash</a:t>
            </a:r>
            <a:r>
              <a:rPr lang="en-US" sz="1600" cap="small" dirty="0" smtClean="0"/>
              <a:t> </a:t>
            </a:r>
            <a:r>
              <a:rPr lang="en-US" sz="1600" cap="small" dirty="0" err="1" smtClean="0"/>
              <a:t>imkonini</a:t>
            </a:r>
            <a:r>
              <a:rPr lang="en-US" sz="1600" cap="small" dirty="0" smtClean="0"/>
              <a:t> </a:t>
            </a:r>
            <a:r>
              <a:rPr lang="en-US" sz="1600" cap="small" dirty="0" err="1" smtClean="0"/>
              <a:t>beradi</a:t>
            </a:r>
            <a:r>
              <a:rPr lang="en-US" sz="1600" cap="small" dirty="0" smtClean="0"/>
              <a:t>. Bu </a:t>
            </a:r>
            <a:r>
              <a:rPr lang="en-US" sz="1600" cap="small" dirty="0" err="1" smtClean="0"/>
              <a:t>esa</a:t>
            </a:r>
            <a:r>
              <a:rPr lang="en-US" sz="1600" cap="small" dirty="0" smtClean="0"/>
              <a:t> </a:t>
            </a:r>
            <a:r>
              <a:rPr lang="en-US" sz="1600" cap="small" dirty="0" err="1" smtClean="0"/>
              <a:t>ish</a:t>
            </a:r>
            <a:r>
              <a:rPr lang="en-US" sz="1600" cap="small" dirty="0" smtClean="0"/>
              <a:t> </a:t>
            </a:r>
            <a:r>
              <a:rPr lang="en-US" sz="1600" cap="small" dirty="0" err="1" smtClean="0"/>
              <a:t>bilan</a:t>
            </a:r>
            <a:r>
              <a:rPr lang="en-US" sz="1600" cap="small" dirty="0" smtClean="0"/>
              <a:t> </a:t>
            </a:r>
            <a:r>
              <a:rPr lang="en-US" sz="1600" cap="small" dirty="0" err="1" smtClean="0"/>
              <a:t>bandlikni</a:t>
            </a:r>
            <a:r>
              <a:rPr lang="en-US" sz="1600" cap="small" dirty="0" smtClean="0"/>
              <a:t> </a:t>
            </a:r>
            <a:r>
              <a:rPr lang="en-US" sz="1600" cap="small" dirty="0" err="1" smtClean="0"/>
              <a:t>davlat</a:t>
            </a:r>
            <a:r>
              <a:rPr lang="en-US" sz="1600" cap="small" dirty="0" smtClean="0"/>
              <a:t> </a:t>
            </a:r>
            <a:r>
              <a:rPr lang="en-US" sz="1600" cap="small" dirty="0" err="1" smtClean="0"/>
              <a:t>tomonidan</a:t>
            </a:r>
            <a:r>
              <a:rPr lang="en-US" sz="1600" cap="small" dirty="0" smtClean="0"/>
              <a:t> </a:t>
            </a:r>
            <a:r>
              <a:rPr lang="en-US" sz="1600" cap="small" dirty="0" err="1" smtClean="0"/>
              <a:t>tartibga</a:t>
            </a:r>
            <a:r>
              <a:rPr lang="en-US" sz="1600" cap="small" dirty="0" smtClean="0"/>
              <a:t> </a:t>
            </a:r>
            <a:r>
              <a:rPr lang="en-US" sz="1600" cap="small" dirty="0" err="1" smtClean="0"/>
              <a:t>solish</a:t>
            </a:r>
            <a:r>
              <a:rPr lang="en-US" sz="1600" cap="small" dirty="0" smtClean="0"/>
              <a:t> </a:t>
            </a:r>
            <a:r>
              <a:rPr lang="en-US" sz="1600" cap="small" dirty="0" err="1" smtClean="0"/>
              <a:t>choralarini</a:t>
            </a:r>
            <a:r>
              <a:rPr lang="en-US" sz="1600" cap="small" dirty="0" smtClean="0"/>
              <a:t> </a:t>
            </a:r>
            <a:r>
              <a:rPr lang="en-US" sz="1600" cap="small" dirty="0" err="1" smtClean="0"/>
              <a:t>kurish</a:t>
            </a:r>
            <a:r>
              <a:rPr lang="en-US" sz="1600" cap="small" dirty="0" smtClean="0"/>
              <a:t> </a:t>
            </a:r>
            <a:r>
              <a:rPr lang="en-US" sz="1600" cap="small" dirty="0" err="1" smtClean="0"/>
              <a:t>uchun</a:t>
            </a:r>
            <a:r>
              <a:rPr lang="en-US" sz="1600" cap="small" dirty="0" smtClean="0"/>
              <a:t> </a:t>
            </a:r>
            <a:r>
              <a:rPr lang="en-US" sz="1600" cap="small" dirty="0" err="1" smtClean="0"/>
              <a:t>zarurdir</a:t>
            </a:r>
            <a:r>
              <a:rPr lang="en-US" sz="1600" cap="small" dirty="0" smtClean="0"/>
              <a:t>.</a:t>
            </a:r>
            <a:endParaRPr lang="ru-RU" sz="1600" dirty="0" smtClean="0"/>
          </a:p>
          <a:p>
            <a:pPr algn="ct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011222"/>
          </a:xfrm>
        </p:spPr>
        <p:txBody>
          <a:bodyPr>
            <a:normAutofit fontScale="90000"/>
          </a:bodyPr>
          <a:lstStyle/>
          <a:p>
            <a:pPr lvl="1" algn="ctr"/>
            <a:r>
              <a:rPr lang="en-US" sz="2700" b="1" cap="small" dirty="0" err="1">
                <a:latin typeface="Bookman Old Style" pitchFamily="18" charset="0"/>
              </a:rPr>
              <a:t>Iqtisodiyotning</a:t>
            </a:r>
            <a:r>
              <a:rPr lang="en-US" sz="2700" b="1" cap="small" dirty="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sp>
        <p:nvSpPr>
          <p:cNvPr id="4" name="Скругленный прямоугольник 3"/>
          <p:cNvSpPr/>
          <p:nvPr/>
        </p:nvSpPr>
        <p:spPr>
          <a:xfrm>
            <a:off x="1071538" y="1285860"/>
            <a:ext cx="7858180" cy="2643206"/>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r>
              <a:rPr lang="en-US" sz="2000" cap="small" dirty="0" err="1" smtClean="0">
                <a:latin typeface="Times New Roman" pitchFamily="18" charset="0"/>
                <a:cs typeface="Times New Roman" pitchFamily="18" charset="0"/>
              </a:rPr>
              <a:t>Ish</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bilan</a:t>
            </a:r>
            <a:r>
              <a:rPr lang="en-US" sz="2000" cap="small" dirty="0" smtClean="0">
                <a:latin typeface="Times New Roman" pitchFamily="18" charset="0"/>
                <a:cs typeface="Times New Roman" pitchFamily="18" charset="0"/>
              </a:rPr>
              <a:t> band </a:t>
            </a:r>
            <a:r>
              <a:rPr lang="en-US" sz="2000" cap="small" dirty="0" err="1" smtClean="0">
                <a:latin typeface="Times New Roman" pitchFamily="18" charset="0"/>
                <a:cs typeface="Times New Roman" pitchFamily="18" charset="0"/>
              </a:rPr>
              <a:t>bo‘lmagan</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ishga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joylashishga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muxtoj</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shaxslar</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sonini</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aniqlash</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Ish</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bilan</a:t>
            </a:r>
            <a:r>
              <a:rPr lang="en-US" sz="2000" cap="small" dirty="0" smtClean="0">
                <a:latin typeface="Times New Roman" pitchFamily="18" charset="0"/>
                <a:cs typeface="Times New Roman" pitchFamily="18" charset="0"/>
              </a:rPr>
              <a:t> band </a:t>
            </a:r>
            <a:r>
              <a:rPr lang="en-US" sz="2000" cap="small" dirty="0" err="1" smtClean="0">
                <a:latin typeface="Times New Roman" pitchFamily="18" charset="0"/>
                <a:cs typeface="Times New Roman" pitchFamily="18" charset="0"/>
              </a:rPr>
              <a:t>bo‘lmagan</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ishga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joylashishga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muxtoj</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bo‘lgan</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shaxslar</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soni</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mehnat</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yoshida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ish</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bilan</a:t>
            </a:r>
            <a:r>
              <a:rPr lang="en-US" sz="2000" cap="small" dirty="0" smtClean="0">
                <a:latin typeface="Times New Roman" pitchFamily="18" charset="0"/>
                <a:cs typeface="Times New Roman" pitchFamily="18" charset="0"/>
              </a:rPr>
              <a:t> band </a:t>
            </a:r>
            <a:r>
              <a:rPr lang="en-US" sz="2000" cap="small" dirty="0" err="1" smtClean="0">
                <a:latin typeface="Times New Roman" pitchFamily="18" charset="0"/>
                <a:cs typeface="Times New Roman" pitchFamily="18" charset="0"/>
              </a:rPr>
              <a:t>bo‘lmagan</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mehnat</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organlari</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tomonidan</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ishsiz</a:t>
            </a:r>
            <a:r>
              <a:rPr lang="en-US" sz="2000" cap="small" dirty="0" smtClean="0">
                <a:latin typeface="Times New Roman" pitchFamily="18" charset="0"/>
                <a:cs typeface="Times New Roman" pitchFamily="18" charset="0"/>
              </a:rPr>
              <a:t> </a:t>
            </a:r>
            <a:r>
              <a:rPr lang="en-US" sz="2000" b="1" cap="small" dirty="0" smtClean="0">
                <a:latin typeface="Times New Roman" pitchFamily="18" charset="0"/>
                <a:cs typeface="Times New Roman" pitchFamily="18" charset="0"/>
              </a:rPr>
              <a:t>(OI) </a:t>
            </a:r>
            <a:r>
              <a:rPr lang="en-US" sz="2000" cap="small" dirty="0" err="1" smtClean="0">
                <a:latin typeface="Times New Roman" pitchFamily="18" charset="0"/>
                <a:cs typeface="Times New Roman" pitchFamily="18" charset="0"/>
              </a:rPr>
              <a:t>maqomi</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berilgan</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shaxslarni</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mehnat</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organlarida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ish</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qidirayotganlar</a:t>
            </a:r>
            <a:r>
              <a:rPr lang="en-US" sz="2000" cap="small" dirty="0" smtClean="0">
                <a:latin typeface="Times New Roman" pitchFamily="18" charset="0"/>
                <a:cs typeface="Times New Roman" pitchFamily="18" charset="0"/>
              </a:rPr>
              <a:t> </a:t>
            </a:r>
            <a:r>
              <a:rPr lang="en-US" sz="2000" b="1" cap="small" dirty="0" smtClean="0">
                <a:latin typeface="Times New Roman" pitchFamily="18" charset="0"/>
                <a:cs typeface="Times New Roman" pitchFamily="18" charset="0"/>
              </a:rPr>
              <a:t>(IK) </a:t>
            </a:r>
            <a:r>
              <a:rPr lang="en-US" sz="2000" cap="small" dirty="0" err="1" smtClean="0">
                <a:latin typeface="Times New Roman" pitchFamily="18" charset="0"/>
                <a:cs typeface="Times New Roman" pitchFamily="18" charset="0"/>
              </a:rPr>
              <a:t>sifatida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ro‘yxatga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olinganlar</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mehnat</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organlariga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murojaat</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kilmasdan</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mustaqil</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ravishda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ish</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qidirayotganlar</a:t>
            </a:r>
            <a:r>
              <a:rPr lang="en-US" sz="2000" cap="small" dirty="0" smtClean="0">
                <a:latin typeface="Times New Roman" pitchFamily="18" charset="0"/>
                <a:cs typeface="Times New Roman" pitchFamily="18" charset="0"/>
              </a:rPr>
              <a:t> </a:t>
            </a:r>
            <a:r>
              <a:rPr lang="en-US" sz="2000" b="1" cap="small" dirty="0" smtClean="0">
                <a:latin typeface="Times New Roman" pitchFamily="18" charset="0"/>
                <a:cs typeface="Times New Roman" pitchFamily="18" charset="0"/>
              </a:rPr>
              <a:t>(</a:t>
            </a:r>
            <a:r>
              <a:rPr lang="en-US" sz="2000" b="1" cap="small" dirty="0" err="1" smtClean="0">
                <a:latin typeface="Times New Roman" pitchFamily="18" charset="0"/>
                <a:cs typeface="Times New Roman" pitchFamily="18" charset="0"/>
              </a:rPr>
              <a:t>IKm</a:t>
            </a:r>
            <a:r>
              <a:rPr lang="en-US" sz="2000" b="1" cap="small" dirty="0" smtClean="0">
                <a:latin typeface="Times New Roman" pitchFamily="18" charset="0"/>
                <a:cs typeface="Times New Roman" pitchFamily="18" charset="0"/>
              </a:rPr>
              <a:t>)</a:t>
            </a:r>
            <a:r>
              <a:rPr lang="en-US" sz="2000" cap="small" dirty="0" err="1" smtClean="0">
                <a:latin typeface="Times New Roman" pitchFamily="18" charset="0"/>
                <a:cs typeface="Times New Roman" pitchFamily="18" charset="0"/>
              </a:rPr>
              <a:t>ni</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o‘z</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ichiga</a:t>
            </a:r>
            <a:r>
              <a:rPr lang="en-US" sz="2000" cap="small" dirty="0" smtClean="0">
                <a:latin typeface="Times New Roman" pitchFamily="18" charset="0"/>
                <a:cs typeface="Times New Roman" pitchFamily="18" charset="0"/>
              </a:rPr>
              <a:t> </a:t>
            </a:r>
            <a:r>
              <a:rPr lang="en-US" sz="2000" cap="small" dirty="0" err="1" smtClean="0">
                <a:latin typeface="Times New Roman" pitchFamily="18" charset="0"/>
                <a:cs typeface="Times New Roman" pitchFamily="18" charset="0"/>
              </a:rPr>
              <a:t>oladi</a:t>
            </a:r>
            <a:r>
              <a:rPr lang="en-US" sz="2000" cap="small"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ctr"/>
            <a:endParaRPr lang="ru-RU" dirty="0"/>
          </a:p>
        </p:txBody>
      </p:sp>
      <p:sp>
        <p:nvSpPr>
          <p:cNvPr id="3073" name="Rectangle 1"/>
          <p:cNvSpPr>
            <a:spLocks noChangeArrowheads="1"/>
          </p:cNvSpPr>
          <p:nvPr/>
        </p:nvSpPr>
        <p:spPr bwMode="auto">
          <a:xfrm>
            <a:off x="1000100" y="4286256"/>
            <a:ext cx="7500990" cy="2246769"/>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82600" algn="just"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IK</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sonini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aniqlash</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uchun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balans</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tuzilgan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paytda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mehnat</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organlarida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hisobda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turgan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shaxslar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sonidan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shu</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paytda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rasman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ishsizlar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makomi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berilgan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shaxslar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shu</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jumladan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ishsizlik</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bo‘yicha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nafaqa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olayotgan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jamoat</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ishlarida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band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bo‘lgan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hamda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mehnat</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organlari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yullanmasi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bo‘yicha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kasb-xunar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tayyorgarligidan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utayotgan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qayta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ta’lim</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olayotgan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va</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malakasini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oshirayotgan</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shaxslar</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chegirib</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tashlanadi</a:t>
            </a:r>
            <a:r>
              <a:rPr kumimoji="0" lang="en-US"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011222"/>
          </a:xfrm>
        </p:spPr>
        <p:txBody>
          <a:bodyPr>
            <a:normAutofit fontScale="90000"/>
          </a:bodyPr>
          <a:lstStyle/>
          <a:p>
            <a:pPr lvl="1" algn="ctr"/>
            <a:r>
              <a:rPr lang="en-US" sz="2700" b="1" cap="small" dirty="0" err="1">
                <a:latin typeface="Bookman Old Style" pitchFamily="18" charset="0"/>
              </a:rPr>
              <a:t>Iqtisodiyotning</a:t>
            </a:r>
            <a:r>
              <a:rPr lang="en-US" sz="2700" b="1" cap="small" dirty="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sp>
        <p:nvSpPr>
          <p:cNvPr id="3" name="Содержимое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a:normAutofit fontScale="70000" lnSpcReduction="20000"/>
          </a:bodyPr>
          <a:lstStyle/>
          <a:p>
            <a:pPr>
              <a:buNone/>
            </a:pPr>
            <a:r>
              <a:rPr lang="en-US" cap="small" dirty="0" err="1" smtClean="0"/>
              <a:t>Mustaqil</a:t>
            </a:r>
            <a:r>
              <a:rPr lang="en-US" cap="small" dirty="0" smtClean="0"/>
              <a:t> </a:t>
            </a:r>
            <a:r>
              <a:rPr lang="en-US" cap="small" dirty="0" err="1" smtClean="0"/>
              <a:t>ish</a:t>
            </a:r>
            <a:r>
              <a:rPr lang="en-US" cap="small" dirty="0" smtClean="0"/>
              <a:t> </a:t>
            </a:r>
            <a:r>
              <a:rPr lang="en-US" cap="small" dirty="0" err="1" smtClean="0"/>
              <a:t>qidirayotgan</a:t>
            </a:r>
            <a:r>
              <a:rPr lang="en-US" cap="small" dirty="0" smtClean="0"/>
              <a:t> </a:t>
            </a:r>
            <a:r>
              <a:rPr lang="en-US" cap="small" dirty="0" err="1" smtClean="0"/>
              <a:t>shaxslar</a:t>
            </a:r>
            <a:r>
              <a:rPr lang="en-US" cap="small" dirty="0" smtClean="0"/>
              <a:t> (</a:t>
            </a:r>
            <a:r>
              <a:rPr lang="en-US" cap="small" dirty="0" err="1" smtClean="0"/>
              <a:t>IKm</a:t>
            </a:r>
            <a:r>
              <a:rPr lang="en-US" cap="small" dirty="0" smtClean="0"/>
              <a:t>) </a:t>
            </a:r>
            <a:r>
              <a:rPr lang="en-US" cap="small" dirty="0" err="1" smtClean="0"/>
              <a:t>sonini</a:t>
            </a:r>
            <a:r>
              <a:rPr lang="en-US" cap="small" dirty="0" smtClean="0"/>
              <a:t> </a:t>
            </a:r>
            <a:r>
              <a:rPr lang="en-US" cap="small" dirty="0" err="1" smtClean="0"/>
              <a:t>hisoblab</a:t>
            </a:r>
            <a:r>
              <a:rPr lang="en-US" cap="small" dirty="0" smtClean="0"/>
              <a:t> </a:t>
            </a:r>
            <a:r>
              <a:rPr lang="en-US" cap="small" dirty="0" err="1" smtClean="0"/>
              <a:t>chiqarish</a:t>
            </a:r>
            <a:r>
              <a:rPr lang="en-US" cap="small" dirty="0" smtClean="0"/>
              <a:t> </a:t>
            </a:r>
            <a:r>
              <a:rPr lang="ru-RU" cap="small" dirty="0" err="1" smtClean="0"/>
              <a:t>uchun</a:t>
            </a:r>
            <a:r>
              <a:rPr lang="ru-RU" cap="small" dirty="0" smtClean="0"/>
              <a:t>:</a:t>
            </a:r>
            <a:endParaRPr lang="ru-RU" dirty="0" smtClean="0"/>
          </a:p>
          <a:p>
            <a:pPr lvl="0">
              <a:buNone/>
            </a:pPr>
            <a:r>
              <a:rPr lang="en-US" cap="small" dirty="0" err="1" smtClean="0"/>
              <a:t>ishchi</a:t>
            </a:r>
            <a:r>
              <a:rPr lang="en-US" cap="small" dirty="0" smtClean="0"/>
              <a:t> </a:t>
            </a:r>
            <a:r>
              <a:rPr lang="en-US" cap="small" dirty="0" err="1" smtClean="0"/>
              <a:t>kuchini</a:t>
            </a:r>
            <a:r>
              <a:rPr lang="en-US" cap="small" dirty="0" smtClean="0"/>
              <a:t> </a:t>
            </a:r>
            <a:r>
              <a:rPr lang="en-US" cap="small" dirty="0" err="1" smtClean="0"/>
              <a:t>tekshirib</a:t>
            </a:r>
            <a:r>
              <a:rPr lang="en-US" cap="small" dirty="0" smtClean="0"/>
              <a:t> </a:t>
            </a:r>
            <a:r>
              <a:rPr lang="en-US" cap="small" dirty="0" err="1" smtClean="0"/>
              <a:t>chiqish</a:t>
            </a:r>
            <a:r>
              <a:rPr lang="en-US" cap="small" dirty="0" smtClean="0"/>
              <a:t> </a:t>
            </a:r>
            <a:r>
              <a:rPr lang="en-US" cap="small" dirty="0" err="1" smtClean="0"/>
              <a:t>natijalariga</a:t>
            </a:r>
            <a:r>
              <a:rPr lang="en-US" cap="small" dirty="0" smtClean="0"/>
              <a:t> </a:t>
            </a:r>
            <a:r>
              <a:rPr lang="en-US" cap="small" dirty="0" err="1" smtClean="0"/>
              <a:t>ko</a:t>
            </a:r>
            <a:r>
              <a:rPr lang="ru-RU" cap="small" dirty="0" smtClean="0"/>
              <a:t>‘</a:t>
            </a:r>
            <a:r>
              <a:rPr lang="en-US" cap="small" dirty="0" err="1" smtClean="0"/>
              <a:t>ra</a:t>
            </a:r>
            <a:r>
              <a:rPr lang="ru-RU" cap="small" dirty="0" smtClean="0"/>
              <a:t>,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a:t>
            </a:r>
            <a:r>
              <a:rPr lang="ru-RU" cap="small" dirty="0" smtClean="0"/>
              <a:t>‘</a:t>
            </a:r>
            <a:r>
              <a:rPr lang="en-US" cap="small" dirty="0" err="1" smtClean="0"/>
              <a:t>lmagan</a:t>
            </a:r>
            <a:r>
              <a:rPr lang="ru-RU"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aholining</a:t>
            </a:r>
            <a:r>
              <a:rPr lang="en-US" cap="small" dirty="0" smtClean="0"/>
              <a:t> </a:t>
            </a:r>
            <a:r>
              <a:rPr lang="en-US" cap="small" dirty="0" err="1" smtClean="0"/>
              <a:t>salmog</a:t>
            </a:r>
            <a:r>
              <a:rPr lang="ru-RU" cap="small" dirty="0" smtClean="0"/>
              <a:t>’</a:t>
            </a:r>
            <a:r>
              <a:rPr lang="en-US" cap="small" dirty="0" err="1" smtClean="0"/>
              <a:t>i</a:t>
            </a:r>
            <a:r>
              <a:rPr lang="en-US" cap="small" dirty="0" smtClean="0"/>
              <a:t> </a:t>
            </a:r>
            <a:r>
              <a:rPr lang="en-US" cap="small" dirty="0" err="1" smtClean="0"/>
              <a:t>aniqlanadi</a:t>
            </a:r>
            <a:r>
              <a:rPr lang="ru-RU" cap="small" dirty="0" smtClean="0"/>
              <a:t>:</a:t>
            </a:r>
            <a:endParaRPr lang="ru-RU" dirty="0" smtClean="0"/>
          </a:p>
          <a:p>
            <a:pPr algn="ctr"/>
            <a:r>
              <a:rPr lang="en-US" b="1" dirty="0" smtClean="0"/>
              <a:t>IBJS = (IBT-INAT): SS x 100,</a:t>
            </a:r>
            <a:endParaRPr lang="ru-RU" b="1" dirty="0" smtClean="0"/>
          </a:p>
          <a:p>
            <a:pPr>
              <a:buNone/>
            </a:pPr>
            <a:r>
              <a:rPr lang="en-US" cap="small" dirty="0" err="1" smtClean="0"/>
              <a:t>Bunda</a:t>
            </a:r>
            <a:r>
              <a:rPr lang="en-US" cap="small" dirty="0" smtClean="0"/>
              <a:t>:</a:t>
            </a:r>
            <a:endParaRPr lang="ru-RU" dirty="0" smtClean="0"/>
          </a:p>
          <a:p>
            <a:pPr>
              <a:buNone/>
            </a:pPr>
            <a:r>
              <a:rPr lang="en-US" cap="small" dirty="0" smtClean="0"/>
              <a:t>IBJS -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bo‘lmagan</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muxtojlar</a:t>
            </a:r>
            <a:r>
              <a:rPr lang="en-US" cap="small" dirty="0" smtClean="0"/>
              <a:t> </a:t>
            </a:r>
            <a:r>
              <a:rPr lang="en-US" cap="small" dirty="0" err="1" smtClean="0"/>
              <a:t>salmog’i</a:t>
            </a:r>
            <a:r>
              <a:rPr lang="en-US" cap="small" dirty="0" smtClean="0"/>
              <a:t>;</a:t>
            </a:r>
            <a:endParaRPr lang="ru-RU" dirty="0" smtClean="0"/>
          </a:p>
          <a:p>
            <a:pPr>
              <a:buNone/>
            </a:pPr>
            <a:r>
              <a:rPr lang="en-US" cap="small" dirty="0" smtClean="0"/>
              <a:t>BT - </a:t>
            </a:r>
            <a:r>
              <a:rPr lang="en-US" cap="small" dirty="0" err="1" smtClean="0"/>
              <a:t>ishchi</a:t>
            </a:r>
            <a:r>
              <a:rPr lang="en-US" cap="small" dirty="0" smtClean="0"/>
              <a:t> </a:t>
            </a:r>
            <a:r>
              <a:rPr lang="en-US" cap="small" dirty="0" err="1" smtClean="0"/>
              <a:t>kuchini</a:t>
            </a:r>
            <a:r>
              <a:rPr lang="en-US" cap="small" dirty="0" smtClean="0"/>
              <a:t> </a:t>
            </a:r>
            <a:r>
              <a:rPr lang="en-US" cap="small" dirty="0" err="1" smtClean="0"/>
              <a:t>tekshirib</a:t>
            </a:r>
            <a:r>
              <a:rPr lang="en-US" cap="small" dirty="0" smtClean="0"/>
              <a:t> </a:t>
            </a:r>
            <a:r>
              <a:rPr lang="en-US" cap="small" dirty="0" err="1" smtClean="0"/>
              <a:t>chiqish</a:t>
            </a:r>
            <a:r>
              <a:rPr lang="en-US" cap="small" dirty="0" smtClean="0"/>
              <a:t> </a:t>
            </a:r>
            <a:r>
              <a:rPr lang="en-US" cap="small" dirty="0" err="1" smtClean="0"/>
              <a:t>natijasida</a:t>
            </a:r>
            <a:r>
              <a:rPr lang="en-US" cap="small" dirty="0" smtClean="0"/>
              <a:t> </a:t>
            </a:r>
            <a:r>
              <a:rPr lang="en-US" cap="small" dirty="0" err="1" smtClean="0"/>
              <a:t>aniqlangan</a:t>
            </a:r>
            <a:r>
              <a:rPr lang="en-US" cap="small" dirty="0" smtClean="0"/>
              <a:t>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bo‘lmaganlar</a:t>
            </a:r>
            <a:r>
              <a:rPr lang="en-US" cap="small" dirty="0" smtClean="0"/>
              <a:t> </a:t>
            </a:r>
            <a:r>
              <a:rPr lang="en-US" cap="small" dirty="0" err="1" smtClean="0"/>
              <a:t>soni</a:t>
            </a:r>
            <a:r>
              <a:rPr lang="en-US" cap="small" dirty="0" smtClean="0"/>
              <a:t>, </a:t>
            </a:r>
            <a:r>
              <a:rPr lang="en-US" cap="small" dirty="0" err="1" smtClean="0"/>
              <a:t>jami</a:t>
            </a:r>
            <a:r>
              <a:rPr lang="en-US" cap="small" dirty="0" smtClean="0"/>
              <a:t>;</a:t>
            </a:r>
            <a:endParaRPr lang="ru-RU" dirty="0" smtClean="0"/>
          </a:p>
          <a:p>
            <a:pPr>
              <a:buNone/>
            </a:pPr>
            <a:r>
              <a:rPr lang="en-US" cap="small" dirty="0" smtClean="0"/>
              <a:t>INAT - </a:t>
            </a:r>
            <a:r>
              <a:rPr lang="en-US" cap="small" dirty="0" err="1" smtClean="0"/>
              <a:t>ishchi</a:t>
            </a:r>
            <a:r>
              <a:rPr lang="en-US" cap="small" dirty="0" smtClean="0"/>
              <a:t> </a:t>
            </a:r>
            <a:r>
              <a:rPr lang="en-US" cap="small" dirty="0" err="1" smtClean="0"/>
              <a:t>kuchini</a:t>
            </a:r>
            <a:r>
              <a:rPr lang="en-US" cap="small" dirty="0" smtClean="0"/>
              <a:t> </a:t>
            </a:r>
            <a:r>
              <a:rPr lang="en-US" cap="small" dirty="0" err="1" smtClean="0"/>
              <a:t>tekshirib</a:t>
            </a:r>
            <a:r>
              <a:rPr lang="en-US" cap="small" dirty="0" smtClean="0"/>
              <a:t> </a:t>
            </a:r>
            <a:r>
              <a:rPr lang="en-US" cap="small" dirty="0" err="1" smtClean="0"/>
              <a:t>chiqish</a:t>
            </a:r>
            <a:r>
              <a:rPr lang="en-US" cap="small" dirty="0" smtClean="0"/>
              <a:t> </a:t>
            </a:r>
            <a:r>
              <a:rPr lang="en-US" cap="small" dirty="0" err="1" smtClean="0"/>
              <a:t>natijasida</a:t>
            </a:r>
            <a:r>
              <a:rPr lang="en-US" cap="small" dirty="0" smtClean="0"/>
              <a:t> </a:t>
            </a:r>
            <a:r>
              <a:rPr lang="en-US" cap="small" dirty="0" err="1" smtClean="0"/>
              <a:t>aniqlangan</a:t>
            </a:r>
            <a:r>
              <a:rPr lang="en-US" cap="small" dirty="0" smtClean="0"/>
              <a:t> </a:t>
            </a:r>
            <a:r>
              <a:rPr lang="en-US" cap="small" dirty="0" err="1" smtClean="0"/>
              <a:t>iqtisodiy</a:t>
            </a:r>
            <a:r>
              <a:rPr lang="en-US" cap="small" dirty="0" smtClean="0"/>
              <a:t> </a:t>
            </a:r>
            <a:r>
              <a:rPr lang="en-US" cap="small" dirty="0" err="1" smtClean="0"/>
              <a:t>nofaol</a:t>
            </a:r>
            <a:r>
              <a:rPr lang="en-US" cap="small" dirty="0" smtClean="0"/>
              <a:t> </a:t>
            </a:r>
            <a:r>
              <a:rPr lang="en-US" cap="small" dirty="0" err="1" smtClean="0"/>
              <a:t>aholi</a:t>
            </a:r>
            <a:r>
              <a:rPr lang="en-US" cap="small" dirty="0" smtClean="0"/>
              <a:t>, </a:t>
            </a:r>
            <a:r>
              <a:rPr lang="en-US" cap="small" dirty="0" err="1" smtClean="0"/>
              <a:t>jami</a:t>
            </a:r>
            <a:r>
              <a:rPr lang="en-US" cap="small" dirty="0" smtClean="0"/>
              <a:t>;</a:t>
            </a:r>
            <a:endParaRPr lang="ru-RU" dirty="0" smtClean="0"/>
          </a:p>
          <a:p>
            <a:pPr>
              <a:buNone/>
            </a:pPr>
            <a:r>
              <a:rPr lang="en-US" cap="small" dirty="0" smtClean="0"/>
              <a:t>SS - </a:t>
            </a:r>
            <a:r>
              <a:rPr lang="en-US" cap="small" dirty="0" err="1" smtClean="0"/>
              <a:t>mehnat</a:t>
            </a:r>
            <a:r>
              <a:rPr lang="en-US" cap="small" dirty="0" smtClean="0"/>
              <a:t> </a:t>
            </a:r>
            <a:r>
              <a:rPr lang="en-US" cap="small" dirty="0" err="1" smtClean="0"/>
              <a:t>yoshidagi</a:t>
            </a:r>
            <a:r>
              <a:rPr lang="en-US" cap="small" dirty="0" smtClean="0"/>
              <a:t> </a:t>
            </a:r>
            <a:r>
              <a:rPr lang="en-US" cap="small" dirty="0" err="1" smtClean="0"/>
              <a:t>so‘rab</a:t>
            </a:r>
            <a:r>
              <a:rPr lang="en-US" cap="small" dirty="0" smtClean="0"/>
              <a:t> </a:t>
            </a:r>
            <a:r>
              <a:rPr lang="en-US" cap="small" dirty="0" err="1" smtClean="0"/>
              <a:t>chiqilganlar</a:t>
            </a:r>
            <a:r>
              <a:rPr lang="en-US" cap="small" dirty="0" smtClean="0"/>
              <a:t> </a:t>
            </a:r>
            <a:r>
              <a:rPr lang="en-US" cap="small" dirty="0" err="1" smtClean="0"/>
              <a:t>soni</a:t>
            </a:r>
            <a:r>
              <a:rPr lang="en-US" cap="small" dirty="0" smtClean="0"/>
              <a:t>.</a:t>
            </a:r>
            <a:endParaRPr lang="ru-RU" dirty="0" smtClean="0"/>
          </a:p>
          <a:p>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011222"/>
          </a:xfrm>
        </p:spPr>
        <p:txBody>
          <a:bodyPr>
            <a:normAutofit fontScale="90000"/>
          </a:bodyPr>
          <a:lstStyle/>
          <a:p>
            <a:pPr lvl="1" algn="ctr"/>
            <a:r>
              <a:rPr lang="en-US" sz="2700" b="1" cap="small" dirty="0" err="1">
                <a:latin typeface="Bookman Old Style" pitchFamily="18" charset="0"/>
              </a:rPr>
              <a:t>Iqtisodiyotning</a:t>
            </a:r>
            <a:r>
              <a:rPr lang="en-US" sz="2700" b="1" cap="small" dirty="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sp>
        <p:nvSpPr>
          <p:cNvPr id="3" name="Содержимое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a:normAutofit fontScale="92500" lnSpcReduction="20000"/>
          </a:bodyPr>
          <a:lstStyle/>
          <a:p>
            <a:pPr lvl="0"/>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bo‘lmagan</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shaxslarning</a:t>
            </a:r>
            <a:r>
              <a:rPr lang="en-US" cap="small" dirty="0" smtClean="0"/>
              <a:t> </a:t>
            </a:r>
            <a:r>
              <a:rPr lang="en-US" cap="small" dirty="0" err="1" smtClean="0"/>
              <a:t>umumiy</a:t>
            </a:r>
            <a:r>
              <a:rPr lang="en-US" cap="small" dirty="0" smtClean="0"/>
              <a:t> </a:t>
            </a:r>
            <a:r>
              <a:rPr lang="en-US" cap="small" dirty="0" err="1" smtClean="0"/>
              <a:t>soni</a:t>
            </a:r>
            <a:r>
              <a:rPr lang="en-US" cap="small" dirty="0" smtClean="0"/>
              <a:t> </a:t>
            </a:r>
            <a:r>
              <a:rPr lang="en-US" cap="small" dirty="0" err="1" smtClean="0"/>
              <a:t>quyidagi</a:t>
            </a:r>
            <a:r>
              <a:rPr lang="en-US" cap="small" dirty="0" smtClean="0"/>
              <a:t> formula </a:t>
            </a:r>
            <a:r>
              <a:rPr lang="en-US" cap="small" dirty="0" err="1" smtClean="0"/>
              <a:t>bo‘yicha</a:t>
            </a:r>
            <a:r>
              <a:rPr lang="en-US" cap="small" dirty="0" smtClean="0"/>
              <a:t> </a:t>
            </a:r>
            <a:r>
              <a:rPr lang="en-US" cap="small" dirty="0" err="1" smtClean="0"/>
              <a:t>aniqlanadi</a:t>
            </a:r>
            <a:r>
              <a:rPr lang="en-US" cap="small" dirty="0" smtClean="0"/>
              <a:t>:</a:t>
            </a:r>
            <a:endParaRPr lang="ru-RU" dirty="0" smtClean="0"/>
          </a:p>
          <a:p>
            <a:pPr algn="ctr">
              <a:buNone/>
            </a:pPr>
            <a:r>
              <a:rPr lang="en-US" b="1" dirty="0" smtClean="0"/>
              <a:t>IBJ=MAT x IBJS : 100,</a:t>
            </a:r>
            <a:endParaRPr lang="ru-RU" b="1" dirty="0" smtClean="0"/>
          </a:p>
          <a:p>
            <a:r>
              <a:rPr lang="en-US" cap="small" dirty="0" err="1" smtClean="0"/>
              <a:t>Bunda</a:t>
            </a:r>
            <a:r>
              <a:rPr lang="en-US" cap="small" dirty="0" smtClean="0"/>
              <a:t>: IBJ -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bo‘lmagan</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 </a:t>
            </a:r>
            <a:r>
              <a:rPr lang="en-US" cap="small" dirty="0" err="1" smtClean="0"/>
              <a:t>soni</a:t>
            </a:r>
            <a:r>
              <a:rPr lang="en-US" cap="small" dirty="0" smtClean="0"/>
              <a:t>; MAT - </a:t>
            </a:r>
            <a:r>
              <a:rPr lang="en-US" cap="small" dirty="0" err="1" smtClean="0"/>
              <a:t>mehnat</a:t>
            </a:r>
            <a:r>
              <a:rPr lang="en-US" cap="small" dirty="0" smtClean="0"/>
              <a:t> </a:t>
            </a:r>
            <a:r>
              <a:rPr lang="en-US" cap="small" dirty="0" err="1" smtClean="0"/>
              <a:t>yoshidagi</a:t>
            </a:r>
            <a:r>
              <a:rPr lang="en-US" cap="small" dirty="0" smtClean="0"/>
              <a:t> </a:t>
            </a:r>
            <a:r>
              <a:rPr lang="en-US" cap="small" dirty="0" err="1" smtClean="0"/>
              <a:t>aholi</a:t>
            </a:r>
            <a:r>
              <a:rPr lang="en-US" cap="small" dirty="0" smtClean="0"/>
              <a:t> </a:t>
            </a:r>
            <a:r>
              <a:rPr lang="en-US" cap="small" dirty="0" err="1" smtClean="0"/>
              <a:t>soni</a:t>
            </a:r>
            <a:r>
              <a:rPr lang="en-US" cap="small" dirty="0" smtClean="0"/>
              <a:t>; IBJS - </a:t>
            </a:r>
            <a:r>
              <a:rPr lang="en-US" cap="small" dirty="0" err="1" smtClean="0"/>
              <a:t>tekshirish</a:t>
            </a:r>
            <a:r>
              <a:rPr lang="en-US" cap="small" dirty="0" smtClean="0"/>
              <a:t> </a:t>
            </a:r>
            <a:r>
              <a:rPr lang="en-US" cap="small" dirty="0" err="1" smtClean="0"/>
              <a:t>natijasida</a:t>
            </a:r>
            <a:r>
              <a:rPr lang="en-US" cap="small" dirty="0" smtClean="0"/>
              <a:t> </a:t>
            </a:r>
            <a:r>
              <a:rPr lang="en-US" cap="small" dirty="0" err="1" smtClean="0"/>
              <a:t>aniqlangan</a:t>
            </a:r>
            <a:r>
              <a:rPr lang="en-US" cap="small" dirty="0" smtClean="0"/>
              <a:t>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bo‘lmagan</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 </a:t>
            </a:r>
            <a:r>
              <a:rPr lang="en-US" cap="small" dirty="0" err="1" smtClean="0"/>
              <a:t>salmog’i</a:t>
            </a:r>
            <a:r>
              <a:rPr lang="en-US" cap="small" dirty="0" smtClean="0"/>
              <a:t>.</a:t>
            </a:r>
            <a:endParaRPr lang="ru-RU" dirty="0" smtClean="0"/>
          </a:p>
          <a:p>
            <a:pPr>
              <a:buNone/>
            </a:pPr>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011222"/>
          </a:xfrm>
        </p:spPr>
        <p:txBody>
          <a:bodyPr>
            <a:normAutofit fontScale="90000"/>
          </a:bodyPr>
          <a:lstStyle/>
          <a:p>
            <a:pPr lvl="1" algn="ctr"/>
            <a:r>
              <a:rPr lang="en-US" sz="2700" b="1" cap="small" dirty="0" err="1">
                <a:latin typeface="Bookman Old Style" pitchFamily="18" charset="0"/>
              </a:rPr>
              <a:t>Iqtisodiyotning</a:t>
            </a:r>
            <a:r>
              <a:rPr lang="en-US" sz="2700" b="1" cap="small" dirty="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sp>
        <p:nvSpPr>
          <p:cNvPr id="3" name="Содержимое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pPr lvl="0"/>
            <a:r>
              <a:rPr lang="en-US" cap="small" dirty="0" err="1" smtClean="0"/>
              <a:t>Mustaqil</a:t>
            </a:r>
            <a:r>
              <a:rPr lang="en-US" cap="small" dirty="0" smtClean="0"/>
              <a:t> </a:t>
            </a:r>
            <a:r>
              <a:rPr lang="en-US" cap="small" dirty="0" err="1" smtClean="0"/>
              <a:t>ravishda</a:t>
            </a:r>
            <a:r>
              <a:rPr lang="en-US" cap="small" dirty="0" smtClean="0"/>
              <a:t> (</a:t>
            </a:r>
            <a:r>
              <a:rPr lang="en-US" cap="small" dirty="0" err="1" smtClean="0"/>
              <a:t>mehnat</a:t>
            </a:r>
            <a:r>
              <a:rPr lang="en-US" cap="small" dirty="0" smtClean="0"/>
              <a:t> </a:t>
            </a:r>
            <a:r>
              <a:rPr lang="en-US" cap="small" dirty="0" err="1" smtClean="0"/>
              <a:t>organlariga</a:t>
            </a:r>
            <a:r>
              <a:rPr lang="en-US" cap="small" dirty="0" smtClean="0"/>
              <a:t> </a:t>
            </a:r>
            <a:r>
              <a:rPr lang="en-US" cap="small" dirty="0" err="1" smtClean="0"/>
              <a:t>murojaat</a:t>
            </a:r>
            <a:r>
              <a:rPr lang="en-US" cap="small" dirty="0" smtClean="0"/>
              <a:t> </a:t>
            </a:r>
            <a:r>
              <a:rPr lang="en-US" cap="small" dirty="0" err="1" smtClean="0"/>
              <a:t>kilmasdan</a:t>
            </a:r>
            <a:r>
              <a:rPr lang="en-US" cap="small" dirty="0" smtClean="0"/>
              <a:t>) </a:t>
            </a:r>
            <a:r>
              <a:rPr lang="en-US" cap="small" dirty="0" err="1" smtClean="0"/>
              <a:t>ish</a:t>
            </a:r>
            <a:r>
              <a:rPr lang="en-US" cap="small" dirty="0" smtClean="0"/>
              <a:t> </a:t>
            </a:r>
            <a:r>
              <a:rPr lang="en-US" cap="small" dirty="0" err="1" smtClean="0"/>
              <a:t>izlayotgan</a:t>
            </a:r>
            <a:r>
              <a:rPr lang="en-US" cap="small" dirty="0" smtClean="0"/>
              <a:t> </a:t>
            </a:r>
            <a:r>
              <a:rPr lang="en-US" cap="small" dirty="0" err="1" smtClean="0"/>
              <a:t>shaxslar</a:t>
            </a:r>
            <a:r>
              <a:rPr lang="en-US" cap="small" dirty="0" smtClean="0"/>
              <a:t> </a:t>
            </a:r>
            <a:r>
              <a:rPr lang="en-US" cap="small" dirty="0" err="1" smtClean="0"/>
              <a:t>soni</a:t>
            </a:r>
            <a:r>
              <a:rPr lang="en-US" cap="small" dirty="0" smtClean="0"/>
              <a:t> </a:t>
            </a:r>
            <a:r>
              <a:rPr lang="en-US" cap="small" dirty="0" err="1" smtClean="0"/>
              <a:t>ish</a:t>
            </a:r>
            <a:r>
              <a:rPr lang="en-US" cap="small" dirty="0" smtClean="0"/>
              <a:t> </a:t>
            </a:r>
            <a:r>
              <a:rPr lang="en-US" cap="small" dirty="0" err="1" smtClean="0"/>
              <a:t>bilan</a:t>
            </a:r>
            <a:r>
              <a:rPr lang="en-US" cap="small" dirty="0" smtClean="0"/>
              <a:t> band </a:t>
            </a:r>
            <a:r>
              <a:rPr lang="en-US" cap="small" dirty="0" err="1" smtClean="0"/>
              <a:t>bo‘lmagan</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 </a:t>
            </a:r>
            <a:r>
              <a:rPr lang="en-US" cap="small" dirty="0" err="1" smtClean="0"/>
              <a:t>soni</a:t>
            </a:r>
            <a:r>
              <a:rPr lang="en-US" cap="small" dirty="0" smtClean="0"/>
              <a:t> </a:t>
            </a:r>
            <a:r>
              <a:rPr lang="en-US" cap="small" dirty="0" err="1" smtClean="0"/>
              <a:t>bilan</a:t>
            </a:r>
            <a:r>
              <a:rPr lang="en-US" cap="small" dirty="0" smtClean="0"/>
              <a:t> </a:t>
            </a:r>
            <a:r>
              <a:rPr lang="en-US" cap="small" dirty="0" err="1" smtClean="0"/>
              <a:t>mehnat</a:t>
            </a:r>
            <a:r>
              <a:rPr lang="en-US" cap="small" dirty="0" smtClean="0"/>
              <a:t> </a:t>
            </a:r>
            <a:r>
              <a:rPr lang="en-US" cap="small" dirty="0" err="1" smtClean="0"/>
              <a:t>organlarida</a:t>
            </a:r>
            <a:r>
              <a:rPr lang="en-US" cap="small" dirty="0" smtClean="0"/>
              <a:t> </a:t>
            </a:r>
            <a:r>
              <a:rPr lang="en-US" cap="small" dirty="0" err="1" smtClean="0"/>
              <a:t>ish</a:t>
            </a:r>
            <a:r>
              <a:rPr lang="en-US" cap="small" dirty="0" smtClean="0"/>
              <a:t> </a:t>
            </a:r>
            <a:r>
              <a:rPr lang="en-US" cap="small" dirty="0" err="1" smtClean="0"/>
              <a:t>izlayotganlar</a:t>
            </a:r>
            <a:r>
              <a:rPr lang="en-US" cap="small" dirty="0" smtClean="0"/>
              <a:t> </a:t>
            </a:r>
            <a:r>
              <a:rPr lang="en-US" cap="small" dirty="0" err="1" smtClean="0"/>
              <a:t>sifatida</a:t>
            </a:r>
            <a:r>
              <a:rPr lang="en-US" cap="small" dirty="0" smtClean="0"/>
              <a:t> </a:t>
            </a:r>
            <a:r>
              <a:rPr lang="en-US" cap="small" dirty="0" err="1" smtClean="0"/>
              <a:t>ro‘yxatdan</a:t>
            </a:r>
            <a:r>
              <a:rPr lang="en-US" cap="small" dirty="0" smtClean="0"/>
              <a:t> </a:t>
            </a:r>
            <a:r>
              <a:rPr lang="en-US" cap="small" dirty="0" err="1" smtClean="0"/>
              <a:t>utgan</a:t>
            </a:r>
            <a:r>
              <a:rPr lang="en-US" cap="small" dirty="0" smtClean="0"/>
              <a:t> </a:t>
            </a:r>
            <a:r>
              <a:rPr lang="en-US" cap="small" dirty="0" err="1" smtClean="0"/>
              <a:t>va</a:t>
            </a:r>
            <a:r>
              <a:rPr lang="en-US" cap="small" dirty="0" smtClean="0"/>
              <a:t> </a:t>
            </a:r>
            <a:r>
              <a:rPr lang="en-US" cap="small" dirty="0" err="1" smtClean="0"/>
              <a:t>rasman</a:t>
            </a:r>
            <a:r>
              <a:rPr lang="en-US" cap="small" dirty="0" smtClean="0"/>
              <a:t> </a:t>
            </a:r>
            <a:r>
              <a:rPr lang="en-US" cap="small" dirty="0" err="1" smtClean="0"/>
              <a:t>ishsiz</a:t>
            </a:r>
            <a:r>
              <a:rPr lang="en-US" cap="small" dirty="0" smtClean="0"/>
              <a:t> </a:t>
            </a:r>
            <a:r>
              <a:rPr lang="en-US" cap="small" dirty="0" err="1" smtClean="0"/>
              <a:t>makomini</a:t>
            </a:r>
            <a:r>
              <a:rPr lang="en-US" cap="small" dirty="0" smtClean="0"/>
              <a:t> </a:t>
            </a:r>
            <a:r>
              <a:rPr lang="en-US" cap="small" dirty="0" err="1" smtClean="0"/>
              <a:t>olgan</a:t>
            </a:r>
            <a:r>
              <a:rPr lang="en-US" cap="small" dirty="0" smtClean="0"/>
              <a:t> </a:t>
            </a:r>
            <a:r>
              <a:rPr lang="en-US" cap="small" dirty="0" err="1" smtClean="0"/>
              <a:t>shaxslar</a:t>
            </a:r>
            <a:r>
              <a:rPr lang="en-US" cap="small" dirty="0" smtClean="0"/>
              <a:t> </a:t>
            </a:r>
            <a:r>
              <a:rPr lang="en-US" cap="small" dirty="0" err="1" smtClean="0"/>
              <a:t>o‘rtasidagi</a:t>
            </a:r>
            <a:r>
              <a:rPr lang="en-US" cap="small" dirty="0" smtClean="0"/>
              <a:t> </a:t>
            </a:r>
            <a:r>
              <a:rPr lang="en-US" cap="small" dirty="0" err="1" smtClean="0"/>
              <a:t>farq</a:t>
            </a:r>
            <a:r>
              <a:rPr lang="en-US" cap="small" dirty="0" smtClean="0"/>
              <a:t> </a:t>
            </a:r>
            <a:r>
              <a:rPr lang="en-US" cap="small" dirty="0" err="1" smtClean="0"/>
              <a:t>sifatida</a:t>
            </a:r>
            <a:r>
              <a:rPr lang="en-US" cap="small" dirty="0" smtClean="0"/>
              <a:t> </a:t>
            </a:r>
            <a:r>
              <a:rPr lang="en-US" cap="small" dirty="0" err="1" smtClean="0"/>
              <a:t>aniqlanadi</a:t>
            </a:r>
            <a:r>
              <a:rPr lang="en-US" cap="small" dirty="0" smtClean="0"/>
              <a:t>:</a:t>
            </a:r>
            <a:endParaRPr lang="ru-RU" dirty="0" smtClean="0"/>
          </a:p>
          <a:p>
            <a:pPr algn="ctr"/>
            <a:r>
              <a:rPr lang="en-US" b="1" dirty="0" err="1" smtClean="0"/>
              <a:t>IKm</a:t>
            </a:r>
            <a:r>
              <a:rPr lang="en-US" b="1" dirty="0" smtClean="0"/>
              <a:t>=IJM -</a:t>
            </a:r>
            <a:r>
              <a:rPr lang="en-US" b="1" cap="small" dirty="0" smtClean="0"/>
              <a:t> SHIR</a:t>
            </a:r>
            <a:r>
              <a:rPr lang="en-US" b="1" dirty="0" smtClean="0"/>
              <a:t> - RI,</a:t>
            </a:r>
            <a:endParaRPr lang="ru-RU" b="1" dirty="0" smtClean="0"/>
          </a:p>
          <a:p>
            <a:r>
              <a:rPr lang="en-US" cap="small" dirty="0" err="1" smtClean="0"/>
              <a:t>Bunda</a:t>
            </a:r>
            <a:r>
              <a:rPr lang="en-US" cap="small" dirty="0" smtClean="0"/>
              <a:t>: </a:t>
            </a:r>
            <a:r>
              <a:rPr lang="en-US" b="1" cap="small" dirty="0" err="1" smtClean="0"/>
              <a:t>IKm</a:t>
            </a:r>
            <a:r>
              <a:rPr lang="en-US" cap="small" dirty="0" smtClean="0"/>
              <a:t> - </a:t>
            </a:r>
            <a:r>
              <a:rPr lang="en-US" cap="small" dirty="0" err="1" smtClean="0"/>
              <a:t>mustaqil</a:t>
            </a:r>
            <a:r>
              <a:rPr lang="en-US" cap="small" dirty="0" smtClean="0"/>
              <a:t> </a:t>
            </a:r>
            <a:r>
              <a:rPr lang="en-US" cap="small" dirty="0" err="1" smtClean="0"/>
              <a:t>ish</a:t>
            </a:r>
            <a:r>
              <a:rPr lang="en-US" cap="small" dirty="0" smtClean="0"/>
              <a:t> </a:t>
            </a:r>
            <a:r>
              <a:rPr lang="en-US" cap="small" dirty="0" err="1" smtClean="0"/>
              <a:t>qidirayotganlar</a:t>
            </a:r>
            <a:r>
              <a:rPr lang="en-US" cap="small" dirty="0" smtClean="0"/>
              <a:t>; </a:t>
            </a:r>
            <a:r>
              <a:rPr lang="en-US" b="1" cap="small" dirty="0" smtClean="0"/>
              <a:t>IJM</a:t>
            </a:r>
            <a:r>
              <a:rPr lang="en-US" cap="small" dirty="0" smtClean="0"/>
              <a:t> -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muxtojlar</a:t>
            </a:r>
            <a:r>
              <a:rPr lang="en-US" cap="small" dirty="0" smtClean="0"/>
              <a:t>; </a:t>
            </a:r>
            <a:r>
              <a:rPr lang="en-US" b="1" cap="small" dirty="0" smtClean="0"/>
              <a:t>SHIR</a:t>
            </a:r>
            <a:r>
              <a:rPr lang="en-US" cap="small" dirty="0" smtClean="0"/>
              <a:t> - </a:t>
            </a:r>
            <a:r>
              <a:rPr lang="en-US" cap="small" dirty="0" err="1" smtClean="0"/>
              <a:t>mehnat</a:t>
            </a:r>
            <a:r>
              <a:rPr lang="en-US" cap="small" dirty="0" smtClean="0"/>
              <a:t> </a:t>
            </a:r>
            <a:r>
              <a:rPr lang="en-US" cap="small" dirty="0" err="1" smtClean="0"/>
              <a:t>organlarida</a:t>
            </a:r>
            <a:r>
              <a:rPr lang="en-US" cap="small" dirty="0" smtClean="0"/>
              <a:t> </a:t>
            </a:r>
            <a:r>
              <a:rPr lang="en-US" cap="small" dirty="0" err="1" smtClean="0"/>
              <a:t>ish</a:t>
            </a:r>
            <a:r>
              <a:rPr lang="en-US" cap="small" dirty="0" smtClean="0"/>
              <a:t> </a:t>
            </a:r>
            <a:r>
              <a:rPr lang="en-US" cap="small" dirty="0" err="1" smtClean="0"/>
              <a:t>qidirayotganlar</a:t>
            </a:r>
            <a:r>
              <a:rPr lang="en-US" cap="small" dirty="0" smtClean="0"/>
              <a:t> </a:t>
            </a:r>
            <a:r>
              <a:rPr lang="en-US" cap="small" dirty="0" err="1" smtClean="0"/>
              <a:t>sifatida</a:t>
            </a:r>
            <a:r>
              <a:rPr lang="en-US" cap="small" dirty="0" smtClean="0"/>
              <a:t> </a:t>
            </a:r>
            <a:r>
              <a:rPr lang="en-US" cap="small" dirty="0" err="1" smtClean="0"/>
              <a:t>ro‘yxatga</a:t>
            </a:r>
            <a:r>
              <a:rPr lang="en-US" cap="small" dirty="0" smtClean="0"/>
              <a:t> </a:t>
            </a:r>
            <a:r>
              <a:rPr lang="en-US" cap="small" dirty="0" err="1" smtClean="0"/>
              <a:t>olinganlar</a:t>
            </a:r>
            <a:r>
              <a:rPr lang="en-US" cap="small" dirty="0" smtClean="0"/>
              <a:t>; </a:t>
            </a:r>
            <a:r>
              <a:rPr lang="en-US" b="1" cap="small" dirty="0" smtClean="0"/>
              <a:t>RI</a:t>
            </a:r>
            <a:r>
              <a:rPr lang="en-US" cap="small" dirty="0" smtClean="0"/>
              <a:t> - </a:t>
            </a:r>
            <a:r>
              <a:rPr lang="en-US" cap="small" dirty="0" err="1" smtClean="0"/>
              <a:t>rasman</a:t>
            </a:r>
            <a:r>
              <a:rPr lang="en-US" cap="small" dirty="0" smtClean="0"/>
              <a:t> </a:t>
            </a:r>
            <a:r>
              <a:rPr lang="en-US" cap="small" dirty="0" err="1" smtClean="0"/>
              <a:t>ishsizlar</a:t>
            </a:r>
            <a:r>
              <a:rPr lang="en-US" cap="small" dirty="0" smtClean="0"/>
              <a:t>.</a:t>
            </a:r>
            <a:endParaRPr lang="ru-RU" dirty="0" smtClean="0"/>
          </a:p>
          <a:p>
            <a:pPr>
              <a:buNone/>
            </a:pP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011222"/>
          </a:xfrm>
        </p:spPr>
        <p:txBody>
          <a:bodyPr>
            <a:normAutofit fontScale="90000"/>
          </a:bodyPr>
          <a:lstStyle/>
          <a:p>
            <a:pPr lvl="1" algn="ctr"/>
            <a:r>
              <a:rPr lang="en-US" sz="2700" b="1" cap="small" dirty="0" err="1">
                <a:latin typeface="Bookman Old Style" pitchFamily="18" charset="0"/>
              </a:rPr>
              <a:t>Iqtisodiyotning</a:t>
            </a:r>
            <a:r>
              <a:rPr lang="en-US" sz="2700" b="1" cap="small" dirty="0">
                <a:latin typeface="Bookman Old Style" pitchFamily="18" charset="0"/>
              </a:rPr>
              <a:t> </a:t>
            </a:r>
            <a:r>
              <a:rPr lang="en-US" sz="2700" b="1" cap="small" dirty="0" err="1">
                <a:latin typeface="Bookman Old Style" pitchFamily="18" charset="0"/>
              </a:rPr>
              <a:t>norasmiy</a:t>
            </a:r>
            <a:r>
              <a:rPr lang="en-US" sz="2700" b="1" cap="small" dirty="0">
                <a:latin typeface="Bookman Old Style" pitchFamily="18" charset="0"/>
              </a:rPr>
              <a:t> </a:t>
            </a:r>
            <a:r>
              <a:rPr lang="en-US" sz="2700" b="1" cap="small" dirty="0" err="1">
                <a:latin typeface="Bookman Old Style" pitchFamily="18" charset="0"/>
              </a:rPr>
              <a:t>sektorida</a:t>
            </a:r>
            <a:r>
              <a:rPr lang="en-US" sz="2700" b="1" cap="small" dirty="0">
                <a:latin typeface="Bookman Old Style" pitchFamily="18" charset="0"/>
              </a:rPr>
              <a:t> </a:t>
            </a:r>
            <a:r>
              <a:rPr lang="en-US" sz="2700" b="1" cap="small" dirty="0" err="1">
                <a:latin typeface="Bookman Old Style" pitchFamily="18" charset="0"/>
              </a:rPr>
              <a:t>ish</a:t>
            </a:r>
            <a:r>
              <a:rPr lang="en-US" sz="2700" b="1" cap="small" dirty="0">
                <a:latin typeface="Bookman Old Style" pitchFamily="18" charset="0"/>
              </a:rPr>
              <a:t> </a:t>
            </a:r>
            <a:r>
              <a:rPr lang="en-US" sz="2700" b="1" cap="small" dirty="0" err="1">
                <a:latin typeface="Bookman Old Style" pitchFamily="18" charset="0"/>
              </a:rPr>
              <a:t>bilan</a:t>
            </a:r>
            <a:r>
              <a:rPr lang="en-US" sz="2700" b="1" cap="small" dirty="0">
                <a:latin typeface="Bookman Old Style" pitchFamily="18" charset="0"/>
              </a:rPr>
              <a:t> band </a:t>
            </a:r>
            <a:r>
              <a:rPr lang="en-US" sz="2700" b="1" cap="small" dirty="0" err="1" smtClean="0">
                <a:latin typeface="Bookman Old Style" pitchFamily="18" charset="0"/>
              </a:rPr>
              <a:t>bo‘lganlarni</a:t>
            </a:r>
            <a:r>
              <a:rPr lang="en-US" sz="2700" b="1" cap="small" dirty="0" smtClean="0">
                <a:latin typeface="Bookman Old Style" pitchFamily="18" charset="0"/>
              </a:rPr>
              <a:t> </a:t>
            </a:r>
            <a:r>
              <a:rPr lang="uz-Cyrl-UZ" sz="2700" b="1" cap="small" dirty="0" smtClean="0">
                <a:latin typeface="Bookman Old Style" pitchFamily="18" charset="0"/>
              </a:rPr>
              <a:t>statistik </a:t>
            </a:r>
            <a:r>
              <a:rPr lang="uz-Cyrl-UZ" sz="2700" b="1" cap="small" dirty="0">
                <a:latin typeface="Bookman Old Style" pitchFamily="18" charset="0"/>
              </a:rPr>
              <a:t>o‘rganish</a:t>
            </a:r>
            <a:r>
              <a:rPr lang="ru-RU" sz="2000" dirty="0"/>
              <a:t/>
            </a:r>
            <a:br>
              <a:rPr lang="ru-RU" sz="2000" dirty="0"/>
            </a:br>
            <a:endParaRPr lang="ru-RU" dirty="0"/>
          </a:p>
        </p:txBody>
      </p:sp>
      <p:sp>
        <p:nvSpPr>
          <p:cNvPr id="3" name="Содержимое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r>
              <a:rPr lang="en-US" cap="small" dirty="0" err="1" smtClean="0"/>
              <a:t>Iqtisodiy</a:t>
            </a:r>
            <a:r>
              <a:rPr lang="en-US" cap="small" dirty="0" smtClean="0"/>
              <a:t> </a:t>
            </a:r>
            <a:r>
              <a:rPr lang="en-US" cap="small" dirty="0" err="1" smtClean="0"/>
              <a:t>nofaol</a:t>
            </a:r>
            <a:r>
              <a:rPr lang="en-US" cap="small" dirty="0" smtClean="0"/>
              <a:t> </a:t>
            </a:r>
            <a:r>
              <a:rPr lang="en-US" cap="small" dirty="0" err="1" smtClean="0"/>
              <a:t>aholi</a:t>
            </a:r>
            <a:r>
              <a:rPr lang="en-US" cap="small" dirty="0" smtClean="0"/>
              <a:t>. </a:t>
            </a:r>
            <a:r>
              <a:rPr lang="en-US" cap="small" dirty="0" err="1" smtClean="0"/>
              <a:t>Mehnat</a:t>
            </a:r>
            <a:r>
              <a:rPr lang="en-US" cap="small" dirty="0" smtClean="0"/>
              <a:t> </a:t>
            </a:r>
            <a:r>
              <a:rPr lang="en-US" cap="small" dirty="0" err="1" smtClean="0"/>
              <a:t>resurslarining</a:t>
            </a:r>
            <a:r>
              <a:rPr lang="en-US" cap="small" dirty="0" smtClean="0"/>
              <a:t> </a:t>
            </a:r>
            <a:r>
              <a:rPr lang="en-US" cap="small" dirty="0" err="1" smtClean="0"/>
              <a:t>balansini</a:t>
            </a:r>
            <a:r>
              <a:rPr lang="en-US" cap="small" dirty="0" smtClean="0"/>
              <a:t> </a:t>
            </a:r>
            <a:r>
              <a:rPr lang="en-US" cap="small" dirty="0" err="1" smtClean="0"/>
              <a:t>tuzish</a:t>
            </a:r>
            <a:r>
              <a:rPr lang="en-US" cap="small" dirty="0" smtClean="0"/>
              <a:t> </a:t>
            </a:r>
            <a:r>
              <a:rPr lang="en-US" cap="small" dirty="0" err="1" smtClean="0"/>
              <a:t>vaqtida</a:t>
            </a:r>
            <a:r>
              <a:rPr lang="en-US" cap="small" dirty="0" smtClean="0"/>
              <a:t> </a:t>
            </a:r>
            <a:r>
              <a:rPr lang="en-US" cap="small" dirty="0" err="1" smtClean="0"/>
              <a:t>ularning</a:t>
            </a:r>
            <a:r>
              <a:rPr lang="en-US" cap="small" dirty="0" smtClean="0"/>
              <a:t> </a:t>
            </a:r>
            <a:r>
              <a:rPr lang="en-US" cap="small" dirty="0" err="1" smtClean="0"/>
              <a:t>taqsimlanishi</a:t>
            </a:r>
            <a:r>
              <a:rPr lang="en-US" cap="small" dirty="0" smtClean="0"/>
              <a:t> </a:t>
            </a:r>
            <a:r>
              <a:rPr lang="en-US" cap="small" dirty="0" err="1" smtClean="0"/>
              <a:t>sxemasiga</a:t>
            </a:r>
            <a:r>
              <a:rPr lang="en-US" cap="small" dirty="0" smtClean="0"/>
              <a:t> </a:t>
            </a:r>
            <a:r>
              <a:rPr lang="en-US" cap="small" dirty="0" err="1" smtClean="0"/>
              <a:t>asoslanib</a:t>
            </a:r>
            <a:r>
              <a:rPr lang="en-US" cap="small" dirty="0" smtClean="0"/>
              <a:t>, </a:t>
            </a:r>
            <a:r>
              <a:rPr lang="en-US" cap="small" dirty="0" err="1" smtClean="0"/>
              <a:t>iqtisodiy</a:t>
            </a:r>
            <a:r>
              <a:rPr lang="en-US" cap="small" dirty="0" smtClean="0"/>
              <a:t> </a:t>
            </a:r>
            <a:r>
              <a:rPr lang="en-US" cap="small" dirty="0" err="1" smtClean="0"/>
              <a:t>nofaol</a:t>
            </a:r>
            <a:r>
              <a:rPr lang="en-US" cap="small" dirty="0" smtClean="0"/>
              <a:t> </a:t>
            </a:r>
            <a:r>
              <a:rPr lang="en-US" cap="small" dirty="0" err="1" smtClean="0"/>
              <a:t>aholining</a:t>
            </a:r>
            <a:r>
              <a:rPr lang="en-US" cap="small" dirty="0" smtClean="0"/>
              <a:t> </a:t>
            </a:r>
            <a:r>
              <a:rPr lang="en-US" cap="small" dirty="0" err="1" smtClean="0"/>
              <a:t>soni</a:t>
            </a:r>
            <a:r>
              <a:rPr lang="en-US" cap="small" dirty="0" smtClean="0"/>
              <a:t> </a:t>
            </a:r>
            <a:r>
              <a:rPr lang="en-US" cap="small" dirty="0" err="1" smtClean="0"/>
              <a:t>hamma</a:t>
            </a:r>
            <a:r>
              <a:rPr lang="en-US" cap="small" dirty="0" smtClean="0"/>
              <a:t> </a:t>
            </a:r>
            <a:r>
              <a:rPr lang="en-US" cap="small" dirty="0" err="1" smtClean="0"/>
              <a:t>vaqt</a:t>
            </a:r>
            <a:r>
              <a:rPr lang="en-US" cap="small" dirty="0" smtClean="0"/>
              <a:t> </a:t>
            </a:r>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soni</a:t>
            </a:r>
            <a:r>
              <a:rPr lang="en-US" cap="small" dirty="0" smtClean="0"/>
              <a:t> </a:t>
            </a:r>
            <a:r>
              <a:rPr lang="en-US" cap="small" dirty="0" err="1" smtClean="0"/>
              <a:t>bilan</a:t>
            </a:r>
            <a:r>
              <a:rPr lang="en-US" cap="small" dirty="0" smtClean="0"/>
              <a:t> </a:t>
            </a:r>
            <a:r>
              <a:rPr lang="en-US" cap="small" dirty="0" err="1" smtClean="0"/>
              <a:t>iqtisodiy</a:t>
            </a:r>
            <a:r>
              <a:rPr lang="en-US" cap="small" dirty="0" smtClean="0"/>
              <a:t> </a:t>
            </a:r>
            <a:r>
              <a:rPr lang="en-US" cap="small" dirty="0" err="1" smtClean="0"/>
              <a:t>faol</a:t>
            </a:r>
            <a:r>
              <a:rPr lang="en-US" cap="small" dirty="0" smtClean="0"/>
              <a:t> </a:t>
            </a:r>
            <a:r>
              <a:rPr lang="en-US" cap="small" dirty="0" err="1" smtClean="0"/>
              <a:t>aholining</a:t>
            </a:r>
            <a:r>
              <a:rPr lang="en-US" cap="small" dirty="0" smtClean="0"/>
              <a:t> </a:t>
            </a:r>
            <a:r>
              <a:rPr lang="en-US" cap="small" dirty="0" err="1" smtClean="0"/>
              <a:t>soni</a:t>
            </a:r>
            <a:r>
              <a:rPr lang="en-US" cap="small" dirty="0" smtClean="0"/>
              <a:t> </a:t>
            </a:r>
            <a:r>
              <a:rPr lang="en-US" cap="small" dirty="0" err="1" smtClean="0"/>
              <a:t>o‘rtasidagi</a:t>
            </a:r>
            <a:r>
              <a:rPr lang="en-US" cap="small" dirty="0" smtClean="0"/>
              <a:t> </a:t>
            </a:r>
            <a:r>
              <a:rPr lang="en-US" cap="small" dirty="0" err="1" smtClean="0"/>
              <a:t>farqdan</a:t>
            </a:r>
            <a:r>
              <a:rPr lang="en-US" cap="small" dirty="0" smtClean="0"/>
              <a:t> </a:t>
            </a:r>
            <a:r>
              <a:rPr lang="en-US" cap="small" dirty="0" err="1" smtClean="0"/>
              <a:t>iborat</a:t>
            </a:r>
            <a:r>
              <a:rPr lang="en-US" cap="small" dirty="0" smtClean="0"/>
              <a:t> </a:t>
            </a:r>
            <a:r>
              <a:rPr lang="en-US" cap="small" dirty="0" err="1" smtClean="0"/>
              <a:t>bo‘ladi</a:t>
            </a:r>
            <a:r>
              <a:rPr lang="en-US" cap="small" dirty="0" smtClean="0"/>
              <a:t>:</a:t>
            </a:r>
            <a:endParaRPr lang="ru-RU" dirty="0" smtClean="0"/>
          </a:p>
          <a:p>
            <a:pPr algn="ctr"/>
            <a:r>
              <a:rPr lang="en-US" b="1" dirty="0" smtClean="0"/>
              <a:t>INA=MR-IF,</a:t>
            </a:r>
            <a:endParaRPr lang="ru-RU" b="1" dirty="0" smtClean="0"/>
          </a:p>
          <a:p>
            <a:r>
              <a:rPr lang="en-US" cap="small" dirty="0" err="1" smtClean="0"/>
              <a:t>Bunda</a:t>
            </a:r>
            <a:r>
              <a:rPr lang="en-US" cap="small" dirty="0" smtClean="0"/>
              <a:t>: </a:t>
            </a:r>
            <a:r>
              <a:rPr lang="en-US" b="1" cap="small" dirty="0" smtClean="0"/>
              <a:t>INA</a:t>
            </a:r>
            <a:r>
              <a:rPr lang="en-US" cap="small" dirty="0" smtClean="0"/>
              <a:t> -</a:t>
            </a:r>
            <a:r>
              <a:rPr lang="en-US" cap="small" dirty="0" err="1" smtClean="0"/>
              <a:t>iqtisodiy</a:t>
            </a:r>
            <a:r>
              <a:rPr lang="en-US" cap="small" dirty="0" smtClean="0"/>
              <a:t> </a:t>
            </a:r>
            <a:r>
              <a:rPr lang="en-US" cap="small" dirty="0" err="1" smtClean="0"/>
              <a:t>nofaol</a:t>
            </a:r>
            <a:r>
              <a:rPr lang="en-US" cap="small" dirty="0" smtClean="0"/>
              <a:t> </a:t>
            </a:r>
            <a:r>
              <a:rPr lang="en-US" cap="small" dirty="0" err="1" smtClean="0"/>
              <a:t>aholi</a:t>
            </a:r>
            <a:r>
              <a:rPr lang="en-US" cap="small" dirty="0" smtClean="0"/>
              <a:t>; </a:t>
            </a:r>
            <a:r>
              <a:rPr lang="en-US" b="1" cap="small" dirty="0" smtClean="0"/>
              <a:t>MR</a:t>
            </a:r>
            <a:r>
              <a:rPr lang="en-US" cap="small" dirty="0" smtClean="0"/>
              <a:t>- </a:t>
            </a:r>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soni</a:t>
            </a:r>
            <a:r>
              <a:rPr lang="en-US" cap="small" dirty="0" smtClean="0"/>
              <a:t>; </a:t>
            </a:r>
            <a:r>
              <a:rPr lang="en-US" b="1" cap="small" dirty="0" smtClean="0"/>
              <a:t>IF</a:t>
            </a:r>
            <a:r>
              <a:rPr lang="en-US" cap="small" dirty="0" smtClean="0"/>
              <a:t>-</a:t>
            </a:r>
            <a:r>
              <a:rPr lang="en-US" cap="small" dirty="0" err="1" smtClean="0"/>
              <a:t>mehnat</a:t>
            </a:r>
            <a:r>
              <a:rPr lang="en-US" cap="small" dirty="0" smtClean="0"/>
              <a:t> </a:t>
            </a:r>
            <a:r>
              <a:rPr lang="en-US" cap="small" dirty="0" err="1" smtClean="0"/>
              <a:t>resurslarining</a:t>
            </a:r>
            <a:r>
              <a:rPr lang="en-US" cap="small" dirty="0" smtClean="0"/>
              <a:t> </a:t>
            </a:r>
            <a:r>
              <a:rPr lang="en-US" cap="small" dirty="0" err="1" smtClean="0"/>
              <a:t>iqtisodiy</a:t>
            </a:r>
            <a:r>
              <a:rPr lang="en-US" cap="small" dirty="0" smtClean="0"/>
              <a:t> </a:t>
            </a:r>
            <a:r>
              <a:rPr lang="en-US" cap="small" dirty="0" err="1" smtClean="0"/>
              <a:t>faol</a:t>
            </a:r>
            <a:r>
              <a:rPr lang="en-US" cap="small" dirty="0" smtClean="0"/>
              <a:t> </a:t>
            </a:r>
            <a:r>
              <a:rPr lang="en-US" cap="small" dirty="0" err="1" smtClean="0"/>
              <a:t>qismi</a:t>
            </a:r>
            <a:r>
              <a:rPr lang="en-US" cap="small" dirty="0" smtClean="0"/>
              <a:t>.</a:t>
            </a:r>
            <a:endParaRPr lang="ru-RU" dirty="0" smtClean="0"/>
          </a:p>
          <a:p>
            <a:pPr>
              <a:buNone/>
            </a:pP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428604"/>
            <a:ext cx="7498080" cy="428628"/>
          </a:xfrm>
        </p:spPr>
        <p:style>
          <a:lnRef idx="1">
            <a:schemeClr val="accent2"/>
          </a:lnRef>
          <a:fillRef idx="2">
            <a:schemeClr val="accent2"/>
          </a:fillRef>
          <a:effectRef idx="1">
            <a:schemeClr val="accent2"/>
          </a:effectRef>
          <a:fontRef idx="minor">
            <a:schemeClr val="dk1"/>
          </a:fontRef>
        </p:style>
        <p:txBody>
          <a:bodyPr>
            <a:noAutofit/>
          </a:bodyPr>
          <a:lstStyle/>
          <a:p>
            <a:pPr lvl="1" algn="ctr" rtl="0">
              <a:spcBef>
                <a:spcPct val="0"/>
              </a:spcBef>
            </a:pP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err="1" smtClean="0">
                <a:latin typeface="Times New Roman" pitchFamily="18" charset="0"/>
                <a:cs typeface="Times New Roman" pitchFamily="18" charset="0"/>
              </a:rPr>
              <a:t>Mehnat</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resurslarining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balansini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tuzish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92500" lnSpcReduction="20000"/>
          </a:bodyPr>
          <a:lstStyle/>
          <a:p>
            <a:pPr algn="just"/>
            <a:r>
              <a:rPr lang="en-US" cap="small" dirty="0" err="1" smtClean="0"/>
              <a:t>Mehnat</a:t>
            </a:r>
            <a:r>
              <a:rPr lang="en-US" cap="small" dirty="0" smtClean="0"/>
              <a:t> </a:t>
            </a:r>
            <a:r>
              <a:rPr lang="en-US" cap="small" dirty="0" err="1" smtClean="0"/>
              <a:t>resurslarining</a:t>
            </a:r>
            <a:r>
              <a:rPr lang="en-US" cap="small" dirty="0" smtClean="0"/>
              <a:t> </a:t>
            </a:r>
            <a:r>
              <a:rPr lang="en-US" cap="small" dirty="0" err="1" smtClean="0"/>
              <a:t>balansi</a:t>
            </a:r>
            <a:r>
              <a:rPr lang="en-US" cap="small" dirty="0" smtClean="0"/>
              <a:t> </a:t>
            </a:r>
            <a:r>
              <a:rPr lang="en-US" cap="small" dirty="0" err="1" smtClean="0"/>
              <a:t>hisobot</a:t>
            </a:r>
            <a:r>
              <a:rPr lang="en-US" cap="small" dirty="0" smtClean="0"/>
              <a:t> </a:t>
            </a:r>
            <a:r>
              <a:rPr lang="en-US" cap="small" dirty="0" err="1" smtClean="0"/>
              <a:t>balansi</a:t>
            </a:r>
            <a:r>
              <a:rPr lang="en-US" cap="small" dirty="0" smtClean="0"/>
              <a:t> </a:t>
            </a:r>
            <a:r>
              <a:rPr lang="en-US" cap="small" dirty="0" err="1" smtClean="0"/>
              <a:t>ko‘rsatkichlarini</a:t>
            </a:r>
            <a:r>
              <a:rPr lang="en-US" cap="small" dirty="0" smtClean="0"/>
              <a:t>, </a:t>
            </a:r>
            <a:r>
              <a:rPr lang="en-US" cap="small" dirty="0" err="1" smtClean="0"/>
              <a:t>mehnat</a:t>
            </a:r>
            <a:r>
              <a:rPr lang="en-US" cap="small" dirty="0" smtClean="0"/>
              <a:t> </a:t>
            </a:r>
            <a:r>
              <a:rPr lang="en-US" cap="small" dirty="0" err="1" smtClean="0"/>
              <a:t>resurslarining</a:t>
            </a:r>
            <a:r>
              <a:rPr lang="en-US" cap="small" dirty="0" smtClean="0"/>
              <a:t> </a:t>
            </a:r>
            <a:r>
              <a:rPr lang="en-US" cap="small" dirty="0" err="1" smtClean="0"/>
              <a:t>o‘sishi</a:t>
            </a:r>
            <a:r>
              <a:rPr lang="en-US" cap="small" dirty="0" smtClean="0"/>
              <a:t>, </a:t>
            </a:r>
            <a:r>
              <a:rPr lang="en-US" cap="small" dirty="0" err="1" smtClean="0"/>
              <a:t>iqtisodiy</a:t>
            </a:r>
            <a:r>
              <a:rPr lang="en-US" cap="small" dirty="0" smtClean="0"/>
              <a:t> </a:t>
            </a:r>
            <a:r>
              <a:rPr lang="en-US" cap="small" dirty="0" err="1" smtClean="0"/>
              <a:t>faoliyat</a:t>
            </a:r>
            <a:r>
              <a:rPr lang="en-US" cap="small" dirty="0" smtClean="0"/>
              <a:t> </a:t>
            </a:r>
            <a:r>
              <a:rPr lang="en-US" cap="small" dirty="0" err="1" smtClean="0"/>
              <a:t>tarmoqlari</a:t>
            </a:r>
            <a:r>
              <a:rPr lang="en-US" cap="small" dirty="0" smtClean="0"/>
              <a:t> </a:t>
            </a:r>
            <a:r>
              <a:rPr lang="en-US" cap="small" dirty="0" err="1" smtClean="0"/>
              <a:t>va</a:t>
            </a:r>
            <a:r>
              <a:rPr lang="en-US" cap="small" dirty="0" smtClean="0"/>
              <a:t> </a:t>
            </a:r>
            <a:r>
              <a:rPr lang="en-US" cap="small" dirty="0" err="1" smtClean="0"/>
              <a:t>turlari</a:t>
            </a:r>
            <a:r>
              <a:rPr lang="en-US" cap="small" dirty="0" smtClean="0"/>
              <a:t> </a:t>
            </a:r>
            <a:r>
              <a:rPr lang="en-US" cap="small" dirty="0" err="1" smtClean="0"/>
              <a:t>bo‘yicha</a:t>
            </a:r>
            <a:r>
              <a:rPr lang="en-US" cap="small" dirty="0" smtClean="0"/>
              <a:t> </a:t>
            </a:r>
            <a:r>
              <a:rPr lang="en-US" cap="small" dirty="0" err="1" smtClean="0"/>
              <a:t>taqsimlanishi</a:t>
            </a:r>
            <a:r>
              <a:rPr lang="en-US" cap="small" dirty="0" smtClean="0"/>
              <a:t> </a:t>
            </a:r>
            <a:r>
              <a:rPr lang="en-US" cap="small" dirty="0" err="1" smtClean="0"/>
              <a:t>istikbollarini</a:t>
            </a:r>
            <a:r>
              <a:rPr lang="en-US" cap="small" dirty="0" smtClean="0"/>
              <a:t>, </a:t>
            </a:r>
            <a:r>
              <a:rPr lang="en-US" cap="small" dirty="0" err="1" smtClean="0"/>
              <a:t>ishga</a:t>
            </a:r>
            <a:r>
              <a:rPr lang="en-US" cap="small" dirty="0" smtClean="0"/>
              <a:t> </a:t>
            </a:r>
            <a:r>
              <a:rPr lang="en-US" cap="small" dirty="0" err="1" smtClean="0"/>
              <a:t>joylashtirilishi</a:t>
            </a:r>
            <a:r>
              <a:rPr lang="en-US" cap="small" dirty="0" smtClean="0"/>
              <a:t> </a:t>
            </a:r>
            <a:r>
              <a:rPr lang="en-US" cap="small" dirty="0" err="1" smtClean="0"/>
              <a:t>kerak</a:t>
            </a:r>
            <a:r>
              <a:rPr lang="en-US" cap="small" dirty="0" smtClean="0"/>
              <a:t> </a:t>
            </a:r>
            <a:r>
              <a:rPr lang="en-US" cap="small" dirty="0" err="1" smtClean="0"/>
              <a:t>bo‘lgan</a:t>
            </a:r>
            <a:r>
              <a:rPr lang="en-US" cap="small" dirty="0" smtClean="0"/>
              <a:t> </a:t>
            </a:r>
            <a:r>
              <a:rPr lang="en-US" cap="small" dirty="0" err="1" smtClean="0"/>
              <a:t>aholi</a:t>
            </a:r>
            <a:r>
              <a:rPr lang="en-US" cap="small" dirty="0" smtClean="0"/>
              <a:t> </a:t>
            </a:r>
            <a:r>
              <a:rPr lang="en-US" cap="small" dirty="0" err="1" smtClean="0"/>
              <a:t>sonini</a:t>
            </a:r>
            <a:r>
              <a:rPr lang="en-US" cap="small" dirty="0" smtClean="0"/>
              <a:t>, </a:t>
            </a:r>
            <a:r>
              <a:rPr lang="en-US" cap="small" dirty="0" err="1" smtClean="0"/>
              <a:t>shuningdek</a:t>
            </a:r>
            <a:r>
              <a:rPr lang="en-US" cap="small" dirty="0" smtClean="0"/>
              <a:t>, </a:t>
            </a:r>
            <a:r>
              <a:rPr lang="en-US" cap="small" dirty="0" err="1" smtClean="0"/>
              <a:t>mamlakat</a:t>
            </a:r>
            <a:r>
              <a:rPr lang="en-US" cap="small" dirty="0" smtClean="0"/>
              <a:t> </a:t>
            </a:r>
            <a:r>
              <a:rPr lang="en-US" cap="small" dirty="0" err="1" smtClean="0"/>
              <a:t>va</a:t>
            </a:r>
            <a:r>
              <a:rPr lang="en-US" cap="small" dirty="0" smtClean="0"/>
              <a:t> </a:t>
            </a:r>
            <a:r>
              <a:rPr lang="en-US" cap="small" dirty="0" err="1" smtClean="0"/>
              <a:t>mintaqalarni</a:t>
            </a:r>
            <a:r>
              <a:rPr lang="en-US" cap="small" dirty="0" smtClean="0"/>
              <a:t> </a:t>
            </a:r>
            <a:r>
              <a:rPr lang="en-US" cap="small" dirty="0" err="1" smtClean="0"/>
              <a:t>ijtimoiy-iqtisodiy</a:t>
            </a:r>
            <a:r>
              <a:rPr lang="en-US" cap="small" dirty="0" smtClean="0"/>
              <a:t> </a:t>
            </a:r>
            <a:r>
              <a:rPr lang="en-US" cap="small" dirty="0" err="1" smtClean="0"/>
              <a:t>rivojlantirish</a:t>
            </a:r>
            <a:r>
              <a:rPr lang="en-US" cap="small" dirty="0" smtClean="0"/>
              <a:t>, fan-</a:t>
            </a:r>
            <a:r>
              <a:rPr lang="en-US" cap="small" dirty="0" err="1" smtClean="0"/>
              <a:t>texnika</a:t>
            </a:r>
            <a:r>
              <a:rPr lang="en-US" cap="small" dirty="0" smtClean="0"/>
              <a:t> </a:t>
            </a:r>
            <a:r>
              <a:rPr lang="en-US" cap="small" dirty="0" err="1" smtClean="0"/>
              <a:t>taraqqiyoti</a:t>
            </a:r>
            <a:r>
              <a:rPr lang="en-US" cap="small" dirty="0" smtClean="0"/>
              <a:t> </a:t>
            </a:r>
            <a:r>
              <a:rPr lang="en-US" cap="small" dirty="0" err="1" smtClean="0"/>
              <a:t>yutuqlarini</a:t>
            </a:r>
            <a:r>
              <a:rPr lang="en-US" cap="small" dirty="0" smtClean="0"/>
              <a:t> </a:t>
            </a:r>
            <a:r>
              <a:rPr lang="en-US" cap="small" dirty="0" err="1" smtClean="0"/>
              <a:t>joriy</a:t>
            </a:r>
            <a:r>
              <a:rPr lang="en-US" cap="small" dirty="0" smtClean="0"/>
              <a:t> </a:t>
            </a:r>
            <a:r>
              <a:rPr lang="en-US" cap="small" dirty="0" err="1" smtClean="0"/>
              <a:t>yetish</a:t>
            </a:r>
            <a:r>
              <a:rPr lang="en-US" cap="small" dirty="0" smtClean="0"/>
              <a:t> </a:t>
            </a:r>
            <a:r>
              <a:rPr lang="en-US" cap="small" dirty="0" err="1" smtClean="0"/>
              <a:t>prognozini</a:t>
            </a:r>
            <a:r>
              <a:rPr lang="en-US" cap="small" dirty="0" smtClean="0"/>
              <a:t> </a:t>
            </a:r>
            <a:r>
              <a:rPr lang="en-US" cap="small" dirty="0" err="1" smtClean="0"/>
              <a:t>hisobga</a:t>
            </a:r>
            <a:r>
              <a:rPr lang="en-US" cap="small" dirty="0" smtClean="0"/>
              <a:t> </a:t>
            </a:r>
            <a:r>
              <a:rPr lang="en-US" cap="small" dirty="0" err="1" smtClean="0"/>
              <a:t>olgan</a:t>
            </a:r>
            <a:r>
              <a:rPr lang="en-US" cap="small" dirty="0" smtClean="0"/>
              <a:t> </a:t>
            </a:r>
            <a:r>
              <a:rPr lang="en-US" cap="small" dirty="0" err="1" smtClean="0"/>
              <a:t>holda</a:t>
            </a:r>
            <a:r>
              <a:rPr lang="en-US" cap="small" dirty="0" smtClean="0"/>
              <a:t> </a:t>
            </a:r>
            <a:r>
              <a:rPr lang="en-US" cap="small" dirty="0" err="1" smtClean="0"/>
              <a:t>tuziladi</a:t>
            </a:r>
            <a:r>
              <a:rPr lang="en-US" cap="small" dirty="0" smtClean="0"/>
              <a:t>.</a:t>
            </a:r>
            <a:endParaRPr lang="ru-RU" dirty="0" smtClean="0"/>
          </a:p>
          <a:p>
            <a:pPr algn="just"/>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428604"/>
            <a:ext cx="7498080" cy="428628"/>
          </a:xfrm>
        </p:spPr>
        <p:style>
          <a:lnRef idx="1">
            <a:schemeClr val="accent2"/>
          </a:lnRef>
          <a:fillRef idx="2">
            <a:schemeClr val="accent2"/>
          </a:fillRef>
          <a:effectRef idx="1">
            <a:schemeClr val="accent2"/>
          </a:effectRef>
          <a:fontRef idx="minor">
            <a:schemeClr val="dk1"/>
          </a:fontRef>
        </p:style>
        <p:txBody>
          <a:bodyPr>
            <a:noAutofit/>
          </a:bodyPr>
          <a:lstStyle/>
          <a:p>
            <a:pPr lvl="1" algn="ctr" rtl="0">
              <a:spcBef>
                <a:spcPct val="0"/>
              </a:spcBef>
            </a:pP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err="1" smtClean="0">
                <a:latin typeface="Times New Roman" pitchFamily="18" charset="0"/>
                <a:cs typeface="Times New Roman" pitchFamily="18" charset="0"/>
              </a:rPr>
              <a:t>Mehnat</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resurslarining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balansini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tuzish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85000" lnSpcReduction="10000"/>
          </a:bodyPr>
          <a:lstStyle/>
          <a:p>
            <a:pPr algn="just"/>
            <a:r>
              <a:rPr lang="en-US" cap="small" dirty="0" err="1" smtClean="0"/>
              <a:t>Ishga</a:t>
            </a:r>
            <a:r>
              <a:rPr lang="en-US" cap="small" dirty="0" smtClean="0"/>
              <a:t> </a:t>
            </a:r>
            <a:r>
              <a:rPr lang="en-US" cap="small" dirty="0" err="1" smtClean="0"/>
              <a:t>joylashtirilishi</a:t>
            </a:r>
            <a:r>
              <a:rPr lang="en-US" cap="small" dirty="0" smtClean="0"/>
              <a:t> </a:t>
            </a:r>
            <a:r>
              <a:rPr lang="en-US" cap="small" dirty="0" err="1" smtClean="0"/>
              <a:t>kerak</a:t>
            </a:r>
            <a:r>
              <a:rPr lang="en-US" cap="small" dirty="0" smtClean="0"/>
              <a:t> </a:t>
            </a:r>
            <a:r>
              <a:rPr lang="en-US" cap="small" dirty="0" err="1" smtClean="0"/>
              <a:t>bo‘ladigan</a:t>
            </a:r>
            <a:r>
              <a:rPr lang="en-US" cap="small" dirty="0" smtClean="0"/>
              <a:t> </a:t>
            </a:r>
            <a:r>
              <a:rPr lang="en-US" cap="small" dirty="0" err="1" smtClean="0"/>
              <a:t>mehnat</a:t>
            </a:r>
            <a:r>
              <a:rPr lang="en-US" cap="small" dirty="0" smtClean="0"/>
              <a:t> </a:t>
            </a:r>
            <a:r>
              <a:rPr lang="en-US" cap="small" dirty="0" err="1" smtClean="0"/>
              <a:t>yoshidagi</a:t>
            </a:r>
            <a:r>
              <a:rPr lang="en-US" cap="small" dirty="0" smtClean="0"/>
              <a:t> </a:t>
            </a:r>
            <a:r>
              <a:rPr lang="en-US" cap="small" dirty="0" err="1" smtClean="0"/>
              <a:t>aholining</a:t>
            </a:r>
            <a:r>
              <a:rPr lang="en-US" cap="small" dirty="0" smtClean="0"/>
              <a:t> </a:t>
            </a:r>
            <a:r>
              <a:rPr lang="en-US" cap="small" dirty="0" err="1" smtClean="0"/>
              <a:t>ko‘payishini</a:t>
            </a:r>
            <a:r>
              <a:rPr lang="en-US" cap="small" dirty="0" smtClean="0"/>
              <a:t> </a:t>
            </a:r>
            <a:r>
              <a:rPr lang="en-US" cap="small" dirty="0" err="1" smtClean="0"/>
              <a:t>aniqlash</a:t>
            </a:r>
            <a:r>
              <a:rPr lang="en-US" cap="small" dirty="0" smtClean="0"/>
              <a:t> </a:t>
            </a:r>
            <a:r>
              <a:rPr lang="en-US" cap="small" dirty="0" err="1" smtClean="0"/>
              <a:t>vaqtida</a:t>
            </a:r>
            <a:r>
              <a:rPr lang="en-US" cap="small" dirty="0" smtClean="0"/>
              <a:t> </a:t>
            </a:r>
            <a:r>
              <a:rPr lang="en-US" cap="small" dirty="0" err="1" smtClean="0"/>
              <a:t>ishchi</a:t>
            </a:r>
            <a:r>
              <a:rPr lang="en-US" cap="small" dirty="0" smtClean="0"/>
              <a:t> </a:t>
            </a:r>
            <a:r>
              <a:rPr lang="en-US" cap="small" dirty="0" err="1" smtClean="0"/>
              <a:t>kuchini</a:t>
            </a:r>
            <a:r>
              <a:rPr lang="en-US" cap="small" dirty="0" smtClean="0"/>
              <a:t> </a:t>
            </a:r>
            <a:r>
              <a:rPr lang="en-US" cap="small" dirty="0" err="1" smtClean="0"/>
              <a:t>tekshirib</a:t>
            </a:r>
            <a:r>
              <a:rPr lang="en-US" cap="small" dirty="0" smtClean="0"/>
              <a:t> </a:t>
            </a:r>
            <a:r>
              <a:rPr lang="en-US" cap="small" dirty="0" err="1" smtClean="0"/>
              <a:t>chiqish</a:t>
            </a:r>
            <a:r>
              <a:rPr lang="en-US" cap="small" dirty="0" smtClean="0"/>
              <a:t> </a:t>
            </a:r>
            <a:r>
              <a:rPr lang="en-US" cap="small" dirty="0" err="1" smtClean="0"/>
              <a:t>natijalari</a:t>
            </a:r>
            <a:r>
              <a:rPr lang="en-US" cap="small" dirty="0" smtClean="0"/>
              <a:t> </a:t>
            </a:r>
            <a:r>
              <a:rPr lang="en-US" cap="small" dirty="0" err="1" smtClean="0"/>
              <a:t>bo‘yicha</a:t>
            </a:r>
            <a:r>
              <a:rPr lang="en-US" cap="small" dirty="0" smtClean="0"/>
              <a:t> </a:t>
            </a:r>
            <a:r>
              <a:rPr lang="en-US" cap="small" dirty="0" err="1" smtClean="0"/>
              <a:t>olingan</a:t>
            </a:r>
            <a:r>
              <a:rPr lang="en-US" cap="small" dirty="0" smtClean="0"/>
              <a:t> </a:t>
            </a:r>
            <a:r>
              <a:rPr lang="en-US" cap="small" dirty="0" err="1" smtClean="0"/>
              <a:t>ma’lumotlardan</a:t>
            </a:r>
            <a:r>
              <a:rPr lang="en-US" cap="small" dirty="0" smtClean="0"/>
              <a:t> </a:t>
            </a:r>
            <a:r>
              <a:rPr lang="en-US" cap="small" dirty="0" err="1" smtClean="0"/>
              <a:t>foydalaniladi</a:t>
            </a:r>
            <a:r>
              <a:rPr lang="en-US" cap="small" dirty="0" smtClean="0"/>
              <a:t>. </a:t>
            </a:r>
            <a:r>
              <a:rPr lang="en-US" cap="small" dirty="0" err="1" smtClean="0"/>
              <a:t>Buning</a:t>
            </a:r>
            <a:r>
              <a:rPr lang="en-US" cap="small" dirty="0" smtClean="0"/>
              <a:t> </a:t>
            </a:r>
            <a:r>
              <a:rPr lang="en-US" cap="small" dirty="0" err="1" smtClean="0"/>
              <a:t>uchun</a:t>
            </a:r>
            <a:r>
              <a:rPr lang="en-US" cap="small" dirty="0" smtClean="0"/>
              <a:t> </a:t>
            </a:r>
            <a:r>
              <a:rPr lang="en-US" cap="small" dirty="0" err="1" smtClean="0"/>
              <a:t>mehnat</a:t>
            </a:r>
            <a:r>
              <a:rPr lang="en-US" cap="small" dirty="0" smtClean="0"/>
              <a:t> </a:t>
            </a:r>
            <a:r>
              <a:rPr lang="en-US" cap="small" dirty="0" err="1" smtClean="0"/>
              <a:t>yoshidagi</a:t>
            </a:r>
            <a:r>
              <a:rPr lang="en-US" cap="small" dirty="0" smtClean="0"/>
              <a:t> </a:t>
            </a:r>
            <a:r>
              <a:rPr lang="en-US" cap="small" dirty="0" err="1" smtClean="0"/>
              <a:t>aholining</a:t>
            </a:r>
            <a:r>
              <a:rPr lang="en-US" cap="small" dirty="0" smtClean="0"/>
              <a:t> </a:t>
            </a:r>
            <a:r>
              <a:rPr lang="en-US" cap="small" dirty="0" err="1" smtClean="0"/>
              <a:t>taxmin</a:t>
            </a:r>
            <a:r>
              <a:rPr lang="en-US" cap="small" dirty="0" smtClean="0"/>
              <a:t> </a:t>
            </a:r>
            <a:r>
              <a:rPr lang="en-US" cap="small" dirty="0" err="1" smtClean="0"/>
              <a:t>qilinayotgan</a:t>
            </a:r>
            <a:r>
              <a:rPr lang="en-US" cap="small" dirty="0" smtClean="0"/>
              <a:t> </a:t>
            </a:r>
            <a:r>
              <a:rPr lang="en-US" cap="small" dirty="0" err="1" smtClean="0"/>
              <a:t>ko‘payishiga</a:t>
            </a:r>
            <a:r>
              <a:rPr lang="en-US" cap="small" dirty="0" smtClean="0"/>
              <a:t> </a:t>
            </a:r>
            <a:r>
              <a:rPr lang="en-US" cap="small" dirty="0" err="1" smtClean="0"/>
              <a:t>ishlashni</a:t>
            </a:r>
            <a:r>
              <a:rPr lang="en-US" cap="small" dirty="0" smtClean="0"/>
              <a:t> </a:t>
            </a:r>
            <a:r>
              <a:rPr lang="en-US" cap="small" dirty="0" err="1" smtClean="0"/>
              <a:t>istamaydigan</a:t>
            </a:r>
            <a:r>
              <a:rPr lang="en-US" cap="small" dirty="0" smtClean="0"/>
              <a:t> </a:t>
            </a:r>
            <a:r>
              <a:rPr lang="en-US" cap="small" dirty="0" err="1" smtClean="0"/>
              <a:t>yoki</a:t>
            </a:r>
            <a:r>
              <a:rPr lang="en-US" cap="small" dirty="0" smtClean="0"/>
              <a:t> </a:t>
            </a:r>
            <a:r>
              <a:rPr lang="en-US" cap="small" dirty="0" err="1" smtClean="0"/>
              <a:t>ishga</a:t>
            </a:r>
            <a:r>
              <a:rPr lang="en-US" cap="small" dirty="0" smtClean="0"/>
              <a:t> </a:t>
            </a:r>
            <a:r>
              <a:rPr lang="en-US" cap="small" dirty="0" err="1" smtClean="0"/>
              <a:t>kirishish</a:t>
            </a:r>
            <a:r>
              <a:rPr lang="en-US" cap="small" dirty="0" smtClean="0"/>
              <a:t> </a:t>
            </a:r>
            <a:r>
              <a:rPr lang="en-US" cap="small" dirty="0" err="1" smtClean="0"/>
              <a:t>imkoniga</a:t>
            </a:r>
            <a:r>
              <a:rPr lang="en-US" cap="small" dirty="0" smtClean="0"/>
              <a:t> </a:t>
            </a:r>
            <a:r>
              <a:rPr lang="en-US" cap="small" dirty="0" err="1" smtClean="0"/>
              <a:t>ega</a:t>
            </a:r>
            <a:r>
              <a:rPr lang="en-US" cap="small" dirty="0" smtClean="0"/>
              <a:t> </a:t>
            </a:r>
            <a:r>
              <a:rPr lang="en-US" cap="small" dirty="0" err="1" smtClean="0"/>
              <a:t>bo‘lmagan</a:t>
            </a:r>
            <a:r>
              <a:rPr lang="en-US" cap="small" dirty="0" smtClean="0"/>
              <a:t> </a:t>
            </a:r>
            <a:r>
              <a:rPr lang="en-US" cap="small" dirty="0" err="1" smtClean="0"/>
              <a:t>shaxslar</a:t>
            </a:r>
            <a:r>
              <a:rPr lang="en-US" cap="small" dirty="0" smtClean="0"/>
              <a:t> </a:t>
            </a:r>
            <a:r>
              <a:rPr lang="en-US" cap="small" dirty="0" err="1" smtClean="0"/>
              <a:t>soni</a:t>
            </a:r>
            <a:r>
              <a:rPr lang="en-US" cap="small" dirty="0" smtClean="0"/>
              <a:t>, </a:t>
            </a:r>
            <a:r>
              <a:rPr lang="en-US" cap="small" dirty="0" err="1" smtClean="0"/>
              <a:t>shuningdek</a:t>
            </a:r>
            <a:r>
              <a:rPr lang="en-US" cap="small" dirty="0" smtClean="0"/>
              <a:t>, </a:t>
            </a:r>
            <a:r>
              <a:rPr lang="en-US" cap="small" dirty="0" err="1" smtClean="0"/>
              <a:t>norasmiy</a:t>
            </a:r>
            <a:r>
              <a:rPr lang="en-US" cap="small" dirty="0" smtClean="0"/>
              <a:t> </a:t>
            </a:r>
            <a:r>
              <a:rPr lang="en-US" cap="small" dirty="0" err="1" smtClean="0"/>
              <a:t>sektorda</a:t>
            </a:r>
            <a:r>
              <a:rPr lang="en-US" cap="small" dirty="0" smtClean="0"/>
              <a:t> band </a:t>
            </a:r>
            <a:r>
              <a:rPr lang="en-US" cap="small" dirty="0" err="1" smtClean="0"/>
              <a:t>bo‘lgan</a:t>
            </a:r>
            <a:r>
              <a:rPr lang="en-US" cap="small" dirty="0" smtClean="0"/>
              <a:t> </a:t>
            </a:r>
            <a:r>
              <a:rPr lang="en-US" cap="small" dirty="0" err="1" smtClean="0"/>
              <a:t>shaxslar</a:t>
            </a:r>
            <a:r>
              <a:rPr lang="en-US" cap="small" dirty="0" smtClean="0"/>
              <a:t> </a:t>
            </a:r>
            <a:r>
              <a:rPr lang="en-US" cap="small" dirty="0" err="1" smtClean="0"/>
              <a:t>soni</a:t>
            </a:r>
            <a:r>
              <a:rPr lang="en-US" cap="small" dirty="0" smtClean="0"/>
              <a:t> </a:t>
            </a:r>
            <a:r>
              <a:rPr lang="en-US" cap="small" dirty="0" err="1" smtClean="0"/>
              <a:t>miqdorida</a:t>
            </a:r>
            <a:r>
              <a:rPr lang="en-US" cap="small" dirty="0" smtClean="0"/>
              <a:t> </a:t>
            </a:r>
            <a:r>
              <a:rPr lang="en-US" cap="small" dirty="0" err="1" smtClean="0"/>
              <a:t>to‘zatish</a:t>
            </a:r>
            <a:r>
              <a:rPr lang="en-US" cap="small" dirty="0" smtClean="0"/>
              <a:t> </a:t>
            </a:r>
            <a:r>
              <a:rPr lang="en-US" cap="small" dirty="0" err="1" smtClean="0"/>
              <a:t>kiritiladi</a:t>
            </a:r>
            <a:r>
              <a:rPr lang="en-US" cap="small" dirty="0" smtClean="0"/>
              <a:t> (</a:t>
            </a:r>
            <a:r>
              <a:rPr lang="en-US" cap="small" dirty="0" err="1" smtClean="0"/>
              <a:t>kamaytiriladi</a:t>
            </a:r>
            <a:r>
              <a:rPr lang="en-US" cap="small" dirty="0" smtClean="0"/>
              <a:t>).</a:t>
            </a: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428604"/>
            <a:ext cx="7498080" cy="428628"/>
          </a:xfrm>
        </p:spPr>
        <p:style>
          <a:lnRef idx="1">
            <a:schemeClr val="accent2"/>
          </a:lnRef>
          <a:fillRef idx="2">
            <a:schemeClr val="accent2"/>
          </a:fillRef>
          <a:effectRef idx="1">
            <a:schemeClr val="accent2"/>
          </a:effectRef>
          <a:fontRef idx="minor">
            <a:schemeClr val="dk1"/>
          </a:fontRef>
        </p:style>
        <p:txBody>
          <a:bodyPr>
            <a:noAutofit/>
          </a:bodyPr>
          <a:lstStyle/>
          <a:p>
            <a:pPr lvl="1" algn="ctr" rtl="0">
              <a:spcBef>
                <a:spcPct val="0"/>
              </a:spcBef>
            </a:pPr>
            <a:r>
              <a:rPr lang="en-US" sz="2400" b="1" smtClean="0">
                <a:latin typeface="Times New Roman" pitchFamily="18" charset="0"/>
                <a:cs typeface="Times New Roman" pitchFamily="18" charset="0"/>
              </a:rPr>
              <a:t/>
            </a:r>
            <a:br>
              <a:rPr lang="en-US" sz="2400" b="1" smtClean="0">
                <a:latin typeface="Times New Roman" pitchFamily="18" charset="0"/>
                <a:cs typeface="Times New Roman" pitchFamily="18" charset="0"/>
              </a:rPr>
            </a:br>
            <a:r>
              <a:rPr lang="en-US" sz="2400" b="1" smtClean="0">
                <a:latin typeface="Times New Roman" pitchFamily="18" charset="0"/>
                <a:cs typeface="Times New Roman" pitchFamily="18" charset="0"/>
              </a:rPr>
              <a:t>3. Mehnat</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resurslarining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balansini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tuzish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lnSpcReduction="10000"/>
          </a:bodyPr>
          <a:lstStyle/>
          <a:p>
            <a:pPr algn="just"/>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balansining</a:t>
            </a:r>
            <a:r>
              <a:rPr lang="en-US" cap="small" dirty="0" smtClean="0"/>
              <a:t> </a:t>
            </a:r>
            <a:r>
              <a:rPr lang="en-US" cap="small" dirty="0" err="1" smtClean="0"/>
              <a:t>prognozi</a:t>
            </a:r>
            <a:r>
              <a:rPr lang="en-US" cap="small" dirty="0" smtClean="0"/>
              <a:t> </a:t>
            </a:r>
            <a:r>
              <a:rPr lang="en-US" cap="small" dirty="0" err="1" smtClean="0"/>
              <a:t>prognoz</a:t>
            </a:r>
            <a:r>
              <a:rPr lang="en-US" cap="small" dirty="0" smtClean="0"/>
              <a:t> </a:t>
            </a:r>
            <a:r>
              <a:rPr lang="en-US" cap="small" dirty="0" err="1" smtClean="0"/>
              <a:t>hisob-kitobi</a:t>
            </a:r>
            <a:r>
              <a:rPr lang="en-US" cap="small" dirty="0" smtClean="0"/>
              <a:t> </a:t>
            </a:r>
            <a:r>
              <a:rPr lang="en-US" cap="small" dirty="0" err="1" smtClean="0"/>
              <a:t>ma’lumotlari</a:t>
            </a:r>
            <a:r>
              <a:rPr lang="en-US" cap="small" dirty="0" smtClean="0"/>
              <a:t> </a:t>
            </a:r>
            <a:r>
              <a:rPr lang="en-US" cap="small" dirty="0" err="1" smtClean="0"/>
              <a:t>asosida</a:t>
            </a:r>
            <a:r>
              <a:rPr lang="en-US" cap="small" dirty="0" smtClean="0"/>
              <a:t> </a:t>
            </a:r>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hisobot</a:t>
            </a:r>
            <a:r>
              <a:rPr lang="en-US" cap="small" dirty="0" smtClean="0"/>
              <a:t> </a:t>
            </a:r>
            <a:r>
              <a:rPr lang="en-US" cap="small" dirty="0" err="1" smtClean="0"/>
              <a:t>balansini</a:t>
            </a:r>
            <a:r>
              <a:rPr lang="en-US" cap="small" dirty="0" smtClean="0"/>
              <a:t> </a:t>
            </a:r>
            <a:r>
              <a:rPr lang="en-US" cap="small" dirty="0" err="1" smtClean="0"/>
              <a:t>tuzish</a:t>
            </a:r>
            <a:r>
              <a:rPr lang="en-US" cap="small" dirty="0" smtClean="0"/>
              <a:t> </a:t>
            </a:r>
            <a:r>
              <a:rPr lang="en-US" cap="small" dirty="0" err="1" smtClean="0"/>
              <a:t>uchun</a:t>
            </a:r>
            <a:r>
              <a:rPr lang="en-US" cap="small" dirty="0" smtClean="0"/>
              <a:t> </a:t>
            </a:r>
            <a:r>
              <a:rPr lang="en-US" cap="small" dirty="0" err="1" smtClean="0"/>
              <a:t>nazarda</a:t>
            </a:r>
            <a:r>
              <a:rPr lang="en-US" cap="small" dirty="0" smtClean="0"/>
              <a:t> </a:t>
            </a:r>
            <a:r>
              <a:rPr lang="en-US" cap="small" dirty="0" err="1" smtClean="0"/>
              <a:t>tutilgan</a:t>
            </a:r>
            <a:r>
              <a:rPr lang="en-US" cap="small" dirty="0" smtClean="0"/>
              <a:t> </a:t>
            </a:r>
            <a:r>
              <a:rPr lang="en-US" cap="small" dirty="0" err="1" smtClean="0"/>
              <a:t>tadbirlarga</a:t>
            </a:r>
            <a:r>
              <a:rPr lang="en-US" cap="small" dirty="0" smtClean="0"/>
              <a:t> </a:t>
            </a:r>
            <a:r>
              <a:rPr lang="en-US" cap="small" dirty="0" err="1" smtClean="0"/>
              <a:t>muvofiq</a:t>
            </a:r>
            <a:r>
              <a:rPr lang="en-US" cap="small" dirty="0" smtClean="0"/>
              <a:t> </a:t>
            </a:r>
            <a:r>
              <a:rPr lang="en-US" cap="small" dirty="0" err="1" smtClean="0"/>
              <a:t>ishlab</a:t>
            </a:r>
            <a:r>
              <a:rPr lang="en-US" cap="small" dirty="0" smtClean="0"/>
              <a:t> </a:t>
            </a:r>
            <a:r>
              <a:rPr lang="en-US" cap="small" dirty="0" err="1" smtClean="0"/>
              <a:t>chiqiladi</a:t>
            </a:r>
            <a:r>
              <a:rPr lang="en-US" cap="small" dirty="0" smtClean="0"/>
              <a:t>.</a:t>
            </a:r>
            <a:endParaRPr lang="ru-RU" dirty="0" smtClean="0"/>
          </a:p>
          <a:p>
            <a:pPr algn="just"/>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hamda</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 </a:t>
            </a:r>
            <a:r>
              <a:rPr lang="en-US" cap="small" dirty="0" err="1" smtClean="0"/>
              <a:t>soni</a:t>
            </a:r>
            <a:r>
              <a:rPr lang="en-US" cap="small" dirty="0" smtClean="0"/>
              <a:t> </a:t>
            </a:r>
            <a:r>
              <a:rPr lang="en-US" cap="small" dirty="0" err="1" smtClean="0"/>
              <a:t>balansining</a:t>
            </a:r>
            <a:r>
              <a:rPr lang="en-US" cap="small" dirty="0" smtClean="0"/>
              <a:t> </a:t>
            </a:r>
            <a:r>
              <a:rPr lang="en-US" cap="small" dirty="0" err="1" smtClean="0"/>
              <a:t>ma’lumotlaridan</a:t>
            </a:r>
            <a:r>
              <a:rPr lang="en-US" cap="small" dirty="0" smtClean="0"/>
              <a:t> </a:t>
            </a:r>
            <a:r>
              <a:rPr lang="en-US" cap="small" dirty="0" err="1" smtClean="0"/>
              <a:t>foydalanish</a:t>
            </a:r>
            <a:r>
              <a:rPr lang="en-US" cap="small" dirty="0" smtClean="0"/>
              <a:t>.</a:t>
            </a:r>
            <a:endParaRPr lang="ru-RU" dirty="0" smtClean="0"/>
          </a:p>
          <a:p>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428604"/>
            <a:ext cx="7498080" cy="428628"/>
          </a:xfrm>
        </p:spPr>
        <p:style>
          <a:lnRef idx="1">
            <a:schemeClr val="accent2"/>
          </a:lnRef>
          <a:fillRef idx="2">
            <a:schemeClr val="accent2"/>
          </a:fillRef>
          <a:effectRef idx="1">
            <a:schemeClr val="accent2"/>
          </a:effectRef>
          <a:fontRef idx="minor">
            <a:schemeClr val="dk1"/>
          </a:fontRef>
        </p:style>
        <p:txBody>
          <a:bodyPr>
            <a:noAutofit/>
          </a:bodyPr>
          <a:lstStyle/>
          <a:p>
            <a:pPr lvl="1" algn="ctr" rtl="0">
              <a:spcBef>
                <a:spcPct val="0"/>
              </a:spcBef>
            </a:pP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err="1" smtClean="0">
                <a:latin typeface="Times New Roman" pitchFamily="18" charset="0"/>
                <a:cs typeface="Times New Roman" pitchFamily="18" charset="0"/>
              </a:rPr>
              <a:t>Mehnat</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resurslarining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balansini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tuzish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lstStyle/>
          <a:p>
            <a:pPr algn="just"/>
            <a:r>
              <a:rPr lang="en-US" cap="small" dirty="0" err="1" smtClean="0"/>
              <a:t>Mehnat</a:t>
            </a:r>
            <a:r>
              <a:rPr lang="en-US" cap="small" dirty="0" smtClean="0"/>
              <a:t> </a:t>
            </a:r>
            <a:r>
              <a:rPr lang="en-US" cap="small" dirty="0" err="1" smtClean="0"/>
              <a:t>resurslarining</a:t>
            </a:r>
            <a:r>
              <a:rPr lang="en-US" cap="small" dirty="0" smtClean="0"/>
              <a:t>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bandlik</a:t>
            </a:r>
            <a:r>
              <a:rPr lang="en-US" cap="small" dirty="0" smtClean="0"/>
              <a:t> </a:t>
            </a:r>
            <a:r>
              <a:rPr lang="en-US" cap="small" dirty="0" err="1" smtClean="0"/>
              <a:t>darajasi</a:t>
            </a:r>
            <a:r>
              <a:rPr lang="en-US" cap="small" dirty="0" smtClean="0"/>
              <a:t> </a:t>
            </a:r>
            <a:r>
              <a:rPr lang="en-US" cap="small" dirty="0" err="1" smtClean="0"/>
              <a:t>quyidagi</a:t>
            </a:r>
            <a:r>
              <a:rPr lang="en-US" cap="small" dirty="0" smtClean="0"/>
              <a:t> formula </a:t>
            </a:r>
            <a:r>
              <a:rPr lang="en-US" cap="small" dirty="0" err="1" smtClean="0"/>
              <a:t>bo‘yicha</a:t>
            </a:r>
            <a:r>
              <a:rPr lang="en-US" cap="small" dirty="0" smtClean="0"/>
              <a:t> </a:t>
            </a:r>
            <a:r>
              <a:rPr lang="en-US" cap="small" dirty="0" err="1" smtClean="0"/>
              <a:t>foizlarda</a:t>
            </a:r>
            <a:r>
              <a:rPr lang="en-US" cap="small" dirty="0" smtClean="0"/>
              <a:t> </a:t>
            </a:r>
            <a:r>
              <a:rPr lang="en-US" cap="small" dirty="0" err="1" smtClean="0"/>
              <a:t>hisoblab</a:t>
            </a:r>
            <a:r>
              <a:rPr lang="en-US" cap="small" dirty="0" smtClean="0"/>
              <a:t> </a:t>
            </a:r>
            <a:r>
              <a:rPr lang="en-US" cap="small" dirty="0" err="1" smtClean="0"/>
              <a:t>chiqariladi</a:t>
            </a:r>
            <a:r>
              <a:rPr lang="en-US" cap="small" dirty="0" smtClean="0"/>
              <a:t>:</a:t>
            </a:r>
            <a:endParaRPr lang="ru-RU" dirty="0" smtClean="0"/>
          </a:p>
          <a:p>
            <a:pPr algn="ctr"/>
            <a:r>
              <a:rPr lang="en-US" b="1" dirty="0" err="1" smtClean="0"/>
              <a:t>Bd</a:t>
            </a:r>
            <a:r>
              <a:rPr lang="en-US" b="1" dirty="0" smtClean="0"/>
              <a:t>=(B : IF) x 100,</a:t>
            </a:r>
            <a:endParaRPr lang="ru-RU" b="1" dirty="0" smtClean="0"/>
          </a:p>
          <a:p>
            <a:pPr algn="just"/>
            <a:r>
              <a:rPr lang="en-US" cap="small" dirty="0" err="1" smtClean="0"/>
              <a:t>Bunda</a:t>
            </a:r>
            <a:r>
              <a:rPr lang="en-US" cap="small" dirty="0" smtClean="0"/>
              <a:t>: </a:t>
            </a:r>
            <a:r>
              <a:rPr lang="en-US" cap="small" dirty="0" err="1" smtClean="0"/>
              <a:t>Bd</a:t>
            </a:r>
            <a:r>
              <a:rPr lang="en-US" cap="small" dirty="0" smtClean="0"/>
              <a:t> - </a:t>
            </a:r>
            <a:r>
              <a:rPr lang="en-US" cap="small" dirty="0" err="1" smtClean="0"/>
              <a:t>mehnat</a:t>
            </a:r>
            <a:r>
              <a:rPr lang="en-US" cap="small" dirty="0" smtClean="0"/>
              <a:t> </a:t>
            </a:r>
            <a:r>
              <a:rPr lang="en-US" cap="small" dirty="0" err="1" smtClean="0"/>
              <a:t>resurslarining</a:t>
            </a:r>
            <a:r>
              <a:rPr lang="en-US" cap="small" dirty="0" smtClean="0"/>
              <a:t>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bandlik</a:t>
            </a:r>
            <a:r>
              <a:rPr lang="en-US" cap="small" dirty="0" smtClean="0"/>
              <a:t> </a:t>
            </a:r>
            <a:r>
              <a:rPr lang="en-US" cap="small" dirty="0" err="1" smtClean="0"/>
              <a:t>darajasi</a:t>
            </a:r>
            <a:r>
              <a:rPr lang="en-US" cap="small" dirty="0" smtClean="0"/>
              <a:t>; B -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bandlar</a:t>
            </a:r>
            <a:r>
              <a:rPr lang="en-US" cap="small" dirty="0" smtClean="0"/>
              <a:t> </a:t>
            </a:r>
            <a:r>
              <a:rPr lang="en-US" cap="small" dirty="0" err="1" smtClean="0"/>
              <a:t>soni</a:t>
            </a:r>
            <a:r>
              <a:rPr lang="en-US" cap="small" dirty="0" smtClean="0"/>
              <a:t>; IF - </a:t>
            </a:r>
            <a:r>
              <a:rPr lang="en-US" cap="small" dirty="0" err="1" smtClean="0"/>
              <a:t>iqtisodiy</a:t>
            </a:r>
            <a:r>
              <a:rPr lang="en-US" cap="small" dirty="0" smtClean="0"/>
              <a:t> </a:t>
            </a:r>
            <a:r>
              <a:rPr lang="en-US" cap="small" dirty="0" err="1" smtClean="0"/>
              <a:t>faol</a:t>
            </a:r>
            <a:r>
              <a:rPr lang="en-US" cap="small" dirty="0" smtClean="0"/>
              <a:t> </a:t>
            </a:r>
            <a:r>
              <a:rPr lang="en-US" cap="small" dirty="0" err="1" smtClean="0"/>
              <a:t>aholi</a:t>
            </a:r>
            <a:r>
              <a:rPr lang="en-US" cap="small" dirty="0" smtClean="0"/>
              <a:t> </a:t>
            </a:r>
            <a:r>
              <a:rPr lang="en-US" cap="small" dirty="0" err="1" smtClean="0"/>
              <a:t>soni</a:t>
            </a:r>
            <a:r>
              <a:rPr lang="en-US" cap="small" dirty="0" smtClean="0"/>
              <a:t>.</a:t>
            </a:r>
            <a:endParaRPr lang="ru-RU" dirty="0" smtClean="0"/>
          </a:p>
          <a:p>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428604"/>
            <a:ext cx="7498080" cy="428628"/>
          </a:xfrm>
        </p:spPr>
        <p:style>
          <a:lnRef idx="1">
            <a:schemeClr val="accent2"/>
          </a:lnRef>
          <a:fillRef idx="2">
            <a:schemeClr val="accent2"/>
          </a:fillRef>
          <a:effectRef idx="1">
            <a:schemeClr val="accent2"/>
          </a:effectRef>
          <a:fontRef idx="minor">
            <a:schemeClr val="dk1"/>
          </a:fontRef>
        </p:style>
        <p:txBody>
          <a:bodyPr>
            <a:noAutofit/>
          </a:bodyPr>
          <a:lstStyle/>
          <a:p>
            <a:pPr lvl="1" algn="ctr" rtl="0">
              <a:spcBef>
                <a:spcPct val="0"/>
              </a:spcBef>
            </a:pP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err="1" smtClean="0">
                <a:latin typeface="Times New Roman" pitchFamily="18" charset="0"/>
                <a:cs typeface="Times New Roman" pitchFamily="18" charset="0"/>
              </a:rPr>
              <a:t>Mehnat</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resurslarining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balansini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tuzish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lstStyle/>
          <a:p>
            <a:pPr algn="just"/>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 </a:t>
            </a:r>
            <a:r>
              <a:rPr lang="en-US" cap="small" dirty="0" err="1" smtClean="0"/>
              <a:t>salmog’i</a:t>
            </a:r>
            <a:r>
              <a:rPr lang="en-US" cap="small" dirty="0" smtClean="0"/>
              <a:t> (</a:t>
            </a:r>
            <a:r>
              <a:rPr lang="en-US" cap="small" dirty="0" err="1" smtClean="0"/>
              <a:t>yoki</a:t>
            </a:r>
            <a:r>
              <a:rPr lang="en-US" cap="small" dirty="0" smtClean="0"/>
              <a:t> </a:t>
            </a:r>
            <a:r>
              <a:rPr lang="en-US" cap="small" dirty="0" err="1" smtClean="0"/>
              <a:t>umumiy</a:t>
            </a:r>
            <a:r>
              <a:rPr lang="en-US" cap="small" dirty="0" smtClean="0"/>
              <a:t> </a:t>
            </a:r>
            <a:r>
              <a:rPr lang="en-US" cap="small" dirty="0" err="1" smtClean="0"/>
              <a:t>ishsizlik</a:t>
            </a:r>
            <a:r>
              <a:rPr lang="en-US" cap="small" dirty="0" smtClean="0"/>
              <a:t> </a:t>
            </a:r>
            <a:r>
              <a:rPr lang="en-US" cap="small" dirty="0" err="1" smtClean="0"/>
              <a:t>darajasi</a:t>
            </a:r>
            <a:r>
              <a:rPr lang="en-US" cap="small" dirty="0" smtClean="0"/>
              <a:t>) </a:t>
            </a:r>
            <a:r>
              <a:rPr lang="en-US" cap="small" dirty="0" err="1" smtClean="0"/>
              <a:t>quyidagi</a:t>
            </a:r>
            <a:r>
              <a:rPr lang="en-US" cap="small" dirty="0" smtClean="0"/>
              <a:t> formula </a:t>
            </a:r>
            <a:r>
              <a:rPr lang="en-US" cap="small" dirty="0" err="1" smtClean="0"/>
              <a:t>bo‘yicha</a:t>
            </a:r>
            <a:r>
              <a:rPr lang="en-US" cap="small" dirty="0" smtClean="0"/>
              <a:t> </a:t>
            </a:r>
            <a:r>
              <a:rPr lang="en-US" cap="small" dirty="0" err="1" smtClean="0"/>
              <a:t>aniqlanadi</a:t>
            </a:r>
            <a:r>
              <a:rPr lang="en-US" cap="small" dirty="0" smtClean="0"/>
              <a:t>:</a:t>
            </a:r>
            <a:endParaRPr lang="ru-RU" dirty="0" smtClean="0"/>
          </a:p>
          <a:p>
            <a:pPr algn="ctr"/>
            <a:r>
              <a:rPr lang="en-US" b="1" cap="small" dirty="0" err="1" smtClean="0"/>
              <a:t>Ijms</a:t>
            </a:r>
            <a:r>
              <a:rPr lang="en-US" b="1" cap="small" dirty="0" smtClean="0"/>
              <a:t>=(IM : IF) x 100,</a:t>
            </a:r>
            <a:endParaRPr lang="ru-RU" b="1" dirty="0" smtClean="0"/>
          </a:p>
          <a:p>
            <a:pPr algn="just"/>
            <a:r>
              <a:rPr lang="en-US" cap="small" dirty="0" err="1" smtClean="0"/>
              <a:t>Bunda</a:t>
            </a:r>
            <a:r>
              <a:rPr lang="en-US" cap="small" dirty="0" smtClean="0"/>
              <a:t>, </a:t>
            </a:r>
            <a:r>
              <a:rPr lang="en-US" cap="small" dirty="0" err="1" smtClean="0"/>
              <a:t>Ijms</a:t>
            </a:r>
            <a:r>
              <a:rPr lang="en-US" cap="small" dirty="0" smtClean="0"/>
              <a:t> -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 </a:t>
            </a:r>
            <a:r>
              <a:rPr lang="en-US" cap="small" dirty="0" err="1" smtClean="0"/>
              <a:t>salmog’i</a:t>
            </a:r>
            <a:r>
              <a:rPr lang="en-US" cap="small" dirty="0" smtClean="0"/>
              <a:t>, %; IM -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 </a:t>
            </a:r>
            <a:r>
              <a:rPr lang="en-US" cap="small" dirty="0" err="1" smtClean="0"/>
              <a:t>soni</a:t>
            </a:r>
            <a:r>
              <a:rPr lang="en-US" cap="small" dirty="0" smtClean="0"/>
              <a:t>; IF - </a:t>
            </a:r>
            <a:r>
              <a:rPr lang="en-US" cap="small" dirty="0" err="1" smtClean="0"/>
              <a:t>iqtisodiy</a:t>
            </a:r>
            <a:r>
              <a:rPr lang="en-US" cap="small" dirty="0" smtClean="0"/>
              <a:t> </a:t>
            </a:r>
            <a:r>
              <a:rPr lang="en-US" cap="small" dirty="0" err="1" smtClean="0"/>
              <a:t>faol</a:t>
            </a:r>
            <a:r>
              <a:rPr lang="en-US" cap="small" dirty="0" smtClean="0"/>
              <a:t> </a:t>
            </a:r>
            <a:r>
              <a:rPr lang="en-US" cap="small" dirty="0" err="1" smtClean="0"/>
              <a:t>aholi</a:t>
            </a:r>
            <a:r>
              <a:rPr lang="en-US" cap="small" dirty="0" smtClean="0"/>
              <a:t> </a:t>
            </a:r>
            <a:r>
              <a:rPr lang="en-US" cap="small" dirty="0" err="1" smtClean="0"/>
              <a:t>soni</a:t>
            </a:r>
            <a:r>
              <a:rPr lang="en-US" cap="small" dirty="0" smtClean="0"/>
              <a:t>.</a:t>
            </a:r>
            <a:endParaRPr lang="ru-RU" dirty="0" smtClean="0"/>
          </a:p>
          <a:p>
            <a:endParaRPr lang="ru-RU"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428604"/>
            <a:ext cx="7498080" cy="428628"/>
          </a:xfrm>
        </p:spPr>
        <p:style>
          <a:lnRef idx="1">
            <a:schemeClr val="accent2"/>
          </a:lnRef>
          <a:fillRef idx="2">
            <a:schemeClr val="accent2"/>
          </a:fillRef>
          <a:effectRef idx="1">
            <a:schemeClr val="accent2"/>
          </a:effectRef>
          <a:fontRef idx="minor">
            <a:schemeClr val="dk1"/>
          </a:fontRef>
        </p:style>
        <p:txBody>
          <a:bodyPr>
            <a:noAutofit/>
          </a:bodyPr>
          <a:lstStyle/>
          <a:p>
            <a:pPr lvl="1" algn="ctr" rtl="0">
              <a:spcBef>
                <a:spcPct val="0"/>
              </a:spcBef>
            </a:pP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err="1" smtClean="0">
                <a:latin typeface="Times New Roman" pitchFamily="18" charset="0"/>
                <a:cs typeface="Times New Roman" pitchFamily="18" charset="0"/>
              </a:rPr>
              <a:t>Mehnat</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resurslarining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balansini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tuzish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92500" lnSpcReduction="20000"/>
          </a:bodyPr>
          <a:lstStyle/>
          <a:p>
            <a:pPr algn="just"/>
            <a:r>
              <a:rPr lang="en-US" cap="small" dirty="0" err="1" smtClean="0"/>
              <a:t>Olingan</a:t>
            </a:r>
            <a:r>
              <a:rPr lang="en-US" cap="small" dirty="0" smtClean="0"/>
              <a:t> </a:t>
            </a:r>
            <a:r>
              <a:rPr lang="en-US" cap="small" dirty="0" err="1" smtClean="0"/>
              <a:t>ma’lumotlar</a:t>
            </a:r>
            <a:r>
              <a:rPr lang="en-US" cap="small" dirty="0" smtClean="0"/>
              <a:t>, </a:t>
            </a:r>
            <a:r>
              <a:rPr lang="en-US" cap="small" dirty="0" err="1" smtClean="0"/>
              <a:t>shuningdek</a:t>
            </a:r>
            <a:r>
              <a:rPr lang="en-US" cap="small" dirty="0" smtClean="0"/>
              <a:t>, </a:t>
            </a:r>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va</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 </a:t>
            </a:r>
            <a:r>
              <a:rPr lang="en-US" cap="small" dirty="0" err="1" smtClean="0"/>
              <a:t>soni</a:t>
            </a:r>
            <a:r>
              <a:rPr lang="en-US" cap="small" dirty="0" smtClean="0"/>
              <a:t> </a:t>
            </a:r>
            <a:r>
              <a:rPr lang="en-US" cap="small" dirty="0" err="1" smtClean="0"/>
              <a:t>balansini</a:t>
            </a:r>
            <a:r>
              <a:rPr lang="en-US" cap="small" dirty="0" smtClean="0"/>
              <a:t> </a:t>
            </a:r>
            <a:r>
              <a:rPr lang="en-US" cap="small" dirty="0" err="1" smtClean="0"/>
              <a:t>hisoblab</a:t>
            </a:r>
            <a:r>
              <a:rPr lang="en-US" cap="small" dirty="0" smtClean="0"/>
              <a:t> </a:t>
            </a:r>
            <a:r>
              <a:rPr lang="en-US" cap="small" dirty="0" err="1" smtClean="0"/>
              <a:t>chiqarishga</a:t>
            </a:r>
            <a:r>
              <a:rPr lang="en-US" cap="small" dirty="0" smtClean="0"/>
              <a:t> </a:t>
            </a:r>
            <a:r>
              <a:rPr lang="en-US" cap="small" dirty="0" err="1" smtClean="0"/>
              <a:t>doir</a:t>
            </a:r>
            <a:r>
              <a:rPr lang="en-US" cap="small" dirty="0" smtClean="0"/>
              <a:t> </a:t>
            </a:r>
            <a:r>
              <a:rPr lang="en-US" cap="small" dirty="0" err="1" smtClean="0"/>
              <a:t>axborot</a:t>
            </a:r>
            <a:r>
              <a:rPr lang="en-US" cap="small" dirty="0" smtClean="0"/>
              <a:t>, </a:t>
            </a:r>
            <a:r>
              <a:rPr lang="en-US" cap="small" dirty="0" err="1" smtClean="0"/>
              <a:t>ularni</a:t>
            </a:r>
            <a:r>
              <a:rPr lang="en-US" cap="small" dirty="0" smtClean="0"/>
              <a:t> </a:t>
            </a:r>
            <a:r>
              <a:rPr lang="en-US" cap="small" dirty="0" err="1" smtClean="0"/>
              <a:t>turli</a:t>
            </a:r>
            <a:r>
              <a:rPr lang="en-US" cap="small" dirty="0" smtClean="0"/>
              <a:t> </a:t>
            </a:r>
            <a:r>
              <a:rPr lang="en-US" cap="small" dirty="0" err="1" smtClean="0"/>
              <a:t>vaqt</a:t>
            </a:r>
            <a:r>
              <a:rPr lang="en-US" cap="small" dirty="0" smtClean="0"/>
              <a:t> </a:t>
            </a:r>
            <a:r>
              <a:rPr lang="en-US" cap="small" dirty="0" err="1" smtClean="0"/>
              <a:t>davrlardagi</a:t>
            </a:r>
            <a:r>
              <a:rPr lang="en-US" cap="small" dirty="0" smtClean="0"/>
              <a:t> </a:t>
            </a:r>
            <a:r>
              <a:rPr lang="en-US" cap="small" dirty="0" err="1" smtClean="0"/>
              <a:t>dinamikasiga</a:t>
            </a:r>
            <a:r>
              <a:rPr lang="en-US" cap="small" dirty="0" smtClean="0"/>
              <a:t> </a:t>
            </a:r>
            <a:r>
              <a:rPr lang="en-US" cap="small" dirty="0" err="1" smtClean="0"/>
              <a:t>qarab</a:t>
            </a:r>
            <a:r>
              <a:rPr lang="en-US" cap="small" dirty="0" smtClean="0"/>
              <a:t> </a:t>
            </a:r>
            <a:r>
              <a:rPr lang="en-US" cap="small" dirty="0" err="1" smtClean="0"/>
              <a:t>taxlil</a:t>
            </a:r>
            <a:r>
              <a:rPr lang="en-US" cap="small" dirty="0" smtClean="0"/>
              <a:t> </a:t>
            </a:r>
            <a:r>
              <a:rPr lang="en-US" cap="small" dirty="0" err="1" smtClean="0"/>
              <a:t>qilish</a:t>
            </a:r>
            <a:r>
              <a:rPr lang="en-US" cap="small" dirty="0" smtClean="0"/>
              <a:t> </a:t>
            </a:r>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miqdori</a:t>
            </a:r>
            <a:r>
              <a:rPr lang="en-US" cap="small" dirty="0" smtClean="0"/>
              <a:t> </a:t>
            </a:r>
            <a:r>
              <a:rPr lang="en-US" cap="small" dirty="0" err="1" smtClean="0"/>
              <a:t>va</a:t>
            </a:r>
            <a:r>
              <a:rPr lang="en-US" cap="small" dirty="0" smtClean="0"/>
              <a:t> </a:t>
            </a:r>
            <a:r>
              <a:rPr lang="en-US" cap="small" dirty="0" err="1" smtClean="0"/>
              <a:t>tuzilmasini</a:t>
            </a:r>
            <a:r>
              <a:rPr lang="en-US" cap="small" dirty="0" smtClean="0"/>
              <a:t>, </a:t>
            </a:r>
            <a:r>
              <a:rPr lang="en-US" cap="small" dirty="0" err="1" smtClean="0"/>
              <a:t>mehnat</a:t>
            </a:r>
            <a:r>
              <a:rPr lang="en-US" cap="small" dirty="0" smtClean="0"/>
              <a:t> </a:t>
            </a:r>
            <a:r>
              <a:rPr lang="en-US" cap="small" dirty="0" err="1" smtClean="0"/>
              <a:t>bozoridagi</a:t>
            </a:r>
            <a:r>
              <a:rPr lang="en-US" cap="small" dirty="0" smtClean="0"/>
              <a:t> </a:t>
            </a:r>
            <a:r>
              <a:rPr lang="en-US" cap="small" dirty="0" err="1" smtClean="0"/>
              <a:t>va</a:t>
            </a:r>
            <a:r>
              <a:rPr lang="en-US" cap="small" dirty="0" smtClean="0"/>
              <a:t>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bandlik</a:t>
            </a:r>
            <a:r>
              <a:rPr lang="en-US" cap="small" dirty="0" smtClean="0"/>
              <a:t> </a:t>
            </a:r>
            <a:r>
              <a:rPr lang="en-US" cap="small" dirty="0" err="1" smtClean="0"/>
              <a:t>sohasidagi</a:t>
            </a:r>
            <a:r>
              <a:rPr lang="en-US" cap="small" dirty="0" smtClean="0"/>
              <a:t> </a:t>
            </a:r>
            <a:r>
              <a:rPr lang="en-US" cap="small" dirty="0" err="1" smtClean="0"/>
              <a:t>kundalik</a:t>
            </a:r>
            <a:r>
              <a:rPr lang="en-US" cap="small" dirty="0" smtClean="0"/>
              <a:t> </a:t>
            </a:r>
            <a:r>
              <a:rPr lang="en-US" cap="small" dirty="0" err="1" smtClean="0"/>
              <a:t>tamoyillarni</a:t>
            </a:r>
            <a:r>
              <a:rPr lang="en-US" cap="small" dirty="0" smtClean="0"/>
              <a:t> </a:t>
            </a:r>
            <a:r>
              <a:rPr lang="en-US" cap="small" dirty="0" err="1" smtClean="0"/>
              <a:t>hamda</a:t>
            </a:r>
            <a:r>
              <a:rPr lang="en-US" cap="small" dirty="0" smtClean="0"/>
              <a:t> </a:t>
            </a:r>
            <a:r>
              <a:rPr lang="en-US" cap="small" dirty="0" err="1" smtClean="0"/>
              <a:t>prognoz</a:t>
            </a:r>
            <a:r>
              <a:rPr lang="en-US" cap="small" dirty="0" smtClean="0"/>
              <a:t> </a:t>
            </a:r>
            <a:r>
              <a:rPr lang="en-US" cap="small" dirty="0" err="1" smtClean="0"/>
              <a:t>qilinayotgan</a:t>
            </a:r>
            <a:r>
              <a:rPr lang="en-US" cap="small" dirty="0" smtClean="0"/>
              <a:t> </a:t>
            </a:r>
            <a:r>
              <a:rPr lang="en-US" cap="small" dirty="0" err="1" smtClean="0"/>
              <a:t>o‘zgarishlarni</a:t>
            </a:r>
            <a:r>
              <a:rPr lang="en-US" cap="small" dirty="0" smtClean="0"/>
              <a:t> </a:t>
            </a:r>
            <a:r>
              <a:rPr lang="en-US" cap="small" dirty="0" err="1" smtClean="0"/>
              <a:t>baholash</a:t>
            </a:r>
            <a:r>
              <a:rPr lang="en-US" cap="small" dirty="0" smtClean="0"/>
              <a:t> </a:t>
            </a:r>
            <a:r>
              <a:rPr lang="en-US" cap="small" dirty="0" err="1" smtClean="0"/>
              <a:t>uchun</a:t>
            </a:r>
            <a:r>
              <a:rPr lang="en-US" cap="small" dirty="0" smtClean="0"/>
              <a:t> </a:t>
            </a:r>
            <a:r>
              <a:rPr lang="en-US" cap="small" dirty="0" err="1" smtClean="0"/>
              <a:t>asos</a:t>
            </a:r>
            <a:r>
              <a:rPr lang="en-US" cap="small" dirty="0" smtClean="0"/>
              <a:t> </a:t>
            </a:r>
            <a:r>
              <a:rPr lang="en-US" cap="small" dirty="0" err="1" smtClean="0"/>
              <a:t>bo‘ladi</a:t>
            </a:r>
            <a:r>
              <a:rPr lang="en-US" cap="small" dirty="0" smtClean="0"/>
              <a:t>.</a:t>
            </a:r>
            <a:endParaRPr lang="ru-RU" dirty="0" smtClean="0"/>
          </a:p>
          <a:p>
            <a:endParaRPr lang="ru-R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428604"/>
            <a:ext cx="7498080" cy="428628"/>
          </a:xfrm>
        </p:spPr>
        <p:style>
          <a:lnRef idx="1">
            <a:schemeClr val="accent2"/>
          </a:lnRef>
          <a:fillRef idx="2">
            <a:schemeClr val="accent2"/>
          </a:fillRef>
          <a:effectRef idx="1">
            <a:schemeClr val="accent2"/>
          </a:effectRef>
          <a:fontRef idx="minor">
            <a:schemeClr val="dk1"/>
          </a:fontRef>
        </p:style>
        <p:txBody>
          <a:bodyPr>
            <a:noAutofit/>
          </a:bodyPr>
          <a:lstStyle/>
          <a:p>
            <a:pPr lvl="1" algn="ctr" rtl="0">
              <a:spcBef>
                <a:spcPct val="0"/>
              </a:spcBef>
            </a:pP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err="1" smtClean="0">
                <a:latin typeface="Times New Roman" pitchFamily="18" charset="0"/>
                <a:cs typeface="Times New Roman" pitchFamily="18" charset="0"/>
              </a:rPr>
              <a:t>Mehnat</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resurslarining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balansini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tuzish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85000" lnSpcReduction="20000"/>
          </a:bodyPr>
          <a:lstStyle/>
          <a:p>
            <a:pPr algn="just"/>
            <a:r>
              <a:rPr lang="en-US" cap="small" dirty="0" err="1" smtClean="0"/>
              <a:t>Iqtisodiy</a:t>
            </a:r>
            <a:r>
              <a:rPr lang="en-US" cap="small" dirty="0" smtClean="0"/>
              <a:t> </a:t>
            </a:r>
            <a:r>
              <a:rPr lang="en-US" cap="small" dirty="0" err="1" smtClean="0"/>
              <a:t>faol</a:t>
            </a:r>
            <a:r>
              <a:rPr lang="en-US" cap="small" dirty="0" smtClean="0"/>
              <a:t> </a:t>
            </a:r>
            <a:r>
              <a:rPr lang="en-US" cap="small" dirty="0" err="1" smtClean="0"/>
              <a:t>va</a:t>
            </a:r>
            <a:r>
              <a:rPr lang="en-US" cap="small" dirty="0" smtClean="0"/>
              <a:t> </a:t>
            </a:r>
            <a:r>
              <a:rPr lang="en-US" cap="small" dirty="0" err="1" smtClean="0"/>
              <a:t>nofaol</a:t>
            </a:r>
            <a:r>
              <a:rPr lang="en-US" cap="small" dirty="0" smtClean="0"/>
              <a:t> </a:t>
            </a:r>
            <a:r>
              <a:rPr lang="en-US" cap="small" dirty="0" err="1" smtClean="0"/>
              <a:t>aholi</a:t>
            </a:r>
            <a:r>
              <a:rPr lang="en-US" cap="small" dirty="0" smtClean="0"/>
              <a:t>,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bandlar</a:t>
            </a:r>
            <a:r>
              <a:rPr lang="en-US" cap="small" dirty="0" smtClean="0"/>
              <a:t> </a:t>
            </a:r>
            <a:r>
              <a:rPr lang="en-US" cap="small" dirty="0" err="1" smtClean="0"/>
              <a:t>va</a:t>
            </a:r>
            <a:r>
              <a:rPr lang="en-US" cap="small" dirty="0" smtClean="0"/>
              <a:t> band </a:t>
            </a:r>
            <a:r>
              <a:rPr lang="en-US" cap="small" dirty="0" err="1" smtClean="0"/>
              <a:t>bo‘lmagan</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muxtojlar</a:t>
            </a:r>
            <a:r>
              <a:rPr lang="en-US" cap="small" dirty="0" smtClean="0"/>
              <a:t> </a:t>
            </a:r>
            <a:r>
              <a:rPr lang="en-US" cap="small" dirty="0" err="1" smtClean="0"/>
              <a:t>soni</a:t>
            </a:r>
            <a:r>
              <a:rPr lang="en-US" cap="small" dirty="0" smtClean="0"/>
              <a:t> </a:t>
            </a:r>
            <a:r>
              <a:rPr lang="en-US" cap="small" dirty="0" err="1" smtClean="0"/>
              <a:t>haqidagi</a:t>
            </a:r>
            <a:r>
              <a:rPr lang="en-US" cap="small" dirty="0" smtClean="0"/>
              <a:t> </a:t>
            </a:r>
            <a:r>
              <a:rPr lang="en-US" cap="small" dirty="0" err="1" smtClean="0"/>
              <a:t>axborot</a:t>
            </a:r>
            <a:r>
              <a:rPr lang="en-US" cap="small" dirty="0" smtClean="0"/>
              <a:t>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bandlikni</a:t>
            </a:r>
            <a:r>
              <a:rPr lang="en-US" cap="small" dirty="0" smtClean="0"/>
              <a:t> </a:t>
            </a:r>
            <a:r>
              <a:rPr lang="en-US" cap="small" dirty="0" err="1" smtClean="0"/>
              <a:t>rag’batlantirish</a:t>
            </a:r>
            <a:r>
              <a:rPr lang="en-US" cap="small" dirty="0" smtClean="0"/>
              <a:t> </a:t>
            </a:r>
            <a:r>
              <a:rPr lang="en-US" cap="small" dirty="0" err="1" smtClean="0"/>
              <a:t>va</a:t>
            </a:r>
            <a:r>
              <a:rPr lang="en-US" cap="small" dirty="0" smtClean="0"/>
              <a:t> </a:t>
            </a:r>
            <a:r>
              <a:rPr lang="en-US" cap="small" dirty="0" err="1" smtClean="0"/>
              <a:t>kengaytirishga</a:t>
            </a:r>
            <a:r>
              <a:rPr lang="en-US" cap="small" dirty="0" smtClean="0"/>
              <a:t> </a:t>
            </a:r>
            <a:r>
              <a:rPr lang="en-US" cap="small" dirty="0" err="1" smtClean="0"/>
              <a:t>qaratilgan</a:t>
            </a:r>
            <a:r>
              <a:rPr lang="en-US" cap="small" dirty="0" smtClean="0"/>
              <a:t> </a:t>
            </a:r>
            <a:r>
              <a:rPr lang="en-US" cap="small" dirty="0" err="1" smtClean="0"/>
              <a:t>siyosatni</a:t>
            </a:r>
            <a:r>
              <a:rPr lang="en-US" cap="small" dirty="0" smtClean="0"/>
              <a:t> </a:t>
            </a:r>
            <a:r>
              <a:rPr lang="en-US" cap="small" dirty="0" err="1" smtClean="0"/>
              <a:t>ishlab</a:t>
            </a:r>
            <a:r>
              <a:rPr lang="en-US" cap="small" dirty="0" smtClean="0"/>
              <a:t> </a:t>
            </a:r>
            <a:r>
              <a:rPr lang="en-US" cap="small" dirty="0" err="1" smtClean="0"/>
              <a:t>chiqish</a:t>
            </a:r>
            <a:r>
              <a:rPr lang="en-US" cap="small" dirty="0" smtClean="0"/>
              <a:t> </a:t>
            </a:r>
            <a:r>
              <a:rPr lang="en-US" cap="small" dirty="0" err="1" smtClean="0"/>
              <a:t>chogida</a:t>
            </a:r>
            <a:r>
              <a:rPr lang="en-US" cap="small" dirty="0" smtClean="0"/>
              <a:t> </a:t>
            </a:r>
            <a:r>
              <a:rPr lang="en-US" cap="small" dirty="0" err="1" smtClean="0"/>
              <a:t>muhim</a:t>
            </a:r>
            <a:r>
              <a:rPr lang="en-US" cap="small" dirty="0" smtClean="0"/>
              <a:t> </a:t>
            </a:r>
            <a:r>
              <a:rPr lang="en-US" cap="small" dirty="0" err="1" smtClean="0"/>
              <a:t>rol</a:t>
            </a:r>
            <a:r>
              <a:rPr lang="en-US" cap="small" dirty="0" smtClean="0"/>
              <a:t> </a:t>
            </a:r>
            <a:r>
              <a:rPr lang="en-US" cap="small" dirty="0" err="1" smtClean="0"/>
              <a:t>uynaydi</a:t>
            </a:r>
            <a:r>
              <a:rPr lang="en-US" cap="small" dirty="0" smtClean="0"/>
              <a:t>. </a:t>
            </a:r>
            <a:r>
              <a:rPr lang="en-US" cap="small" dirty="0" err="1" smtClean="0"/>
              <a:t>Ayrim</a:t>
            </a:r>
            <a:r>
              <a:rPr lang="en-US" cap="small" dirty="0" smtClean="0"/>
              <a:t> </a:t>
            </a:r>
            <a:r>
              <a:rPr lang="en-US" cap="small" dirty="0" err="1" smtClean="0"/>
              <a:t>aholi</a:t>
            </a:r>
            <a:r>
              <a:rPr lang="en-US" cap="small" dirty="0" smtClean="0"/>
              <a:t> </a:t>
            </a:r>
            <a:r>
              <a:rPr lang="en-US" cap="small" dirty="0" err="1" smtClean="0"/>
              <a:t>guruhlari</a:t>
            </a:r>
            <a:r>
              <a:rPr lang="en-US" cap="small" dirty="0" smtClean="0"/>
              <a:t>, </a:t>
            </a:r>
            <a:r>
              <a:rPr lang="en-US" cap="small" dirty="0" err="1" smtClean="0"/>
              <a:t>hududlar</a:t>
            </a:r>
            <a:r>
              <a:rPr lang="en-US" cap="small" dirty="0" smtClean="0"/>
              <a:t>, </a:t>
            </a:r>
            <a:r>
              <a:rPr lang="en-US" cap="small" dirty="0" err="1" smtClean="0"/>
              <a:t>tarmoqlar</a:t>
            </a:r>
            <a:r>
              <a:rPr lang="en-US" cap="small" dirty="0" smtClean="0"/>
              <a:t> </a:t>
            </a:r>
            <a:r>
              <a:rPr lang="en-US" cap="small" dirty="0" err="1" smtClean="0"/>
              <a:t>bo‘yicha</a:t>
            </a:r>
            <a:r>
              <a:rPr lang="en-US" cap="small" dirty="0" smtClean="0"/>
              <a:t> </a:t>
            </a:r>
            <a:r>
              <a:rPr lang="en-US" cap="small" dirty="0" err="1" smtClean="0"/>
              <a:t>tegishli</a:t>
            </a:r>
            <a:r>
              <a:rPr lang="en-US" cap="small" dirty="0" smtClean="0"/>
              <a:t> </a:t>
            </a:r>
            <a:r>
              <a:rPr lang="en-US" cap="small" dirty="0" err="1" smtClean="0"/>
              <a:t>ma’lumotlar</a:t>
            </a:r>
            <a:r>
              <a:rPr lang="en-US" cap="small" dirty="0" smtClean="0"/>
              <a:t>, </a:t>
            </a:r>
            <a:r>
              <a:rPr lang="en-US" cap="small" dirty="0" err="1" smtClean="0"/>
              <a:t>shu</a:t>
            </a:r>
            <a:r>
              <a:rPr lang="en-US" cap="small" dirty="0" smtClean="0"/>
              <a:t> </a:t>
            </a:r>
            <a:r>
              <a:rPr lang="en-US" cap="small" dirty="0" err="1" smtClean="0"/>
              <a:t>jumladan</a:t>
            </a:r>
            <a:r>
              <a:rPr lang="en-US" cap="small" dirty="0" smtClean="0"/>
              <a:t>, </a:t>
            </a:r>
            <a:r>
              <a:rPr lang="en-US" cap="small" dirty="0" err="1" smtClean="0"/>
              <a:t>ishchi</a:t>
            </a:r>
            <a:r>
              <a:rPr lang="en-US" cap="small" dirty="0" smtClean="0"/>
              <a:t> </a:t>
            </a:r>
            <a:r>
              <a:rPr lang="en-US" cap="small" dirty="0" err="1" smtClean="0"/>
              <a:t>kuchini</a:t>
            </a:r>
            <a:r>
              <a:rPr lang="en-US" cap="small" dirty="0" smtClean="0"/>
              <a:t> </a:t>
            </a:r>
            <a:r>
              <a:rPr lang="en-US" cap="small" dirty="0" err="1" smtClean="0"/>
              <a:t>tekshirib</a:t>
            </a:r>
            <a:r>
              <a:rPr lang="en-US" cap="small" dirty="0" smtClean="0"/>
              <a:t> </a:t>
            </a:r>
            <a:r>
              <a:rPr lang="en-US" cap="small" dirty="0" err="1" smtClean="0"/>
              <a:t>chiqish</a:t>
            </a:r>
            <a:r>
              <a:rPr lang="en-US" cap="small" dirty="0" smtClean="0"/>
              <a:t> </a:t>
            </a:r>
            <a:r>
              <a:rPr lang="en-US" cap="small" dirty="0" err="1" smtClean="0"/>
              <a:t>jarayonida</a:t>
            </a:r>
            <a:r>
              <a:rPr lang="en-US" cap="small" dirty="0" smtClean="0"/>
              <a:t> </a:t>
            </a:r>
            <a:r>
              <a:rPr lang="en-US" cap="small" dirty="0" err="1" smtClean="0"/>
              <a:t>olingan</a:t>
            </a:r>
            <a:r>
              <a:rPr lang="en-US" cap="small" dirty="0" smtClean="0"/>
              <a:t> </a:t>
            </a:r>
            <a:r>
              <a:rPr lang="en-US" cap="small" dirty="0" err="1" smtClean="0"/>
              <a:t>ma’lumotlar</a:t>
            </a:r>
            <a:r>
              <a:rPr lang="en-US" cap="small" dirty="0" smtClean="0"/>
              <a:t>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bandlik</a:t>
            </a:r>
            <a:r>
              <a:rPr lang="en-US" cap="small" dirty="0" smtClean="0"/>
              <a:t> </a:t>
            </a:r>
            <a:r>
              <a:rPr lang="en-US" cap="small" dirty="0" err="1" smtClean="0"/>
              <a:t>siyosati</a:t>
            </a:r>
            <a:r>
              <a:rPr lang="en-US" cap="small" dirty="0" smtClean="0"/>
              <a:t> </a:t>
            </a:r>
            <a:r>
              <a:rPr lang="en-US" cap="small" dirty="0" err="1" smtClean="0"/>
              <a:t>hamda</a:t>
            </a:r>
            <a:r>
              <a:rPr lang="en-US" cap="small" dirty="0" smtClean="0"/>
              <a:t> </a:t>
            </a:r>
            <a:r>
              <a:rPr lang="en-US" cap="small" dirty="0" err="1" smtClean="0"/>
              <a:t>mehnat</a:t>
            </a:r>
            <a:r>
              <a:rPr lang="en-US" cap="small" dirty="0" smtClean="0"/>
              <a:t> </a:t>
            </a:r>
            <a:r>
              <a:rPr lang="en-US" cap="small" dirty="0" err="1" smtClean="0"/>
              <a:t>bozorini</a:t>
            </a:r>
            <a:r>
              <a:rPr lang="en-US" cap="small" dirty="0" smtClean="0"/>
              <a:t> </a:t>
            </a:r>
            <a:r>
              <a:rPr lang="en-US" cap="small" dirty="0" err="1" smtClean="0"/>
              <a:t>tartibga</a:t>
            </a:r>
            <a:r>
              <a:rPr lang="en-US" cap="small" dirty="0" smtClean="0"/>
              <a:t> </a:t>
            </a:r>
            <a:r>
              <a:rPr lang="en-US" cap="small" dirty="0" err="1" smtClean="0"/>
              <a:t>solishning</a:t>
            </a:r>
            <a:r>
              <a:rPr lang="en-US" cap="small" dirty="0" smtClean="0"/>
              <a:t> </a:t>
            </a:r>
            <a:r>
              <a:rPr lang="en-US" cap="small" dirty="0" err="1" smtClean="0"/>
              <a:t>ijtimoiy</a:t>
            </a:r>
            <a:r>
              <a:rPr lang="en-US" cap="small" dirty="0" smtClean="0"/>
              <a:t> </a:t>
            </a:r>
            <a:r>
              <a:rPr lang="en-US" cap="small" dirty="0" err="1" smtClean="0"/>
              <a:t>okibatlarini</a:t>
            </a:r>
            <a:r>
              <a:rPr lang="en-US" cap="small" dirty="0" smtClean="0"/>
              <a:t> </a:t>
            </a:r>
            <a:r>
              <a:rPr lang="en-US" cap="small" dirty="0" err="1" smtClean="0"/>
              <a:t>baholash</a:t>
            </a:r>
            <a:r>
              <a:rPr lang="en-US" cap="small" dirty="0" smtClean="0"/>
              <a:t> </a:t>
            </a:r>
            <a:r>
              <a:rPr lang="en-US" cap="small" dirty="0" err="1" smtClean="0"/>
              <a:t>uchun</a:t>
            </a:r>
            <a:r>
              <a:rPr lang="en-US" cap="small" dirty="0" smtClean="0"/>
              <a:t> </a:t>
            </a:r>
            <a:r>
              <a:rPr lang="en-US" cap="small" dirty="0" err="1" smtClean="0"/>
              <a:t>kimmatli</a:t>
            </a:r>
            <a:r>
              <a:rPr lang="en-US" cap="small" dirty="0" smtClean="0"/>
              <a:t> </a:t>
            </a:r>
            <a:r>
              <a:rPr lang="en-US" cap="small" dirty="0" err="1" smtClean="0"/>
              <a:t>ma’lumotlar</a:t>
            </a:r>
            <a:r>
              <a:rPr lang="en-US" cap="small" dirty="0" smtClean="0"/>
              <a:t> </a:t>
            </a:r>
            <a:r>
              <a:rPr lang="en-US" cap="small" dirty="0" err="1" smtClean="0"/>
              <a:t>beradi</a:t>
            </a:r>
            <a:r>
              <a:rPr lang="en-US" cap="small" dirty="0" smtClean="0"/>
              <a:t>.</a:t>
            </a:r>
            <a:endParaRPr lang="ru-RU" dirty="0" smtClean="0"/>
          </a:p>
          <a:p>
            <a:endParaRPr lang="ru-RU"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428604"/>
            <a:ext cx="7498080" cy="428628"/>
          </a:xfrm>
        </p:spPr>
        <p:style>
          <a:lnRef idx="1">
            <a:schemeClr val="accent2"/>
          </a:lnRef>
          <a:fillRef idx="2">
            <a:schemeClr val="accent2"/>
          </a:fillRef>
          <a:effectRef idx="1">
            <a:schemeClr val="accent2"/>
          </a:effectRef>
          <a:fontRef idx="minor">
            <a:schemeClr val="dk1"/>
          </a:fontRef>
        </p:style>
        <p:txBody>
          <a:bodyPr>
            <a:noAutofit/>
          </a:bodyPr>
          <a:lstStyle/>
          <a:p>
            <a:pPr lvl="1" algn="ctr" rtl="0">
              <a:spcBef>
                <a:spcPct val="0"/>
              </a:spcBef>
            </a:pP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err="1" smtClean="0">
                <a:latin typeface="Times New Roman" pitchFamily="18" charset="0"/>
                <a:cs typeface="Times New Roman" pitchFamily="18" charset="0"/>
              </a:rPr>
              <a:t>Mehnat</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resurslarining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balansini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tuzish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92500" lnSpcReduction="10000"/>
          </a:bodyPr>
          <a:lstStyle/>
          <a:p>
            <a:pPr algn="just"/>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bandlik</a:t>
            </a:r>
            <a:r>
              <a:rPr lang="en-US" cap="small" dirty="0" smtClean="0"/>
              <a:t> </a:t>
            </a:r>
            <a:r>
              <a:rPr lang="en-US" cap="small" dirty="0" err="1" smtClean="0"/>
              <a:t>odamlarning</a:t>
            </a:r>
            <a:r>
              <a:rPr lang="en-US" cap="small" dirty="0" smtClean="0"/>
              <a:t> </a:t>
            </a:r>
            <a:r>
              <a:rPr lang="en-US" cap="small" dirty="0" err="1" smtClean="0"/>
              <a:t>ko‘pchiligi</a:t>
            </a:r>
            <a:r>
              <a:rPr lang="en-US" cap="small" dirty="0" smtClean="0"/>
              <a:t> </a:t>
            </a:r>
            <a:r>
              <a:rPr lang="en-US" cap="small" dirty="0" err="1" smtClean="0"/>
              <a:t>uchun</a:t>
            </a:r>
            <a:r>
              <a:rPr lang="en-US" cap="small" dirty="0" smtClean="0"/>
              <a:t> </a:t>
            </a:r>
            <a:r>
              <a:rPr lang="en-US" cap="small" dirty="0" err="1" smtClean="0"/>
              <a:t>asosiy</a:t>
            </a:r>
            <a:r>
              <a:rPr lang="en-US" cap="small" dirty="0" smtClean="0"/>
              <a:t> </a:t>
            </a:r>
            <a:r>
              <a:rPr lang="en-US" cap="small" dirty="0" err="1" smtClean="0"/>
              <a:t>daromad</a:t>
            </a:r>
            <a:r>
              <a:rPr lang="en-US" cap="small" dirty="0" smtClean="0"/>
              <a:t> </a:t>
            </a:r>
            <a:r>
              <a:rPr lang="en-US" cap="small" dirty="0" err="1" smtClean="0"/>
              <a:t>manbai</a:t>
            </a:r>
            <a:r>
              <a:rPr lang="en-US" cap="small" dirty="0" smtClean="0"/>
              <a:t> </a:t>
            </a:r>
            <a:r>
              <a:rPr lang="en-US" cap="small" dirty="0" err="1" smtClean="0"/>
              <a:t>bo‘lganligidan</a:t>
            </a:r>
            <a:r>
              <a:rPr lang="en-US" cap="small" dirty="0" smtClean="0"/>
              <a:t>, </a:t>
            </a:r>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shu</a:t>
            </a:r>
            <a:r>
              <a:rPr lang="en-US" cap="small" dirty="0" smtClean="0"/>
              <a:t> </a:t>
            </a:r>
            <a:r>
              <a:rPr lang="en-US" cap="small" dirty="0" err="1" smtClean="0"/>
              <a:t>jumladan</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 </a:t>
            </a:r>
            <a:r>
              <a:rPr lang="en-US" cap="small" dirty="0" err="1" smtClean="0"/>
              <a:t>balansining</a:t>
            </a:r>
            <a:r>
              <a:rPr lang="en-US" cap="small" dirty="0" smtClean="0"/>
              <a:t> </a:t>
            </a:r>
            <a:r>
              <a:rPr lang="en-US" cap="small" dirty="0" err="1" smtClean="0"/>
              <a:t>materiallari</a:t>
            </a:r>
            <a:r>
              <a:rPr lang="en-US" cap="small" dirty="0" smtClean="0"/>
              <a:t> </a:t>
            </a:r>
            <a:r>
              <a:rPr lang="en-US" cap="small" dirty="0" err="1" smtClean="0"/>
              <a:t>aholi</a:t>
            </a:r>
            <a:r>
              <a:rPr lang="en-US" cap="small" dirty="0" smtClean="0"/>
              <a:t> </a:t>
            </a:r>
            <a:r>
              <a:rPr lang="en-US" cap="small" dirty="0" err="1" smtClean="0"/>
              <a:t>daromadlarini</a:t>
            </a:r>
            <a:r>
              <a:rPr lang="en-US" cap="small" dirty="0" smtClean="0"/>
              <a:t> </a:t>
            </a:r>
            <a:r>
              <a:rPr lang="en-US" cap="small" dirty="0" err="1" smtClean="0"/>
              <a:t>qo‘llab-quvvatlash</a:t>
            </a:r>
            <a:r>
              <a:rPr lang="en-US" cap="small" dirty="0" smtClean="0"/>
              <a:t>, </a:t>
            </a:r>
            <a:r>
              <a:rPr lang="en-US" cap="small" dirty="0" err="1" smtClean="0"/>
              <a:t>kambagallik</a:t>
            </a:r>
            <a:r>
              <a:rPr lang="en-US" cap="small" dirty="0" smtClean="0"/>
              <a:t> </a:t>
            </a:r>
            <a:r>
              <a:rPr lang="en-US" cap="small" dirty="0" err="1" smtClean="0"/>
              <a:t>darajasini</a:t>
            </a:r>
            <a:r>
              <a:rPr lang="en-US" cap="small" dirty="0" smtClean="0"/>
              <a:t> </a:t>
            </a:r>
            <a:r>
              <a:rPr lang="en-US" cap="small" dirty="0" err="1" smtClean="0"/>
              <a:t>pasaytirishga</a:t>
            </a:r>
            <a:r>
              <a:rPr lang="en-US" cap="small" dirty="0" smtClean="0"/>
              <a:t> </a:t>
            </a:r>
            <a:r>
              <a:rPr lang="en-US" cap="small" dirty="0" err="1" smtClean="0"/>
              <a:t>qaratilgan</a:t>
            </a:r>
            <a:r>
              <a:rPr lang="en-US" cap="small" dirty="0" smtClean="0"/>
              <a:t> </a:t>
            </a:r>
            <a:r>
              <a:rPr lang="en-US" cap="small" dirty="0" err="1" smtClean="0"/>
              <a:t>chora-tadbirlarni</a:t>
            </a:r>
            <a:r>
              <a:rPr lang="en-US" cap="small" dirty="0" smtClean="0"/>
              <a:t> </a:t>
            </a:r>
            <a:r>
              <a:rPr lang="en-US" cap="small" dirty="0" err="1" smtClean="0"/>
              <a:t>kurishda</a:t>
            </a:r>
            <a:r>
              <a:rPr lang="en-US" cap="small" dirty="0" smtClean="0"/>
              <a:t> </a:t>
            </a:r>
            <a:r>
              <a:rPr lang="en-US" cap="small" dirty="0" err="1" smtClean="0"/>
              <a:t>muhim</a:t>
            </a:r>
            <a:r>
              <a:rPr lang="en-US" cap="small" dirty="0" smtClean="0"/>
              <a:t> </a:t>
            </a:r>
            <a:r>
              <a:rPr lang="en-US" cap="small" dirty="0" err="1" smtClean="0"/>
              <a:t>unsur</a:t>
            </a:r>
            <a:r>
              <a:rPr lang="en-US" cap="small" dirty="0" smtClean="0"/>
              <a:t> </a:t>
            </a:r>
            <a:r>
              <a:rPr lang="en-US" cap="small" dirty="0" err="1" smtClean="0"/>
              <a:t>bo‘ladi</a:t>
            </a:r>
            <a:r>
              <a:rPr lang="en-US" cap="small" dirty="0" smtClean="0"/>
              <a:t>.</a:t>
            </a:r>
            <a:endParaRPr lang="ru-RU" dirty="0" smtClean="0"/>
          </a:p>
          <a:p>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428604"/>
            <a:ext cx="7498080" cy="428628"/>
          </a:xfrm>
        </p:spPr>
        <p:style>
          <a:lnRef idx="1">
            <a:schemeClr val="accent2"/>
          </a:lnRef>
          <a:fillRef idx="2">
            <a:schemeClr val="accent2"/>
          </a:fillRef>
          <a:effectRef idx="1">
            <a:schemeClr val="accent2"/>
          </a:effectRef>
          <a:fontRef idx="minor">
            <a:schemeClr val="dk1"/>
          </a:fontRef>
        </p:style>
        <p:txBody>
          <a:bodyPr>
            <a:noAutofit/>
          </a:bodyPr>
          <a:lstStyle/>
          <a:p>
            <a:pPr lvl="1" algn="ctr" rtl="0">
              <a:spcBef>
                <a:spcPct val="0"/>
              </a:spcBef>
            </a:pP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err="1" smtClean="0">
                <a:latin typeface="Times New Roman" pitchFamily="18" charset="0"/>
                <a:cs typeface="Times New Roman" pitchFamily="18" charset="0"/>
              </a:rPr>
              <a:t>Mehnat</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resurslarining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balansini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tuzish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usuli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85000" lnSpcReduction="10000"/>
          </a:bodyPr>
          <a:lstStyle/>
          <a:p>
            <a:pPr algn="just"/>
            <a:r>
              <a:rPr lang="en-US" cap="small" dirty="0" err="1" smtClean="0"/>
              <a:t>Mehnat</a:t>
            </a:r>
            <a:r>
              <a:rPr lang="en-US" cap="small" dirty="0" smtClean="0"/>
              <a:t> </a:t>
            </a:r>
            <a:r>
              <a:rPr lang="en-US" cap="small" dirty="0" err="1" smtClean="0"/>
              <a:t>resurslari</a:t>
            </a:r>
            <a:r>
              <a:rPr lang="en-US" cap="small" dirty="0" smtClean="0"/>
              <a:t> </a:t>
            </a:r>
            <a:r>
              <a:rPr lang="en-US" cap="small" dirty="0" err="1" smtClean="0"/>
              <a:t>hamda</a:t>
            </a:r>
            <a:r>
              <a:rPr lang="en-US" cap="small" dirty="0" smtClean="0"/>
              <a:t> </a:t>
            </a:r>
            <a:r>
              <a:rPr lang="en-US" cap="small" dirty="0" err="1" smtClean="0"/>
              <a:t>ishga</a:t>
            </a:r>
            <a:r>
              <a:rPr lang="en-US" cap="small" dirty="0" smtClean="0"/>
              <a:t> </a:t>
            </a:r>
            <a:r>
              <a:rPr lang="en-US" cap="small" dirty="0" err="1" smtClean="0"/>
              <a:t>joylashishga</a:t>
            </a:r>
            <a:r>
              <a:rPr lang="en-US" cap="small" dirty="0" smtClean="0"/>
              <a:t> </a:t>
            </a:r>
            <a:r>
              <a:rPr lang="en-US" cap="small" dirty="0" err="1" smtClean="0"/>
              <a:t>muxtoj</a:t>
            </a:r>
            <a:r>
              <a:rPr lang="en-US" cap="small" dirty="0" smtClean="0"/>
              <a:t> </a:t>
            </a:r>
            <a:r>
              <a:rPr lang="en-US" cap="small" dirty="0" err="1" smtClean="0"/>
              <a:t>shaxslar</a:t>
            </a:r>
            <a:r>
              <a:rPr lang="en-US" cap="small" dirty="0" smtClean="0"/>
              <a:t> </a:t>
            </a:r>
            <a:r>
              <a:rPr lang="en-US" cap="small" dirty="0" err="1" smtClean="0"/>
              <a:t>soni</a:t>
            </a:r>
            <a:r>
              <a:rPr lang="en-US" cap="small" dirty="0" smtClean="0"/>
              <a:t> </a:t>
            </a:r>
            <a:r>
              <a:rPr lang="en-US" cap="small" dirty="0" err="1" smtClean="0"/>
              <a:t>balansining</a:t>
            </a:r>
            <a:r>
              <a:rPr lang="en-US" cap="small" dirty="0" smtClean="0"/>
              <a:t> </a:t>
            </a:r>
            <a:r>
              <a:rPr lang="en-US" cap="small" dirty="0" err="1" smtClean="0"/>
              <a:t>ma’lumotlari</a:t>
            </a:r>
            <a:r>
              <a:rPr lang="en-US" cap="small" dirty="0" smtClean="0"/>
              <a:t> </a:t>
            </a:r>
            <a:r>
              <a:rPr lang="en-US" cap="small" dirty="0" err="1" smtClean="0"/>
              <a:t>turli</a:t>
            </a:r>
            <a:r>
              <a:rPr lang="en-US" cap="small" dirty="0" smtClean="0"/>
              <a:t> </a:t>
            </a:r>
            <a:r>
              <a:rPr lang="en-US" cap="small" dirty="0" err="1" smtClean="0"/>
              <a:t>taxliliy</a:t>
            </a:r>
            <a:r>
              <a:rPr lang="en-US" cap="small" dirty="0" smtClean="0"/>
              <a:t> </a:t>
            </a:r>
            <a:r>
              <a:rPr lang="en-US" cap="small" dirty="0" err="1" smtClean="0"/>
              <a:t>maqsadlar</a:t>
            </a:r>
            <a:r>
              <a:rPr lang="en-US" cap="small" dirty="0" smtClean="0"/>
              <a:t> </a:t>
            </a:r>
            <a:r>
              <a:rPr lang="en-US" cap="small" dirty="0" err="1" smtClean="0"/>
              <a:t>uchun</a:t>
            </a:r>
            <a:r>
              <a:rPr lang="en-US" cap="small" dirty="0" smtClean="0"/>
              <a:t>, </a:t>
            </a:r>
            <a:r>
              <a:rPr lang="en-US" cap="small" dirty="0" err="1" smtClean="0"/>
              <a:t>masalan</a:t>
            </a:r>
            <a:r>
              <a:rPr lang="en-US" cap="small" dirty="0" smtClean="0"/>
              <a:t>, </a:t>
            </a:r>
            <a:r>
              <a:rPr lang="en-US" cap="small" dirty="0" err="1" smtClean="0"/>
              <a:t>mehnat</a:t>
            </a:r>
            <a:r>
              <a:rPr lang="en-US" cap="small" dirty="0" smtClean="0"/>
              <a:t> </a:t>
            </a:r>
            <a:r>
              <a:rPr lang="en-US" cap="small" dirty="0" err="1" smtClean="0"/>
              <a:t>resurslarining</a:t>
            </a:r>
            <a:r>
              <a:rPr lang="en-US" cap="small" dirty="0" smtClean="0"/>
              <a:t> </a:t>
            </a:r>
            <a:r>
              <a:rPr lang="en-US" cap="small" dirty="0" err="1" smtClean="0"/>
              <a:t>shakllanish</a:t>
            </a:r>
            <a:r>
              <a:rPr lang="en-US" cap="small" dirty="0" smtClean="0"/>
              <a:t> </a:t>
            </a:r>
            <a:r>
              <a:rPr lang="en-US" cap="small" dirty="0" err="1" smtClean="0"/>
              <a:t>omillarini</a:t>
            </a:r>
            <a:r>
              <a:rPr lang="en-US" cap="small" dirty="0" smtClean="0"/>
              <a:t>, </a:t>
            </a:r>
            <a:r>
              <a:rPr lang="en-US" cap="small" dirty="0" err="1" smtClean="0"/>
              <a:t>ularning</a:t>
            </a:r>
            <a:r>
              <a:rPr lang="en-US" cap="small" dirty="0" smtClean="0"/>
              <a:t>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bandligini</a:t>
            </a:r>
            <a:r>
              <a:rPr lang="en-US" cap="small" dirty="0" smtClean="0"/>
              <a:t> </a:t>
            </a:r>
            <a:r>
              <a:rPr lang="en-US" cap="small" dirty="0" err="1" smtClean="0"/>
              <a:t>va</a:t>
            </a:r>
            <a:r>
              <a:rPr lang="en-US" cap="small" dirty="0" smtClean="0"/>
              <a:t> </a:t>
            </a:r>
            <a:r>
              <a:rPr lang="en-US" cap="small" dirty="0" err="1" smtClean="0"/>
              <a:t>ishsizlikni</a:t>
            </a:r>
            <a:r>
              <a:rPr lang="en-US" cap="small" dirty="0" smtClean="0"/>
              <a:t> </a:t>
            </a:r>
            <a:r>
              <a:rPr lang="en-US" cap="small" dirty="0" err="1" smtClean="0"/>
              <a:t>aniqlash</a:t>
            </a:r>
            <a:r>
              <a:rPr lang="en-US" cap="small" dirty="0" smtClean="0"/>
              <a:t>, </a:t>
            </a:r>
            <a:r>
              <a:rPr lang="en-US" cap="small" dirty="0" err="1" smtClean="0"/>
              <a:t>shuningdek</a:t>
            </a:r>
            <a:r>
              <a:rPr lang="en-US" cap="small" dirty="0" smtClean="0"/>
              <a:t>, </a:t>
            </a:r>
            <a:r>
              <a:rPr lang="en-US" cap="small" dirty="0" err="1" smtClean="0"/>
              <a:t>mehnat</a:t>
            </a:r>
            <a:r>
              <a:rPr lang="en-US" cap="small" dirty="0" smtClean="0"/>
              <a:t> </a:t>
            </a:r>
            <a:r>
              <a:rPr lang="en-US" cap="small" dirty="0" err="1" smtClean="0"/>
              <a:t>bozorining</a:t>
            </a:r>
            <a:r>
              <a:rPr lang="en-US" cap="small" dirty="0" smtClean="0"/>
              <a:t> </a:t>
            </a:r>
            <a:r>
              <a:rPr lang="en-US" cap="small" dirty="0" err="1" smtClean="0"/>
              <a:t>ahvoli</a:t>
            </a:r>
            <a:r>
              <a:rPr lang="en-US" cap="small" dirty="0" smtClean="0"/>
              <a:t> </a:t>
            </a:r>
            <a:r>
              <a:rPr lang="en-US" cap="small" dirty="0" err="1" smtClean="0"/>
              <a:t>va</a:t>
            </a:r>
            <a:r>
              <a:rPr lang="en-US" cap="small" dirty="0" smtClean="0"/>
              <a:t> </a:t>
            </a:r>
            <a:r>
              <a:rPr lang="en-US" cap="small" dirty="0" err="1" smtClean="0"/>
              <a:t>ish</a:t>
            </a:r>
            <a:r>
              <a:rPr lang="en-US" cap="small" dirty="0" smtClean="0"/>
              <a:t> </a:t>
            </a:r>
            <a:r>
              <a:rPr lang="en-US" cap="small" dirty="0" err="1" smtClean="0"/>
              <a:t>bilan</a:t>
            </a:r>
            <a:r>
              <a:rPr lang="en-US" cap="small" dirty="0" smtClean="0"/>
              <a:t> </a:t>
            </a:r>
            <a:r>
              <a:rPr lang="en-US" cap="small" dirty="0" err="1" smtClean="0"/>
              <a:t>bandlik</a:t>
            </a:r>
            <a:r>
              <a:rPr lang="en-US" cap="small" dirty="0" smtClean="0"/>
              <a:t> </a:t>
            </a:r>
            <a:r>
              <a:rPr lang="en-US" cap="small" dirty="0" err="1" smtClean="0"/>
              <a:t>sohasidagi</a:t>
            </a:r>
            <a:r>
              <a:rPr lang="en-US" cap="small" dirty="0" smtClean="0"/>
              <a:t> </a:t>
            </a:r>
            <a:r>
              <a:rPr lang="en-US" cap="small" dirty="0" err="1" smtClean="0"/>
              <a:t>vaziyat</a:t>
            </a:r>
            <a:r>
              <a:rPr lang="en-US" cap="small" dirty="0" smtClean="0"/>
              <a:t>, </a:t>
            </a:r>
            <a:r>
              <a:rPr lang="en-US" cap="small" dirty="0" err="1" smtClean="0"/>
              <a:t>ishlab</a:t>
            </a:r>
            <a:r>
              <a:rPr lang="en-US" cap="small" dirty="0" smtClean="0"/>
              <a:t> </a:t>
            </a:r>
            <a:r>
              <a:rPr lang="en-US" cap="small" dirty="0" err="1" smtClean="0"/>
              <a:t>chiqaruvchi</a:t>
            </a:r>
            <a:r>
              <a:rPr lang="en-US" cap="small" dirty="0" smtClean="0"/>
              <a:t> </a:t>
            </a:r>
            <a:r>
              <a:rPr lang="en-US" cap="small" dirty="0" err="1" smtClean="0"/>
              <a:t>kuchlarning</a:t>
            </a:r>
            <a:r>
              <a:rPr lang="en-US" cap="small" dirty="0" smtClean="0"/>
              <a:t> </a:t>
            </a:r>
            <a:r>
              <a:rPr lang="en-US" cap="small" dirty="0" err="1" smtClean="0"/>
              <a:t>rivojlanishi</a:t>
            </a:r>
            <a:r>
              <a:rPr lang="en-US" cap="small" dirty="0" smtClean="0"/>
              <a:t> </a:t>
            </a:r>
            <a:r>
              <a:rPr lang="en-US" cap="small" dirty="0" err="1" smtClean="0"/>
              <a:t>va</a:t>
            </a:r>
            <a:r>
              <a:rPr lang="en-US" cap="small" dirty="0" smtClean="0"/>
              <a:t> </a:t>
            </a:r>
            <a:r>
              <a:rPr lang="en-US" cap="small" dirty="0" err="1" smtClean="0"/>
              <a:t>joylashishi</a:t>
            </a:r>
            <a:r>
              <a:rPr lang="en-US" cap="small" dirty="0" smtClean="0"/>
              <a:t> </a:t>
            </a:r>
            <a:r>
              <a:rPr lang="en-US" cap="small" dirty="0" err="1" smtClean="0"/>
              <a:t>haqida</a:t>
            </a:r>
            <a:r>
              <a:rPr lang="en-US" cap="small" dirty="0" smtClean="0"/>
              <a:t> </a:t>
            </a:r>
            <a:r>
              <a:rPr lang="en-US" cap="small" dirty="0" err="1" smtClean="0"/>
              <a:t>jamoatchilikka</a:t>
            </a:r>
            <a:r>
              <a:rPr lang="en-US" cap="small" dirty="0" smtClean="0"/>
              <a:t> </a:t>
            </a:r>
            <a:r>
              <a:rPr lang="en-US" cap="small" dirty="0" err="1" smtClean="0"/>
              <a:t>axborot</a:t>
            </a:r>
            <a:r>
              <a:rPr lang="en-US" cap="small" dirty="0" smtClean="0"/>
              <a:t> </a:t>
            </a:r>
            <a:r>
              <a:rPr lang="en-US" cap="small" dirty="0" err="1" smtClean="0"/>
              <a:t>berish</a:t>
            </a:r>
            <a:r>
              <a:rPr lang="en-US" cap="small" dirty="0" smtClean="0"/>
              <a:t> </a:t>
            </a:r>
            <a:r>
              <a:rPr lang="en-US" cap="small" dirty="0" err="1" smtClean="0"/>
              <a:t>uchun</a:t>
            </a:r>
            <a:r>
              <a:rPr lang="en-US" cap="small" dirty="0" smtClean="0"/>
              <a:t> </a:t>
            </a:r>
            <a:r>
              <a:rPr lang="en-US" cap="small" dirty="0" err="1" smtClean="0"/>
              <a:t>xizmat</a:t>
            </a:r>
            <a:r>
              <a:rPr lang="en-US" cap="small" dirty="0" smtClean="0"/>
              <a:t> </a:t>
            </a:r>
            <a:r>
              <a:rPr lang="en-US" cap="small" dirty="0" err="1" smtClean="0"/>
              <a:t>qilishi</a:t>
            </a:r>
            <a:r>
              <a:rPr lang="en-US" cap="small" dirty="0" smtClean="0"/>
              <a:t> </a:t>
            </a:r>
            <a:r>
              <a:rPr lang="en-US" cap="small" dirty="0" err="1" smtClean="0"/>
              <a:t>mumkin</a:t>
            </a:r>
            <a:r>
              <a:rPr lang="en-US" dirty="0" smtClean="0"/>
              <a:t> </a:t>
            </a:r>
            <a:endParaRPr lang="ru-RU" dirty="0" smtClean="0"/>
          </a:p>
          <a:p>
            <a:endParaRPr lang="ru-RU"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428604"/>
            <a:ext cx="7498080" cy="428628"/>
          </a:xfrm>
        </p:spPr>
        <p:txBody>
          <a:bodyPr>
            <a:noAutofit/>
          </a:bodyPr>
          <a:lstStyle/>
          <a:p>
            <a:pPr lvl="1" algn="ctr" rtl="0">
              <a:spcBef>
                <a:spcPct val="0"/>
              </a:spcBef>
            </a:pP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a:xfrm>
            <a:off x="1435608" y="2214554"/>
            <a:ext cx="7498080" cy="1214446"/>
          </a:xfrm>
        </p:spPr>
        <p:style>
          <a:lnRef idx="1">
            <a:schemeClr val="accent4"/>
          </a:lnRef>
          <a:fillRef idx="2">
            <a:schemeClr val="accent4"/>
          </a:fillRef>
          <a:effectRef idx="1">
            <a:schemeClr val="accent4"/>
          </a:effectRef>
          <a:fontRef idx="minor">
            <a:schemeClr val="dk1"/>
          </a:fontRef>
        </p:style>
        <p:txBody>
          <a:bodyPr>
            <a:normAutofit/>
          </a:bodyPr>
          <a:lstStyle/>
          <a:p>
            <a:pPr algn="ctr">
              <a:buNone/>
            </a:pPr>
            <a:endParaRPr lang="en-US" dirty="0" smtClean="0"/>
          </a:p>
          <a:p>
            <a:pPr algn="ctr">
              <a:buNone/>
            </a:pPr>
            <a:r>
              <a:rPr lang="en-US" dirty="0" smtClean="0"/>
              <a:t>E’TIBORINGIZ UCHUN RAHMAT!</a:t>
            </a: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88</TotalTime>
  <Words>2029</Words>
  <Application>Microsoft Office PowerPoint</Application>
  <PresentationFormat>Экран (4:3)</PresentationFormat>
  <Paragraphs>208</Paragraphs>
  <Slides>36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Солнцестояние</vt:lpstr>
      <vt:lpstr>        Mavzu:Mehnat resurslari balansi</vt:lpstr>
      <vt:lpstr>1. Mehnat resurslarining hisobot balansini tuzish </vt:lpstr>
      <vt:lpstr>Mehnat resurslarining hisobot balansini tuzish </vt:lpstr>
      <vt:lpstr>Mehnat resurslarining hisobot balansini tuzish </vt:lpstr>
      <vt:lpstr>Mehnat resurslarining hisobot balansini tuzish </vt:lpstr>
      <vt:lpstr>Mehnat resurslarining hisobot balansini tuzish </vt:lpstr>
      <vt:lpstr>Mehnat resurslarining hisobot balansini tuzish </vt:lpstr>
      <vt:lpstr>Mehnat resurslarining hisobot balansini tuzish </vt:lpstr>
      <vt:lpstr>Mehnat resurslarining hisobot balansini tuzish </vt:lpstr>
      <vt:lpstr>Mehnat resurslarining hisobot balansini tuzish </vt:lpstr>
      <vt:lpstr>2. Iqtisodiyotning norasmiy sektorida ish bilan band bo‘lganlarni statistik o‘rganish </vt:lpstr>
      <vt:lpstr>Iqtisodiyotning norasmiy sektorida ish bilan band bo‘lganlarni statistik o‘rganish </vt:lpstr>
      <vt:lpstr>Iqtisodiyotning norasmiy sektorida ish bilan band bo‘lganlarni statistik o‘rganish </vt:lpstr>
      <vt:lpstr>Слайд 14</vt:lpstr>
      <vt:lpstr>Слайд 15</vt:lpstr>
      <vt:lpstr>Слайд 16</vt:lpstr>
      <vt:lpstr>Слайд 17</vt:lpstr>
      <vt:lpstr>Слайд 18</vt:lpstr>
      <vt:lpstr>Iqtisodiyotning norasmiy sektorida ish bilan band bo‘lganlarni statistik o‘rganish </vt:lpstr>
      <vt:lpstr>Iqtisodiyotning norasmiy sektorida ish bilan band bo‘lganlarni statistik o‘rganish </vt:lpstr>
      <vt:lpstr>Iqtisodiyotning norasmiy sektorida ish bilan band bo‘lganlarni statistik o‘rganish </vt:lpstr>
      <vt:lpstr>Iqtisodiyotning norasmiy sektorida ish bilan band bo‘lganlarni statistik o‘rganish </vt:lpstr>
      <vt:lpstr>Iqtisodiyotning norasmiy sektorida ish bilan band bo‘lganlarni statistik o‘rganish </vt:lpstr>
      <vt:lpstr>Iqtisodiyotning norasmiy sektorida ish bilan band bo‘lganlarni statistik o‘rganish </vt:lpstr>
      <vt:lpstr>Iqtisodiyotning norasmiy sektorida ish bilan band bo‘lganlarni statistik o‘rganish </vt:lpstr>
      <vt:lpstr>Iqtisodiyotning norasmiy sektorida ish bilan band bo‘lganlarni statistik o‘rganish </vt:lpstr>
      <vt:lpstr> Mehnat resurslarining balansini tuzish usuli </vt:lpstr>
      <vt:lpstr> Mehnat resurslarining balansini tuzish usuli </vt:lpstr>
      <vt:lpstr> 3. Mehnat resurslarining balansini tuzish usuli </vt:lpstr>
      <vt:lpstr> Mehnat resurslarining balansini tuzish usuli </vt:lpstr>
      <vt:lpstr> Mehnat resurslarining balansini tuzish usuli </vt:lpstr>
      <vt:lpstr> Mehnat resurslarining balansini tuzish usuli </vt:lpstr>
      <vt:lpstr> Mehnat resurslarining balansini tuzish usuli </vt:lpstr>
      <vt:lpstr> Mehnat resurslarining balansini tuzish usuli </vt:lpstr>
      <vt:lpstr> Mehnat resurslarining balansini tuzish usuli </vt:lpstr>
      <vt:lpstr>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Mavzu:Mehnat resurslari balansi</dc:title>
  <dc:creator>Пользователь</dc:creator>
  <cp:lastModifiedBy>User</cp:lastModifiedBy>
  <cp:revision>13</cp:revision>
  <dcterms:created xsi:type="dcterms:W3CDTF">2017-09-22T01:53:31Z</dcterms:created>
  <dcterms:modified xsi:type="dcterms:W3CDTF">2006-12-31T20:00:20Z</dcterms:modified>
</cp:coreProperties>
</file>