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diagrams/colors1.xml" ContentType="application/vnd.openxmlformats-officedocument.drawingml.diagramColors+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diagrams/quickStyle2.xml" ContentType="application/vnd.openxmlformats-officedocument.drawingml.diagramStyl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diagrams/layout2.xml" ContentType="application/vnd.openxmlformats-officedocument.drawingml.diagramLayout+xml"/>
  <Override PartName="/ppt/diagrams/layout1.xml" ContentType="application/vnd.openxmlformats-officedocument.drawingml.diagramLayout+xml"/>
  <Override PartName="/ppt/diagrams/data2.xml" ContentType="application/vnd.openxmlformats-officedocument.drawingml.diagramData+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diagrams/data1.xml" ContentType="application/vnd.openxmlformats-officedocument.drawingml.diagramData+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diagrams/colors2.xml" ContentType="application/vnd.openxmlformats-officedocument.drawingml.diagramColors+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diagrams/drawing1.xml" ContentType="application/vnd.ms-office.drawingml.diagramDrawing+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Layouts/slideLayout3.xml" ContentType="application/vnd.openxmlformats-officedocument.presentationml.slideLayout+xml"/>
  <Override PartName="/ppt/diagrams/quickStyle1.xml" ContentType="application/vnd.openxmlformats-officedocument.drawingml.diagramStyle+xml"/>
  <Default Extension="jpeg" ContentType="image/jpeg"/>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60" r:id="rId1"/>
  </p:sldMasterIdLst>
  <p:notesMasterIdLst>
    <p:notesMasterId r:id="rId35"/>
  </p:notesMasterIdLst>
  <p:sldIdLst>
    <p:sldId id="256" r:id="rId2"/>
    <p:sldId id="291" r:id="rId3"/>
    <p:sldId id="257" r:id="rId4"/>
    <p:sldId id="301" r:id="rId5"/>
    <p:sldId id="306" r:id="rId6"/>
    <p:sldId id="307" r:id="rId7"/>
    <p:sldId id="309" r:id="rId8"/>
    <p:sldId id="308" r:id="rId9"/>
    <p:sldId id="310" r:id="rId10"/>
    <p:sldId id="312" r:id="rId11"/>
    <p:sldId id="313" r:id="rId12"/>
    <p:sldId id="314" r:id="rId13"/>
    <p:sldId id="315" r:id="rId14"/>
    <p:sldId id="316" r:id="rId15"/>
    <p:sldId id="317" r:id="rId16"/>
    <p:sldId id="318" r:id="rId17"/>
    <p:sldId id="319" r:id="rId18"/>
    <p:sldId id="320" r:id="rId19"/>
    <p:sldId id="321" r:id="rId20"/>
    <p:sldId id="322" r:id="rId21"/>
    <p:sldId id="303" r:id="rId22"/>
    <p:sldId id="304" r:id="rId23"/>
    <p:sldId id="305" r:id="rId24"/>
    <p:sldId id="302" r:id="rId25"/>
    <p:sldId id="292" r:id="rId26"/>
    <p:sldId id="293" r:id="rId27"/>
    <p:sldId id="294" r:id="rId28"/>
    <p:sldId id="295" r:id="rId29"/>
    <p:sldId id="296" r:id="rId30"/>
    <p:sldId id="297" r:id="rId31"/>
    <p:sldId id="299" r:id="rId32"/>
    <p:sldId id="298" r:id="rId33"/>
    <p:sldId id="300" r:id="rId34"/>
  </p:sldIdLst>
  <p:sldSz cx="9144000" cy="5143500" type="screen16x9"/>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3840">
          <p15:clr>
            <a:srgbClr val="A4A3A4"/>
          </p15:clr>
        </p15:guide>
        <p15:guide id="3" orient="horz" pos="1620">
          <p15:clr>
            <a:srgbClr val="A4A3A4"/>
          </p15:clr>
        </p15:guide>
        <p15:guide id="4"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xmlns="">
          <a:srgbClr val="FF0000"/>
        </p14:laserClr>
      </p:ext>
      <p:ext uri="{2FDB2607-1784-4EEB-B798-7EB5836EED8A}">
        <p14:showMediaCtrls xmlns:p14="http://schemas.microsoft.com/office/powerpoint/2010/main" xmlns="" val="1"/>
      </p:ext>
    </p:extLst>
  </p:showPr>
  <p:clrMru>
    <a:srgbClr val="E69C3A"/>
    <a:srgbClr val="EB7635"/>
    <a:srgbClr val="E74A39"/>
    <a:srgbClr val="E5AC3B"/>
    <a:srgbClr val="E0D540"/>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C2FFA5D-87B4-456A-9821-1D502468CF0F}" styleName="Стиль из темы 1 - акцент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horzBarState="maximized">
    <p:restoredLeft sz="9618" autoAdjust="0"/>
    <p:restoredTop sz="90493" autoAdjust="0"/>
  </p:normalViewPr>
  <p:slideViewPr>
    <p:cSldViewPr snapToGrid="0">
      <p:cViewPr varScale="1">
        <p:scale>
          <a:sx n="94" d="100"/>
          <a:sy n="94" d="100"/>
        </p:scale>
        <p:origin x="-846" y="-102"/>
      </p:cViewPr>
      <p:guideLst>
        <p:guide orient="horz" pos="2160"/>
        <p:guide orient="horz" pos="1620"/>
        <p:guide pos="3840"/>
        <p:guide pos="288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notesMaster" Target="notesMasters/notesMaster1.xml"/></Relationships>
</file>

<file path=ppt/diagrams/colors1.xml><?xml version="1.0" encoding="utf-8"?>
<dgm:colorsDef xmlns:dgm="http://schemas.openxmlformats.org/drawingml/2006/diagram" xmlns:a="http://schemas.openxmlformats.org/drawingml/2006/main" uniqueId="urn:microsoft.com/office/officeart/2005/8/colors/accent0_2">
  <dgm:title val=""/>
  <dgm:desc val=""/>
  <dgm:catLst>
    <dgm:cat type="mainScheme" pri="10200"/>
  </dgm:catLst>
  <dgm:styleLbl name="node0">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align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ln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vennNode1">
    <dgm:fillClrLst meth="repeat">
      <a:schemeClr val="lt1">
        <a:alpha val="50000"/>
      </a:schemeClr>
    </dgm:fillClrLst>
    <dgm:linClrLst meth="repeat">
      <a:schemeClr val="dk2">
        <a:shade val="80000"/>
      </a:schemeClr>
    </dgm:linClrLst>
    <dgm:effectClrLst/>
    <dgm:txLinClrLst/>
    <dgm:txFillClrLst/>
    <dgm:txEffectClrLst/>
  </dgm:styleLbl>
  <dgm:styleLbl name="node2">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3">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4">
    <dgm:fillClrLst meth="repeat">
      <a:schemeClr val="lt1"/>
    </dgm:fillClrLst>
    <dgm:linClrLst meth="repeat">
      <a:schemeClr val="dk2">
        <a:shade val="80000"/>
      </a:schemeClr>
    </dgm:linClrLst>
    <dgm:effectClrLst/>
    <dgm:txLinClrLst/>
    <dgm:txFillClrLst meth="repeat">
      <a:schemeClr val="dk2"/>
    </dgm:txFillClrLst>
    <dgm:txEffectClrLst/>
  </dgm:styleLbl>
  <dgm:styleLbl name="fg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align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bg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sibTrans1D1">
    <dgm:fillClrLst meth="repeat">
      <a:schemeClr val="dk2"/>
    </dgm:fillClrLst>
    <dgm:linClrLst meth="repeat">
      <a:schemeClr val="dk2"/>
    </dgm:linClrLst>
    <dgm:effectClrLst/>
    <dgm:txLinClrLst/>
    <dgm:txFillClrLst meth="repeat">
      <a:schemeClr val="tx1"/>
    </dgm:txFillClrLst>
    <dgm:txEffectClrLst/>
  </dgm:styleLbl>
  <dgm:styleLbl name="callout">
    <dgm:fillClrLst meth="repeat">
      <a:schemeClr val="dk2"/>
    </dgm:fillClrLst>
    <dgm:linClrLst meth="repeat">
      <a:schemeClr val="dk2"/>
    </dgm:linClrLst>
    <dgm:effectClrLst/>
    <dgm:txLinClrLst/>
    <dgm:txFillClrLst meth="repeat">
      <a:schemeClr val="tx1"/>
    </dgm:txFillClrLst>
    <dgm:txEffectClrLst/>
  </dgm:styleLbl>
  <dgm:styleLbl name="asst0">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1">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2">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3">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4">
    <dgm:fillClrLst meth="repeat">
      <a:schemeClr val="lt1"/>
    </dgm:fillClrLst>
    <dgm:linClrLst meth="repeat">
      <a:schemeClr val="dk2">
        <a:shade val="80000"/>
      </a:schemeClr>
    </dgm:linClrLst>
    <dgm:effectClrLst/>
    <dgm:txLinClrLst/>
    <dgm:txFillClrLst meth="repeat">
      <a:schemeClr val="dk2"/>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dgm:txEffectClrLst/>
  </dgm:styleLbl>
  <dgm:styleLbl name="parChTrans2D2">
    <dgm:fillClrLst meth="repeat">
      <a:schemeClr val="dk2"/>
    </dgm:fillClrLst>
    <dgm:linClrLst meth="repeat">
      <a:schemeClr val="dk2"/>
    </dgm:linClrLst>
    <dgm:effectClrLst/>
    <dgm:txLinClrLst/>
    <dgm:txFillClrLst/>
    <dgm:txEffectClrLst/>
  </dgm:styleLbl>
  <dgm:styleLbl name="parChTrans2D3">
    <dgm:fillClrLst meth="repeat">
      <a:schemeClr val="dk2"/>
    </dgm:fillClrLst>
    <dgm:linClrLst meth="repeat">
      <a:schemeClr val="dk2"/>
    </dgm:linClrLst>
    <dgm:effectClrLst/>
    <dgm:txLinClrLst/>
    <dgm:txFillClrLst/>
    <dgm:txEffectClrLst/>
  </dgm:styleLbl>
  <dgm:styleLbl name="parChTrans2D4">
    <dgm:fillClrLst meth="repeat">
      <a:schemeClr val="dk2"/>
    </dgm:fillClrLst>
    <dgm:linClrLst meth="repeat">
      <a:schemeClr val="dk2"/>
    </dgm:linClrLst>
    <dgm:effectClrLst/>
    <dgm:txLinClrLst/>
    <dgm:txFillClrLst meth="repeat">
      <a:schemeClr val="lt1"/>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conF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align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trAlignAcc1">
    <dgm:fillClrLst meth="repeat">
      <a:schemeClr val="dk2">
        <a:alpha val="40000"/>
        <a:tint val="40000"/>
      </a:schemeClr>
    </dgm:fillClrLst>
    <dgm:linClrLst meth="repeat">
      <a:schemeClr val="dk2"/>
    </dgm:linClrLst>
    <dgm:effectClrLst/>
    <dgm:txLinClrLst/>
    <dgm:txFillClrLst meth="repeat">
      <a:schemeClr val="dk2"/>
    </dgm:txFillClrLst>
    <dgm:txEffectClrLst/>
  </dgm:styleLbl>
  <dgm:styleLbl name="b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solidFgAcc1">
    <dgm:fillClrLst meth="repeat">
      <a:schemeClr val="lt1"/>
    </dgm:fillClrLst>
    <dgm:linClrLst meth="repeat">
      <a:schemeClr val="dk2"/>
    </dgm:linClrLst>
    <dgm:effectClrLst/>
    <dgm:txLinClrLst/>
    <dgm:txFillClrLst meth="repeat">
      <a:schemeClr val="dk2"/>
    </dgm:txFillClrLst>
    <dgm:txEffectClrLst/>
  </dgm:styleLbl>
  <dgm:styleLbl name="solidAlignAcc1">
    <dgm:fillClrLst meth="repeat">
      <a:schemeClr val="lt1"/>
    </dgm:fillClrLst>
    <dgm:linClrLst meth="repeat">
      <a:schemeClr val="dk2"/>
    </dgm:linClrLst>
    <dgm:effectClrLst/>
    <dgm:txLinClrLst/>
    <dgm:txFillClrLst meth="repeat">
      <a:schemeClr val="dk2"/>
    </dgm:txFillClrLst>
    <dgm:txEffectClrLst/>
  </dgm:styleLbl>
  <dgm:styleLbl name="solidBgAcc1">
    <dgm:fillClrLst meth="repeat">
      <a:schemeClr val="lt1"/>
    </dgm:fillClrLst>
    <dgm:linClrLst meth="repeat">
      <a:schemeClr val="dk2"/>
    </dgm:linClrLst>
    <dgm:effectClrLst/>
    <dgm:txLinClrLst/>
    <dgm:txFillClrLst meth="repeat">
      <a:schemeClr val="dk2"/>
    </dgm:txFillClrLst>
    <dgm:txEffectClrLst/>
  </dgm:styleLbl>
  <dgm:styleLbl name="fg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align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bg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fgAcc0">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2">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3">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4">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2"/>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2"/>
    </dgm:txFillClrLst>
    <dgm:txEffectClrLst/>
  </dgm:styleLbl>
  <dgm:styleLbl name="fgShp">
    <dgm:fillClrLst meth="repeat">
      <a:schemeClr val="dk2">
        <a:tint val="60000"/>
      </a:schemeClr>
    </dgm:fillClrLst>
    <dgm:linClrLst meth="repeat">
      <a:schemeClr val="lt1"/>
    </dgm:linClrLst>
    <dgm:effectClrLst/>
    <dgm:txLinClrLst/>
    <dgm:txFillClrLst meth="repeat">
      <a:schemeClr val="dk2"/>
    </dgm:txFillClrLst>
    <dgm:txEffectClrLst/>
  </dgm:styleLbl>
  <dgm:styleLbl name="revTx">
    <dgm:fillClrLst meth="repeat">
      <a:schemeClr val="lt1">
        <a:alpha val="0"/>
      </a:schemeClr>
    </dgm:fillClrLst>
    <dgm:linClrLst meth="repeat">
      <a:schemeClr val="dk2">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EAEDFE6-369C-419B-A19A-280D8D996250}" type="doc">
      <dgm:prSet loTypeId="urn:microsoft.com/office/officeart/2005/8/layout/hierarchy2" loCatId="hierarchy" qsTypeId="urn:microsoft.com/office/officeart/2005/8/quickstyle/simple1" qsCatId="simple" csTypeId="urn:microsoft.com/office/officeart/2005/8/colors/accent0_2" csCatId="mainScheme" phldr="1"/>
      <dgm:spPr/>
      <dgm:t>
        <a:bodyPr/>
        <a:lstStyle/>
        <a:p>
          <a:endParaRPr lang="ru-RU"/>
        </a:p>
      </dgm:t>
    </dgm:pt>
    <dgm:pt modelId="{CAA70DD9-EAE8-47F0-BE81-A3CA2A0C8743}">
      <dgm:prSet phldrT="[Текст]" custT="1"/>
      <dgm:spPr>
        <a:solidFill>
          <a:srgbClr val="002060"/>
        </a:solidFill>
        <a:effectLst>
          <a:glow rad="228600">
            <a:srgbClr val="0070C0">
              <a:alpha val="40000"/>
            </a:srgbClr>
          </a:glow>
        </a:effectLst>
      </dgm:spPr>
      <dgm:t>
        <a:bodyPr/>
        <a:lstStyle/>
        <a:p>
          <a:r>
            <a:rPr lang="uz-Latn-UZ" sz="1200" b="1" dirty="0" smtClean="0">
              <a:solidFill>
                <a:schemeClr val="bg1"/>
              </a:solidFill>
            </a:rPr>
            <a:t>Машғулот №</a:t>
          </a:r>
          <a:r>
            <a:rPr lang="ru-RU" sz="1200" b="1" dirty="0" smtClean="0">
              <a:solidFill>
                <a:schemeClr val="bg1"/>
              </a:solidFill>
            </a:rPr>
            <a:t>1</a:t>
          </a:r>
          <a:endParaRPr lang="ru-RU" sz="1200" b="1" dirty="0">
            <a:solidFill>
              <a:schemeClr val="bg1"/>
            </a:solidFill>
          </a:endParaRPr>
        </a:p>
      </dgm:t>
    </dgm:pt>
    <dgm:pt modelId="{9DDC2740-3F52-4EB3-89DE-449AEE3F1819}" type="parTrans" cxnId="{D07B2582-FE51-490E-A996-E58A38EF2D7C}">
      <dgm:prSet/>
      <dgm:spPr/>
      <dgm:t>
        <a:bodyPr/>
        <a:lstStyle/>
        <a:p>
          <a:endParaRPr lang="ru-RU" sz="1200"/>
        </a:p>
      </dgm:t>
    </dgm:pt>
    <dgm:pt modelId="{F4BEE06D-895A-40B2-BFAA-603E9C65ABB8}" type="sibTrans" cxnId="{D07B2582-FE51-490E-A996-E58A38EF2D7C}">
      <dgm:prSet/>
      <dgm:spPr/>
      <dgm:t>
        <a:bodyPr/>
        <a:lstStyle/>
        <a:p>
          <a:endParaRPr lang="ru-RU" sz="1200"/>
        </a:p>
      </dgm:t>
    </dgm:pt>
    <dgm:pt modelId="{66CF454A-4257-417A-859C-D02CEA227DB8}">
      <dgm:prSet phldrT="[Текст]" custT="1"/>
      <dgm:spPr>
        <a:ln>
          <a:solidFill>
            <a:srgbClr val="C00000"/>
          </a:solidFill>
        </a:ln>
        <a:effectLst>
          <a:glow rad="139700">
            <a:schemeClr val="accent2">
              <a:satMod val="175000"/>
              <a:alpha val="40000"/>
            </a:schemeClr>
          </a:glow>
        </a:effectLst>
      </dgm:spPr>
      <dgm:t>
        <a:bodyPr/>
        <a:lstStyle/>
        <a:p>
          <a:r>
            <a:rPr lang="uz-Latn-UZ" sz="1800" b="1" dirty="0" smtClean="0">
              <a:solidFill>
                <a:schemeClr val="tx1"/>
              </a:solidFill>
              <a:effectLst>
                <a:outerShdw blurRad="38100" dist="38100" dir="2700000" algn="tl">
                  <a:srgbClr val="000000">
                    <a:alpha val="43137"/>
                  </a:srgbClr>
                </a:outerShdw>
              </a:effectLst>
            </a:rPr>
            <a:t>Талаба</a:t>
          </a:r>
          <a:endParaRPr lang="ru-RU" sz="1800" b="1" dirty="0">
            <a:solidFill>
              <a:schemeClr val="tx1"/>
            </a:solidFill>
            <a:effectLst>
              <a:outerShdw blurRad="38100" dist="38100" dir="2700000" algn="tl">
                <a:srgbClr val="000000">
                  <a:alpha val="43137"/>
                </a:srgbClr>
              </a:outerShdw>
            </a:effectLst>
          </a:endParaRPr>
        </a:p>
      </dgm:t>
    </dgm:pt>
    <dgm:pt modelId="{E8501F66-C631-4B7B-A7C3-C9A599C1D0D6}" type="parTrans" cxnId="{D27D129B-13A4-4313-A76F-14E658BD0CE5}">
      <dgm:prSet custT="1"/>
      <dgm:spPr/>
      <dgm:t>
        <a:bodyPr/>
        <a:lstStyle/>
        <a:p>
          <a:endParaRPr lang="ru-RU" sz="1200"/>
        </a:p>
      </dgm:t>
    </dgm:pt>
    <dgm:pt modelId="{13313072-7C74-4EF4-933B-C96B2F251675}" type="sibTrans" cxnId="{D27D129B-13A4-4313-A76F-14E658BD0CE5}">
      <dgm:prSet/>
      <dgm:spPr/>
      <dgm:t>
        <a:bodyPr/>
        <a:lstStyle/>
        <a:p>
          <a:endParaRPr lang="ru-RU" sz="1200"/>
        </a:p>
      </dgm:t>
    </dgm:pt>
    <dgm:pt modelId="{BAD6764F-DDB9-4DCD-B2D0-74F97B73C35D}">
      <dgm:prSet phldrT="[Текст]" custT="1"/>
      <dgm:spPr>
        <a:ln>
          <a:solidFill>
            <a:srgbClr val="C00000"/>
          </a:solidFill>
        </a:ln>
        <a:effectLst>
          <a:glow rad="101600">
            <a:schemeClr val="accent2">
              <a:satMod val="175000"/>
              <a:alpha val="40000"/>
            </a:schemeClr>
          </a:glow>
        </a:effectLst>
      </dgm:spPr>
      <dgm:t>
        <a:bodyPr/>
        <a:lstStyle/>
        <a:p>
          <a:r>
            <a:rPr lang="uz-Latn-UZ" sz="1800" b="1" dirty="0" smtClean="0">
              <a:solidFill>
                <a:schemeClr val="tx1"/>
              </a:solidFill>
              <a:effectLst>
                <a:outerShdw blurRad="38100" dist="38100" dir="2700000" algn="tl">
                  <a:srgbClr val="000000">
                    <a:alpha val="43137"/>
                  </a:srgbClr>
                </a:outerShdw>
              </a:effectLst>
            </a:rPr>
            <a:t>Ўқитувчи</a:t>
          </a:r>
          <a:endParaRPr lang="ru-RU" sz="1800" b="1" dirty="0">
            <a:solidFill>
              <a:schemeClr val="tx1"/>
            </a:solidFill>
            <a:effectLst>
              <a:outerShdw blurRad="38100" dist="38100" dir="2700000" algn="tl">
                <a:srgbClr val="000000">
                  <a:alpha val="43137"/>
                </a:srgbClr>
              </a:outerShdw>
            </a:effectLst>
          </a:endParaRPr>
        </a:p>
      </dgm:t>
    </dgm:pt>
    <dgm:pt modelId="{32BF15DD-87D5-4A89-89BC-15B72B92DFB1}" type="parTrans" cxnId="{1836456D-DFAE-45C2-BFF5-21966D49A159}">
      <dgm:prSet custT="1"/>
      <dgm:spPr>
        <a:ln>
          <a:solidFill>
            <a:srgbClr val="C00000"/>
          </a:solidFill>
        </a:ln>
      </dgm:spPr>
      <dgm:t>
        <a:bodyPr/>
        <a:lstStyle/>
        <a:p>
          <a:endParaRPr lang="ru-RU" sz="1200"/>
        </a:p>
      </dgm:t>
    </dgm:pt>
    <dgm:pt modelId="{4A4AEE7B-1813-4B86-85BC-E07C9D8E2EAA}" type="sibTrans" cxnId="{1836456D-DFAE-45C2-BFF5-21966D49A159}">
      <dgm:prSet/>
      <dgm:spPr/>
      <dgm:t>
        <a:bodyPr/>
        <a:lstStyle/>
        <a:p>
          <a:endParaRPr lang="ru-RU" sz="1200"/>
        </a:p>
      </dgm:t>
    </dgm:pt>
    <dgm:pt modelId="{E7B11B26-6690-4B6B-9EBF-BD62910B2103}">
      <dgm:prSet phldrT="[Текст]" custT="1"/>
      <dgm:spPr>
        <a:ln>
          <a:solidFill>
            <a:srgbClr val="00B050"/>
          </a:solidFill>
        </a:ln>
        <a:effectLst>
          <a:glow rad="139700">
            <a:schemeClr val="accent4">
              <a:satMod val="175000"/>
              <a:alpha val="40000"/>
            </a:schemeClr>
          </a:glow>
        </a:effectLst>
      </dgm:spPr>
      <dgm:t>
        <a:bodyPr/>
        <a:lstStyle/>
        <a:p>
          <a:r>
            <a:rPr lang="uz-Latn-UZ" sz="1200" b="1" dirty="0" smtClean="0">
              <a:solidFill>
                <a:schemeClr val="tx1"/>
              </a:solidFill>
              <a:effectLst>
                <a:outerShdw blurRad="38100" dist="38100" dir="2700000" algn="tl">
                  <a:srgbClr val="000000">
                    <a:alpha val="43137"/>
                  </a:srgbClr>
                </a:outerShdw>
              </a:effectLst>
            </a:rPr>
            <a:t>Дарснинг  актив қисми</a:t>
          </a:r>
          <a:endParaRPr lang="ru-RU" sz="1200" b="1" dirty="0">
            <a:solidFill>
              <a:schemeClr val="tx1"/>
            </a:solidFill>
            <a:effectLst>
              <a:outerShdw blurRad="38100" dist="38100" dir="2700000" algn="tl">
                <a:srgbClr val="000000">
                  <a:alpha val="43137"/>
                </a:srgbClr>
              </a:outerShdw>
            </a:effectLst>
          </a:endParaRPr>
        </a:p>
      </dgm:t>
    </dgm:pt>
    <dgm:pt modelId="{F22D1DEE-6A00-4397-9007-2BA579513E1E}" type="parTrans" cxnId="{F299EDFE-4686-47C6-AE2F-48BC63149ABF}">
      <dgm:prSet custT="1"/>
      <dgm:spPr/>
      <dgm:t>
        <a:bodyPr/>
        <a:lstStyle/>
        <a:p>
          <a:endParaRPr lang="ru-RU" sz="1200"/>
        </a:p>
      </dgm:t>
    </dgm:pt>
    <dgm:pt modelId="{58A48604-3640-4B3D-9A87-A159C717C54B}" type="sibTrans" cxnId="{F299EDFE-4686-47C6-AE2F-48BC63149ABF}">
      <dgm:prSet/>
      <dgm:spPr/>
      <dgm:t>
        <a:bodyPr/>
        <a:lstStyle/>
        <a:p>
          <a:endParaRPr lang="ru-RU" sz="1200"/>
        </a:p>
      </dgm:t>
    </dgm:pt>
    <dgm:pt modelId="{9B71A450-ED32-4573-90B7-7396615E6F8F}">
      <dgm:prSet phldrT="[Текст]" custT="1"/>
      <dgm:spPr>
        <a:ln>
          <a:solidFill>
            <a:srgbClr val="C00000"/>
          </a:solidFill>
        </a:ln>
        <a:effectLst>
          <a:glow rad="101600">
            <a:schemeClr val="accent2">
              <a:satMod val="175000"/>
              <a:alpha val="40000"/>
            </a:schemeClr>
          </a:glow>
        </a:effectLst>
      </dgm:spPr>
      <dgm:t>
        <a:bodyPr/>
        <a:lstStyle/>
        <a:p>
          <a:r>
            <a:rPr lang="uz-Latn-UZ" sz="1200" b="1" dirty="0" smtClean="0">
              <a:solidFill>
                <a:schemeClr val="tx1"/>
              </a:solidFill>
              <a:effectLst>
                <a:outerShdw blurRad="38100" dist="38100" dir="2700000" algn="tl">
                  <a:srgbClr val="000000">
                    <a:alpha val="43137"/>
                  </a:srgbClr>
                </a:outerShdw>
              </a:effectLst>
            </a:rPr>
            <a:t>Маълумотлар қисми</a:t>
          </a:r>
          <a:endParaRPr lang="ru-RU" sz="1200" b="1" dirty="0" smtClean="0">
            <a:solidFill>
              <a:schemeClr val="tx1"/>
            </a:solidFill>
            <a:effectLst>
              <a:outerShdw blurRad="38100" dist="38100" dir="2700000" algn="tl">
                <a:srgbClr val="000000">
                  <a:alpha val="43137"/>
                </a:srgbClr>
              </a:outerShdw>
            </a:effectLst>
          </a:endParaRPr>
        </a:p>
        <a:p>
          <a:r>
            <a:rPr lang="ru-RU" sz="1200" b="1" dirty="0" smtClean="0">
              <a:solidFill>
                <a:schemeClr val="tx1"/>
              </a:solidFill>
              <a:effectLst>
                <a:outerShdw blurRad="38100" dist="38100" dir="2700000" algn="tl">
                  <a:srgbClr val="000000">
                    <a:alpha val="43137"/>
                  </a:srgbClr>
                </a:outerShdw>
              </a:effectLst>
            </a:rPr>
            <a:t>(10-15 минут</a:t>
          </a:r>
          <a:r>
            <a:rPr lang="uz-Latn-UZ" sz="1200" b="1" dirty="0" smtClean="0">
              <a:solidFill>
                <a:schemeClr val="tx1"/>
              </a:solidFill>
              <a:effectLst>
                <a:outerShdw blurRad="38100" dist="38100" dir="2700000" algn="tl">
                  <a:srgbClr val="000000">
                    <a:alpha val="43137"/>
                  </a:srgbClr>
                </a:outerShdw>
              </a:effectLst>
            </a:rPr>
            <a:t> дан ошмаслиги керак</a:t>
          </a:r>
          <a:r>
            <a:rPr lang="ru-RU" sz="1200" b="1" dirty="0" smtClean="0">
              <a:solidFill>
                <a:schemeClr val="tx1"/>
              </a:solidFill>
              <a:effectLst>
                <a:outerShdw blurRad="38100" dist="38100" dir="2700000" algn="tl">
                  <a:srgbClr val="000000">
                    <a:alpha val="43137"/>
                  </a:srgbClr>
                </a:outerShdw>
              </a:effectLst>
            </a:rPr>
            <a:t>)</a:t>
          </a:r>
          <a:r>
            <a:rPr lang="uz-Latn-UZ" sz="1200" b="1" dirty="0" smtClean="0">
              <a:solidFill>
                <a:schemeClr val="tx1"/>
              </a:solidFill>
              <a:effectLst>
                <a:outerShdw blurRad="38100" dist="38100" dir="2700000" algn="tl">
                  <a:srgbClr val="000000">
                    <a:alpha val="43137"/>
                  </a:srgbClr>
                </a:outerShdw>
              </a:effectLst>
            </a:rPr>
            <a:t> </a:t>
          </a:r>
          <a:endParaRPr lang="ru-RU" sz="1200" b="1" dirty="0">
            <a:solidFill>
              <a:schemeClr val="tx1"/>
            </a:solidFill>
            <a:effectLst>
              <a:outerShdw blurRad="38100" dist="38100" dir="2700000" algn="tl">
                <a:srgbClr val="000000">
                  <a:alpha val="43137"/>
                </a:srgbClr>
              </a:outerShdw>
            </a:effectLst>
          </a:endParaRPr>
        </a:p>
      </dgm:t>
    </dgm:pt>
    <dgm:pt modelId="{21BEF458-A9F4-47CC-A2D1-6877DA95C6E0}" type="parTrans" cxnId="{8612190A-6616-4249-A3E0-2FD7F1B105D2}">
      <dgm:prSet custT="1"/>
      <dgm:spPr/>
      <dgm:t>
        <a:bodyPr/>
        <a:lstStyle/>
        <a:p>
          <a:endParaRPr lang="ru-RU" sz="1200"/>
        </a:p>
      </dgm:t>
    </dgm:pt>
    <dgm:pt modelId="{8673E6B9-094F-43D8-8852-ED6480A93C63}" type="sibTrans" cxnId="{8612190A-6616-4249-A3E0-2FD7F1B105D2}">
      <dgm:prSet/>
      <dgm:spPr/>
      <dgm:t>
        <a:bodyPr/>
        <a:lstStyle/>
        <a:p>
          <a:endParaRPr lang="ru-RU" sz="1200"/>
        </a:p>
      </dgm:t>
    </dgm:pt>
    <dgm:pt modelId="{84F8722D-5803-4E03-B64E-9DFEEAE06C7E}">
      <dgm:prSet custT="1"/>
      <dgm:spPr>
        <a:ln>
          <a:solidFill>
            <a:srgbClr val="00B050"/>
          </a:solidFill>
        </a:ln>
        <a:effectLst>
          <a:glow rad="101600">
            <a:schemeClr val="accent4">
              <a:satMod val="175000"/>
              <a:alpha val="40000"/>
            </a:schemeClr>
          </a:glow>
        </a:effectLst>
      </dgm:spPr>
      <dgm:t>
        <a:bodyPr/>
        <a:lstStyle/>
        <a:p>
          <a:r>
            <a:rPr lang="uz-Latn-UZ" sz="1200" b="1" dirty="0" smtClean="0">
              <a:solidFill>
                <a:schemeClr val="tx1"/>
              </a:solidFill>
              <a:effectLst>
                <a:outerShdw blurRad="38100" dist="38100" dir="2700000" algn="tl">
                  <a:srgbClr val="000000">
                    <a:alpha val="43137"/>
                  </a:srgbClr>
                </a:outerShdw>
              </a:effectLst>
            </a:rPr>
            <a:t>Машғулотнинг  актив қисми</a:t>
          </a:r>
          <a:endParaRPr lang="ru-RU" sz="1200" b="1" dirty="0">
            <a:solidFill>
              <a:schemeClr val="tx1"/>
            </a:solidFill>
            <a:effectLst>
              <a:outerShdw blurRad="38100" dist="38100" dir="2700000" algn="tl">
                <a:srgbClr val="000000">
                  <a:alpha val="43137"/>
                </a:srgbClr>
              </a:outerShdw>
            </a:effectLst>
          </a:endParaRPr>
        </a:p>
      </dgm:t>
    </dgm:pt>
    <dgm:pt modelId="{E82B38CF-197D-445F-ADA5-EA2FC765CC36}" type="parTrans" cxnId="{5FAA0B73-6228-4155-8056-03618F229CAC}">
      <dgm:prSet custT="1"/>
      <dgm:spPr/>
      <dgm:t>
        <a:bodyPr/>
        <a:lstStyle/>
        <a:p>
          <a:endParaRPr lang="ru-RU" sz="1200"/>
        </a:p>
      </dgm:t>
    </dgm:pt>
    <dgm:pt modelId="{7CB392ED-4BBA-4C23-9C01-5637E80C299C}" type="sibTrans" cxnId="{5FAA0B73-6228-4155-8056-03618F229CAC}">
      <dgm:prSet/>
      <dgm:spPr/>
      <dgm:t>
        <a:bodyPr/>
        <a:lstStyle/>
        <a:p>
          <a:endParaRPr lang="ru-RU" sz="1200"/>
        </a:p>
      </dgm:t>
    </dgm:pt>
    <dgm:pt modelId="{2D9B8CDC-E3EC-43E5-80F3-4F50E55E03D1}">
      <dgm:prSet custT="1"/>
      <dgm:spPr>
        <a:ln>
          <a:solidFill>
            <a:srgbClr val="00B050"/>
          </a:solidFill>
        </a:ln>
        <a:effectLst>
          <a:glow rad="101600">
            <a:schemeClr val="accent4">
              <a:satMod val="175000"/>
              <a:alpha val="40000"/>
            </a:schemeClr>
          </a:glow>
        </a:effectLst>
      </dgm:spPr>
      <dgm:t>
        <a:bodyPr/>
        <a:lstStyle/>
        <a:p>
          <a:r>
            <a:rPr lang="uz-Latn-UZ" sz="1200" b="1" dirty="0" smtClean="0">
              <a:solidFill>
                <a:schemeClr val="tx1"/>
              </a:solidFill>
              <a:effectLst>
                <a:outerShdw blurRad="38100" dist="38100" dir="2700000" algn="tl">
                  <a:srgbClr val="000000">
                    <a:alpha val="43137"/>
                  </a:srgbClr>
                </a:outerShdw>
              </a:effectLst>
            </a:rPr>
            <a:t>Савол жавоблар</a:t>
          </a:r>
          <a:endParaRPr lang="ru-RU" sz="1200" b="1" dirty="0">
            <a:solidFill>
              <a:schemeClr val="tx1"/>
            </a:solidFill>
            <a:effectLst>
              <a:outerShdw blurRad="38100" dist="38100" dir="2700000" algn="tl">
                <a:srgbClr val="000000">
                  <a:alpha val="43137"/>
                </a:srgbClr>
              </a:outerShdw>
            </a:effectLst>
          </a:endParaRPr>
        </a:p>
      </dgm:t>
    </dgm:pt>
    <dgm:pt modelId="{3B0C19BB-FCB7-4E6B-8AF8-79A0E9BAF3E6}" type="parTrans" cxnId="{6358EC0D-7938-4C25-B8E4-A20CAEB6C1A1}">
      <dgm:prSet custT="1"/>
      <dgm:spPr>
        <a:ln>
          <a:solidFill>
            <a:srgbClr val="00B050"/>
          </a:solidFill>
        </a:ln>
      </dgm:spPr>
      <dgm:t>
        <a:bodyPr/>
        <a:lstStyle/>
        <a:p>
          <a:endParaRPr lang="ru-RU" sz="1200"/>
        </a:p>
      </dgm:t>
    </dgm:pt>
    <dgm:pt modelId="{DA2D7F34-5AEA-4F3A-AF76-DB27FB2F4AAC}" type="sibTrans" cxnId="{6358EC0D-7938-4C25-B8E4-A20CAEB6C1A1}">
      <dgm:prSet/>
      <dgm:spPr/>
      <dgm:t>
        <a:bodyPr/>
        <a:lstStyle/>
        <a:p>
          <a:endParaRPr lang="ru-RU" sz="1200"/>
        </a:p>
      </dgm:t>
    </dgm:pt>
    <dgm:pt modelId="{1FE8DD4F-F876-43F9-B333-C769E62D62F9}">
      <dgm:prSet custT="1"/>
      <dgm:spPr>
        <a:ln>
          <a:solidFill>
            <a:srgbClr val="00B050"/>
          </a:solidFill>
        </a:ln>
        <a:effectLst>
          <a:glow rad="101600">
            <a:schemeClr val="accent4">
              <a:satMod val="175000"/>
              <a:alpha val="40000"/>
            </a:schemeClr>
          </a:glow>
        </a:effectLst>
      </dgm:spPr>
      <dgm:t>
        <a:bodyPr/>
        <a:lstStyle/>
        <a:p>
          <a:r>
            <a:rPr lang="uz-Latn-UZ" sz="1200" b="1" dirty="0" smtClean="0">
              <a:solidFill>
                <a:schemeClr val="tx1"/>
              </a:solidFill>
              <a:effectLst>
                <a:outerShdw blurRad="38100" dist="38100" dir="2700000" algn="tl">
                  <a:srgbClr val="000000">
                    <a:alpha val="43137"/>
                  </a:srgbClr>
                </a:outerShdw>
              </a:effectLst>
            </a:rPr>
            <a:t>Амалиётга ўргатиш</a:t>
          </a:r>
          <a:endParaRPr lang="ru-RU" sz="1200" b="1" dirty="0">
            <a:solidFill>
              <a:schemeClr val="tx1"/>
            </a:solidFill>
            <a:effectLst>
              <a:outerShdw blurRad="38100" dist="38100" dir="2700000" algn="tl">
                <a:srgbClr val="000000">
                  <a:alpha val="43137"/>
                </a:srgbClr>
              </a:outerShdw>
            </a:effectLst>
          </a:endParaRPr>
        </a:p>
      </dgm:t>
    </dgm:pt>
    <dgm:pt modelId="{446E0734-33C7-496E-AC54-590BF623C487}" type="parTrans" cxnId="{3D023FFD-0C23-4757-8D68-655E2D8ED303}">
      <dgm:prSet custT="1"/>
      <dgm:spPr>
        <a:ln>
          <a:solidFill>
            <a:srgbClr val="00B050"/>
          </a:solidFill>
        </a:ln>
      </dgm:spPr>
      <dgm:t>
        <a:bodyPr/>
        <a:lstStyle/>
        <a:p>
          <a:endParaRPr lang="ru-RU" sz="1200"/>
        </a:p>
      </dgm:t>
    </dgm:pt>
    <dgm:pt modelId="{430A9AB8-A7DB-45E0-A832-5F21F4E020A5}" type="sibTrans" cxnId="{3D023FFD-0C23-4757-8D68-655E2D8ED303}">
      <dgm:prSet/>
      <dgm:spPr/>
      <dgm:t>
        <a:bodyPr/>
        <a:lstStyle/>
        <a:p>
          <a:endParaRPr lang="ru-RU" sz="1200"/>
        </a:p>
      </dgm:t>
    </dgm:pt>
    <dgm:pt modelId="{5CE330F5-8C28-4393-96E4-E749F7064C35}">
      <dgm:prSet custT="1"/>
      <dgm:spPr>
        <a:ln>
          <a:solidFill>
            <a:srgbClr val="00B050"/>
          </a:solidFill>
        </a:ln>
        <a:effectLst>
          <a:glow rad="101600">
            <a:schemeClr val="accent4">
              <a:satMod val="175000"/>
              <a:alpha val="40000"/>
            </a:schemeClr>
          </a:glow>
        </a:effectLst>
      </dgm:spPr>
      <dgm:t>
        <a:bodyPr/>
        <a:lstStyle/>
        <a:p>
          <a:r>
            <a:rPr lang="uz-Latn-UZ" sz="1200" b="1" dirty="0" smtClean="0">
              <a:solidFill>
                <a:schemeClr val="tx1"/>
              </a:solidFill>
              <a:effectLst>
                <a:outerShdw blurRad="38100" dist="38100" dir="2700000" algn="tl">
                  <a:srgbClr val="000000">
                    <a:alpha val="43137"/>
                  </a:srgbClr>
                </a:outerShdw>
              </a:effectLst>
            </a:rPr>
            <a:t>Хисоб китоб қилиш ва баҳо қўйиш</a:t>
          </a:r>
          <a:endParaRPr lang="ru-RU" sz="1200" b="1" dirty="0">
            <a:solidFill>
              <a:schemeClr val="tx1"/>
            </a:solidFill>
            <a:effectLst>
              <a:outerShdw blurRad="38100" dist="38100" dir="2700000" algn="tl">
                <a:srgbClr val="000000">
                  <a:alpha val="43137"/>
                </a:srgbClr>
              </a:outerShdw>
            </a:effectLst>
          </a:endParaRPr>
        </a:p>
      </dgm:t>
    </dgm:pt>
    <dgm:pt modelId="{5E9D7C18-0C5F-4041-B8FE-3FB4A8E7F5DA}" type="parTrans" cxnId="{DCB49051-E5ED-4575-8E6B-0F127BA81A55}">
      <dgm:prSet custT="1"/>
      <dgm:spPr>
        <a:ln>
          <a:solidFill>
            <a:srgbClr val="00B050"/>
          </a:solidFill>
        </a:ln>
      </dgm:spPr>
      <dgm:t>
        <a:bodyPr/>
        <a:lstStyle/>
        <a:p>
          <a:endParaRPr lang="ru-RU" sz="1200"/>
        </a:p>
      </dgm:t>
    </dgm:pt>
    <dgm:pt modelId="{21E7D5DC-FA45-43FB-8EF4-EEF8CDC06BE8}" type="sibTrans" cxnId="{DCB49051-E5ED-4575-8E6B-0F127BA81A55}">
      <dgm:prSet/>
      <dgm:spPr/>
      <dgm:t>
        <a:bodyPr/>
        <a:lstStyle/>
        <a:p>
          <a:endParaRPr lang="ru-RU" sz="1200"/>
        </a:p>
      </dgm:t>
    </dgm:pt>
    <dgm:pt modelId="{14C31279-4C65-410A-B512-6A9490E277B1}">
      <dgm:prSet custT="1"/>
      <dgm:spPr>
        <a:ln>
          <a:solidFill>
            <a:srgbClr val="00B050"/>
          </a:solidFill>
        </a:ln>
        <a:effectLst>
          <a:glow rad="101600">
            <a:schemeClr val="accent4">
              <a:satMod val="175000"/>
              <a:alpha val="40000"/>
            </a:schemeClr>
          </a:glow>
        </a:effectLst>
      </dgm:spPr>
      <dgm:t>
        <a:bodyPr/>
        <a:lstStyle/>
        <a:p>
          <a:r>
            <a:rPr lang="uz-Latn-UZ" sz="1200" b="1" dirty="0" smtClean="0">
              <a:solidFill>
                <a:schemeClr val="tx1"/>
              </a:solidFill>
              <a:effectLst>
                <a:outerShdw blurRad="38100" dist="38100" dir="2700000" algn="tl">
                  <a:srgbClr val="000000">
                    <a:alpha val="43137"/>
                  </a:srgbClr>
                </a:outerShdw>
              </a:effectLst>
            </a:rPr>
            <a:t>Ижобий баҳо</a:t>
          </a:r>
          <a:endParaRPr lang="ru-RU" sz="1200" b="1" dirty="0">
            <a:solidFill>
              <a:schemeClr val="tx1"/>
            </a:solidFill>
            <a:effectLst>
              <a:outerShdw blurRad="38100" dist="38100" dir="2700000" algn="tl">
                <a:srgbClr val="000000">
                  <a:alpha val="43137"/>
                </a:srgbClr>
              </a:outerShdw>
            </a:effectLst>
          </a:endParaRPr>
        </a:p>
      </dgm:t>
    </dgm:pt>
    <dgm:pt modelId="{23CBA819-3D59-40A2-B141-527FF3C89FCC}" type="parTrans" cxnId="{3776799C-5E52-4EF1-8591-37F7A909B0DD}">
      <dgm:prSet custT="1"/>
      <dgm:spPr>
        <a:ln>
          <a:solidFill>
            <a:srgbClr val="00B050"/>
          </a:solidFill>
        </a:ln>
      </dgm:spPr>
      <dgm:t>
        <a:bodyPr/>
        <a:lstStyle/>
        <a:p>
          <a:endParaRPr lang="ru-RU" sz="1200"/>
        </a:p>
      </dgm:t>
    </dgm:pt>
    <dgm:pt modelId="{BC21FCAA-069B-46D2-AE57-945ED0989077}" type="sibTrans" cxnId="{3776799C-5E52-4EF1-8591-37F7A909B0DD}">
      <dgm:prSet/>
      <dgm:spPr/>
      <dgm:t>
        <a:bodyPr/>
        <a:lstStyle/>
        <a:p>
          <a:endParaRPr lang="ru-RU" sz="1200"/>
        </a:p>
      </dgm:t>
    </dgm:pt>
    <dgm:pt modelId="{C2C4FD4C-8123-465D-BEBE-8756D3170614}">
      <dgm:prSet custT="1"/>
      <dgm:spPr>
        <a:ln>
          <a:solidFill>
            <a:srgbClr val="00B050"/>
          </a:solidFill>
        </a:ln>
        <a:effectLst>
          <a:glow rad="101600">
            <a:schemeClr val="accent4">
              <a:satMod val="175000"/>
              <a:alpha val="40000"/>
            </a:schemeClr>
          </a:glow>
        </a:effectLst>
      </dgm:spPr>
      <dgm:t>
        <a:bodyPr/>
        <a:lstStyle/>
        <a:p>
          <a:r>
            <a:rPr lang="uz-Latn-UZ" sz="1200" b="1" dirty="0" smtClean="0">
              <a:solidFill>
                <a:schemeClr val="tx1"/>
              </a:solidFill>
              <a:effectLst>
                <a:outerShdw blurRad="38100" dist="38100" dir="2700000" algn="tl">
                  <a:srgbClr val="000000">
                    <a:alpha val="43137"/>
                  </a:srgbClr>
                </a:outerShdw>
              </a:effectLst>
            </a:rPr>
            <a:t>Қониқарсиз баҳо</a:t>
          </a:r>
          <a:endParaRPr lang="ru-RU" sz="1200" b="1" dirty="0">
            <a:solidFill>
              <a:schemeClr val="tx1"/>
            </a:solidFill>
            <a:effectLst>
              <a:outerShdw blurRad="38100" dist="38100" dir="2700000" algn="tl">
                <a:srgbClr val="000000">
                  <a:alpha val="43137"/>
                </a:srgbClr>
              </a:outerShdw>
            </a:effectLst>
          </a:endParaRPr>
        </a:p>
      </dgm:t>
    </dgm:pt>
    <dgm:pt modelId="{9D6AB909-CCCE-4F9B-828E-85B589E2297E}" type="parTrans" cxnId="{7A672C6B-FF65-4C33-B89B-6E7332626F2D}">
      <dgm:prSet custT="1"/>
      <dgm:spPr>
        <a:ln>
          <a:solidFill>
            <a:srgbClr val="00B050"/>
          </a:solidFill>
        </a:ln>
      </dgm:spPr>
      <dgm:t>
        <a:bodyPr/>
        <a:lstStyle/>
        <a:p>
          <a:endParaRPr lang="ru-RU" sz="1200"/>
        </a:p>
      </dgm:t>
    </dgm:pt>
    <dgm:pt modelId="{72AE0D70-57B3-4FBE-817E-D12983BE35FC}" type="sibTrans" cxnId="{7A672C6B-FF65-4C33-B89B-6E7332626F2D}">
      <dgm:prSet/>
      <dgm:spPr/>
      <dgm:t>
        <a:bodyPr/>
        <a:lstStyle/>
        <a:p>
          <a:endParaRPr lang="ru-RU" sz="1200"/>
        </a:p>
      </dgm:t>
    </dgm:pt>
    <dgm:pt modelId="{63FE267A-F8B1-49C0-BD29-D53BEDEB3827}">
      <dgm:prSet custT="1"/>
      <dgm:spPr>
        <a:ln>
          <a:solidFill>
            <a:srgbClr val="00B050"/>
          </a:solidFill>
        </a:ln>
        <a:effectLst>
          <a:glow rad="101600">
            <a:schemeClr val="accent4">
              <a:satMod val="175000"/>
              <a:alpha val="40000"/>
            </a:schemeClr>
          </a:glow>
        </a:effectLst>
      </dgm:spPr>
      <dgm:t>
        <a:bodyPr/>
        <a:lstStyle/>
        <a:p>
          <a:r>
            <a:rPr lang="uz-Latn-UZ" sz="1200" b="1" dirty="0" smtClean="0">
              <a:solidFill>
                <a:schemeClr val="tx1"/>
              </a:solidFill>
              <a:effectLst>
                <a:outerShdw blurRad="38100" dist="38100" dir="2700000" algn="tl">
                  <a:srgbClr val="000000">
                    <a:alpha val="43137"/>
                  </a:srgbClr>
                </a:outerShdw>
              </a:effectLst>
            </a:rPr>
            <a:t>Уйга вазифа</a:t>
          </a:r>
          <a:endParaRPr lang="ru-RU" sz="1200" b="1" dirty="0">
            <a:solidFill>
              <a:schemeClr val="tx1"/>
            </a:solidFill>
            <a:effectLst>
              <a:outerShdw blurRad="38100" dist="38100" dir="2700000" algn="tl">
                <a:srgbClr val="000000">
                  <a:alpha val="43137"/>
                </a:srgbClr>
              </a:outerShdw>
            </a:effectLst>
          </a:endParaRPr>
        </a:p>
      </dgm:t>
    </dgm:pt>
    <dgm:pt modelId="{2EA661FB-60EE-4D32-AD7D-718247471631}" type="parTrans" cxnId="{37AE3F06-C83B-4DEB-8FA0-B5DEA292D224}">
      <dgm:prSet custT="1"/>
      <dgm:spPr>
        <a:ln>
          <a:solidFill>
            <a:srgbClr val="00B050"/>
          </a:solidFill>
        </a:ln>
      </dgm:spPr>
      <dgm:t>
        <a:bodyPr/>
        <a:lstStyle/>
        <a:p>
          <a:endParaRPr lang="ru-RU" sz="1200"/>
        </a:p>
      </dgm:t>
    </dgm:pt>
    <dgm:pt modelId="{007D7177-51CB-42D9-9BE2-85E823E33513}" type="sibTrans" cxnId="{37AE3F06-C83B-4DEB-8FA0-B5DEA292D224}">
      <dgm:prSet/>
      <dgm:spPr/>
      <dgm:t>
        <a:bodyPr/>
        <a:lstStyle/>
        <a:p>
          <a:endParaRPr lang="ru-RU" sz="1200"/>
        </a:p>
      </dgm:t>
    </dgm:pt>
    <dgm:pt modelId="{DFE4FB5C-6A62-4822-A4FD-984EAA087B31}">
      <dgm:prSet custT="1"/>
      <dgm:spPr>
        <a:ln>
          <a:solidFill>
            <a:srgbClr val="FFC000"/>
          </a:solidFill>
        </a:ln>
        <a:effectLst>
          <a:glow rad="101600">
            <a:schemeClr val="accent1">
              <a:satMod val="175000"/>
              <a:alpha val="40000"/>
            </a:schemeClr>
          </a:glow>
        </a:effectLst>
      </dgm:spPr>
      <dgm:t>
        <a:bodyPr/>
        <a:lstStyle/>
        <a:p>
          <a:r>
            <a:rPr lang="uz-Latn-UZ" sz="1200" b="1" dirty="0" smtClean="0">
              <a:solidFill>
                <a:schemeClr val="tx1"/>
              </a:solidFill>
              <a:effectLst>
                <a:outerShdw blurRad="38100" dist="38100" dir="2700000" algn="tl">
                  <a:srgbClr val="000000">
                    <a:alpha val="43137"/>
                  </a:srgbClr>
                </a:outerShdw>
              </a:effectLst>
            </a:rPr>
            <a:t>Танафус</a:t>
          </a:r>
          <a:r>
            <a:rPr lang="ru-RU" sz="1200" b="1" dirty="0" smtClean="0">
              <a:solidFill>
                <a:schemeClr val="tx1"/>
              </a:solidFill>
              <a:effectLst>
                <a:outerShdw blurRad="38100" dist="38100" dir="2700000" algn="tl">
                  <a:srgbClr val="000000">
                    <a:alpha val="43137"/>
                  </a:srgbClr>
                </a:outerShdw>
              </a:effectLst>
            </a:rPr>
            <a:t> 5-10 минут</a:t>
          </a:r>
          <a:endParaRPr lang="ru-RU" sz="1200" b="1" dirty="0">
            <a:solidFill>
              <a:schemeClr val="tx1"/>
            </a:solidFill>
            <a:effectLst>
              <a:outerShdw blurRad="38100" dist="38100" dir="2700000" algn="tl">
                <a:srgbClr val="000000">
                  <a:alpha val="43137"/>
                </a:srgbClr>
              </a:outerShdw>
            </a:effectLst>
          </a:endParaRPr>
        </a:p>
      </dgm:t>
    </dgm:pt>
    <dgm:pt modelId="{4178B2E4-F4C3-4632-B842-900793D0E197}" type="parTrans" cxnId="{130ADD39-2268-4D2E-864F-ABF755B56CE7}">
      <dgm:prSet custT="1"/>
      <dgm:spPr/>
      <dgm:t>
        <a:bodyPr/>
        <a:lstStyle/>
        <a:p>
          <a:endParaRPr lang="ru-RU" sz="1200"/>
        </a:p>
      </dgm:t>
    </dgm:pt>
    <dgm:pt modelId="{F8DB091F-A8F8-40CE-B02C-C753CAE6BE48}" type="sibTrans" cxnId="{130ADD39-2268-4D2E-864F-ABF755B56CE7}">
      <dgm:prSet/>
      <dgm:spPr/>
      <dgm:t>
        <a:bodyPr/>
        <a:lstStyle/>
        <a:p>
          <a:endParaRPr lang="ru-RU" sz="1200"/>
        </a:p>
      </dgm:t>
    </dgm:pt>
    <dgm:pt modelId="{5DBFC2E6-FDC6-4280-B2A2-8C5477A06E2A}">
      <dgm:prSet custT="1"/>
      <dgm:spPr>
        <a:ln>
          <a:solidFill>
            <a:srgbClr val="C00000"/>
          </a:solidFill>
        </a:ln>
        <a:effectLst>
          <a:glow rad="101600">
            <a:schemeClr val="accent2">
              <a:satMod val="175000"/>
              <a:alpha val="40000"/>
            </a:schemeClr>
          </a:glow>
        </a:effectLst>
      </dgm:spPr>
      <dgm:t>
        <a:bodyPr/>
        <a:lstStyle/>
        <a:p>
          <a:r>
            <a:rPr lang="uz-Latn-UZ" sz="1200" b="1" dirty="0" smtClean="0">
              <a:solidFill>
                <a:schemeClr val="tx1"/>
              </a:solidFill>
              <a:effectLst>
                <a:outerShdw blurRad="38100" dist="38100" dir="2700000" algn="tl">
                  <a:srgbClr val="000000">
                    <a:alpha val="43137"/>
                  </a:srgbClr>
                </a:outerShdw>
              </a:effectLst>
            </a:rPr>
            <a:t>Материалларни изохлаш ва </a:t>
          </a:r>
          <a:r>
            <a:rPr lang="ru-RU" sz="1200" b="1" dirty="0" smtClean="0">
              <a:solidFill>
                <a:schemeClr val="tx1"/>
              </a:solidFill>
              <a:effectLst>
                <a:outerShdw blurRad="38100" dist="38100" dir="2700000" algn="tl">
                  <a:srgbClr val="000000">
                    <a:alpha val="43137"/>
                  </a:srgbClr>
                </a:outerShdw>
              </a:effectLst>
            </a:rPr>
            <a:t>слайд</a:t>
          </a:r>
          <a:r>
            <a:rPr lang="uz-Latn-UZ" sz="1200" b="1" dirty="0" smtClean="0">
              <a:solidFill>
                <a:schemeClr val="tx1"/>
              </a:solidFill>
              <a:effectLst>
                <a:outerShdw blurRad="38100" dist="38100" dir="2700000" algn="tl">
                  <a:srgbClr val="000000">
                    <a:alpha val="43137"/>
                  </a:srgbClr>
                </a:outerShdw>
              </a:effectLst>
            </a:rPr>
            <a:t>лар кўрсатиш</a:t>
          </a:r>
          <a:endParaRPr lang="ru-RU" sz="1200" b="1" dirty="0">
            <a:solidFill>
              <a:schemeClr val="tx1"/>
            </a:solidFill>
            <a:effectLst>
              <a:outerShdw blurRad="38100" dist="38100" dir="2700000" algn="tl">
                <a:srgbClr val="000000">
                  <a:alpha val="43137"/>
                </a:srgbClr>
              </a:outerShdw>
            </a:effectLst>
          </a:endParaRPr>
        </a:p>
      </dgm:t>
    </dgm:pt>
    <dgm:pt modelId="{3E9833B3-B6D0-4F27-A8E5-87E86DF57BD7}" type="parTrans" cxnId="{B91245BF-390E-45B7-931C-103C1829671C}">
      <dgm:prSet custT="1"/>
      <dgm:spPr>
        <a:ln>
          <a:solidFill>
            <a:srgbClr val="C00000"/>
          </a:solidFill>
        </a:ln>
      </dgm:spPr>
      <dgm:t>
        <a:bodyPr/>
        <a:lstStyle/>
        <a:p>
          <a:endParaRPr lang="ru-RU" sz="1200"/>
        </a:p>
      </dgm:t>
    </dgm:pt>
    <dgm:pt modelId="{7939F744-1E0A-4893-A382-99BFBEB62075}" type="sibTrans" cxnId="{B91245BF-390E-45B7-931C-103C1829671C}">
      <dgm:prSet/>
      <dgm:spPr/>
      <dgm:t>
        <a:bodyPr/>
        <a:lstStyle/>
        <a:p>
          <a:endParaRPr lang="ru-RU" sz="1200"/>
        </a:p>
      </dgm:t>
    </dgm:pt>
    <dgm:pt modelId="{7B78DDA3-5F4C-4B34-A323-1EAD8D4A325F}" type="pres">
      <dgm:prSet presAssocID="{5EAEDFE6-369C-419B-A19A-280D8D996250}" presName="diagram" presStyleCnt="0">
        <dgm:presLayoutVars>
          <dgm:chPref val="1"/>
          <dgm:dir/>
          <dgm:animOne val="branch"/>
          <dgm:animLvl val="lvl"/>
          <dgm:resizeHandles val="exact"/>
        </dgm:presLayoutVars>
      </dgm:prSet>
      <dgm:spPr/>
      <dgm:t>
        <a:bodyPr/>
        <a:lstStyle/>
        <a:p>
          <a:endParaRPr lang="ru-RU"/>
        </a:p>
      </dgm:t>
    </dgm:pt>
    <dgm:pt modelId="{7B06A6E5-7101-44EF-B23C-E5FB71E34F0B}" type="pres">
      <dgm:prSet presAssocID="{CAA70DD9-EAE8-47F0-BE81-A3CA2A0C8743}" presName="root1" presStyleCnt="0"/>
      <dgm:spPr/>
    </dgm:pt>
    <dgm:pt modelId="{33F0E566-C81F-4807-82F0-8267BDD556A3}" type="pres">
      <dgm:prSet presAssocID="{CAA70DD9-EAE8-47F0-BE81-A3CA2A0C8743}" presName="LevelOneTextNode" presStyleLbl="node0" presStyleIdx="0" presStyleCnt="1" custScaleX="209972" custScaleY="190093">
        <dgm:presLayoutVars>
          <dgm:chPref val="3"/>
        </dgm:presLayoutVars>
      </dgm:prSet>
      <dgm:spPr/>
      <dgm:t>
        <a:bodyPr/>
        <a:lstStyle/>
        <a:p>
          <a:endParaRPr lang="ru-RU"/>
        </a:p>
      </dgm:t>
    </dgm:pt>
    <dgm:pt modelId="{F75FB2B0-A583-4E80-8EAA-33F6823CC8E4}" type="pres">
      <dgm:prSet presAssocID="{CAA70DD9-EAE8-47F0-BE81-A3CA2A0C8743}" presName="level2hierChild" presStyleCnt="0"/>
      <dgm:spPr/>
    </dgm:pt>
    <dgm:pt modelId="{B3211696-EBD1-4F72-9BE1-1A54F5075868}" type="pres">
      <dgm:prSet presAssocID="{E8501F66-C631-4B7B-A7C3-C9A599C1D0D6}" presName="conn2-1" presStyleLbl="parChTrans1D2" presStyleIdx="0" presStyleCnt="5"/>
      <dgm:spPr/>
      <dgm:t>
        <a:bodyPr/>
        <a:lstStyle/>
        <a:p>
          <a:endParaRPr lang="ru-RU"/>
        </a:p>
      </dgm:t>
    </dgm:pt>
    <dgm:pt modelId="{E174BD05-0B5E-4F42-91CF-FEAAEB2AEAEC}" type="pres">
      <dgm:prSet presAssocID="{E8501F66-C631-4B7B-A7C3-C9A599C1D0D6}" presName="connTx" presStyleLbl="parChTrans1D2" presStyleIdx="0" presStyleCnt="5"/>
      <dgm:spPr/>
      <dgm:t>
        <a:bodyPr/>
        <a:lstStyle/>
        <a:p>
          <a:endParaRPr lang="ru-RU"/>
        </a:p>
      </dgm:t>
    </dgm:pt>
    <dgm:pt modelId="{0F89868F-28BD-41F8-98DB-53115E72786A}" type="pres">
      <dgm:prSet presAssocID="{66CF454A-4257-417A-859C-D02CEA227DB8}" presName="root2" presStyleCnt="0"/>
      <dgm:spPr/>
    </dgm:pt>
    <dgm:pt modelId="{8B53B82C-74E5-4BE0-B609-F0D6AFFC702F}" type="pres">
      <dgm:prSet presAssocID="{66CF454A-4257-417A-859C-D02CEA227DB8}" presName="LevelTwoTextNode" presStyleLbl="node2" presStyleIdx="0" presStyleCnt="5" custLinFactNeighborX="2724" custLinFactNeighborY="22328">
        <dgm:presLayoutVars>
          <dgm:chPref val="3"/>
        </dgm:presLayoutVars>
      </dgm:prSet>
      <dgm:spPr/>
      <dgm:t>
        <a:bodyPr/>
        <a:lstStyle/>
        <a:p>
          <a:endParaRPr lang="ru-RU"/>
        </a:p>
      </dgm:t>
    </dgm:pt>
    <dgm:pt modelId="{87EF08AF-A435-4C7A-BF46-00F064B9B469}" type="pres">
      <dgm:prSet presAssocID="{66CF454A-4257-417A-859C-D02CEA227DB8}" presName="level3hierChild" presStyleCnt="0"/>
      <dgm:spPr/>
    </dgm:pt>
    <dgm:pt modelId="{AF892A9D-8B65-4315-B688-99824149642D}" type="pres">
      <dgm:prSet presAssocID="{32BF15DD-87D5-4A89-89BC-15B72B92DFB1}" presName="conn2-1" presStyleLbl="parChTrans1D3" presStyleIdx="0" presStyleCnt="6"/>
      <dgm:spPr/>
      <dgm:t>
        <a:bodyPr/>
        <a:lstStyle/>
        <a:p>
          <a:endParaRPr lang="ru-RU"/>
        </a:p>
      </dgm:t>
    </dgm:pt>
    <dgm:pt modelId="{027DB485-687A-40DA-A227-929B8842ACB6}" type="pres">
      <dgm:prSet presAssocID="{32BF15DD-87D5-4A89-89BC-15B72B92DFB1}" presName="connTx" presStyleLbl="parChTrans1D3" presStyleIdx="0" presStyleCnt="6"/>
      <dgm:spPr/>
      <dgm:t>
        <a:bodyPr/>
        <a:lstStyle/>
        <a:p>
          <a:endParaRPr lang="ru-RU"/>
        </a:p>
      </dgm:t>
    </dgm:pt>
    <dgm:pt modelId="{7FF836F8-45F3-4B22-BB00-60931294B897}" type="pres">
      <dgm:prSet presAssocID="{BAD6764F-DDB9-4DCD-B2D0-74F97B73C35D}" presName="root2" presStyleCnt="0"/>
      <dgm:spPr/>
    </dgm:pt>
    <dgm:pt modelId="{E00A0BF6-443D-4938-AE4A-C1ABD5BD9AC6}" type="pres">
      <dgm:prSet presAssocID="{BAD6764F-DDB9-4DCD-B2D0-74F97B73C35D}" presName="LevelTwoTextNode" presStyleLbl="node3" presStyleIdx="0" presStyleCnt="6" custScaleX="138095" custScaleY="162636" custLinFactNeighborX="10" custLinFactNeighborY="22346">
        <dgm:presLayoutVars>
          <dgm:chPref val="3"/>
        </dgm:presLayoutVars>
      </dgm:prSet>
      <dgm:spPr/>
      <dgm:t>
        <a:bodyPr/>
        <a:lstStyle/>
        <a:p>
          <a:endParaRPr lang="ru-RU"/>
        </a:p>
      </dgm:t>
    </dgm:pt>
    <dgm:pt modelId="{4D35C103-2C95-41CA-8F47-15FD7973CA9A}" type="pres">
      <dgm:prSet presAssocID="{BAD6764F-DDB9-4DCD-B2D0-74F97B73C35D}" presName="level3hierChild" presStyleCnt="0"/>
      <dgm:spPr/>
    </dgm:pt>
    <dgm:pt modelId="{76F379F9-C234-41C8-B0D9-729A71852DE2}" type="pres">
      <dgm:prSet presAssocID="{F22D1DEE-6A00-4397-9007-2BA579513E1E}" presName="conn2-1" presStyleLbl="parChTrans1D2" presStyleIdx="1" presStyleCnt="5"/>
      <dgm:spPr/>
      <dgm:t>
        <a:bodyPr/>
        <a:lstStyle/>
        <a:p>
          <a:endParaRPr lang="ru-RU"/>
        </a:p>
      </dgm:t>
    </dgm:pt>
    <dgm:pt modelId="{E07F54CF-D077-4ED3-ADAF-CD87B3AAF752}" type="pres">
      <dgm:prSet presAssocID="{F22D1DEE-6A00-4397-9007-2BA579513E1E}" presName="connTx" presStyleLbl="parChTrans1D2" presStyleIdx="1" presStyleCnt="5"/>
      <dgm:spPr/>
      <dgm:t>
        <a:bodyPr/>
        <a:lstStyle/>
        <a:p>
          <a:endParaRPr lang="ru-RU"/>
        </a:p>
      </dgm:t>
    </dgm:pt>
    <dgm:pt modelId="{9D884492-FF2C-4B3E-B5C3-D33D468C7967}" type="pres">
      <dgm:prSet presAssocID="{E7B11B26-6690-4B6B-9EBF-BD62910B2103}" presName="root2" presStyleCnt="0"/>
      <dgm:spPr/>
    </dgm:pt>
    <dgm:pt modelId="{D217E66A-42E4-42CD-AFE7-9CC6EFBB6E94}" type="pres">
      <dgm:prSet presAssocID="{E7B11B26-6690-4B6B-9EBF-BD62910B2103}" presName="LevelTwoTextNode" presStyleLbl="node2" presStyleIdx="1" presStyleCnt="5" custLinFactNeighborX="-59" custLinFactNeighborY="-57581">
        <dgm:presLayoutVars>
          <dgm:chPref val="3"/>
        </dgm:presLayoutVars>
      </dgm:prSet>
      <dgm:spPr/>
      <dgm:t>
        <a:bodyPr/>
        <a:lstStyle/>
        <a:p>
          <a:endParaRPr lang="ru-RU"/>
        </a:p>
      </dgm:t>
    </dgm:pt>
    <dgm:pt modelId="{3C584F75-E783-4B1E-8E1B-CA5C55E314A2}" type="pres">
      <dgm:prSet presAssocID="{E7B11B26-6690-4B6B-9EBF-BD62910B2103}" presName="level3hierChild" presStyleCnt="0"/>
      <dgm:spPr/>
    </dgm:pt>
    <dgm:pt modelId="{04627910-10BB-41B2-8237-9AFDC23A8F21}" type="pres">
      <dgm:prSet presAssocID="{3B0C19BB-FCB7-4E6B-8AF8-79A0E9BAF3E6}" presName="conn2-1" presStyleLbl="parChTrans1D3" presStyleIdx="1" presStyleCnt="6"/>
      <dgm:spPr/>
      <dgm:t>
        <a:bodyPr/>
        <a:lstStyle/>
        <a:p>
          <a:endParaRPr lang="ru-RU"/>
        </a:p>
      </dgm:t>
    </dgm:pt>
    <dgm:pt modelId="{87F55027-C712-4F38-80A1-FE98FC065DB5}" type="pres">
      <dgm:prSet presAssocID="{3B0C19BB-FCB7-4E6B-8AF8-79A0E9BAF3E6}" presName="connTx" presStyleLbl="parChTrans1D3" presStyleIdx="1" presStyleCnt="6"/>
      <dgm:spPr/>
      <dgm:t>
        <a:bodyPr/>
        <a:lstStyle/>
        <a:p>
          <a:endParaRPr lang="ru-RU"/>
        </a:p>
      </dgm:t>
    </dgm:pt>
    <dgm:pt modelId="{8B4A1591-B822-4FC2-BBF9-7C7D1D51AA54}" type="pres">
      <dgm:prSet presAssocID="{2D9B8CDC-E3EC-43E5-80F3-4F50E55E03D1}" presName="root2" presStyleCnt="0"/>
      <dgm:spPr/>
    </dgm:pt>
    <dgm:pt modelId="{3B65E7FD-A55D-4333-9FD9-053E19F6118B}" type="pres">
      <dgm:prSet presAssocID="{2D9B8CDC-E3EC-43E5-80F3-4F50E55E03D1}" presName="LevelTwoTextNode" presStyleLbl="node3" presStyleIdx="1" presStyleCnt="6" custLinFactNeighborX="295" custLinFactNeighborY="36460">
        <dgm:presLayoutVars>
          <dgm:chPref val="3"/>
        </dgm:presLayoutVars>
      </dgm:prSet>
      <dgm:spPr/>
      <dgm:t>
        <a:bodyPr/>
        <a:lstStyle/>
        <a:p>
          <a:endParaRPr lang="ru-RU"/>
        </a:p>
      </dgm:t>
    </dgm:pt>
    <dgm:pt modelId="{F75C378B-879C-4B99-B790-5336E9414679}" type="pres">
      <dgm:prSet presAssocID="{2D9B8CDC-E3EC-43E5-80F3-4F50E55E03D1}" presName="level3hierChild" presStyleCnt="0"/>
      <dgm:spPr/>
    </dgm:pt>
    <dgm:pt modelId="{EC574F4B-8540-428B-B476-F2BC9F19D6DC}" type="pres">
      <dgm:prSet presAssocID="{446E0734-33C7-496E-AC54-590BF623C487}" presName="conn2-1" presStyleLbl="parChTrans1D3" presStyleIdx="2" presStyleCnt="6"/>
      <dgm:spPr/>
      <dgm:t>
        <a:bodyPr/>
        <a:lstStyle/>
        <a:p>
          <a:endParaRPr lang="ru-RU"/>
        </a:p>
      </dgm:t>
    </dgm:pt>
    <dgm:pt modelId="{5F50CB84-7B5D-4131-A139-ABF8D1686B5E}" type="pres">
      <dgm:prSet presAssocID="{446E0734-33C7-496E-AC54-590BF623C487}" presName="connTx" presStyleLbl="parChTrans1D3" presStyleIdx="2" presStyleCnt="6"/>
      <dgm:spPr/>
      <dgm:t>
        <a:bodyPr/>
        <a:lstStyle/>
        <a:p>
          <a:endParaRPr lang="ru-RU"/>
        </a:p>
      </dgm:t>
    </dgm:pt>
    <dgm:pt modelId="{1B6942B5-F31B-411D-BC3C-4E3F2D333911}" type="pres">
      <dgm:prSet presAssocID="{1FE8DD4F-F876-43F9-B333-C769E62D62F9}" presName="root2" presStyleCnt="0"/>
      <dgm:spPr/>
    </dgm:pt>
    <dgm:pt modelId="{461CE5D7-CE94-46EC-B4A2-5C3344B5CD60}" type="pres">
      <dgm:prSet presAssocID="{1FE8DD4F-F876-43F9-B333-C769E62D62F9}" presName="LevelTwoTextNode" presStyleLbl="node3" presStyleIdx="2" presStyleCnt="6" custLinFactNeighborX="295" custLinFactNeighborY="43230">
        <dgm:presLayoutVars>
          <dgm:chPref val="3"/>
        </dgm:presLayoutVars>
      </dgm:prSet>
      <dgm:spPr/>
      <dgm:t>
        <a:bodyPr/>
        <a:lstStyle/>
        <a:p>
          <a:endParaRPr lang="ru-RU"/>
        </a:p>
      </dgm:t>
    </dgm:pt>
    <dgm:pt modelId="{D33BD111-BBD3-4752-B3E3-BA88201EAA58}" type="pres">
      <dgm:prSet presAssocID="{1FE8DD4F-F876-43F9-B333-C769E62D62F9}" presName="level3hierChild" presStyleCnt="0"/>
      <dgm:spPr/>
    </dgm:pt>
    <dgm:pt modelId="{BC6DCA9B-2817-4798-A0AB-814E633B7F70}" type="pres">
      <dgm:prSet presAssocID="{5E9D7C18-0C5F-4041-B8FE-3FB4A8E7F5DA}" presName="conn2-1" presStyleLbl="parChTrans1D3" presStyleIdx="3" presStyleCnt="6"/>
      <dgm:spPr/>
      <dgm:t>
        <a:bodyPr/>
        <a:lstStyle/>
        <a:p>
          <a:endParaRPr lang="ru-RU"/>
        </a:p>
      </dgm:t>
    </dgm:pt>
    <dgm:pt modelId="{4D432D7C-F5B8-4F7E-8DC8-9E78A81004DC}" type="pres">
      <dgm:prSet presAssocID="{5E9D7C18-0C5F-4041-B8FE-3FB4A8E7F5DA}" presName="connTx" presStyleLbl="parChTrans1D3" presStyleIdx="3" presStyleCnt="6"/>
      <dgm:spPr/>
      <dgm:t>
        <a:bodyPr/>
        <a:lstStyle/>
        <a:p>
          <a:endParaRPr lang="ru-RU"/>
        </a:p>
      </dgm:t>
    </dgm:pt>
    <dgm:pt modelId="{9873A2A7-181B-421C-B314-A7EFC205ACC2}" type="pres">
      <dgm:prSet presAssocID="{5CE330F5-8C28-4393-96E4-E749F7064C35}" presName="root2" presStyleCnt="0"/>
      <dgm:spPr/>
    </dgm:pt>
    <dgm:pt modelId="{2A815EC9-1532-41E3-BD3E-92540C97FB4D}" type="pres">
      <dgm:prSet presAssocID="{5CE330F5-8C28-4393-96E4-E749F7064C35}" presName="LevelTwoTextNode" presStyleLbl="node3" presStyleIdx="3" presStyleCnt="6" custScaleX="152254" custLinFactNeighborX="295" custLinFactNeighborY="50000">
        <dgm:presLayoutVars>
          <dgm:chPref val="3"/>
        </dgm:presLayoutVars>
      </dgm:prSet>
      <dgm:spPr/>
      <dgm:t>
        <a:bodyPr/>
        <a:lstStyle/>
        <a:p>
          <a:endParaRPr lang="ru-RU"/>
        </a:p>
      </dgm:t>
    </dgm:pt>
    <dgm:pt modelId="{74A8DB33-1F63-414A-B9E5-0DBEB3EB8F24}" type="pres">
      <dgm:prSet presAssocID="{5CE330F5-8C28-4393-96E4-E749F7064C35}" presName="level3hierChild" presStyleCnt="0"/>
      <dgm:spPr/>
    </dgm:pt>
    <dgm:pt modelId="{CA4615A3-0B56-458B-9C2A-D13927E68A48}" type="pres">
      <dgm:prSet presAssocID="{23CBA819-3D59-40A2-B141-527FF3C89FCC}" presName="conn2-1" presStyleLbl="parChTrans1D4" presStyleIdx="0" presStyleCnt="2"/>
      <dgm:spPr/>
      <dgm:t>
        <a:bodyPr/>
        <a:lstStyle/>
        <a:p>
          <a:endParaRPr lang="ru-RU"/>
        </a:p>
      </dgm:t>
    </dgm:pt>
    <dgm:pt modelId="{CE993C1A-3C34-4E7C-B133-BE57E82AFE75}" type="pres">
      <dgm:prSet presAssocID="{23CBA819-3D59-40A2-B141-527FF3C89FCC}" presName="connTx" presStyleLbl="parChTrans1D4" presStyleIdx="0" presStyleCnt="2"/>
      <dgm:spPr/>
      <dgm:t>
        <a:bodyPr/>
        <a:lstStyle/>
        <a:p>
          <a:endParaRPr lang="ru-RU"/>
        </a:p>
      </dgm:t>
    </dgm:pt>
    <dgm:pt modelId="{A13FF190-5232-4DB6-99D4-FC4568A955EE}" type="pres">
      <dgm:prSet presAssocID="{14C31279-4C65-410A-B512-6A9490E277B1}" presName="root2" presStyleCnt="0"/>
      <dgm:spPr/>
    </dgm:pt>
    <dgm:pt modelId="{E5E79AEE-E2E8-4DE4-AA3E-C48C2FD84224}" type="pres">
      <dgm:prSet presAssocID="{14C31279-4C65-410A-B512-6A9490E277B1}" presName="LevelTwoTextNode" presStyleLbl="node4" presStyleIdx="0" presStyleCnt="2" custLinFactNeighborX="4019" custLinFactNeighborY="-19815">
        <dgm:presLayoutVars>
          <dgm:chPref val="3"/>
        </dgm:presLayoutVars>
      </dgm:prSet>
      <dgm:spPr/>
      <dgm:t>
        <a:bodyPr/>
        <a:lstStyle/>
        <a:p>
          <a:endParaRPr lang="ru-RU"/>
        </a:p>
      </dgm:t>
    </dgm:pt>
    <dgm:pt modelId="{BAFD7B7E-6E61-4BC0-A509-EC250B6C3B11}" type="pres">
      <dgm:prSet presAssocID="{14C31279-4C65-410A-B512-6A9490E277B1}" presName="level3hierChild" presStyleCnt="0"/>
      <dgm:spPr/>
    </dgm:pt>
    <dgm:pt modelId="{AE21637F-24EC-4031-9C37-2F334E67013F}" type="pres">
      <dgm:prSet presAssocID="{9D6AB909-CCCE-4F9B-828E-85B589E2297E}" presName="conn2-1" presStyleLbl="parChTrans1D4" presStyleIdx="1" presStyleCnt="2"/>
      <dgm:spPr/>
      <dgm:t>
        <a:bodyPr/>
        <a:lstStyle/>
        <a:p>
          <a:endParaRPr lang="ru-RU"/>
        </a:p>
      </dgm:t>
    </dgm:pt>
    <dgm:pt modelId="{76141C81-0B11-49BC-A9EA-46B33A869681}" type="pres">
      <dgm:prSet presAssocID="{9D6AB909-CCCE-4F9B-828E-85B589E2297E}" presName="connTx" presStyleLbl="parChTrans1D4" presStyleIdx="1" presStyleCnt="2"/>
      <dgm:spPr/>
      <dgm:t>
        <a:bodyPr/>
        <a:lstStyle/>
        <a:p>
          <a:endParaRPr lang="ru-RU"/>
        </a:p>
      </dgm:t>
    </dgm:pt>
    <dgm:pt modelId="{70039733-C76D-4F01-962A-06D268B3056A}" type="pres">
      <dgm:prSet presAssocID="{C2C4FD4C-8123-465D-BEBE-8756D3170614}" presName="root2" presStyleCnt="0"/>
      <dgm:spPr/>
    </dgm:pt>
    <dgm:pt modelId="{F1918CD9-B080-43AD-B7FB-5A6A849ACB2B}" type="pres">
      <dgm:prSet presAssocID="{C2C4FD4C-8123-465D-BEBE-8756D3170614}" presName="LevelTwoTextNode" presStyleLbl="node4" presStyleIdx="1" presStyleCnt="2" custLinFactNeighborX="4019" custLinFactNeighborY="-10387">
        <dgm:presLayoutVars>
          <dgm:chPref val="3"/>
        </dgm:presLayoutVars>
      </dgm:prSet>
      <dgm:spPr/>
      <dgm:t>
        <a:bodyPr/>
        <a:lstStyle/>
        <a:p>
          <a:endParaRPr lang="ru-RU"/>
        </a:p>
      </dgm:t>
    </dgm:pt>
    <dgm:pt modelId="{30AA592B-1948-4AEB-94F0-A165F26F4A53}" type="pres">
      <dgm:prSet presAssocID="{C2C4FD4C-8123-465D-BEBE-8756D3170614}" presName="level3hierChild" presStyleCnt="0"/>
      <dgm:spPr/>
    </dgm:pt>
    <dgm:pt modelId="{AC1E11C7-BFFF-4D5B-9FE3-467E891ED537}" type="pres">
      <dgm:prSet presAssocID="{21BEF458-A9F4-47CC-A2D1-6877DA95C6E0}" presName="conn2-1" presStyleLbl="parChTrans1D2" presStyleIdx="2" presStyleCnt="5"/>
      <dgm:spPr/>
      <dgm:t>
        <a:bodyPr/>
        <a:lstStyle/>
        <a:p>
          <a:endParaRPr lang="ru-RU"/>
        </a:p>
      </dgm:t>
    </dgm:pt>
    <dgm:pt modelId="{BA73647E-6F8C-4D5B-981B-FC1157B785E7}" type="pres">
      <dgm:prSet presAssocID="{21BEF458-A9F4-47CC-A2D1-6877DA95C6E0}" presName="connTx" presStyleLbl="parChTrans1D2" presStyleIdx="2" presStyleCnt="5"/>
      <dgm:spPr/>
      <dgm:t>
        <a:bodyPr/>
        <a:lstStyle/>
        <a:p>
          <a:endParaRPr lang="ru-RU"/>
        </a:p>
      </dgm:t>
    </dgm:pt>
    <dgm:pt modelId="{E0C24B2B-1FDE-49F9-82BF-4D7169B6335A}" type="pres">
      <dgm:prSet presAssocID="{9B71A450-ED32-4573-90B7-7396615E6F8F}" presName="root2" presStyleCnt="0"/>
      <dgm:spPr/>
    </dgm:pt>
    <dgm:pt modelId="{1F56BB9F-B071-4855-9A68-DADE52108889}" type="pres">
      <dgm:prSet presAssocID="{9B71A450-ED32-4573-90B7-7396615E6F8F}" presName="LevelTwoTextNode" presStyleLbl="node2" presStyleIdx="2" presStyleCnt="5" custScaleX="191452" custScaleY="147839" custLinFactNeighborX="1788" custLinFactNeighborY="53212">
        <dgm:presLayoutVars>
          <dgm:chPref val="3"/>
        </dgm:presLayoutVars>
      </dgm:prSet>
      <dgm:spPr/>
      <dgm:t>
        <a:bodyPr/>
        <a:lstStyle/>
        <a:p>
          <a:endParaRPr lang="ru-RU"/>
        </a:p>
      </dgm:t>
    </dgm:pt>
    <dgm:pt modelId="{324C1E94-4EA2-4616-950A-27588E78C28D}" type="pres">
      <dgm:prSet presAssocID="{9B71A450-ED32-4573-90B7-7396615E6F8F}" presName="level3hierChild" presStyleCnt="0"/>
      <dgm:spPr/>
    </dgm:pt>
    <dgm:pt modelId="{C73BCF21-D712-4564-A0B2-07A63B3913BE}" type="pres">
      <dgm:prSet presAssocID="{3E9833B3-B6D0-4F27-A8E5-87E86DF57BD7}" presName="conn2-1" presStyleLbl="parChTrans1D3" presStyleIdx="4" presStyleCnt="6"/>
      <dgm:spPr/>
      <dgm:t>
        <a:bodyPr/>
        <a:lstStyle/>
        <a:p>
          <a:endParaRPr lang="ru-RU"/>
        </a:p>
      </dgm:t>
    </dgm:pt>
    <dgm:pt modelId="{EE06FF0A-24F2-4C91-AE83-A895BDD73F0B}" type="pres">
      <dgm:prSet presAssocID="{3E9833B3-B6D0-4F27-A8E5-87E86DF57BD7}" presName="connTx" presStyleLbl="parChTrans1D3" presStyleIdx="4" presStyleCnt="6"/>
      <dgm:spPr/>
      <dgm:t>
        <a:bodyPr/>
        <a:lstStyle/>
        <a:p>
          <a:endParaRPr lang="ru-RU"/>
        </a:p>
      </dgm:t>
    </dgm:pt>
    <dgm:pt modelId="{931C7D2B-86CC-4F62-954D-6693353B9509}" type="pres">
      <dgm:prSet presAssocID="{5DBFC2E6-FDC6-4280-B2A2-8C5477A06E2A}" presName="root2" presStyleCnt="0"/>
      <dgm:spPr/>
    </dgm:pt>
    <dgm:pt modelId="{F670DD02-6DF3-48DE-A772-9AAC2378DC90}" type="pres">
      <dgm:prSet presAssocID="{5DBFC2E6-FDC6-4280-B2A2-8C5477A06E2A}" presName="LevelTwoTextNode" presStyleLbl="node3" presStyleIdx="4" presStyleCnt="6" custScaleX="173825" custLinFactNeighborX="295" custLinFactNeighborY="56770">
        <dgm:presLayoutVars>
          <dgm:chPref val="3"/>
        </dgm:presLayoutVars>
      </dgm:prSet>
      <dgm:spPr/>
      <dgm:t>
        <a:bodyPr/>
        <a:lstStyle/>
        <a:p>
          <a:endParaRPr lang="ru-RU"/>
        </a:p>
      </dgm:t>
    </dgm:pt>
    <dgm:pt modelId="{68B1B24E-0945-4559-BAC9-7232B9337F75}" type="pres">
      <dgm:prSet presAssocID="{5DBFC2E6-FDC6-4280-B2A2-8C5477A06E2A}" presName="level3hierChild" presStyleCnt="0"/>
      <dgm:spPr/>
    </dgm:pt>
    <dgm:pt modelId="{FEF7549B-6029-4C72-BCBA-B4E839D63B8E}" type="pres">
      <dgm:prSet presAssocID="{E82B38CF-197D-445F-ADA5-EA2FC765CC36}" presName="conn2-1" presStyleLbl="parChTrans1D2" presStyleIdx="3" presStyleCnt="5"/>
      <dgm:spPr/>
      <dgm:t>
        <a:bodyPr/>
        <a:lstStyle/>
        <a:p>
          <a:endParaRPr lang="ru-RU"/>
        </a:p>
      </dgm:t>
    </dgm:pt>
    <dgm:pt modelId="{8E7A7B38-7093-4E3A-B653-EE935940E0AC}" type="pres">
      <dgm:prSet presAssocID="{E82B38CF-197D-445F-ADA5-EA2FC765CC36}" presName="connTx" presStyleLbl="parChTrans1D2" presStyleIdx="3" presStyleCnt="5"/>
      <dgm:spPr/>
      <dgm:t>
        <a:bodyPr/>
        <a:lstStyle/>
        <a:p>
          <a:endParaRPr lang="ru-RU"/>
        </a:p>
      </dgm:t>
    </dgm:pt>
    <dgm:pt modelId="{8DC9C524-0A42-4B83-BA86-555319078CD5}" type="pres">
      <dgm:prSet presAssocID="{84F8722D-5803-4E03-B64E-9DFEEAE06C7E}" presName="root2" presStyleCnt="0"/>
      <dgm:spPr/>
    </dgm:pt>
    <dgm:pt modelId="{035E0139-17A3-4D8D-8FA8-A9F30BAF4B9F}" type="pres">
      <dgm:prSet presAssocID="{84F8722D-5803-4E03-B64E-9DFEEAE06C7E}" presName="LevelTwoTextNode" presStyleLbl="node2" presStyleIdx="3" presStyleCnt="5" custScaleX="162745" custLinFactNeighborX="1788" custLinFactNeighborY="61564">
        <dgm:presLayoutVars>
          <dgm:chPref val="3"/>
        </dgm:presLayoutVars>
      </dgm:prSet>
      <dgm:spPr/>
      <dgm:t>
        <a:bodyPr/>
        <a:lstStyle/>
        <a:p>
          <a:endParaRPr lang="ru-RU"/>
        </a:p>
      </dgm:t>
    </dgm:pt>
    <dgm:pt modelId="{10ED21EF-17FE-4DB0-8396-AEA1DFBF022B}" type="pres">
      <dgm:prSet presAssocID="{84F8722D-5803-4E03-B64E-9DFEEAE06C7E}" presName="level3hierChild" presStyleCnt="0"/>
      <dgm:spPr/>
    </dgm:pt>
    <dgm:pt modelId="{AF50BD74-5E1D-488E-8CB5-B93A1C59CE83}" type="pres">
      <dgm:prSet presAssocID="{2EA661FB-60EE-4D32-AD7D-718247471631}" presName="conn2-1" presStyleLbl="parChTrans1D3" presStyleIdx="5" presStyleCnt="6"/>
      <dgm:spPr/>
      <dgm:t>
        <a:bodyPr/>
        <a:lstStyle/>
        <a:p>
          <a:endParaRPr lang="ru-RU"/>
        </a:p>
      </dgm:t>
    </dgm:pt>
    <dgm:pt modelId="{B4637652-B904-46FC-80C8-DE0673D062A9}" type="pres">
      <dgm:prSet presAssocID="{2EA661FB-60EE-4D32-AD7D-718247471631}" presName="connTx" presStyleLbl="parChTrans1D3" presStyleIdx="5" presStyleCnt="6"/>
      <dgm:spPr/>
      <dgm:t>
        <a:bodyPr/>
        <a:lstStyle/>
        <a:p>
          <a:endParaRPr lang="ru-RU"/>
        </a:p>
      </dgm:t>
    </dgm:pt>
    <dgm:pt modelId="{011B7123-339C-4D49-A73E-391A973FEF40}" type="pres">
      <dgm:prSet presAssocID="{63FE267A-F8B1-49C0-BD29-D53BEDEB3827}" presName="root2" presStyleCnt="0"/>
      <dgm:spPr/>
    </dgm:pt>
    <dgm:pt modelId="{A869549A-889A-45B5-8699-81755A51F217}" type="pres">
      <dgm:prSet presAssocID="{63FE267A-F8B1-49C0-BD29-D53BEDEB3827}" presName="LevelTwoTextNode" presStyleLbl="node3" presStyleIdx="5" presStyleCnt="6" custLinFactNeighborX="295" custLinFactNeighborY="63540">
        <dgm:presLayoutVars>
          <dgm:chPref val="3"/>
        </dgm:presLayoutVars>
      </dgm:prSet>
      <dgm:spPr/>
      <dgm:t>
        <a:bodyPr/>
        <a:lstStyle/>
        <a:p>
          <a:endParaRPr lang="ru-RU"/>
        </a:p>
      </dgm:t>
    </dgm:pt>
    <dgm:pt modelId="{E6014178-2D45-4864-B9D7-0E7ADA6A6147}" type="pres">
      <dgm:prSet presAssocID="{63FE267A-F8B1-49C0-BD29-D53BEDEB3827}" presName="level3hierChild" presStyleCnt="0"/>
      <dgm:spPr/>
    </dgm:pt>
    <dgm:pt modelId="{BBD144D9-661F-4DCE-A97B-47503107E818}" type="pres">
      <dgm:prSet presAssocID="{4178B2E4-F4C3-4632-B842-900793D0E197}" presName="conn2-1" presStyleLbl="parChTrans1D2" presStyleIdx="4" presStyleCnt="5"/>
      <dgm:spPr/>
      <dgm:t>
        <a:bodyPr/>
        <a:lstStyle/>
        <a:p>
          <a:endParaRPr lang="ru-RU"/>
        </a:p>
      </dgm:t>
    </dgm:pt>
    <dgm:pt modelId="{12AD1FAC-CFCA-4B54-968D-8A47A6E3AD46}" type="pres">
      <dgm:prSet presAssocID="{4178B2E4-F4C3-4632-B842-900793D0E197}" presName="connTx" presStyleLbl="parChTrans1D2" presStyleIdx="4" presStyleCnt="5"/>
      <dgm:spPr/>
      <dgm:t>
        <a:bodyPr/>
        <a:lstStyle/>
        <a:p>
          <a:endParaRPr lang="ru-RU"/>
        </a:p>
      </dgm:t>
    </dgm:pt>
    <dgm:pt modelId="{EC430D8C-B2D6-43A5-85A3-37B18D0ADDE8}" type="pres">
      <dgm:prSet presAssocID="{DFE4FB5C-6A62-4822-A4FD-984EAA087B31}" presName="root2" presStyleCnt="0"/>
      <dgm:spPr/>
    </dgm:pt>
    <dgm:pt modelId="{AE621397-3582-425B-9208-30565DCFF929}" type="pres">
      <dgm:prSet presAssocID="{DFE4FB5C-6A62-4822-A4FD-984EAA087B31}" presName="LevelTwoTextNode" presStyleLbl="node2" presStyleIdx="4" presStyleCnt="5" custLinFactY="-186186" custLinFactNeighborX="4477" custLinFactNeighborY="-200000">
        <dgm:presLayoutVars>
          <dgm:chPref val="3"/>
        </dgm:presLayoutVars>
      </dgm:prSet>
      <dgm:spPr/>
      <dgm:t>
        <a:bodyPr/>
        <a:lstStyle/>
        <a:p>
          <a:endParaRPr lang="ru-RU"/>
        </a:p>
      </dgm:t>
    </dgm:pt>
    <dgm:pt modelId="{39EA293C-D221-4357-952A-B03D1FBD1F66}" type="pres">
      <dgm:prSet presAssocID="{DFE4FB5C-6A62-4822-A4FD-984EAA087B31}" presName="level3hierChild" presStyleCnt="0"/>
      <dgm:spPr/>
    </dgm:pt>
  </dgm:ptLst>
  <dgm:cxnLst>
    <dgm:cxn modelId="{7CA5C0FB-A727-4FE3-BAD8-7241595ED470}" type="presOf" srcId="{5E9D7C18-0C5F-4041-B8FE-3FB4A8E7F5DA}" destId="{BC6DCA9B-2817-4798-A0AB-814E633B7F70}" srcOrd="0" destOrd="0" presId="urn:microsoft.com/office/officeart/2005/8/layout/hierarchy2"/>
    <dgm:cxn modelId="{FC1BCD0A-28A9-43E0-B007-D42C866C41A7}" type="presOf" srcId="{C2C4FD4C-8123-465D-BEBE-8756D3170614}" destId="{F1918CD9-B080-43AD-B7FB-5A6A849ACB2B}" srcOrd="0" destOrd="0" presId="urn:microsoft.com/office/officeart/2005/8/layout/hierarchy2"/>
    <dgm:cxn modelId="{48D0FCFD-34D5-4DD7-ADAB-3FDD7282A018}" type="presOf" srcId="{1FE8DD4F-F876-43F9-B333-C769E62D62F9}" destId="{461CE5D7-CE94-46EC-B4A2-5C3344B5CD60}" srcOrd="0" destOrd="0" presId="urn:microsoft.com/office/officeart/2005/8/layout/hierarchy2"/>
    <dgm:cxn modelId="{AA3F616D-4F77-48E7-9C90-78CB90B7047A}" type="presOf" srcId="{5DBFC2E6-FDC6-4280-B2A2-8C5477A06E2A}" destId="{F670DD02-6DF3-48DE-A772-9AAC2378DC90}" srcOrd="0" destOrd="0" presId="urn:microsoft.com/office/officeart/2005/8/layout/hierarchy2"/>
    <dgm:cxn modelId="{6BA239AC-D144-4CAA-9216-0202313EDF7D}" type="presOf" srcId="{E82B38CF-197D-445F-ADA5-EA2FC765CC36}" destId="{FEF7549B-6029-4C72-BCBA-B4E839D63B8E}" srcOrd="0" destOrd="0" presId="urn:microsoft.com/office/officeart/2005/8/layout/hierarchy2"/>
    <dgm:cxn modelId="{471DAA0C-D03D-40FA-B1F6-80DC5CB2E816}" type="presOf" srcId="{9B71A450-ED32-4573-90B7-7396615E6F8F}" destId="{1F56BB9F-B071-4855-9A68-DADE52108889}" srcOrd="0" destOrd="0" presId="urn:microsoft.com/office/officeart/2005/8/layout/hierarchy2"/>
    <dgm:cxn modelId="{1836456D-DFAE-45C2-BFF5-21966D49A159}" srcId="{66CF454A-4257-417A-859C-D02CEA227DB8}" destId="{BAD6764F-DDB9-4DCD-B2D0-74F97B73C35D}" srcOrd="0" destOrd="0" parTransId="{32BF15DD-87D5-4A89-89BC-15B72B92DFB1}" sibTransId="{4A4AEE7B-1813-4B86-85BC-E07C9D8E2EAA}"/>
    <dgm:cxn modelId="{2A74E325-EAF7-405C-A44F-944CF0F61502}" type="presOf" srcId="{446E0734-33C7-496E-AC54-590BF623C487}" destId="{EC574F4B-8540-428B-B476-F2BC9F19D6DC}" srcOrd="0" destOrd="0" presId="urn:microsoft.com/office/officeart/2005/8/layout/hierarchy2"/>
    <dgm:cxn modelId="{D57941F8-227D-45CB-A75B-6734921E433E}" type="presOf" srcId="{BAD6764F-DDB9-4DCD-B2D0-74F97B73C35D}" destId="{E00A0BF6-443D-4938-AE4A-C1ABD5BD9AC6}" srcOrd="0" destOrd="0" presId="urn:microsoft.com/office/officeart/2005/8/layout/hierarchy2"/>
    <dgm:cxn modelId="{D66CC914-8993-480F-BA8C-CF77DC844E55}" type="presOf" srcId="{14C31279-4C65-410A-B512-6A9490E277B1}" destId="{E5E79AEE-E2E8-4DE4-AA3E-C48C2FD84224}" srcOrd="0" destOrd="0" presId="urn:microsoft.com/office/officeart/2005/8/layout/hierarchy2"/>
    <dgm:cxn modelId="{CD0A1AC9-9EB2-4D13-BCD0-D7DE279C485C}" type="presOf" srcId="{3E9833B3-B6D0-4F27-A8E5-87E86DF57BD7}" destId="{EE06FF0A-24F2-4C91-AE83-A895BDD73F0B}" srcOrd="1" destOrd="0" presId="urn:microsoft.com/office/officeart/2005/8/layout/hierarchy2"/>
    <dgm:cxn modelId="{D7A46D6B-8ED9-485F-BF78-784EC1C4FA7B}" type="presOf" srcId="{23CBA819-3D59-40A2-B141-527FF3C89FCC}" destId="{CE993C1A-3C34-4E7C-B133-BE57E82AFE75}" srcOrd="1" destOrd="0" presId="urn:microsoft.com/office/officeart/2005/8/layout/hierarchy2"/>
    <dgm:cxn modelId="{584DDD68-00C9-43B2-9890-A2018546B0D3}" type="presOf" srcId="{4178B2E4-F4C3-4632-B842-900793D0E197}" destId="{12AD1FAC-CFCA-4B54-968D-8A47A6E3AD46}" srcOrd="1" destOrd="0" presId="urn:microsoft.com/office/officeart/2005/8/layout/hierarchy2"/>
    <dgm:cxn modelId="{540AAC7B-BEB2-4A02-BD15-B50E937F70F7}" type="presOf" srcId="{32BF15DD-87D5-4A89-89BC-15B72B92DFB1}" destId="{AF892A9D-8B65-4315-B688-99824149642D}" srcOrd="0" destOrd="0" presId="urn:microsoft.com/office/officeart/2005/8/layout/hierarchy2"/>
    <dgm:cxn modelId="{3776799C-5E52-4EF1-8591-37F7A909B0DD}" srcId="{5CE330F5-8C28-4393-96E4-E749F7064C35}" destId="{14C31279-4C65-410A-B512-6A9490E277B1}" srcOrd="0" destOrd="0" parTransId="{23CBA819-3D59-40A2-B141-527FF3C89FCC}" sibTransId="{BC21FCAA-069B-46D2-AE57-945ED0989077}"/>
    <dgm:cxn modelId="{C01872D9-EE2B-42BC-9284-FB76332F97FA}" type="presOf" srcId="{66CF454A-4257-417A-859C-D02CEA227DB8}" destId="{8B53B82C-74E5-4BE0-B609-F0D6AFFC702F}" srcOrd="0" destOrd="0" presId="urn:microsoft.com/office/officeart/2005/8/layout/hierarchy2"/>
    <dgm:cxn modelId="{4C10F991-C7C1-4CDE-9E53-2A95736BDF3E}" type="presOf" srcId="{CAA70DD9-EAE8-47F0-BE81-A3CA2A0C8743}" destId="{33F0E566-C81F-4807-82F0-8267BDD556A3}" srcOrd="0" destOrd="0" presId="urn:microsoft.com/office/officeart/2005/8/layout/hierarchy2"/>
    <dgm:cxn modelId="{06485F1E-7F7F-4188-9E91-EC73AC0C5F18}" type="presOf" srcId="{446E0734-33C7-496E-AC54-590BF623C487}" destId="{5F50CB84-7B5D-4131-A139-ABF8D1686B5E}" srcOrd="1" destOrd="0" presId="urn:microsoft.com/office/officeart/2005/8/layout/hierarchy2"/>
    <dgm:cxn modelId="{D6713CB3-0116-4DBA-89B4-FDDEBABAB9B4}" type="presOf" srcId="{E7B11B26-6690-4B6B-9EBF-BD62910B2103}" destId="{D217E66A-42E4-42CD-AFE7-9CC6EFBB6E94}" srcOrd="0" destOrd="0" presId="urn:microsoft.com/office/officeart/2005/8/layout/hierarchy2"/>
    <dgm:cxn modelId="{5FAA0B73-6228-4155-8056-03618F229CAC}" srcId="{CAA70DD9-EAE8-47F0-BE81-A3CA2A0C8743}" destId="{84F8722D-5803-4E03-B64E-9DFEEAE06C7E}" srcOrd="3" destOrd="0" parTransId="{E82B38CF-197D-445F-ADA5-EA2FC765CC36}" sibTransId="{7CB392ED-4BBA-4C23-9C01-5637E80C299C}"/>
    <dgm:cxn modelId="{DCB49051-E5ED-4575-8E6B-0F127BA81A55}" srcId="{E7B11B26-6690-4B6B-9EBF-BD62910B2103}" destId="{5CE330F5-8C28-4393-96E4-E749F7064C35}" srcOrd="2" destOrd="0" parTransId="{5E9D7C18-0C5F-4041-B8FE-3FB4A8E7F5DA}" sibTransId="{21E7D5DC-FA45-43FB-8EF4-EEF8CDC06BE8}"/>
    <dgm:cxn modelId="{1C4B31C3-4F39-4648-89CC-807297FD99B4}" type="presOf" srcId="{23CBA819-3D59-40A2-B141-527FF3C89FCC}" destId="{CA4615A3-0B56-458B-9C2A-D13927E68A48}" srcOrd="0" destOrd="0" presId="urn:microsoft.com/office/officeart/2005/8/layout/hierarchy2"/>
    <dgm:cxn modelId="{130ADD39-2268-4D2E-864F-ABF755B56CE7}" srcId="{CAA70DD9-EAE8-47F0-BE81-A3CA2A0C8743}" destId="{DFE4FB5C-6A62-4822-A4FD-984EAA087B31}" srcOrd="4" destOrd="0" parTransId="{4178B2E4-F4C3-4632-B842-900793D0E197}" sibTransId="{F8DB091F-A8F8-40CE-B02C-C753CAE6BE48}"/>
    <dgm:cxn modelId="{7A672C6B-FF65-4C33-B89B-6E7332626F2D}" srcId="{5CE330F5-8C28-4393-96E4-E749F7064C35}" destId="{C2C4FD4C-8123-465D-BEBE-8756D3170614}" srcOrd="1" destOrd="0" parTransId="{9D6AB909-CCCE-4F9B-828E-85B589E2297E}" sibTransId="{72AE0D70-57B3-4FBE-817E-D12983BE35FC}"/>
    <dgm:cxn modelId="{8612190A-6616-4249-A3E0-2FD7F1B105D2}" srcId="{CAA70DD9-EAE8-47F0-BE81-A3CA2A0C8743}" destId="{9B71A450-ED32-4573-90B7-7396615E6F8F}" srcOrd="2" destOrd="0" parTransId="{21BEF458-A9F4-47CC-A2D1-6877DA95C6E0}" sibTransId="{8673E6B9-094F-43D8-8852-ED6480A93C63}"/>
    <dgm:cxn modelId="{F0CEC06E-BCA6-4659-BF02-D60F42E742E8}" type="presOf" srcId="{21BEF458-A9F4-47CC-A2D1-6877DA95C6E0}" destId="{BA73647E-6F8C-4D5B-981B-FC1157B785E7}" srcOrd="1" destOrd="0" presId="urn:microsoft.com/office/officeart/2005/8/layout/hierarchy2"/>
    <dgm:cxn modelId="{1A9798DB-B841-488E-8E17-C1E7CBB6688D}" type="presOf" srcId="{F22D1DEE-6A00-4397-9007-2BA579513E1E}" destId="{76F379F9-C234-41C8-B0D9-729A71852DE2}" srcOrd="0" destOrd="0" presId="urn:microsoft.com/office/officeart/2005/8/layout/hierarchy2"/>
    <dgm:cxn modelId="{2EB155DC-A5A6-4F9A-BDA8-BA41D664C05B}" type="presOf" srcId="{4178B2E4-F4C3-4632-B842-900793D0E197}" destId="{BBD144D9-661F-4DCE-A97B-47503107E818}" srcOrd="0" destOrd="0" presId="urn:microsoft.com/office/officeart/2005/8/layout/hierarchy2"/>
    <dgm:cxn modelId="{F5B0F461-6538-4E58-AB2A-06156E8AA243}" type="presOf" srcId="{32BF15DD-87D5-4A89-89BC-15B72B92DFB1}" destId="{027DB485-687A-40DA-A227-929B8842ACB6}" srcOrd="1" destOrd="0" presId="urn:microsoft.com/office/officeart/2005/8/layout/hierarchy2"/>
    <dgm:cxn modelId="{D07B2582-FE51-490E-A996-E58A38EF2D7C}" srcId="{5EAEDFE6-369C-419B-A19A-280D8D996250}" destId="{CAA70DD9-EAE8-47F0-BE81-A3CA2A0C8743}" srcOrd="0" destOrd="0" parTransId="{9DDC2740-3F52-4EB3-89DE-449AEE3F1819}" sibTransId="{F4BEE06D-895A-40B2-BFAA-603E9C65ABB8}"/>
    <dgm:cxn modelId="{BB5C6628-F727-479A-BAFA-CF104BD73D8C}" type="presOf" srcId="{9D6AB909-CCCE-4F9B-828E-85B589E2297E}" destId="{76141C81-0B11-49BC-A9EA-46B33A869681}" srcOrd="1" destOrd="0" presId="urn:microsoft.com/office/officeart/2005/8/layout/hierarchy2"/>
    <dgm:cxn modelId="{A3F1290D-ABF7-4049-A03B-8E57FDB6E703}" type="presOf" srcId="{2EA661FB-60EE-4D32-AD7D-718247471631}" destId="{B4637652-B904-46FC-80C8-DE0673D062A9}" srcOrd="1" destOrd="0" presId="urn:microsoft.com/office/officeart/2005/8/layout/hierarchy2"/>
    <dgm:cxn modelId="{38033C07-FC59-4E0C-8B42-07D0D3F7970E}" type="presOf" srcId="{DFE4FB5C-6A62-4822-A4FD-984EAA087B31}" destId="{AE621397-3582-425B-9208-30565DCFF929}" srcOrd="0" destOrd="0" presId="urn:microsoft.com/office/officeart/2005/8/layout/hierarchy2"/>
    <dgm:cxn modelId="{EEFB41DB-D1A2-45B5-B8C6-6D7535972337}" type="presOf" srcId="{5E9D7C18-0C5F-4041-B8FE-3FB4A8E7F5DA}" destId="{4D432D7C-F5B8-4F7E-8DC8-9E78A81004DC}" srcOrd="1" destOrd="0" presId="urn:microsoft.com/office/officeart/2005/8/layout/hierarchy2"/>
    <dgm:cxn modelId="{C087265B-9AD0-43AB-881D-20AE32B35658}" type="presOf" srcId="{E8501F66-C631-4B7B-A7C3-C9A599C1D0D6}" destId="{E174BD05-0B5E-4F42-91CF-FEAAEB2AEAEC}" srcOrd="1" destOrd="0" presId="urn:microsoft.com/office/officeart/2005/8/layout/hierarchy2"/>
    <dgm:cxn modelId="{046BB519-E411-498E-99ED-11060CFA5D4D}" type="presOf" srcId="{2D9B8CDC-E3EC-43E5-80F3-4F50E55E03D1}" destId="{3B65E7FD-A55D-4333-9FD9-053E19F6118B}" srcOrd="0" destOrd="0" presId="urn:microsoft.com/office/officeart/2005/8/layout/hierarchy2"/>
    <dgm:cxn modelId="{D27D129B-13A4-4313-A76F-14E658BD0CE5}" srcId="{CAA70DD9-EAE8-47F0-BE81-A3CA2A0C8743}" destId="{66CF454A-4257-417A-859C-D02CEA227DB8}" srcOrd="0" destOrd="0" parTransId="{E8501F66-C631-4B7B-A7C3-C9A599C1D0D6}" sibTransId="{13313072-7C74-4EF4-933B-C96B2F251675}"/>
    <dgm:cxn modelId="{820898F1-8164-4AAE-9A2F-A709D6D6819F}" type="presOf" srcId="{63FE267A-F8B1-49C0-BD29-D53BEDEB3827}" destId="{A869549A-889A-45B5-8699-81755A51F217}" srcOrd="0" destOrd="0" presId="urn:microsoft.com/office/officeart/2005/8/layout/hierarchy2"/>
    <dgm:cxn modelId="{CCE3DEA0-2872-4A8F-81A8-E786C716A864}" type="presOf" srcId="{3B0C19BB-FCB7-4E6B-8AF8-79A0E9BAF3E6}" destId="{04627910-10BB-41B2-8237-9AFDC23A8F21}" srcOrd="0" destOrd="0" presId="urn:microsoft.com/office/officeart/2005/8/layout/hierarchy2"/>
    <dgm:cxn modelId="{A481F0C9-35A2-49D6-B900-478CFFE3EDB1}" type="presOf" srcId="{F22D1DEE-6A00-4397-9007-2BA579513E1E}" destId="{E07F54CF-D077-4ED3-ADAF-CD87B3AAF752}" srcOrd="1" destOrd="0" presId="urn:microsoft.com/office/officeart/2005/8/layout/hierarchy2"/>
    <dgm:cxn modelId="{0F2A02BB-66BA-45B8-82F0-E7CC268A02BC}" type="presOf" srcId="{2EA661FB-60EE-4D32-AD7D-718247471631}" destId="{AF50BD74-5E1D-488E-8CB5-B93A1C59CE83}" srcOrd="0" destOrd="0" presId="urn:microsoft.com/office/officeart/2005/8/layout/hierarchy2"/>
    <dgm:cxn modelId="{F299EDFE-4686-47C6-AE2F-48BC63149ABF}" srcId="{CAA70DD9-EAE8-47F0-BE81-A3CA2A0C8743}" destId="{E7B11B26-6690-4B6B-9EBF-BD62910B2103}" srcOrd="1" destOrd="0" parTransId="{F22D1DEE-6A00-4397-9007-2BA579513E1E}" sibTransId="{58A48604-3640-4B3D-9A87-A159C717C54B}"/>
    <dgm:cxn modelId="{2F0199B2-CE23-40AC-BDE2-AC60963AD462}" type="presOf" srcId="{3B0C19BB-FCB7-4E6B-8AF8-79A0E9BAF3E6}" destId="{87F55027-C712-4F38-80A1-FE98FC065DB5}" srcOrd="1" destOrd="0" presId="urn:microsoft.com/office/officeart/2005/8/layout/hierarchy2"/>
    <dgm:cxn modelId="{B7CDAE89-FEED-49B9-BBA0-69A6745F6902}" type="presOf" srcId="{5CE330F5-8C28-4393-96E4-E749F7064C35}" destId="{2A815EC9-1532-41E3-BD3E-92540C97FB4D}" srcOrd="0" destOrd="0" presId="urn:microsoft.com/office/officeart/2005/8/layout/hierarchy2"/>
    <dgm:cxn modelId="{B91245BF-390E-45B7-931C-103C1829671C}" srcId="{9B71A450-ED32-4573-90B7-7396615E6F8F}" destId="{5DBFC2E6-FDC6-4280-B2A2-8C5477A06E2A}" srcOrd="0" destOrd="0" parTransId="{3E9833B3-B6D0-4F27-A8E5-87E86DF57BD7}" sibTransId="{7939F744-1E0A-4893-A382-99BFBEB62075}"/>
    <dgm:cxn modelId="{CC73EAD2-F6FB-4F2B-AB40-4CE660085F55}" type="presOf" srcId="{E82B38CF-197D-445F-ADA5-EA2FC765CC36}" destId="{8E7A7B38-7093-4E3A-B653-EE935940E0AC}" srcOrd="1" destOrd="0" presId="urn:microsoft.com/office/officeart/2005/8/layout/hierarchy2"/>
    <dgm:cxn modelId="{6358EC0D-7938-4C25-B8E4-A20CAEB6C1A1}" srcId="{E7B11B26-6690-4B6B-9EBF-BD62910B2103}" destId="{2D9B8CDC-E3EC-43E5-80F3-4F50E55E03D1}" srcOrd="0" destOrd="0" parTransId="{3B0C19BB-FCB7-4E6B-8AF8-79A0E9BAF3E6}" sibTransId="{DA2D7F34-5AEA-4F3A-AF76-DB27FB2F4AAC}"/>
    <dgm:cxn modelId="{51242FF2-06A0-4115-8A66-F0C54BD00FAB}" type="presOf" srcId="{9D6AB909-CCCE-4F9B-828E-85B589E2297E}" destId="{AE21637F-24EC-4031-9C37-2F334E67013F}" srcOrd="0" destOrd="0" presId="urn:microsoft.com/office/officeart/2005/8/layout/hierarchy2"/>
    <dgm:cxn modelId="{3D023FFD-0C23-4757-8D68-655E2D8ED303}" srcId="{E7B11B26-6690-4B6B-9EBF-BD62910B2103}" destId="{1FE8DD4F-F876-43F9-B333-C769E62D62F9}" srcOrd="1" destOrd="0" parTransId="{446E0734-33C7-496E-AC54-590BF623C487}" sibTransId="{430A9AB8-A7DB-45E0-A832-5F21F4E020A5}"/>
    <dgm:cxn modelId="{C0F5E63B-4B5E-43AF-B44B-6D55879CB60F}" type="presOf" srcId="{5EAEDFE6-369C-419B-A19A-280D8D996250}" destId="{7B78DDA3-5F4C-4B34-A323-1EAD8D4A325F}" srcOrd="0" destOrd="0" presId="urn:microsoft.com/office/officeart/2005/8/layout/hierarchy2"/>
    <dgm:cxn modelId="{3F3A3A98-105B-4F12-A867-4B33CD1E0BF5}" type="presOf" srcId="{84F8722D-5803-4E03-B64E-9DFEEAE06C7E}" destId="{035E0139-17A3-4D8D-8FA8-A9F30BAF4B9F}" srcOrd="0" destOrd="0" presId="urn:microsoft.com/office/officeart/2005/8/layout/hierarchy2"/>
    <dgm:cxn modelId="{75D2DEBC-0B40-4742-ABB7-D271C930618F}" type="presOf" srcId="{3E9833B3-B6D0-4F27-A8E5-87E86DF57BD7}" destId="{C73BCF21-D712-4564-A0B2-07A63B3913BE}" srcOrd="0" destOrd="0" presId="urn:microsoft.com/office/officeart/2005/8/layout/hierarchy2"/>
    <dgm:cxn modelId="{435F0458-9E12-4643-B721-6842C58446FF}" type="presOf" srcId="{E8501F66-C631-4B7B-A7C3-C9A599C1D0D6}" destId="{B3211696-EBD1-4F72-9BE1-1A54F5075868}" srcOrd="0" destOrd="0" presId="urn:microsoft.com/office/officeart/2005/8/layout/hierarchy2"/>
    <dgm:cxn modelId="{78DD1099-D636-4CD9-97F0-BF0D90BF0A2C}" type="presOf" srcId="{21BEF458-A9F4-47CC-A2D1-6877DA95C6E0}" destId="{AC1E11C7-BFFF-4D5B-9FE3-467E891ED537}" srcOrd="0" destOrd="0" presId="urn:microsoft.com/office/officeart/2005/8/layout/hierarchy2"/>
    <dgm:cxn modelId="{37AE3F06-C83B-4DEB-8FA0-B5DEA292D224}" srcId="{84F8722D-5803-4E03-B64E-9DFEEAE06C7E}" destId="{63FE267A-F8B1-49C0-BD29-D53BEDEB3827}" srcOrd="0" destOrd="0" parTransId="{2EA661FB-60EE-4D32-AD7D-718247471631}" sibTransId="{007D7177-51CB-42D9-9BE2-85E823E33513}"/>
    <dgm:cxn modelId="{FFFBCEA5-74CB-4FF9-A79A-F225B42E8DD9}" type="presParOf" srcId="{7B78DDA3-5F4C-4B34-A323-1EAD8D4A325F}" destId="{7B06A6E5-7101-44EF-B23C-E5FB71E34F0B}" srcOrd="0" destOrd="0" presId="urn:microsoft.com/office/officeart/2005/8/layout/hierarchy2"/>
    <dgm:cxn modelId="{4F2605E8-CFE6-437E-8173-D8BA54D4C8EB}" type="presParOf" srcId="{7B06A6E5-7101-44EF-B23C-E5FB71E34F0B}" destId="{33F0E566-C81F-4807-82F0-8267BDD556A3}" srcOrd="0" destOrd="0" presId="urn:microsoft.com/office/officeart/2005/8/layout/hierarchy2"/>
    <dgm:cxn modelId="{65FB5C58-C47D-4547-B9F2-A72F760D40CB}" type="presParOf" srcId="{7B06A6E5-7101-44EF-B23C-E5FB71E34F0B}" destId="{F75FB2B0-A583-4E80-8EAA-33F6823CC8E4}" srcOrd="1" destOrd="0" presId="urn:microsoft.com/office/officeart/2005/8/layout/hierarchy2"/>
    <dgm:cxn modelId="{72ACE681-A6A7-4D71-B371-637738F019BE}" type="presParOf" srcId="{F75FB2B0-A583-4E80-8EAA-33F6823CC8E4}" destId="{B3211696-EBD1-4F72-9BE1-1A54F5075868}" srcOrd="0" destOrd="0" presId="urn:microsoft.com/office/officeart/2005/8/layout/hierarchy2"/>
    <dgm:cxn modelId="{760E41F7-BAED-4D27-BC94-33A42088F6AC}" type="presParOf" srcId="{B3211696-EBD1-4F72-9BE1-1A54F5075868}" destId="{E174BD05-0B5E-4F42-91CF-FEAAEB2AEAEC}" srcOrd="0" destOrd="0" presId="urn:microsoft.com/office/officeart/2005/8/layout/hierarchy2"/>
    <dgm:cxn modelId="{F44661FF-0537-4A9C-83D0-DF2B85A3EF1A}" type="presParOf" srcId="{F75FB2B0-A583-4E80-8EAA-33F6823CC8E4}" destId="{0F89868F-28BD-41F8-98DB-53115E72786A}" srcOrd="1" destOrd="0" presId="urn:microsoft.com/office/officeart/2005/8/layout/hierarchy2"/>
    <dgm:cxn modelId="{5DE17005-21DB-4E56-AD85-613B3173328D}" type="presParOf" srcId="{0F89868F-28BD-41F8-98DB-53115E72786A}" destId="{8B53B82C-74E5-4BE0-B609-F0D6AFFC702F}" srcOrd="0" destOrd="0" presId="urn:microsoft.com/office/officeart/2005/8/layout/hierarchy2"/>
    <dgm:cxn modelId="{BD0A02CC-3A0B-4FAD-8117-26E1395FBEF0}" type="presParOf" srcId="{0F89868F-28BD-41F8-98DB-53115E72786A}" destId="{87EF08AF-A435-4C7A-BF46-00F064B9B469}" srcOrd="1" destOrd="0" presId="urn:microsoft.com/office/officeart/2005/8/layout/hierarchy2"/>
    <dgm:cxn modelId="{DD8219E8-7D2E-4A17-B0DB-08E1ACC7215B}" type="presParOf" srcId="{87EF08AF-A435-4C7A-BF46-00F064B9B469}" destId="{AF892A9D-8B65-4315-B688-99824149642D}" srcOrd="0" destOrd="0" presId="urn:microsoft.com/office/officeart/2005/8/layout/hierarchy2"/>
    <dgm:cxn modelId="{5872FDE5-6727-48C3-A8C0-0CDB837F7F87}" type="presParOf" srcId="{AF892A9D-8B65-4315-B688-99824149642D}" destId="{027DB485-687A-40DA-A227-929B8842ACB6}" srcOrd="0" destOrd="0" presId="urn:microsoft.com/office/officeart/2005/8/layout/hierarchy2"/>
    <dgm:cxn modelId="{91350E61-8EEF-4C1C-B080-F52DADE52321}" type="presParOf" srcId="{87EF08AF-A435-4C7A-BF46-00F064B9B469}" destId="{7FF836F8-45F3-4B22-BB00-60931294B897}" srcOrd="1" destOrd="0" presId="urn:microsoft.com/office/officeart/2005/8/layout/hierarchy2"/>
    <dgm:cxn modelId="{B983979C-B7B5-4969-B21F-FBAF89146CEE}" type="presParOf" srcId="{7FF836F8-45F3-4B22-BB00-60931294B897}" destId="{E00A0BF6-443D-4938-AE4A-C1ABD5BD9AC6}" srcOrd="0" destOrd="0" presId="urn:microsoft.com/office/officeart/2005/8/layout/hierarchy2"/>
    <dgm:cxn modelId="{66FE812C-9C90-45D4-8393-78E4678CB60B}" type="presParOf" srcId="{7FF836F8-45F3-4B22-BB00-60931294B897}" destId="{4D35C103-2C95-41CA-8F47-15FD7973CA9A}" srcOrd="1" destOrd="0" presId="urn:microsoft.com/office/officeart/2005/8/layout/hierarchy2"/>
    <dgm:cxn modelId="{8D74DB77-49E2-41B5-B007-E7DBFB9B2E54}" type="presParOf" srcId="{F75FB2B0-A583-4E80-8EAA-33F6823CC8E4}" destId="{76F379F9-C234-41C8-B0D9-729A71852DE2}" srcOrd="2" destOrd="0" presId="urn:microsoft.com/office/officeart/2005/8/layout/hierarchy2"/>
    <dgm:cxn modelId="{76C9EDC5-5DC5-4617-8C67-426B3DFA72F8}" type="presParOf" srcId="{76F379F9-C234-41C8-B0D9-729A71852DE2}" destId="{E07F54CF-D077-4ED3-ADAF-CD87B3AAF752}" srcOrd="0" destOrd="0" presId="urn:microsoft.com/office/officeart/2005/8/layout/hierarchy2"/>
    <dgm:cxn modelId="{592E1A05-C7D2-49AF-AB1C-E69EB3B0495E}" type="presParOf" srcId="{F75FB2B0-A583-4E80-8EAA-33F6823CC8E4}" destId="{9D884492-FF2C-4B3E-B5C3-D33D468C7967}" srcOrd="3" destOrd="0" presId="urn:microsoft.com/office/officeart/2005/8/layout/hierarchy2"/>
    <dgm:cxn modelId="{41120E39-F6D0-42FD-A708-6DDF7D6EF195}" type="presParOf" srcId="{9D884492-FF2C-4B3E-B5C3-D33D468C7967}" destId="{D217E66A-42E4-42CD-AFE7-9CC6EFBB6E94}" srcOrd="0" destOrd="0" presId="urn:microsoft.com/office/officeart/2005/8/layout/hierarchy2"/>
    <dgm:cxn modelId="{3207C587-925A-4442-9E11-5722608915F2}" type="presParOf" srcId="{9D884492-FF2C-4B3E-B5C3-D33D468C7967}" destId="{3C584F75-E783-4B1E-8E1B-CA5C55E314A2}" srcOrd="1" destOrd="0" presId="urn:microsoft.com/office/officeart/2005/8/layout/hierarchy2"/>
    <dgm:cxn modelId="{64354ADF-4B74-4EEB-A372-1BFDFE9FC0A8}" type="presParOf" srcId="{3C584F75-E783-4B1E-8E1B-CA5C55E314A2}" destId="{04627910-10BB-41B2-8237-9AFDC23A8F21}" srcOrd="0" destOrd="0" presId="urn:microsoft.com/office/officeart/2005/8/layout/hierarchy2"/>
    <dgm:cxn modelId="{B27F8C8D-7CBA-46EF-A5E3-BF13C1F4459B}" type="presParOf" srcId="{04627910-10BB-41B2-8237-9AFDC23A8F21}" destId="{87F55027-C712-4F38-80A1-FE98FC065DB5}" srcOrd="0" destOrd="0" presId="urn:microsoft.com/office/officeart/2005/8/layout/hierarchy2"/>
    <dgm:cxn modelId="{B897C087-3787-483D-9FA2-FFE4718D2B37}" type="presParOf" srcId="{3C584F75-E783-4B1E-8E1B-CA5C55E314A2}" destId="{8B4A1591-B822-4FC2-BBF9-7C7D1D51AA54}" srcOrd="1" destOrd="0" presId="urn:microsoft.com/office/officeart/2005/8/layout/hierarchy2"/>
    <dgm:cxn modelId="{D77F9D61-A723-4FFF-9C24-2FD77547E8DE}" type="presParOf" srcId="{8B4A1591-B822-4FC2-BBF9-7C7D1D51AA54}" destId="{3B65E7FD-A55D-4333-9FD9-053E19F6118B}" srcOrd="0" destOrd="0" presId="urn:microsoft.com/office/officeart/2005/8/layout/hierarchy2"/>
    <dgm:cxn modelId="{B901144F-EF7F-41B0-8C89-16B41E4FB6E8}" type="presParOf" srcId="{8B4A1591-B822-4FC2-BBF9-7C7D1D51AA54}" destId="{F75C378B-879C-4B99-B790-5336E9414679}" srcOrd="1" destOrd="0" presId="urn:microsoft.com/office/officeart/2005/8/layout/hierarchy2"/>
    <dgm:cxn modelId="{DF5548EC-78E8-4272-88FC-841647C2EE54}" type="presParOf" srcId="{3C584F75-E783-4B1E-8E1B-CA5C55E314A2}" destId="{EC574F4B-8540-428B-B476-F2BC9F19D6DC}" srcOrd="2" destOrd="0" presId="urn:microsoft.com/office/officeart/2005/8/layout/hierarchy2"/>
    <dgm:cxn modelId="{47DB2C8D-7C6F-4BDE-A56B-81772E0A635F}" type="presParOf" srcId="{EC574F4B-8540-428B-B476-F2BC9F19D6DC}" destId="{5F50CB84-7B5D-4131-A139-ABF8D1686B5E}" srcOrd="0" destOrd="0" presId="urn:microsoft.com/office/officeart/2005/8/layout/hierarchy2"/>
    <dgm:cxn modelId="{9EF6052B-017C-4E1E-8466-3FF276521BDC}" type="presParOf" srcId="{3C584F75-E783-4B1E-8E1B-CA5C55E314A2}" destId="{1B6942B5-F31B-411D-BC3C-4E3F2D333911}" srcOrd="3" destOrd="0" presId="urn:microsoft.com/office/officeart/2005/8/layout/hierarchy2"/>
    <dgm:cxn modelId="{B441AB42-DF7A-4501-A369-A8D2B7E11521}" type="presParOf" srcId="{1B6942B5-F31B-411D-BC3C-4E3F2D333911}" destId="{461CE5D7-CE94-46EC-B4A2-5C3344B5CD60}" srcOrd="0" destOrd="0" presId="urn:microsoft.com/office/officeart/2005/8/layout/hierarchy2"/>
    <dgm:cxn modelId="{8E562CD8-0E73-47F1-98B7-0F535D37EF12}" type="presParOf" srcId="{1B6942B5-F31B-411D-BC3C-4E3F2D333911}" destId="{D33BD111-BBD3-4752-B3E3-BA88201EAA58}" srcOrd="1" destOrd="0" presId="urn:microsoft.com/office/officeart/2005/8/layout/hierarchy2"/>
    <dgm:cxn modelId="{83C445C6-2A32-48F3-9386-BF936F1F480D}" type="presParOf" srcId="{3C584F75-E783-4B1E-8E1B-CA5C55E314A2}" destId="{BC6DCA9B-2817-4798-A0AB-814E633B7F70}" srcOrd="4" destOrd="0" presId="urn:microsoft.com/office/officeart/2005/8/layout/hierarchy2"/>
    <dgm:cxn modelId="{4542B431-F81F-4C93-B31E-5C1E1AC266BC}" type="presParOf" srcId="{BC6DCA9B-2817-4798-A0AB-814E633B7F70}" destId="{4D432D7C-F5B8-4F7E-8DC8-9E78A81004DC}" srcOrd="0" destOrd="0" presId="urn:microsoft.com/office/officeart/2005/8/layout/hierarchy2"/>
    <dgm:cxn modelId="{0037B4BB-B179-4CE7-A53D-0DE23FADF2F6}" type="presParOf" srcId="{3C584F75-E783-4B1E-8E1B-CA5C55E314A2}" destId="{9873A2A7-181B-421C-B314-A7EFC205ACC2}" srcOrd="5" destOrd="0" presId="urn:microsoft.com/office/officeart/2005/8/layout/hierarchy2"/>
    <dgm:cxn modelId="{0A2E5C63-76D3-4C5C-82F1-94DC45217C99}" type="presParOf" srcId="{9873A2A7-181B-421C-B314-A7EFC205ACC2}" destId="{2A815EC9-1532-41E3-BD3E-92540C97FB4D}" srcOrd="0" destOrd="0" presId="urn:microsoft.com/office/officeart/2005/8/layout/hierarchy2"/>
    <dgm:cxn modelId="{85022B11-6F3B-43A2-9F2C-2989F6EC7352}" type="presParOf" srcId="{9873A2A7-181B-421C-B314-A7EFC205ACC2}" destId="{74A8DB33-1F63-414A-B9E5-0DBEB3EB8F24}" srcOrd="1" destOrd="0" presId="urn:microsoft.com/office/officeart/2005/8/layout/hierarchy2"/>
    <dgm:cxn modelId="{4EC2BD5C-8258-44FC-897C-81412507AD42}" type="presParOf" srcId="{74A8DB33-1F63-414A-B9E5-0DBEB3EB8F24}" destId="{CA4615A3-0B56-458B-9C2A-D13927E68A48}" srcOrd="0" destOrd="0" presId="urn:microsoft.com/office/officeart/2005/8/layout/hierarchy2"/>
    <dgm:cxn modelId="{CA36DB2D-D8E4-49A7-ACDA-50D7F81AAC46}" type="presParOf" srcId="{CA4615A3-0B56-458B-9C2A-D13927E68A48}" destId="{CE993C1A-3C34-4E7C-B133-BE57E82AFE75}" srcOrd="0" destOrd="0" presId="urn:microsoft.com/office/officeart/2005/8/layout/hierarchy2"/>
    <dgm:cxn modelId="{7F29EA2F-338D-44D3-8C36-107E1BBA5EEF}" type="presParOf" srcId="{74A8DB33-1F63-414A-B9E5-0DBEB3EB8F24}" destId="{A13FF190-5232-4DB6-99D4-FC4568A955EE}" srcOrd="1" destOrd="0" presId="urn:microsoft.com/office/officeart/2005/8/layout/hierarchy2"/>
    <dgm:cxn modelId="{DC4EC77A-13EE-455C-A654-94A4BF2F9752}" type="presParOf" srcId="{A13FF190-5232-4DB6-99D4-FC4568A955EE}" destId="{E5E79AEE-E2E8-4DE4-AA3E-C48C2FD84224}" srcOrd="0" destOrd="0" presId="urn:microsoft.com/office/officeart/2005/8/layout/hierarchy2"/>
    <dgm:cxn modelId="{862B7309-74E9-42C1-A862-40D8F32A2265}" type="presParOf" srcId="{A13FF190-5232-4DB6-99D4-FC4568A955EE}" destId="{BAFD7B7E-6E61-4BC0-A509-EC250B6C3B11}" srcOrd="1" destOrd="0" presId="urn:microsoft.com/office/officeart/2005/8/layout/hierarchy2"/>
    <dgm:cxn modelId="{E740CBD5-4A51-49C9-BB6E-65D9EDF0C873}" type="presParOf" srcId="{74A8DB33-1F63-414A-B9E5-0DBEB3EB8F24}" destId="{AE21637F-24EC-4031-9C37-2F334E67013F}" srcOrd="2" destOrd="0" presId="urn:microsoft.com/office/officeart/2005/8/layout/hierarchy2"/>
    <dgm:cxn modelId="{2A8709F3-F83F-4FEC-992B-A38FE091E464}" type="presParOf" srcId="{AE21637F-24EC-4031-9C37-2F334E67013F}" destId="{76141C81-0B11-49BC-A9EA-46B33A869681}" srcOrd="0" destOrd="0" presId="urn:microsoft.com/office/officeart/2005/8/layout/hierarchy2"/>
    <dgm:cxn modelId="{1C85AE1E-0675-4E7E-BC0A-97C0D1A4A68B}" type="presParOf" srcId="{74A8DB33-1F63-414A-B9E5-0DBEB3EB8F24}" destId="{70039733-C76D-4F01-962A-06D268B3056A}" srcOrd="3" destOrd="0" presId="urn:microsoft.com/office/officeart/2005/8/layout/hierarchy2"/>
    <dgm:cxn modelId="{B0598D58-78CB-44C1-B5F8-89C96AB550BC}" type="presParOf" srcId="{70039733-C76D-4F01-962A-06D268B3056A}" destId="{F1918CD9-B080-43AD-B7FB-5A6A849ACB2B}" srcOrd="0" destOrd="0" presId="urn:microsoft.com/office/officeart/2005/8/layout/hierarchy2"/>
    <dgm:cxn modelId="{D3C2751D-58E8-4434-9A30-E97903C773F5}" type="presParOf" srcId="{70039733-C76D-4F01-962A-06D268B3056A}" destId="{30AA592B-1948-4AEB-94F0-A165F26F4A53}" srcOrd="1" destOrd="0" presId="urn:microsoft.com/office/officeart/2005/8/layout/hierarchy2"/>
    <dgm:cxn modelId="{7E60E518-85CE-4532-8ADB-29E848821065}" type="presParOf" srcId="{F75FB2B0-A583-4E80-8EAA-33F6823CC8E4}" destId="{AC1E11C7-BFFF-4D5B-9FE3-467E891ED537}" srcOrd="4" destOrd="0" presId="urn:microsoft.com/office/officeart/2005/8/layout/hierarchy2"/>
    <dgm:cxn modelId="{DB9DBE62-6501-4C84-B531-479E98220566}" type="presParOf" srcId="{AC1E11C7-BFFF-4D5B-9FE3-467E891ED537}" destId="{BA73647E-6F8C-4D5B-981B-FC1157B785E7}" srcOrd="0" destOrd="0" presId="urn:microsoft.com/office/officeart/2005/8/layout/hierarchy2"/>
    <dgm:cxn modelId="{3F974575-9DF4-4791-B454-6BA55E421FFB}" type="presParOf" srcId="{F75FB2B0-A583-4E80-8EAA-33F6823CC8E4}" destId="{E0C24B2B-1FDE-49F9-82BF-4D7169B6335A}" srcOrd="5" destOrd="0" presId="urn:microsoft.com/office/officeart/2005/8/layout/hierarchy2"/>
    <dgm:cxn modelId="{72010E23-A8D8-4ABC-BEA6-E672BEA595DB}" type="presParOf" srcId="{E0C24B2B-1FDE-49F9-82BF-4D7169B6335A}" destId="{1F56BB9F-B071-4855-9A68-DADE52108889}" srcOrd="0" destOrd="0" presId="urn:microsoft.com/office/officeart/2005/8/layout/hierarchy2"/>
    <dgm:cxn modelId="{3BC01615-4B0A-45E5-AD9C-C0F05188E68E}" type="presParOf" srcId="{E0C24B2B-1FDE-49F9-82BF-4D7169B6335A}" destId="{324C1E94-4EA2-4616-950A-27588E78C28D}" srcOrd="1" destOrd="0" presId="urn:microsoft.com/office/officeart/2005/8/layout/hierarchy2"/>
    <dgm:cxn modelId="{BC87A278-0199-4530-AE15-49796A8AA8DC}" type="presParOf" srcId="{324C1E94-4EA2-4616-950A-27588E78C28D}" destId="{C73BCF21-D712-4564-A0B2-07A63B3913BE}" srcOrd="0" destOrd="0" presId="urn:microsoft.com/office/officeart/2005/8/layout/hierarchy2"/>
    <dgm:cxn modelId="{3DCA9342-4338-4EE1-889D-ACD246877AD1}" type="presParOf" srcId="{C73BCF21-D712-4564-A0B2-07A63B3913BE}" destId="{EE06FF0A-24F2-4C91-AE83-A895BDD73F0B}" srcOrd="0" destOrd="0" presId="urn:microsoft.com/office/officeart/2005/8/layout/hierarchy2"/>
    <dgm:cxn modelId="{631FF6BE-3A5D-4E5E-B799-784176988099}" type="presParOf" srcId="{324C1E94-4EA2-4616-950A-27588E78C28D}" destId="{931C7D2B-86CC-4F62-954D-6693353B9509}" srcOrd="1" destOrd="0" presId="urn:microsoft.com/office/officeart/2005/8/layout/hierarchy2"/>
    <dgm:cxn modelId="{EFB6843A-AA68-48A9-9E59-61C60A632A84}" type="presParOf" srcId="{931C7D2B-86CC-4F62-954D-6693353B9509}" destId="{F670DD02-6DF3-48DE-A772-9AAC2378DC90}" srcOrd="0" destOrd="0" presId="urn:microsoft.com/office/officeart/2005/8/layout/hierarchy2"/>
    <dgm:cxn modelId="{64EE6990-F86A-4D81-A023-236F86FE002A}" type="presParOf" srcId="{931C7D2B-86CC-4F62-954D-6693353B9509}" destId="{68B1B24E-0945-4559-BAC9-7232B9337F75}" srcOrd="1" destOrd="0" presId="urn:microsoft.com/office/officeart/2005/8/layout/hierarchy2"/>
    <dgm:cxn modelId="{4B975695-D1E6-49DA-A2DA-89B333295186}" type="presParOf" srcId="{F75FB2B0-A583-4E80-8EAA-33F6823CC8E4}" destId="{FEF7549B-6029-4C72-BCBA-B4E839D63B8E}" srcOrd="6" destOrd="0" presId="urn:microsoft.com/office/officeart/2005/8/layout/hierarchy2"/>
    <dgm:cxn modelId="{F6FBD497-F0C0-4B49-A791-0C1F4B451FDF}" type="presParOf" srcId="{FEF7549B-6029-4C72-BCBA-B4E839D63B8E}" destId="{8E7A7B38-7093-4E3A-B653-EE935940E0AC}" srcOrd="0" destOrd="0" presId="urn:microsoft.com/office/officeart/2005/8/layout/hierarchy2"/>
    <dgm:cxn modelId="{9EEE999E-FCE6-44E5-8487-46127E38181F}" type="presParOf" srcId="{F75FB2B0-A583-4E80-8EAA-33F6823CC8E4}" destId="{8DC9C524-0A42-4B83-BA86-555319078CD5}" srcOrd="7" destOrd="0" presId="urn:microsoft.com/office/officeart/2005/8/layout/hierarchy2"/>
    <dgm:cxn modelId="{3563BFEA-6A72-4C6A-9CF8-1F6EDA4B85CE}" type="presParOf" srcId="{8DC9C524-0A42-4B83-BA86-555319078CD5}" destId="{035E0139-17A3-4D8D-8FA8-A9F30BAF4B9F}" srcOrd="0" destOrd="0" presId="urn:microsoft.com/office/officeart/2005/8/layout/hierarchy2"/>
    <dgm:cxn modelId="{8346142E-3BC6-4FE0-9329-16F2B0816161}" type="presParOf" srcId="{8DC9C524-0A42-4B83-BA86-555319078CD5}" destId="{10ED21EF-17FE-4DB0-8396-AEA1DFBF022B}" srcOrd="1" destOrd="0" presId="urn:microsoft.com/office/officeart/2005/8/layout/hierarchy2"/>
    <dgm:cxn modelId="{23B87955-EB2C-467A-9CD5-D6C7C54555B5}" type="presParOf" srcId="{10ED21EF-17FE-4DB0-8396-AEA1DFBF022B}" destId="{AF50BD74-5E1D-488E-8CB5-B93A1C59CE83}" srcOrd="0" destOrd="0" presId="urn:microsoft.com/office/officeart/2005/8/layout/hierarchy2"/>
    <dgm:cxn modelId="{F79B92E7-16BE-4E98-90FC-E8836728E40A}" type="presParOf" srcId="{AF50BD74-5E1D-488E-8CB5-B93A1C59CE83}" destId="{B4637652-B904-46FC-80C8-DE0673D062A9}" srcOrd="0" destOrd="0" presId="urn:microsoft.com/office/officeart/2005/8/layout/hierarchy2"/>
    <dgm:cxn modelId="{2C87565C-701E-484F-ADA0-E735FE57F00D}" type="presParOf" srcId="{10ED21EF-17FE-4DB0-8396-AEA1DFBF022B}" destId="{011B7123-339C-4D49-A73E-391A973FEF40}" srcOrd="1" destOrd="0" presId="urn:microsoft.com/office/officeart/2005/8/layout/hierarchy2"/>
    <dgm:cxn modelId="{7D44B218-EF5E-4CF9-8EC8-FCA81139CFDF}" type="presParOf" srcId="{011B7123-339C-4D49-A73E-391A973FEF40}" destId="{A869549A-889A-45B5-8699-81755A51F217}" srcOrd="0" destOrd="0" presId="urn:microsoft.com/office/officeart/2005/8/layout/hierarchy2"/>
    <dgm:cxn modelId="{B73C8800-EACF-450B-9AD7-1542E53FF1C9}" type="presParOf" srcId="{011B7123-339C-4D49-A73E-391A973FEF40}" destId="{E6014178-2D45-4864-B9D7-0E7ADA6A6147}" srcOrd="1" destOrd="0" presId="urn:microsoft.com/office/officeart/2005/8/layout/hierarchy2"/>
    <dgm:cxn modelId="{F25ACE29-7E9C-417C-8ADA-FF07807719A9}" type="presParOf" srcId="{F75FB2B0-A583-4E80-8EAA-33F6823CC8E4}" destId="{BBD144D9-661F-4DCE-A97B-47503107E818}" srcOrd="8" destOrd="0" presId="urn:microsoft.com/office/officeart/2005/8/layout/hierarchy2"/>
    <dgm:cxn modelId="{B7157BB1-DEF2-46F2-A63E-5C613841C5A1}" type="presParOf" srcId="{BBD144D9-661F-4DCE-A97B-47503107E818}" destId="{12AD1FAC-CFCA-4B54-968D-8A47A6E3AD46}" srcOrd="0" destOrd="0" presId="urn:microsoft.com/office/officeart/2005/8/layout/hierarchy2"/>
    <dgm:cxn modelId="{86797C21-1C85-48E2-AFDA-2BCBA8226C76}" type="presParOf" srcId="{F75FB2B0-A583-4E80-8EAA-33F6823CC8E4}" destId="{EC430D8C-B2D6-43A5-85A3-37B18D0ADDE8}" srcOrd="9" destOrd="0" presId="urn:microsoft.com/office/officeart/2005/8/layout/hierarchy2"/>
    <dgm:cxn modelId="{FE198E6B-E667-4C88-82ED-75035A12D18B}" type="presParOf" srcId="{EC430D8C-B2D6-43A5-85A3-37B18D0ADDE8}" destId="{AE621397-3582-425B-9208-30565DCFF929}" srcOrd="0" destOrd="0" presId="urn:microsoft.com/office/officeart/2005/8/layout/hierarchy2"/>
    <dgm:cxn modelId="{6589F4DF-E8B8-4AA4-B07F-6E8A1B73AA82}" type="presParOf" srcId="{EC430D8C-B2D6-43A5-85A3-37B18D0ADDE8}" destId="{39EA293C-D221-4357-952A-B03D1FBD1F66}" srcOrd="1" destOrd="0" presId="urn:microsoft.com/office/officeart/2005/8/layout/hierarchy2"/>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C288F7F0-7A92-4BA2-8971-9C6C93F91DE1}" type="doc">
      <dgm:prSet loTypeId="urn:microsoft.com/office/officeart/2005/8/layout/orgChart1" loCatId="hierarchy" qsTypeId="urn:microsoft.com/office/officeart/2005/8/quickstyle/simple5" qsCatId="simple" csTypeId="urn:microsoft.com/office/officeart/2005/8/colors/accent1_2" csCatId="accent1" phldr="1"/>
      <dgm:spPr/>
    </dgm:pt>
    <dgm:pt modelId="{5B6AA820-D525-4B6B-8E60-D0CA2A766BEE}">
      <dgm:prSet/>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b="0" i="0" u="none" strike="noStrike" cap="none" normalizeH="0" baseline="0" smtClean="0">
              <a:ln/>
              <a:effectLst/>
              <a:latin typeface="Arial" pitchFamily="34" charset="0"/>
              <a:cs typeface="Arial" pitchFamily="34" charset="0"/>
            </a:rPr>
            <a:t>Физиотерапия </a:t>
          </a:r>
        </a:p>
      </dgm:t>
    </dgm:pt>
    <dgm:pt modelId="{E6FA4A6E-A6DF-4861-B465-18FF130E6F23}" type="parTrans" cxnId="{1FE9EC07-8BB7-425D-95E4-E280BBE392CF}">
      <dgm:prSet/>
      <dgm:spPr/>
      <dgm:t>
        <a:bodyPr/>
        <a:lstStyle/>
        <a:p>
          <a:endParaRPr lang="ru-RU"/>
        </a:p>
      </dgm:t>
    </dgm:pt>
    <dgm:pt modelId="{B4979CA2-8962-44B5-8BBA-8162F747448A}" type="sibTrans" cxnId="{1FE9EC07-8BB7-425D-95E4-E280BBE392CF}">
      <dgm:prSet/>
      <dgm:spPr/>
      <dgm:t>
        <a:bodyPr/>
        <a:lstStyle/>
        <a:p>
          <a:endParaRPr lang="ru-RU"/>
        </a:p>
      </dgm:t>
    </dgm:pt>
    <dgm:pt modelId="{72FA0262-9328-44B5-B526-BA6F38571BBC}">
      <dgm:prSet/>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b="0" i="0" u="none" strike="noStrike" cap="none" normalizeH="0" baseline="0" smtClean="0">
              <a:ln/>
              <a:effectLst/>
              <a:latin typeface="Arial" pitchFamily="34" charset="0"/>
              <a:cs typeface="Arial" pitchFamily="34" charset="0"/>
            </a:rPr>
            <a:t>Даволаш </a:t>
          </a:r>
        </a:p>
      </dgm:t>
    </dgm:pt>
    <dgm:pt modelId="{0A101743-808F-4601-B8DE-000841B71E00}" type="parTrans" cxnId="{A3B11B71-EF06-4E7E-8E48-258F7DBBC849}">
      <dgm:prSet/>
      <dgm:spPr/>
      <dgm:t>
        <a:bodyPr/>
        <a:lstStyle/>
        <a:p>
          <a:endParaRPr lang="ru-RU"/>
        </a:p>
      </dgm:t>
    </dgm:pt>
    <dgm:pt modelId="{51264C04-E7E6-47F7-95D5-7848F1A042C6}" type="sibTrans" cxnId="{A3B11B71-EF06-4E7E-8E48-258F7DBBC849}">
      <dgm:prSet/>
      <dgm:spPr/>
      <dgm:t>
        <a:bodyPr/>
        <a:lstStyle/>
        <a:p>
          <a:endParaRPr lang="ru-RU"/>
        </a:p>
      </dgm:t>
    </dgm:pt>
    <dgm:pt modelId="{6EA49ED0-3763-4D16-94DD-EE1CDDF58966}">
      <dgm:prSet/>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b="0" i="0" u="none" strike="noStrike" cap="none" normalizeH="0" baseline="0" smtClean="0">
              <a:ln/>
              <a:effectLst/>
              <a:latin typeface="Arial" pitchFamily="34" charset="0"/>
              <a:cs typeface="Arial" pitchFamily="34" charset="0"/>
            </a:rPr>
            <a:t>Профилактика </a:t>
          </a:r>
        </a:p>
      </dgm:t>
    </dgm:pt>
    <dgm:pt modelId="{04CE8B15-520B-420C-9AF6-76EA083941FB}" type="parTrans" cxnId="{B8F1738B-0164-4BBA-B4DC-BBB437BB3F6B}">
      <dgm:prSet/>
      <dgm:spPr/>
      <dgm:t>
        <a:bodyPr/>
        <a:lstStyle/>
        <a:p>
          <a:endParaRPr lang="ru-RU"/>
        </a:p>
      </dgm:t>
    </dgm:pt>
    <dgm:pt modelId="{C3BACFF7-796F-4013-A1AE-D626A03640F4}" type="sibTrans" cxnId="{B8F1738B-0164-4BBA-B4DC-BBB437BB3F6B}">
      <dgm:prSet/>
      <dgm:spPr/>
      <dgm:t>
        <a:bodyPr/>
        <a:lstStyle/>
        <a:p>
          <a:endParaRPr lang="ru-RU"/>
        </a:p>
      </dgm:t>
    </dgm:pt>
    <dgm:pt modelId="{532AF323-FE2C-442C-AD6C-709E75904E3C}">
      <dgm:prSet/>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b="0" i="0" u="none" strike="noStrike" cap="none" normalizeH="0" baseline="0" smtClean="0">
              <a:ln/>
              <a:effectLst/>
              <a:latin typeface="Arial" pitchFamily="34" charset="0"/>
              <a:cs typeface="Arial" pitchFamily="34" charset="0"/>
            </a:rPr>
            <a:t>Чиниқиш </a:t>
          </a:r>
        </a:p>
      </dgm:t>
    </dgm:pt>
    <dgm:pt modelId="{DF694CB1-8AC8-4976-8444-06E671BE688A}" type="parTrans" cxnId="{E645E9FD-1D03-45F7-ABF7-B16D6D48A9D8}">
      <dgm:prSet/>
      <dgm:spPr/>
      <dgm:t>
        <a:bodyPr/>
        <a:lstStyle/>
        <a:p>
          <a:endParaRPr lang="ru-RU"/>
        </a:p>
      </dgm:t>
    </dgm:pt>
    <dgm:pt modelId="{193CD54F-B2DD-4E2A-A279-64EA09FF2CAA}" type="sibTrans" cxnId="{E645E9FD-1D03-45F7-ABF7-B16D6D48A9D8}">
      <dgm:prSet/>
      <dgm:spPr/>
      <dgm:t>
        <a:bodyPr/>
        <a:lstStyle/>
        <a:p>
          <a:endParaRPr lang="ru-RU"/>
        </a:p>
      </dgm:t>
    </dgm:pt>
    <dgm:pt modelId="{AB159A41-F2C4-445F-91CA-A0856A7F02D4}" type="pres">
      <dgm:prSet presAssocID="{C288F7F0-7A92-4BA2-8971-9C6C93F91DE1}" presName="hierChild1" presStyleCnt="0">
        <dgm:presLayoutVars>
          <dgm:orgChart val="1"/>
          <dgm:chPref val="1"/>
          <dgm:dir/>
          <dgm:animOne val="branch"/>
          <dgm:animLvl val="lvl"/>
          <dgm:resizeHandles/>
        </dgm:presLayoutVars>
      </dgm:prSet>
      <dgm:spPr/>
    </dgm:pt>
    <dgm:pt modelId="{00CF08E9-183E-4A5D-9C0C-C5D58968CC5A}" type="pres">
      <dgm:prSet presAssocID="{5B6AA820-D525-4B6B-8E60-D0CA2A766BEE}" presName="hierRoot1" presStyleCnt="0">
        <dgm:presLayoutVars>
          <dgm:hierBranch/>
        </dgm:presLayoutVars>
      </dgm:prSet>
      <dgm:spPr/>
    </dgm:pt>
    <dgm:pt modelId="{A58AB223-6E9F-4CA8-8411-8E8EADEDA323}" type="pres">
      <dgm:prSet presAssocID="{5B6AA820-D525-4B6B-8E60-D0CA2A766BEE}" presName="rootComposite1" presStyleCnt="0"/>
      <dgm:spPr/>
    </dgm:pt>
    <dgm:pt modelId="{57D00BF9-F39C-4723-8309-0E85E9B67E3A}" type="pres">
      <dgm:prSet presAssocID="{5B6AA820-D525-4B6B-8E60-D0CA2A766BEE}" presName="rootText1" presStyleLbl="node0" presStyleIdx="0" presStyleCnt="1">
        <dgm:presLayoutVars>
          <dgm:chPref val="3"/>
        </dgm:presLayoutVars>
      </dgm:prSet>
      <dgm:spPr/>
      <dgm:t>
        <a:bodyPr/>
        <a:lstStyle/>
        <a:p>
          <a:endParaRPr lang="ru-RU"/>
        </a:p>
      </dgm:t>
    </dgm:pt>
    <dgm:pt modelId="{320F3F5F-7AB7-44D3-B441-688ACD2F80D8}" type="pres">
      <dgm:prSet presAssocID="{5B6AA820-D525-4B6B-8E60-D0CA2A766BEE}" presName="rootConnector1" presStyleLbl="node1" presStyleIdx="0" presStyleCnt="0"/>
      <dgm:spPr/>
      <dgm:t>
        <a:bodyPr/>
        <a:lstStyle/>
        <a:p>
          <a:endParaRPr lang="ru-RU"/>
        </a:p>
      </dgm:t>
    </dgm:pt>
    <dgm:pt modelId="{E995D2E6-4411-4999-9D34-4CB456EB16A5}" type="pres">
      <dgm:prSet presAssocID="{5B6AA820-D525-4B6B-8E60-D0CA2A766BEE}" presName="hierChild2" presStyleCnt="0"/>
      <dgm:spPr/>
    </dgm:pt>
    <dgm:pt modelId="{DAED9842-9870-409B-AD3D-83A62EAAF2EC}" type="pres">
      <dgm:prSet presAssocID="{0A101743-808F-4601-B8DE-000841B71E00}" presName="Name35" presStyleLbl="parChTrans1D2" presStyleIdx="0" presStyleCnt="2"/>
      <dgm:spPr/>
      <dgm:t>
        <a:bodyPr/>
        <a:lstStyle/>
        <a:p>
          <a:endParaRPr lang="ru-RU"/>
        </a:p>
      </dgm:t>
    </dgm:pt>
    <dgm:pt modelId="{E9821530-652C-44DF-A344-EA0102D6E516}" type="pres">
      <dgm:prSet presAssocID="{72FA0262-9328-44B5-B526-BA6F38571BBC}" presName="hierRoot2" presStyleCnt="0">
        <dgm:presLayoutVars>
          <dgm:hierBranch/>
        </dgm:presLayoutVars>
      </dgm:prSet>
      <dgm:spPr/>
    </dgm:pt>
    <dgm:pt modelId="{F56BA898-7EB2-4865-B754-DBC5FDD4E469}" type="pres">
      <dgm:prSet presAssocID="{72FA0262-9328-44B5-B526-BA6F38571BBC}" presName="rootComposite" presStyleCnt="0"/>
      <dgm:spPr/>
    </dgm:pt>
    <dgm:pt modelId="{7999EB7D-F731-4C4E-A64A-F7895E1DCF3A}" type="pres">
      <dgm:prSet presAssocID="{72FA0262-9328-44B5-B526-BA6F38571BBC}" presName="rootText" presStyleLbl="node2" presStyleIdx="0" presStyleCnt="2" custLinFactX="-13727" custLinFactNeighborX="-100000" custLinFactNeighborY="-1172">
        <dgm:presLayoutVars>
          <dgm:chPref val="3"/>
        </dgm:presLayoutVars>
      </dgm:prSet>
      <dgm:spPr/>
      <dgm:t>
        <a:bodyPr/>
        <a:lstStyle/>
        <a:p>
          <a:endParaRPr lang="ru-RU"/>
        </a:p>
      </dgm:t>
    </dgm:pt>
    <dgm:pt modelId="{DE7C7C37-4378-4DA2-A9C3-5493B9A24569}" type="pres">
      <dgm:prSet presAssocID="{72FA0262-9328-44B5-B526-BA6F38571BBC}" presName="rootConnector" presStyleLbl="node2" presStyleIdx="0" presStyleCnt="2"/>
      <dgm:spPr/>
      <dgm:t>
        <a:bodyPr/>
        <a:lstStyle/>
        <a:p>
          <a:endParaRPr lang="ru-RU"/>
        </a:p>
      </dgm:t>
    </dgm:pt>
    <dgm:pt modelId="{70910E76-BA94-4D28-AACC-EDDC24495470}" type="pres">
      <dgm:prSet presAssocID="{72FA0262-9328-44B5-B526-BA6F38571BBC}" presName="hierChild4" presStyleCnt="0"/>
      <dgm:spPr/>
    </dgm:pt>
    <dgm:pt modelId="{6A80338B-5A03-4E33-ACC9-6E3326D276A6}" type="pres">
      <dgm:prSet presAssocID="{72FA0262-9328-44B5-B526-BA6F38571BBC}" presName="hierChild5" presStyleCnt="0"/>
      <dgm:spPr/>
    </dgm:pt>
    <dgm:pt modelId="{6ABE2C4E-C075-4E82-AF2D-EC2EB09D1812}" type="pres">
      <dgm:prSet presAssocID="{04CE8B15-520B-420C-9AF6-76EA083941FB}" presName="Name35" presStyleLbl="parChTrans1D2" presStyleIdx="1" presStyleCnt="2"/>
      <dgm:spPr/>
      <dgm:t>
        <a:bodyPr/>
        <a:lstStyle/>
        <a:p>
          <a:endParaRPr lang="ru-RU"/>
        </a:p>
      </dgm:t>
    </dgm:pt>
    <dgm:pt modelId="{94ABFD5F-F80F-45BB-8F7E-385929142260}" type="pres">
      <dgm:prSet presAssocID="{6EA49ED0-3763-4D16-94DD-EE1CDDF58966}" presName="hierRoot2" presStyleCnt="0">
        <dgm:presLayoutVars>
          <dgm:hierBranch/>
        </dgm:presLayoutVars>
      </dgm:prSet>
      <dgm:spPr/>
    </dgm:pt>
    <dgm:pt modelId="{A6820C36-6BDD-4803-BB0A-95FCC7E4A35F}" type="pres">
      <dgm:prSet presAssocID="{6EA49ED0-3763-4D16-94DD-EE1CDDF58966}" presName="rootComposite" presStyleCnt="0"/>
      <dgm:spPr/>
    </dgm:pt>
    <dgm:pt modelId="{21C62326-EA10-4C99-A829-E82991F07954}" type="pres">
      <dgm:prSet presAssocID="{6EA49ED0-3763-4D16-94DD-EE1CDDF58966}" presName="rootText" presStyleLbl="node2" presStyleIdx="1" presStyleCnt="2" custLinFactNeighborX="80899" custLinFactNeighborY="3517">
        <dgm:presLayoutVars>
          <dgm:chPref val="3"/>
        </dgm:presLayoutVars>
      </dgm:prSet>
      <dgm:spPr/>
      <dgm:t>
        <a:bodyPr/>
        <a:lstStyle/>
        <a:p>
          <a:endParaRPr lang="ru-RU"/>
        </a:p>
      </dgm:t>
    </dgm:pt>
    <dgm:pt modelId="{526FCD68-36F8-4937-BE30-BD55557E2328}" type="pres">
      <dgm:prSet presAssocID="{6EA49ED0-3763-4D16-94DD-EE1CDDF58966}" presName="rootConnector" presStyleLbl="node2" presStyleIdx="1" presStyleCnt="2"/>
      <dgm:spPr/>
      <dgm:t>
        <a:bodyPr/>
        <a:lstStyle/>
        <a:p>
          <a:endParaRPr lang="ru-RU"/>
        </a:p>
      </dgm:t>
    </dgm:pt>
    <dgm:pt modelId="{80829E62-05D0-4488-AAB3-30D056269757}" type="pres">
      <dgm:prSet presAssocID="{6EA49ED0-3763-4D16-94DD-EE1CDDF58966}" presName="hierChild4" presStyleCnt="0"/>
      <dgm:spPr/>
    </dgm:pt>
    <dgm:pt modelId="{D485E4AC-B6BB-4393-B435-541B9779C7CA}" type="pres">
      <dgm:prSet presAssocID="{DF694CB1-8AC8-4976-8444-06E671BE688A}" presName="Name35" presStyleLbl="parChTrans1D3" presStyleIdx="0" presStyleCnt="1"/>
      <dgm:spPr/>
      <dgm:t>
        <a:bodyPr/>
        <a:lstStyle/>
        <a:p>
          <a:endParaRPr lang="ru-RU"/>
        </a:p>
      </dgm:t>
    </dgm:pt>
    <dgm:pt modelId="{8BE20115-01CB-4025-80DC-969197E8F313}" type="pres">
      <dgm:prSet presAssocID="{532AF323-FE2C-442C-AD6C-709E75904E3C}" presName="hierRoot2" presStyleCnt="0">
        <dgm:presLayoutVars>
          <dgm:hierBranch val="r"/>
        </dgm:presLayoutVars>
      </dgm:prSet>
      <dgm:spPr/>
    </dgm:pt>
    <dgm:pt modelId="{41E29090-7D54-4CE3-A204-6904F2B9D539}" type="pres">
      <dgm:prSet presAssocID="{532AF323-FE2C-442C-AD6C-709E75904E3C}" presName="rootComposite" presStyleCnt="0"/>
      <dgm:spPr/>
    </dgm:pt>
    <dgm:pt modelId="{774779D4-A8BB-49CB-91CE-1482037833E1}" type="pres">
      <dgm:prSet presAssocID="{532AF323-FE2C-442C-AD6C-709E75904E3C}" presName="rootText" presStyleLbl="node3" presStyleIdx="0" presStyleCnt="1">
        <dgm:presLayoutVars>
          <dgm:chPref val="3"/>
        </dgm:presLayoutVars>
      </dgm:prSet>
      <dgm:spPr/>
      <dgm:t>
        <a:bodyPr/>
        <a:lstStyle/>
        <a:p>
          <a:endParaRPr lang="ru-RU"/>
        </a:p>
      </dgm:t>
    </dgm:pt>
    <dgm:pt modelId="{21FE7BD2-B50A-4CEB-A1AE-01EC9B083AEB}" type="pres">
      <dgm:prSet presAssocID="{532AF323-FE2C-442C-AD6C-709E75904E3C}" presName="rootConnector" presStyleLbl="node3" presStyleIdx="0" presStyleCnt="1"/>
      <dgm:spPr/>
      <dgm:t>
        <a:bodyPr/>
        <a:lstStyle/>
        <a:p>
          <a:endParaRPr lang="ru-RU"/>
        </a:p>
      </dgm:t>
    </dgm:pt>
    <dgm:pt modelId="{270539D6-9038-4EE7-ADF9-FDFC7681B344}" type="pres">
      <dgm:prSet presAssocID="{532AF323-FE2C-442C-AD6C-709E75904E3C}" presName="hierChild4" presStyleCnt="0"/>
      <dgm:spPr/>
    </dgm:pt>
    <dgm:pt modelId="{D134EED6-9C09-453F-8A59-053BEF26F2D3}" type="pres">
      <dgm:prSet presAssocID="{532AF323-FE2C-442C-AD6C-709E75904E3C}" presName="hierChild5" presStyleCnt="0"/>
      <dgm:spPr/>
    </dgm:pt>
    <dgm:pt modelId="{0B495857-57BE-4CD4-BA24-2048D2F3BB42}" type="pres">
      <dgm:prSet presAssocID="{6EA49ED0-3763-4D16-94DD-EE1CDDF58966}" presName="hierChild5" presStyleCnt="0"/>
      <dgm:spPr/>
    </dgm:pt>
    <dgm:pt modelId="{4A31D016-D834-4EA4-BB27-5E4114B2EFE0}" type="pres">
      <dgm:prSet presAssocID="{5B6AA820-D525-4B6B-8E60-D0CA2A766BEE}" presName="hierChild3" presStyleCnt="0"/>
      <dgm:spPr/>
    </dgm:pt>
  </dgm:ptLst>
  <dgm:cxnLst>
    <dgm:cxn modelId="{B8F1738B-0164-4BBA-B4DC-BBB437BB3F6B}" srcId="{5B6AA820-D525-4B6B-8E60-D0CA2A766BEE}" destId="{6EA49ED0-3763-4D16-94DD-EE1CDDF58966}" srcOrd="1" destOrd="0" parTransId="{04CE8B15-520B-420C-9AF6-76EA083941FB}" sibTransId="{C3BACFF7-796F-4013-A1AE-D626A03640F4}"/>
    <dgm:cxn modelId="{E645E9FD-1D03-45F7-ABF7-B16D6D48A9D8}" srcId="{6EA49ED0-3763-4D16-94DD-EE1CDDF58966}" destId="{532AF323-FE2C-442C-AD6C-709E75904E3C}" srcOrd="0" destOrd="0" parTransId="{DF694CB1-8AC8-4976-8444-06E671BE688A}" sibTransId="{193CD54F-B2DD-4E2A-A279-64EA09FF2CAA}"/>
    <dgm:cxn modelId="{1FE9EC07-8BB7-425D-95E4-E280BBE392CF}" srcId="{C288F7F0-7A92-4BA2-8971-9C6C93F91DE1}" destId="{5B6AA820-D525-4B6B-8E60-D0CA2A766BEE}" srcOrd="0" destOrd="0" parTransId="{E6FA4A6E-A6DF-4861-B465-18FF130E6F23}" sibTransId="{B4979CA2-8962-44B5-8BBA-8162F747448A}"/>
    <dgm:cxn modelId="{E6DC7F4B-A75C-4988-BFFF-57FD5EEF2037}" type="presOf" srcId="{DF694CB1-8AC8-4976-8444-06E671BE688A}" destId="{D485E4AC-B6BB-4393-B435-541B9779C7CA}" srcOrd="0" destOrd="0" presId="urn:microsoft.com/office/officeart/2005/8/layout/orgChart1"/>
    <dgm:cxn modelId="{A9DA7C35-A842-4815-9369-A91A05E50CAF}" type="presOf" srcId="{72FA0262-9328-44B5-B526-BA6F38571BBC}" destId="{7999EB7D-F731-4C4E-A64A-F7895E1DCF3A}" srcOrd="0" destOrd="0" presId="urn:microsoft.com/office/officeart/2005/8/layout/orgChart1"/>
    <dgm:cxn modelId="{606BDD76-B027-4C65-A176-1EB827A6C6BB}" type="presOf" srcId="{0A101743-808F-4601-B8DE-000841B71E00}" destId="{DAED9842-9870-409B-AD3D-83A62EAAF2EC}" srcOrd="0" destOrd="0" presId="urn:microsoft.com/office/officeart/2005/8/layout/orgChart1"/>
    <dgm:cxn modelId="{9BA55BD4-35FB-4039-A645-7DBFA05C0A48}" type="presOf" srcId="{6EA49ED0-3763-4D16-94DD-EE1CDDF58966}" destId="{21C62326-EA10-4C99-A829-E82991F07954}" srcOrd="0" destOrd="0" presId="urn:microsoft.com/office/officeart/2005/8/layout/orgChart1"/>
    <dgm:cxn modelId="{BE7F5B36-B38A-4FBD-BFD6-E4C6C9DD2EBE}" type="presOf" srcId="{5B6AA820-D525-4B6B-8E60-D0CA2A766BEE}" destId="{320F3F5F-7AB7-44D3-B441-688ACD2F80D8}" srcOrd="1" destOrd="0" presId="urn:microsoft.com/office/officeart/2005/8/layout/orgChart1"/>
    <dgm:cxn modelId="{4B079387-45B9-430F-9C05-F2E91F30B933}" type="presOf" srcId="{5B6AA820-D525-4B6B-8E60-D0CA2A766BEE}" destId="{57D00BF9-F39C-4723-8309-0E85E9B67E3A}" srcOrd="0" destOrd="0" presId="urn:microsoft.com/office/officeart/2005/8/layout/orgChart1"/>
    <dgm:cxn modelId="{9A7EA9CB-B539-49CF-95B2-8854B148C1D1}" type="presOf" srcId="{04CE8B15-520B-420C-9AF6-76EA083941FB}" destId="{6ABE2C4E-C075-4E82-AF2D-EC2EB09D1812}" srcOrd="0" destOrd="0" presId="urn:microsoft.com/office/officeart/2005/8/layout/orgChart1"/>
    <dgm:cxn modelId="{3AF52896-09F5-47D4-A268-88E3223843AB}" type="presOf" srcId="{532AF323-FE2C-442C-AD6C-709E75904E3C}" destId="{21FE7BD2-B50A-4CEB-A1AE-01EC9B083AEB}" srcOrd="1" destOrd="0" presId="urn:microsoft.com/office/officeart/2005/8/layout/orgChart1"/>
    <dgm:cxn modelId="{3EA078C9-B9D1-4D4A-9F3A-6C125CB2079F}" type="presOf" srcId="{532AF323-FE2C-442C-AD6C-709E75904E3C}" destId="{774779D4-A8BB-49CB-91CE-1482037833E1}" srcOrd="0" destOrd="0" presId="urn:microsoft.com/office/officeart/2005/8/layout/orgChart1"/>
    <dgm:cxn modelId="{A3B11B71-EF06-4E7E-8E48-258F7DBBC849}" srcId="{5B6AA820-D525-4B6B-8E60-D0CA2A766BEE}" destId="{72FA0262-9328-44B5-B526-BA6F38571BBC}" srcOrd="0" destOrd="0" parTransId="{0A101743-808F-4601-B8DE-000841B71E00}" sibTransId="{51264C04-E7E6-47F7-95D5-7848F1A042C6}"/>
    <dgm:cxn modelId="{6B5E5978-36EF-4EEE-8505-794A08E31AB0}" type="presOf" srcId="{72FA0262-9328-44B5-B526-BA6F38571BBC}" destId="{DE7C7C37-4378-4DA2-A9C3-5493B9A24569}" srcOrd="1" destOrd="0" presId="urn:microsoft.com/office/officeart/2005/8/layout/orgChart1"/>
    <dgm:cxn modelId="{427F91C6-DAB7-4998-A60C-46EC69FB5D42}" type="presOf" srcId="{C288F7F0-7A92-4BA2-8971-9C6C93F91DE1}" destId="{AB159A41-F2C4-445F-91CA-A0856A7F02D4}" srcOrd="0" destOrd="0" presId="urn:microsoft.com/office/officeart/2005/8/layout/orgChart1"/>
    <dgm:cxn modelId="{7B759D2F-6A8D-4BFD-BF31-EDBF3553EB4C}" type="presOf" srcId="{6EA49ED0-3763-4D16-94DD-EE1CDDF58966}" destId="{526FCD68-36F8-4937-BE30-BD55557E2328}" srcOrd="1" destOrd="0" presId="urn:microsoft.com/office/officeart/2005/8/layout/orgChart1"/>
    <dgm:cxn modelId="{281E1035-00C2-422B-B16C-B289F6E5B70E}" type="presParOf" srcId="{AB159A41-F2C4-445F-91CA-A0856A7F02D4}" destId="{00CF08E9-183E-4A5D-9C0C-C5D58968CC5A}" srcOrd="0" destOrd="0" presId="urn:microsoft.com/office/officeart/2005/8/layout/orgChart1"/>
    <dgm:cxn modelId="{36530153-3523-47A6-8BFC-31C96D7A85D7}" type="presParOf" srcId="{00CF08E9-183E-4A5D-9C0C-C5D58968CC5A}" destId="{A58AB223-6E9F-4CA8-8411-8E8EADEDA323}" srcOrd="0" destOrd="0" presId="urn:microsoft.com/office/officeart/2005/8/layout/orgChart1"/>
    <dgm:cxn modelId="{89F678D5-0EA5-41CF-8EF5-F3B4A5F20382}" type="presParOf" srcId="{A58AB223-6E9F-4CA8-8411-8E8EADEDA323}" destId="{57D00BF9-F39C-4723-8309-0E85E9B67E3A}" srcOrd="0" destOrd="0" presId="urn:microsoft.com/office/officeart/2005/8/layout/orgChart1"/>
    <dgm:cxn modelId="{9D35AEA0-0A90-431F-8DCB-C45EFEB1129E}" type="presParOf" srcId="{A58AB223-6E9F-4CA8-8411-8E8EADEDA323}" destId="{320F3F5F-7AB7-44D3-B441-688ACD2F80D8}" srcOrd="1" destOrd="0" presId="urn:microsoft.com/office/officeart/2005/8/layout/orgChart1"/>
    <dgm:cxn modelId="{BF893135-C95C-4854-98A1-A506BFDBCE36}" type="presParOf" srcId="{00CF08E9-183E-4A5D-9C0C-C5D58968CC5A}" destId="{E995D2E6-4411-4999-9D34-4CB456EB16A5}" srcOrd="1" destOrd="0" presId="urn:microsoft.com/office/officeart/2005/8/layout/orgChart1"/>
    <dgm:cxn modelId="{F63CC84C-9852-45AF-B4EE-BE150E388034}" type="presParOf" srcId="{E995D2E6-4411-4999-9D34-4CB456EB16A5}" destId="{DAED9842-9870-409B-AD3D-83A62EAAF2EC}" srcOrd="0" destOrd="0" presId="urn:microsoft.com/office/officeart/2005/8/layout/orgChart1"/>
    <dgm:cxn modelId="{30B60E0C-9371-411B-A4AC-3141583E458A}" type="presParOf" srcId="{E995D2E6-4411-4999-9D34-4CB456EB16A5}" destId="{E9821530-652C-44DF-A344-EA0102D6E516}" srcOrd="1" destOrd="0" presId="urn:microsoft.com/office/officeart/2005/8/layout/orgChart1"/>
    <dgm:cxn modelId="{FDA1C395-FEFF-4F0A-9D33-6A5DFD59801D}" type="presParOf" srcId="{E9821530-652C-44DF-A344-EA0102D6E516}" destId="{F56BA898-7EB2-4865-B754-DBC5FDD4E469}" srcOrd="0" destOrd="0" presId="urn:microsoft.com/office/officeart/2005/8/layout/orgChart1"/>
    <dgm:cxn modelId="{9866021A-EFCC-4626-9152-10AD574142E2}" type="presParOf" srcId="{F56BA898-7EB2-4865-B754-DBC5FDD4E469}" destId="{7999EB7D-F731-4C4E-A64A-F7895E1DCF3A}" srcOrd="0" destOrd="0" presId="urn:microsoft.com/office/officeart/2005/8/layout/orgChart1"/>
    <dgm:cxn modelId="{F627DB53-A3F3-4E9D-B349-336BC1CC913A}" type="presParOf" srcId="{F56BA898-7EB2-4865-B754-DBC5FDD4E469}" destId="{DE7C7C37-4378-4DA2-A9C3-5493B9A24569}" srcOrd="1" destOrd="0" presId="urn:microsoft.com/office/officeart/2005/8/layout/orgChart1"/>
    <dgm:cxn modelId="{45449945-87D7-4AD0-837C-4011800C20A6}" type="presParOf" srcId="{E9821530-652C-44DF-A344-EA0102D6E516}" destId="{70910E76-BA94-4D28-AACC-EDDC24495470}" srcOrd="1" destOrd="0" presId="urn:microsoft.com/office/officeart/2005/8/layout/orgChart1"/>
    <dgm:cxn modelId="{73F82DEC-661F-4E7E-8F19-6E923AB088AC}" type="presParOf" srcId="{E9821530-652C-44DF-A344-EA0102D6E516}" destId="{6A80338B-5A03-4E33-ACC9-6E3326D276A6}" srcOrd="2" destOrd="0" presId="urn:microsoft.com/office/officeart/2005/8/layout/orgChart1"/>
    <dgm:cxn modelId="{29809137-4172-4DC4-9B21-D1E1E91B6001}" type="presParOf" srcId="{E995D2E6-4411-4999-9D34-4CB456EB16A5}" destId="{6ABE2C4E-C075-4E82-AF2D-EC2EB09D1812}" srcOrd="2" destOrd="0" presId="urn:microsoft.com/office/officeart/2005/8/layout/orgChart1"/>
    <dgm:cxn modelId="{8FF41F6E-95D8-4E1F-9B28-4147CEFDADCE}" type="presParOf" srcId="{E995D2E6-4411-4999-9D34-4CB456EB16A5}" destId="{94ABFD5F-F80F-45BB-8F7E-385929142260}" srcOrd="3" destOrd="0" presId="urn:microsoft.com/office/officeart/2005/8/layout/orgChart1"/>
    <dgm:cxn modelId="{8B7C668D-842E-4FF2-AB03-F81BD11FBEB6}" type="presParOf" srcId="{94ABFD5F-F80F-45BB-8F7E-385929142260}" destId="{A6820C36-6BDD-4803-BB0A-95FCC7E4A35F}" srcOrd="0" destOrd="0" presId="urn:microsoft.com/office/officeart/2005/8/layout/orgChart1"/>
    <dgm:cxn modelId="{FF4B8E21-9C5B-4311-9456-453144063C20}" type="presParOf" srcId="{A6820C36-6BDD-4803-BB0A-95FCC7E4A35F}" destId="{21C62326-EA10-4C99-A829-E82991F07954}" srcOrd="0" destOrd="0" presId="urn:microsoft.com/office/officeart/2005/8/layout/orgChart1"/>
    <dgm:cxn modelId="{A5BF7EC4-716D-4680-95DE-3EE12819E886}" type="presParOf" srcId="{A6820C36-6BDD-4803-BB0A-95FCC7E4A35F}" destId="{526FCD68-36F8-4937-BE30-BD55557E2328}" srcOrd="1" destOrd="0" presId="urn:microsoft.com/office/officeart/2005/8/layout/orgChart1"/>
    <dgm:cxn modelId="{4755A889-ACB4-4AD3-BE42-C5A138FB4EFE}" type="presParOf" srcId="{94ABFD5F-F80F-45BB-8F7E-385929142260}" destId="{80829E62-05D0-4488-AAB3-30D056269757}" srcOrd="1" destOrd="0" presId="urn:microsoft.com/office/officeart/2005/8/layout/orgChart1"/>
    <dgm:cxn modelId="{01E4B939-403B-44CD-AFA2-123AB5509B4C}" type="presParOf" srcId="{80829E62-05D0-4488-AAB3-30D056269757}" destId="{D485E4AC-B6BB-4393-B435-541B9779C7CA}" srcOrd="0" destOrd="0" presId="urn:microsoft.com/office/officeart/2005/8/layout/orgChart1"/>
    <dgm:cxn modelId="{91D1F3AE-0437-498F-8343-474B64AE4F3F}" type="presParOf" srcId="{80829E62-05D0-4488-AAB3-30D056269757}" destId="{8BE20115-01CB-4025-80DC-969197E8F313}" srcOrd="1" destOrd="0" presId="urn:microsoft.com/office/officeart/2005/8/layout/orgChart1"/>
    <dgm:cxn modelId="{DE00260C-F17B-4A9F-B0CB-F4673A410A55}" type="presParOf" srcId="{8BE20115-01CB-4025-80DC-969197E8F313}" destId="{41E29090-7D54-4CE3-A204-6904F2B9D539}" srcOrd="0" destOrd="0" presId="urn:microsoft.com/office/officeart/2005/8/layout/orgChart1"/>
    <dgm:cxn modelId="{053F5CCF-5D93-4502-91E8-F0A5E6AFD189}" type="presParOf" srcId="{41E29090-7D54-4CE3-A204-6904F2B9D539}" destId="{774779D4-A8BB-49CB-91CE-1482037833E1}" srcOrd="0" destOrd="0" presId="urn:microsoft.com/office/officeart/2005/8/layout/orgChart1"/>
    <dgm:cxn modelId="{286E5DF5-B172-41D5-9E8D-579C94FA320E}" type="presParOf" srcId="{41E29090-7D54-4CE3-A204-6904F2B9D539}" destId="{21FE7BD2-B50A-4CEB-A1AE-01EC9B083AEB}" srcOrd="1" destOrd="0" presId="urn:microsoft.com/office/officeart/2005/8/layout/orgChart1"/>
    <dgm:cxn modelId="{661D0A48-A156-4B48-97BA-04C0048643BB}" type="presParOf" srcId="{8BE20115-01CB-4025-80DC-969197E8F313}" destId="{270539D6-9038-4EE7-ADF9-FDFC7681B344}" srcOrd="1" destOrd="0" presId="urn:microsoft.com/office/officeart/2005/8/layout/orgChart1"/>
    <dgm:cxn modelId="{B6D29643-24E0-4574-B7F2-896C872A37D6}" type="presParOf" srcId="{8BE20115-01CB-4025-80DC-969197E8F313}" destId="{D134EED6-9C09-453F-8A59-053BEF26F2D3}" srcOrd="2" destOrd="0" presId="urn:microsoft.com/office/officeart/2005/8/layout/orgChart1"/>
    <dgm:cxn modelId="{015EF454-40FF-4BCE-BF63-DACD551186BB}" type="presParOf" srcId="{94ABFD5F-F80F-45BB-8F7E-385929142260}" destId="{0B495857-57BE-4CD4-BA24-2048D2F3BB42}" srcOrd="2" destOrd="0" presId="urn:microsoft.com/office/officeart/2005/8/layout/orgChart1"/>
    <dgm:cxn modelId="{9BE1E6A3-3288-4AA4-B30E-AA9715663B70}" type="presParOf" srcId="{00CF08E9-183E-4A5D-9C0C-C5D58968CC5A}" destId="{4A31D016-D834-4EA4-BB27-5E4114B2EFE0}" srcOrd="2" destOrd="0" presId="urn:microsoft.com/office/officeart/2005/8/layout/orgChart1"/>
  </dgm:cxnLst>
  <dgm:bg/>
  <dgm:whole/>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3F0E566-C81F-4807-82F0-8267BDD556A3}">
      <dsp:nvSpPr>
        <dsp:cNvPr id="0" name=""/>
        <dsp:cNvSpPr/>
      </dsp:nvSpPr>
      <dsp:spPr>
        <a:xfrm>
          <a:off x="1103882" y="1823682"/>
          <a:ext cx="1973237" cy="893211"/>
        </a:xfrm>
        <a:prstGeom prst="roundRect">
          <a:avLst>
            <a:gd name="adj" fmla="val 10000"/>
          </a:avLst>
        </a:prstGeom>
        <a:solidFill>
          <a:srgbClr val="002060"/>
        </a:solidFill>
        <a:ln w="25400" cap="flat" cmpd="sng" algn="ctr">
          <a:solidFill>
            <a:schemeClr val="dk2">
              <a:shade val="80000"/>
              <a:hueOff val="0"/>
              <a:satOff val="0"/>
              <a:lumOff val="0"/>
              <a:alphaOff val="0"/>
            </a:schemeClr>
          </a:solidFill>
          <a:prstDash val="solid"/>
        </a:ln>
        <a:effectLst>
          <a:glow rad="228600">
            <a:srgbClr val="0070C0">
              <a:alpha val="40000"/>
            </a:srgbClr>
          </a:glow>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lvl="0" algn="ctr" defTabSz="533400">
            <a:lnSpc>
              <a:spcPct val="90000"/>
            </a:lnSpc>
            <a:spcBef>
              <a:spcPct val="0"/>
            </a:spcBef>
            <a:spcAft>
              <a:spcPct val="35000"/>
            </a:spcAft>
          </a:pPr>
          <a:r>
            <a:rPr lang="uz-Latn-UZ" sz="1200" b="1" kern="1200" dirty="0" smtClean="0">
              <a:solidFill>
                <a:schemeClr val="bg1"/>
              </a:solidFill>
            </a:rPr>
            <a:t>Машғулот №</a:t>
          </a:r>
          <a:r>
            <a:rPr lang="ru-RU" sz="1200" b="1" kern="1200" dirty="0" smtClean="0">
              <a:solidFill>
                <a:schemeClr val="bg1"/>
              </a:solidFill>
            </a:rPr>
            <a:t>1</a:t>
          </a:r>
          <a:endParaRPr lang="ru-RU" sz="1200" b="1" kern="1200" dirty="0">
            <a:solidFill>
              <a:schemeClr val="bg1"/>
            </a:solidFill>
          </a:endParaRPr>
        </a:p>
      </dsp:txBody>
      <dsp:txXfrm>
        <a:off x="1130043" y="1849843"/>
        <a:ext cx="1920915" cy="840889"/>
      </dsp:txXfrm>
    </dsp:sp>
    <dsp:sp modelId="{B3211696-EBD1-4F72-9BE1-1A54F5075868}">
      <dsp:nvSpPr>
        <dsp:cNvPr id="0" name=""/>
        <dsp:cNvSpPr/>
      </dsp:nvSpPr>
      <dsp:spPr>
        <a:xfrm rot="16962237">
          <a:off x="2365004" y="1370142"/>
          <a:ext cx="1825735" cy="19251"/>
        </a:xfrm>
        <a:custGeom>
          <a:avLst/>
          <a:gdLst/>
          <a:ahLst/>
          <a:cxnLst/>
          <a:rect l="0" t="0" r="0" b="0"/>
          <a:pathLst>
            <a:path>
              <a:moveTo>
                <a:pt x="0" y="9625"/>
              </a:moveTo>
              <a:lnTo>
                <a:pt x="1825735" y="9625"/>
              </a:lnTo>
            </a:path>
          </a:pathLst>
        </a:custGeom>
        <a:noFill/>
        <a:ln w="25400" cap="flat" cmpd="sng" algn="ctr">
          <a:solidFill>
            <a:schemeClr val="dk2">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533400">
            <a:lnSpc>
              <a:spcPct val="90000"/>
            </a:lnSpc>
            <a:spcBef>
              <a:spcPct val="0"/>
            </a:spcBef>
            <a:spcAft>
              <a:spcPct val="35000"/>
            </a:spcAft>
          </a:pPr>
          <a:endParaRPr lang="ru-RU" sz="1200" kern="1200"/>
        </a:p>
      </dsp:txBody>
      <dsp:txXfrm>
        <a:off x="3232228" y="1334124"/>
        <a:ext cx="91286" cy="91286"/>
      </dsp:txXfrm>
    </dsp:sp>
    <dsp:sp modelId="{8B53B82C-74E5-4BE0-B609-F0D6AFFC702F}">
      <dsp:nvSpPr>
        <dsp:cNvPr id="0" name=""/>
        <dsp:cNvSpPr/>
      </dsp:nvSpPr>
      <dsp:spPr>
        <a:xfrm>
          <a:off x="3478624" y="254306"/>
          <a:ext cx="939762" cy="469881"/>
        </a:xfrm>
        <a:prstGeom prst="roundRect">
          <a:avLst>
            <a:gd name="adj" fmla="val 10000"/>
          </a:avLst>
        </a:prstGeom>
        <a:solidFill>
          <a:schemeClr val="lt1">
            <a:hueOff val="0"/>
            <a:satOff val="0"/>
            <a:lumOff val="0"/>
            <a:alphaOff val="0"/>
          </a:schemeClr>
        </a:solidFill>
        <a:ln w="25400" cap="flat" cmpd="sng" algn="ctr">
          <a:solidFill>
            <a:srgbClr val="C00000"/>
          </a:solidFill>
          <a:prstDash val="solid"/>
        </a:ln>
        <a:effectLst>
          <a:glow rad="139700">
            <a:schemeClr val="accent2">
              <a:satMod val="175000"/>
              <a:alpha val="40000"/>
            </a:schemeClr>
          </a:glow>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lvl="0" algn="ctr" defTabSz="800100">
            <a:lnSpc>
              <a:spcPct val="90000"/>
            </a:lnSpc>
            <a:spcBef>
              <a:spcPct val="0"/>
            </a:spcBef>
            <a:spcAft>
              <a:spcPct val="35000"/>
            </a:spcAft>
          </a:pPr>
          <a:r>
            <a:rPr lang="uz-Latn-UZ" sz="1800" b="1" kern="1200" dirty="0" smtClean="0">
              <a:solidFill>
                <a:schemeClr val="tx1"/>
              </a:solidFill>
              <a:effectLst>
                <a:outerShdw blurRad="38100" dist="38100" dir="2700000" algn="tl">
                  <a:srgbClr val="000000">
                    <a:alpha val="43137"/>
                  </a:srgbClr>
                </a:outerShdw>
              </a:effectLst>
            </a:rPr>
            <a:t>Талаба</a:t>
          </a:r>
          <a:endParaRPr lang="ru-RU" sz="1800" b="1" kern="1200" dirty="0">
            <a:solidFill>
              <a:schemeClr val="tx1"/>
            </a:solidFill>
            <a:effectLst>
              <a:outerShdw blurRad="38100" dist="38100" dir="2700000" algn="tl">
                <a:srgbClr val="000000">
                  <a:alpha val="43137"/>
                </a:srgbClr>
              </a:outerShdw>
            </a:effectLst>
          </a:endParaRPr>
        </a:p>
      </dsp:txBody>
      <dsp:txXfrm>
        <a:off x="3492386" y="268068"/>
        <a:ext cx="912238" cy="442357"/>
      </dsp:txXfrm>
    </dsp:sp>
    <dsp:sp modelId="{AF892A9D-8B65-4315-B688-99824149642D}">
      <dsp:nvSpPr>
        <dsp:cNvPr id="0" name=""/>
        <dsp:cNvSpPr/>
      </dsp:nvSpPr>
      <dsp:spPr>
        <a:xfrm rot="830">
          <a:off x="4418386" y="479664"/>
          <a:ext cx="350399" cy="19251"/>
        </a:xfrm>
        <a:custGeom>
          <a:avLst/>
          <a:gdLst/>
          <a:ahLst/>
          <a:cxnLst/>
          <a:rect l="0" t="0" r="0" b="0"/>
          <a:pathLst>
            <a:path>
              <a:moveTo>
                <a:pt x="0" y="9625"/>
              </a:moveTo>
              <a:lnTo>
                <a:pt x="350399" y="9625"/>
              </a:lnTo>
            </a:path>
          </a:pathLst>
        </a:custGeom>
        <a:noFill/>
        <a:ln w="25400" cap="flat" cmpd="sng" algn="ctr">
          <a:solidFill>
            <a:srgbClr val="C00000"/>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533400">
            <a:lnSpc>
              <a:spcPct val="90000"/>
            </a:lnSpc>
            <a:spcBef>
              <a:spcPct val="0"/>
            </a:spcBef>
            <a:spcAft>
              <a:spcPct val="35000"/>
            </a:spcAft>
          </a:pPr>
          <a:endParaRPr lang="ru-RU" sz="1200" kern="1200"/>
        </a:p>
      </dsp:txBody>
      <dsp:txXfrm>
        <a:off x="4584826" y="480529"/>
        <a:ext cx="17519" cy="17519"/>
      </dsp:txXfrm>
    </dsp:sp>
    <dsp:sp modelId="{E00A0BF6-443D-4938-AE4A-C1ABD5BD9AC6}">
      <dsp:nvSpPr>
        <dsp:cNvPr id="0" name=""/>
        <dsp:cNvSpPr/>
      </dsp:nvSpPr>
      <dsp:spPr>
        <a:xfrm>
          <a:off x="4768785" y="107234"/>
          <a:ext cx="1297764" cy="764195"/>
        </a:xfrm>
        <a:prstGeom prst="roundRect">
          <a:avLst>
            <a:gd name="adj" fmla="val 10000"/>
          </a:avLst>
        </a:prstGeom>
        <a:solidFill>
          <a:schemeClr val="lt1">
            <a:hueOff val="0"/>
            <a:satOff val="0"/>
            <a:lumOff val="0"/>
            <a:alphaOff val="0"/>
          </a:schemeClr>
        </a:solidFill>
        <a:ln w="25400" cap="flat" cmpd="sng" algn="ctr">
          <a:solidFill>
            <a:srgbClr val="C00000"/>
          </a:solidFill>
          <a:prstDash val="solid"/>
        </a:ln>
        <a:effectLst>
          <a:glow rad="101600">
            <a:schemeClr val="accent2">
              <a:satMod val="175000"/>
              <a:alpha val="40000"/>
            </a:schemeClr>
          </a:glow>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lvl="0" algn="ctr" defTabSz="800100">
            <a:lnSpc>
              <a:spcPct val="90000"/>
            </a:lnSpc>
            <a:spcBef>
              <a:spcPct val="0"/>
            </a:spcBef>
            <a:spcAft>
              <a:spcPct val="35000"/>
            </a:spcAft>
          </a:pPr>
          <a:r>
            <a:rPr lang="uz-Latn-UZ" sz="1800" b="1" kern="1200" dirty="0" smtClean="0">
              <a:solidFill>
                <a:schemeClr val="tx1"/>
              </a:solidFill>
              <a:effectLst>
                <a:outerShdw blurRad="38100" dist="38100" dir="2700000" algn="tl">
                  <a:srgbClr val="000000">
                    <a:alpha val="43137"/>
                  </a:srgbClr>
                </a:outerShdw>
              </a:effectLst>
            </a:rPr>
            <a:t>Ўқитувчи</a:t>
          </a:r>
          <a:endParaRPr lang="ru-RU" sz="1800" b="1" kern="1200" dirty="0">
            <a:solidFill>
              <a:schemeClr val="tx1"/>
            </a:solidFill>
            <a:effectLst>
              <a:outerShdw blurRad="38100" dist="38100" dir="2700000" algn="tl">
                <a:srgbClr val="000000">
                  <a:alpha val="43137"/>
                </a:srgbClr>
              </a:outerShdw>
            </a:effectLst>
          </a:endParaRPr>
        </a:p>
      </dsp:txBody>
      <dsp:txXfrm>
        <a:off x="4791168" y="129617"/>
        <a:ext cx="1252998" cy="719429"/>
      </dsp:txXfrm>
    </dsp:sp>
    <dsp:sp modelId="{76F379F9-C234-41C8-B0D9-729A71852DE2}">
      <dsp:nvSpPr>
        <dsp:cNvPr id="0" name=""/>
        <dsp:cNvSpPr/>
      </dsp:nvSpPr>
      <dsp:spPr>
        <a:xfrm rot="17520502">
          <a:off x="2763983" y="1796345"/>
          <a:ext cx="1001623" cy="19251"/>
        </a:xfrm>
        <a:custGeom>
          <a:avLst/>
          <a:gdLst/>
          <a:ahLst/>
          <a:cxnLst/>
          <a:rect l="0" t="0" r="0" b="0"/>
          <a:pathLst>
            <a:path>
              <a:moveTo>
                <a:pt x="0" y="9625"/>
              </a:moveTo>
              <a:lnTo>
                <a:pt x="1001623" y="9625"/>
              </a:lnTo>
            </a:path>
          </a:pathLst>
        </a:custGeom>
        <a:noFill/>
        <a:ln w="25400" cap="flat" cmpd="sng" algn="ctr">
          <a:solidFill>
            <a:schemeClr val="dk2">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533400">
            <a:lnSpc>
              <a:spcPct val="90000"/>
            </a:lnSpc>
            <a:spcBef>
              <a:spcPct val="0"/>
            </a:spcBef>
            <a:spcAft>
              <a:spcPct val="35000"/>
            </a:spcAft>
          </a:pPr>
          <a:endParaRPr lang="ru-RU" sz="1200" kern="1200"/>
        </a:p>
      </dsp:txBody>
      <dsp:txXfrm>
        <a:off x="3239754" y="1780930"/>
        <a:ext cx="50081" cy="50081"/>
      </dsp:txXfrm>
    </dsp:sp>
    <dsp:sp modelId="{D217E66A-42E4-42CD-AFE7-9CC6EFBB6E94}">
      <dsp:nvSpPr>
        <dsp:cNvPr id="0" name=""/>
        <dsp:cNvSpPr/>
      </dsp:nvSpPr>
      <dsp:spPr>
        <a:xfrm>
          <a:off x="3452470" y="1106713"/>
          <a:ext cx="939762" cy="469881"/>
        </a:xfrm>
        <a:prstGeom prst="roundRect">
          <a:avLst>
            <a:gd name="adj" fmla="val 10000"/>
          </a:avLst>
        </a:prstGeom>
        <a:solidFill>
          <a:schemeClr val="lt1">
            <a:hueOff val="0"/>
            <a:satOff val="0"/>
            <a:lumOff val="0"/>
            <a:alphaOff val="0"/>
          </a:schemeClr>
        </a:solidFill>
        <a:ln w="25400" cap="flat" cmpd="sng" algn="ctr">
          <a:solidFill>
            <a:srgbClr val="00B050"/>
          </a:solidFill>
          <a:prstDash val="solid"/>
        </a:ln>
        <a:effectLst>
          <a:glow rad="139700">
            <a:schemeClr val="accent4">
              <a:satMod val="175000"/>
              <a:alpha val="40000"/>
            </a:schemeClr>
          </a:glow>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lvl="0" algn="ctr" defTabSz="533400">
            <a:lnSpc>
              <a:spcPct val="90000"/>
            </a:lnSpc>
            <a:spcBef>
              <a:spcPct val="0"/>
            </a:spcBef>
            <a:spcAft>
              <a:spcPct val="35000"/>
            </a:spcAft>
          </a:pPr>
          <a:r>
            <a:rPr lang="uz-Latn-UZ" sz="1200" b="1" kern="1200" dirty="0" smtClean="0">
              <a:solidFill>
                <a:schemeClr val="tx1"/>
              </a:solidFill>
              <a:effectLst>
                <a:outerShdw blurRad="38100" dist="38100" dir="2700000" algn="tl">
                  <a:srgbClr val="000000">
                    <a:alpha val="43137"/>
                  </a:srgbClr>
                </a:outerShdw>
              </a:effectLst>
            </a:rPr>
            <a:t>Дарснинг  актив қисми</a:t>
          </a:r>
          <a:endParaRPr lang="ru-RU" sz="1200" b="1" kern="1200" dirty="0">
            <a:solidFill>
              <a:schemeClr val="tx1"/>
            </a:solidFill>
            <a:effectLst>
              <a:outerShdw blurRad="38100" dist="38100" dir="2700000" algn="tl">
                <a:srgbClr val="000000">
                  <a:alpha val="43137"/>
                </a:srgbClr>
              </a:outerShdw>
            </a:effectLst>
          </a:endParaRPr>
        </a:p>
      </dsp:txBody>
      <dsp:txXfrm>
        <a:off x="3466232" y="1120475"/>
        <a:ext cx="912238" cy="442357"/>
      </dsp:txXfrm>
    </dsp:sp>
    <dsp:sp modelId="{04627910-10BB-41B2-8237-9AFDC23A8F21}">
      <dsp:nvSpPr>
        <dsp:cNvPr id="0" name=""/>
        <dsp:cNvSpPr/>
      </dsp:nvSpPr>
      <dsp:spPr>
        <a:xfrm rot="20726548">
          <a:off x="4385943" y="1282787"/>
          <a:ext cx="391810" cy="19251"/>
        </a:xfrm>
        <a:custGeom>
          <a:avLst/>
          <a:gdLst/>
          <a:ahLst/>
          <a:cxnLst/>
          <a:rect l="0" t="0" r="0" b="0"/>
          <a:pathLst>
            <a:path>
              <a:moveTo>
                <a:pt x="0" y="9625"/>
              </a:moveTo>
              <a:lnTo>
                <a:pt x="391810" y="9625"/>
              </a:lnTo>
            </a:path>
          </a:pathLst>
        </a:custGeom>
        <a:noFill/>
        <a:ln w="25400" cap="flat" cmpd="sng" algn="ctr">
          <a:solidFill>
            <a:srgbClr val="00B050"/>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533400">
            <a:lnSpc>
              <a:spcPct val="90000"/>
            </a:lnSpc>
            <a:spcBef>
              <a:spcPct val="0"/>
            </a:spcBef>
            <a:spcAft>
              <a:spcPct val="35000"/>
            </a:spcAft>
          </a:pPr>
          <a:endParaRPr lang="ru-RU" sz="1200" kern="1200"/>
        </a:p>
      </dsp:txBody>
      <dsp:txXfrm>
        <a:off x="4572053" y="1282617"/>
        <a:ext cx="19590" cy="19590"/>
      </dsp:txXfrm>
    </dsp:sp>
    <dsp:sp modelId="{3B65E7FD-A55D-4333-9FD9-053E19F6118B}">
      <dsp:nvSpPr>
        <dsp:cNvPr id="0" name=""/>
        <dsp:cNvSpPr/>
      </dsp:nvSpPr>
      <dsp:spPr>
        <a:xfrm>
          <a:off x="4771464" y="1008231"/>
          <a:ext cx="939762" cy="469881"/>
        </a:xfrm>
        <a:prstGeom prst="roundRect">
          <a:avLst>
            <a:gd name="adj" fmla="val 10000"/>
          </a:avLst>
        </a:prstGeom>
        <a:solidFill>
          <a:schemeClr val="lt1">
            <a:hueOff val="0"/>
            <a:satOff val="0"/>
            <a:lumOff val="0"/>
            <a:alphaOff val="0"/>
          </a:schemeClr>
        </a:solidFill>
        <a:ln w="25400" cap="flat" cmpd="sng" algn="ctr">
          <a:solidFill>
            <a:srgbClr val="00B050"/>
          </a:solidFill>
          <a:prstDash val="solid"/>
        </a:ln>
        <a:effectLst>
          <a:glow rad="101600">
            <a:schemeClr val="accent4">
              <a:satMod val="175000"/>
              <a:alpha val="40000"/>
            </a:schemeClr>
          </a:glow>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lvl="0" algn="ctr" defTabSz="533400">
            <a:lnSpc>
              <a:spcPct val="90000"/>
            </a:lnSpc>
            <a:spcBef>
              <a:spcPct val="0"/>
            </a:spcBef>
            <a:spcAft>
              <a:spcPct val="35000"/>
            </a:spcAft>
          </a:pPr>
          <a:r>
            <a:rPr lang="uz-Latn-UZ" sz="1200" b="1" kern="1200" dirty="0" smtClean="0">
              <a:solidFill>
                <a:schemeClr val="tx1"/>
              </a:solidFill>
              <a:effectLst>
                <a:outerShdw blurRad="38100" dist="38100" dir="2700000" algn="tl">
                  <a:srgbClr val="000000">
                    <a:alpha val="43137"/>
                  </a:srgbClr>
                </a:outerShdw>
              </a:effectLst>
            </a:rPr>
            <a:t>Савол жавоблар</a:t>
          </a:r>
          <a:endParaRPr lang="ru-RU" sz="1200" b="1" kern="1200" dirty="0">
            <a:solidFill>
              <a:schemeClr val="tx1"/>
            </a:solidFill>
            <a:effectLst>
              <a:outerShdw blurRad="38100" dist="38100" dir="2700000" algn="tl">
                <a:srgbClr val="000000">
                  <a:alpha val="43137"/>
                </a:srgbClr>
              </a:outerShdw>
            </a:effectLst>
          </a:endParaRPr>
        </a:p>
      </dsp:txBody>
      <dsp:txXfrm>
        <a:off x="4785226" y="1021993"/>
        <a:ext cx="912238" cy="442357"/>
      </dsp:txXfrm>
    </dsp:sp>
    <dsp:sp modelId="{EC574F4B-8540-428B-B476-F2BC9F19D6DC}">
      <dsp:nvSpPr>
        <dsp:cNvPr id="0" name=""/>
        <dsp:cNvSpPr/>
      </dsp:nvSpPr>
      <dsp:spPr>
        <a:xfrm rot="3079181">
          <a:off x="4278450" y="1568874"/>
          <a:ext cx="606795" cy="19251"/>
        </a:xfrm>
        <a:custGeom>
          <a:avLst/>
          <a:gdLst/>
          <a:ahLst/>
          <a:cxnLst/>
          <a:rect l="0" t="0" r="0" b="0"/>
          <a:pathLst>
            <a:path>
              <a:moveTo>
                <a:pt x="0" y="9625"/>
              </a:moveTo>
              <a:lnTo>
                <a:pt x="606795" y="9625"/>
              </a:lnTo>
            </a:path>
          </a:pathLst>
        </a:custGeom>
        <a:noFill/>
        <a:ln w="25400" cap="flat" cmpd="sng" algn="ctr">
          <a:solidFill>
            <a:srgbClr val="00B050"/>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533400">
            <a:lnSpc>
              <a:spcPct val="90000"/>
            </a:lnSpc>
            <a:spcBef>
              <a:spcPct val="0"/>
            </a:spcBef>
            <a:spcAft>
              <a:spcPct val="35000"/>
            </a:spcAft>
          </a:pPr>
          <a:endParaRPr lang="ru-RU" sz="1200" kern="1200"/>
        </a:p>
      </dsp:txBody>
      <dsp:txXfrm>
        <a:off x="4566678" y="1563330"/>
        <a:ext cx="30339" cy="30339"/>
      </dsp:txXfrm>
    </dsp:sp>
    <dsp:sp modelId="{461CE5D7-CE94-46EC-B4A2-5C3344B5CD60}">
      <dsp:nvSpPr>
        <dsp:cNvPr id="0" name=""/>
        <dsp:cNvSpPr/>
      </dsp:nvSpPr>
      <dsp:spPr>
        <a:xfrm>
          <a:off x="4771464" y="1580405"/>
          <a:ext cx="939762" cy="469881"/>
        </a:xfrm>
        <a:prstGeom prst="roundRect">
          <a:avLst>
            <a:gd name="adj" fmla="val 10000"/>
          </a:avLst>
        </a:prstGeom>
        <a:solidFill>
          <a:schemeClr val="lt1">
            <a:hueOff val="0"/>
            <a:satOff val="0"/>
            <a:lumOff val="0"/>
            <a:alphaOff val="0"/>
          </a:schemeClr>
        </a:solidFill>
        <a:ln w="25400" cap="flat" cmpd="sng" algn="ctr">
          <a:solidFill>
            <a:srgbClr val="00B050"/>
          </a:solidFill>
          <a:prstDash val="solid"/>
        </a:ln>
        <a:effectLst>
          <a:glow rad="101600">
            <a:schemeClr val="accent4">
              <a:satMod val="175000"/>
              <a:alpha val="40000"/>
            </a:schemeClr>
          </a:glow>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lvl="0" algn="ctr" defTabSz="533400">
            <a:lnSpc>
              <a:spcPct val="90000"/>
            </a:lnSpc>
            <a:spcBef>
              <a:spcPct val="0"/>
            </a:spcBef>
            <a:spcAft>
              <a:spcPct val="35000"/>
            </a:spcAft>
          </a:pPr>
          <a:r>
            <a:rPr lang="uz-Latn-UZ" sz="1200" b="1" kern="1200" dirty="0" smtClean="0">
              <a:solidFill>
                <a:schemeClr val="tx1"/>
              </a:solidFill>
              <a:effectLst>
                <a:outerShdw blurRad="38100" dist="38100" dir="2700000" algn="tl">
                  <a:srgbClr val="000000">
                    <a:alpha val="43137"/>
                  </a:srgbClr>
                </a:outerShdw>
              </a:effectLst>
            </a:rPr>
            <a:t>Амалиётга ўргатиш</a:t>
          </a:r>
          <a:endParaRPr lang="ru-RU" sz="1200" b="1" kern="1200" dirty="0">
            <a:solidFill>
              <a:schemeClr val="tx1"/>
            </a:solidFill>
            <a:effectLst>
              <a:outerShdw blurRad="38100" dist="38100" dir="2700000" algn="tl">
                <a:srgbClr val="000000">
                  <a:alpha val="43137"/>
                </a:srgbClr>
              </a:outerShdw>
            </a:effectLst>
          </a:endParaRPr>
        </a:p>
      </dsp:txBody>
      <dsp:txXfrm>
        <a:off x="4785226" y="1594167"/>
        <a:ext cx="912238" cy="442357"/>
      </dsp:txXfrm>
    </dsp:sp>
    <dsp:sp modelId="{BC6DCA9B-2817-4798-A0AB-814E633B7F70}">
      <dsp:nvSpPr>
        <dsp:cNvPr id="0" name=""/>
        <dsp:cNvSpPr/>
      </dsp:nvSpPr>
      <dsp:spPr>
        <a:xfrm rot="4204160">
          <a:off x="4025599" y="1854961"/>
          <a:ext cx="1112498" cy="19251"/>
        </a:xfrm>
        <a:custGeom>
          <a:avLst/>
          <a:gdLst/>
          <a:ahLst/>
          <a:cxnLst/>
          <a:rect l="0" t="0" r="0" b="0"/>
          <a:pathLst>
            <a:path>
              <a:moveTo>
                <a:pt x="0" y="9625"/>
              </a:moveTo>
              <a:lnTo>
                <a:pt x="1112498" y="9625"/>
              </a:lnTo>
            </a:path>
          </a:pathLst>
        </a:custGeom>
        <a:noFill/>
        <a:ln w="25400" cap="flat" cmpd="sng" algn="ctr">
          <a:solidFill>
            <a:srgbClr val="00B050"/>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533400">
            <a:lnSpc>
              <a:spcPct val="90000"/>
            </a:lnSpc>
            <a:spcBef>
              <a:spcPct val="0"/>
            </a:spcBef>
            <a:spcAft>
              <a:spcPct val="35000"/>
            </a:spcAft>
          </a:pPr>
          <a:endParaRPr lang="ru-RU" sz="1200" kern="1200"/>
        </a:p>
      </dsp:txBody>
      <dsp:txXfrm>
        <a:off x="4554035" y="1836774"/>
        <a:ext cx="55624" cy="55624"/>
      </dsp:txXfrm>
    </dsp:sp>
    <dsp:sp modelId="{2A815EC9-1532-41E3-BD3E-92540C97FB4D}">
      <dsp:nvSpPr>
        <dsp:cNvPr id="0" name=""/>
        <dsp:cNvSpPr/>
      </dsp:nvSpPr>
      <dsp:spPr>
        <a:xfrm>
          <a:off x="4771464" y="2152579"/>
          <a:ext cx="1430825" cy="469881"/>
        </a:xfrm>
        <a:prstGeom prst="roundRect">
          <a:avLst>
            <a:gd name="adj" fmla="val 10000"/>
          </a:avLst>
        </a:prstGeom>
        <a:solidFill>
          <a:schemeClr val="lt1">
            <a:hueOff val="0"/>
            <a:satOff val="0"/>
            <a:lumOff val="0"/>
            <a:alphaOff val="0"/>
          </a:schemeClr>
        </a:solidFill>
        <a:ln w="25400" cap="flat" cmpd="sng" algn="ctr">
          <a:solidFill>
            <a:srgbClr val="00B050"/>
          </a:solidFill>
          <a:prstDash val="solid"/>
        </a:ln>
        <a:effectLst>
          <a:glow rad="101600">
            <a:schemeClr val="accent4">
              <a:satMod val="175000"/>
              <a:alpha val="40000"/>
            </a:schemeClr>
          </a:glow>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lvl="0" algn="ctr" defTabSz="533400">
            <a:lnSpc>
              <a:spcPct val="90000"/>
            </a:lnSpc>
            <a:spcBef>
              <a:spcPct val="0"/>
            </a:spcBef>
            <a:spcAft>
              <a:spcPct val="35000"/>
            </a:spcAft>
          </a:pPr>
          <a:r>
            <a:rPr lang="uz-Latn-UZ" sz="1200" b="1" kern="1200" dirty="0" smtClean="0">
              <a:solidFill>
                <a:schemeClr val="tx1"/>
              </a:solidFill>
              <a:effectLst>
                <a:outerShdw blurRad="38100" dist="38100" dir="2700000" algn="tl">
                  <a:srgbClr val="000000">
                    <a:alpha val="43137"/>
                  </a:srgbClr>
                </a:outerShdw>
              </a:effectLst>
            </a:rPr>
            <a:t>Хисоб китоб қилиш ва баҳо қўйиш</a:t>
          </a:r>
          <a:endParaRPr lang="ru-RU" sz="1200" b="1" kern="1200" dirty="0">
            <a:solidFill>
              <a:schemeClr val="tx1"/>
            </a:solidFill>
            <a:effectLst>
              <a:outerShdw blurRad="38100" dist="38100" dir="2700000" algn="tl">
                <a:srgbClr val="000000">
                  <a:alpha val="43137"/>
                </a:srgbClr>
              </a:outerShdw>
            </a:effectLst>
          </a:endParaRPr>
        </a:p>
      </dsp:txBody>
      <dsp:txXfrm>
        <a:off x="4785226" y="2166341"/>
        <a:ext cx="1403301" cy="442357"/>
      </dsp:txXfrm>
    </dsp:sp>
    <dsp:sp modelId="{CA4615A3-0B56-458B-9C2A-D13927E68A48}">
      <dsp:nvSpPr>
        <dsp:cNvPr id="0" name=""/>
        <dsp:cNvSpPr/>
      </dsp:nvSpPr>
      <dsp:spPr>
        <a:xfrm rot="18269025">
          <a:off x="6044863" y="2078779"/>
          <a:ext cx="725753" cy="19251"/>
        </a:xfrm>
        <a:custGeom>
          <a:avLst/>
          <a:gdLst/>
          <a:ahLst/>
          <a:cxnLst/>
          <a:rect l="0" t="0" r="0" b="0"/>
          <a:pathLst>
            <a:path>
              <a:moveTo>
                <a:pt x="0" y="9625"/>
              </a:moveTo>
              <a:lnTo>
                <a:pt x="725753" y="9625"/>
              </a:lnTo>
            </a:path>
          </a:pathLst>
        </a:custGeom>
        <a:noFill/>
        <a:ln w="25400" cap="flat" cmpd="sng" algn="ctr">
          <a:solidFill>
            <a:srgbClr val="00B050"/>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533400">
            <a:lnSpc>
              <a:spcPct val="90000"/>
            </a:lnSpc>
            <a:spcBef>
              <a:spcPct val="0"/>
            </a:spcBef>
            <a:spcAft>
              <a:spcPct val="35000"/>
            </a:spcAft>
          </a:pPr>
          <a:endParaRPr lang="ru-RU" sz="1200" kern="1200"/>
        </a:p>
      </dsp:txBody>
      <dsp:txXfrm>
        <a:off x="6389596" y="2070261"/>
        <a:ext cx="36287" cy="36287"/>
      </dsp:txXfrm>
    </dsp:sp>
    <dsp:sp modelId="{E5E79AEE-E2E8-4DE4-AA3E-C48C2FD84224}">
      <dsp:nvSpPr>
        <dsp:cNvPr id="0" name=""/>
        <dsp:cNvSpPr/>
      </dsp:nvSpPr>
      <dsp:spPr>
        <a:xfrm>
          <a:off x="6613191" y="1554350"/>
          <a:ext cx="939762" cy="469881"/>
        </a:xfrm>
        <a:prstGeom prst="roundRect">
          <a:avLst>
            <a:gd name="adj" fmla="val 10000"/>
          </a:avLst>
        </a:prstGeom>
        <a:solidFill>
          <a:schemeClr val="lt1">
            <a:hueOff val="0"/>
            <a:satOff val="0"/>
            <a:lumOff val="0"/>
            <a:alphaOff val="0"/>
          </a:schemeClr>
        </a:solidFill>
        <a:ln w="25400" cap="flat" cmpd="sng" algn="ctr">
          <a:solidFill>
            <a:srgbClr val="00B050"/>
          </a:solidFill>
          <a:prstDash val="solid"/>
        </a:ln>
        <a:effectLst>
          <a:glow rad="101600">
            <a:schemeClr val="accent4">
              <a:satMod val="175000"/>
              <a:alpha val="40000"/>
            </a:schemeClr>
          </a:glow>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lvl="0" algn="ctr" defTabSz="533400">
            <a:lnSpc>
              <a:spcPct val="90000"/>
            </a:lnSpc>
            <a:spcBef>
              <a:spcPct val="0"/>
            </a:spcBef>
            <a:spcAft>
              <a:spcPct val="35000"/>
            </a:spcAft>
          </a:pPr>
          <a:r>
            <a:rPr lang="uz-Latn-UZ" sz="1200" b="1" kern="1200" dirty="0" smtClean="0">
              <a:solidFill>
                <a:schemeClr val="tx1"/>
              </a:solidFill>
              <a:effectLst>
                <a:outerShdw blurRad="38100" dist="38100" dir="2700000" algn="tl">
                  <a:srgbClr val="000000">
                    <a:alpha val="43137"/>
                  </a:srgbClr>
                </a:outerShdw>
              </a:effectLst>
            </a:rPr>
            <a:t>Ижобий баҳо</a:t>
          </a:r>
          <a:endParaRPr lang="ru-RU" sz="1200" b="1" kern="1200" dirty="0">
            <a:solidFill>
              <a:schemeClr val="tx1"/>
            </a:solidFill>
            <a:effectLst>
              <a:outerShdw blurRad="38100" dist="38100" dir="2700000" algn="tl">
                <a:srgbClr val="000000">
                  <a:alpha val="43137"/>
                </a:srgbClr>
              </a:outerShdw>
            </a:effectLst>
          </a:endParaRPr>
        </a:p>
      </dsp:txBody>
      <dsp:txXfrm>
        <a:off x="6626953" y="1568112"/>
        <a:ext cx="912238" cy="442357"/>
      </dsp:txXfrm>
    </dsp:sp>
    <dsp:sp modelId="{AE21637F-24EC-4031-9C37-2F334E67013F}">
      <dsp:nvSpPr>
        <dsp:cNvPr id="0" name=""/>
        <dsp:cNvSpPr/>
      </dsp:nvSpPr>
      <dsp:spPr>
        <a:xfrm rot="21486548">
          <a:off x="6202177" y="2371111"/>
          <a:ext cx="411125" cy="19251"/>
        </a:xfrm>
        <a:custGeom>
          <a:avLst/>
          <a:gdLst/>
          <a:ahLst/>
          <a:cxnLst/>
          <a:rect l="0" t="0" r="0" b="0"/>
          <a:pathLst>
            <a:path>
              <a:moveTo>
                <a:pt x="0" y="9625"/>
              </a:moveTo>
              <a:lnTo>
                <a:pt x="411125" y="9625"/>
              </a:lnTo>
            </a:path>
          </a:pathLst>
        </a:custGeom>
        <a:noFill/>
        <a:ln w="25400" cap="flat" cmpd="sng" algn="ctr">
          <a:solidFill>
            <a:srgbClr val="00B050"/>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533400">
            <a:lnSpc>
              <a:spcPct val="90000"/>
            </a:lnSpc>
            <a:spcBef>
              <a:spcPct val="0"/>
            </a:spcBef>
            <a:spcAft>
              <a:spcPct val="35000"/>
            </a:spcAft>
          </a:pPr>
          <a:endParaRPr lang="ru-RU" sz="1200" kern="1200"/>
        </a:p>
      </dsp:txBody>
      <dsp:txXfrm>
        <a:off x="6397462" y="2370459"/>
        <a:ext cx="20556" cy="20556"/>
      </dsp:txXfrm>
    </dsp:sp>
    <dsp:sp modelId="{F1918CD9-B080-43AD-B7FB-5A6A849ACB2B}">
      <dsp:nvSpPr>
        <dsp:cNvPr id="0" name=""/>
        <dsp:cNvSpPr/>
      </dsp:nvSpPr>
      <dsp:spPr>
        <a:xfrm>
          <a:off x="6613191" y="2139013"/>
          <a:ext cx="939762" cy="469881"/>
        </a:xfrm>
        <a:prstGeom prst="roundRect">
          <a:avLst>
            <a:gd name="adj" fmla="val 10000"/>
          </a:avLst>
        </a:prstGeom>
        <a:solidFill>
          <a:schemeClr val="lt1">
            <a:hueOff val="0"/>
            <a:satOff val="0"/>
            <a:lumOff val="0"/>
            <a:alphaOff val="0"/>
          </a:schemeClr>
        </a:solidFill>
        <a:ln w="25400" cap="flat" cmpd="sng" algn="ctr">
          <a:solidFill>
            <a:srgbClr val="00B050"/>
          </a:solidFill>
          <a:prstDash val="solid"/>
        </a:ln>
        <a:effectLst>
          <a:glow rad="101600">
            <a:schemeClr val="accent4">
              <a:satMod val="175000"/>
              <a:alpha val="40000"/>
            </a:schemeClr>
          </a:glow>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lvl="0" algn="ctr" defTabSz="533400">
            <a:lnSpc>
              <a:spcPct val="90000"/>
            </a:lnSpc>
            <a:spcBef>
              <a:spcPct val="0"/>
            </a:spcBef>
            <a:spcAft>
              <a:spcPct val="35000"/>
            </a:spcAft>
          </a:pPr>
          <a:r>
            <a:rPr lang="uz-Latn-UZ" sz="1200" b="1" kern="1200" dirty="0" smtClean="0">
              <a:solidFill>
                <a:schemeClr val="tx1"/>
              </a:solidFill>
              <a:effectLst>
                <a:outerShdw blurRad="38100" dist="38100" dir="2700000" algn="tl">
                  <a:srgbClr val="000000">
                    <a:alpha val="43137"/>
                  </a:srgbClr>
                </a:outerShdw>
              </a:effectLst>
            </a:rPr>
            <a:t>Қониқарсиз баҳо</a:t>
          </a:r>
          <a:endParaRPr lang="ru-RU" sz="1200" b="1" kern="1200" dirty="0">
            <a:solidFill>
              <a:schemeClr val="tx1"/>
            </a:solidFill>
            <a:effectLst>
              <a:outerShdw blurRad="38100" dist="38100" dir="2700000" algn="tl">
                <a:srgbClr val="000000">
                  <a:alpha val="43137"/>
                </a:srgbClr>
              </a:outerShdw>
            </a:effectLst>
          </a:endParaRPr>
        </a:p>
      </dsp:txBody>
      <dsp:txXfrm>
        <a:off x="6626953" y="2152775"/>
        <a:ext cx="912238" cy="442357"/>
      </dsp:txXfrm>
    </dsp:sp>
    <dsp:sp modelId="{AC1E11C7-BFFF-4D5B-9FE3-467E891ED537}">
      <dsp:nvSpPr>
        <dsp:cNvPr id="0" name=""/>
        <dsp:cNvSpPr/>
      </dsp:nvSpPr>
      <dsp:spPr>
        <a:xfrm rot="4043288">
          <a:off x="2762782" y="2732097"/>
          <a:ext cx="1021382" cy="19251"/>
        </a:xfrm>
        <a:custGeom>
          <a:avLst/>
          <a:gdLst/>
          <a:ahLst/>
          <a:cxnLst/>
          <a:rect l="0" t="0" r="0" b="0"/>
          <a:pathLst>
            <a:path>
              <a:moveTo>
                <a:pt x="0" y="9625"/>
              </a:moveTo>
              <a:lnTo>
                <a:pt x="1021382" y="9625"/>
              </a:lnTo>
            </a:path>
          </a:pathLst>
        </a:custGeom>
        <a:noFill/>
        <a:ln w="25400" cap="flat" cmpd="sng" algn="ctr">
          <a:solidFill>
            <a:schemeClr val="dk2">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533400">
            <a:lnSpc>
              <a:spcPct val="90000"/>
            </a:lnSpc>
            <a:spcBef>
              <a:spcPct val="0"/>
            </a:spcBef>
            <a:spcAft>
              <a:spcPct val="35000"/>
            </a:spcAft>
          </a:pPr>
          <a:endParaRPr lang="ru-RU" sz="1200" kern="1200"/>
        </a:p>
      </dsp:txBody>
      <dsp:txXfrm>
        <a:off x="3247939" y="2716188"/>
        <a:ext cx="51069" cy="51069"/>
      </dsp:txXfrm>
    </dsp:sp>
    <dsp:sp modelId="{1F56BB9F-B071-4855-9A68-DADE52108889}">
      <dsp:nvSpPr>
        <dsp:cNvPr id="0" name=""/>
        <dsp:cNvSpPr/>
      </dsp:nvSpPr>
      <dsp:spPr>
        <a:xfrm>
          <a:off x="3469827" y="2865823"/>
          <a:ext cx="1799193" cy="694667"/>
        </a:xfrm>
        <a:prstGeom prst="roundRect">
          <a:avLst>
            <a:gd name="adj" fmla="val 10000"/>
          </a:avLst>
        </a:prstGeom>
        <a:solidFill>
          <a:schemeClr val="lt1">
            <a:hueOff val="0"/>
            <a:satOff val="0"/>
            <a:lumOff val="0"/>
            <a:alphaOff val="0"/>
          </a:schemeClr>
        </a:solidFill>
        <a:ln w="25400" cap="flat" cmpd="sng" algn="ctr">
          <a:solidFill>
            <a:srgbClr val="C00000"/>
          </a:solidFill>
          <a:prstDash val="solid"/>
        </a:ln>
        <a:effectLst>
          <a:glow rad="101600">
            <a:schemeClr val="accent2">
              <a:satMod val="175000"/>
              <a:alpha val="40000"/>
            </a:schemeClr>
          </a:glow>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lvl="0" algn="ctr" defTabSz="533400">
            <a:lnSpc>
              <a:spcPct val="90000"/>
            </a:lnSpc>
            <a:spcBef>
              <a:spcPct val="0"/>
            </a:spcBef>
            <a:spcAft>
              <a:spcPct val="35000"/>
            </a:spcAft>
          </a:pPr>
          <a:r>
            <a:rPr lang="uz-Latn-UZ" sz="1200" b="1" kern="1200" dirty="0" smtClean="0">
              <a:solidFill>
                <a:schemeClr val="tx1"/>
              </a:solidFill>
              <a:effectLst>
                <a:outerShdw blurRad="38100" dist="38100" dir="2700000" algn="tl">
                  <a:srgbClr val="000000">
                    <a:alpha val="43137"/>
                  </a:srgbClr>
                </a:outerShdw>
              </a:effectLst>
            </a:rPr>
            <a:t>Маълумотлар қисми</a:t>
          </a:r>
          <a:endParaRPr lang="ru-RU" sz="1200" b="1" kern="1200" dirty="0" smtClean="0">
            <a:solidFill>
              <a:schemeClr val="tx1"/>
            </a:solidFill>
            <a:effectLst>
              <a:outerShdw blurRad="38100" dist="38100" dir="2700000" algn="tl">
                <a:srgbClr val="000000">
                  <a:alpha val="43137"/>
                </a:srgbClr>
              </a:outerShdw>
            </a:effectLst>
          </a:endParaRPr>
        </a:p>
        <a:p>
          <a:pPr lvl="0" algn="ctr" defTabSz="533400">
            <a:lnSpc>
              <a:spcPct val="90000"/>
            </a:lnSpc>
            <a:spcBef>
              <a:spcPct val="0"/>
            </a:spcBef>
            <a:spcAft>
              <a:spcPct val="35000"/>
            </a:spcAft>
          </a:pPr>
          <a:r>
            <a:rPr lang="ru-RU" sz="1200" b="1" kern="1200" dirty="0" smtClean="0">
              <a:solidFill>
                <a:schemeClr val="tx1"/>
              </a:solidFill>
              <a:effectLst>
                <a:outerShdw blurRad="38100" dist="38100" dir="2700000" algn="tl">
                  <a:srgbClr val="000000">
                    <a:alpha val="43137"/>
                  </a:srgbClr>
                </a:outerShdw>
              </a:effectLst>
            </a:rPr>
            <a:t>(10-15 минут</a:t>
          </a:r>
          <a:r>
            <a:rPr lang="uz-Latn-UZ" sz="1200" b="1" kern="1200" dirty="0" smtClean="0">
              <a:solidFill>
                <a:schemeClr val="tx1"/>
              </a:solidFill>
              <a:effectLst>
                <a:outerShdw blurRad="38100" dist="38100" dir="2700000" algn="tl">
                  <a:srgbClr val="000000">
                    <a:alpha val="43137"/>
                  </a:srgbClr>
                </a:outerShdw>
              </a:effectLst>
            </a:rPr>
            <a:t> дан ошмаслиги керак</a:t>
          </a:r>
          <a:r>
            <a:rPr lang="ru-RU" sz="1200" b="1" kern="1200" dirty="0" smtClean="0">
              <a:solidFill>
                <a:schemeClr val="tx1"/>
              </a:solidFill>
              <a:effectLst>
                <a:outerShdw blurRad="38100" dist="38100" dir="2700000" algn="tl">
                  <a:srgbClr val="000000">
                    <a:alpha val="43137"/>
                  </a:srgbClr>
                </a:outerShdw>
              </a:effectLst>
            </a:rPr>
            <a:t>)</a:t>
          </a:r>
          <a:r>
            <a:rPr lang="uz-Latn-UZ" sz="1200" b="1" kern="1200" dirty="0" smtClean="0">
              <a:solidFill>
                <a:schemeClr val="tx1"/>
              </a:solidFill>
              <a:effectLst>
                <a:outerShdw blurRad="38100" dist="38100" dir="2700000" algn="tl">
                  <a:srgbClr val="000000">
                    <a:alpha val="43137"/>
                  </a:srgbClr>
                </a:outerShdw>
              </a:effectLst>
            </a:rPr>
            <a:t> </a:t>
          </a:r>
          <a:endParaRPr lang="ru-RU" sz="1200" b="1" kern="1200" dirty="0">
            <a:solidFill>
              <a:schemeClr val="tx1"/>
            </a:solidFill>
            <a:effectLst>
              <a:outerShdw blurRad="38100" dist="38100" dir="2700000" algn="tl">
                <a:srgbClr val="000000">
                  <a:alpha val="43137"/>
                </a:srgbClr>
              </a:outerShdw>
            </a:effectLst>
          </a:endParaRPr>
        </a:p>
      </dsp:txBody>
      <dsp:txXfrm>
        <a:off x="3490173" y="2886169"/>
        <a:ext cx="1758501" cy="653975"/>
      </dsp:txXfrm>
    </dsp:sp>
    <dsp:sp modelId="{C73BCF21-D712-4564-A0B2-07A63B3913BE}">
      <dsp:nvSpPr>
        <dsp:cNvPr id="0" name=""/>
        <dsp:cNvSpPr/>
      </dsp:nvSpPr>
      <dsp:spPr>
        <a:xfrm rot="158709">
          <a:off x="5268828" y="3211890"/>
          <a:ext cx="362260" cy="19251"/>
        </a:xfrm>
        <a:custGeom>
          <a:avLst/>
          <a:gdLst/>
          <a:ahLst/>
          <a:cxnLst/>
          <a:rect l="0" t="0" r="0" b="0"/>
          <a:pathLst>
            <a:path>
              <a:moveTo>
                <a:pt x="0" y="9625"/>
              </a:moveTo>
              <a:lnTo>
                <a:pt x="362260" y="9625"/>
              </a:lnTo>
            </a:path>
          </a:pathLst>
        </a:custGeom>
        <a:noFill/>
        <a:ln w="25400" cap="flat" cmpd="sng" algn="ctr">
          <a:solidFill>
            <a:srgbClr val="C00000"/>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533400">
            <a:lnSpc>
              <a:spcPct val="90000"/>
            </a:lnSpc>
            <a:spcBef>
              <a:spcPct val="0"/>
            </a:spcBef>
            <a:spcAft>
              <a:spcPct val="35000"/>
            </a:spcAft>
          </a:pPr>
          <a:endParaRPr lang="ru-RU" sz="1200" kern="1200"/>
        </a:p>
      </dsp:txBody>
      <dsp:txXfrm>
        <a:off x="5440901" y="3212460"/>
        <a:ext cx="18113" cy="18113"/>
      </dsp:txXfrm>
    </dsp:sp>
    <dsp:sp modelId="{F670DD02-6DF3-48DE-A772-9AAC2378DC90}">
      <dsp:nvSpPr>
        <dsp:cNvPr id="0" name=""/>
        <dsp:cNvSpPr/>
      </dsp:nvSpPr>
      <dsp:spPr>
        <a:xfrm>
          <a:off x="5630895" y="2994935"/>
          <a:ext cx="1633541" cy="469881"/>
        </a:xfrm>
        <a:prstGeom prst="roundRect">
          <a:avLst>
            <a:gd name="adj" fmla="val 10000"/>
          </a:avLst>
        </a:prstGeom>
        <a:solidFill>
          <a:schemeClr val="lt1">
            <a:hueOff val="0"/>
            <a:satOff val="0"/>
            <a:lumOff val="0"/>
            <a:alphaOff val="0"/>
          </a:schemeClr>
        </a:solidFill>
        <a:ln w="25400" cap="flat" cmpd="sng" algn="ctr">
          <a:solidFill>
            <a:srgbClr val="C00000"/>
          </a:solidFill>
          <a:prstDash val="solid"/>
        </a:ln>
        <a:effectLst>
          <a:glow rad="101600">
            <a:schemeClr val="accent2">
              <a:satMod val="175000"/>
              <a:alpha val="40000"/>
            </a:schemeClr>
          </a:glow>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lvl="0" algn="ctr" defTabSz="533400">
            <a:lnSpc>
              <a:spcPct val="90000"/>
            </a:lnSpc>
            <a:spcBef>
              <a:spcPct val="0"/>
            </a:spcBef>
            <a:spcAft>
              <a:spcPct val="35000"/>
            </a:spcAft>
          </a:pPr>
          <a:r>
            <a:rPr lang="uz-Latn-UZ" sz="1200" b="1" kern="1200" dirty="0" smtClean="0">
              <a:solidFill>
                <a:schemeClr val="tx1"/>
              </a:solidFill>
              <a:effectLst>
                <a:outerShdw blurRad="38100" dist="38100" dir="2700000" algn="tl">
                  <a:srgbClr val="000000">
                    <a:alpha val="43137"/>
                  </a:srgbClr>
                </a:outerShdw>
              </a:effectLst>
            </a:rPr>
            <a:t>Материалларни изохлаш ва </a:t>
          </a:r>
          <a:r>
            <a:rPr lang="ru-RU" sz="1200" b="1" kern="1200" dirty="0" smtClean="0">
              <a:solidFill>
                <a:schemeClr val="tx1"/>
              </a:solidFill>
              <a:effectLst>
                <a:outerShdw blurRad="38100" dist="38100" dir="2700000" algn="tl">
                  <a:srgbClr val="000000">
                    <a:alpha val="43137"/>
                  </a:srgbClr>
                </a:outerShdw>
              </a:effectLst>
            </a:rPr>
            <a:t>слайд</a:t>
          </a:r>
          <a:r>
            <a:rPr lang="uz-Latn-UZ" sz="1200" b="1" kern="1200" dirty="0" smtClean="0">
              <a:solidFill>
                <a:schemeClr val="tx1"/>
              </a:solidFill>
              <a:effectLst>
                <a:outerShdw blurRad="38100" dist="38100" dir="2700000" algn="tl">
                  <a:srgbClr val="000000">
                    <a:alpha val="43137"/>
                  </a:srgbClr>
                </a:outerShdw>
              </a:effectLst>
            </a:rPr>
            <a:t>лар кўрсатиш</a:t>
          </a:r>
          <a:endParaRPr lang="ru-RU" sz="1200" b="1" kern="1200" dirty="0">
            <a:solidFill>
              <a:schemeClr val="tx1"/>
            </a:solidFill>
            <a:effectLst>
              <a:outerShdw blurRad="38100" dist="38100" dir="2700000" algn="tl">
                <a:srgbClr val="000000">
                  <a:alpha val="43137"/>
                </a:srgbClr>
              </a:outerShdw>
            </a:effectLst>
          </a:endParaRPr>
        </a:p>
      </dsp:txBody>
      <dsp:txXfrm>
        <a:off x="5644657" y="3008697"/>
        <a:ext cx="1606017" cy="442357"/>
      </dsp:txXfrm>
    </dsp:sp>
    <dsp:sp modelId="{FEF7549B-6029-4C72-BCBA-B4E839D63B8E}">
      <dsp:nvSpPr>
        <dsp:cNvPr id="0" name=""/>
        <dsp:cNvSpPr/>
      </dsp:nvSpPr>
      <dsp:spPr>
        <a:xfrm rot="4589582">
          <a:off x="2432786" y="3078097"/>
          <a:ext cx="1681374" cy="19251"/>
        </a:xfrm>
        <a:custGeom>
          <a:avLst/>
          <a:gdLst/>
          <a:ahLst/>
          <a:cxnLst/>
          <a:rect l="0" t="0" r="0" b="0"/>
          <a:pathLst>
            <a:path>
              <a:moveTo>
                <a:pt x="0" y="9625"/>
              </a:moveTo>
              <a:lnTo>
                <a:pt x="1681374" y="9625"/>
              </a:lnTo>
            </a:path>
          </a:pathLst>
        </a:custGeom>
        <a:noFill/>
        <a:ln w="25400" cap="flat" cmpd="sng" algn="ctr">
          <a:solidFill>
            <a:schemeClr val="dk2">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533400">
            <a:lnSpc>
              <a:spcPct val="90000"/>
            </a:lnSpc>
            <a:spcBef>
              <a:spcPct val="0"/>
            </a:spcBef>
            <a:spcAft>
              <a:spcPct val="35000"/>
            </a:spcAft>
          </a:pPr>
          <a:endParaRPr lang="ru-RU" sz="1200" kern="1200"/>
        </a:p>
      </dsp:txBody>
      <dsp:txXfrm>
        <a:off x="3231439" y="3045688"/>
        <a:ext cx="84068" cy="84068"/>
      </dsp:txXfrm>
    </dsp:sp>
    <dsp:sp modelId="{035E0139-17A3-4D8D-8FA8-A9F30BAF4B9F}">
      <dsp:nvSpPr>
        <dsp:cNvPr id="0" name=""/>
        <dsp:cNvSpPr/>
      </dsp:nvSpPr>
      <dsp:spPr>
        <a:xfrm>
          <a:off x="3469827" y="3670217"/>
          <a:ext cx="1529415" cy="469881"/>
        </a:xfrm>
        <a:prstGeom prst="roundRect">
          <a:avLst>
            <a:gd name="adj" fmla="val 10000"/>
          </a:avLst>
        </a:prstGeom>
        <a:solidFill>
          <a:schemeClr val="lt1">
            <a:hueOff val="0"/>
            <a:satOff val="0"/>
            <a:lumOff val="0"/>
            <a:alphaOff val="0"/>
          </a:schemeClr>
        </a:solidFill>
        <a:ln w="25400" cap="flat" cmpd="sng" algn="ctr">
          <a:solidFill>
            <a:srgbClr val="00B050"/>
          </a:solidFill>
          <a:prstDash val="solid"/>
        </a:ln>
        <a:effectLst>
          <a:glow rad="101600">
            <a:schemeClr val="accent4">
              <a:satMod val="175000"/>
              <a:alpha val="40000"/>
            </a:schemeClr>
          </a:glow>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lvl="0" algn="ctr" defTabSz="533400">
            <a:lnSpc>
              <a:spcPct val="90000"/>
            </a:lnSpc>
            <a:spcBef>
              <a:spcPct val="0"/>
            </a:spcBef>
            <a:spcAft>
              <a:spcPct val="35000"/>
            </a:spcAft>
          </a:pPr>
          <a:r>
            <a:rPr lang="uz-Latn-UZ" sz="1200" b="1" kern="1200" dirty="0" smtClean="0">
              <a:solidFill>
                <a:schemeClr val="tx1"/>
              </a:solidFill>
              <a:effectLst>
                <a:outerShdw blurRad="38100" dist="38100" dir="2700000" algn="tl">
                  <a:srgbClr val="000000">
                    <a:alpha val="43137"/>
                  </a:srgbClr>
                </a:outerShdw>
              </a:effectLst>
            </a:rPr>
            <a:t>Машғулотнинг  актив қисми</a:t>
          </a:r>
          <a:endParaRPr lang="ru-RU" sz="1200" b="1" kern="1200" dirty="0">
            <a:solidFill>
              <a:schemeClr val="tx1"/>
            </a:solidFill>
            <a:effectLst>
              <a:outerShdw blurRad="38100" dist="38100" dir="2700000" algn="tl">
                <a:srgbClr val="000000">
                  <a:alpha val="43137"/>
                </a:srgbClr>
              </a:outerShdw>
            </a:effectLst>
          </a:endParaRPr>
        </a:p>
      </dsp:txBody>
      <dsp:txXfrm>
        <a:off x="3483589" y="3683979"/>
        <a:ext cx="1501891" cy="442357"/>
      </dsp:txXfrm>
    </dsp:sp>
    <dsp:sp modelId="{AF50BD74-5E1D-488E-8CB5-B93A1C59CE83}">
      <dsp:nvSpPr>
        <dsp:cNvPr id="0" name=""/>
        <dsp:cNvSpPr/>
      </dsp:nvSpPr>
      <dsp:spPr>
        <a:xfrm rot="88185">
          <a:off x="4999184" y="3900175"/>
          <a:ext cx="361993" cy="19251"/>
        </a:xfrm>
        <a:custGeom>
          <a:avLst/>
          <a:gdLst/>
          <a:ahLst/>
          <a:cxnLst/>
          <a:rect l="0" t="0" r="0" b="0"/>
          <a:pathLst>
            <a:path>
              <a:moveTo>
                <a:pt x="0" y="9625"/>
              </a:moveTo>
              <a:lnTo>
                <a:pt x="361993" y="9625"/>
              </a:lnTo>
            </a:path>
          </a:pathLst>
        </a:custGeom>
        <a:noFill/>
        <a:ln w="25400" cap="flat" cmpd="sng" algn="ctr">
          <a:solidFill>
            <a:srgbClr val="00B050"/>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533400">
            <a:lnSpc>
              <a:spcPct val="90000"/>
            </a:lnSpc>
            <a:spcBef>
              <a:spcPct val="0"/>
            </a:spcBef>
            <a:spcAft>
              <a:spcPct val="35000"/>
            </a:spcAft>
          </a:pPr>
          <a:endParaRPr lang="ru-RU" sz="1200" kern="1200"/>
        </a:p>
      </dsp:txBody>
      <dsp:txXfrm>
        <a:off x="5171131" y="3900750"/>
        <a:ext cx="18099" cy="18099"/>
      </dsp:txXfrm>
    </dsp:sp>
    <dsp:sp modelId="{A869549A-889A-45B5-8699-81755A51F217}">
      <dsp:nvSpPr>
        <dsp:cNvPr id="0" name=""/>
        <dsp:cNvSpPr/>
      </dsp:nvSpPr>
      <dsp:spPr>
        <a:xfrm>
          <a:off x="5361117" y="3679502"/>
          <a:ext cx="939762" cy="469881"/>
        </a:xfrm>
        <a:prstGeom prst="roundRect">
          <a:avLst>
            <a:gd name="adj" fmla="val 10000"/>
          </a:avLst>
        </a:prstGeom>
        <a:solidFill>
          <a:schemeClr val="lt1">
            <a:hueOff val="0"/>
            <a:satOff val="0"/>
            <a:lumOff val="0"/>
            <a:alphaOff val="0"/>
          </a:schemeClr>
        </a:solidFill>
        <a:ln w="25400" cap="flat" cmpd="sng" algn="ctr">
          <a:solidFill>
            <a:srgbClr val="00B050"/>
          </a:solidFill>
          <a:prstDash val="solid"/>
        </a:ln>
        <a:effectLst>
          <a:glow rad="101600">
            <a:schemeClr val="accent4">
              <a:satMod val="175000"/>
              <a:alpha val="40000"/>
            </a:schemeClr>
          </a:glow>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lvl="0" algn="ctr" defTabSz="533400">
            <a:lnSpc>
              <a:spcPct val="90000"/>
            </a:lnSpc>
            <a:spcBef>
              <a:spcPct val="0"/>
            </a:spcBef>
            <a:spcAft>
              <a:spcPct val="35000"/>
            </a:spcAft>
          </a:pPr>
          <a:r>
            <a:rPr lang="uz-Latn-UZ" sz="1200" b="1" kern="1200" dirty="0" smtClean="0">
              <a:solidFill>
                <a:schemeClr val="tx1"/>
              </a:solidFill>
              <a:effectLst>
                <a:outerShdw blurRad="38100" dist="38100" dir="2700000" algn="tl">
                  <a:srgbClr val="000000">
                    <a:alpha val="43137"/>
                  </a:srgbClr>
                </a:outerShdw>
              </a:effectLst>
            </a:rPr>
            <a:t>Уйга вазифа</a:t>
          </a:r>
          <a:endParaRPr lang="ru-RU" sz="1200" b="1" kern="1200" dirty="0">
            <a:solidFill>
              <a:schemeClr val="tx1"/>
            </a:solidFill>
            <a:effectLst>
              <a:outerShdw blurRad="38100" dist="38100" dir="2700000" algn="tl">
                <a:srgbClr val="000000">
                  <a:alpha val="43137"/>
                </a:srgbClr>
              </a:outerShdw>
            </a:effectLst>
          </a:endParaRPr>
        </a:p>
      </dsp:txBody>
      <dsp:txXfrm>
        <a:off x="5374879" y="3693264"/>
        <a:ext cx="912238" cy="442357"/>
      </dsp:txXfrm>
    </dsp:sp>
    <dsp:sp modelId="{BBD144D9-661F-4DCE-A97B-47503107E818}">
      <dsp:nvSpPr>
        <dsp:cNvPr id="0" name=""/>
        <dsp:cNvSpPr/>
      </dsp:nvSpPr>
      <dsp:spPr>
        <a:xfrm rot="581158">
          <a:off x="3074097" y="2296333"/>
          <a:ext cx="424022" cy="19251"/>
        </a:xfrm>
        <a:custGeom>
          <a:avLst/>
          <a:gdLst/>
          <a:ahLst/>
          <a:cxnLst/>
          <a:rect l="0" t="0" r="0" b="0"/>
          <a:pathLst>
            <a:path>
              <a:moveTo>
                <a:pt x="0" y="9625"/>
              </a:moveTo>
              <a:lnTo>
                <a:pt x="424022" y="9625"/>
              </a:lnTo>
            </a:path>
          </a:pathLst>
        </a:custGeom>
        <a:noFill/>
        <a:ln w="25400" cap="flat" cmpd="sng" algn="ctr">
          <a:solidFill>
            <a:schemeClr val="dk2">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533400">
            <a:lnSpc>
              <a:spcPct val="90000"/>
            </a:lnSpc>
            <a:spcBef>
              <a:spcPct val="0"/>
            </a:spcBef>
            <a:spcAft>
              <a:spcPct val="35000"/>
            </a:spcAft>
          </a:pPr>
          <a:endParaRPr lang="ru-RU" sz="1200" kern="1200"/>
        </a:p>
      </dsp:txBody>
      <dsp:txXfrm>
        <a:off x="3275508" y="2295358"/>
        <a:ext cx="21201" cy="21201"/>
      </dsp:txXfrm>
    </dsp:sp>
    <dsp:sp modelId="{AE621397-3582-425B-9208-30565DCFF929}">
      <dsp:nvSpPr>
        <dsp:cNvPr id="0" name=""/>
        <dsp:cNvSpPr/>
      </dsp:nvSpPr>
      <dsp:spPr>
        <a:xfrm>
          <a:off x="3495098" y="2106688"/>
          <a:ext cx="939762" cy="469881"/>
        </a:xfrm>
        <a:prstGeom prst="roundRect">
          <a:avLst>
            <a:gd name="adj" fmla="val 10000"/>
          </a:avLst>
        </a:prstGeom>
        <a:solidFill>
          <a:schemeClr val="lt1">
            <a:hueOff val="0"/>
            <a:satOff val="0"/>
            <a:lumOff val="0"/>
            <a:alphaOff val="0"/>
          </a:schemeClr>
        </a:solidFill>
        <a:ln w="25400" cap="flat" cmpd="sng" algn="ctr">
          <a:solidFill>
            <a:srgbClr val="FFC000"/>
          </a:solidFill>
          <a:prstDash val="solid"/>
        </a:ln>
        <a:effectLst>
          <a:glow rad="101600">
            <a:schemeClr val="accent1">
              <a:satMod val="175000"/>
              <a:alpha val="40000"/>
            </a:schemeClr>
          </a:glow>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lvl="0" algn="ctr" defTabSz="533400">
            <a:lnSpc>
              <a:spcPct val="90000"/>
            </a:lnSpc>
            <a:spcBef>
              <a:spcPct val="0"/>
            </a:spcBef>
            <a:spcAft>
              <a:spcPct val="35000"/>
            </a:spcAft>
          </a:pPr>
          <a:r>
            <a:rPr lang="uz-Latn-UZ" sz="1200" b="1" kern="1200" dirty="0" smtClean="0">
              <a:solidFill>
                <a:schemeClr val="tx1"/>
              </a:solidFill>
              <a:effectLst>
                <a:outerShdw blurRad="38100" dist="38100" dir="2700000" algn="tl">
                  <a:srgbClr val="000000">
                    <a:alpha val="43137"/>
                  </a:srgbClr>
                </a:outerShdw>
              </a:effectLst>
            </a:rPr>
            <a:t>Танафус</a:t>
          </a:r>
          <a:r>
            <a:rPr lang="ru-RU" sz="1200" b="1" kern="1200" dirty="0" smtClean="0">
              <a:solidFill>
                <a:schemeClr val="tx1"/>
              </a:solidFill>
              <a:effectLst>
                <a:outerShdw blurRad="38100" dist="38100" dir="2700000" algn="tl">
                  <a:srgbClr val="000000">
                    <a:alpha val="43137"/>
                  </a:srgbClr>
                </a:outerShdw>
              </a:effectLst>
            </a:rPr>
            <a:t> 5-10 минут</a:t>
          </a:r>
          <a:endParaRPr lang="ru-RU" sz="1200" b="1" kern="1200" dirty="0">
            <a:solidFill>
              <a:schemeClr val="tx1"/>
            </a:solidFill>
            <a:effectLst>
              <a:outerShdw blurRad="38100" dist="38100" dir="2700000" algn="tl">
                <a:srgbClr val="000000">
                  <a:alpha val="43137"/>
                </a:srgbClr>
              </a:outerShdw>
            </a:effectLst>
          </a:endParaRPr>
        </a:p>
      </dsp:txBody>
      <dsp:txXfrm>
        <a:off x="3508860" y="2120450"/>
        <a:ext cx="912238" cy="442357"/>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2">
  <dgm:title val=""/>
  <dgm:desc val=""/>
  <dgm:catLst>
    <dgm:cat type="hierarchy" pri="5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diagram">
    <dgm:varLst>
      <dgm:chPref val="1"/>
      <dgm:dir/>
      <dgm:animOne val="branch"/>
      <dgm:animLvl val="lvl"/>
      <dgm:resizeHandles val="exact"/>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h" for="des" ptType="node" refType="h"/>
      <dgm:constr type="w" for="des" ptType="node" refType="h" refFor="des" refPtType="node" fact="2"/>
      <dgm:constr type="sibSp" refType="h" refFor="des" refPtType="node" op="equ" fact="0.15"/>
      <dgm:constr type="sibSp" for="des" forName="level2hierChild" refType="h" refFor="des" refPtType="node" op="equ" fact="0.15"/>
      <dgm:constr type="sibSp" for="des" forName="level3hierChild" refType="h" refFor="des" refPtType="node" op="equ" fact="0.15"/>
      <dgm:constr type="sp" for="des" forName="root1" refType="w" refFor="des" refPtType="node" fact="0.4"/>
      <dgm:constr type="sp" for="des" forName="root2" refType="sp" refFor="des" refForName="root1" op="equ"/>
      <dgm:constr type="primFontSz" for="des" ptType="node" op="equ" val="65"/>
      <dgm:constr type="primFontSz" for="des" forName="connTx" op="equ" val="55"/>
      <dgm:constr type="primFontSz" for="des" forName="connTx" refType="primFontSz" refFor="des" refPtType="node" op="lte" fact="0.8"/>
    </dgm:constrLst>
    <dgm:ruleLst/>
    <dgm:forEach name="Name3" axis="ch">
      <dgm:forEach name="Name4" axis="self" ptType="node">
        <dgm:layoutNode name="root1">
          <dgm:choose name="Name5">
            <dgm:if name="Name6" func="var" arg="dir" op="equ" val="norm">
              <dgm:alg type="hierRoot">
                <dgm:param type="hierAlign" val="lCtrCh"/>
              </dgm:alg>
            </dgm:if>
            <dgm:else name="Name7">
              <dgm:alg type="hierRoot">
                <dgm:param type="hierAlign" val="rCtrCh"/>
              </dgm:alg>
            </dgm:else>
          </dgm:choose>
          <dgm:shape xmlns:r="http://schemas.openxmlformats.org/officeDocument/2006/relationships" r:blip="">
            <dgm:adjLst/>
          </dgm:shape>
          <dgm:presOf/>
          <dgm:constrLst/>
          <dgm:ruleLst/>
          <dgm:layoutNode name="LevelOneTextNod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2hierChild">
            <dgm:choose name="Name8">
              <dgm:if name="Name9" func="var" arg="dir" op="equ" val="norm">
                <dgm:alg type="hierChild">
                  <dgm:param type="linDir" val="fromT"/>
                  <dgm:param type="chAlign" val="l"/>
                </dgm:alg>
              </dgm:if>
              <dgm:else name="Name10">
                <dgm:alg type="hierChild">
                  <dgm:param type="linDir" val="fromT"/>
                  <dgm:param type="chAlign" val="r"/>
                </dgm:alg>
              </dgm:else>
            </dgm:choose>
            <dgm:shape xmlns:r="http://schemas.openxmlformats.org/officeDocument/2006/relationships" r:blip="">
              <dgm:adjLst/>
            </dgm:shape>
            <dgm:presOf/>
            <dgm:constrLst/>
            <dgm:ruleLst/>
            <dgm:forEach name="repeat" axis="ch">
              <dgm:forEach name="Name11" axis="self" ptType="parTrans" cnt="1">
                <dgm:layoutNode name="conn2-1">
                  <dgm:choose name="Name12">
                    <dgm:if name="Name13" func="var" arg="dir" op="equ" val="norm">
                      <dgm:alg type="conn">
                        <dgm:param type="dim" val="1D"/>
                        <dgm:param type="begPts" val="midR"/>
                        <dgm:param type="endPts" val="midL"/>
                        <dgm:param type="endSty" val="noArr"/>
                      </dgm:alg>
                    </dgm:if>
                    <dgm:else name="Name14">
                      <dgm:alg type="conn">
                        <dgm:param type="dim" val="1D"/>
                        <dgm:param type="begPts" val="midL"/>
                        <dgm:param type="endPts" val="midR"/>
                        <dgm:param type="endSty" val="noArr"/>
                      </dgm:alg>
                    </dgm:else>
                  </dgm:choose>
                  <dgm:shape xmlns:r="http://schemas.openxmlformats.org/officeDocument/2006/relationships" type="conn" r:blip="">
                    <dgm:adjLst/>
                  </dgm:shape>
                  <dgm:presOf axis="self"/>
                  <dgm:constrLst>
                    <dgm:constr type="w" val="1"/>
                    <dgm:constr type="h" val="5"/>
                    <dgm:constr type="connDist"/>
                    <dgm:constr type="begPad"/>
                    <dgm:constr type="endPad"/>
                    <dgm:constr type="userA" for="ch" refType="connDist"/>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5" axis="self" ptType="node">
                <dgm:layoutNode name="root2">
                  <dgm:choose name="Name16">
                    <dgm:if name="Name17" func="var" arg="dir" op="equ" val="norm">
                      <dgm:alg type="hierRoot">
                        <dgm:param type="hierAlign" val="lCtrCh"/>
                      </dgm:alg>
                    </dgm:if>
                    <dgm:else name="Name18">
                      <dgm:alg type="hierRoot">
                        <dgm:param type="hierAlign" val="rCtrCh"/>
                      </dgm:alg>
                    </dgm:else>
                  </dgm:choose>
                  <dgm:shape xmlns:r="http://schemas.openxmlformats.org/officeDocument/2006/relationships" r:blip="">
                    <dgm:adjLst/>
                  </dgm:shape>
                  <dgm:presOf/>
                  <dgm:constrLst/>
                  <dgm:ruleLst/>
                  <dgm:layoutNode name="LevelTwoTextNode">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3hierChild">
                    <dgm:choose name="Name19">
                      <dgm:if name="Name20" func="var" arg="dir" op="equ" val="norm">
                        <dgm:alg type="hierChild">
                          <dgm:param type="linDir" val="fromT"/>
                          <dgm:param type="chAlign" val="l"/>
                        </dgm:alg>
                      </dgm:if>
                      <dgm:else name="Name21">
                        <dgm:alg type="hierChild">
                          <dgm:param type="linDir" val="fromT"/>
                          <dgm:param type="chAlign" val="r"/>
                        </dgm:alg>
                      </dgm:else>
                    </dgm:choose>
                    <dgm:shape xmlns:r="http://schemas.openxmlformats.org/officeDocument/2006/relationships" r:blip="">
                      <dgm:adjLst/>
                    </dgm:shape>
                    <dgm:presOf/>
                    <dgm:constrLst/>
                    <dgm:ruleLst/>
                    <dgm:forEach name="Name22" ref="repeat"/>
                  </dgm:layoutNode>
                </dgm:layoutNode>
              </dgm:forEach>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A250C698-61ED-49CE-99E7-2B1A07F52350}" type="datetimeFigureOut">
              <a:rPr lang="ru-RU" smtClean="0"/>
              <a:pPr/>
              <a:t>30.05.2018</a:t>
            </a:fld>
            <a:endParaRPr lang="ru-RU"/>
          </a:p>
        </p:txBody>
      </p:sp>
      <p:sp>
        <p:nvSpPr>
          <p:cNvPr id="4" name="Образ слайда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4FD940D6-156D-4762-AA93-D9475DAD0EB6}" type="slidenum">
              <a:rPr lang="ru-RU" smtClean="0"/>
              <a:pPr/>
              <a:t>‹#›</a:t>
            </a:fld>
            <a:endParaRPr lang="ru-RU"/>
          </a:p>
        </p:txBody>
      </p:sp>
    </p:spTree>
    <p:extLst>
      <p:ext uri="{BB962C8B-B14F-4D97-AF65-F5344CB8AC3E}">
        <p14:creationId xmlns:p14="http://schemas.microsoft.com/office/powerpoint/2010/main" xmlns="" val="145088815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949F686-787E-47AE-99FA-A62D302EE9A1}" type="slidenum">
              <a:rPr lang="ru-RU"/>
              <a:pPr/>
              <a:t>5</a:t>
            </a:fld>
            <a:endParaRPr lang="ru-RU"/>
          </a:p>
        </p:txBody>
      </p:sp>
      <p:sp>
        <p:nvSpPr>
          <p:cNvPr id="18434" name="Rectangle 2"/>
          <p:cNvSpPr>
            <a:spLocks noGrp="1" noRot="1" noChangeAspect="1" noChangeArrowheads="1" noTextEdit="1"/>
          </p:cNvSpPr>
          <p:nvPr>
            <p:ph type="sldImg"/>
          </p:nvPr>
        </p:nvSpPr>
        <p:spPr>
          <a:ln/>
        </p:spPr>
      </p:sp>
      <p:sp>
        <p:nvSpPr>
          <p:cNvPr id="18435" name="Rectangle 3"/>
          <p:cNvSpPr>
            <a:spLocks noGrp="1" noChangeArrowheads="1"/>
          </p:cNvSpPr>
          <p:nvPr>
            <p:ph type="body" idx="1"/>
          </p:nvPr>
        </p:nvSpPr>
        <p:spPr/>
        <p:txBody>
          <a:bodyPr/>
          <a:lstStyle/>
          <a:p>
            <a:endParaRPr lang="ru-RU"/>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1597824"/>
            <a:ext cx="7772400" cy="1102519"/>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E7F15A23-AF94-4B1A-852B-90C17A3E45AE}" type="datetimeFigureOut">
              <a:rPr lang="ru-RU" smtClean="0"/>
              <a:pPr/>
              <a:t>30.05.2018</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3F3752FE-4435-4A90-B8A6-07D403772DEB}" type="slidenum">
              <a:rPr lang="ru-RU" smtClean="0"/>
              <a:pPr/>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E7F15A23-AF94-4B1A-852B-90C17A3E45AE}" type="datetimeFigureOut">
              <a:rPr lang="ru-RU" smtClean="0"/>
              <a:pPr/>
              <a:t>30.05.2018</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3F3752FE-4435-4A90-B8A6-07D403772DEB}" type="slidenum">
              <a:rPr lang="ru-RU" smtClean="0"/>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3305180"/>
            <a:ext cx="7772400" cy="1021556"/>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E7F15A23-AF94-4B1A-852B-90C17A3E45AE}" type="datetimeFigureOut">
              <a:rPr lang="ru-RU" smtClean="0"/>
              <a:pPr/>
              <a:t>30.05.2018</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3F3752FE-4435-4A90-B8A6-07D403772DEB}" type="slidenum">
              <a:rPr lang="ru-RU" smtClean="0"/>
              <a:pPr/>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609600" y="1200155"/>
            <a:ext cx="54102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6172200" y="1200155"/>
            <a:ext cx="54102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E7F15A23-AF94-4B1A-852B-90C17A3E45AE}" type="datetimeFigureOut">
              <a:rPr lang="ru-RU" smtClean="0"/>
              <a:pPr/>
              <a:t>30.05.2018</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3F3752FE-4435-4A90-B8A6-07D403772DEB}" type="slidenum">
              <a:rPr lang="ru-RU" smtClean="0"/>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05979"/>
            <a:ext cx="8229600" cy="857250"/>
          </a:xfrm>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9"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9"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E7F15A23-AF94-4B1A-852B-90C17A3E45AE}" type="datetimeFigureOut">
              <a:rPr lang="ru-RU" smtClean="0"/>
              <a:pPr/>
              <a:t>30.05.2018</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3F3752FE-4435-4A90-B8A6-07D403772DEB}" type="slidenum">
              <a:rPr lang="ru-RU" smtClean="0"/>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E7F15A23-AF94-4B1A-852B-90C17A3E45AE}" type="datetimeFigureOut">
              <a:rPr lang="ru-RU" smtClean="0"/>
              <a:pPr/>
              <a:t>30.05.2018</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3F3752FE-4435-4A90-B8A6-07D403772DEB}" type="slidenum">
              <a:rPr lang="ru-RU" smtClean="0"/>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E7F15A23-AF94-4B1A-852B-90C17A3E45AE}" type="datetimeFigureOut">
              <a:rPr lang="ru-RU" smtClean="0"/>
              <a:pPr/>
              <a:t>30.05.2018</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3F3752FE-4435-4A90-B8A6-07D403772DEB}" type="slidenum">
              <a:rPr lang="ru-RU" smtClean="0"/>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3" y="204787"/>
            <a:ext cx="3008313" cy="871538"/>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04792"/>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3" y="1076328"/>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E7F15A23-AF94-4B1A-852B-90C17A3E45AE}" type="datetimeFigureOut">
              <a:rPr lang="ru-RU" smtClean="0"/>
              <a:pPr/>
              <a:t>30.05.2018</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3F3752FE-4435-4A90-B8A6-07D403772DEB}" type="slidenum">
              <a:rPr lang="ru-RU" smtClean="0"/>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3600450"/>
            <a:ext cx="5486400" cy="425054"/>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E7F15A23-AF94-4B1A-852B-90C17A3E45AE}" type="datetimeFigureOut">
              <a:rPr lang="ru-RU" smtClean="0"/>
              <a:pPr/>
              <a:t>30.05.2018</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3F3752FE-4435-4A90-B8A6-07D403772DEB}" type="slidenum">
              <a:rPr lang="ru-RU" smtClean="0"/>
              <a:pPr/>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E7F15A23-AF94-4B1A-852B-90C17A3E45AE}" type="datetimeFigureOut">
              <a:rPr lang="ru-RU" smtClean="0"/>
              <a:pPr/>
              <a:t>30.05.2018</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3F3752FE-4435-4A90-B8A6-07D403772DEB}"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8839200" y="205983"/>
            <a:ext cx="2743200" cy="4388644"/>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609600" y="205983"/>
            <a:ext cx="8077200" cy="4388644"/>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E7F15A23-AF94-4B1A-852B-90C17A3E45AE}" type="datetimeFigureOut">
              <a:rPr lang="ru-RU" smtClean="0"/>
              <a:pPr/>
              <a:t>30.05.2018</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3F3752FE-4435-4A90-B8A6-07D403772DEB}" type="slidenum">
              <a:rPr lang="ru-RU" smtClean="0"/>
              <a:pPr/>
              <a:t>‹#›</a:t>
            </a:fld>
            <a:endParaRPr lang="ru-RU"/>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dgm">
  <p:cSld name="Заголовок, схема или организационная диаграмм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05978"/>
            <a:ext cx="8229600" cy="857250"/>
          </a:xfrm>
        </p:spPr>
        <p:txBody>
          <a:bodyPr/>
          <a:lstStyle/>
          <a:p>
            <a:r>
              <a:rPr lang="ru-RU" smtClean="0"/>
              <a:t>Образец заголовка</a:t>
            </a:r>
            <a:endParaRPr lang="ru-RU"/>
          </a:p>
        </p:txBody>
      </p:sp>
      <p:sp>
        <p:nvSpPr>
          <p:cNvPr id="3" name="Рисунок SmartArt 2"/>
          <p:cNvSpPr>
            <a:spLocks noGrp="1"/>
          </p:cNvSpPr>
          <p:nvPr>
            <p:ph type="dgm" idx="1"/>
          </p:nvPr>
        </p:nvSpPr>
        <p:spPr>
          <a:xfrm>
            <a:off x="457200" y="1200151"/>
            <a:ext cx="8229600" cy="3394472"/>
          </a:xfrm>
        </p:spPr>
        <p:txBody>
          <a:bodyPr/>
          <a:lstStyle/>
          <a:p>
            <a:pPr lvl="0"/>
            <a:endParaRPr lang="ru-RU" noProof="0" smtClean="0"/>
          </a:p>
        </p:txBody>
      </p:sp>
      <p:sp>
        <p:nvSpPr>
          <p:cNvPr id="4" name="Rectangle 4"/>
          <p:cNvSpPr>
            <a:spLocks noGrp="1" noChangeArrowheads="1"/>
          </p:cNvSpPr>
          <p:nvPr>
            <p:ph type="dt" sz="half" idx="10"/>
          </p:nvPr>
        </p:nvSpPr>
        <p:spPr>
          <a:ln/>
        </p:spPr>
        <p:txBody>
          <a:bodyPr/>
          <a:lstStyle>
            <a:lvl1pPr>
              <a:defRPr/>
            </a:lvl1pPr>
          </a:lstStyle>
          <a:p>
            <a:pPr>
              <a:defRPr/>
            </a:pPr>
            <a:endParaRPr lang="ru-RU"/>
          </a:p>
        </p:txBody>
      </p:sp>
      <p:sp>
        <p:nvSpPr>
          <p:cNvPr id="5" name="Rectangle 5"/>
          <p:cNvSpPr>
            <a:spLocks noGrp="1" noChangeArrowheads="1"/>
          </p:cNvSpPr>
          <p:nvPr>
            <p:ph type="ftr" sz="quarter" idx="11"/>
          </p:nvPr>
        </p:nvSpPr>
        <p:spPr>
          <a:ln/>
        </p:spPr>
        <p:txBody>
          <a:bodyPr/>
          <a:lstStyle>
            <a:lvl1pPr>
              <a:defRPr/>
            </a:lvl1pPr>
          </a:lstStyle>
          <a:p>
            <a:pPr>
              <a:defRPr/>
            </a:pPr>
            <a:endParaRPr lang="ru-RU"/>
          </a:p>
        </p:txBody>
      </p:sp>
      <p:sp>
        <p:nvSpPr>
          <p:cNvPr id="6" name="Rectangle 6"/>
          <p:cNvSpPr>
            <a:spLocks noGrp="1" noChangeArrowheads="1"/>
          </p:cNvSpPr>
          <p:nvPr>
            <p:ph type="sldNum" sz="quarter" idx="12"/>
          </p:nvPr>
        </p:nvSpPr>
        <p:spPr>
          <a:ln/>
        </p:spPr>
        <p:txBody>
          <a:bodyPr/>
          <a:lstStyle>
            <a:lvl1pPr>
              <a:defRPr/>
            </a:lvl1pPr>
          </a:lstStyle>
          <a:p>
            <a:pPr>
              <a:defRPr/>
            </a:pPr>
            <a:fld id="{B9B97DE6-1B6F-477E-9E0F-958B36CA0BEA}" type="slidenum">
              <a:rPr lang="ru-RU"/>
              <a:pPr>
                <a:defRPr/>
              </a:pPr>
              <a:t>‹#›</a:t>
            </a:fld>
            <a:endParaRPr lang="ru-RU"/>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bl">
  <p:cSld name="Заголовок и таблиц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05978"/>
            <a:ext cx="8229600" cy="857250"/>
          </a:xfrm>
        </p:spPr>
        <p:txBody>
          <a:bodyPr/>
          <a:lstStyle/>
          <a:p>
            <a:r>
              <a:rPr lang="ru-RU" smtClean="0"/>
              <a:t>Образец заголовка</a:t>
            </a:r>
            <a:endParaRPr lang="ru-RU"/>
          </a:p>
        </p:txBody>
      </p:sp>
      <p:sp>
        <p:nvSpPr>
          <p:cNvPr id="3" name="Таблица 2"/>
          <p:cNvSpPr>
            <a:spLocks noGrp="1"/>
          </p:cNvSpPr>
          <p:nvPr>
            <p:ph type="tbl" idx="1"/>
          </p:nvPr>
        </p:nvSpPr>
        <p:spPr>
          <a:xfrm>
            <a:off x="457200" y="1200151"/>
            <a:ext cx="8229600" cy="3394472"/>
          </a:xfrm>
        </p:spPr>
        <p:txBody>
          <a:bodyPr/>
          <a:lstStyle/>
          <a:p>
            <a:pPr lvl="0"/>
            <a:endParaRPr lang="ru-RU" noProof="0" smtClean="0"/>
          </a:p>
        </p:txBody>
      </p:sp>
      <p:sp>
        <p:nvSpPr>
          <p:cNvPr id="4" name="Rectangle 4"/>
          <p:cNvSpPr>
            <a:spLocks noGrp="1" noChangeArrowheads="1"/>
          </p:cNvSpPr>
          <p:nvPr>
            <p:ph type="dt" sz="half" idx="10"/>
          </p:nvPr>
        </p:nvSpPr>
        <p:spPr>
          <a:ln/>
        </p:spPr>
        <p:txBody>
          <a:bodyPr/>
          <a:lstStyle>
            <a:lvl1pPr>
              <a:defRPr/>
            </a:lvl1pPr>
          </a:lstStyle>
          <a:p>
            <a:pPr>
              <a:defRPr/>
            </a:pPr>
            <a:endParaRPr lang="ru-RU"/>
          </a:p>
        </p:txBody>
      </p:sp>
      <p:sp>
        <p:nvSpPr>
          <p:cNvPr id="5" name="Rectangle 5"/>
          <p:cNvSpPr>
            <a:spLocks noGrp="1" noChangeArrowheads="1"/>
          </p:cNvSpPr>
          <p:nvPr>
            <p:ph type="ftr" sz="quarter" idx="11"/>
          </p:nvPr>
        </p:nvSpPr>
        <p:spPr>
          <a:ln/>
        </p:spPr>
        <p:txBody>
          <a:bodyPr/>
          <a:lstStyle>
            <a:lvl1pPr>
              <a:defRPr/>
            </a:lvl1pPr>
          </a:lstStyle>
          <a:p>
            <a:pPr>
              <a:defRPr/>
            </a:pPr>
            <a:endParaRPr lang="ru-RU"/>
          </a:p>
        </p:txBody>
      </p:sp>
      <p:sp>
        <p:nvSpPr>
          <p:cNvPr id="6" name="Rectangle 6"/>
          <p:cNvSpPr>
            <a:spLocks noGrp="1" noChangeArrowheads="1"/>
          </p:cNvSpPr>
          <p:nvPr>
            <p:ph type="sldNum" sz="quarter" idx="12"/>
          </p:nvPr>
        </p:nvSpPr>
        <p:spPr>
          <a:ln/>
        </p:spPr>
        <p:txBody>
          <a:bodyPr/>
          <a:lstStyle>
            <a:lvl1pPr>
              <a:defRPr/>
            </a:lvl1pPr>
          </a:lstStyle>
          <a:p>
            <a:pPr>
              <a:defRPr/>
            </a:pPr>
            <a:fld id="{93774751-3688-488D-B2B8-5CB8BFEE3592}" type="slidenum">
              <a:rPr lang="ru-RU"/>
              <a:pPr>
                <a:defRPr/>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200155"/>
            <a:ext cx="8229600" cy="3394472"/>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4767267"/>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E7F15A23-AF94-4B1A-852B-90C17A3E45AE}" type="datetimeFigureOut">
              <a:rPr lang="ru-RU" smtClean="0"/>
              <a:pPr/>
              <a:t>30.05.2018</a:t>
            </a:fld>
            <a:endParaRPr lang="ru-RU"/>
          </a:p>
        </p:txBody>
      </p:sp>
      <p:sp>
        <p:nvSpPr>
          <p:cNvPr id="5" name="Нижний колонтитул 4"/>
          <p:cNvSpPr>
            <a:spLocks noGrp="1"/>
          </p:cNvSpPr>
          <p:nvPr>
            <p:ph type="ftr" sz="quarter" idx="3"/>
          </p:nvPr>
        </p:nvSpPr>
        <p:spPr>
          <a:xfrm>
            <a:off x="3124200" y="4767267"/>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4767267"/>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3F3752FE-4435-4A90-B8A6-07D403772DEB}" type="slidenum">
              <a:rPr lang="ru-RU" smtClean="0"/>
              <a:pPr/>
              <a:t>‹#›</a:t>
            </a:fld>
            <a:endParaRPr lang="ru-RU"/>
          </a:p>
        </p:txBody>
      </p:sp>
    </p:spTree>
  </p:cSld>
  <p:clrMap bg1="lt1" tx1="dk1" bg2="lt2" tx2="dk2" accent1="accent1" accent2="accent2" accent3="accent3" accent4="accent4" accent5="accent5" accent6="accent6" hlink="hlink" folHlink="folHlink"/>
  <p:sldLayoutIdLst>
    <p:sldLayoutId id="2147483861" r:id="rId1"/>
    <p:sldLayoutId id="2147483862" r:id="rId2"/>
    <p:sldLayoutId id="2147483863" r:id="rId3"/>
    <p:sldLayoutId id="2147483864" r:id="rId4"/>
    <p:sldLayoutId id="2147483865" r:id="rId5"/>
    <p:sldLayoutId id="2147483866" r:id="rId6"/>
    <p:sldLayoutId id="2147483867" r:id="rId7"/>
    <p:sldLayoutId id="2147483868" r:id="rId8"/>
    <p:sldLayoutId id="2147483869" r:id="rId9"/>
    <p:sldLayoutId id="2147483870" r:id="rId10"/>
    <p:sldLayoutId id="2147483871" r:id="rId11"/>
    <p:sldLayoutId id="2147483872" r:id="rId12"/>
    <p:sldLayoutId id="2147483873" r:id="rId13"/>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hyperlink" Target="http://mediku.com.ua/analitichna-chastina-socialeno-ekonomichnij-analiz-strategiyi.html" TargetMode="External"/><Relationship Id="rId2" Type="http://schemas.openxmlformats.org/officeDocument/2006/relationships/hyperlink" Target="http://mediku.com.ua/28-oshozon-va-12-barmoli-ichak-kasalliklari-bilan-ofrigan-bemo.html" TargetMode="Externa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hyperlink" Target="http://mediku.com.ua/sluhovoj-analizator-vozrastnie-osobennosti-gigiena-sluha.html" TargetMode="External"/><Relationship Id="rId2" Type="http://schemas.openxmlformats.org/officeDocument/2006/relationships/hyperlink" Target="http://mediku.com.ua/lekciya-12-gumoralenaya-regulyaciya-fiziologicheskih-funkcij.html" TargetMode="Externa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hyperlink" Target="http://mediku.com.ua/28-oshozon-va-12-barmoli-ichak-kasalliklari-bilan-ofrigan-bemo.html" TargetMode="Externa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2" Type="http://schemas.openxmlformats.org/officeDocument/2006/relationships/hyperlink" Target="http://217.160.60.64/fb/link9.php?id=1383" TargetMode="External"/><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3" Type="http://schemas.openxmlformats.org/officeDocument/2006/relationships/diagramLayout" Target="../diagrams/layout2.xml"/><Relationship Id="rId7" Type="http://schemas.openxmlformats.org/officeDocument/2006/relationships/image" Target="../media/image5.jpeg"/><Relationship Id="rId2" Type="http://schemas.openxmlformats.org/officeDocument/2006/relationships/diagramData" Target="../diagrams/data2.xml"/><Relationship Id="rId1" Type="http://schemas.openxmlformats.org/officeDocument/2006/relationships/slideLayout" Target="../slideLayouts/slideLayout12.xml"/><Relationship Id="rId6" Type="http://schemas.openxmlformats.org/officeDocument/2006/relationships/image" Target="../media/image4.jpeg"/><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2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6.xml"/><Relationship Id="rId4" Type="http://schemas.openxmlformats.org/officeDocument/2006/relationships/image" Target="../media/image10.jpeg"/></Relationships>
</file>

<file path=ppt/slides/_rels/slide2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jpeg"/><Relationship Id="rId1" Type="http://schemas.openxmlformats.org/officeDocument/2006/relationships/slideLayout" Target="../slideLayouts/slideLayout2.xml"/><Relationship Id="rId4" Type="http://schemas.openxmlformats.org/officeDocument/2006/relationships/image" Target="../media/image13.jpe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Прямоугольник 12"/>
          <p:cNvSpPr/>
          <p:nvPr/>
        </p:nvSpPr>
        <p:spPr>
          <a:xfrm>
            <a:off x="454452" y="380715"/>
            <a:ext cx="8070280" cy="2185214"/>
          </a:xfrm>
          <a:prstGeom prst="rect">
            <a:avLst/>
          </a:prstGeom>
        </p:spPr>
        <p:txBody>
          <a:bodyPr wrap="square">
            <a:spAutoFit/>
          </a:bodyPr>
          <a:lstStyle/>
          <a:p>
            <a:pPr algn="ctr">
              <a:lnSpc>
                <a:spcPct val="85000"/>
              </a:lnSpc>
              <a:buFont typeface="Arial" pitchFamily="34" charset="0"/>
              <a:buNone/>
              <a:defRPr/>
            </a:pPr>
            <a:r>
              <a:rPr lang="uz-Cyrl-UZ" sz="4000" b="1" dirty="0" smtClean="0">
                <a:solidFill>
                  <a:srgbClr val="0909FF"/>
                </a:solidFill>
                <a:latin typeface="Times New Roman" pitchFamily="18" charset="0"/>
                <a:cs typeface="Times New Roman" pitchFamily="18" charset="0"/>
              </a:rPr>
              <a:t>ЮРАК ҚОН-ТОМИР</a:t>
            </a:r>
          </a:p>
          <a:p>
            <a:pPr algn="ctr">
              <a:lnSpc>
                <a:spcPct val="85000"/>
              </a:lnSpc>
              <a:buFont typeface="Arial" pitchFamily="34" charset="0"/>
              <a:buNone/>
              <a:defRPr/>
            </a:pPr>
            <a:r>
              <a:rPr lang="uz-Cyrl-UZ" sz="4000" b="1" dirty="0" smtClean="0">
                <a:solidFill>
                  <a:srgbClr val="0909FF"/>
                </a:solidFill>
                <a:latin typeface="Times New Roman" pitchFamily="18" charset="0"/>
                <a:cs typeface="Times New Roman" pitchFamily="18" charset="0"/>
              </a:rPr>
              <a:t>ТИЗИМИ КАСАЛЛИКЛАРИ</a:t>
            </a:r>
            <a:r>
              <a:rPr lang="ru-RU" sz="4000" b="1" dirty="0" smtClean="0">
                <a:solidFill>
                  <a:srgbClr val="0909FF"/>
                </a:solidFill>
                <a:latin typeface="Times New Roman" pitchFamily="18" charset="0"/>
                <a:cs typeface="Times New Roman" pitchFamily="18" charset="0"/>
              </a:rPr>
              <a:t>ДА</a:t>
            </a:r>
            <a:r>
              <a:rPr lang="uz-Cyrl-UZ" sz="4000" b="1" dirty="0" smtClean="0">
                <a:solidFill>
                  <a:srgbClr val="0909FF"/>
                </a:solidFill>
                <a:latin typeface="Times New Roman" pitchFamily="18" charset="0"/>
                <a:cs typeface="Times New Roman" pitchFamily="18" charset="0"/>
              </a:rPr>
              <a:t>  ФИЗИК ОМИЛ ВА ФИЗИОТЕРАПИЯНИ </a:t>
            </a:r>
            <a:r>
              <a:rPr lang="uz-Latn-UZ" sz="4000" b="1" dirty="0" smtClean="0">
                <a:solidFill>
                  <a:srgbClr val="0909FF"/>
                </a:solidFill>
                <a:latin typeface="Times New Roman" pitchFamily="18" charset="0"/>
                <a:cs typeface="Times New Roman" pitchFamily="18" charset="0"/>
              </a:rPr>
              <a:t>ҚЎ</a:t>
            </a:r>
            <a:r>
              <a:rPr lang="uz-Cyrl-UZ" sz="4000" b="1" dirty="0" smtClean="0">
                <a:solidFill>
                  <a:srgbClr val="0909FF"/>
                </a:solidFill>
                <a:latin typeface="Times New Roman" pitchFamily="18" charset="0"/>
                <a:cs typeface="Times New Roman" pitchFamily="18" charset="0"/>
              </a:rPr>
              <a:t>ЛЛАШ</a:t>
            </a:r>
            <a:endParaRPr lang="ru-RU" sz="4000" b="1" dirty="0">
              <a:solidFill>
                <a:srgbClr val="C00000"/>
              </a:solidFill>
              <a:latin typeface="+mj-lt"/>
            </a:endParaRPr>
          </a:p>
        </p:txBody>
      </p:sp>
      <p:cxnSp>
        <p:nvCxnSpPr>
          <p:cNvPr id="15" name="Прямая соединительная линия 14"/>
          <p:cNvCxnSpPr/>
          <p:nvPr/>
        </p:nvCxnSpPr>
        <p:spPr>
          <a:xfrm>
            <a:off x="222626" y="2596388"/>
            <a:ext cx="8768974" cy="32048"/>
          </a:xfrm>
          <a:prstGeom prst="line">
            <a:avLst/>
          </a:prstGeom>
          <a:ln>
            <a:solidFill>
              <a:schemeClr val="tx2"/>
            </a:solidFill>
          </a:ln>
        </p:spPr>
        <p:style>
          <a:lnRef idx="2">
            <a:schemeClr val="accent2"/>
          </a:lnRef>
          <a:fillRef idx="0">
            <a:schemeClr val="accent2"/>
          </a:fillRef>
          <a:effectRef idx="1">
            <a:schemeClr val="accent2"/>
          </a:effectRef>
          <a:fontRef idx="minor">
            <a:schemeClr val="tx1"/>
          </a:fontRef>
        </p:style>
      </p:cxnSp>
      <p:graphicFrame>
        <p:nvGraphicFramePr>
          <p:cNvPr id="6" name="Таблица 5"/>
          <p:cNvGraphicFramePr>
            <a:graphicFrameLocks noGrp="1"/>
          </p:cNvGraphicFramePr>
          <p:nvPr>
            <p:extLst>
              <p:ext uri="{D42A27DB-BD31-4B8C-83A1-F6EECF244321}">
                <p14:modId xmlns:p14="http://schemas.microsoft.com/office/powerpoint/2010/main" xmlns="" val="1165434052"/>
              </p:ext>
            </p:extLst>
          </p:nvPr>
        </p:nvGraphicFramePr>
        <p:xfrm>
          <a:off x="5087216" y="4287993"/>
          <a:ext cx="3873488" cy="640080"/>
        </p:xfrm>
        <a:graphic>
          <a:graphicData uri="http://schemas.openxmlformats.org/drawingml/2006/table">
            <a:tbl>
              <a:tblPr firstRow="1" bandRow="1">
                <a:tableStyleId>{5C22544A-7EE6-4342-B048-85BDC9FD1C3A}</a:tableStyleId>
              </a:tblPr>
              <a:tblGrid>
                <a:gridCol w="882566"/>
                <a:gridCol w="2990922"/>
              </a:tblGrid>
              <a:tr h="32713">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ru-RU" sz="1800" b="1" kern="1200" dirty="0" smtClean="0">
                          <a:solidFill>
                            <a:srgbClr val="C00000"/>
                          </a:solidFill>
                          <a:latin typeface="+mn-lt"/>
                          <a:ea typeface="+mn-ea"/>
                          <a:cs typeface="Arial" charset="0"/>
                        </a:rPr>
                        <a:t>УТАНОВ</a:t>
                      </a:r>
                    </a:p>
                  </a:txBody>
                  <a:tcPr marL="27000" marR="27000" marT="0" marB="0">
                    <a:lnL w="12700"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ru-RU" sz="1800" b="1" kern="1200" dirty="0" smtClean="0">
                          <a:solidFill>
                            <a:schemeClr val="tx2"/>
                          </a:solidFill>
                          <a:latin typeface="+mn-lt"/>
                          <a:ea typeface="+mn-ea"/>
                          <a:cs typeface="Arial" charset="0"/>
                        </a:rPr>
                        <a:t>ЗАФАР МУХАММАДОВИЧ</a:t>
                      </a:r>
                    </a:p>
                  </a:txBody>
                  <a:tcPr marL="27000" marR="27000" marT="0" marB="0">
                    <a:lnL w="12700"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noFill/>
                  </a:tcPr>
                </a:tc>
              </a:tr>
              <a:tr h="122672">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endParaRPr lang="ru-RU" sz="1400" b="1" kern="1200" dirty="0" smtClean="0">
                        <a:solidFill>
                          <a:schemeClr val="tx2"/>
                        </a:solidFill>
                        <a:latin typeface="+mn-lt"/>
                        <a:ea typeface="+mn-ea"/>
                        <a:cs typeface="Arial" charset="0"/>
                      </a:endParaRPr>
                    </a:p>
                  </a:txBody>
                  <a:tcPr marL="27000" marR="27000" marT="0" marB="0">
                    <a:lnL w="12700"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ru-RU" sz="1200" b="0" kern="1200" dirty="0" err="1" smtClean="0">
                          <a:solidFill>
                            <a:schemeClr val="tx2"/>
                          </a:solidFill>
                          <a:latin typeface="+mn-lt"/>
                          <a:ea typeface="+mn-ea"/>
                          <a:cs typeface="Arial" charset="0"/>
                        </a:rPr>
                        <a:t>Реабилитология</a:t>
                      </a:r>
                      <a:r>
                        <a:rPr lang="ru-RU" sz="1200" b="0" kern="1200" dirty="0" smtClean="0">
                          <a:solidFill>
                            <a:schemeClr val="tx2"/>
                          </a:solidFill>
                          <a:latin typeface="+mn-lt"/>
                          <a:ea typeface="+mn-ea"/>
                          <a:cs typeface="Arial" charset="0"/>
                        </a:rPr>
                        <a:t> </a:t>
                      </a:r>
                      <a:r>
                        <a:rPr lang="ru-RU" sz="1200" b="0" kern="1200" dirty="0" err="1" smtClean="0">
                          <a:solidFill>
                            <a:schemeClr val="tx2"/>
                          </a:solidFill>
                          <a:latin typeface="+mn-lt"/>
                          <a:ea typeface="+mn-ea"/>
                          <a:cs typeface="Arial" charset="0"/>
                        </a:rPr>
                        <a:t>ва</a:t>
                      </a:r>
                      <a:r>
                        <a:rPr lang="ru-RU" sz="1200" b="0" kern="1200" dirty="0" smtClean="0">
                          <a:solidFill>
                            <a:schemeClr val="tx2"/>
                          </a:solidFill>
                          <a:latin typeface="+mn-lt"/>
                          <a:ea typeface="+mn-ea"/>
                          <a:cs typeface="Arial" charset="0"/>
                        </a:rPr>
                        <a:t> </a:t>
                      </a:r>
                      <a:r>
                        <a:rPr lang="ru-RU" sz="1200" b="0" kern="1200" dirty="0" err="1" smtClean="0">
                          <a:solidFill>
                            <a:schemeClr val="tx2"/>
                          </a:solidFill>
                          <a:latin typeface="+mn-lt"/>
                          <a:ea typeface="+mn-ea"/>
                          <a:cs typeface="Arial" charset="0"/>
                        </a:rPr>
                        <a:t>жисмоний</a:t>
                      </a:r>
                      <a:r>
                        <a:rPr lang="ru-RU" sz="1200" b="0" kern="1200" dirty="0" smtClean="0">
                          <a:solidFill>
                            <a:schemeClr val="tx2"/>
                          </a:solidFill>
                          <a:latin typeface="+mn-lt"/>
                          <a:ea typeface="+mn-ea"/>
                          <a:cs typeface="Arial" charset="0"/>
                        </a:rPr>
                        <a:t>  </a:t>
                      </a:r>
                      <a:r>
                        <a:rPr lang="ru-RU" sz="1200" b="0" kern="1200" dirty="0" err="1" smtClean="0">
                          <a:solidFill>
                            <a:schemeClr val="tx2"/>
                          </a:solidFill>
                          <a:latin typeface="+mn-lt"/>
                          <a:ea typeface="+mn-ea"/>
                          <a:cs typeface="Arial" charset="0"/>
                        </a:rPr>
                        <a:t>тарбия</a:t>
                      </a:r>
                      <a:r>
                        <a:rPr lang="ru-RU" sz="1200" b="0" kern="1200" dirty="0" smtClean="0">
                          <a:solidFill>
                            <a:schemeClr val="tx2"/>
                          </a:solidFill>
                          <a:latin typeface="+mn-lt"/>
                          <a:ea typeface="+mn-ea"/>
                          <a:cs typeface="Arial" charset="0"/>
                        </a:rPr>
                        <a:t> </a:t>
                      </a:r>
                    </a:p>
                    <a:p>
                      <a:pPr marL="0" marR="0" indent="0" algn="l" defTabSz="914400" rtl="0" eaLnBrk="1" fontAlgn="auto" latinLnBrk="0" hangingPunct="1">
                        <a:lnSpc>
                          <a:spcPct val="100000"/>
                        </a:lnSpc>
                        <a:spcBef>
                          <a:spcPts val="0"/>
                        </a:spcBef>
                        <a:spcAft>
                          <a:spcPts val="0"/>
                        </a:spcAft>
                        <a:buClrTx/>
                        <a:buSzTx/>
                        <a:buFontTx/>
                        <a:buNone/>
                        <a:tabLst/>
                        <a:defRPr/>
                      </a:pPr>
                      <a:r>
                        <a:rPr lang="ru-RU" sz="1200" b="0" kern="1200" dirty="0" err="1" smtClean="0">
                          <a:solidFill>
                            <a:schemeClr val="tx2"/>
                          </a:solidFill>
                          <a:latin typeface="+mn-lt"/>
                          <a:ea typeface="+mn-ea"/>
                          <a:cs typeface="Arial" charset="0"/>
                        </a:rPr>
                        <a:t>кафедраси</a:t>
                      </a:r>
                      <a:r>
                        <a:rPr lang="ru-RU" sz="1200" b="0" kern="1200" dirty="0" smtClean="0">
                          <a:solidFill>
                            <a:schemeClr val="tx2"/>
                          </a:solidFill>
                          <a:latin typeface="+mn-lt"/>
                          <a:ea typeface="+mn-ea"/>
                          <a:cs typeface="Arial" charset="0"/>
                        </a:rPr>
                        <a:t> </a:t>
                      </a:r>
                      <a:r>
                        <a:rPr lang="ru-RU" sz="1200" b="0" kern="1200" dirty="0" err="1" smtClean="0">
                          <a:solidFill>
                            <a:schemeClr val="tx2"/>
                          </a:solidFill>
                          <a:latin typeface="+mn-lt"/>
                          <a:ea typeface="+mn-ea"/>
                          <a:cs typeface="Arial" charset="0"/>
                        </a:rPr>
                        <a:t>ассистенти</a:t>
                      </a:r>
                      <a:endParaRPr lang="ru-RU" sz="1200" b="1" kern="1200" dirty="0" smtClean="0">
                        <a:solidFill>
                          <a:schemeClr val="tx2"/>
                        </a:solidFill>
                        <a:latin typeface="+mn-lt"/>
                        <a:ea typeface="+mn-ea"/>
                        <a:cs typeface="Arial" charset="0"/>
                      </a:endParaRPr>
                    </a:p>
                  </a:txBody>
                  <a:tcPr marL="27000" marR="27000" marT="0" marB="0">
                    <a:lnL w="12700"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noFill/>
                  </a:tcPr>
                </a:tc>
              </a:tr>
            </a:tbl>
          </a:graphicData>
        </a:graphic>
      </p:graphicFrame>
      <p:pic>
        <p:nvPicPr>
          <p:cNvPr id="7" name="Рисунок 6" descr="без фонADTI.png"/>
          <p:cNvPicPr>
            <a:picLocks noChangeAspect="1"/>
          </p:cNvPicPr>
          <p:nvPr/>
        </p:nvPicPr>
        <p:blipFill>
          <a:blip r:embed="rId2" cstate="print"/>
          <a:srcRect l="6851" t="8816" r="4887" b="11385"/>
          <a:stretch>
            <a:fillRect/>
          </a:stretch>
        </p:blipFill>
        <p:spPr>
          <a:xfrm>
            <a:off x="121920" y="2753359"/>
            <a:ext cx="2418080" cy="2186209"/>
          </a:xfrm>
          <a:prstGeom prst="rect">
            <a:avLst/>
          </a:prstGeom>
        </p:spPr>
      </p:pic>
    </p:spTree>
    <p:extLst>
      <p:ext uri="{BB962C8B-B14F-4D97-AF65-F5344CB8AC3E}">
        <p14:creationId xmlns:p14="http://schemas.microsoft.com/office/powerpoint/2010/main" xmlns="" val="422114626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96939" y="149211"/>
            <a:ext cx="6965245" cy="432047"/>
          </a:xfrm>
        </p:spPr>
        <p:txBody>
          <a:bodyPr>
            <a:noAutofit/>
          </a:bodyPr>
          <a:lstStyle/>
          <a:p>
            <a:r>
              <a:rPr lang="ru-RU" sz="3600" b="1" dirty="0" err="1" smtClean="0">
                <a:solidFill>
                  <a:srgbClr val="002060"/>
                </a:solidFill>
                <a:effectLst>
                  <a:outerShdw blurRad="38100" dist="38100" dir="2700000" algn="tl">
                    <a:srgbClr val="000000">
                      <a:alpha val="43137"/>
                    </a:srgbClr>
                  </a:outerShdw>
                </a:effectLst>
              </a:rPr>
              <a:t>Дарс</a:t>
            </a:r>
            <a:r>
              <a:rPr lang="ru-RU" sz="3600" b="1" dirty="0" smtClean="0">
                <a:solidFill>
                  <a:srgbClr val="002060"/>
                </a:solidFill>
                <a:effectLst>
                  <a:outerShdw blurRad="38100" dist="38100" dir="2700000" algn="tl">
                    <a:srgbClr val="000000">
                      <a:alpha val="43137"/>
                    </a:srgbClr>
                  </a:outerShdw>
                </a:effectLst>
              </a:rPr>
              <a:t> </a:t>
            </a:r>
            <a:r>
              <a:rPr lang="ru-RU" sz="3600" b="1" dirty="0" err="1" smtClean="0">
                <a:solidFill>
                  <a:srgbClr val="002060"/>
                </a:solidFill>
                <a:effectLst>
                  <a:outerShdw blurRad="38100" dist="38100" dir="2700000" algn="tl">
                    <a:srgbClr val="000000">
                      <a:alpha val="43137"/>
                    </a:srgbClr>
                  </a:outerShdw>
                </a:effectLst>
              </a:rPr>
              <a:t>структураси</a:t>
            </a:r>
            <a:endParaRPr lang="ru-RU" sz="3600" b="1" dirty="0">
              <a:solidFill>
                <a:srgbClr val="002060"/>
              </a:solidFill>
              <a:effectLst>
                <a:outerShdw blurRad="38100" dist="38100" dir="2700000" algn="tl">
                  <a:srgbClr val="000000">
                    <a:alpha val="43137"/>
                  </a:srgbClr>
                </a:outerShdw>
              </a:effectLst>
            </a:endParaRPr>
          </a:p>
        </p:txBody>
      </p:sp>
      <p:graphicFrame>
        <p:nvGraphicFramePr>
          <p:cNvPr id="4" name="Схема 3"/>
          <p:cNvGraphicFramePr/>
          <p:nvPr>
            <p:extLst>
              <p:ext uri="{D42A27DB-BD31-4B8C-83A1-F6EECF244321}">
                <p14:modId xmlns:p14="http://schemas.microsoft.com/office/powerpoint/2010/main" xmlns="" val="1200750062"/>
              </p:ext>
            </p:extLst>
          </p:nvPr>
        </p:nvGraphicFramePr>
        <p:xfrm>
          <a:off x="270933" y="750080"/>
          <a:ext cx="8619067" cy="439341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Номер слайда 2"/>
          <p:cNvSpPr>
            <a:spLocks noGrp="1"/>
          </p:cNvSpPr>
          <p:nvPr>
            <p:ph type="sldNum" sz="quarter" idx="12"/>
          </p:nvPr>
        </p:nvSpPr>
        <p:spPr/>
        <p:txBody>
          <a:bodyPr/>
          <a:lstStyle/>
          <a:p>
            <a:fld id="{23F4BF4D-98E6-4243-BEBE-A6A789E7946A}" type="slidenum">
              <a:rPr lang="ru-RU" smtClean="0"/>
              <a:pPr/>
              <a:t>2</a:t>
            </a:fld>
            <a:endParaRPr lang="ru-RU"/>
          </a:p>
        </p:txBody>
      </p:sp>
    </p:spTree>
    <p:extLst>
      <p:ext uri="{BB962C8B-B14F-4D97-AF65-F5344CB8AC3E}">
        <p14:creationId xmlns:p14="http://schemas.microsoft.com/office/powerpoint/2010/main" xmlns="" val="92212790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рямоугольник с одним скругленным углом 4"/>
          <p:cNvSpPr/>
          <p:nvPr/>
        </p:nvSpPr>
        <p:spPr>
          <a:xfrm flipV="1">
            <a:off x="0" y="-4"/>
            <a:ext cx="9144000" cy="396000"/>
          </a:xfrm>
          <a:prstGeom prst="round1Rect">
            <a:avLst>
              <a:gd name="adj" fmla="val 50000"/>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solidFill>
                <a:schemeClr val="bg1"/>
              </a:solidFill>
            </a:endParaRPr>
          </a:p>
        </p:txBody>
      </p:sp>
      <p:sp>
        <p:nvSpPr>
          <p:cNvPr id="6" name="Прямоугольник 5"/>
          <p:cNvSpPr/>
          <p:nvPr/>
        </p:nvSpPr>
        <p:spPr>
          <a:xfrm>
            <a:off x="0" y="0"/>
            <a:ext cx="9144000" cy="443326"/>
          </a:xfrm>
          <a:prstGeom prst="rect">
            <a:avLst/>
          </a:prstGeom>
        </p:spPr>
        <p:txBody>
          <a:bodyPr wrap="square">
            <a:spAutoFit/>
          </a:bodyPr>
          <a:lstStyle/>
          <a:p>
            <a:pPr>
              <a:lnSpc>
                <a:spcPct val="80000"/>
              </a:lnSpc>
            </a:pPr>
            <a:r>
              <a:rPr lang="uz-Cyrl-UZ" sz="2800" dirty="0" smtClean="0">
                <a:solidFill>
                  <a:schemeClr val="bg1"/>
                </a:solidFill>
                <a:latin typeface="Times New Roman" pitchFamily="18" charset="0"/>
                <a:cs typeface="Times New Roman" pitchFamily="18" charset="0"/>
              </a:rPr>
              <a:t>Машғулотнинг мақсадлари</a:t>
            </a:r>
            <a:endParaRPr lang="ru-RU" sz="2300" dirty="0">
              <a:solidFill>
                <a:schemeClr val="bg1"/>
              </a:solidFill>
            </a:endParaRPr>
          </a:p>
        </p:txBody>
      </p:sp>
      <p:sp>
        <p:nvSpPr>
          <p:cNvPr id="9" name="Прямоугольник 8"/>
          <p:cNvSpPr/>
          <p:nvPr/>
        </p:nvSpPr>
        <p:spPr>
          <a:xfrm>
            <a:off x="231913" y="482421"/>
            <a:ext cx="6778487" cy="4093428"/>
          </a:xfrm>
          <a:prstGeom prst="rect">
            <a:avLst/>
          </a:prstGeom>
        </p:spPr>
        <p:txBody>
          <a:bodyPr wrap="square">
            <a:spAutoFit/>
          </a:bodyPr>
          <a:lstStyle/>
          <a:p>
            <a:pPr algn="just"/>
            <a:r>
              <a:rPr lang="uz-Cyrl-UZ" sz="2000" dirty="0" smtClean="0">
                <a:latin typeface="Times New Roman" pitchFamily="18" charset="0"/>
                <a:cs typeface="Times New Roman" pitchFamily="18" charset="0"/>
              </a:rPr>
              <a:t>-юрак-қон томир касалликларида жисмоний машқларни қўллашни асосий клиник-физиологик хусуссиятларини билган ҳолда ўрганиш;</a:t>
            </a:r>
            <a:endParaRPr lang="ru-RU" sz="2000" dirty="0" smtClean="0">
              <a:latin typeface="Times New Roman" pitchFamily="18" charset="0"/>
              <a:cs typeface="Times New Roman" pitchFamily="18" charset="0"/>
            </a:endParaRPr>
          </a:p>
          <a:p>
            <a:pPr algn="just"/>
            <a:r>
              <a:rPr lang="uz-Cyrl-UZ" sz="2000" dirty="0" smtClean="0">
                <a:latin typeface="Times New Roman" pitchFamily="18" charset="0"/>
                <a:cs typeface="Times New Roman" pitchFamily="18" charset="0"/>
              </a:rPr>
              <a:t>-касалликни ҳар хил шакллари ва даволаш </a:t>
            </a:r>
            <a:r>
              <a:rPr lang="uz-Cyrl-UZ" sz="2000" smtClean="0">
                <a:latin typeface="Times New Roman" pitchFamily="18" charset="0"/>
                <a:cs typeface="Times New Roman" pitchFamily="18" charset="0"/>
              </a:rPr>
              <a:t>босқичларида даволаш жисмноий тарбия масалалари</a:t>
            </a:r>
            <a:r>
              <a:rPr lang="uz-Cyrl-UZ" sz="2000" dirty="0" smtClean="0">
                <a:latin typeface="Times New Roman" pitchFamily="18" charset="0"/>
                <a:cs typeface="Times New Roman" pitchFamily="18" charset="0"/>
              </a:rPr>
              <a:t>, мақсадларини тўғри қўйиш, хал қилишни билиш;</a:t>
            </a:r>
            <a:endParaRPr lang="ru-RU" sz="2000" dirty="0" smtClean="0">
              <a:latin typeface="Times New Roman" pitchFamily="18" charset="0"/>
              <a:cs typeface="Times New Roman" pitchFamily="18" charset="0"/>
            </a:endParaRPr>
          </a:p>
          <a:p>
            <a:pPr algn="just"/>
            <a:r>
              <a:rPr lang="uz-Cyrl-UZ" sz="2000" dirty="0" smtClean="0">
                <a:latin typeface="Times New Roman" pitchFamily="18" charset="0"/>
                <a:cs typeface="Times New Roman" pitchFamily="18" charset="0"/>
              </a:rPr>
              <a:t>-ЮИК, МЎИ ва гипертония </a:t>
            </a:r>
            <a:r>
              <a:rPr lang="uz-Cyrl-UZ" sz="2000" smtClean="0">
                <a:latin typeface="Times New Roman" pitchFamily="18" charset="0"/>
                <a:cs typeface="Times New Roman" pitchFamily="18" charset="0"/>
              </a:rPr>
              <a:t>касалликларида физио-терапиянинг </a:t>
            </a:r>
            <a:r>
              <a:rPr lang="uz-Cyrl-UZ" sz="2000" dirty="0" smtClean="0">
                <a:latin typeface="Times New Roman" pitchFamily="18" charset="0"/>
                <a:cs typeface="Times New Roman" pitchFamily="18" charset="0"/>
              </a:rPr>
              <a:t>даволовчи вазифаларини тўғри танлашга ва тавсия этишга ўргатиш;</a:t>
            </a:r>
            <a:endParaRPr lang="ru-RU" sz="2000" dirty="0" smtClean="0">
              <a:latin typeface="Times New Roman" pitchFamily="18" charset="0"/>
              <a:cs typeface="Times New Roman" pitchFamily="18" charset="0"/>
            </a:endParaRPr>
          </a:p>
          <a:p>
            <a:pPr algn="just"/>
            <a:r>
              <a:rPr lang="uz-Cyrl-UZ" sz="2000" dirty="0" smtClean="0">
                <a:latin typeface="Times New Roman" pitchFamily="18" charset="0"/>
                <a:cs typeface="Times New Roman" pitchFamily="18" charset="0"/>
              </a:rPr>
              <a:t>-юрак-қон томир системасининг функционал синамаларига таянган ҳолда олинган натижаларни баҳолашга ўргатиш;</a:t>
            </a:r>
            <a:endParaRPr lang="ru-RU" sz="2000" dirty="0" smtClean="0">
              <a:latin typeface="Times New Roman" pitchFamily="18" charset="0"/>
              <a:cs typeface="Times New Roman" pitchFamily="18" charset="0"/>
            </a:endParaRPr>
          </a:p>
          <a:p>
            <a:pPr algn="just"/>
            <a:r>
              <a:rPr lang="uz-Cyrl-UZ" sz="2000" dirty="0" smtClean="0">
                <a:latin typeface="Times New Roman" pitchFamily="18" charset="0"/>
                <a:cs typeface="Times New Roman" pitchFamily="18" charset="0"/>
              </a:rPr>
              <a:t>-даволовчи гимнастика муолажасининг адекватлигини ва самарадорлигини баҳолашга ўргатиш;</a:t>
            </a:r>
            <a:endParaRPr lang="ru-RU" sz="2000" dirty="0" smtClean="0">
              <a:latin typeface="Times New Roman" pitchFamily="18" charset="0"/>
              <a:cs typeface="Times New Roman" pitchFamily="18" charset="0"/>
            </a:endParaRPr>
          </a:p>
        </p:txBody>
      </p:sp>
      <p:pic>
        <p:nvPicPr>
          <p:cNvPr id="7" name="Рисунок 6" descr="3499.jpg"/>
          <p:cNvPicPr>
            <a:picLocks noChangeAspect="1"/>
          </p:cNvPicPr>
          <p:nvPr/>
        </p:nvPicPr>
        <p:blipFill>
          <a:blip r:embed="rId2"/>
          <a:srcRect l="19070" r="18800"/>
          <a:stretch>
            <a:fillRect/>
          </a:stretch>
        </p:blipFill>
        <p:spPr>
          <a:xfrm>
            <a:off x="7091680" y="885190"/>
            <a:ext cx="2052320" cy="3303270"/>
          </a:xfrm>
          <a:prstGeom prst="roundRect">
            <a:avLst>
              <a:gd name="adj" fmla="val 24931"/>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xmlns="" val="425014070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05979"/>
            <a:ext cx="8229600" cy="576341"/>
          </a:xfrm>
        </p:spPr>
        <p:txBody>
          <a:bodyPr>
            <a:normAutofit fontScale="90000"/>
          </a:bodyPr>
          <a:lstStyle/>
          <a:p>
            <a:r>
              <a:rPr lang="ru-RU" sz="3600" smtClean="0"/>
              <a:t>ФИЗИОТЕРАПИЯ БУ</a:t>
            </a:r>
            <a:endParaRPr lang="ru-RU" sz="3600"/>
          </a:p>
        </p:txBody>
      </p:sp>
      <p:sp>
        <p:nvSpPr>
          <p:cNvPr id="4" name="Прямоугольник 3"/>
          <p:cNvSpPr/>
          <p:nvPr/>
        </p:nvSpPr>
        <p:spPr>
          <a:xfrm>
            <a:off x="162560" y="924560"/>
            <a:ext cx="8808720" cy="3785652"/>
          </a:xfrm>
          <a:prstGeom prst="rect">
            <a:avLst/>
          </a:prstGeom>
        </p:spPr>
        <p:txBody>
          <a:bodyPr wrap="square">
            <a:spAutoFit/>
          </a:bodyPr>
          <a:lstStyle/>
          <a:p>
            <a:pPr indent="447675" algn="just"/>
            <a:r>
              <a:rPr lang="ru-RU" sz="1600" smtClean="0"/>
              <a:t>Физик муолажаларнинг даволаш максадида ишлатилиши бизга кадимдан маълум. Физиотерапия таржима килинганда – табиат демакдир.</a:t>
            </a:r>
          </a:p>
          <a:p>
            <a:pPr indent="447675" algn="just"/>
            <a:r>
              <a:rPr lang="ru-RU" sz="1600" smtClean="0"/>
              <a:t>Бу медицинани мустакил булимидир. Врачларни </a:t>
            </a:r>
            <a:r>
              <a:rPr lang="en-US" sz="1600" smtClean="0"/>
              <a:t>II</a:t>
            </a:r>
            <a:r>
              <a:rPr lang="ru-RU" sz="1600" smtClean="0"/>
              <a:t> съездида  Н.А. Семашко шу терминологияни киритди – бу  медицинани мустакил тармоги булиб, у физиотерапиянинг табиий ва суннъий муолажаларини  алохида таъсирини урганади ва уларни касалликни олдини олишда куллаш усулларини ишлаб чикади. Физиотерапия – 2 кисмдан ташкил  топган.</a:t>
            </a:r>
          </a:p>
          <a:p>
            <a:pPr indent="447675" algn="just"/>
            <a:r>
              <a:rPr lang="ru-RU" sz="1600" smtClean="0"/>
              <a:t>Умумий – физиотерапия – бу кисм уз ичига физик муолажаларни одам организмга касаллик вактида ва соглом вактидаги таъсирини урганади.</a:t>
            </a:r>
          </a:p>
          <a:p>
            <a:pPr indent="447675" algn="just"/>
            <a:r>
              <a:rPr lang="ru-RU" sz="1600" smtClean="0"/>
              <a:t>Махсус – клиник физиотерапия бу – физик муолажаларинин таъсири натижаларини даволаш максадида урганиш.</a:t>
            </a:r>
          </a:p>
          <a:p>
            <a:pPr indent="447675" algn="just"/>
            <a:r>
              <a:rPr lang="ru-RU" sz="1600" smtClean="0"/>
              <a:t>Бундан ташкари функционал муолажалар билан касалликни олдини олиш – физиопрофилактика хам алохида урин тутади физиопрофилактика хам алохида урин тутади.</a:t>
            </a:r>
          </a:p>
          <a:p>
            <a:pPr indent="447675" algn="just"/>
            <a:r>
              <a:rPr lang="ru-RU" sz="1600" smtClean="0"/>
              <a:t>Физиопрофилактика 2 кисмдан иборат.</a:t>
            </a:r>
          </a:p>
          <a:p>
            <a:pPr indent="447675" algn="just"/>
            <a:r>
              <a:rPr lang="ru-RU" sz="1600" smtClean="0"/>
              <a:t>Бирламчи – касалликни олдини олиш</a:t>
            </a:r>
          </a:p>
          <a:p>
            <a:pPr indent="447675" algn="just"/>
            <a:r>
              <a:rPr lang="ru-RU" sz="1600" smtClean="0"/>
              <a:t>Иккиламчи – касалликни асоратини олдни олиш.</a:t>
            </a:r>
            <a:endParaRPr lang="ru-RU" sz="160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p:txBody>
          <a:bodyPr>
            <a:normAutofit fontScale="90000"/>
          </a:bodyPr>
          <a:lstStyle/>
          <a:p>
            <a:pPr algn="ctr"/>
            <a:r>
              <a:rPr lang="ru-RU" sz="3200" b="1" smtClean="0">
                <a:solidFill>
                  <a:srgbClr val="FF9933"/>
                </a:solidFill>
                <a:latin typeface="Arial" pitchFamily="34" charset="0"/>
              </a:rPr>
              <a:t>Даволовчи физик омиллар физиотерапия фанини ўрганиш омили хисобланади</a:t>
            </a:r>
            <a:endParaRPr lang="ru-RU" sz="3200" b="1">
              <a:solidFill>
                <a:srgbClr val="FF9933"/>
              </a:solidFill>
              <a:latin typeface="Arial" pitchFamily="34" charset="0"/>
            </a:endParaRPr>
          </a:p>
        </p:txBody>
      </p:sp>
      <p:sp>
        <p:nvSpPr>
          <p:cNvPr id="14339" name="Rectangle 3"/>
          <p:cNvSpPr>
            <a:spLocks noGrp="1" noChangeArrowheads="1"/>
          </p:cNvSpPr>
          <p:nvPr>
            <p:ph type="body" idx="1"/>
          </p:nvPr>
        </p:nvSpPr>
        <p:spPr>
          <a:xfrm>
            <a:off x="0" y="1428750"/>
            <a:ext cx="9144000" cy="3569970"/>
          </a:xfrm>
        </p:spPr>
        <p:txBody>
          <a:bodyPr>
            <a:normAutofit fontScale="85000" lnSpcReduction="20000"/>
          </a:bodyPr>
          <a:lstStyle/>
          <a:p>
            <a:pPr>
              <a:buFontTx/>
              <a:buNone/>
            </a:pPr>
            <a:r>
              <a:rPr lang="ru-RU" b="1" smtClean="0">
                <a:solidFill>
                  <a:schemeClr val="hlink"/>
                </a:solidFill>
                <a:latin typeface="Arial" pitchFamily="34" charset="0"/>
              </a:rPr>
              <a:t>Сунъий		                     Табиий           </a:t>
            </a:r>
            <a:endParaRPr lang="ru-RU" b="1">
              <a:solidFill>
                <a:schemeClr val="hlink"/>
              </a:solidFill>
              <a:latin typeface="Arial" pitchFamily="34" charset="0"/>
            </a:endParaRPr>
          </a:p>
          <a:p>
            <a:pPr>
              <a:buFontTx/>
              <a:buChar char="-"/>
            </a:pPr>
            <a:r>
              <a:rPr lang="ru-RU" b="1" smtClean="0">
                <a:latin typeface="Arial" pitchFamily="34" charset="0"/>
              </a:rPr>
              <a:t>электр билан </a:t>
            </a:r>
            <a:r>
              <a:rPr lang="uz-Cyrl-UZ" b="1" smtClean="0">
                <a:latin typeface="Arial" pitchFamily="34" charset="0"/>
              </a:rPr>
              <a:t>даволаш </a:t>
            </a:r>
            <a:r>
              <a:rPr lang="ru-RU" b="1" smtClean="0">
                <a:latin typeface="Arial" pitchFamily="34" charset="0"/>
              </a:rPr>
              <a:t>	- климат билан даволаш</a:t>
            </a:r>
          </a:p>
          <a:p>
            <a:pPr>
              <a:buFontTx/>
              <a:buNone/>
            </a:pPr>
            <a:r>
              <a:rPr lang="ru-RU" b="1" smtClean="0">
                <a:latin typeface="Arial" pitchFamily="34" charset="0"/>
              </a:rPr>
              <a:t>- магнитотерапия                 - душ билан даволаш</a:t>
            </a:r>
            <a:endParaRPr lang="ru-RU" b="1">
              <a:latin typeface="Arial" pitchFamily="34" charset="0"/>
            </a:endParaRPr>
          </a:p>
          <a:p>
            <a:pPr>
              <a:buFontTx/>
              <a:buNone/>
            </a:pPr>
            <a:r>
              <a:rPr lang="ru-RU" b="1" smtClean="0">
                <a:latin typeface="Arial" pitchFamily="34" charset="0"/>
              </a:rPr>
              <a:t>- светолечение            	- балчик билан даволаш</a:t>
            </a:r>
            <a:endParaRPr lang="ru-RU" b="1">
              <a:latin typeface="Arial" pitchFamily="34" charset="0"/>
            </a:endParaRPr>
          </a:p>
          <a:p>
            <a:pPr>
              <a:buFontTx/>
              <a:buNone/>
            </a:pPr>
            <a:r>
              <a:rPr lang="ru-RU" b="1">
                <a:latin typeface="Arial" pitchFamily="34" charset="0"/>
              </a:rPr>
              <a:t>-</a:t>
            </a:r>
            <a:r>
              <a:rPr lang="ru-RU" b="1" smtClean="0">
                <a:latin typeface="Arial" pitchFamily="34" charset="0"/>
              </a:rPr>
              <a:t>механик йўл билан</a:t>
            </a:r>
          </a:p>
          <a:p>
            <a:pPr>
              <a:buFontTx/>
              <a:buNone/>
            </a:pPr>
            <a:r>
              <a:rPr lang="uz-Cyrl-UZ" b="1" smtClean="0">
                <a:latin typeface="Arial" pitchFamily="34" charset="0"/>
              </a:rPr>
              <a:t>даволаш</a:t>
            </a:r>
            <a:endParaRPr lang="ru-RU" b="1">
              <a:latin typeface="Arial" pitchFamily="34" charset="0"/>
            </a:endParaRPr>
          </a:p>
          <a:p>
            <a:pPr>
              <a:buFontTx/>
              <a:buNone/>
            </a:pPr>
            <a:r>
              <a:rPr lang="ru-RU" b="1" smtClean="0">
                <a:latin typeface="Arial" pitchFamily="34" charset="0"/>
              </a:rPr>
              <a:t>-иссиқлик ва сув </a:t>
            </a:r>
          </a:p>
          <a:p>
            <a:pPr>
              <a:buFontTx/>
              <a:buNone/>
            </a:pPr>
            <a:r>
              <a:rPr lang="ru-RU" b="1" smtClean="0">
                <a:latin typeface="Arial" pitchFamily="34" charset="0"/>
              </a:rPr>
              <a:t>билан даволаш</a:t>
            </a:r>
            <a:endParaRPr lang="ru-RU" b="1">
              <a:solidFill>
                <a:schemeClr val="hlink"/>
              </a:solidFill>
              <a:latin typeface="Arial" pitchFamily="34" charset="0"/>
            </a:endParaRPr>
          </a:p>
        </p:txBody>
      </p:sp>
    </p:spTree>
  </p:cSld>
  <p:clrMapOvr>
    <a:masterClrMapping/>
  </p:clrMapOvr>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213360" y="122317"/>
            <a:ext cx="8636000" cy="5047536"/>
          </a:xfrm>
          <a:prstGeom prst="rect">
            <a:avLst/>
          </a:prstGeom>
        </p:spPr>
        <p:txBody>
          <a:bodyPr wrap="square">
            <a:spAutoFit/>
          </a:bodyPr>
          <a:lstStyle/>
          <a:p>
            <a:pPr algn="just"/>
            <a:r>
              <a:rPr lang="ru-RU" sz="1400" b="1" smtClean="0"/>
              <a:t>Физик омиллар ва профилактика. </a:t>
            </a:r>
            <a:r>
              <a:rPr lang="ru-RU" sz="1400" smtClean="0"/>
              <a:t>Бирламчи ва иккиламчи профилактика умумий тадбирлардан иборат бўлиб, унга дастлабки зўриқишни камайтириш, иш кунини тартибли ўтказиш давоий дам олишни ташкил этиш ва б.қ. киради.Физик факторлар ҳаракати МАТнинг функциональ ҳолати, асаб томир, гормонал ва модда алмашинуви бузилишининг олдини олишга йўналтирилган. Шу мақсадда электросон,электрофорез, бромли, йодобромли, азотли ванналар, гиротерапия, оксигенотерапия билан даволаш қўлланилади.ЮИК беморлари физиологик даво методлари реабилитацияси, миокард инфаркт билан оғриган беморларни даволаш усуллари қуйидагиларни ўз ичига олади:касалликни даволаниш фазаси кардиологик санаторияларда амалга оширилади. бутун умри давомида диспансер назоратида бўлади. Физиодаволаш ва уни ўтказиш методикаси инфарктнинг турли патофизиологик хусусиятларига боғлиқ. Инфаркт миокарднинг ўткир фазасида физиологик даво усуллари гепорин магнитли электрошок электрофорез, массаж чегараланган миқдорда буюрилади. Касалликнинг тузилиш жараёнида (4,6 хафта) комплекс санатор даво курсига адекват, ҳаракат таянч режими иқлимий ЛФК киради. Махсус иқлим билан даволашга денгиз бўйи ва ўрмон текисликларидаги санаторийлар киради. Тоғ олди курортларига стенокардия билан касалланган беморлар юборилмайди, уларни маҳаллий доимий яшаш жойларидан узоқ бўлмаган санаторияларга юборилиши мақсадга мувофиқ, аритмия, 2,3 қон айланиши етишмовчилиги, сурункали аневризмли беморлар,3 фазали стенокардия билан оғриган беморлар маҳаллий кардиологик санаторияларга юборилади.Стенокардиянинг 4 фазасида беморларга санатор курортларда даволаниш таъқиқланади.Даволаш усулларини танлашда гипертензиянинг артериал формалари, қандли диабет ва шунга яқин касалликларни ҳисобга олиш зарур. Даволашнинг бошланиши ва тузалиш арафаси, бутун ҳаёти давомида ўтиши. Касалликнинг олдини олиш, реабилитация қилиш масалалари, касаллик ҳуружи. Коронар ва юрак етишмовчилиги, қон айланиши резерв даражасининг кейинги сафарбарлиги, касаллик хавфининг пасайиши, инфаркт миокард қайталанишининг олдини олиш. Сув билан даволашнинг барча усуллари, электр билан даволаш ва уларни ўтказиш усуллари касаллик турлари ва оғирлигига боғлиқ.</a:t>
            </a:r>
            <a:endParaRPr lang="ru-RU" sz="140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03200" y="45055"/>
            <a:ext cx="8717280" cy="5016758"/>
          </a:xfrm>
          <a:prstGeom prst="rect">
            <a:avLst/>
          </a:prstGeom>
        </p:spPr>
        <p:txBody>
          <a:bodyPr wrap="square">
            <a:spAutoFit/>
          </a:bodyPr>
          <a:lstStyle/>
          <a:p>
            <a:pPr algn="just"/>
            <a:r>
              <a:rPr lang="ru-RU" sz="1600" b="1" smtClean="0"/>
              <a:t>Артеросклероз</a:t>
            </a:r>
            <a:r>
              <a:rPr lang="ru-RU" sz="1600" smtClean="0"/>
              <a:t> – метоболик касаллик ҳисобланади, унинг асосида оқсил ва липидлар метоболизи нейрогуморал регуляциясининг бузилиши, томир деворларининг трофик ҳолати бузилиши ётади. Одамда касаллик билан боғлиқ кўплаб факторлар кўзга ташланади, кўп учрайдигани гипермикопротеинемиянинг аниқланган турлари ва артериаль гипертензия, айниқса у асаб-эмоциональ зўриқиш билан тўлдирилса, жисмоний ҳаракатнинг чегараланганлиги, наслдан-наслга ўтганлигидир. Атеросклерозни даволаш унинг кечиш жараёнига боғлиқ эмас ва локализация (тўплам)нинг афзаллиги, умумий тадбирлар, яъни кун тартибида асабий зўриқишни камайтириш ҳисобланади. Уларга тавсия сифатида ортиқча, қўшимча касбий зўриқишдан воз кечиш, доимий дам олиш ва б.қ. айтиш мумкин. Чекиш ва спиртли ичимликлар ичиш таъқиқланади. Алоҳида аҳамият бериладиган томони рационал ҳаракат режимининг тузилиши, гимнастика билан шуғулланиш, шунингдек, даволаниш ва спортдир. Атеросклерозни даволашда асосий эътибор физик(жисмоний) усулларга қаратилади, биринчидан бузилган модда алмашинуви ва томирлар трофикаси, иккинчидан, органларда қон айланишининг кучайишига сабаб бўлувчи гемодинамик хафагарчиликларни камайтириш, улардан четлаб ўтиш. Асаб тизимига таъсир қилиш максадида ва у орқали бузилган моддалар алмашинувига ва организмда қон айланиш резервини ривожлантиришга қаратилади ва қуйидаги даво усуллари тавсия этилади: уйқусизлик ҳолати невротик синдромида, стенокардия, юрак ритмининг бузилиши (электросистолия, синусли тахикардия, пароксизмаль тахикардия ҳуружида) модда алмашинувининг липид ва углеводли бузилишларида. (81 рақамли усул) ток частотаси 5дан 20 Гц гача. </a:t>
            </a:r>
            <a:endParaRPr lang="ru-RU" sz="160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233680" y="197455"/>
            <a:ext cx="8717280" cy="4832092"/>
          </a:xfrm>
          <a:prstGeom prst="rect">
            <a:avLst/>
          </a:prstGeom>
        </p:spPr>
        <p:txBody>
          <a:bodyPr wrap="square">
            <a:spAutoFit/>
          </a:bodyPr>
          <a:lstStyle/>
          <a:p>
            <a:pPr algn="just"/>
            <a:r>
              <a:rPr lang="ru-RU" sz="1400" smtClean="0"/>
              <a:t>Даво жараёни секин-аста 20дан 45 дақиқагача кўпайтириб борилади, даво усули кун ора ёки ҳафтада 4-5 марта ўтказилади. Даволаш курси 12-18та. Қон айланиши бузилиши билан боғлик вертебробазиляр тизими гипотония етишмовчилиги ва тахикардияда – гальваник воротник (А.Е. Шербек усули) , кун ора ёки икки кун кетма-кет, кейинги кун дам олиш билан буюрилади. Даволаш курси 12-20та. Невропотик симптомлар билан оғриган, таъсирчан беморларга ёмғирли ёки циркуляр душ тавсия қилинади, ванна ҳарорати 36 С. Ҳар куни 8-12дақиқадан 10-12 ванна. Минерал ванналар (йодобромли, натрий хлорли) ёғ босиши бўлган беморларга Шарро души 1,5- 2 атмосфера босимида кун ора 8-10 марта. Модда алмашинуви жараёнларига жигар орқали таъсир қилиш, айниқса метаболик жараёнлари бузилган, жигари ва ўт суюқлиги чиқариш йўллари касалланган, қандли диабет билан оғриган ва бошқа алмашинув касалликлари билан оғриганларга минерал сув 1 стакандан уч марта овқатдан 30-40 дақиқа олдин, илиқ шароитда қабул қилинади. Гипоксияни камайтириш учун оксигенотерапияни, кислород ингаляцияси 20 -30 дақиқа давомида ҳар куни қўлланилади. Атеросклерозни даволаш учун даволовчи жисмоний тарбия усули қўлланилади. Сурункали коронар етишмовчиликсиз, инфарткдан сўнги кардиосклероз ва мияда қон айланишининг бузилиши асоратисиз, буйрак етишмовчилигисиз П б гипертоник касаллик кузатилади ва уни физик метод (усуллар)билан даволаш таъқиқланади. Улар медикаментоз терапия билан даволанади. Даволаш комплексига албатта,ДЖТ спорт билан шуғулланиш, парҳез киритилади. Юракнинг рефлексоген соҳаси, бўйин соҳасига массаж қилиш (аниқланган кардиалгияларда), артериал босимда, бош оғриғида, уйқусизликдатавсия этилади.ЮИКли беморлар жарроҳликдан кейинги даволаш усуллари этапли равишда реабилитация қилинади. Ҳозирги кунда ЮИК ни даволашда консерватив даволаш усуллари билан бир қаторда жарроҳлик йўли билан даволаш ҳам йўлга қўйилган. ЮИКни жарроҳлик йўли билан даволашга стенокардиянинг оғир шакли, медикаментоз даволашга рефрактерли, юрак аневризмияси киради. ЮИК билан оғриган беморларни жарроҳликдан сўнгги даволашнинг бир қанча этаплари мавжуд. </a:t>
            </a:r>
            <a:endParaRPr lang="ru-RU" sz="1400"/>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62560" y="139174"/>
            <a:ext cx="8747760" cy="4616648"/>
          </a:xfrm>
          <a:prstGeom prst="rect">
            <a:avLst/>
          </a:prstGeom>
        </p:spPr>
        <p:txBody>
          <a:bodyPr wrap="square">
            <a:spAutoFit/>
          </a:bodyPr>
          <a:lstStyle/>
          <a:p>
            <a:pPr algn="just"/>
            <a:r>
              <a:rPr lang="ru-RU" sz="1400" b="1" smtClean="0"/>
              <a:t>Гипертония касаллиги</a:t>
            </a:r>
            <a:r>
              <a:rPr lang="ru-RU" sz="1400" smtClean="0"/>
              <a:t> </a:t>
            </a:r>
          </a:p>
          <a:p>
            <a:pPr algn="just"/>
            <a:r>
              <a:rPr lang="ru-RU" sz="1400" smtClean="0"/>
              <a:t>Гипертония касаллиги организмнинг сурункали патологик ҳолати бўлиб, узоқ кўринишли систолидиостолик гипертензия ривожланишида генетик келиб чиқиши аҳамиятга эга, марказий асаб ва нейроэндокрин тизим дисфункцияси ва мембрана рецептор патологияси, томирлар, юрак, жигар структураси ўзгаришларига олиб келувчи касалликдир.ГК да қон босимининг ошиши артериал гипертензия симптомларида барчага маълум бўлган сабабларга асосланмаслик керак. Чет элларда қўлланиладиган атамалар рўйхати синдромал ва верификация ташҳиси симптомларига ёндошишда “артериал гипертензия”термини қабул қилинган, у артериал босимнинг юқорилик даражаси ва фактини ўзида акс эттиради. Шунинг учун унда бирламчи (эссенциаль) ва иккиламчи (симптомли) артериал гипертензия фарқланади. ГК нинг оқибатлари даражаси юқори (инсульт, инфаркт, юрак етишмовчилиги, сурункали буйрак етишмовчилиги) ва ўлимга олиб келади. Бундан ташқари қон борсимининг кўтарилиши (ошиши)атереосклерознинг ривожланиши, юрак ишемик касалликлари билан боғлиқ. Касаллик ўсиб бориши хавфининг ошиш фактори эркакларда деб ҳисобланилади, аёлларда менопауза, чекиш, холестериннинг 6,5 ммоль/л ошиб кетиши, наслдан наслга ўтиши ҳисобга олинади. Хавфнинг бошқа факторларига ХС ЛВПнинг пасайиши, ХСЛНПнинг ошиши, диабетда микроальбуминурия, глюкозага таъсирнинг сусайиши, семириш, бир жойда ўтириб қолиш, фибриноген даражасининг ошиши, плазминоген экзогенли тўқима активаторининг пасайиши, 1 турдаги плазминоген ингибатор активаторининг ошиши, аминопротеин концентрациясининг ошиши, коагульяция УП факторининг юқори аҳамияти, гомоцистеин,01–димер СРБ, экстроген етишмовчилиги, юрак қон-томир тизимида сурункали иммун жараён етишмовчилиги борлиги, унинг аниқ қўзғатувчилари борлиги, социаль-иқтисодий ҳолатнинг пастлиги, этник қатлам, эндемик географик регионда яшаш, касалликнинг ўзига хос хусусиятлари (яширин агрессивлик, ҳавотирли “А кўринишдаги ҳулқ атвор”).</a:t>
            </a:r>
            <a:endParaRPr lang="ru-RU" sz="140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62560" y="139174"/>
            <a:ext cx="8747760" cy="4832092"/>
          </a:xfrm>
          <a:prstGeom prst="rect">
            <a:avLst/>
          </a:prstGeom>
        </p:spPr>
        <p:txBody>
          <a:bodyPr wrap="square">
            <a:spAutoFit/>
          </a:bodyPr>
          <a:lstStyle/>
          <a:p>
            <a:pPr algn="just"/>
            <a:r>
              <a:rPr lang="ru-RU" sz="1400" smtClean="0"/>
              <a:t>Қон босимининг ошишига асосан қон айланиш балансининг бузилиши ва томирларнинг периферик қаршилиги сабаб бўлади. Қон айланишининг дақиқавий ошиши ҳам юракка таъсир қилади,у ўз навбатида миокард қисқариши ва қон циркуляцияси ошишига олиб келади. Томирларнинг периферик қаршилиги артериал тонусининг чидамлилиги ва томирлар ремоделяция қилиш даражасига боғлиқ (медиоинтималь комплекс гипертрофияси натижасида томирларнинг торайиши ва томир девори қатъийлиги ошиши). ГК да гемодинамиканинг бузилиши юрак-қон томир тизими ва буйракдаги ўзгаришларга, прессор ва депрессор механизмлар физиологияси мароми бузилишига боғлиқ. ГК артериаль босимнинг ошиши марказий ва симпатик асаб тизими қон айланишидаги ўзгаришларга олиб келади, бу эндокрин аппарат фаоллиги, буйрак </a:t>
            </a:r>
            <a:r>
              <a:rPr lang="ru-RU" sz="1400" smtClean="0">
                <a:hlinkClick r:id="rId2"/>
              </a:rPr>
              <a:t>функцияси ва микроциркуляция билан</a:t>
            </a:r>
            <a:r>
              <a:rPr lang="ru-RU" sz="1400" smtClean="0"/>
              <a:t> чамбарчас боғлиқ. Ҳозирги вақтда артериаль гипертензиянинг дастлабки факторлари тузилиши генетик касалликларга мойилликни аниқлаш ҳисобланади, </a:t>
            </a:r>
            <a:r>
              <a:rPr lang="ru-RU" sz="1400" smtClean="0">
                <a:hlinkClick r:id="rId3"/>
              </a:rPr>
              <a:t>у ионлар транспорт тизими</a:t>
            </a:r>
            <a:r>
              <a:rPr lang="ru-RU" sz="1400" smtClean="0"/>
              <a:t> тарқалишининг бузилишида акс этади (кўринади) ва ҳужайра мембранаси цитоплазматик структураси ҳисобланади. Бунинг натижаси кальций алмашинувининг силжиш даражаси, гормональ ҳужайрали алоқаси, гипоталамогипофизар буйрак ости фаоллиги кучайиши кўриниши, ренин-ангиотензин-альдостерон, инсуляр тизим ва б.қ. Ҳужайраларнинг кальцийга тўйиниши силлиқ мушак томирлари қисқаришини кучайтиради функционал компонентлар периферик қаршилигини оширади. Бунинг натижасида юзага келувчи миокард гипертрофияси ва юқори қисқариш, деворининг кенгайиши ва томирлар торайиши артериаль босимнинг юқори даражасини белгилайди. Натижада артериаль гипертанзия бош мия маркази билан барорецептор алоқанинг бузилиши натижаси, симпатик нервлар, резистив ва сиғимли томир, юрак механизмининг ренин-гиотензив активлиги натижаси, алдостерон секрецияси ортиқчали ва ниҳоят,буйрак депрессор механизмининг сарфланиши (тугаши), (простогландин Ғ2, калликринин, брадикинин), томирлар 12 простагландин ёки простоциклин, калликреин кининли ва допаминергик тизими, эндотелиал мускуллар таранглигининг бўшашиш фактори) ва юрак (юрак олд бўлмачаси фактори) бўлиб ҳисобланади.</a:t>
            </a:r>
            <a:endParaRPr lang="ru-RU" sz="140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62560" y="139174"/>
            <a:ext cx="8747760" cy="4893647"/>
          </a:xfrm>
          <a:prstGeom prst="rect">
            <a:avLst/>
          </a:prstGeom>
        </p:spPr>
        <p:txBody>
          <a:bodyPr wrap="square">
            <a:spAutoFit/>
          </a:bodyPr>
          <a:lstStyle/>
          <a:p>
            <a:pPr algn="just"/>
            <a:r>
              <a:rPr lang="ru-RU" sz="1300" smtClean="0"/>
              <a:t>Артериал гипертензиянинг патогенетик фактори деб тўқималардаги инсулин резистентлик (натрий реабсорбцияси кучайишига боғлиқ, симпатик асаб тизими фаоллиги ошиши, протоонкоген экспресси ва вазодилитатор стимуллар бўшашиши), томир йўллари рецепторининг қалинлиги ошиши ва миокард, унинг адренергик кортизон секрецияси ортиқча адренергик таъсирларга сезгирлиги ва тиреоид гормонлар, асаб эндрокрин тизими асосий биологик ритми ўзгаришлари ва шу билан бирга юрак-қон томир тизими ритми регуляцияси ҳисобланади.Гипертоник касалликлар патогенезида эндортелий дисфункцияси эндотелин синтези ошишига тегишли ва оксид-азот синтези камайиши асосий ўрин тутади.Юрак ва томирлар реконструкцияси, гипертензиянинг узоқ давом этиши қон айланишининг оғир шароитларда ишлаш оқибатида бузилиши, бўшашишнинг бузилишига олиб келади ва миокард қисқариши, церебраль, коронар, асоратли периферик гемодинамика инсульт, инфаркт, юрак ва буйрак етишмовчилигига олиб келади. ГК нинг асосий синдроми кардиальгия, цефалгия, артериал гипертензия. Юрак қон томир тузилишини қайта тиклаш эндотелиал дисфункция, (МАС) дисфункцияси. Нейрогуморал дизрегуляция, мембрана рецептор патологияси, буйрак дисфункцияси ҳисобланади.ГК ни даволашда асосий мақсад АБ нинг прессор ва депрессор механизмлари регуляцияси орасидаги бир хилликни ёки меъёрни тиклашдир. Терапиянинг асосий вазифаларидан бири миокард </a:t>
            </a:r>
            <a:r>
              <a:rPr lang="ru-RU" sz="1300" smtClean="0">
                <a:hlinkClick r:id="rId2"/>
              </a:rPr>
              <a:t>функцияси ва структурасини регуляция</a:t>
            </a:r>
            <a:r>
              <a:rPr lang="ru-RU" sz="1300" smtClean="0"/>
              <a:t> қилиш, тонус модуляцияси, резистив ва йўғон артериянинг тузилиши, буйрак ва марказий асаб тизими </a:t>
            </a:r>
            <a:r>
              <a:rPr lang="ru-RU" sz="1300" smtClean="0">
                <a:hlinkClick r:id="rId3"/>
              </a:rPr>
              <a:t>функция коррекцияси</a:t>
            </a:r>
            <a:r>
              <a:rPr lang="ru-RU" sz="1300" smtClean="0"/>
              <a:t> ҳисобланади. Бу масалалар ўз навбатида асосий гормональ тизим дисбалансини бартараф қилишни кўзда тутади (симпатоадреналь, ренин ангиотензин альдостерон, калликреин кинин, эндотелинли ва б.қ.) микрокалькуляциянинг вазоактив жойи яхшиланиши (буйрак, бош мия)синокаротид зона рецептор ўзаро алоқа коррекцияси. Аорта ёйи, бош мия маркази ва буйрак, шунингдек, томир эндотелия мембрана даражаси. Томирлар ясси мушакли элементи. Артериаль гипертензияни даволашда асосий препаратлар нейтротоп воситалар бўлиб. Бу воситалар томирларнинг текис мушакли элементлари антогонист ренин ангиотензив тизим, сийдик ҳайдовчи воситалар киради.ГК ларни физиотерапевтик даволаш МАС (седатив усул) тормозланиш жараёнини кучайтиришга йўналтирилган цефалгия усулларига, артериаль гипертензия коррекцияси (гипотензив усул), симпатоадренал тизим фаоллиги пасайиши, вегетокоррекция усули, ренин –ангиотензин- альдостерон (РААС) фаолллигининг камайиши ва АБ регуляция механизми буйрак ҳажм коррекциясига(ВААС модулли усул) йўналтирилади. </a:t>
            </a:r>
            <a:endParaRPr lang="ru-RU" sz="1300"/>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152400" y="71418"/>
            <a:ext cx="8839200" cy="5016758"/>
          </a:xfrm>
          <a:prstGeom prst="rect">
            <a:avLst/>
          </a:prstGeom>
        </p:spPr>
        <p:txBody>
          <a:bodyPr wrap="square">
            <a:spAutoFit/>
          </a:bodyPr>
          <a:lstStyle/>
          <a:p>
            <a:pPr algn="just"/>
            <a:r>
              <a:rPr lang="ru-RU" sz="1600" b="1" smtClean="0"/>
              <a:t>ГК ни даволашнинг физик даво усуллари</a:t>
            </a:r>
          </a:p>
          <a:p>
            <a:pPr algn="just"/>
            <a:r>
              <a:rPr lang="ru-RU" sz="1600" smtClean="0"/>
              <a:t>Седатив усул: электроуйқу терапия. Умумий франклинизация, бош мия ва сегментар соҳа, седатив препаратлар билан даво электрофорези, трансквилизатор, антидепрессантлар, бўйин соҳаси ва бошнинг маҳаллий дарсонвализацияси, йодобром, хлор, азотли ванналар, седатив препаратлар аэрофитотерапияси, доимий аэротерапияГипертензив усуллар: трансцеребраль амплипульсотерапия, илиқ чучук, хлорид натрийли ванналар.Вегетокоригулик усуллар: транскраниаль электроаналгезия, бош мия гальванизацияси ва симпатик ствол, дорили электрофорез (адренолитик. Чангли облекар, холиномиметиклар), паст часастотали магнитотерапия (бош, бўйин симпатик тугунлари,юрак УВЧ терапия (синокаротид соҳалар, қуёш нурлари, бўйин симпатик йўллари), инфрақизил лазеротерапия, био бошқаришли аэроионотерапия.: гальванизация, диадинамо терапия, амплпульстерапия, ДМВ терапия, буйрак соҳасига паст ва юқори частотали магнитотерапия.ГК ларни физиотерапия билан даволаш мумкин бўлмаган ҳолатларга гипертониянинг Ш стадияси(босқичи) киради, гипертоник криз, кризнинг клиник кўринишларсиз қон босимининг бирдан кўтарилиши, қон айланишининг ГА стадиядан юқори бузилиши, (электротерапия учун) ва 1 стадиядан юқориси (бальнеотерапия учун), мияда қон айланишининг бузилишининг (инсульт)дастлабки муддати, миокард инфаркти (ўткир кечиш даврида), юрак ритм фаолиятининг бузилиши (мерцатель аритмия, тахисистологик формаси, параксизмал тахикардия)Санатор-курортларда даволаш. ГК билан оғриган беморларни санатор- курортларга даволанишга йўлланма беришда нафақат касаллик стадияси, балки касалликнинг клиник хусусиятлари асоратлари борлиги ва ёндош касалликларга ҳам аҳамият берилади .</a:t>
            </a:r>
            <a:endParaRPr lang="ru-RU" sz="1600"/>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132080" y="122218"/>
            <a:ext cx="8839200" cy="4939814"/>
          </a:xfrm>
          <a:prstGeom prst="rect">
            <a:avLst/>
          </a:prstGeom>
        </p:spPr>
        <p:txBody>
          <a:bodyPr wrap="square">
            <a:spAutoFit/>
          </a:bodyPr>
          <a:lstStyle/>
          <a:p>
            <a:pPr algn="just"/>
            <a:r>
              <a:rPr lang="ru-RU" sz="1500" smtClean="0"/>
              <a:t>ГК нинг секин кечувчи 1 ва П стадиялари билан оғриган беморларда томир кризи етишмовчилигида ва бош мия томирларининг кўринган атеросклерози, юрак, буйрак, юрак ритми бузилишининг оғир бўлмаган ҳолатлари ва ўтишида, қон айланиши етишмовчилигининг 1 стадиясидан юқори бўлмаган беморлар Приморье курортлар (жазирама иссиқ даврдан ташқари)га йўлланма берилади, шу билан бирга тоғ олди иқлими. Ўрмон ва пасттекисликлардаги курортларда даволаниш тавсия этилади. Уларга балчиқ билан, радонли, газланган, йодланган сувлар билан даволовчи курортлар киради.ГК нинг П босқичидаги стабил артериал гипертензияли беморлар, гипертоник бўлмаган кризлар, миядаги бузилишлар, тож артериаяларида қон айланиши, буйрак функцияси, юрак ритмининг оғир ўзгаришларсиз бузилиши ва ўтказувчанлиги. Қон айланиш етишмовчилигининг П дан юқори бўлмаган стадияларида маҳаллий санаторийларда даволаниш тавсия этилади. ГКнинг 1 стадиясида (босқичи) курорт терапия, санаторияда ёки амбулаторияда даволаниш тавсия қилинади. ГК кризи кечишида (криздан ташқари) касалликнинг барқарор кечишида беморларни кардиологияга ихтисосланган маҳаллий санаторийларга йўллаш мумкин.Маҳаллий санаторияларда касалликнинг НБ стадиясида касалликнинг яхши (ижобий, мусбат) кечиши ПА стадияли қон айланишидаги етишмовчиликлар тезлашган (мерцатель) аритмия, </a:t>
            </a:r>
            <a:r>
              <a:rPr lang="ru-RU" sz="1500" smtClean="0">
                <a:hlinkClick r:id="rId2"/>
              </a:rPr>
              <a:t>у билан бир</a:t>
            </a:r>
            <a:r>
              <a:rPr lang="ru-RU" sz="1500" smtClean="0"/>
              <a:t> вақтда кечувчи ИБС, ФК 1,Ш кучланишли стенокардияси, гипертоник криздан олдинги муддатлар, мия ва тож артериялари фаолияти бузилганда даволанилади. Гиперсимпатикон белгилари бўлган беморлар сув билан даволовчи, яъни радонли, йодобромли сувлар билан даволовчи ва ўрмон иқлимли, приморье курортлари (иссиқ вақтларда жанубий курортлар бундан мустасно) тавсия этилади.Об-ҳавога таъсирчан беморлар, климактерик даврдаги аёлларни кеч куз ва эрта баҳор вақтларида прибалтика- приморье курортларига, шунингдек, тез ўзгарувчан иқлимли регионларда даволаниш тавсия этилмайди.</a:t>
            </a:r>
            <a:endParaRPr lang="ru-RU" sz="150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56135" y="33468"/>
            <a:ext cx="8556859" cy="657412"/>
          </a:xfrm>
        </p:spPr>
        <p:txBody>
          <a:bodyPr>
            <a:normAutofit fontScale="90000"/>
          </a:bodyPr>
          <a:lstStyle/>
          <a:p>
            <a:pPr marL="0" indent="0" algn="ctr" eaLnBrk="1" fontAlgn="auto" hangingPunct="1">
              <a:spcAft>
                <a:spcPts val="0"/>
              </a:spcAft>
              <a:buClr>
                <a:schemeClr val="accent6">
                  <a:lumMod val="75000"/>
                </a:schemeClr>
              </a:buClr>
              <a:buFont typeface="Georgia" pitchFamily="18" charset="0"/>
              <a:buNone/>
              <a:defRPr/>
            </a:pPr>
            <a:r>
              <a:rPr lang="uz-Cyrl-UZ" sz="2100" dirty="0">
                <a:solidFill>
                  <a:srgbClr val="0909FF"/>
                </a:solidFill>
                <a:effectLst/>
                <a:latin typeface="Times New Roman" pitchFamily="18" charset="0"/>
                <a:cs typeface="Times New Roman" pitchFamily="18" charset="0"/>
              </a:rPr>
              <a:t>Нейроциркулятор дистонияда қўлланиладиган физик омиллар</a:t>
            </a:r>
            <a:r>
              <a:rPr lang="ru-RU" sz="2100" dirty="0">
                <a:solidFill>
                  <a:srgbClr val="0909FF"/>
                </a:solidFill>
                <a:effectLst/>
                <a:latin typeface="Times New Roman" pitchFamily="18" charset="0"/>
                <a:cs typeface="Times New Roman" pitchFamily="18" charset="0"/>
              </a:rPr>
              <a:t>:</a:t>
            </a:r>
            <a:endParaRPr lang="ru-RU" sz="2100" dirty="0">
              <a:solidFill>
                <a:srgbClr val="0909FF"/>
              </a:solidFill>
              <a:latin typeface="Times New Roman" pitchFamily="18" charset="0"/>
              <a:cs typeface="Times New Roman" pitchFamily="18" charset="0"/>
            </a:endParaRPr>
          </a:p>
        </p:txBody>
      </p:sp>
      <p:sp>
        <p:nvSpPr>
          <p:cNvPr id="4" name="Прямоугольник 3"/>
          <p:cNvSpPr/>
          <p:nvPr/>
        </p:nvSpPr>
        <p:spPr>
          <a:xfrm>
            <a:off x="304800" y="742295"/>
            <a:ext cx="8554720" cy="4278094"/>
          </a:xfrm>
          <a:prstGeom prst="rect">
            <a:avLst/>
          </a:prstGeom>
        </p:spPr>
        <p:txBody>
          <a:bodyPr wrap="square">
            <a:spAutoFit/>
          </a:bodyPr>
          <a:lstStyle/>
          <a:p>
            <a:pPr marL="457200" indent="-457200" algn="just">
              <a:buFont typeface="Trebuchet MS" pitchFamily="34" charset="0"/>
              <a:buAutoNum type="arabicPeriod"/>
              <a:defRPr/>
            </a:pPr>
            <a:r>
              <a:rPr lang="ru-RU" sz="1600" smtClean="0">
                <a:solidFill>
                  <a:srgbClr val="0070C0"/>
                </a:solidFill>
                <a:latin typeface="Times New Roman" pitchFamily="18" charset="0"/>
                <a:cs typeface="Times New Roman" pitchFamily="18" charset="0"/>
              </a:rPr>
              <a:t>Электр</a:t>
            </a:r>
            <a:r>
              <a:rPr lang="uz-Cyrl-UZ" sz="1600" smtClean="0">
                <a:solidFill>
                  <a:srgbClr val="0070C0"/>
                </a:solidFill>
                <a:latin typeface="Times New Roman" pitchFamily="18" charset="0"/>
                <a:cs typeface="Times New Roman" pitchFamily="18" charset="0"/>
              </a:rPr>
              <a:t>уйқу</a:t>
            </a:r>
            <a:r>
              <a:rPr lang="ru-RU" sz="1600" smtClean="0">
                <a:solidFill>
                  <a:srgbClr val="0070C0"/>
                </a:solidFill>
                <a:latin typeface="Times New Roman" pitchFamily="18" charset="0"/>
                <a:cs typeface="Times New Roman" pitchFamily="18" charset="0"/>
              </a:rPr>
              <a:t>.</a:t>
            </a:r>
          </a:p>
          <a:p>
            <a:pPr marL="457200" indent="-457200" algn="just">
              <a:buFont typeface="Trebuchet MS" pitchFamily="34" charset="0"/>
              <a:buAutoNum type="arabicPeriod"/>
              <a:defRPr/>
            </a:pPr>
            <a:r>
              <a:rPr lang="uz-Cyrl-UZ" sz="1600" smtClean="0">
                <a:solidFill>
                  <a:srgbClr val="0070C0"/>
                </a:solidFill>
                <a:latin typeface="Times New Roman" pitchFamily="18" charset="0"/>
                <a:cs typeface="Times New Roman" pitchFamily="18" charset="0"/>
              </a:rPr>
              <a:t>Бош ва ёқа сохасига </a:t>
            </a:r>
            <a:r>
              <a:rPr lang="ru-RU" sz="1600" smtClean="0">
                <a:solidFill>
                  <a:srgbClr val="0070C0"/>
                </a:solidFill>
                <a:latin typeface="Times New Roman" pitchFamily="18" charset="0"/>
                <a:cs typeface="Times New Roman" pitchFamily="18" charset="0"/>
              </a:rPr>
              <a:t>дарсонвализация</a:t>
            </a:r>
          </a:p>
          <a:p>
            <a:pPr marL="457200" indent="-457200" algn="just">
              <a:buFont typeface="Trebuchet MS" pitchFamily="34" charset="0"/>
              <a:buAutoNum type="arabicPeriod"/>
              <a:defRPr/>
            </a:pPr>
            <a:r>
              <a:rPr lang="uz-Cyrl-UZ" sz="1600" smtClean="0">
                <a:solidFill>
                  <a:srgbClr val="0070C0"/>
                </a:solidFill>
                <a:latin typeface="Times New Roman" pitchFamily="18" charset="0"/>
                <a:cs typeface="Times New Roman" pitchFamily="18" charset="0"/>
              </a:rPr>
              <a:t>Бром билан </a:t>
            </a:r>
            <a:r>
              <a:rPr lang="ru-RU" sz="1600" smtClean="0">
                <a:solidFill>
                  <a:srgbClr val="0070C0"/>
                </a:solidFill>
                <a:latin typeface="Times New Roman" pitchFamily="18" charset="0"/>
                <a:cs typeface="Times New Roman" pitchFamily="18" charset="0"/>
              </a:rPr>
              <a:t>гидроаэроионизация </a:t>
            </a:r>
          </a:p>
          <a:p>
            <a:pPr marL="457200" indent="-457200" algn="just">
              <a:buFont typeface="Trebuchet MS" pitchFamily="34" charset="0"/>
              <a:buAutoNum type="arabicPeriod"/>
              <a:defRPr/>
            </a:pPr>
            <a:r>
              <a:rPr lang="uz-Cyrl-UZ" sz="1600" smtClean="0">
                <a:solidFill>
                  <a:srgbClr val="0070C0"/>
                </a:solidFill>
                <a:latin typeface="Times New Roman" pitchFamily="18" charset="0"/>
                <a:cs typeface="Times New Roman" pitchFamily="18" charset="0"/>
              </a:rPr>
              <a:t>Ёқа сохасига </a:t>
            </a:r>
            <a:r>
              <a:rPr lang="ru-RU" sz="1600" smtClean="0">
                <a:solidFill>
                  <a:srgbClr val="0070C0"/>
                </a:solidFill>
                <a:latin typeface="Times New Roman" pitchFamily="18" charset="0"/>
                <a:cs typeface="Times New Roman" pitchFamily="18" charset="0"/>
              </a:rPr>
              <a:t>СМТ </a:t>
            </a:r>
            <a:r>
              <a:rPr lang="uz-Cyrl-UZ" sz="1600" smtClean="0">
                <a:solidFill>
                  <a:srgbClr val="0070C0"/>
                </a:solidFill>
                <a:latin typeface="Times New Roman" pitchFamily="18" charset="0"/>
                <a:cs typeface="Times New Roman" pitchFamily="18" charset="0"/>
              </a:rPr>
              <a:t>ёки</a:t>
            </a:r>
            <a:r>
              <a:rPr lang="ru-RU" sz="1600" smtClean="0">
                <a:solidFill>
                  <a:srgbClr val="0070C0"/>
                </a:solidFill>
                <a:latin typeface="Times New Roman" pitchFamily="18" charset="0"/>
                <a:cs typeface="Times New Roman" pitchFamily="18" charset="0"/>
              </a:rPr>
              <a:t> ДДТ </a:t>
            </a:r>
          </a:p>
          <a:p>
            <a:pPr marL="457200" indent="-457200" algn="just">
              <a:buFont typeface="Trebuchet MS" pitchFamily="34" charset="0"/>
              <a:buAutoNum type="arabicPeriod"/>
              <a:defRPr/>
            </a:pPr>
            <a:r>
              <a:rPr lang="ru-RU" sz="1600" smtClean="0">
                <a:solidFill>
                  <a:srgbClr val="0070C0"/>
                </a:solidFill>
                <a:latin typeface="Times New Roman" pitchFamily="18" charset="0"/>
                <a:cs typeface="Times New Roman" pitchFamily="18" charset="0"/>
              </a:rPr>
              <a:t>Циркуляр душ, контраст ванн</a:t>
            </a:r>
            <a:r>
              <a:rPr lang="uz-Cyrl-UZ" sz="1600" smtClean="0">
                <a:solidFill>
                  <a:srgbClr val="0070C0"/>
                </a:solidFill>
                <a:latin typeface="Times New Roman" pitchFamily="18" charset="0"/>
                <a:cs typeface="Times New Roman" pitchFamily="18" charset="0"/>
              </a:rPr>
              <a:t>алар</a:t>
            </a:r>
            <a:endParaRPr lang="ru-RU" sz="1600" smtClean="0">
              <a:solidFill>
                <a:srgbClr val="0070C0"/>
              </a:solidFill>
              <a:latin typeface="Times New Roman" pitchFamily="18" charset="0"/>
              <a:cs typeface="Times New Roman" pitchFamily="18" charset="0"/>
            </a:endParaRPr>
          </a:p>
          <a:p>
            <a:pPr marL="457200" indent="-457200" algn="just">
              <a:buFont typeface="Trebuchet MS" pitchFamily="34" charset="0"/>
              <a:buAutoNum type="arabicPeriod"/>
              <a:defRPr/>
            </a:pPr>
            <a:r>
              <a:rPr lang="ru-RU" sz="1600" smtClean="0">
                <a:solidFill>
                  <a:srgbClr val="0070C0"/>
                </a:solidFill>
                <a:latin typeface="Times New Roman" pitchFamily="18" charset="0"/>
                <a:cs typeface="Times New Roman" pitchFamily="18" charset="0"/>
              </a:rPr>
              <a:t>Минерал, </a:t>
            </a:r>
            <a:r>
              <a:rPr lang="uz-Cyrl-UZ" sz="1600" smtClean="0">
                <a:solidFill>
                  <a:srgbClr val="0070C0"/>
                </a:solidFill>
                <a:latin typeface="Times New Roman" pitchFamily="18" charset="0"/>
                <a:cs typeface="Times New Roman" pitchFamily="18" charset="0"/>
              </a:rPr>
              <a:t>маржонли </a:t>
            </a:r>
            <a:r>
              <a:rPr lang="ru-RU" sz="1600" smtClean="0">
                <a:solidFill>
                  <a:srgbClr val="0070C0"/>
                </a:solidFill>
                <a:latin typeface="Times New Roman" pitchFamily="18" charset="0"/>
                <a:cs typeface="Times New Roman" pitchFamily="18" charset="0"/>
              </a:rPr>
              <a:t> ванн</a:t>
            </a:r>
            <a:r>
              <a:rPr lang="uz-Cyrl-UZ" sz="1600" smtClean="0">
                <a:solidFill>
                  <a:srgbClr val="0070C0"/>
                </a:solidFill>
                <a:latin typeface="Times New Roman" pitchFamily="18" charset="0"/>
                <a:cs typeface="Times New Roman" pitchFamily="18" charset="0"/>
              </a:rPr>
              <a:t>алар</a:t>
            </a:r>
            <a:r>
              <a:rPr lang="ru-RU" sz="1600" smtClean="0">
                <a:solidFill>
                  <a:srgbClr val="0070C0"/>
                </a:solidFill>
                <a:latin typeface="Times New Roman" pitchFamily="18" charset="0"/>
                <a:cs typeface="Times New Roman" pitchFamily="18" charset="0"/>
              </a:rPr>
              <a:t>.</a:t>
            </a:r>
          </a:p>
          <a:p>
            <a:pPr indent="447675" algn="just">
              <a:spcBef>
                <a:spcPts val="0"/>
              </a:spcBef>
              <a:spcAft>
                <a:spcPts val="0"/>
              </a:spcAft>
              <a:defRPr/>
            </a:pPr>
            <a:r>
              <a:rPr lang="uz-Cyrl-UZ" sz="1600" b="1" smtClean="0">
                <a:solidFill>
                  <a:srgbClr val="0070C0"/>
                </a:solidFill>
                <a:latin typeface="Times New Roman" pitchFamily="18" charset="0"/>
                <a:cs typeface="Times New Roman" pitchFamily="18" charset="0"/>
              </a:rPr>
              <a:t>Сув муолажаларини ўтказишда  беморларга индивидуал ёндошган холда температура режимига эътибор бериш керак. Касаллик қўзғалувчанлик жараёнларини ортиши билан борганда, кардиал ва аритмик турларида муолажа индифферент температурада (35 – 36</a:t>
            </a:r>
            <a:r>
              <a:rPr lang="uz-Cyrl-UZ" sz="1600" b="1" baseline="30000" smtClean="0">
                <a:solidFill>
                  <a:srgbClr val="0070C0"/>
                </a:solidFill>
                <a:latin typeface="Times New Roman" pitchFamily="18" charset="0"/>
                <a:cs typeface="Times New Roman" pitchFamily="18" charset="0"/>
              </a:rPr>
              <a:t>0</a:t>
            </a:r>
            <a:r>
              <a:rPr lang="uz-Cyrl-UZ" sz="1600" b="1" smtClean="0">
                <a:solidFill>
                  <a:srgbClr val="0070C0"/>
                </a:solidFill>
                <a:latin typeface="Times New Roman" pitchFamily="18" charset="0"/>
                <a:cs typeface="Times New Roman" pitchFamily="18" charset="0"/>
              </a:rPr>
              <a:t>С), гипотензия турида – анчагина паст хароратларда (32-33</a:t>
            </a:r>
            <a:r>
              <a:rPr lang="uz-Cyrl-UZ" sz="1600" b="1" baseline="30000" smtClean="0">
                <a:solidFill>
                  <a:srgbClr val="0070C0"/>
                </a:solidFill>
                <a:latin typeface="Times New Roman" pitchFamily="18" charset="0"/>
                <a:cs typeface="Times New Roman" pitchFamily="18" charset="0"/>
              </a:rPr>
              <a:t>0</a:t>
            </a:r>
            <a:r>
              <a:rPr lang="uz-Cyrl-UZ" sz="1600" b="1" smtClean="0">
                <a:solidFill>
                  <a:srgbClr val="0070C0"/>
                </a:solidFill>
                <a:latin typeface="Times New Roman" pitchFamily="18" charset="0"/>
                <a:cs typeface="Times New Roman" pitchFamily="18" charset="0"/>
              </a:rPr>
              <a:t>С) ўтказилади. </a:t>
            </a:r>
            <a:endParaRPr lang="ru-RU" sz="1600" smtClean="0">
              <a:solidFill>
                <a:srgbClr val="0070C0"/>
              </a:solidFill>
              <a:latin typeface="Times New Roman" pitchFamily="18" charset="0"/>
              <a:cs typeface="Times New Roman" pitchFamily="18" charset="0"/>
            </a:endParaRPr>
          </a:p>
          <a:p>
            <a:pPr algn="just">
              <a:spcBef>
                <a:spcPts val="0"/>
              </a:spcBef>
              <a:spcAft>
                <a:spcPts val="0"/>
              </a:spcAft>
              <a:defRPr/>
            </a:pPr>
            <a:r>
              <a:rPr lang="uz-Cyrl-UZ" sz="1600" b="1" smtClean="0">
                <a:solidFill>
                  <a:srgbClr val="0070C0"/>
                </a:solidFill>
                <a:latin typeface="Times New Roman" pitchFamily="18" charset="0"/>
                <a:cs typeface="Times New Roman" pitchFamily="18" charset="0"/>
              </a:rPr>
              <a:t>(Balneologia et balneotheraple: Sbornik praci prednesenijch na XXIX mezinarodnim lekarskem prokracovacim kursu v Karlovyeg Varech, 2001, Pt.1. – 327 S.) </a:t>
            </a:r>
            <a:endParaRPr lang="ru-RU" sz="1600" smtClean="0">
              <a:solidFill>
                <a:srgbClr val="0070C0"/>
              </a:solidFill>
              <a:latin typeface="Times New Roman" pitchFamily="18" charset="0"/>
              <a:cs typeface="Times New Roman" pitchFamily="18" charset="0"/>
            </a:endParaRPr>
          </a:p>
          <a:p>
            <a:pPr marL="457200" indent="-457200" algn="just">
              <a:buFont typeface="+mj-lt"/>
              <a:buAutoNum type="arabicPeriod" startAt="7"/>
              <a:defRPr/>
            </a:pPr>
            <a:r>
              <a:rPr lang="ru-RU" sz="1600" smtClean="0">
                <a:solidFill>
                  <a:srgbClr val="0070C0"/>
                </a:solidFill>
                <a:latin typeface="Times New Roman" pitchFamily="18" charset="0"/>
                <a:cs typeface="Times New Roman" pitchFamily="18" charset="0"/>
              </a:rPr>
              <a:t>Иглорефлексотерапия.</a:t>
            </a:r>
          </a:p>
          <a:p>
            <a:pPr marL="457200" indent="-457200" algn="just">
              <a:buFont typeface="Trebuchet MS" pitchFamily="34" charset="0"/>
              <a:buAutoNum type="arabicPeriod" startAt="7"/>
              <a:defRPr/>
            </a:pPr>
            <a:r>
              <a:rPr lang="uz-Cyrl-UZ" sz="1600" smtClean="0">
                <a:solidFill>
                  <a:srgbClr val="0070C0"/>
                </a:solidFill>
                <a:latin typeface="Times New Roman" pitchFamily="18" charset="0"/>
                <a:cs typeface="Times New Roman" pitchFamily="18" charset="0"/>
              </a:rPr>
              <a:t>Бош ва ёқа сохасига </a:t>
            </a:r>
            <a:r>
              <a:rPr lang="ru-RU" sz="1600" smtClean="0">
                <a:solidFill>
                  <a:srgbClr val="0070C0"/>
                </a:solidFill>
                <a:latin typeface="Times New Roman" pitchFamily="18" charset="0"/>
                <a:cs typeface="Times New Roman" pitchFamily="18" charset="0"/>
              </a:rPr>
              <a:t>массаж </a:t>
            </a:r>
          </a:p>
          <a:p>
            <a:pPr marL="457200" indent="-457200" algn="just">
              <a:buFont typeface="Trebuchet MS" pitchFamily="34" charset="0"/>
              <a:buAutoNum type="arabicPeriod" startAt="7"/>
              <a:defRPr/>
            </a:pPr>
            <a:r>
              <a:rPr lang="uz-Cyrl-UZ" sz="1600" smtClean="0">
                <a:solidFill>
                  <a:srgbClr val="0070C0"/>
                </a:solidFill>
                <a:latin typeface="Times New Roman" pitchFamily="18" charset="0"/>
                <a:cs typeface="Times New Roman" pitchFamily="18" charset="0"/>
              </a:rPr>
              <a:t>ДЖТ </a:t>
            </a:r>
            <a:r>
              <a:rPr lang="ru-RU" sz="1600" smtClean="0">
                <a:solidFill>
                  <a:srgbClr val="0070C0"/>
                </a:solidFill>
                <a:latin typeface="Times New Roman" pitchFamily="18" charset="0"/>
                <a:cs typeface="Times New Roman" pitchFamily="18" charset="0"/>
              </a:rPr>
              <a:t>(</a:t>
            </a:r>
            <a:r>
              <a:rPr lang="uz-Cyrl-UZ" sz="1600" smtClean="0">
                <a:solidFill>
                  <a:srgbClr val="0070C0"/>
                </a:solidFill>
                <a:latin typeface="Times New Roman" pitchFamily="18" charset="0"/>
                <a:cs typeface="Times New Roman" pitchFamily="18" charset="0"/>
              </a:rPr>
              <a:t>даволаш гимнастика муолажаси, Э</a:t>
            </a:r>
            <a:r>
              <a:rPr lang="ru-RU" sz="1600" smtClean="0">
                <a:solidFill>
                  <a:srgbClr val="0070C0"/>
                </a:solidFill>
                <a:latin typeface="Times New Roman" pitchFamily="18" charset="0"/>
                <a:cs typeface="Times New Roman" pitchFamily="18" charset="0"/>
              </a:rPr>
              <a:t>ГГ, терренкур, </a:t>
            </a:r>
            <a:r>
              <a:rPr lang="uz-Cyrl-UZ" sz="1600" smtClean="0">
                <a:solidFill>
                  <a:srgbClr val="0070C0"/>
                </a:solidFill>
                <a:latin typeface="Times New Roman" pitchFamily="18" charset="0"/>
                <a:cs typeface="Times New Roman" pitchFamily="18" charset="0"/>
              </a:rPr>
              <a:t>ўйинли дарслар</a:t>
            </a:r>
            <a:r>
              <a:rPr lang="ru-RU" sz="1600" smtClean="0">
                <a:solidFill>
                  <a:srgbClr val="0070C0"/>
                </a:solidFill>
                <a:latin typeface="Times New Roman" pitchFamily="18" charset="0"/>
                <a:cs typeface="Times New Roman" pitchFamily="18" charset="0"/>
              </a:rPr>
              <a:t>и, </a:t>
            </a:r>
            <a:r>
              <a:rPr lang="uz-Cyrl-UZ" sz="1600" smtClean="0">
                <a:solidFill>
                  <a:srgbClr val="0070C0"/>
                </a:solidFill>
                <a:latin typeface="Times New Roman" pitchFamily="18" charset="0"/>
                <a:cs typeface="Times New Roman" pitchFamily="18" charset="0"/>
              </a:rPr>
              <a:t> сузиш</a:t>
            </a:r>
            <a:r>
              <a:rPr lang="ru-RU" sz="1600" smtClean="0">
                <a:solidFill>
                  <a:srgbClr val="0070C0"/>
                </a:solidFill>
                <a:latin typeface="Times New Roman" pitchFamily="18" charset="0"/>
                <a:cs typeface="Times New Roman" pitchFamily="18" charset="0"/>
              </a:rPr>
              <a:t>, аэроб </a:t>
            </a:r>
            <a:r>
              <a:rPr lang="uz-Cyrl-UZ" sz="1600" smtClean="0">
                <a:solidFill>
                  <a:srgbClr val="0070C0"/>
                </a:solidFill>
                <a:latin typeface="Times New Roman" pitchFamily="18" charset="0"/>
                <a:cs typeface="Times New Roman" pitchFamily="18" charset="0"/>
              </a:rPr>
              <a:t>юкламалар</a:t>
            </a:r>
            <a:r>
              <a:rPr lang="ru-RU" sz="1600" smtClean="0">
                <a:solidFill>
                  <a:srgbClr val="0070C0"/>
                </a:solidFill>
                <a:latin typeface="Times New Roman" pitchFamily="18" charset="0"/>
                <a:cs typeface="Times New Roman" pitchFamily="18" charset="0"/>
              </a:rPr>
              <a:t>).</a:t>
            </a:r>
            <a:endParaRPr lang="ru-RU" sz="1600" dirty="0" smtClean="0">
              <a:solidFill>
                <a:srgbClr val="0070C0"/>
              </a:solidFill>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95536" y="249492"/>
            <a:ext cx="8640960" cy="447847"/>
          </a:xfrm>
        </p:spPr>
        <p:txBody>
          <a:bodyPr>
            <a:normAutofit fontScale="90000"/>
          </a:bodyPr>
          <a:lstStyle/>
          <a:p>
            <a:pPr marL="0" indent="0" algn="ctr" eaLnBrk="1" fontAlgn="auto" hangingPunct="1">
              <a:spcAft>
                <a:spcPts val="0"/>
              </a:spcAft>
              <a:buClr>
                <a:schemeClr val="accent6">
                  <a:lumMod val="75000"/>
                </a:schemeClr>
              </a:buClr>
              <a:buFont typeface="Georgia" pitchFamily="18" charset="0"/>
              <a:buNone/>
              <a:defRPr/>
            </a:pPr>
            <a:r>
              <a:rPr lang="ru-RU" sz="2500" dirty="0" err="1">
                <a:solidFill>
                  <a:srgbClr val="0909FF"/>
                </a:solidFill>
                <a:effectLst/>
                <a:latin typeface="Times New Roman" pitchFamily="18" charset="0"/>
                <a:cs typeface="Times New Roman" pitchFamily="18" charset="0"/>
              </a:rPr>
              <a:t>Гипертони</a:t>
            </a:r>
            <a:r>
              <a:rPr lang="uz-Cyrl-UZ" sz="2500" dirty="0">
                <a:solidFill>
                  <a:srgbClr val="0909FF"/>
                </a:solidFill>
                <a:effectLst/>
                <a:latin typeface="Times New Roman" pitchFamily="18" charset="0"/>
                <a:cs typeface="Times New Roman" pitchFamily="18" charset="0"/>
              </a:rPr>
              <a:t>я касаллигида қўлланиладиган физик омиллар</a:t>
            </a:r>
            <a:r>
              <a:rPr lang="ru-RU" sz="2500" dirty="0">
                <a:solidFill>
                  <a:srgbClr val="0909FF"/>
                </a:solidFill>
                <a:effectLst/>
                <a:latin typeface="Times New Roman" pitchFamily="18" charset="0"/>
                <a:cs typeface="Times New Roman" pitchFamily="18" charset="0"/>
              </a:rPr>
              <a:t>:</a:t>
            </a:r>
            <a:endParaRPr lang="ru-RU" sz="2500" dirty="0">
              <a:solidFill>
                <a:srgbClr val="0909FF"/>
              </a:solidFill>
              <a:latin typeface="Times New Roman" pitchFamily="18" charset="0"/>
              <a:cs typeface="Times New Roman" pitchFamily="18" charset="0"/>
            </a:endParaRPr>
          </a:p>
        </p:txBody>
      </p:sp>
      <p:sp>
        <p:nvSpPr>
          <p:cNvPr id="20483" name="Текст 2"/>
          <p:cNvSpPr>
            <a:spLocks noGrp="1"/>
          </p:cNvSpPr>
          <p:nvPr>
            <p:ph type="body" idx="1"/>
          </p:nvPr>
        </p:nvSpPr>
        <p:spPr>
          <a:xfrm>
            <a:off x="468314" y="1128634"/>
            <a:ext cx="8351837" cy="3780234"/>
          </a:xfrm>
        </p:spPr>
        <p:txBody>
          <a:bodyPr>
            <a:noAutofit/>
          </a:bodyPr>
          <a:lstStyle/>
          <a:p>
            <a:pPr algn="just"/>
            <a:r>
              <a:rPr lang="uz-Cyrl-UZ" sz="1800" b="1" smtClean="0">
                <a:solidFill>
                  <a:srgbClr val="0909FF"/>
                </a:solidFill>
                <a:latin typeface="Times New Roman" pitchFamily="18" charset="0"/>
                <a:cs typeface="Times New Roman" pitchFamily="18" charset="0"/>
              </a:rPr>
              <a:t>	Гипертония касаллигида физик омилларнинг таъсири қуйидагиларга йўналтирилиши керак:</a:t>
            </a:r>
            <a:endParaRPr lang="ru-RU" sz="1800" smtClean="0">
              <a:solidFill>
                <a:srgbClr val="0909FF"/>
              </a:solidFill>
              <a:latin typeface="Times New Roman" pitchFamily="18" charset="0"/>
              <a:cs typeface="Times New Roman" pitchFamily="18" charset="0"/>
            </a:endParaRPr>
          </a:p>
          <a:p>
            <a:pPr algn="just"/>
            <a:r>
              <a:rPr lang="uz-Cyrl-UZ" sz="1800" b="1" smtClean="0">
                <a:solidFill>
                  <a:srgbClr val="0909FF"/>
                </a:solidFill>
                <a:latin typeface="Times New Roman" pitchFamily="18" charset="0"/>
                <a:cs typeface="Times New Roman" pitchFamily="18" charset="0"/>
              </a:rPr>
              <a:t>1) марказий нерв системаси функционал холатини яхшилаш, юрак қон-томир тизими вегетатив ва гуморал бошқарилишини яхшилаш, қон босимини туширишга олиб келувчи қон айланиши тизимида ўз-ўзини бошқариш тизимини яхшилаш.</a:t>
            </a:r>
            <a:endParaRPr lang="ru-RU" sz="1800" smtClean="0">
              <a:solidFill>
                <a:srgbClr val="0909FF"/>
              </a:solidFill>
              <a:latin typeface="Times New Roman" pitchFamily="18" charset="0"/>
              <a:cs typeface="Times New Roman" pitchFamily="18" charset="0"/>
            </a:endParaRPr>
          </a:p>
          <a:p>
            <a:pPr algn="just"/>
            <a:r>
              <a:rPr lang="uz-Cyrl-UZ" sz="1800" b="1" smtClean="0">
                <a:solidFill>
                  <a:srgbClr val="0909FF"/>
                </a:solidFill>
                <a:latin typeface="Times New Roman" pitchFamily="18" charset="0"/>
                <a:cs typeface="Times New Roman" pitchFamily="18" charset="0"/>
              </a:rPr>
              <a:t>2) гемодинамикани яхшилаш, миокарднинг гиперфункциясини пасайтириш, унинг қисқарувчанлик фаолиятини яхшилаш.</a:t>
            </a:r>
            <a:endParaRPr lang="ru-RU" sz="1800" smtClean="0">
              <a:solidFill>
                <a:srgbClr val="0909FF"/>
              </a:solidFill>
              <a:latin typeface="Times New Roman" pitchFamily="18" charset="0"/>
              <a:cs typeface="Times New Roman" pitchFamily="18" charset="0"/>
            </a:endParaRPr>
          </a:p>
          <a:p>
            <a:pPr algn="just"/>
            <a:r>
              <a:rPr lang="uz-Cyrl-UZ" sz="1800" b="1" smtClean="0">
                <a:solidFill>
                  <a:srgbClr val="0909FF"/>
                </a:solidFill>
                <a:latin typeface="Times New Roman" pitchFamily="18" charset="0"/>
                <a:cs typeface="Times New Roman" pitchFamily="18" charset="0"/>
              </a:rPr>
              <a:t>3) организмда  бузилган моддалар алмашинуви жараёнларини тиклаш</a:t>
            </a:r>
            <a:endParaRPr lang="ru-RU" sz="1800" smtClean="0">
              <a:solidFill>
                <a:srgbClr val="0909FF"/>
              </a:solidFill>
              <a:latin typeface="Times New Roman" pitchFamily="18" charset="0"/>
              <a:cs typeface="Times New Roman" pitchFamily="18" charset="0"/>
            </a:endParaRPr>
          </a:p>
          <a:p>
            <a:pPr algn="just"/>
            <a:r>
              <a:rPr lang="uz-Cyrl-UZ" sz="1800" b="1" smtClean="0">
                <a:solidFill>
                  <a:srgbClr val="0909FF"/>
                </a:solidFill>
                <a:latin typeface="Times New Roman" pitchFamily="18" charset="0"/>
                <a:cs typeface="Times New Roman" pitchFamily="18" charset="0"/>
              </a:rPr>
              <a:t>4) буйракларда қон айланишини яхшилаш</a:t>
            </a:r>
            <a:endParaRPr lang="ru-RU" sz="1800" smtClean="0">
              <a:solidFill>
                <a:srgbClr val="0909FF"/>
              </a:solidFill>
              <a:latin typeface="Times New Roman" pitchFamily="18" charset="0"/>
              <a:cs typeface="Times New Roman" pitchFamily="18" charset="0"/>
            </a:endParaRPr>
          </a:p>
          <a:p>
            <a:pPr algn="just"/>
            <a:r>
              <a:rPr lang="uz-Cyrl-UZ" sz="1800" b="1" smtClean="0">
                <a:solidFill>
                  <a:srgbClr val="0909FF"/>
                </a:solidFill>
                <a:latin typeface="Times New Roman" pitchFamily="18" charset="0"/>
                <a:cs typeface="Times New Roman" pitchFamily="18" charset="0"/>
              </a:rPr>
              <a:t>5) организмнинг  турли ташқи таъсирларга мослашув имкониятини ошириш</a:t>
            </a:r>
            <a:endParaRPr lang="ru-RU" sz="1800" smtClean="0">
              <a:solidFill>
                <a:srgbClr val="0909FF"/>
              </a:solidFill>
              <a:latin typeface="Times New Roman" pitchFamily="18" charset="0"/>
              <a:cs typeface="Times New Roman" pitchFamily="18" charset="0"/>
            </a:endParaRPr>
          </a:p>
          <a:p>
            <a:pPr algn="just"/>
            <a:r>
              <a:rPr lang="uz-Cyrl-UZ" sz="1800" b="1" smtClean="0">
                <a:solidFill>
                  <a:srgbClr val="7030A0"/>
                </a:solidFill>
                <a:latin typeface="Times New Roman" pitchFamily="18" charset="0"/>
                <a:cs typeface="Times New Roman" pitchFamily="18" charset="0"/>
              </a:rPr>
              <a:t>(Edel H. </a:t>
            </a:r>
            <a:r>
              <a:rPr lang="en-US" sz="1800" b="1" smtClean="0">
                <a:solidFill>
                  <a:srgbClr val="7030A0"/>
                </a:solidFill>
                <a:latin typeface="Times New Roman" pitchFamily="18" charset="0"/>
                <a:cs typeface="Times New Roman" pitchFamily="18" charset="0"/>
              </a:rPr>
              <a:t>Fibel der Electrodiagnostik und Elektrotherapie. 4, uberarb. Aulf – Dresden: Steinkopff, 1997. – 374 S</a:t>
            </a:r>
            <a:r>
              <a:rPr lang="uz-Cyrl-UZ" sz="1800" b="1" smtClean="0">
                <a:solidFill>
                  <a:srgbClr val="7030A0"/>
                </a:solidFill>
                <a:latin typeface="Times New Roman" pitchFamily="18" charset="0"/>
                <a:cs typeface="Times New Roman" pitchFamily="18" charset="0"/>
              </a:rPr>
              <a:t>)</a:t>
            </a:r>
            <a:endParaRPr lang="ru-RU" sz="1800" smtClean="0">
              <a:solidFill>
                <a:srgbClr val="7030A0"/>
              </a:solidFill>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Текст 2"/>
          <p:cNvSpPr>
            <a:spLocks noGrp="1"/>
          </p:cNvSpPr>
          <p:nvPr>
            <p:ph type="body" idx="1"/>
          </p:nvPr>
        </p:nvSpPr>
        <p:spPr>
          <a:xfrm>
            <a:off x="827088" y="411956"/>
            <a:ext cx="7921625" cy="3239691"/>
          </a:xfrm>
        </p:spPr>
        <p:txBody>
          <a:bodyPr>
            <a:normAutofit fontScale="85000" lnSpcReduction="20000"/>
          </a:bodyPr>
          <a:lstStyle/>
          <a:p>
            <a:pPr marL="457200" indent="-457200" algn="just" eaLnBrk="1" hangingPunct="1">
              <a:buFont typeface="Trebuchet MS" pitchFamily="34" charset="0"/>
              <a:buAutoNum type="arabicPeriod"/>
            </a:pPr>
            <a:r>
              <a:rPr lang="ru-RU" sz="2400" smtClean="0">
                <a:solidFill>
                  <a:srgbClr val="0070C0"/>
                </a:solidFill>
                <a:latin typeface="Times New Roman" pitchFamily="18" charset="0"/>
                <a:cs typeface="Times New Roman" pitchFamily="18" charset="0"/>
              </a:rPr>
              <a:t>Гидроаэроионизация.</a:t>
            </a:r>
          </a:p>
          <a:p>
            <a:pPr marL="457200" indent="-457200" algn="just" eaLnBrk="1" hangingPunct="1">
              <a:buFont typeface="Trebuchet MS" pitchFamily="34" charset="0"/>
              <a:buAutoNum type="arabicPeriod"/>
            </a:pPr>
            <a:r>
              <a:rPr lang="ru-RU" sz="2400" smtClean="0">
                <a:solidFill>
                  <a:srgbClr val="0070C0"/>
                </a:solidFill>
                <a:latin typeface="Times New Roman" pitchFamily="18" charset="0"/>
                <a:cs typeface="Times New Roman" pitchFamily="18" charset="0"/>
              </a:rPr>
              <a:t>Франклинизация.</a:t>
            </a:r>
          </a:p>
          <a:p>
            <a:pPr marL="457200" indent="-457200" algn="just" eaLnBrk="1" hangingPunct="1">
              <a:buFont typeface="Trebuchet MS" pitchFamily="34" charset="0"/>
              <a:buAutoNum type="arabicPeriod"/>
            </a:pPr>
            <a:r>
              <a:rPr lang="uz-Cyrl-UZ" sz="2400" smtClean="0">
                <a:solidFill>
                  <a:srgbClr val="0070C0"/>
                </a:solidFill>
                <a:latin typeface="Times New Roman" pitchFamily="18" charset="0"/>
                <a:cs typeface="Times New Roman" pitchFamily="18" charset="0"/>
              </a:rPr>
              <a:t>Бош ва ёқа сохасига </a:t>
            </a:r>
            <a:r>
              <a:rPr lang="ru-RU" sz="2400" smtClean="0">
                <a:solidFill>
                  <a:srgbClr val="0070C0"/>
                </a:solidFill>
                <a:latin typeface="Times New Roman" pitchFamily="18" charset="0"/>
                <a:cs typeface="Times New Roman" pitchFamily="18" charset="0"/>
              </a:rPr>
              <a:t>дарсонвализация</a:t>
            </a:r>
          </a:p>
          <a:p>
            <a:pPr marL="457200" indent="-457200" algn="just" eaLnBrk="1" hangingPunct="1">
              <a:buFont typeface="Trebuchet MS" pitchFamily="34" charset="0"/>
              <a:buAutoNum type="arabicPeriod"/>
            </a:pPr>
            <a:r>
              <a:rPr lang="ru-RU" sz="2400" smtClean="0">
                <a:solidFill>
                  <a:srgbClr val="0070C0"/>
                </a:solidFill>
                <a:latin typeface="Times New Roman" pitchFamily="18" charset="0"/>
                <a:cs typeface="Times New Roman" pitchFamily="18" charset="0"/>
              </a:rPr>
              <a:t>Электр</a:t>
            </a:r>
            <a:r>
              <a:rPr lang="uz-Cyrl-UZ" sz="2400" smtClean="0">
                <a:solidFill>
                  <a:srgbClr val="0070C0"/>
                </a:solidFill>
                <a:latin typeface="Times New Roman" pitchFamily="18" charset="0"/>
                <a:cs typeface="Times New Roman" pitchFamily="18" charset="0"/>
              </a:rPr>
              <a:t>уйқу</a:t>
            </a:r>
            <a:r>
              <a:rPr lang="ru-RU" sz="2400" smtClean="0">
                <a:solidFill>
                  <a:srgbClr val="0070C0"/>
                </a:solidFill>
                <a:latin typeface="Times New Roman" pitchFamily="18" charset="0"/>
                <a:cs typeface="Times New Roman" pitchFamily="18" charset="0"/>
              </a:rPr>
              <a:t>.</a:t>
            </a:r>
          </a:p>
          <a:p>
            <a:pPr marL="457200" indent="-457200" algn="just" eaLnBrk="1" hangingPunct="1">
              <a:buFont typeface="Trebuchet MS" pitchFamily="34" charset="0"/>
              <a:buAutoNum type="arabicPeriod"/>
            </a:pPr>
            <a:r>
              <a:rPr lang="uz-Cyrl-UZ" sz="2400" smtClean="0">
                <a:solidFill>
                  <a:srgbClr val="0070C0"/>
                </a:solidFill>
                <a:latin typeface="Times New Roman" pitchFamily="18" charset="0"/>
                <a:cs typeface="Times New Roman" pitchFamily="18" charset="0"/>
              </a:rPr>
              <a:t>Дорили </a:t>
            </a:r>
            <a:r>
              <a:rPr lang="ru-RU" sz="2400" smtClean="0">
                <a:solidFill>
                  <a:srgbClr val="0070C0"/>
                </a:solidFill>
                <a:latin typeface="Times New Roman" pitchFamily="18" charset="0"/>
                <a:cs typeface="Times New Roman" pitchFamily="18" charset="0"/>
              </a:rPr>
              <a:t>электрофорез (</a:t>
            </a:r>
            <a:r>
              <a:rPr lang="en-US" sz="2400" smtClean="0">
                <a:solidFill>
                  <a:srgbClr val="0070C0"/>
                </a:solidFill>
                <a:latin typeface="Times New Roman" pitchFamily="18" charset="0"/>
                <a:cs typeface="Times New Roman" pitchFamily="18" charset="0"/>
              </a:rPr>
              <a:t>NaBr</a:t>
            </a:r>
            <a:r>
              <a:rPr lang="ru-RU" sz="2400" smtClean="0">
                <a:solidFill>
                  <a:srgbClr val="0070C0"/>
                </a:solidFill>
                <a:latin typeface="Times New Roman" pitchFamily="18" charset="0"/>
                <a:cs typeface="Times New Roman" pitchFamily="18" charset="0"/>
              </a:rPr>
              <a:t>, </a:t>
            </a:r>
            <a:r>
              <a:rPr lang="en-US" sz="2400" smtClean="0">
                <a:solidFill>
                  <a:srgbClr val="0070C0"/>
                </a:solidFill>
                <a:latin typeface="Times New Roman" pitchFamily="18" charset="0"/>
                <a:cs typeface="Times New Roman" pitchFamily="18" charset="0"/>
              </a:rPr>
              <a:t>MgSO</a:t>
            </a:r>
            <a:r>
              <a:rPr lang="ru-RU" sz="2400" smtClean="0">
                <a:solidFill>
                  <a:srgbClr val="0070C0"/>
                </a:solidFill>
                <a:latin typeface="Times New Roman" pitchFamily="18" charset="0"/>
                <a:cs typeface="Times New Roman" pitchFamily="18" charset="0"/>
              </a:rPr>
              <a:t>4, </a:t>
            </a:r>
            <a:r>
              <a:rPr lang="en-US" sz="2400" smtClean="0">
                <a:solidFill>
                  <a:srgbClr val="0070C0"/>
                </a:solidFill>
                <a:latin typeface="Times New Roman" pitchFamily="18" charset="0"/>
                <a:cs typeface="Times New Roman" pitchFamily="18" charset="0"/>
              </a:rPr>
              <a:t>β</a:t>
            </a:r>
            <a:r>
              <a:rPr lang="ru-RU" sz="2400" smtClean="0">
                <a:solidFill>
                  <a:srgbClr val="0070C0"/>
                </a:solidFill>
                <a:latin typeface="Times New Roman" pitchFamily="18" charset="0"/>
                <a:cs typeface="Times New Roman" pitchFamily="18" charset="0"/>
              </a:rPr>
              <a:t>-блокатор</a:t>
            </a:r>
            <a:r>
              <a:rPr lang="uz-Cyrl-UZ" sz="2400" smtClean="0">
                <a:solidFill>
                  <a:srgbClr val="0070C0"/>
                </a:solidFill>
                <a:latin typeface="Times New Roman" pitchFamily="18" charset="0"/>
                <a:cs typeface="Times New Roman" pitchFamily="18" charset="0"/>
              </a:rPr>
              <a:t>лар</a:t>
            </a:r>
            <a:r>
              <a:rPr lang="ru-RU" sz="2400" smtClean="0">
                <a:solidFill>
                  <a:srgbClr val="0070C0"/>
                </a:solidFill>
                <a:latin typeface="Times New Roman" pitchFamily="18" charset="0"/>
                <a:cs typeface="Times New Roman" pitchFamily="18" charset="0"/>
              </a:rPr>
              <a:t>) </a:t>
            </a:r>
            <a:r>
              <a:rPr lang="uz-Cyrl-UZ" sz="2400" smtClean="0">
                <a:solidFill>
                  <a:srgbClr val="0070C0"/>
                </a:solidFill>
                <a:latin typeface="Times New Roman" pitchFamily="18" charset="0"/>
                <a:cs typeface="Times New Roman" pitchFamily="18" charset="0"/>
              </a:rPr>
              <a:t>ёқа сохасига </a:t>
            </a:r>
            <a:endParaRPr lang="ru-RU" sz="2400" smtClean="0">
              <a:solidFill>
                <a:srgbClr val="0070C0"/>
              </a:solidFill>
              <a:latin typeface="Times New Roman" pitchFamily="18" charset="0"/>
              <a:cs typeface="Times New Roman" pitchFamily="18" charset="0"/>
            </a:endParaRPr>
          </a:p>
          <a:p>
            <a:pPr marL="457200" indent="-457200" algn="just" eaLnBrk="1" hangingPunct="1">
              <a:buFont typeface="Trebuchet MS" pitchFamily="34" charset="0"/>
              <a:buAutoNum type="arabicPeriod"/>
            </a:pPr>
            <a:r>
              <a:rPr lang="ru-RU" sz="2400" smtClean="0">
                <a:solidFill>
                  <a:srgbClr val="0070C0"/>
                </a:solidFill>
                <a:latin typeface="Times New Roman" pitchFamily="18" charset="0"/>
                <a:cs typeface="Times New Roman" pitchFamily="18" charset="0"/>
              </a:rPr>
              <a:t>Хво</a:t>
            </a:r>
            <a:r>
              <a:rPr lang="uz-Cyrl-UZ" sz="2400" smtClean="0">
                <a:solidFill>
                  <a:srgbClr val="0070C0"/>
                </a:solidFill>
                <a:latin typeface="Times New Roman" pitchFamily="18" charset="0"/>
                <a:cs typeface="Times New Roman" pitchFamily="18" charset="0"/>
              </a:rPr>
              <a:t>я</a:t>
            </a:r>
            <a:r>
              <a:rPr lang="ru-RU" sz="2400" smtClean="0">
                <a:solidFill>
                  <a:srgbClr val="0070C0"/>
                </a:solidFill>
                <a:latin typeface="Times New Roman" pitchFamily="18" charset="0"/>
                <a:cs typeface="Times New Roman" pitchFamily="18" charset="0"/>
              </a:rPr>
              <a:t> ванн</a:t>
            </a:r>
            <a:r>
              <a:rPr lang="uz-Cyrl-UZ" sz="2400" smtClean="0">
                <a:solidFill>
                  <a:srgbClr val="0070C0"/>
                </a:solidFill>
                <a:latin typeface="Times New Roman" pitchFamily="18" charset="0"/>
                <a:cs typeface="Times New Roman" pitchFamily="18" charset="0"/>
              </a:rPr>
              <a:t>алари</a:t>
            </a:r>
            <a:endParaRPr lang="ru-RU" sz="2400" smtClean="0">
              <a:solidFill>
                <a:srgbClr val="0070C0"/>
              </a:solidFill>
              <a:latin typeface="Times New Roman" pitchFamily="18" charset="0"/>
              <a:cs typeface="Times New Roman" pitchFamily="18" charset="0"/>
            </a:endParaRPr>
          </a:p>
          <a:p>
            <a:pPr marL="457200" indent="-457200" algn="just" eaLnBrk="1" hangingPunct="1">
              <a:buFont typeface="Trebuchet MS" pitchFamily="34" charset="0"/>
              <a:buAutoNum type="arabicPeriod"/>
            </a:pPr>
            <a:r>
              <a:rPr lang="uz-Cyrl-UZ" sz="2400" smtClean="0">
                <a:solidFill>
                  <a:srgbClr val="0070C0"/>
                </a:solidFill>
                <a:latin typeface="Times New Roman" pitchFamily="18" charset="0"/>
                <a:cs typeface="Times New Roman" pitchFamily="18" charset="0"/>
              </a:rPr>
              <a:t>Бош ва ёқа сохасига </a:t>
            </a:r>
            <a:r>
              <a:rPr lang="ru-RU" sz="2400" smtClean="0">
                <a:solidFill>
                  <a:srgbClr val="0070C0"/>
                </a:solidFill>
                <a:latin typeface="Times New Roman" pitchFamily="18" charset="0"/>
                <a:cs typeface="Times New Roman" pitchFamily="18" charset="0"/>
              </a:rPr>
              <a:t>массаж </a:t>
            </a:r>
          </a:p>
          <a:p>
            <a:pPr marL="457200" indent="-457200" algn="just" eaLnBrk="1" hangingPunct="1">
              <a:buFont typeface="Trebuchet MS" pitchFamily="34" charset="0"/>
              <a:buAutoNum type="arabicPeriod"/>
            </a:pPr>
            <a:r>
              <a:rPr lang="ru-RU" sz="2400" smtClean="0">
                <a:solidFill>
                  <a:srgbClr val="0070C0"/>
                </a:solidFill>
                <a:latin typeface="Times New Roman" pitchFamily="18" charset="0"/>
                <a:cs typeface="Times New Roman" pitchFamily="18" charset="0"/>
              </a:rPr>
              <a:t>Иглорефлексотерапия.</a:t>
            </a:r>
          </a:p>
          <a:p>
            <a:pPr marL="457200" indent="-457200" algn="just" eaLnBrk="1" hangingPunct="1">
              <a:buFont typeface="Trebuchet MS" pitchFamily="34" charset="0"/>
              <a:buAutoNum type="arabicPeriod"/>
            </a:pPr>
            <a:r>
              <a:rPr lang="uz-Cyrl-UZ" sz="2400" smtClean="0">
                <a:solidFill>
                  <a:srgbClr val="0070C0"/>
                </a:solidFill>
                <a:latin typeface="Times New Roman" pitchFamily="18" charset="0"/>
                <a:cs typeface="Times New Roman" pitchFamily="18" charset="0"/>
              </a:rPr>
              <a:t>ДЖТ </a:t>
            </a:r>
            <a:r>
              <a:rPr lang="ru-RU" sz="2400" smtClean="0">
                <a:solidFill>
                  <a:srgbClr val="0070C0"/>
                </a:solidFill>
                <a:latin typeface="Times New Roman" pitchFamily="18" charset="0"/>
                <a:cs typeface="Times New Roman" pitchFamily="18" charset="0"/>
              </a:rPr>
              <a:t>(</a:t>
            </a:r>
            <a:r>
              <a:rPr lang="uz-Cyrl-UZ" sz="2400" smtClean="0">
                <a:solidFill>
                  <a:srgbClr val="0070C0"/>
                </a:solidFill>
                <a:latin typeface="Times New Roman" pitchFamily="18" charset="0"/>
                <a:cs typeface="Times New Roman" pitchFamily="18" charset="0"/>
              </a:rPr>
              <a:t>даволаш гимнастика муолажаси, Э</a:t>
            </a:r>
            <a:r>
              <a:rPr lang="ru-RU" sz="2400" smtClean="0">
                <a:solidFill>
                  <a:srgbClr val="0070C0"/>
                </a:solidFill>
                <a:latin typeface="Times New Roman" pitchFamily="18" charset="0"/>
                <a:cs typeface="Times New Roman" pitchFamily="18" charset="0"/>
              </a:rPr>
              <a:t>ГГ, терренкур, </a:t>
            </a:r>
            <a:r>
              <a:rPr lang="uz-Cyrl-UZ" sz="2400" smtClean="0">
                <a:solidFill>
                  <a:srgbClr val="0070C0"/>
                </a:solidFill>
                <a:latin typeface="Times New Roman" pitchFamily="18" charset="0"/>
                <a:cs typeface="Times New Roman" pitchFamily="18" charset="0"/>
              </a:rPr>
              <a:t>ўйинли дарслар</a:t>
            </a:r>
            <a:r>
              <a:rPr lang="ru-RU" sz="2400" smtClean="0">
                <a:solidFill>
                  <a:srgbClr val="0070C0"/>
                </a:solidFill>
                <a:latin typeface="Times New Roman" pitchFamily="18" charset="0"/>
                <a:cs typeface="Times New Roman" pitchFamily="18" charset="0"/>
              </a:rPr>
              <a:t>и, </a:t>
            </a:r>
            <a:r>
              <a:rPr lang="uz-Cyrl-UZ" sz="2400" smtClean="0">
                <a:solidFill>
                  <a:srgbClr val="0070C0"/>
                </a:solidFill>
                <a:latin typeface="Times New Roman" pitchFamily="18" charset="0"/>
                <a:cs typeface="Times New Roman" pitchFamily="18" charset="0"/>
              </a:rPr>
              <a:t> сузиш</a:t>
            </a:r>
            <a:r>
              <a:rPr lang="ru-RU" sz="2400" smtClean="0">
                <a:solidFill>
                  <a:srgbClr val="0070C0"/>
                </a:solidFill>
                <a:latin typeface="Times New Roman" pitchFamily="18" charset="0"/>
                <a:cs typeface="Times New Roman" pitchFamily="18" charset="0"/>
              </a:rPr>
              <a:t>, аэроб </a:t>
            </a:r>
            <a:r>
              <a:rPr lang="uz-Cyrl-UZ" sz="2400" smtClean="0">
                <a:solidFill>
                  <a:srgbClr val="0070C0"/>
                </a:solidFill>
                <a:latin typeface="Times New Roman" pitchFamily="18" charset="0"/>
                <a:cs typeface="Times New Roman" pitchFamily="18" charset="0"/>
              </a:rPr>
              <a:t>юкламалар</a:t>
            </a:r>
            <a:r>
              <a:rPr lang="ru-RU" sz="2400" smtClean="0">
                <a:solidFill>
                  <a:srgbClr val="0070C0"/>
                </a:solidFill>
                <a:latin typeface="Times New Roman" pitchFamily="18" charset="0"/>
                <a:cs typeface="Times New Roman" pitchFamily="18" charset="0"/>
              </a:rPr>
              <a:t>).</a:t>
            </a: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Заголовок 1"/>
          <p:cNvSpPr>
            <a:spLocks noGrp="1"/>
          </p:cNvSpPr>
          <p:nvPr>
            <p:ph type="title"/>
          </p:nvPr>
        </p:nvSpPr>
        <p:spPr bwMode="auto">
          <a:xfrm>
            <a:off x="579438" y="250031"/>
            <a:ext cx="8161337" cy="577454"/>
          </a:xfrm>
        </p:spPr>
        <p:txBody>
          <a:bodyPr wrap="square" numCol="1" compatLnSpc="1">
            <a:prstTxWarp prst="textNoShape">
              <a:avLst/>
            </a:prstTxWarp>
            <a:normAutofit fontScale="90000"/>
          </a:bodyPr>
          <a:lstStyle/>
          <a:p>
            <a:pPr marL="0" indent="0" algn="just" eaLnBrk="1" hangingPunct="1">
              <a:buFont typeface="Georgia" pitchFamily="18" charset="0"/>
              <a:buNone/>
            </a:pPr>
            <a:r>
              <a:rPr lang="uz-Cyrl-UZ" sz="2800" u="sng" smtClean="0">
                <a:solidFill>
                  <a:srgbClr val="0909FF"/>
                </a:solidFill>
                <a:effectLst/>
                <a:latin typeface="Times New Roman" pitchFamily="18" charset="0"/>
                <a:cs typeface="Times New Roman" pitchFamily="18" charset="0"/>
              </a:rPr>
              <a:t>ЮИК касаллигида, зўриқиш стенокардиясида қўлланиладиган физик омиллар</a:t>
            </a:r>
            <a:r>
              <a:rPr lang="uz-Cyrl-UZ" sz="2800" smtClean="0">
                <a:solidFill>
                  <a:srgbClr val="0909FF"/>
                </a:solidFill>
                <a:effectLst/>
                <a:latin typeface="Times New Roman" pitchFamily="18" charset="0"/>
                <a:cs typeface="Times New Roman" pitchFamily="18" charset="0"/>
              </a:rPr>
              <a:t>: </a:t>
            </a:r>
            <a:endParaRPr lang="ru-RU" sz="2800" smtClean="0">
              <a:solidFill>
                <a:srgbClr val="0909FF"/>
              </a:solidFill>
              <a:effectLst/>
              <a:latin typeface="Times New Roman" pitchFamily="18" charset="0"/>
              <a:cs typeface="Times New Roman" pitchFamily="18" charset="0"/>
            </a:endParaRPr>
          </a:p>
        </p:txBody>
      </p:sp>
      <p:sp>
        <p:nvSpPr>
          <p:cNvPr id="22531" name="Текст 2"/>
          <p:cNvSpPr>
            <a:spLocks noGrp="1"/>
          </p:cNvSpPr>
          <p:nvPr>
            <p:ph type="body" idx="1"/>
          </p:nvPr>
        </p:nvSpPr>
        <p:spPr>
          <a:xfrm>
            <a:off x="385129" y="1712040"/>
            <a:ext cx="8497887" cy="2593181"/>
          </a:xfrm>
        </p:spPr>
        <p:txBody>
          <a:bodyPr>
            <a:normAutofit fontScale="92500" lnSpcReduction="10000"/>
          </a:bodyPr>
          <a:lstStyle/>
          <a:p>
            <a:pPr marL="457200" indent="-457200" algn="just" eaLnBrk="1" hangingPunct="1">
              <a:buFont typeface="Trebuchet MS" pitchFamily="34" charset="0"/>
              <a:buAutoNum type="arabicPeriod"/>
            </a:pPr>
            <a:r>
              <a:rPr lang="uz-Cyrl-UZ" sz="2400" smtClean="0">
                <a:solidFill>
                  <a:srgbClr val="0070C0"/>
                </a:solidFill>
                <a:latin typeface="Times New Roman" pitchFamily="18" charset="0"/>
                <a:cs typeface="Times New Roman" pitchFamily="18" charset="0"/>
              </a:rPr>
              <a:t>	ДЖТ (даволаш гимнастика муолажаси, ЭГГ, мустақил машғулотлар, терренкур, ўйинли дарслари, дозаланган юриш, югуриш, сузиш, аэроб юкламалар). </a:t>
            </a:r>
            <a:endParaRPr lang="ru-RU" sz="2400" smtClean="0">
              <a:solidFill>
                <a:srgbClr val="0070C0"/>
              </a:solidFill>
              <a:latin typeface="Times New Roman" pitchFamily="18" charset="0"/>
              <a:cs typeface="Times New Roman" pitchFamily="18" charset="0"/>
            </a:endParaRPr>
          </a:p>
          <a:p>
            <a:pPr marL="457200" indent="-457200" algn="just" eaLnBrk="1" hangingPunct="1">
              <a:buFont typeface="Trebuchet MS" pitchFamily="34" charset="0"/>
              <a:buAutoNum type="arabicPeriod"/>
            </a:pPr>
            <a:r>
              <a:rPr lang="ru-RU" sz="2400" smtClean="0">
                <a:solidFill>
                  <a:srgbClr val="0070C0"/>
                </a:solidFill>
                <a:latin typeface="Times New Roman" pitchFamily="18" charset="0"/>
                <a:cs typeface="Times New Roman" pitchFamily="18" charset="0"/>
              </a:rPr>
              <a:t>Климатотерапия (примор</a:t>
            </a:r>
            <a:r>
              <a:rPr lang="uz-Cyrl-UZ" sz="2400" smtClean="0">
                <a:solidFill>
                  <a:srgbClr val="0070C0"/>
                </a:solidFill>
                <a:latin typeface="Times New Roman" pitchFamily="18" charset="0"/>
                <a:cs typeface="Times New Roman" pitchFamily="18" charset="0"/>
              </a:rPr>
              <a:t>ъ</a:t>
            </a:r>
            <a:r>
              <a:rPr lang="ru-RU" sz="2400" smtClean="0">
                <a:solidFill>
                  <a:srgbClr val="0070C0"/>
                </a:solidFill>
                <a:latin typeface="Times New Roman" pitchFamily="18" charset="0"/>
                <a:cs typeface="Times New Roman" pitchFamily="18" charset="0"/>
              </a:rPr>
              <a:t>е, </a:t>
            </a:r>
            <a:r>
              <a:rPr lang="uz-Cyrl-UZ" sz="2400" smtClean="0">
                <a:solidFill>
                  <a:srgbClr val="0070C0"/>
                </a:solidFill>
                <a:latin typeface="Times New Roman" pitchFamily="18" charset="0"/>
                <a:cs typeface="Times New Roman" pitchFamily="18" charset="0"/>
              </a:rPr>
              <a:t>ўрмон текислик </a:t>
            </a:r>
            <a:r>
              <a:rPr lang="ru-RU" sz="2400" smtClean="0">
                <a:solidFill>
                  <a:srgbClr val="0070C0"/>
                </a:solidFill>
                <a:latin typeface="Times New Roman" pitchFamily="18" charset="0"/>
                <a:cs typeface="Times New Roman" pitchFamily="18" charset="0"/>
              </a:rPr>
              <a:t>курорт</a:t>
            </a:r>
            <a:r>
              <a:rPr lang="uz-Cyrl-UZ" sz="2400" smtClean="0">
                <a:solidFill>
                  <a:srgbClr val="0070C0"/>
                </a:solidFill>
                <a:latin typeface="Times New Roman" pitchFamily="18" charset="0"/>
                <a:cs typeface="Times New Roman" pitchFamily="18" charset="0"/>
              </a:rPr>
              <a:t>лари</a:t>
            </a:r>
            <a:r>
              <a:rPr lang="ru-RU" sz="2400" smtClean="0">
                <a:solidFill>
                  <a:srgbClr val="0070C0"/>
                </a:solidFill>
                <a:latin typeface="Times New Roman" pitchFamily="18" charset="0"/>
                <a:cs typeface="Times New Roman" pitchFamily="18" charset="0"/>
              </a:rPr>
              <a:t>).</a:t>
            </a:r>
          </a:p>
          <a:p>
            <a:pPr marL="457200" indent="-457200" algn="just" eaLnBrk="1" hangingPunct="1">
              <a:buFont typeface="Trebuchet MS" pitchFamily="34" charset="0"/>
              <a:buAutoNum type="arabicPeriod"/>
            </a:pPr>
            <a:r>
              <a:rPr lang="ru-RU" sz="2400" smtClean="0">
                <a:solidFill>
                  <a:srgbClr val="0070C0"/>
                </a:solidFill>
                <a:latin typeface="Times New Roman" pitchFamily="18" charset="0"/>
                <a:cs typeface="Times New Roman" pitchFamily="18" charset="0"/>
              </a:rPr>
              <a:t>Лазеротерапия (ВЛОК).</a:t>
            </a:r>
          </a:p>
          <a:p>
            <a:pPr marL="457200" indent="-457200" algn="just" eaLnBrk="1" hangingPunct="1">
              <a:buFont typeface="Trebuchet MS" pitchFamily="34" charset="0"/>
              <a:buAutoNum type="arabicPeriod"/>
            </a:pPr>
            <a:r>
              <a:rPr lang="uz-Cyrl-UZ" sz="2400" smtClean="0">
                <a:solidFill>
                  <a:srgbClr val="0070C0"/>
                </a:solidFill>
                <a:latin typeface="Times New Roman" pitchFamily="18" charset="0"/>
                <a:cs typeface="Times New Roman" pitchFamily="18" charset="0"/>
              </a:rPr>
              <a:t>Юрак сохасига ёки ёқа сохасига </a:t>
            </a:r>
            <a:r>
              <a:rPr lang="ru-RU" sz="2400" smtClean="0">
                <a:solidFill>
                  <a:srgbClr val="0070C0"/>
                </a:solidFill>
                <a:latin typeface="Times New Roman" pitchFamily="18" charset="0"/>
                <a:cs typeface="Times New Roman" pitchFamily="18" charset="0"/>
              </a:rPr>
              <a:t>магнитотерапия</a:t>
            </a:r>
          </a:p>
          <a:p>
            <a:pPr marL="457200" indent="-457200" algn="just" eaLnBrk="1" hangingPunct="1">
              <a:buFont typeface="Trebuchet MS" pitchFamily="34" charset="0"/>
              <a:buAutoNum type="arabicPeriod"/>
            </a:pPr>
            <a:r>
              <a:rPr lang="ru-RU" sz="2400" smtClean="0">
                <a:solidFill>
                  <a:srgbClr val="0070C0"/>
                </a:solidFill>
                <a:latin typeface="Times New Roman" pitchFamily="18" charset="0"/>
                <a:cs typeface="Times New Roman" pitchFamily="18" charset="0"/>
              </a:rPr>
              <a:t>Оксигенотерапия.</a:t>
            </a: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5" name="Текст 2"/>
          <p:cNvSpPr>
            <a:spLocks noGrp="1"/>
          </p:cNvSpPr>
          <p:nvPr>
            <p:ph type="body" idx="1"/>
          </p:nvPr>
        </p:nvSpPr>
        <p:spPr>
          <a:xfrm>
            <a:off x="468314" y="86917"/>
            <a:ext cx="8351837" cy="4698206"/>
          </a:xfrm>
        </p:spPr>
        <p:txBody>
          <a:bodyPr>
            <a:normAutofit fontScale="92500" lnSpcReduction="20000"/>
          </a:bodyPr>
          <a:lstStyle/>
          <a:p>
            <a:pPr marL="457200" indent="-457200" algn="just" eaLnBrk="1" hangingPunct="1">
              <a:buFont typeface="+mj-lt"/>
              <a:buAutoNum type="arabicPeriod" startAt="6"/>
              <a:defRPr/>
            </a:pPr>
            <a:r>
              <a:rPr lang="ru-RU" sz="2300" dirty="0" err="1">
                <a:solidFill>
                  <a:srgbClr val="0070C0"/>
                </a:solidFill>
                <a:latin typeface="Times New Roman" pitchFamily="18" charset="0"/>
                <a:cs typeface="Times New Roman" pitchFamily="18" charset="0"/>
              </a:rPr>
              <a:t>Элект</a:t>
            </a:r>
            <a:r>
              <a:rPr lang="uz-Cyrl-UZ" sz="2300" dirty="0">
                <a:solidFill>
                  <a:srgbClr val="0070C0"/>
                </a:solidFill>
                <a:latin typeface="Times New Roman" pitchFamily="18" charset="0"/>
                <a:cs typeface="Times New Roman" pitchFamily="18" charset="0"/>
              </a:rPr>
              <a:t>руйқу. </a:t>
            </a:r>
            <a:endParaRPr lang="ru-RU" sz="2300" dirty="0">
              <a:solidFill>
                <a:srgbClr val="0070C0"/>
              </a:solidFill>
              <a:latin typeface="Times New Roman" pitchFamily="18" charset="0"/>
              <a:cs typeface="Times New Roman" pitchFamily="18" charset="0"/>
            </a:endParaRPr>
          </a:p>
          <a:p>
            <a:pPr algn="just" eaLnBrk="1" hangingPunct="1">
              <a:defRPr/>
            </a:pPr>
            <a:r>
              <a:rPr lang="uz-Cyrl-UZ" sz="2300" dirty="0" smtClean="0">
                <a:solidFill>
                  <a:srgbClr val="0070C0"/>
                </a:solidFill>
                <a:latin typeface="Times New Roman" pitchFamily="18" charset="0"/>
                <a:cs typeface="Times New Roman" pitchFamily="18" charset="0"/>
              </a:rPr>
              <a:t>	</a:t>
            </a:r>
            <a:r>
              <a:rPr lang="uz-Cyrl-UZ" sz="2300" b="1" dirty="0" smtClean="0">
                <a:solidFill>
                  <a:srgbClr val="0070C0"/>
                </a:solidFill>
                <a:latin typeface="Times New Roman" pitchFamily="18" charset="0"/>
                <a:cs typeface="Times New Roman" pitchFamily="18" charset="0"/>
              </a:rPr>
              <a:t>Электруйқу </a:t>
            </a:r>
            <a:r>
              <a:rPr lang="uz-Cyrl-UZ" sz="2300" b="1" dirty="0">
                <a:solidFill>
                  <a:srgbClr val="0070C0"/>
                </a:solidFill>
                <a:latin typeface="Times New Roman" pitchFamily="18" charset="0"/>
                <a:cs typeface="Times New Roman" pitchFamily="18" charset="0"/>
              </a:rPr>
              <a:t>билан зўриқиш стенокардиясини даволаш самарали бўлиб, бу касаллик нерв - эмоционал таъсирлар, невротик белгилар, кардиалгиялар, уйқу бузилиши, артериал гипертензия кабилар билан патогенетик боғлангандир. </a:t>
            </a:r>
            <a:endParaRPr lang="ru-RU" sz="2300" b="1" dirty="0">
              <a:solidFill>
                <a:srgbClr val="0070C0"/>
              </a:solidFill>
              <a:latin typeface="Times New Roman" pitchFamily="18" charset="0"/>
              <a:cs typeface="Times New Roman" pitchFamily="18" charset="0"/>
            </a:endParaRPr>
          </a:p>
          <a:p>
            <a:pPr algn="just" eaLnBrk="1" hangingPunct="1">
              <a:defRPr/>
            </a:pPr>
            <a:r>
              <a:rPr lang="uz-Cyrl-UZ" sz="2300" b="1" dirty="0">
                <a:solidFill>
                  <a:srgbClr val="0070C0"/>
                </a:solidFill>
                <a:latin typeface="Times New Roman" pitchFamily="18" charset="0"/>
                <a:cs typeface="Times New Roman" pitchFamily="18" charset="0"/>
              </a:rPr>
              <a:t>(Sara J. </a:t>
            </a:r>
            <a:r>
              <a:rPr lang="uz-Cyrl-UZ" sz="2300" b="1" u="sng" dirty="0">
                <a:solidFill>
                  <a:srgbClr val="0070C0"/>
                </a:solidFill>
                <a:latin typeface="Times New Roman" pitchFamily="18" charset="0"/>
                <a:cs typeface="Times New Roman" pitchFamily="18" charset="0"/>
                <a:hlinkClick r:id="rId2"/>
              </a:rPr>
              <a:t>Physical Medicine and Rehabilitation Board Review</a:t>
            </a:r>
            <a:r>
              <a:rPr lang="uz-Cyrl-UZ" sz="2300" b="1" u="sng" dirty="0">
                <a:solidFill>
                  <a:srgbClr val="0070C0"/>
                </a:solidFill>
                <a:latin typeface="Times New Roman" pitchFamily="18" charset="0"/>
                <a:cs typeface="Times New Roman" pitchFamily="18" charset="0"/>
              </a:rPr>
              <a:t> </a:t>
            </a:r>
            <a:r>
              <a:rPr lang="uz-Cyrl-UZ" sz="2300" b="1" dirty="0">
                <a:solidFill>
                  <a:srgbClr val="0070C0"/>
                </a:solidFill>
                <a:latin typeface="Times New Roman" pitchFamily="18" charset="0"/>
                <a:cs typeface="Times New Roman" pitchFamily="18" charset="0"/>
              </a:rPr>
              <a:t>2004 - Demos Medical Publishing, 848 pp)</a:t>
            </a:r>
            <a:endParaRPr lang="ru-RU" sz="2300" b="1" dirty="0">
              <a:solidFill>
                <a:srgbClr val="0070C0"/>
              </a:solidFill>
              <a:latin typeface="Times New Roman" pitchFamily="18" charset="0"/>
              <a:cs typeface="Times New Roman" pitchFamily="18" charset="0"/>
            </a:endParaRPr>
          </a:p>
          <a:p>
            <a:pPr marL="457200" indent="-457200" algn="just" eaLnBrk="1" hangingPunct="1">
              <a:buFont typeface="+mj-lt"/>
              <a:buAutoNum type="arabicPeriod" startAt="7"/>
              <a:defRPr/>
            </a:pPr>
            <a:r>
              <a:rPr lang="uz-Cyrl-UZ" sz="2300" dirty="0">
                <a:solidFill>
                  <a:srgbClr val="0070C0"/>
                </a:solidFill>
                <a:latin typeface="Times New Roman" pitchFamily="18" charset="0"/>
                <a:cs typeface="Times New Roman" pitchFamily="18" charset="0"/>
              </a:rPr>
              <a:t>Юрак сохасига дарсонвализация</a:t>
            </a:r>
            <a:endParaRPr lang="ru-RU" sz="2300" dirty="0">
              <a:solidFill>
                <a:srgbClr val="0070C0"/>
              </a:solidFill>
              <a:latin typeface="Times New Roman" pitchFamily="18" charset="0"/>
              <a:cs typeface="Times New Roman" pitchFamily="18" charset="0"/>
            </a:endParaRPr>
          </a:p>
          <a:p>
            <a:pPr marL="457200" indent="-457200" algn="just" eaLnBrk="1" hangingPunct="1">
              <a:buFont typeface="+mj-lt"/>
              <a:buAutoNum type="arabicPeriod" startAt="7"/>
              <a:defRPr/>
            </a:pPr>
            <a:r>
              <a:rPr lang="uz-Cyrl-UZ" sz="2300" dirty="0">
                <a:solidFill>
                  <a:srgbClr val="0070C0"/>
                </a:solidFill>
                <a:latin typeface="Times New Roman" pitchFamily="18" charset="0"/>
                <a:cs typeface="Times New Roman" pitchFamily="18" charset="0"/>
              </a:rPr>
              <a:t>Дорили электрофорез </a:t>
            </a:r>
            <a:r>
              <a:rPr lang="en-US" sz="2300" dirty="0">
                <a:solidFill>
                  <a:srgbClr val="0070C0"/>
                </a:solidFill>
                <a:latin typeface="Times New Roman" pitchFamily="18" charset="0"/>
                <a:cs typeface="Times New Roman" pitchFamily="18" charset="0"/>
              </a:rPr>
              <a:t>β</a:t>
            </a:r>
            <a:r>
              <a:rPr lang="uz-Cyrl-UZ" sz="2300" dirty="0">
                <a:solidFill>
                  <a:srgbClr val="0070C0"/>
                </a:solidFill>
                <a:latin typeface="Times New Roman" pitchFamily="18" charset="0"/>
                <a:cs typeface="Times New Roman" pitchFamily="18" charset="0"/>
              </a:rPr>
              <a:t>-блокаторлар, Са антогонистлари, спазмолитиклар, седатив препаратлар билан</a:t>
            </a:r>
            <a:endParaRPr lang="ru-RU" sz="2300" dirty="0">
              <a:solidFill>
                <a:srgbClr val="0070C0"/>
              </a:solidFill>
              <a:latin typeface="Times New Roman" pitchFamily="18" charset="0"/>
              <a:cs typeface="Times New Roman" pitchFamily="18" charset="0"/>
            </a:endParaRPr>
          </a:p>
          <a:p>
            <a:pPr marL="457200" indent="-457200" algn="just" eaLnBrk="1" hangingPunct="1">
              <a:buFont typeface="+mj-lt"/>
              <a:buAutoNum type="arabicPeriod" startAt="7"/>
              <a:defRPr/>
            </a:pPr>
            <a:r>
              <a:rPr lang="ru-RU" sz="2300" dirty="0">
                <a:solidFill>
                  <a:srgbClr val="0070C0"/>
                </a:solidFill>
                <a:latin typeface="Times New Roman" pitchFamily="18" charset="0"/>
                <a:cs typeface="Times New Roman" pitchFamily="18" charset="0"/>
              </a:rPr>
              <a:t>Франклинизация.</a:t>
            </a:r>
          </a:p>
          <a:p>
            <a:pPr marL="457200" indent="-457200" algn="just" eaLnBrk="1" hangingPunct="1">
              <a:buFont typeface="+mj-lt"/>
              <a:buAutoNum type="arabicPeriod" startAt="7"/>
              <a:defRPr/>
            </a:pPr>
            <a:r>
              <a:rPr lang="ru-RU" sz="2300" dirty="0" err="1">
                <a:solidFill>
                  <a:srgbClr val="0070C0"/>
                </a:solidFill>
                <a:latin typeface="Times New Roman" pitchFamily="18" charset="0"/>
                <a:cs typeface="Times New Roman" pitchFamily="18" charset="0"/>
              </a:rPr>
              <a:t>Гидроаэроионизация</a:t>
            </a:r>
            <a:r>
              <a:rPr lang="ru-RU" sz="2300" dirty="0">
                <a:solidFill>
                  <a:srgbClr val="0070C0"/>
                </a:solidFill>
                <a:latin typeface="Times New Roman" pitchFamily="18" charset="0"/>
                <a:cs typeface="Times New Roman" pitchFamily="18" charset="0"/>
              </a:rPr>
              <a:t>.</a:t>
            </a:r>
          </a:p>
          <a:p>
            <a:pPr marL="457200" indent="-457200" algn="just" eaLnBrk="1" hangingPunct="1">
              <a:buFont typeface="+mj-lt"/>
              <a:buAutoNum type="arabicPeriod" startAt="7"/>
              <a:defRPr/>
            </a:pPr>
            <a:r>
              <a:rPr lang="ru-RU" sz="2300" dirty="0">
                <a:solidFill>
                  <a:srgbClr val="0070C0"/>
                </a:solidFill>
                <a:latin typeface="Times New Roman" pitchFamily="18" charset="0"/>
                <a:cs typeface="Times New Roman" pitchFamily="18" charset="0"/>
              </a:rPr>
              <a:t>Рефлексотерапия.</a:t>
            </a:r>
          </a:p>
          <a:p>
            <a:pPr marL="457200" indent="-457200" algn="just" eaLnBrk="1" hangingPunct="1">
              <a:buFont typeface="+mj-lt"/>
              <a:buAutoNum type="arabicPeriod" startAt="7"/>
              <a:defRPr/>
            </a:pPr>
            <a:r>
              <a:rPr lang="uz-Cyrl-UZ" sz="2300" dirty="0">
                <a:solidFill>
                  <a:srgbClr val="0070C0"/>
                </a:solidFill>
                <a:latin typeface="Times New Roman" pitchFamily="18" charset="0"/>
                <a:cs typeface="Times New Roman" pitchFamily="18" charset="0"/>
              </a:rPr>
              <a:t>Ёқа сохасига </a:t>
            </a:r>
            <a:r>
              <a:rPr lang="ru-RU" sz="2300" dirty="0">
                <a:solidFill>
                  <a:srgbClr val="0070C0"/>
                </a:solidFill>
                <a:latin typeface="Times New Roman" pitchFamily="18" charset="0"/>
                <a:cs typeface="Times New Roman" pitchFamily="18" charset="0"/>
              </a:rPr>
              <a:t>массаж </a:t>
            </a:r>
          </a:p>
          <a:p>
            <a:pPr algn="just" eaLnBrk="1" hangingPunct="1">
              <a:defRPr/>
            </a:pPr>
            <a:r>
              <a:rPr lang="uz-Cyrl-UZ" sz="2300" dirty="0">
                <a:solidFill>
                  <a:srgbClr val="0070C0"/>
                </a:solidFill>
                <a:latin typeface="Times New Roman" pitchFamily="18" charset="0"/>
                <a:cs typeface="Times New Roman" pitchFamily="18" charset="0"/>
              </a:rPr>
              <a:t> </a:t>
            </a:r>
            <a:r>
              <a:rPr lang="uz-Cyrl-UZ" sz="2300" dirty="0" smtClean="0">
                <a:solidFill>
                  <a:srgbClr val="0070C0"/>
                </a:solidFill>
                <a:latin typeface="Times New Roman" pitchFamily="18" charset="0"/>
                <a:cs typeface="Times New Roman" pitchFamily="18" charset="0"/>
              </a:rPr>
              <a:t>Бир </a:t>
            </a:r>
            <a:r>
              <a:rPr lang="uz-Cyrl-UZ" sz="2300" dirty="0">
                <a:solidFill>
                  <a:srgbClr val="0070C0"/>
                </a:solidFill>
                <a:latin typeface="Times New Roman" pitchFamily="18" charset="0"/>
                <a:cs typeface="Times New Roman" pitchFamily="18" charset="0"/>
              </a:rPr>
              <a:t>кунда 4-5 муолажагача буюрилади</a:t>
            </a:r>
            <a:r>
              <a:rPr lang="uz-Cyrl-UZ" sz="2300" dirty="0" smtClean="0">
                <a:solidFill>
                  <a:srgbClr val="0070C0"/>
                </a:solidFill>
                <a:latin typeface="Times New Roman" pitchFamily="18" charset="0"/>
                <a:cs typeface="Times New Roman" pitchFamily="18" charset="0"/>
              </a:rPr>
              <a:t>.</a:t>
            </a:r>
            <a:endParaRPr lang="ru-RU" sz="2300" dirty="0">
              <a:solidFill>
                <a:srgbClr val="0070C0"/>
              </a:solidFill>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Заголовок 1"/>
          <p:cNvSpPr>
            <a:spLocks noGrp="1"/>
          </p:cNvSpPr>
          <p:nvPr>
            <p:ph type="title"/>
          </p:nvPr>
        </p:nvSpPr>
        <p:spPr bwMode="auto">
          <a:xfrm>
            <a:off x="539750" y="195262"/>
            <a:ext cx="8280400" cy="606029"/>
          </a:xfrm>
        </p:spPr>
        <p:txBody>
          <a:bodyPr wrap="square" numCol="1" compatLnSpc="1">
            <a:prstTxWarp prst="textNoShape">
              <a:avLst/>
            </a:prstTxWarp>
            <a:normAutofit fontScale="90000"/>
          </a:bodyPr>
          <a:lstStyle/>
          <a:p>
            <a:pPr marL="0" indent="0" algn="just" eaLnBrk="1" hangingPunct="1">
              <a:buFont typeface="Georgia" pitchFamily="18" charset="0"/>
              <a:buNone/>
            </a:pPr>
            <a:r>
              <a:rPr lang="uz-Cyrl-UZ" sz="2600" u="sng" smtClean="0">
                <a:solidFill>
                  <a:srgbClr val="0909FF"/>
                </a:solidFill>
                <a:effectLst/>
                <a:latin typeface="Times New Roman" pitchFamily="18" charset="0"/>
                <a:cs typeface="Times New Roman" pitchFamily="18" charset="0"/>
              </a:rPr>
              <a:t>ЮИК касаллигида, инфарктдан кейинги </a:t>
            </a:r>
            <a:r>
              <a:rPr lang="ru-RU" sz="2600" u="sng" smtClean="0">
                <a:solidFill>
                  <a:srgbClr val="0909FF"/>
                </a:solidFill>
                <a:effectLst/>
                <a:latin typeface="Times New Roman" pitchFamily="18" charset="0"/>
                <a:cs typeface="Times New Roman" pitchFamily="18" charset="0"/>
              </a:rPr>
              <a:t>кардиосклероз</a:t>
            </a:r>
            <a:r>
              <a:rPr lang="uz-Cyrl-UZ" sz="2600" u="sng" smtClean="0">
                <a:solidFill>
                  <a:srgbClr val="0909FF"/>
                </a:solidFill>
                <a:effectLst/>
                <a:latin typeface="Times New Roman" pitchFamily="18" charset="0"/>
                <a:cs typeface="Times New Roman" pitchFamily="18" charset="0"/>
              </a:rPr>
              <a:t>да қўлланиладиган физик омиллар</a:t>
            </a:r>
            <a:r>
              <a:rPr lang="uz-Cyrl-UZ" sz="2600" smtClean="0">
                <a:solidFill>
                  <a:srgbClr val="0909FF"/>
                </a:solidFill>
                <a:effectLst/>
                <a:latin typeface="Times New Roman" pitchFamily="18" charset="0"/>
                <a:cs typeface="Times New Roman" pitchFamily="18" charset="0"/>
              </a:rPr>
              <a:t>: </a:t>
            </a:r>
            <a:endParaRPr lang="ru-RU" sz="2600" smtClean="0">
              <a:solidFill>
                <a:srgbClr val="0909FF"/>
              </a:solidFill>
              <a:effectLst/>
              <a:latin typeface="Times New Roman" pitchFamily="18" charset="0"/>
              <a:cs typeface="Times New Roman" pitchFamily="18" charset="0"/>
            </a:endParaRPr>
          </a:p>
        </p:txBody>
      </p:sp>
      <p:sp>
        <p:nvSpPr>
          <p:cNvPr id="24579" name="Текст 2"/>
          <p:cNvSpPr>
            <a:spLocks noGrp="1"/>
          </p:cNvSpPr>
          <p:nvPr>
            <p:ph type="body" idx="1"/>
          </p:nvPr>
        </p:nvSpPr>
        <p:spPr>
          <a:xfrm>
            <a:off x="323851" y="897732"/>
            <a:ext cx="8640763" cy="4104085"/>
          </a:xfrm>
        </p:spPr>
        <p:txBody>
          <a:bodyPr>
            <a:normAutofit/>
          </a:bodyPr>
          <a:lstStyle/>
          <a:p>
            <a:pPr algn="just" eaLnBrk="1" hangingPunct="1">
              <a:spcBef>
                <a:spcPct val="0"/>
              </a:spcBef>
              <a:spcAft>
                <a:spcPct val="0"/>
              </a:spcAft>
            </a:pPr>
            <a:r>
              <a:rPr lang="uz-Cyrl-UZ" sz="1800" smtClean="0">
                <a:latin typeface="Times New Roman" pitchFamily="18" charset="0"/>
                <a:cs typeface="Times New Roman" pitchFamily="18" charset="0"/>
              </a:rPr>
              <a:t>	</a:t>
            </a:r>
            <a:r>
              <a:rPr lang="uz-Cyrl-UZ" sz="1800" smtClean="0">
                <a:solidFill>
                  <a:schemeClr val="tx1"/>
                </a:solidFill>
                <a:latin typeface="Times New Roman" pitchFamily="18" charset="0"/>
                <a:cs typeface="Times New Roman" pitchFamily="18" charset="0"/>
              </a:rPr>
              <a:t>Миокард инфаркти ўтказган беморларга фақат 4 ойдан кейингина физиотерапия комплексини буюриш мумкин </a:t>
            </a:r>
            <a:endParaRPr lang="ru-RU" sz="1800" smtClean="0">
              <a:solidFill>
                <a:schemeClr val="tx1"/>
              </a:solidFill>
              <a:latin typeface="Times New Roman" pitchFamily="18" charset="0"/>
              <a:cs typeface="Times New Roman" pitchFamily="18" charset="0"/>
            </a:endParaRPr>
          </a:p>
          <a:p>
            <a:pPr algn="just" eaLnBrk="1" hangingPunct="1">
              <a:spcBef>
                <a:spcPct val="0"/>
              </a:spcBef>
              <a:spcAft>
                <a:spcPct val="0"/>
              </a:spcAft>
              <a:buFont typeface="Trebuchet MS" pitchFamily="34" charset="0"/>
              <a:buAutoNum type="arabicPeriod"/>
            </a:pPr>
            <a:r>
              <a:rPr lang="uz-Cyrl-UZ" sz="1800" smtClean="0">
                <a:latin typeface="Times New Roman" pitchFamily="18" charset="0"/>
                <a:cs typeface="Times New Roman" pitchFamily="18" charset="0"/>
              </a:rPr>
              <a:t>Доимий жисмоний юкламалар (даволаш гимнастика муолажаси, ЭГГ, мустақил машғулотлар, терренкур, дозаланган юриш, мехнат терапияси) </a:t>
            </a:r>
            <a:endParaRPr lang="ru-RU" sz="1800" smtClean="0">
              <a:latin typeface="Times New Roman" pitchFamily="18" charset="0"/>
              <a:cs typeface="Times New Roman" pitchFamily="18" charset="0"/>
            </a:endParaRPr>
          </a:p>
          <a:p>
            <a:pPr algn="just" eaLnBrk="1" hangingPunct="1">
              <a:spcBef>
                <a:spcPct val="0"/>
              </a:spcBef>
              <a:spcAft>
                <a:spcPct val="0"/>
              </a:spcAft>
              <a:buFont typeface="Trebuchet MS" pitchFamily="34" charset="0"/>
              <a:buAutoNum type="arabicPeriod"/>
            </a:pPr>
            <a:r>
              <a:rPr lang="ru-RU" sz="1800" smtClean="0">
                <a:latin typeface="Times New Roman" pitchFamily="18" charset="0"/>
                <a:cs typeface="Times New Roman" pitchFamily="18" charset="0"/>
              </a:rPr>
              <a:t>Оксигенотерапия</a:t>
            </a:r>
          </a:p>
          <a:p>
            <a:pPr algn="just" eaLnBrk="1" hangingPunct="1">
              <a:spcBef>
                <a:spcPct val="0"/>
              </a:spcBef>
              <a:spcAft>
                <a:spcPct val="0"/>
              </a:spcAft>
              <a:buFont typeface="Trebuchet MS" pitchFamily="34" charset="0"/>
              <a:buAutoNum type="arabicPeriod"/>
            </a:pPr>
            <a:r>
              <a:rPr lang="ru-RU" sz="1800" smtClean="0">
                <a:latin typeface="Times New Roman" pitchFamily="18" charset="0"/>
                <a:cs typeface="Times New Roman" pitchFamily="18" charset="0"/>
              </a:rPr>
              <a:t>Гидроаэроионизация</a:t>
            </a:r>
          </a:p>
          <a:p>
            <a:pPr algn="just" eaLnBrk="1" hangingPunct="1">
              <a:spcBef>
                <a:spcPct val="0"/>
              </a:spcBef>
              <a:spcAft>
                <a:spcPct val="0"/>
              </a:spcAft>
              <a:buFont typeface="Trebuchet MS" pitchFamily="34" charset="0"/>
              <a:buAutoNum type="arabicPeriod"/>
            </a:pPr>
            <a:r>
              <a:rPr lang="uz-Cyrl-UZ" sz="1800" smtClean="0">
                <a:latin typeface="Times New Roman" pitchFamily="18" charset="0"/>
                <a:cs typeface="Times New Roman" pitchFamily="18" charset="0"/>
              </a:rPr>
              <a:t>Дорили электрофорез </a:t>
            </a:r>
            <a:r>
              <a:rPr lang="en-US" sz="1800" smtClean="0">
                <a:latin typeface="Times New Roman" pitchFamily="18" charset="0"/>
                <a:cs typeface="Times New Roman" pitchFamily="18" charset="0"/>
              </a:rPr>
              <a:t>β</a:t>
            </a:r>
            <a:r>
              <a:rPr lang="uz-Cyrl-UZ" sz="1800" smtClean="0">
                <a:latin typeface="Times New Roman" pitchFamily="18" charset="0"/>
                <a:cs typeface="Times New Roman" pitchFamily="18" charset="0"/>
              </a:rPr>
              <a:t>-блокаторлар, Са антогонистлари, спазмолитиклар, седатив препаратлар билан</a:t>
            </a:r>
            <a:endParaRPr lang="ru-RU" sz="1800" smtClean="0">
              <a:latin typeface="Times New Roman" pitchFamily="18" charset="0"/>
              <a:cs typeface="Times New Roman" pitchFamily="18" charset="0"/>
            </a:endParaRPr>
          </a:p>
          <a:p>
            <a:pPr algn="just" eaLnBrk="1" hangingPunct="1">
              <a:spcBef>
                <a:spcPct val="0"/>
              </a:spcBef>
              <a:spcAft>
                <a:spcPct val="0"/>
              </a:spcAft>
              <a:buFont typeface="Trebuchet MS" pitchFamily="34" charset="0"/>
              <a:buAutoNum type="arabicPeriod"/>
            </a:pPr>
            <a:r>
              <a:rPr lang="uz-Cyrl-UZ" sz="1800" smtClean="0">
                <a:latin typeface="Times New Roman" pitchFamily="18" charset="0"/>
                <a:cs typeface="Times New Roman" pitchFamily="18" charset="0"/>
              </a:rPr>
              <a:t>Дори препаратлари билан дорили </a:t>
            </a:r>
            <a:r>
              <a:rPr lang="ru-RU" sz="1800" smtClean="0">
                <a:latin typeface="Times New Roman" pitchFamily="18" charset="0"/>
                <a:cs typeface="Times New Roman" pitchFamily="18" charset="0"/>
              </a:rPr>
              <a:t>аэрозольтерапия (нитрат</a:t>
            </a:r>
            <a:r>
              <a:rPr lang="uz-Cyrl-UZ" sz="1800" smtClean="0">
                <a:latin typeface="Times New Roman" pitchFamily="18" charset="0"/>
                <a:cs typeface="Times New Roman" pitchFamily="18" charset="0"/>
              </a:rPr>
              <a:t>лар, </a:t>
            </a:r>
            <a:r>
              <a:rPr lang="en-US" sz="1800" smtClean="0">
                <a:latin typeface="Times New Roman" pitchFamily="18" charset="0"/>
                <a:cs typeface="Times New Roman" pitchFamily="18" charset="0"/>
              </a:rPr>
              <a:t>β</a:t>
            </a:r>
            <a:r>
              <a:rPr lang="ru-RU" sz="1800" smtClean="0">
                <a:latin typeface="Times New Roman" pitchFamily="18" charset="0"/>
                <a:cs typeface="Times New Roman" pitchFamily="18" charset="0"/>
              </a:rPr>
              <a:t>-блокатор</a:t>
            </a:r>
            <a:r>
              <a:rPr lang="uz-Cyrl-UZ" sz="1800" smtClean="0">
                <a:latin typeface="Times New Roman" pitchFamily="18" charset="0"/>
                <a:cs typeface="Times New Roman" pitchFamily="18" charset="0"/>
              </a:rPr>
              <a:t>лар</a:t>
            </a:r>
            <a:r>
              <a:rPr lang="ru-RU" sz="1800" smtClean="0">
                <a:latin typeface="Times New Roman" pitchFamily="18" charset="0"/>
                <a:cs typeface="Times New Roman" pitchFamily="18" charset="0"/>
              </a:rPr>
              <a:t>).</a:t>
            </a:r>
          </a:p>
          <a:p>
            <a:pPr algn="just" eaLnBrk="1" hangingPunct="1">
              <a:spcBef>
                <a:spcPct val="0"/>
              </a:spcBef>
              <a:spcAft>
                <a:spcPct val="0"/>
              </a:spcAft>
              <a:buFont typeface="Trebuchet MS" pitchFamily="34" charset="0"/>
              <a:buAutoNum type="arabicPeriod"/>
            </a:pPr>
            <a:r>
              <a:rPr lang="ru-RU" sz="1800" smtClean="0">
                <a:latin typeface="Times New Roman" pitchFamily="18" charset="0"/>
                <a:cs typeface="Times New Roman" pitchFamily="18" charset="0"/>
              </a:rPr>
              <a:t>Магнитотерапия </a:t>
            </a:r>
            <a:r>
              <a:rPr lang="uz-Cyrl-UZ" sz="1800" smtClean="0">
                <a:latin typeface="Times New Roman" pitchFamily="18" charset="0"/>
                <a:cs typeface="Times New Roman" pitchFamily="18" charset="0"/>
              </a:rPr>
              <a:t>ўзг.маг.майдони билан юрак сохасига ёки ёқа сохасига</a:t>
            </a:r>
            <a:endParaRPr lang="ru-RU" sz="1800" smtClean="0">
              <a:latin typeface="Times New Roman" pitchFamily="18" charset="0"/>
              <a:cs typeface="Times New Roman" pitchFamily="18" charset="0"/>
            </a:endParaRPr>
          </a:p>
          <a:p>
            <a:pPr algn="just" eaLnBrk="1" hangingPunct="1">
              <a:spcBef>
                <a:spcPct val="0"/>
              </a:spcBef>
              <a:spcAft>
                <a:spcPct val="0"/>
              </a:spcAft>
              <a:buFont typeface="Trebuchet MS" pitchFamily="34" charset="0"/>
              <a:buAutoNum type="arabicPeriod"/>
            </a:pPr>
            <a:r>
              <a:rPr lang="uz-Cyrl-UZ" sz="1800" smtClean="0">
                <a:latin typeface="Times New Roman" pitchFamily="18" charset="0"/>
                <a:cs typeface="Times New Roman" pitchFamily="18" charset="0"/>
              </a:rPr>
              <a:t>Енгил массаж ёқа сохасига</a:t>
            </a:r>
            <a:endParaRPr lang="ru-RU" sz="1800" smtClean="0">
              <a:latin typeface="Times New Roman" pitchFamily="18" charset="0"/>
              <a:cs typeface="Times New Roman" pitchFamily="18" charset="0"/>
            </a:endParaRPr>
          </a:p>
          <a:p>
            <a:pPr algn="just" eaLnBrk="1" hangingPunct="1">
              <a:spcBef>
                <a:spcPct val="0"/>
              </a:spcBef>
              <a:spcAft>
                <a:spcPct val="0"/>
              </a:spcAft>
            </a:pPr>
            <a:r>
              <a:rPr lang="uz-Cyrl-UZ" sz="1800" smtClean="0">
                <a:latin typeface="Times New Roman" pitchFamily="18" charset="0"/>
                <a:cs typeface="Times New Roman" pitchFamily="18" charset="0"/>
              </a:rPr>
              <a:t>Дастлабки 2 йилда даволаш курсини хар 6 ойда такрорлаб туриш керак</a:t>
            </a:r>
            <a:endParaRPr lang="ru-RU" sz="1800" smtClean="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152400" y="181759"/>
            <a:ext cx="8585200" cy="4524315"/>
          </a:xfrm>
          <a:prstGeom prst="rect">
            <a:avLst/>
          </a:prstGeom>
        </p:spPr>
        <p:txBody>
          <a:bodyPr wrap="square">
            <a:spAutoFit/>
          </a:bodyPr>
          <a:lstStyle/>
          <a:p>
            <a:pPr algn="ctr"/>
            <a:r>
              <a:rPr lang="ru-RU" b="1" smtClean="0">
                <a:solidFill>
                  <a:srgbClr val="FF0000"/>
                </a:solidFill>
              </a:rPr>
              <a:t>Юрак-қон томир системаси </a:t>
            </a:r>
            <a:r>
              <a:rPr lang="ru-RU" b="1" smtClean="0">
                <a:solidFill>
                  <a:srgbClr val="FF0000"/>
                </a:solidFill>
              </a:rPr>
              <a:t>касалликларининг </a:t>
            </a:r>
            <a:r>
              <a:rPr lang="ru-RU" b="1" smtClean="0">
                <a:solidFill>
                  <a:srgbClr val="FF0000"/>
                </a:solidFill>
              </a:rPr>
              <a:t> олдини </a:t>
            </a:r>
            <a:r>
              <a:rPr lang="ru-RU" b="1" smtClean="0">
                <a:solidFill>
                  <a:srgbClr val="FF0000"/>
                </a:solidFill>
              </a:rPr>
              <a:t>олишда физиопрофилактика усулларининг қўлланилиши </a:t>
            </a:r>
          </a:p>
          <a:p>
            <a:pPr algn="just"/>
            <a:r>
              <a:rPr lang="ru-RU" smtClean="0"/>
              <a:t>Юрак-қон томир системаси компенсатор механизмини мустахкамлаш, марказий нерв системаси фаолиятини яхшилаш, қон томирлар тонуси ўзгарувчанлигига организмнинг мустахкамлилигини ошириш (қон босими паст ѐки баланд бўлиши, коронар етишмовчилик ва бошқалар) мақсадида қуйидаги муолажалар тавсия этилади : </a:t>
            </a:r>
          </a:p>
          <a:p>
            <a:pPr algn="just"/>
            <a:r>
              <a:rPr lang="ru-RU" smtClean="0"/>
              <a:t>1.Ёмғирсимон душ қабул қилиш 35 – 25 градус С, 5 дақиқа, кун ора. </a:t>
            </a:r>
          </a:p>
          <a:p>
            <a:pPr algn="just"/>
            <a:r>
              <a:rPr lang="ru-RU" smtClean="0"/>
              <a:t>2.35 – 20 градус С сув билан хўлланган сочиқда олдин қисман, кейинчалик умумий артиниш, 3-5 дақиқа, кун ора. </a:t>
            </a:r>
          </a:p>
          <a:p>
            <a:pPr algn="just"/>
            <a:r>
              <a:rPr lang="ru-RU" smtClean="0"/>
              <a:t>3.Дарѐ, денгиз ва кўлларда ҳаво ҳарорати 20 градус С дан паст бўлмаган вақтда кунига 1-2 марта 5 – 15 дақиқа чўмилиш. </a:t>
            </a:r>
          </a:p>
          <a:p>
            <a:pPr algn="just"/>
            <a:r>
              <a:rPr lang="ru-RU" smtClean="0"/>
              <a:t>4.Кун ора 20 дақиқадан юз ва юқори нафас йўлларига аэроионизация олиш. </a:t>
            </a:r>
          </a:p>
          <a:p>
            <a:pPr algn="just"/>
            <a:r>
              <a:rPr lang="ru-RU" smtClean="0"/>
              <a:t>5.Вермель бўйича умумий электрофорез бром билан қабул қилиш, кураклар оралиғига кун ора 20 дақиқадан актив электрод қўйиш. </a:t>
            </a:r>
          </a:p>
          <a:p>
            <a:pPr algn="just"/>
            <a:r>
              <a:rPr lang="ru-RU" smtClean="0"/>
              <a:t>6.Ҳаво ванналари, гимнастика. </a:t>
            </a:r>
            <a:endParaRPr lang="ru-RU"/>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5" name="Номер слайда 5"/>
          <p:cNvSpPr>
            <a:spLocks noGrp="1"/>
          </p:cNvSpPr>
          <p:nvPr>
            <p:ph type="sldNum" sz="quarter" idx="12"/>
          </p:nvPr>
        </p:nvSpPr>
        <p:spPr>
          <a:noFill/>
        </p:spPr>
        <p:txBody>
          <a:bodyPr/>
          <a:lstStyle/>
          <a:p>
            <a:fld id="{E1FEBB6D-9EC2-4F30-84FF-07EDB197EB66}" type="slidenum">
              <a:rPr lang="ru-RU"/>
              <a:pPr/>
              <a:t>21</a:t>
            </a:fld>
            <a:endParaRPr lang="ru-RU"/>
          </a:p>
        </p:txBody>
      </p:sp>
      <p:graphicFrame>
        <p:nvGraphicFramePr>
          <p:cNvPr id="6" name="Схема 5"/>
          <p:cNvGraphicFramePr/>
          <p:nvPr/>
        </p:nvGraphicFramePr>
        <p:xfrm>
          <a:off x="214282" y="214296"/>
          <a:ext cx="8643998" cy="333017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24588" name="Picture 12" descr="http://www.dealsandyou.com/media/catalog/product/cache/1/image/9df78eab33525d08d6e5fb8d27136e95/b/l/blessing-physiotherapy-clinic-delhi-july4-large-3.jpg"/>
          <p:cNvPicPr>
            <a:picLocks noChangeAspect="1" noChangeArrowheads="1"/>
          </p:cNvPicPr>
          <p:nvPr/>
        </p:nvPicPr>
        <p:blipFill>
          <a:blip r:embed="rId6" cstate="print"/>
          <a:srcRect/>
          <a:stretch>
            <a:fillRect/>
          </a:stretch>
        </p:blipFill>
        <p:spPr bwMode="auto">
          <a:xfrm>
            <a:off x="357159" y="2520483"/>
            <a:ext cx="3757641" cy="2462300"/>
          </a:xfrm>
          <a:prstGeom prst="rect">
            <a:avLst/>
          </a:prstGeom>
          <a:noFill/>
        </p:spPr>
      </p:pic>
      <p:pic>
        <p:nvPicPr>
          <p:cNvPr id="24590" name="Picture 14" descr="http://img2.vitaportal.ru/sites/default/files/imagecache/slideshow_img/gallery/24-%D0%98%D1%8E%D0%BB-2011/17.jpg"/>
          <p:cNvPicPr>
            <a:picLocks noChangeAspect="1" noChangeArrowheads="1"/>
          </p:cNvPicPr>
          <p:nvPr/>
        </p:nvPicPr>
        <p:blipFill>
          <a:blip r:embed="rId7" cstate="print"/>
          <a:srcRect/>
          <a:stretch>
            <a:fillRect/>
          </a:stretch>
        </p:blipFill>
        <p:spPr bwMode="auto">
          <a:xfrm>
            <a:off x="5429257" y="3643320"/>
            <a:ext cx="2628277" cy="1339463"/>
          </a:xfrm>
          <a:prstGeom prst="rect">
            <a:avLst/>
          </a:prstGeom>
          <a:noFill/>
        </p:spPr>
      </p:pic>
    </p:spTree>
  </p:cSld>
  <p:clrMapOvr>
    <a:masterClrMapping/>
  </p:clrMapOvr>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793" name="Group 361"/>
          <p:cNvGraphicFramePr>
            <a:graphicFrameLocks noGrp="1"/>
          </p:cNvGraphicFramePr>
          <p:nvPr>
            <p:ph type="tbl" idx="1"/>
          </p:nvPr>
        </p:nvGraphicFramePr>
        <p:xfrm>
          <a:off x="357158" y="160718"/>
          <a:ext cx="8501124" cy="3473900"/>
        </p:xfrm>
        <a:graphic>
          <a:graphicData uri="http://schemas.openxmlformats.org/drawingml/2006/table">
            <a:tbl>
              <a:tblPr/>
              <a:tblGrid>
                <a:gridCol w="1699875"/>
                <a:gridCol w="849060"/>
                <a:gridCol w="1052553"/>
                <a:gridCol w="649075"/>
                <a:gridCol w="850814"/>
                <a:gridCol w="849060"/>
                <a:gridCol w="850815"/>
                <a:gridCol w="1699872"/>
              </a:tblGrid>
              <a:tr h="70866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ru-RU" sz="2100" b="1" i="0" u="none" strike="noStrike" cap="none" normalizeH="0" baseline="0" dirty="0" smtClean="0">
                        <a:ln>
                          <a:noFill/>
                        </a:ln>
                        <a:solidFill>
                          <a:schemeClr val="tx1"/>
                        </a:solidFill>
                        <a:effectLst/>
                        <a:latin typeface="Arial" charset="0"/>
                      </a:endParaRPr>
                    </a:p>
                  </a:txBody>
                  <a:tcPr marT="34290" marB="34290" horzOverflow="overflow">
                    <a:lnL cap="flat">
                      <a:noFill/>
                    </a:lnL>
                    <a:lnR w="12700" cap="flat" cmpd="sng" algn="ctr">
                      <a:solidFill>
                        <a:schemeClr val="tx1"/>
                      </a:solidFill>
                      <a:prstDash val="solid"/>
                      <a:round/>
                      <a:headEnd type="none" w="med" len="med"/>
                      <a:tailEnd type="none" w="med" len="med"/>
                    </a:lnR>
                    <a:lnT cap="flat">
                      <a:noFill/>
                    </a:lnT>
                    <a:lnB>
                      <a:noFill/>
                    </a:lnB>
                    <a:lnTlToBr>
                      <a:noFill/>
                    </a:lnTlToBr>
                    <a:lnBlToTr>
                      <a:noFill/>
                    </a:lnBlToTr>
                    <a:solidFill>
                      <a:schemeClr val="tx2">
                        <a:lumMod val="20000"/>
                        <a:lumOff val="80000"/>
                      </a:schemeClr>
                    </a:solidFill>
                  </a:tcPr>
                </a:tc>
                <a:tc gridSpan="6">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ru-RU" sz="2100" b="1" i="0" u="none" strike="noStrike" cap="none" normalizeH="0" baseline="0" smtClean="0">
                          <a:ln>
                            <a:noFill/>
                          </a:ln>
                          <a:solidFill>
                            <a:srgbClr val="FF0000"/>
                          </a:solidFill>
                          <a:effectLst/>
                          <a:latin typeface="Arial" charset="0"/>
                        </a:rPr>
                        <a:t>ФИЗИОТЕРАПИЯ ХУСУСИЯТЛАРИ</a:t>
                      </a:r>
                      <a:endParaRPr kumimoji="0" lang="ru-RU" sz="2100" b="1" i="0" u="none" strike="noStrike" cap="none" normalizeH="0" baseline="0" dirty="0" smtClean="0">
                        <a:ln>
                          <a:noFill/>
                        </a:ln>
                        <a:solidFill>
                          <a:srgbClr val="FF0000"/>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B0F0"/>
                    </a:solidFill>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ru-RU" sz="2100" b="1" i="0" u="none" strike="noStrike" cap="none" normalizeH="0" baseline="0" smtClean="0">
                        <a:ln>
                          <a:noFill/>
                        </a:ln>
                        <a:solidFill>
                          <a:schemeClr val="tx1"/>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cap="flat">
                      <a:noFill/>
                    </a:lnR>
                    <a:lnT cap="flat">
                      <a:noFill/>
                    </a:lnT>
                    <a:lnB>
                      <a:noFill/>
                    </a:lnB>
                    <a:lnTlToBr>
                      <a:noFill/>
                    </a:lnTlToBr>
                    <a:lnBlToTr>
                      <a:noFill/>
                    </a:lnBlToTr>
                    <a:solidFill>
                      <a:schemeClr val="tx2">
                        <a:lumMod val="20000"/>
                        <a:lumOff val="80000"/>
                      </a:schemeClr>
                    </a:solidFill>
                  </a:tcPr>
                </a:tc>
              </a:tr>
              <a:tr h="516554">
                <a:tc gridSpan="8">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ru-RU" sz="2100" b="1" i="0" u="none" strike="noStrike" cap="none" normalizeH="0" baseline="0" smtClean="0">
                        <a:ln>
                          <a:noFill/>
                        </a:ln>
                        <a:solidFill>
                          <a:schemeClr val="tx1"/>
                        </a:solidFill>
                        <a:effectLst/>
                        <a:latin typeface="Arial" charset="0"/>
                      </a:endParaRPr>
                    </a:p>
                  </a:txBody>
                  <a:tcPr marT="34290" marB="34290" horzOverflow="overflow">
                    <a:lnL cap="flat">
                      <a:noFill/>
                    </a:lnL>
                    <a:lnR cap="flat">
                      <a:noFill/>
                    </a:lnR>
                    <a:lnT>
                      <a:noFill/>
                    </a:lnT>
                    <a:lnB w="12700" cap="flat" cmpd="sng" algn="ctr">
                      <a:solidFill>
                        <a:schemeClr val="tx1"/>
                      </a:solidFill>
                      <a:prstDash val="solid"/>
                      <a:round/>
                      <a:headEnd type="none" w="med" len="med"/>
                      <a:tailEnd type="none" w="med" len="med"/>
                    </a:lnB>
                    <a:lnTlToBr>
                      <a:noFill/>
                    </a:lnTlToBr>
                    <a:lnBlToTr>
                      <a:noFill/>
                    </a:lnBlToTr>
                    <a:solidFill>
                      <a:schemeClr val="tx2">
                        <a:lumMod val="20000"/>
                        <a:lumOff val="80000"/>
                      </a:schemeClr>
                    </a:solidFill>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r>
              <a:tr h="449469">
                <a:tc gridSpan="3">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ru-RU" sz="2100" b="1" i="0" u="none" strike="noStrike" cap="none" normalizeH="0" baseline="0" smtClean="0">
                          <a:ln>
                            <a:noFill/>
                          </a:ln>
                          <a:solidFill>
                            <a:schemeClr val="tx1"/>
                          </a:solidFill>
                          <a:effectLst/>
                          <a:latin typeface="Arial" charset="0"/>
                        </a:rPr>
                        <a:t>Универсаллиги</a:t>
                      </a:r>
                      <a:endParaRPr kumimoji="0" lang="ru-RU" sz="2100" b="1" i="0" u="none" strike="noStrike" cap="none" normalizeH="0" baseline="0" dirty="0" smtClean="0">
                        <a:ln>
                          <a:noFill/>
                        </a:ln>
                        <a:solidFill>
                          <a:schemeClr val="tx1"/>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B0F0"/>
                    </a:solidFill>
                  </a:tcPr>
                </a:tc>
                <a:tc hMerge="1">
                  <a:txBody>
                    <a:bodyPr/>
                    <a:lstStyle/>
                    <a:p>
                      <a:endParaRPr lang="ru-RU"/>
                    </a:p>
                  </a:txBody>
                  <a:tcPr/>
                </a:tc>
                <a:tc hMerge="1">
                  <a:txBody>
                    <a:bodyPr/>
                    <a:lstStyle/>
                    <a:p>
                      <a:endParaRPr lang="ru-RU"/>
                    </a:p>
                  </a:txBody>
                  <a:tcPr/>
                </a:tc>
                <a:tc gridSpan="2">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ru-RU" sz="2100" b="1" i="0" u="none" strike="noStrike" cap="none" normalizeH="0" baseline="0" dirty="0" smtClean="0">
                        <a:ln>
                          <a:noFill/>
                        </a:ln>
                        <a:solidFill>
                          <a:schemeClr val="tx1"/>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a:noFill/>
                    </a:lnT>
                    <a:lnB>
                      <a:noFill/>
                    </a:lnB>
                    <a:lnTlToBr>
                      <a:noFill/>
                    </a:lnTlToBr>
                    <a:lnBlToTr>
                      <a:noFill/>
                    </a:lnBlToTr>
                    <a:solidFill>
                      <a:schemeClr val="tx2">
                        <a:lumMod val="20000"/>
                        <a:lumOff val="80000"/>
                      </a:schemeClr>
                    </a:solidFill>
                  </a:tcPr>
                </a:tc>
                <a:tc hMerge="1">
                  <a:txBody>
                    <a:bodyPr/>
                    <a:lstStyle/>
                    <a:p>
                      <a:endParaRPr lang="ru-RU"/>
                    </a:p>
                  </a:txBody>
                  <a:tcPr/>
                </a:tc>
                <a:tc gridSpan="3">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ru-RU" sz="2100" b="1" i="0" u="none" strike="noStrike" cap="none" normalizeH="0" baseline="0" dirty="0" smtClean="0">
                          <a:ln>
                            <a:noFill/>
                          </a:ln>
                          <a:solidFill>
                            <a:schemeClr val="tx1"/>
                          </a:solidFill>
                          <a:effectLst/>
                          <a:latin typeface="Arial" charset="0"/>
                        </a:rPr>
                        <a:t>совместимость</a:t>
                      </a:r>
                    </a:p>
                  </a:txBody>
                  <a:tcPr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B0F0"/>
                    </a:solidFill>
                  </a:tcPr>
                </a:tc>
                <a:tc hMerge="1">
                  <a:txBody>
                    <a:bodyPr/>
                    <a:lstStyle/>
                    <a:p>
                      <a:endParaRPr lang="ru-RU"/>
                    </a:p>
                  </a:txBody>
                  <a:tcPr/>
                </a:tc>
                <a:tc hMerge="1">
                  <a:txBody>
                    <a:bodyPr/>
                    <a:lstStyle/>
                    <a:p>
                      <a:endParaRPr lang="ru-RU"/>
                    </a:p>
                  </a:txBody>
                  <a:tcPr/>
                </a:tc>
              </a:tr>
              <a:tr h="45081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ru-RU" sz="2100" b="1" i="0" u="none" strike="noStrike" cap="none" normalizeH="0" baseline="0" smtClean="0">
                        <a:ln>
                          <a:noFill/>
                        </a:ln>
                        <a:solidFill>
                          <a:schemeClr val="tx1"/>
                        </a:solidFill>
                        <a:effectLst/>
                        <a:latin typeface="Arial" charset="0"/>
                      </a:endParaRPr>
                    </a:p>
                  </a:txBody>
                  <a:tcPr marT="34290" marB="34290" horzOverflow="overflow">
                    <a:lnL cap="flat">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tx2">
                        <a:lumMod val="20000"/>
                        <a:lumOff val="80000"/>
                      </a:schemeClr>
                    </a:solidFill>
                  </a:tcPr>
                </a:tc>
                <a:tc gridSpan="6">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ru-RU" sz="2100" b="1" i="0" u="none" strike="noStrike" cap="none" normalizeH="0" baseline="0" smtClean="0">
                        <a:ln>
                          <a:noFill/>
                        </a:ln>
                        <a:solidFill>
                          <a:schemeClr val="tx1"/>
                        </a:solidFill>
                        <a:effectLst/>
                        <a:latin typeface="Arial" charset="0"/>
                      </a:endParaRPr>
                    </a:p>
                  </a:txBody>
                  <a:tcPr marT="34290" marB="34290"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tx2">
                        <a:lumMod val="20000"/>
                        <a:lumOff val="80000"/>
                      </a:schemeClr>
                    </a:solidFill>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ru-RU" sz="2100" b="1" i="0" u="none" strike="noStrike" cap="none" normalizeH="0" baseline="0" smtClean="0">
                        <a:ln>
                          <a:noFill/>
                        </a:ln>
                        <a:solidFill>
                          <a:schemeClr val="tx1"/>
                        </a:solidFill>
                        <a:effectLst/>
                        <a:latin typeface="Arial" charset="0"/>
                      </a:endParaRPr>
                    </a:p>
                  </a:txBody>
                  <a:tcPr marT="34290" marB="34290" horzOverflow="overflow">
                    <a:lnL>
                      <a:noFill/>
                    </a:lnL>
                    <a:lnR cap="flat">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tx2">
                        <a:lumMod val="20000"/>
                        <a:lumOff val="80000"/>
                      </a:schemeClr>
                    </a:solidFill>
                  </a:tcPr>
                </a:tc>
              </a:tr>
              <a:tr h="449469">
                <a:tc gridSpan="3">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ru-RU" sz="2100" b="1" i="0" u="none" strike="noStrike" cap="none" normalizeH="0" baseline="0" smtClean="0">
                          <a:ln>
                            <a:noFill/>
                          </a:ln>
                          <a:solidFill>
                            <a:schemeClr val="tx1"/>
                          </a:solidFill>
                          <a:effectLst/>
                          <a:latin typeface="Arial" charset="0"/>
                        </a:rPr>
                        <a:t>Физиологик хусусияти</a:t>
                      </a:r>
                      <a:endParaRPr kumimoji="0" lang="ru-RU" sz="2100" b="1" i="0" u="none" strike="noStrike" cap="none" normalizeH="0" baseline="0" dirty="0" smtClean="0">
                        <a:ln>
                          <a:noFill/>
                        </a:ln>
                        <a:solidFill>
                          <a:schemeClr val="tx1"/>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B0F0"/>
                    </a:solidFill>
                  </a:tcPr>
                </a:tc>
                <a:tc hMerge="1">
                  <a:txBody>
                    <a:bodyPr/>
                    <a:lstStyle/>
                    <a:p>
                      <a:endParaRPr lang="ru-RU"/>
                    </a:p>
                  </a:txBody>
                  <a:tcPr/>
                </a:tc>
                <a:tc hMerge="1">
                  <a:txBody>
                    <a:bodyPr/>
                    <a:lstStyle/>
                    <a:p>
                      <a:endParaRPr lang="ru-RU"/>
                    </a:p>
                  </a:txBody>
                  <a:tcPr/>
                </a:tc>
                <a:tc gridSpan="2">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ru-RU" sz="2100" b="1" i="0" u="none" strike="noStrike" cap="none" normalizeH="0" baseline="0" smtClean="0">
                        <a:ln>
                          <a:noFill/>
                        </a:ln>
                        <a:solidFill>
                          <a:schemeClr val="tx1"/>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a:noFill/>
                    </a:lnT>
                    <a:lnB>
                      <a:noFill/>
                    </a:lnB>
                    <a:lnTlToBr>
                      <a:noFill/>
                    </a:lnTlToBr>
                    <a:lnBlToTr>
                      <a:noFill/>
                    </a:lnBlToTr>
                    <a:solidFill>
                      <a:schemeClr val="tx2">
                        <a:lumMod val="20000"/>
                        <a:lumOff val="80000"/>
                      </a:schemeClr>
                    </a:solidFill>
                  </a:tcPr>
                </a:tc>
                <a:tc hMerge="1">
                  <a:txBody>
                    <a:bodyPr/>
                    <a:lstStyle/>
                    <a:p>
                      <a:endParaRPr lang="ru-RU"/>
                    </a:p>
                  </a:txBody>
                  <a:tcPr/>
                </a:tc>
                <a:tc gridSpan="3">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ru-RU" sz="2100" b="1" i="0" u="none" strike="noStrike" cap="none" normalizeH="0" baseline="0" smtClean="0">
                          <a:ln>
                            <a:noFill/>
                          </a:ln>
                          <a:solidFill>
                            <a:schemeClr val="tx1"/>
                          </a:solidFill>
                          <a:effectLst/>
                          <a:latin typeface="Arial" charset="0"/>
                        </a:rPr>
                        <a:t>Окибати</a:t>
                      </a:r>
                      <a:endParaRPr kumimoji="0" lang="ru-RU" sz="2100" b="1" i="0" u="none" strike="noStrike" cap="none" normalizeH="0" baseline="0" dirty="0" smtClean="0">
                        <a:ln>
                          <a:noFill/>
                        </a:ln>
                        <a:solidFill>
                          <a:schemeClr val="tx1"/>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B0F0"/>
                    </a:solidFill>
                  </a:tcPr>
                </a:tc>
                <a:tc hMerge="1">
                  <a:txBody>
                    <a:bodyPr/>
                    <a:lstStyle/>
                    <a:p>
                      <a:endParaRPr lang="ru-RU"/>
                    </a:p>
                  </a:txBody>
                  <a:tcPr/>
                </a:tc>
                <a:tc hMerge="1">
                  <a:txBody>
                    <a:bodyPr/>
                    <a:lstStyle/>
                    <a:p>
                      <a:endParaRPr lang="ru-RU"/>
                    </a:p>
                  </a:txBody>
                  <a:tcPr/>
                </a:tc>
              </a:tr>
              <a:tr h="449469">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ru-RU" sz="2100" b="1" i="0" u="none" strike="noStrike" cap="none" normalizeH="0" baseline="0" smtClean="0">
                        <a:ln>
                          <a:noFill/>
                        </a:ln>
                        <a:solidFill>
                          <a:schemeClr val="tx1"/>
                        </a:solidFill>
                        <a:effectLst/>
                        <a:latin typeface="Arial" charset="0"/>
                      </a:endParaRPr>
                    </a:p>
                  </a:txBody>
                  <a:tcPr marT="34290" marB="34290" horzOverflow="overflow">
                    <a:lnL cap="flat">
                      <a:noFill/>
                    </a:lnL>
                    <a:lnR>
                      <a:noFill/>
                    </a:lnR>
                    <a:lnT w="12700" cap="flat" cmpd="sng" algn="ctr">
                      <a:solidFill>
                        <a:schemeClr val="tx1"/>
                      </a:solidFill>
                      <a:prstDash val="solid"/>
                      <a:round/>
                      <a:headEnd type="none" w="med" len="med"/>
                      <a:tailEnd type="none" w="med" len="med"/>
                    </a:lnT>
                    <a:lnB>
                      <a:noFill/>
                    </a:lnB>
                    <a:lnTlToBr>
                      <a:noFill/>
                    </a:lnTlToBr>
                    <a:lnBlToTr>
                      <a:noFill/>
                    </a:lnBlToTr>
                    <a:solidFill>
                      <a:schemeClr val="tx2">
                        <a:lumMod val="20000"/>
                        <a:lumOff val="80000"/>
                      </a:schemeClr>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ru-RU" sz="2100" b="1" i="0" u="none" strike="noStrike" cap="none" normalizeH="0" baseline="0" smtClean="0">
                        <a:ln>
                          <a:noFill/>
                        </a:ln>
                        <a:solidFill>
                          <a:schemeClr val="tx1"/>
                        </a:solidFill>
                        <a:effectLst/>
                        <a:latin typeface="Arial" charset="0"/>
                      </a:endParaRPr>
                    </a:p>
                  </a:txBody>
                  <a:tcPr marT="34290" marB="34290" horzOverflow="overflow">
                    <a:lnL>
                      <a:noFill/>
                    </a:lnL>
                    <a:lnR>
                      <a:noFill/>
                    </a:lnR>
                    <a:lnT w="12700" cap="flat" cmpd="sng" algn="ctr">
                      <a:solidFill>
                        <a:schemeClr val="tx1"/>
                      </a:solidFill>
                      <a:prstDash val="solid"/>
                      <a:round/>
                      <a:headEnd type="none" w="med" len="med"/>
                      <a:tailEnd type="none" w="med" len="med"/>
                    </a:lnT>
                    <a:lnB>
                      <a:noFill/>
                    </a:lnB>
                    <a:lnTlToBr>
                      <a:noFill/>
                    </a:lnTlToBr>
                    <a:lnBlToTr>
                      <a:noFill/>
                    </a:lnBlToTr>
                    <a:solidFill>
                      <a:schemeClr val="tx2">
                        <a:lumMod val="20000"/>
                        <a:lumOff val="80000"/>
                      </a:schemeClr>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ru-RU" sz="2100" b="1" i="0" u="none" strike="noStrike" cap="none" normalizeH="0" baseline="0" dirty="0" smtClean="0">
                        <a:ln>
                          <a:noFill/>
                        </a:ln>
                        <a:solidFill>
                          <a:schemeClr val="tx1"/>
                        </a:solidFill>
                        <a:effectLst/>
                        <a:latin typeface="Arial" charset="0"/>
                      </a:endParaRPr>
                    </a:p>
                  </a:txBody>
                  <a:tcPr marT="34290" marB="34290"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tx2">
                        <a:lumMod val="20000"/>
                        <a:lumOff val="80000"/>
                      </a:schemeClr>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ru-RU" sz="2100" b="1" i="0" u="none" strike="noStrike" cap="none" normalizeH="0" baseline="0" smtClean="0">
                        <a:ln>
                          <a:noFill/>
                        </a:ln>
                        <a:solidFill>
                          <a:schemeClr val="tx1"/>
                        </a:solidFill>
                        <a:effectLst/>
                        <a:latin typeface="Arial" charset="0"/>
                      </a:endParaRPr>
                    </a:p>
                  </a:txBody>
                  <a:tcPr marT="34290" marB="34290" horzOverflow="overflow">
                    <a:lnL>
                      <a:noFill/>
                    </a:lnL>
                    <a:lnR>
                      <a:noFill/>
                    </a:lnR>
                    <a:lnT>
                      <a:noFill/>
                    </a:lnT>
                    <a:lnB w="12700" cap="flat" cmpd="sng" algn="ctr">
                      <a:solidFill>
                        <a:schemeClr val="tx1"/>
                      </a:solidFill>
                      <a:prstDash val="solid"/>
                      <a:round/>
                      <a:headEnd type="none" w="med" len="med"/>
                      <a:tailEnd type="none" w="med" len="med"/>
                    </a:lnB>
                    <a:lnTlToBr>
                      <a:noFill/>
                    </a:lnTlToBr>
                    <a:lnBlToTr>
                      <a:noFill/>
                    </a:lnBlToTr>
                    <a:solidFill>
                      <a:schemeClr val="tx2">
                        <a:lumMod val="20000"/>
                        <a:lumOff val="80000"/>
                      </a:schemeClr>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ru-RU" sz="2100" b="1" i="0" u="none" strike="noStrike" cap="none" normalizeH="0" baseline="0" smtClean="0">
                        <a:ln>
                          <a:noFill/>
                        </a:ln>
                        <a:solidFill>
                          <a:schemeClr val="tx1"/>
                        </a:solidFill>
                        <a:effectLst/>
                        <a:latin typeface="Arial" charset="0"/>
                      </a:endParaRPr>
                    </a:p>
                  </a:txBody>
                  <a:tcPr marT="34290" marB="34290" horzOverflow="overflow">
                    <a:lnL>
                      <a:noFill/>
                    </a:lnL>
                    <a:lnR>
                      <a:noFill/>
                    </a:lnR>
                    <a:lnT>
                      <a:noFill/>
                    </a:lnT>
                    <a:lnB w="12700" cap="flat" cmpd="sng" algn="ctr">
                      <a:solidFill>
                        <a:schemeClr val="tx1"/>
                      </a:solidFill>
                      <a:prstDash val="solid"/>
                      <a:round/>
                      <a:headEnd type="none" w="med" len="med"/>
                      <a:tailEnd type="none" w="med" len="med"/>
                    </a:lnB>
                    <a:lnTlToBr>
                      <a:noFill/>
                    </a:lnTlToBr>
                    <a:lnBlToTr>
                      <a:noFill/>
                    </a:lnBlToTr>
                    <a:solidFill>
                      <a:schemeClr val="tx2">
                        <a:lumMod val="20000"/>
                        <a:lumOff val="80000"/>
                      </a:schemeClr>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ru-RU" sz="2100" b="1" i="0" u="none" strike="noStrike" cap="none" normalizeH="0" baseline="0" smtClean="0">
                        <a:ln>
                          <a:noFill/>
                        </a:ln>
                        <a:solidFill>
                          <a:schemeClr val="tx1"/>
                        </a:solidFill>
                        <a:effectLst/>
                        <a:latin typeface="Arial" charset="0"/>
                      </a:endParaRPr>
                    </a:p>
                  </a:txBody>
                  <a:tcPr marT="34290" marB="34290"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tx2">
                        <a:lumMod val="20000"/>
                        <a:lumOff val="80000"/>
                      </a:schemeClr>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ru-RU" sz="2100" b="1" i="0" u="none" strike="noStrike" cap="none" normalizeH="0" baseline="0" smtClean="0">
                        <a:ln>
                          <a:noFill/>
                        </a:ln>
                        <a:solidFill>
                          <a:schemeClr val="tx1"/>
                        </a:solidFill>
                        <a:effectLst/>
                        <a:latin typeface="Arial" charset="0"/>
                      </a:endParaRPr>
                    </a:p>
                  </a:txBody>
                  <a:tcPr marT="34290" marB="34290" horzOverflow="overflow">
                    <a:lnL>
                      <a:noFill/>
                    </a:lnL>
                    <a:lnR>
                      <a:noFill/>
                    </a:lnR>
                    <a:lnT w="12700" cap="flat" cmpd="sng" algn="ctr">
                      <a:solidFill>
                        <a:schemeClr val="tx1"/>
                      </a:solidFill>
                      <a:prstDash val="solid"/>
                      <a:round/>
                      <a:headEnd type="none" w="med" len="med"/>
                      <a:tailEnd type="none" w="med" len="med"/>
                    </a:lnT>
                    <a:lnB>
                      <a:noFill/>
                    </a:lnB>
                    <a:lnTlToBr>
                      <a:noFill/>
                    </a:lnTlToBr>
                    <a:lnBlToTr>
                      <a:noFill/>
                    </a:lnBlToTr>
                    <a:solidFill>
                      <a:schemeClr val="tx2">
                        <a:lumMod val="20000"/>
                        <a:lumOff val="80000"/>
                      </a:schemeClr>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ru-RU" sz="2100" b="1" i="0" u="none" strike="noStrike" cap="none" normalizeH="0" baseline="0" smtClean="0">
                        <a:ln>
                          <a:noFill/>
                        </a:ln>
                        <a:solidFill>
                          <a:schemeClr val="tx1"/>
                        </a:solidFill>
                        <a:effectLst/>
                        <a:latin typeface="Arial" charset="0"/>
                      </a:endParaRPr>
                    </a:p>
                  </a:txBody>
                  <a:tcPr marT="34290" marB="34290" horzOverflow="overflow">
                    <a:lnL>
                      <a:noFill/>
                    </a:lnL>
                    <a:lnR cap="flat">
                      <a:noFill/>
                    </a:lnR>
                    <a:lnT w="12700" cap="flat" cmpd="sng" algn="ctr">
                      <a:solidFill>
                        <a:schemeClr val="tx1"/>
                      </a:solidFill>
                      <a:prstDash val="solid"/>
                      <a:round/>
                      <a:headEnd type="none" w="med" len="med"/>
                      <a:tailEnd type="none" w="med" len="med"/>
                    </a:lnT>
                    <a:lnB>
                      <a:noFill/>
                    </a:lnB>
                    <a:lnTlToBr>
                      <a:noFill/>
                    </a:lnTlToBr>
                    <a:lnBlToTr>
                      <a:noFill/>
                    </a:lnBlToTr>
                    <a:solidFill>
                      <a:schemeClr val="tx2">
                        <a:lumMod val="20000"/>
                        <a:lumOff val="80000"/>
                      </a:schemeClr>
                    </a:solidFill>
                  </a:tcPr>
                </a:tc>
              </a:tr>
              <a:tr h="449469">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ru-RU" sz="2100" b="1" i="0" u="none" strike="noStrike" cap="none" normalizeH="0" baseline="0" dirty="0" smtClean="0">
                        <a:ln>
                          <a:noFill/>
                        </a:ln>
                        <a:solidFill>
                          <a:schemeClr val="tx1"/>
                        </a:solidFill>
                        <a:effectLst/>
                        <a:latin typeface="Arial" charset="0"/>
                      </a:endParaRPr>
                    </a:p>
                  </a:txBody>
                  <a:tcPr marT="34290" marB="34290" horzOverflow="overflow">
                    <a:lnL cap="flat">
                      <a:noFill/>
                    </a:lnL>
                    <a:lnR>
                      <a:noFill/>
                    </a:lnR>
                    <a:lnT>
                      <a:noFill/>
                    </a:lnT>
                    <a:lnB cap="flat">
                      <a:noFill/>
                    </a:lnB>
                    <a:lnTlToBr>
                      <a:noFill/>
                    </a:lnTlToBr>
                    <a:lnBlToTr>
                      <a:noFill/>
                    </a:lnBlToTr>
                    <a:solidFill>
                      <a:schemeClr val="tx2">
                        <a:lumMod val="20000"/>
                        <a:lumOff val="80000"/>
                      </a:schemeClr>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ru-RU" sz="2100" b="1" i="0" u="none" strike="noStrike" cap="none" normalizeH="0" baseline="0" smtClean="0">
                        <a:ln>
                          <a:noFill/>
                        </a:ln>
                        <a:solidFill>
                          <a:schemeClr val="tx1"/>
                        </a:solidFill>
                        <a:effectLst/>
                        <a:latin typeface="Arial" charset="0"/>
                      </a:endParaRPr>
                    </a:p>
                  </a:txBody>
                  <a:tcPr marT="34290" marB="34290" horzOverflow="overflow">
                    <a:lnL>
                      <a:noFill/>
                    </a:lnL>
                    <a:lnR w="12700" cap="flat" cmpd="sng" algn="ctr">
                      <a:solidFill>
                        <a:schemeClr val="tx1"/>
                      </a:solidFill>
                      <a:prstDash val="solid"/>
                      <a:round/>
                      <a:headEnd type="none" w="med" len="med"/>
                      <a:tailEnd type="none" w="med" len="med"/>
                    </a:lnR>
                    <a:lnT>
                      <a:noFill/>
                    </a:lnT>
                    <a:lnB cap="flat">
                      <a:noFill/>
                    </a:lnB>
                    <a:lnTlToBr>
                      <a:noFill/>
                    </a:lnTlToBr>
                    <a:lnBlToTr>
                      <a:noFill/>
                    </a:lnBlToTr>
                    <a:solidFill>
                      <a:schemeClr val="tx2">
                        <a:lumMod val="20000"/>
                        <a:lumOff val="80000"/>
                      </a:schemeClr>
                    </a:solidFill>
                  </a:tcPr>
                </a:tc>
                <a:tc gridSpan="4">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ru-RU" sz="2100" b="1" i="0" u="none" strike="noStrike" cap="none" normalizeH="0" baseline="0" smtClean="0">
                          <a:ln>
                            <a:noFill/>
                          </a:ln>
                          <a:solidFill>
                            <a:schemeClr val="tx1"/>
                          </a:solidFill>
                          <a:effectLst/>
                          <a:latin typeface="Arial" charset="0"/>
                        </a:rPr>
                        <a:t>Кўл келиши</a:t>
                      </a:r>
                      <a:endParaRPr kumimoji="0" lang="ru-RU" sz="2100" b="1" i="0" u="none" strike="noStrike" cap="none" normalizeH="0" baseline="0" dirty="0" smtClean="0">
                        <a:ln>
                          <a:noFill/>
                        </a:ln>
                        <a:solidFill>
                          <a:schemeClr val="tx1"/>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B0F0"/>
                    </a:solidFill>
                  </a:tcPr>
                </a:tc>
                <a:tc hMerge="1">
                  <a:txBody>
                    <a:bodyPr/>
                    <a:lstStyle/>
                    <a:p>
                      <a:endParaRPr lang="ru-RU"/>
                    </a:p>
                  </a:txBody>
                  <a:tcPr/>
                </a:tc>
                <a:tc hMerge="1">
                  <a:txBody>
                    <a:bodyPr/>
                    <a:lstStyle/>
                    <a:p>
                      <a:endParaRPr lang="ru-RU"/>
                    </a:p>
                  </a:txBody>
                  <a:tcPr/>
                </a:tc>
                <a:tc hMerge="1">
                  <a:txBody>
                    <a:bodyPr/>
                    <a:lstStyle/>
                    <a:p>
                      <a:endParaRPr lang="ru-RU"/>
                    </a:p>
                  </a:txBody>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ru-RU" sz="2100" b="1" i="0" u="none" strike="noStrike" cap="none" normalizeH="0" baseline="0" smtClean="0">
                        <a:ln>
                          <a:noFill/>
                        </a:ln>
                        <a:solidFill>
                          <a:schemeClr val="tx1"/>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a:noFill/>
                    </a:lnR>
                    <a:lnT>
                      <a:noFill/>
                    </a:lnT>
                    <a:lnB cap="flat">
                      <a:noFill/>
                    </a:lnB>
                    <a:lnTlToBr>
                      <a:noFill/>
                    </a:lnTlToBr>
                    <a:lnBlToTr>
                      <a:noFill/>
                    </a:lnBlToTr>
                    <a:solidFill>
                      <a:schemeClr val="tx2">
                        <a:lumMod val="20000"/>
                        <a:lumOff val="80000"/>
                      </a:schemeClr>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ru-RU" sz="2100" b="1" i="0" u="none" strike="noStrike" cap="none" normalizeH="0" baseline="0" dirty="0" smtClean="0">
                        <a:ln>
                          <a:noFill/>
                        </a:ln>
                        <a:solidFill>
                          <a:schemeClr val="tx1"/>
                        </a:solidFill>
                        <a:effectLst/>
                        <a:latin typeface="Arial" charset="0"/>
                      </a:endParaRPr>
                    </a:p>
                  </a:txBody>
                  <a:tcPr marT="34290" marB="34290" horzOverflow="overflow">
                    <a:lnL>
                      <a:noFill/>
                    </a:lnL>
                    <a:lnR cap="flat">
                      <a:noFill/>
                    </a:lnR>
                    <a:lnT>
                      <a:noFill/>
                    </a:lnT>
                    <a:lnB cap="flat">
                      <a:noFill/>
                    </a:lnB>
                    <a:lnTlToBr>
                      <a:noFill/>
                    </a:lnTlToBr>
                    <a:lnBlToTr>
                      <a:noFill/>
                    </a:lnBlToTr>
                    <a:solidFill>
                      <a:schemeClr val="tx2">
                        <a:lumMod val="20000"/>
                        <a:lumOff val="80000"/>
                      </a:schemeClr>
                    </a:solidFill>
                  </a:tcPr>
                </a:tc>
              </a:tr>
            </a:tbl>
          </a:graphicData>
        </a:graphic>
      </p:graphicFrame>
      <p:pic>
        <p:nvPicPr>
          <p:cNvPr id="53252" name="Picture 4" descr="http://acmd-clinic.com/Media/Pictures/___480_380.jpg"/>
          <p:cNvPicPr>
            <a:picLocks noChangeAspect="1" noChangeArrowheads="1"/>
          </p:cNvPicPr>
          <p:nvPr/>
        </p:nvPicPr>
        <p:blipFill>
          <a:blip r:embed="rId2" cstate="print"/>
          <a:srcRect/>
          <a:stretch>
            <a:fillRect/>
          </a:stretch>
        </p:blipFill>
        <p:spPr bwMode="auto">
          <a:xfrm>
            <a:off x="6352547" y="3482584"/>
            <a:ext cx="2791453" cy="1660916"/>
          </a:xfrm>
          <a:prstGeom prst="rect">
            <a:avLst/>
          </a:prstGeom>
          <a:noFill/>
        </p:spPr>
      </p:pic>
      <p:pic>
        <p:nvPicPr>
          <p:cNvPr id="5" name="Picture 2" descr="http://www.xanit.net/img_slider/servicios_196.jpg"/>
          <p:cNvPicPr>
            <a:picLocks noChangeAspect="1" noChangeArrowheads="1"/>
          </p:cNvPicPr>
          <p:nvPr/>
        </p:nvPicPr>
        <p:blipFill>
          <a:blip r:embed="rId3" cstate="print"/>
          <a:srcRect/>
          <a:stretch>
            <a:fillRect/>
          </a:stretch>
        </p:blipFill>
        <p:spPr bwMode="auto">
          <a:xfrm>
            <a:off x="100018" y="2946800"/>
            <a:ext cx="2800537" cy="1500198"/>
          </a:xfrm>
          <a:prstGeom prst="rect">
            <a:avLst/>
          </a:prstGeom>
          <a:noFill/>
        </p:spPr>
      </p:pic>
    </p:spTree>
  </p:cSld>
  <p:clrMapOvr>
    <a:masterClrMapping/>
  </p:clrMapOvr>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style>
          <a:lnRef idx="1">
            <a:schemeClr val="accent3"/>
          </a:lnRef>
          <a:fillRef idx="2">
            <a:schemeClr val="accent3"/>
          </a:fillRef>
          <a:effectRef idx="1">
            <a:schemeClr val="accent3"/>
          </a:effectRef>
          <a:fontRef idx="minor">
            <a:schemeClr val="dk1"/>
          </a:fontRef>
        </p:style>
        <p:txBody>
          <a:bodyPr/>
          <a:lstStyle/>
          <a:p>
            <a:r>
              <a:rPr lang="ru-RU" b="1" smtClean="0"/>
              <a:t>Уйдаги физиотерапия</a:t>
            </a:r>
            <a:endParaRPr lang="ru-RU" b="1" dirty="0"/>
          </a:p>
        </p:txBody>
      </p:sp>
      <p:sp>
        <p:nvSpPr>
          <p:cNvPr id="3" name="Овал 2"/>
          <p:cNvSpPr/>
          <p:nvPr/>
        </p:nvSpPr>
        <p:spPr>
          <a:xfrm>
            <a:off x="367318" y="1125131"/>
            <a:ext cx="4286280" cy="1821669"/>
          </a:xfrm>
          <a:prstGeom prst="ellipse">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ru-RU" sz="2400" b="1" dirty="0" smtClean="0">
                <a:solidFill>
                  <a:srgbClr val="FF0000"/>
                </a:solidFill>
              </a:rPr>
              <a:t>Гирудотерапия</a:t>
            </a:r>
          </a:p>
          <a:p>
            <a:pPr algn="ctr"/>
            <a:endParaRPr lang="ru-RU" sz="3200" b="1" dirty="0" smtClean="0">
              <a:solidFill>
                <a:schemeClr val="bg1"/>
              </a:solidFill>
            </a:endParaRPr>
          </a:p>
          <a:p>
            <a:pPr algn="ctr"/>
            <a:endParaRPr lang="ru-RU" sz="3200" b="1" dirty="0" smtClean="0">
              <a:solidFill>
                <a:schemeClr val="bg1"/>
              </a:solidFill>
            </a:endParaRPr>
          </a:p>
          <a:p>
            <a:pPr algn="ctr"/>
            <a:endParaRPr lang="ru-RU" sz="3200" b="1" dirty="0">
              <a:solidFill>
                <a:schemeClr val="bg1"/>
              </a:solidFill>
            </a:endParaRPr>
          </a:p>
        </p:txBody>
      </p:sp>
      <p:sp>
        <p:nvSpPr>
          <p:cNvPr id="4" name="Прямоугольник 3"/>
          <p:cNvSpPr/>
          <p:nvPr/>
        </p:nvSpPr>
        <p:spPr>
          <a:xfrm>
            <a:off x="642910" y="3053956"/>
            <a:ext cx="3786214" cy="589364"/>
          </a:xfrm>
          <a:prstGeom prst="rect">
            <a:avLst/>
          </a:prstGeom>
        </p:spPr>
        <p:style>
          <a:lnRef idx="0">
            <a:schemeClr val="accent5"/>
          </a:lnRef>
          <a:fillRef idx="3">
            <a:schemeClr val="accent5"/>
          </a:fillRef>
          <a:effectRef idx="3">
            <a:schemeClr val="accent5"/>
          </a:effectRef>
          <a:fontRef idx="minor">
            <a:schemeClr val="lt1"/>
          </a:fontRef>
        </p:style>
        <p:txBody>
          <a:bodyPr rtlCol="0" anchor="ctr"/>
          <a:lstStyle/>
          <a:p>
            <a:pPr algn="ctr"/>
            <a:r>
              <a:rPr lang="ru-RU" sz="2800" b="1" dirty="0" smtClean="0">
                <a:solidFill>
                  <a:srgbClr val="FF0000"/>
                </a:solidFill>
              </a:rPr>
              <a:t>Гидротерапия</a:t>
            </a:r>
            <a:endParaRPr lang="ru-RU" sz="2800" b="1" dirty="0">
              <a:solidFill>
                <a:srgbClr val="FF0000"/>
              </a:solidFill>
            </a:endParaRPr>
          </a:p>
        </p:txBody>
      </p:sp>
      <p:sp>
        <p:nvSpPr>
          <p:cNvPr id="5" name="Прямоугольник 4"/>
          <p:cNvSpPr/>
          <p:nvPr/>
        </p:nvSpPr>
        <p:spPr>
          <a:xfrm>
            <a:off x="642910" y="3804055"/>
            <a:ext cx="3857652" cy="482207"/>
          </a:xfrm>
          <a:prstGeom prst="rect">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ru-RU" sz="3200" b="1" dirty="0" smtClean="0">
                <a:solidFill>
                  <a:srgbClr val="FF0000"/>
                </a:solidFill>
              </a:rPr>
              <a:t>Бальнеотерапия</a:t>
            </a:r>
            <a:endParaRPr lang="ru-RU" sz="3200" b="1" dirty="0">
              <a:solidFill>
                <a:srgbClr val="FF0000"/>
              </a:solidFill>
            </a:endParaRPr>
          </a:p>
        </p:txBody>
      </p:sp>
      <p:pic>
        <p:nvPicPr>
          <p:cNvPr id="53250" name="Picture 2" descr="http://img11.slando.ua/images_slandocomua/62369319_8_644x461_lechenie-piyavkami-v-zaporozhe-girudoterapiya-v-zaporozhe-.jpg"/>
          <p:cNvPicPr>
            <a:picLocks noChangeAspect="1" noChangeArrowheads="1"/>
          </p:cNvPicPr>
          <p:nvPr/>
        </p:nvPicPr>
        <p:blipFill>
          <a:blip r:embed="rId2" cstate="print"/>
          <a:srcRect/>
          <a:stretch>
            <a:fillRect/>
          </a:stretch>
        </p:blipFill>
        <p:spPr bwMode="auto">
          <a:xfrm>
            <a:off x="1428728" y="1714494"/>
            <a:ext cx="2001348" cy="1125149"/>
          </a:xfrm>
          <a:prstGeom prst="rect">
            <a:avLst/>
          </a:prstGeom>
          <a:noFill/>
        </p:spPr>
      </p:pic>
      <p:sp>
        <p:nvSpPr>
          <p:cNvPr id="7" name="Прямоугольник 6"/>
          <p:cNvSpPr/>
          <p:nvPr/>
        </p:nvSpPr>
        <p:spPr>
          <a:xfrm>
            <a:off x="5715008" y="1232287"/>
            <a:ext cx="3214710" cy="589364"/>
          </a:xfrm>
          <a:prstGeom prst="rect">
            <a:avLst/>
          </a:prstGeom>
        </p:spPr>
        <p:style>
          <a:lnRef idx="1">
            <a:schemeClr val="accent2"/>
          </a:lnRef>
          <a:fillRef idx="3">
            <a:schemeClr val="accent2"/>
          </a:fillRef>
          <a:effectRef idx="2">
            <a:schemeClr val="accent2"/>
          </a:effectRef>
          <a:fontRef idx="minor">
            <a:schemeClr val="lt1"/>
          </a:fontRef>
        </p:style>
        <p:txBody>
          <a:bodyPr rtlCol="0" anchor="ctr"/>
          <a:lstStyle/>
          <a:p>
            <a:pPr algn="ctr"/>
            <a:r>
              <a:rPr lang="ru-RU" sz="2000" b="1" smtClean="0">
                <a:solidFill>
                  <a:schemeClr val="tx1"/>
                </a:solidFill>
              </a:rPr>
              <a:t>Иссиклик билан даволаш</a:t>
            </a:r>
            <a:endParaRPr lang="ru-RU" sz="3200" b="1" dirty="0">
              <a:solidFill>
                <a:schemeClr val="tx1"/>
              </a:solidFill>
            </a:endParaRPr>
          </a:p>
        </p:txBody>
      </p:sp>
      <p:sp>
        <p:nvSpPr>
          <p:cNvPr id="8" name="Прямоугольник 7"/>
          <p:cNvSpPr/>
          <p:nvPr/>
        </p:nvSpPr>
        <p:spPr>
          <a:xfrm>
            <a:off x="5643570" y="1982386"/>
            <a:ext cx="3214710" cy="1446620"/>
          </a:xfrm>
          <a:prstGeom prst="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a:endParaRPr lang="ru-RU" sz="2400" smtClean="0">
              <a:ln w="18415" cmpd="sng">
                <a:solidFill>
                  <a:srgbClr val="FFFFFF"/>
                </a:solidFill>
                <a:prstDash val="solid"/>
              </a:ln>
              <a:solidFill>
                <a:srgbClr val="FF0000"/>
              </a:solidFill>
              <a:effectLst>
                <a:outerShdw blurRad="63500" dir="3600000" algn="tl" rotWithShape="0">
                  <a:srgbClr val="000000">
                    <a:alpha val="70000"/>
                  </a:srgbClr>
                </a:outerShdw>
              </a:effectLst>
            </a:endParaRPr>
          </a:p>
          <a:p>
            <a:pPr algn="ctr"/>
            <a:r>
              <a:rPr lang="ru-RU" sz="2400" b="1"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Криотерапия</a:t>
            </a:r>
            <a:endParaRPr lang="ru-RU" sz="2400" dirty="0" smtClean="0">
              <a:ln w="18415" cmpd="sng">
                <a:solidFill>
                  <a:srgbClr val="FFFFFF"/>
                </a:solidFill>
                <a:prstDash val="solid"/>
              </a:ln>
              <a:solidFill>
                <a:srgbClr val="FF0000"/>
              </a:solidFill>
              <a:effectLst>
                <a:outerShdw blurRad="63500" dir="3600000" algn="tl" rotWithShape="0">
                  <a:srgbClr val="000000">
                    <a:alpha val="70000"/>
                  </a:srgbClr>
                </a:outerShdw>
              </a:effectLst>
            </a:endParaRPr>
          </a:p>
          <a:p>
            <a:pPr algn="ctr"/>
            <a:endParaRPr lang="ru-RU" sz="3200" b="1" dirty="0" smtClean="0">
              <a:solidFill>
                <a:schemeClr val="bg1"/>
              </a:solidFill>
            </a:endParaRPr>
          </a:p>
          <a:p>
            <a:pPr algn="ctr"/>
            <a:endParaRPr lang="ru-RU" sz="3200" b="1" dirty="0" smtClean="0">
              <a:solidFill>
                <a:schemeClr val="bg1"/>
              </a:solidFill>
            </a:endParaRPr>
          </a:p>
          <a:p>
            <a:pPr algn="ctr"/>
            <a:endParaRPr lang="ru-RU" sz="3200" b="1" dirty="0">
              <a:solidFill>
                <a:schemeClr val="bg1"/>
              </a:solidFill>
            </a:endParaRPr>
          </a:p>
        </p:txBody>
      </p:sp>
      <p:pic>
        <p:nvPicPr>
          <p:cNvPr id="53252" name="Picture 4" descr="http://derma.dp.ua/images/krio.jpg"/>
          <p:cNvPicPr>
            <a:picLocks noChangeAspect="1" noChangeArrowheads="1"/>
          </p:cNvPicPr>
          <p:nvPr/>
        </p:nvPicPr>
        <p:blipFill>
          <a:blip r:embed="rId3" cstate="print"/>
          <a:srcRect/>
          <a:stretch>
            <a:fillRect/>
          </a:stretch>
        </p:blipFill>
        <p:spPr bwMode="auto">
          <a:xfrm>
            <a:off x="6215074" y="2357436"/>
            <a:ext cx="2134154" cy="1017992"/>
          </a:xfrm>
          <a:prstGeom prst="rect">
            <a:avLst/>
          </a:prstGeom>
          <a:noFill/>
        </p:spPr>
      </p:pic>
      <p:sp>
        <p:nvSpPr>
          <p:cNvPr id="10" name="Прямоугольник 9"/>
          <p:cNvSpPr/>
          <p:nvPr/>
        </p:nvSpPr>
        <p:spPr>
          <a:xfrm>
            <a:off x="5643570" y="3536163"/>
            <a:ext cx="3214710" cy="1607337"/>
          </a:xfrm>
          <a:prstGeom prst="rect">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lang="ru-RU" sz="3200" b="1" dirty="0" smtClean="0">
                <a:solidFill>
                  <a:srgbClr val="FF0000"/>
                </a:solidFill>
              </a:rPr>
              <a:t>Ингаляции</a:t>
            </a:r>
          </a:p>
          <a:p>
            <a:pPr algn="ctr"/>
            <a:endParaRPr lang="ru-RU" sz="3200" b="1" dirty="0" smtClean="0">
              <a:solidFill>
                <a:schemeClr val="bg1"/>
              </a:solidFill>
            </a:endParaRPr>
          </a:p>
          <a:p>
            <a:pPr algn="ctr"/>
            <a:endParaRPr lang="ru-RU" sz="3200" b="1" dirty="0" smtClean="0">
              <a:solidFill>
                <a:schemeClr val="bg1"/>
              </a:solidFill>
            </a:endParaRPr>
          </a:p>
          <a:p>
            <a:pPr algn="ctr"/>
            <a:endParaRPr lang="ru-RU" sz="3200" b="1" dirty="0">
              <a:solidFill>
                <a:schemeClr val="bg1"/>
              </a:solidFill>
            </a:endParaRPr>
          </a:p>
        </p:txBody>
      </p:sp>
      <p:pic>
        <p:nvPicPr>
          <p:cNvPr id="53254" name="Picture 6" descr="http://www.womansterritory.ru/uploads/posts/2010-12/1293125297_ingalyacii.jpg"/>
          <p:cNvPicPr>
            <a:picLocks noChangeAspect="1" noChangeArrowheads="1"/>
          </p:cNvPicPr>
          <p:nvPr/>
        </p:nvPicPr>
        <p:blipFill>
          <a:blip r:embed="rId4" cstate="print"/>
          <a:srcRect/>
          <a:stretch>
            <a:fillRect/>
          </a:stretch>
        </p:blipFill>
        <p:spPr bwMode="auto">
          <a:xfrm>
            <a:off x="6357950" y="3963567"/>
            <a:ext cx="1643074" cy="1179933"/>
          </a:xfrm>
          <a:prstGeom prst="rect">
            <a:avLst/>
          </a:prstGeom>
          <a:noFill/>
        </p:spPr>
      </p:pic>
      <p:cxnSp>
        <p:nvCxnSpPr>
          <p:cNvPr id="13" name="Прямая соединительная линия 12"/>
          <p:cNvCxnSpPr/>
          <p:nvPr/>
        </p:nvCxnSpPr>
        <p:spPr>
          <a:xfrm rot="5400000">
            <a:off x="3268256" y="2946800"/>
            <a:ext cx="3750495" cy="0"/>
          </a:xfrm>
          <a:prstGeom prst="line">
            <a:avLst/>
          </a:prstGeom>
          <a:ln w="76200">
            <a:solidFill>
              <a:schemeClr val="accent6">
                <a:lumMod val="40000"/>
                <a:lumOff val="60000"/>
              </a:schemeClr>
            </a:solidFill>
          </a:ln>
        </p:spPr>
        <p:style>
          <a:lnRef idx="1">
            <a:schemeClr val="accent1"/>
          </a:lnRef>
          <a:fillRef idx="0">
            <a:schemeClr val="accent1"/>
          </a:fillRef>
          <a:effectRef idx="0">
            <a:schemeClr val="accent1"/>
          </a:effectRef>
          <a:fontRef idx="minor">
            <a:schemeClr val="tx1"/>
          </a:fontRef>
        </p:style>
      </p:cxnSp>
      <p:sp>
        <p:nvSpPr>
          <p:cNvPr id="15" name="Прямоугольник 14"/>
          <p:cNvSpPr/>
          <p:nvPr/>
        </p:nvSpPr>
        <p:spPr>
          <a:xfrm>
            <a:off x="642910" y="4500576"/>
            <a:ext cx="3857652" cy="428628"/>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3200" b="1" dirty="0" smtClean="0">
                <a:solidFill>
                  <a:srgbClr val="FF0000"/>
                </a:solidFill>
              </a:rPr>
              <a:t>Фототерапия</a:t>
            </a:r>
            <a:endParaRPr lang="ru-RU" sz="3200" b="1" dirty="0">
              <a:solidFill>
                <a:srgbClr val="FF0000"/>
              </a:solidFill>
            </a:endParaRPr>
          </a:p>
        </p:txBody>
      </p:sp>
      <p:cxnSp>
        <p:nvCxnSpPr>
          <p:cNvPr id="17" name="Прямая со стрелкой 16"/>
          <p:cNvCxnSpPr>
            <a:endCxn id="3" idx="6"/>
          </p:cNvCxnSpPr>
          <p:nvPr/>
        </p:nvCxnSpPr>
        <p:spPr>
          <a:xfrm rot="10800000">
            <a:off x="4653598" y="2035965"/>
            <a:ext cx="500066" cy="1191"/>
          </a:xfrm>
          <a:prstGeom prst="straightConnector1">
            <a:avLst/>
          </a:prstGeom>
          <a:ln w="76200">
            <a:solidFill>
              <a:schemeClr val="accent6">
                <a:lumMod val="40000"/>
                <a:lumOff val="60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28" name="Прямая со стрелкой 27"/>
          <p:cNvCxnSpPr/>
          <p:nvPr/>
        </p:nvCxnSpPr>
        <p:spPr>
          <a:xfrm rot="10800000">
            <a:off x="4500562" y="3321850"/>
            <a:ext cx="642942" cy="1190"/>
          </a:xfrm>
          <a:prstGeom prst="straightConnector1">
            <a:avLst/>
          </a:prstGeom>
          <a:ln w="76200">
            <a:solidFill>
              <a:schemeClr val="accent6">
                <a:lumMod val="40000"/>
                <a:lumOff val="60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31" name="Прямая со стрелкой 30"/>
          <p:cNvCxnSpPr/>
          <p:nvPr/>
        </p:nvCxnSpPr>
        <p:spPr>
          <a:xfrm rot="10800000">
            <a:off x="4500562" y="4071948"/>
            <a:ext cx="642942" cy="1190"/>
          </a:xfrm>
          <a:prstGeom prst="straightConnector1">
            <a:avLst/>
          </a:prstGeom>
          <a:ln w="76200">
            <a:solidFill>
              <a:schemeClr val="accent6">
                <a:lumMod val="40000"/>
                <a:lumOff val="60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32" name="Прямая со стрелкой 31"/>
          <p:cNvCxnSpPr/>
          <p:nvPr/>
        </p:nvCxnSpPr>
        <p:spPr>
          <a:xfrm rot="10800000">
            <a:off x="4500562" y="4822048"/>
            <a:ext cx="642942" cy="1190"/>
          </a:xfrm>
          <a:prstGeom prst="straightConnector1">
            <a:avLst/>
          </a:prstGeom>
          <a:ln w="76200">
            <a:solidFill>
              <a:schemeClr val="accent6">
                <a:lumMod val="40000"/>
                <a:lumOff val="60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38" name="Прямая со стрелкой 37"/>
          <p:cNvCxnSpPr/>
          <p:nvPr/>
        </p:nvCxnSpPr>
        <p:spPr>
          <a:xfrm>
            <a:off x="5143504" y="1607337"/>
            <a:ext cx="642942" cy="1191"/>
          </a:xfrm>
          <a:prstGeom prst="straightConnector1">
            <a:avLst/>
          </a:prstGeom>
          <a:ln w="76200">
            <a:solidFill>
              <a:schemeClr val="accent6">
                <a:lumMod val="40000"/>
                <a:lumOff val="60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41" name="Прямая со стрелкой 40"/>
          <p:cNvCxnSpPr/>
          <p:nvPr/>
        </p:nvCxnSpPr>
        <p:spPr>
          <a:xfrm>
            <a:off x="5072066" y="2732486"/>
            <a:ext cx="642942" cy="1191"/>
          </a:xfrm>
          <a:prstGeom prst="straightConnector1">
            <a:avLst/>
          </a:prstGeom>
          <a:ln w="76200">
            <a:solidFill>
              <a:schemeClr val="accent6">
                <a:lumMod val="40000"/>
                <a:lumOff val="60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42" name="Прямая со стрелкой 41"/>
          <p:cNvCxnSpPr/>
          <p:nvPr/>
        </p:nvCxnSpPr>
        <p:spPr>
          <a:xfrm>
            <a:off x="5143504" y="4822047"/>
            <a:ext cx="642942" cy="1191"/>
          </a:xfrm>
          <a:prstGeom prst="straightConnector1">
            <a:avLst/>
          </a:prstGeom>
          <a:ln w="76200">
            <a:solidFill>
              <a:schemeClr val="accent6">
                <a:lumMod val="40000"/>
                <a:lumOff val="60000"/>
              </a:schemeClr>
            </a:solidFill>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0" y="2753360"/>
            <a:ext cx="9144000" cy="2290382"/>
          </a:xfrm>
          <a:solidFill>
            <a:schemeClr val="bg1"/>
          </a:solidFill>
        </p:spPr>
        <p:txBody>
          <a:bodyPr>
            <a:noAutofit/>
          </a:bodyPr>
          <a:lstStyle/>
          <a:p>
            <a:r>
              <a:rPr lang="ru-RU" sz="1500" b="1" dirty="0" err="1" smtClean="0">
                <a:solidFill>
                  <a:srgbClr val="FF0000"/>
                </a:solidFill>
              </a:rPr>
              <a:t>Гурике</a:t>
            </a:r>
            <a:r>
              <a:rPr lang="ru-RU" sz="1500" b="1" dirty="0" smtClean="0">
                <a:solidFill>
                  <a:srgbClr val="FF0000"/>
                </a:solidFill>
              </a:rPr>
              <a:t> (1672 г</a:t>
            </a:r>
            <a:r>
              <a:rPr lang="ru-RU" sz="1500" b="1" smtClean="0">
                <a:solidFill>
                  <a:srgbClr val="FF0000"/>
                </a:solidFill>
              </a:rPr>
              <a:t>.)</a:t>
            </a:r>
            <a:r>
              <a:rPr lang="ru-RU" sz="1500" smtClean="0">
                <a:solidFill>
                  <a:srgbClr val="FF0000"/>
                </a:solidFill>
              </a:rPr>
              <a:t> </a:t>
            </a:r>
            <a:r>
              <a:rPr lang="ru-RU" sz="1500" smtClean="0">
                <a:solidFill>
                  <a:srgbClr val="0070C0"/>
                </a:solidFill>
              </a:rPr>
              <a:t>статик токни олиш усулини топди, кейинчалик франклинизация усулини очишда ёрдам берди.</a:t>
            </a:r>
            <a:endParaRPr lang="ru-RU" sz="1500" dirty="0" smtClean="0">
              <a:solidFill>
                <a:srgbClr val="0070C0"/>
              </a:solidFill>
            </a:endParaRPr>
          </a:p>
          <a:p>
            <a:r>
              <a:rPr lang="ru-RU" sz="1500" b="1" dirty="0" smtClean="0">
                <a:solidFill>
                  <a:srgbClr val="FF0000"/>
                </a:solidFill>
              </a:rPr>
              <a:t>Вольт, </a:t>
            </a:r>
            <a:r>
              <a:rPr lang="ru-RU" sz="1500" b="1" dirty="0" err="1" smtClean="0">
                <a:solidFill>
                  <a:srgbClr val="FF0000"/>
                </a:solidFill>
              </a:rPr>
              <a:t>Гальвани</a:t>
            </a:r>
            <a:r>
              <a:rPr lang="ru-RU" sz="1500" b="1" dirty="0" smtClean="0">
                <a:solidFill>
                  <a:srgbClr val="FF0000"/>
                </a:solidFill>
              </a:rPr>
              <a:t> (1791 г</a:t>
            </a:r>
            <a:r>
              <a:rPr lang="ru-RU" sz="1500" b="1" smtClean="0">
                <a:solidFill>
                  <a:srgbClr val="FF0000"/>
                </a:solidFill>
              </a:rPr>
              <a:t>.) </a:t>
            </a:r>
            <a:r>
              <a:rPr lang="ru-RU" sz="1500" smtClean="0">
                <a:solidFill>
                  <a:srgbClr val="0070C0"/>
                </a:solidFill>
              </a:rPr>
              <a:t>гальваник токни</a:t>
            </a:r>
            <a:r>
              <a:rPr lang="en-US" sz="1500" smtClean="0">
                <a:solidFill>
                  <a:srgbClr val="0070C0"/>
                </a:solidFill>
              </a:rPr>
              <a:t> </a:t>
            </a:r>
            <a:r>
              <a:rPr lang="ru-RU" sz="1500" smtClean="0">
                <a:solidFill>
                  <a:srgbClr val="0070C0"/>
                </a:solidFill>
              </a:rPr>
              <a:t>куллаш бошланди.</a:t>
            </a:r>
            <a:endParaRPr lang="ru-RU" sz="1500" dirty="0" smtClean="0">
              <a:solidFill>
                <a:srgbClr val="0070C0"/>
              </a:solidFill>
            </a:endParaRPr>
          </a:p>
          <a:p>
            <a:r>
              <a:rPr lang="ru-RU" sz="1500" b="1" dirty="0" smtClean="0">
                <a:solidFill>
                  <a:srgbClr val="FF0000"/>
                </a:solidFill>
              </a:rPr>
              <a:t>В. Росси (1801г</a:t>
            </a:r>
            <a:r>
              <a:rPr lang="ru-RU" sz="1500" b="1" smtClean="0">
                <a:solidFill>
                  <a:srgbClr val="FF0000"/>
                </a:solidFill>
              </a:rPr>
              <a:t>.) </a:t>
            </a:r>
            <a:r>
              <a:rPr lang="ru-RU" sz="1500" smtClean="0">
                <a:solidFill>
                  <a:srgbClr val="0070C0"/>
                </a:solidFill>
              </a:rPr>
              <a:t>сифилис даволашда электрофорез  кўллашни тавсия қилди.</a:t>
            </a:r>
            <a:endParaRPr lang="ru-RU" sz="1500" dirty="0" smtClean="0">
              <a:solidFill>
                <a:srgbClr val="0070C0"/>
              </a:solidFill>
            </a:endParaRPr>
          </a:p>
          <a:p>
            <a:r>
              <a:rPr lang="ru-RU" sz="1500" b="1" dirty="0" smtClean="0">
                <a:solidFill>
                  <a:srgbClr val="FF0000"/>
                </a:solidFill>
              </a:rPr>
              <a:t>В. Петров (1803 г</a:t>
            </a:r>
            <a:r>
              <a:rPr lang="ru-RU" sz="1500" b="1" smtClean="0">
                <a:solidFill>
                  <a:srgbClr val="FF0000"/>
                </a:solidFill>
              </a:rPr>
              <a:t>.)</a:t>
            </a:r>
            <a:r>
              <a:rPr lang="ru-RU" sz="1500" smtClean="0">
                <a:solidFill>
                  <a:srgbClr val="FF0000"/>
                </a:solidFill>
              </a:rPr>
              <a:t>  </a:t>
            </a:r>
            <a:r>
              <a:rPr lang="ru-RU" sz="1500" smtClean="0">
                <a:solidFill>
                  <a:srgbClr val="0070C0"/>
                </a:solidFill>
              </a:rPr>
              <a:t>Гальванизацияни  даволовчи таъсирини изохлаб берди.</a:t>
            </a:r>
            <a:endParaRPr lang="ru-RU" sz="1500" dirty="0" smtClean="0">
              <a:solidFill>
                <a:srgbClr val="0070C0"/>
              </a:solidFill>
            </a:endParaRPr>
          </a:p>
          <a:p>
            <a:r>
              <a:rPr lang="ru-RU" sz="1500" b="1" dirty="0" err="1" smtClean="0">
                <a:solidFill>
                  <a:srgbClr val="FF0000"/>
                </a:solidFill>
              </a:rPr>
              <a:t>Кабатов</a:t>
            </a:r>
            <a:r>
              <a:rPr lang="ru-RU" sz="1500" b="1" dirty="0" smtClean="0">
                <a:solidFill>
                  <a:srgbClr val="FF0000"/>
                </a:solidFill>
              </a:rPr>
              <a:t> (1848 г.) </a:t>
            </a:r>
            <a:r>
              <a:rPr lang="ru-RU" sz="1500" dirty="0" smtClean="0">
                <a:solidFill>
                  <a:srgbClr val="0070C0"/>
                </a:solidFill>
              </a:rPr>
              <a:t>ввел понятие импульсного тока.</a:t>
            </a:r>
          </a:p>
          <a:p>
            <a:r>
              <a:rPr lang="ru-RU" sz="1500" b="1" dirty="0" err="1" smtClean="0">
                <a:solidFill>
                  <a:srgbClr val="FF0000"/>
                </a:solidFill>
              </a:rPr>
              <a:t>Вимшурст</a:t>
            </a:r>
            <a:r>
              <a:rPr lang="ru-RU" sz="1500" b="1" dirty="0" smtClean="0">
                <a:solidFill>
                  <a:srgbClr val="FF0000"/>
                </a:solidFill>
              </a:rPr>
              <a:t> (1882 г</a:t>
            </a:r>
            <a:r>
              <a:rPr lang="ru-RU" sz="1500" b="1" smtClean="0">
                <a:solidFill>
                  <a:srgbClr val="FF0000"/>
                </a:solidFill>
              </a:rPr>
              <a:t>.) </a:t>
            </a:r>
            <a:r>
              <a:rPr lang="ru-RU" sz="1500" smtClean="0">
                <a:solidFill>
                  <a:srgbClr val="0070C0"/>
                </a:solidFill>
              </a:rPr>
              <a:t>франклинизация аппаратини яратди.</a:t>
            </a:r>
            <a:endParaRPr lang="ru-RU" sz="1500" dirty="0" smtClean="0">
              <a:solidFill>
                <a:srgbClr val="0070C0"/>
              </a:solidFill>
            </a:endParaRPr>
          </a:p>
          <a:p>
            <a:r>
              <a:rPr lang="ru-RU" sz="1500" b="1" dirty="0" smtClean="0">
                <a:solidFill>
                  <a:srgbClr val="FF0000"/>
                </a:solidFill>
              </a:rPr>
              <a:t>Д </a:t>
            </a:r>
            <a:r>
              <a:rPr lang="ru-RU" sz="1500" b="1" dirty="0" err="1" smtClean="0">
                <a:solidFill>
                  <a:srgbClr val="FF0000"/>
                </a:solidFill>
              </a:rPr>
              <a:t>Арсанваль</a:t>
            </a:r>
            <a:r>
              <a:rPr lang="ru-RU" sz="1500" b="1" dirty="0" smtClean="0">
                <a:solidFill>
                  <a:srgbClr val="FF0000"/>
                </a:solidFill>
              </a:rPr>
              <a:t> (1891 г</a:t>
            </a:r>
            <a:r>
              <a:rPr lang="ru-RU" sz="1500" b="1" smtClean="0">
                <a:solidFill>
                  <a:srgbClr val="FF0000"/>
                </a:solidFill>
              </a:rPr>
              <a:t>.) </a:t>
            </a:r>
            <a:r>
              <a:rPr lang="ru-RU" sz="1500" smtClean="0">
                <a:solidFill>
                  <a:srgbClr val="0070C0"/>
                </a:solidFill>
              </a:rPr>
              <a:t>юқори таъсирли импульс токларни тавсия қилди.</a:t>
            </a:r>
            <a:endParaRPr lang="ru-RU" sz="1500" dirty="0" smtClean="0">
              <a:solidFill>
                <a:srgbClr val="0070C0"/>
              </a:solidFill>
            </a:endParaRPr>
          </a:p>
          <a:p>
            <a:endParaRPr lang="ru-RU" sz="1500" dirty="0">
              <a:solidFill>
                <a:srgbClr val="0070C0"/>
              </a:solidFill>
            </a:endParaRPr>
          </a:p>
        </p:txBody>
      </p:sp>
      <p:pic>
        <p:nvPicPr>
          <p:cNvPr id="23554" name="Picture 2" descr="Луиджи Гальвани"/>
          <p:cNvPicPr>
            <a:picLocks noChangeAspect="1" noChangeArrowheads="1"/>
          </p:cNvPicPr>
          <p:nvPr/>
        </p:nvPicPr>
        <p:blipFill>
          <a:blip r:embed="rId2" cstate="print"/>
          <a:srcRect/>
          <a:stretch>
            <a:fillRect/>
          </a:stretch>
        </p:blipFill>
        <p:spPr bwMode="auto">
          <a:xfrm>
            <a:off x="714348" y="0"/>
            <a:ext cx="1802334" cy="1768091"/>
          </a:xfrm>
          <a:prstGeom prst="rect">
            <a:avLst/>
          </a:prstGeom>
          <a:noFill/>
        </p:spPr>
      </p:pic>
      <p:sp>
        <p:nvSpPr>
          <p:cNvPr id="5" name="Прямоугольник 4"/>
          <p:cNvSpPr/>
          <p:nvPr/>
        </p:nvSpPr>
        <p:spPr>
          <a:xfrm>
            <a:off x="489874" y="1969448"/>
            <a:ext cx="2143140" cy="707886"/>
          </a:xfrm>
          <a:prstGeom prst="rect">
            <a:avLst/>
          </a:prstGeom>
        </p:spPr>
        <p:style>
          <a:lnRef idx="1">
            <a:schemeClr val="accent5"/>
          </a:lnRef>
          <a:fillRef idx="2">
            <a:schemeClr val="accent5"/>
          </a:fillRef>
          <a:effectRef idx="1">
            <a:schemeClr val="accent5"/>
          </a:effectRef>
          <a:fontRef idx="minor">
            <a:schemeClr val="dk1"/>
          </a:fontRef>
        </p:style>
        <p:txBody>
          <a:bodyPr wrap="square">
            <a:spAutoFit/>
          </a:bodyPr>
          <a:lstStyle/>
          <a:p>
            <a:pPr lvl="0" algn="ctr" fontAlgn="base">
              <a:spcAft>
                <a:spcPct val="0"/>
              </a:spcAft>
            </a:pPr>
            <a:r>
              <a:rPr lang="ru-RU" sz="2000" b="1" dirty="0" err="1" smtClean="0">
                <a:solidFill>
                  <a:srgbClr val="CC3300"/>
                </a:solidFill>
                <a:effectLst>
                  <a:outerShdw blurRad="38100" dist="38100" dir="2700000" algn="tl">
                    <a:srgbClr val="C0C0C0"/>
                  </a:outerShdw>
                </a:effectLst>
                <a:latin typeface="Arial" charset="0"/>
              </a:rPr>
              <a:t>Гальвани</a:t>
            </a:r>
            <a:r>
              <a:rPr lang="ru-RU" sz="2000" b="1" dirty="0" smtClean="0">
                <a:solidFill>
                  <a:srgbClr val="CC3300"/>
                </a:solidFill>
                <a:effectLst>
                  <a:outerShdw blurRad="38100" dist="38100" dir="2700000" algn="tl">
                    <a:srgbClr val="C0C0C0"/>
                  </a:outerShdw>
                </a:effectLst>
                <a:latin typeface="Arial" charset="0"/>
              </a:rPr>
              <a:t> </a:t>
            </a:r>
          </a:p>
          <a:p>
            <a:pPr lvl="0" algn="ctr" fontAlgn="base">
              <a:spcAft>
                <a:spcPct val="0"/>
              </a:spcAft>
            </a:pPr>
            <a:r>
              <a:rPr lang="ru-RU" sz="2000" b="1" dirty="0" smtClean="0">
                <a:solidFill>
                  <a:srgbClr val="CC3300"/>
                </a:solidFill>
                <a:effectLst>
                  <a:outerShdw blurRad="38100" dist="38100" dir="2700000" algn="tl">
                    <a:srgbClr val="C0C0C0"/>
                  </a:outerShdw>
                </a:effectLst>
                <a:latin typeface="Arial" charset="0"/>
              </a:rPr>
              <a:t> </a:t>
            </a:r>
            <a:r>
              <a:rPr lang="ru-RU" sz="2000" b="1" smtClean="0">
                <a:solidFill>
                  <a:srgbClr val="CC3300"/>
                </a:solidFill>
                <a:effectLst>
                  <a:outerShdw blurRad="38100" dist="38100" dir="2700000" algn="tl">
                    <a:srgbClr val="C0C0C0"/>
                  </a:outerShdw>
                </a:effectLst>
                <a:latin typeface="Arial" charset="0"/>
              </a:rPr>
              <a:t>(1737-1798й.й.)</a:t>
            </a:r>
            <a:r>
              <a:rPr lang="ru-RU" sz="2000" b="1" smtClean="0">
                <a:solidFill>
                  <a:srgbClr val="CC3300"/>
                </a:solidFill>
                <a:latin typeface="Arial" charset="0"/>
              </a:rPr>
              <a:t> </a:t>
            </a:r>
            <a:endParaRPr lang="ru-RU" sz="2000" b="1" dirty="0" smtClean="0">
              <a:solidFill>
                <a:srgbClr val="CC3300"/>
              </a:solidFill>
              <a:latin typeface="Arial" charset="0"/>
            </a:endParaRPr>
          </a:p>
        </p:txBody>
      </p:sp>
      <p:pic>
        <p:nvPicPr>
          <p:cNvPr id="23556" name="Picture 4" descr="Алессандро Вольта"/>
          <p:cNvPicPr>
            <a:picLocks noChangeAspect="1" noChangeArrowheads="1"/>
          </p:cNvPicPr>
          <p:nvPr/>
        </p:nvPicPr>
        <p:blipFill>
          <a:blip r:embed="rId3" cstate="print"/>
          <a:srcRect/>
          <a:stretch>
            <a:fillRect/>
          </a:stretch>
        </p:blipFill>
        <p:spPr bwMode="auto">
          <a:xfrm>
            <a:off x="3316596" y="142240"/>
            <a:ext cx="2256214" cy="1768091"/>
          </a:xfrm>
          <a:prstGeom prst="rect">
            <a:avLst/>
          </a:prstGeom>
          <a:noFill/>
        </p:spPr>
      </p:pic>
      <p:sp>
        <p:nvSpPr>
          <p:cNvPr id="7" name="Прямоугольник 6"/>
          <p:cNvSpPr/>
          <p:nvPr/>
        </p:nvSpPr>
        <p:spPr>
          <a:xfrm>
            <a:off x="3143240" y="1982386"/>
            <a:ext cx="2500330" cy="707886"/>
          </a:xfrm>
          <a:prstGeom prst="rect">
            <a:avLst/>
          </a:prstGeom>
        </p:spPr>
        <p:style>
          <a:lnRef idx="1">
            <a:schemeClr val="accent4"/>
          </a:lnRef>
          <a:fillRef idx="2">
            <a:schemeClr val="accent4"/>
          </a:fillRef>
          <a:effectRef idx="1">
            <a:schemeClr val="accent4"/>
          </a:effectRef>
          <a:fontRef idx="minor">
            <a:schemeClr val="dk1"/>
          </a:fontRef>
        </p:style>
        <p:txBody>
          <a:bodyPr wrap="square">
            <a:spAutoFit/>
          </a:bodyPr>
          <a:lstStyle/>
          <a:p>
            <a:pPr lvl="0" algn="ctr" fontAlgn="base">
              <a:spcAft>
                <a:spcPct val="0"/>
              </a:spcAft>
            </a:pPr>
            <a:r>
              <a:rPr lang="ru-RU" sz="2000" b="1" dirty="0" smtClean="0">
                <a:solidFill>
                  <a:srgbClr val="CC3300"/>
                </a:solidFill>
                <a:effectLst>
                  <a:outerShdw blurRad="38100" dist="38100" dir="2700000" algn="tl">
                    <a:srgbClr val="C0C0C0"/>
                  </a:outerShdw>
                </a:effectLst>
                <a:latin typeface="Arial" charset="0"/>
              </a:rPr>
              <a:t>А. Вольт </a:t>
            </a:r>
          </a:p>
          <a:p>
            <a:pPr lvl="0" algn="ctr" fontAlgn="base">
              <a:spcAft>
                <a:spcPct val="0"/>
              </a:spcAft>
            </a:pPr>
            <a:r>
              <a:rPr lang="ru-RU" sz="2000" b="1" dirty="0" smtClean="0">
                <a:solidFill>
                  <a:srgbClr val="CC3300"/>
                </a:solidFill>
                <a:effectLst>
                  <a:outerShdw blurRad="38100" dist="38100" dir="2700000" algn="tl">
                    <a:srgbClr val="C0C0C0"/>
                  </a:outerShdw>
                </a:effectLst>
                <a:latin typeface="Arial" charset="0"/>
              </a:rPr>
              <a:t> </a:t>
            </a:r>
            <a:r>
              <a:rPr lang="ru-RU" sz="2000" b="1" smtClean="0">
                <a:solidFill>
                  <a:srgbClr val="CC3300"/>
                </a:solidFill>
                <a:effectLst>
                  <a:outerShdw blurRad="38100" dist="38100" dir="2700000" algn="tl">
                    <a:srgbClr val="C0C0C0"/>
                  </a:outerShdw>
                </a:effectLst>
                <a:latin typeface="Arial" charset="0"/>
              </a:rPr>
              <a:t>(1745-1827й.й.)</a:t>
            </a:r>
            <a:r>
              <a:rPr lang="ru-RU" sz="2000" b="1" smtClean="0">
                <a:solidFill>
                  <a:srgbClr val="CC3300"/>
                </a:solidFill>
                <a:latin typeface="Arial" charset="0"/>
              </a:rPr>
              <a:t> </a:t>
            </a:r>
            <a:endParaRPr lang="ru-RU" sz="2000" b="1" dirty="0" smtClean="0">
              <a:solidFill>
                <a:srgbClr val="CC3300"/>
              </a:solidFill>
              <a:latin typeface="Arial" charset="0"/>
            </a:endParaRPr>
          </a:p>
        </p:txBody>
      </p:sp>
      <p:pic>
        <p:nvPicPr>
          <p:cNvPr id="23558" name="Picture 6" descr="http://www.v-ratio.ru/fiziki/portret/petrov.jpg"/>
          <p:cNvPicPr>
            <a:picLocks noChangeAspect="1" noChangeArrowheads="1"/>
          </p:cNvPicPr>
          <p:nvPr/>
        </p:nvPicPr>
        <p:blipFill>
          <a:blip r:embed="rId4" cstate="print"/>
          <a:srcRect/>
          <a:stretch>
            <a:fillRect/>
          </a:stretch>
        </p:blipFill>
        <p:spPr bwMode="auto">
          <a:xfrm>
            <a:off x="6469393" y="121920"/>
            <a:ext cx="1888985" cy="1768091"/>
          </a:xfrm>
          <a:prstGeom prst="rect">
            <a:avLst/>
          </a:prstGeom>
          <a:noFill/>
        </p:spPr>
      </p:pic>
      <p:sp>
        <p:nvSpPr>
          <p:cNvPr id="9" name="Прямоугольник 8"/>
          <p:cNvSpPr/>
          <p:nvPr/>
        </p:nvSpPr>
        <p:spPr>
          <a:xfrm>
            <a:off x="5857885" y="1969448"/>
            <a:ext cx="3071801" cy="707886"/>
          </a:xfrm>
          <a:prstGeom prst="rect">
            <a:avLst/>
          </a:prstGeom>
        </p:spPr>
        <p:style>
          <a:lnRef idx="1">
            <a:schemeClr val="accent3"/>
          </a:lnRef>
          <a:fillRef idx="2">
            <a:schemeClr val="accent3"/>
          </a:fillRef>
          <a:effectRef idx="1">
            <a:schemeClr val="accent3"/>
          </a:effectRef>
          <a:fontRef idx="minor">
            <a:schemeClr val="dk1"/>
          </a:fontRef>
        </p:style>
        <p:txBody>
          <a:bodyPr wrap="square">
            <a:spAutoFit/>
          </a:bodyPr>
          <a:lstStyle/>
          <a:p>
            <a:pPr lvl="0" algn="ctr" fontAlgn="base">
              <a:spcAft>
                <a:spcPct val="0"/>
              </a:spcAft>
            </a:pPr>
            <a:r>
              <a:rPr lang="ru-RU" sz="2000" b="1" dirty="0" smtClean="0">
                <a:solidFill>
                  <a:srgbClr val="CC3300"/>
                </a:solidFill>
                <a:effectLst>
                  <a:outerShdw blurRad="38100" dist="38100" dir="2700000" algn="tl">
                    <a:srgbClr val="C0C0C0"/>
                  </a:outerShdw>
                </a:effectLst>
                <a:latin typeface="Arial" charset="0"/>
              </a:rPr>
              <a:t>В. Петров </a:t>
            </a:r>
          </a:p>
          <a:p>
            <a:pPr lvl="0" algn="ctr" fontAlgn="base">
              <a:spcAft>
                <a:spcPct val="0"/>
              </a:spcAft>
            </a:pPr>
            <a:r>
              <a:rPr lang="ru-RU" sz="2000" b="1" dirty="0" smtClean="0">
                <a:solidFill>
                  <a:srgbClr val="CC3300"/>
                </a:solidFill>
                <a:effectLst>
                  <a:outerShdw blurRad="38100" dist="38100" dir="2700000" algn="tl">
                    <a:srgbClr val="C0C0C0"/>
                  </a:outerShdw>
                </a:effectLst>
                <a:latin typeface="Arial" charset="0"/>
              </a:rPr>
              <a:t> </a:t>
            </a:r>
            <a:r>
              <a:rPr lang="ru-RU" sz="2000" b="1" smtClean="0">
                <a:solidFill>
                  <a:srgbClr val="CC3300"/>
                </a:solidFill>
                <a:effectLst>
                  <a:outerShdw blurRad="38100" dist="38100" dir="2700000" algn="tl">
                    <a:srgbClr val="C0C0C0"/>
                  </a:outerShdw>
                </a:effectLst>
                <a:latin typeface="Arial" charset="0"/>
              </a:rPr>
              <a:t>(1761-1834 й.й.)</a:t>
            </a:r>
            <a:r>
              <a:rPr lang="ru-RU" sz="2000" b="1" smtClean="0">
                <a:solidFill>
                  <a:srgbClr val="CC3300"/>
                </a:solidFill>
                <a:latin typeface="Arial" charset="0"/>
              </a:rPr>
              <a:t> </a:t>
            </a:r>
            <a:endParaRPr lang="ru-RU" sz="2000" b="1" dirty="0" smtClean="0">
              <a:solidFill>
                <a:srgbClr val="CC3300"/>
              </a:solidFill>
              <a:latin typeface="Arial" charset="0"/>
            </a:endParaRPr>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Номер слайда 3"/>
          <p:cNvSpPr>
            <a:spLocks noGrp="1"/>
          </p:cNvSpPr>
          <p:nvPr>
            <p:ph type="sldNum" sz="quarter" idx="12"/>
          </p:nvPr>
        </p:nvSpPr>
        <p:spPr/>
        <p:txBody>
          <a:bodyPr/>
          <a:lstStyle/>
          <a:p>
            <a:fld id="{23F4BF4D-98E6-4243-BEBE-A6A789E7946A}" type="slidenum">
              <a:rPr lang="ru-RU" smtClean="0"/>
              <a:pPr/>
              <a:t>25</a:t>
            </a:fld>
            <a:endParaRPr lang="ru-RU"/>
          </a:p>
        </p:txBody>
      </p:sp>
      <p:sp>
        <p:nvSpPr>
          <p:cNvPr id="3" name="Прямоугольник 2"/>
          <p:cNvSpPr/>
          <p:nvPr/>
        </p:nvSpPr>
        <p:spPr>
          <a:xfrm>
            <a:off x="3030527" y="137833"/>
            <a:ext cx="2982676" cy="369332"/>
          </a:xfrm>
          <a:prstGeom prst="rect">
            <a:avLst/>
          </a:prstGeom>
        </p:spPr>
        <p:txBody>
          <a:bodyPr wrap="none">
            <a:spAutoFit/>
          </a:bodyPr>
          <a:lstStyle/>
          <a:p>
            <a:r>
              <a:rPr lang="uz-Cyrl-UZ" b="1" dirty="0" smtClean="0"/>
              <a:t>Жорий баҳолаш мезонлари</a:t>
            </a:r>
            <a:endParaRPr lang="ru-RU" dirty="0"/>
          </a:p>
        </p:txBody>
      </p:sp>
      <p:sp>
        <p:nvSpPr>
          <p:cNvPr id="52225" name="Rectangle 1"/>
          <p:cNvSpPr>
            <a:spLocks noChangeArrowheads="1"/>
          </p:cNvSpPr>
          <p:nvPr/>
        </p:nvSpPr>
        <p:spPr bwMode="auto">
          <a:xfrm>
            <a:off x="1032933" y="550333"/>
            <a:ext cx="7865533" cy="397031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R="0" lvl="0" indent="452438" algn="just" defTabSz="914400" rtl="0" eaLnBrk="1" fontAlgn="base" latinLnBrk="0" hangingPunct="1">
              <a:lnSpc>
                <a:spcPct val="100000"/>
              </a:lnSpc>
              <a:spcBef>
                <a:spcPct val="0"/>
              </a:spcBef>
              <a:spcAft>
                <a:spcPct val="0"/>
              </a:spcAft>
              <a:buClrTx/>
              <a:buSzTx/>
              <a:buFontTx/>
              <a:buNone/>
              <a:tabLst/>
            </a:pPr>
            <a:r>
              <a:rPr kumimoji="0" lang="uz-Cyrl-UZ"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Даволаш жисмоний тарбия мавзуси бўйича ҳар хил </a:t>
            </a:r>
            <a:r>
              <a:rPr kumimoji="0" lang="uz-Cyrl-UZ" b="0" i="0" u="none" strike="noStrike" cap="none" normalizeH="0" baseline="0" smtClean="0">
                <a:ln>
                  <a:noFill/>
                </a:ln>
                <a:solidFill>
                  <a:schemeClr val="tx1"/>
                </a:solidFill>
                <a:effectLst/>
                <a:latin typeface="Arial" pitchFamily="34" charset="0"/>
                <a:ea typeface="Times New Roman" pitchFamily="18" charset="0"/>
                <a:cs typeface="Arial" pitchFamily="34" charset="0"/>
              </a:rPr>
              <a:t>системаларнинг касалликларида </a:t>
            </a:r>
            <a:r>
              <a:rPr kumimoji="0" lang="uz-Cyrl-UZ"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ДЖТнинг ҳаракат тартиботи, унинг вазифалари, восита ва шаклларини мустақил аниқлай олади. Касалликнинг кечишига қараб гимнастик машқлар комплексини туза олади. Берилаётган ДЖТ нинг самарадорлигини баҳолай олади.</a:t>
            </a:r>
            <a:endParaRPr kumimoji="0" lang="ru-RU" b="0" i="0" u="none" strike="noStrike" cap="none" normalizeH="0" baseline="0" dirty="0" smtClean="0">
              <a:ln>
                <a:noFill/>
              </a:ln>
              <a:solidFill>
                <a:schemeClr val="tx1"/>
              </a:solidFill>
              <a:effectLst/>
              <a:latin typeface="Arial" pitchFamily="34" charset="0"/>
              <a:cs typeface="Arial" pitchFamily="34" charset="0"/>
            </a:endParaRPr>
          </a:p>
          <a:p>
            <a:pPr marR="0" lvl="0" indent="452438" algn="just" defTabSz="914400" rtl="0" eaLnBrk="0" fontAlgn="base" latinLnBrk="0" hangingPunct="0">
              <a:lnSpc>
                <a:spcPct val="100000"/>
              </a:lnSpc>
              <a:spcBef>
                <a:spcPct val="0"/>
              </a:spcBef>
              <a:spcAft>
                <a:spcPct val="0"/>
              </a:spcAft>
              <a:buClrTx/>
              <a:buSzTx/>
              <a:buFontTx/>
              <a:buNone/>
              <a:tabLst/>
            </a:pPr>
            <a:r>
              <a:rPr kumimoji="0" lang="uz-Cyrl-UZ"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Мавзуни ижодий фикрлай олади ва янги материаллар бера олади, мустақил мушохада юритади</a:t>
            </a:r>
            <a:endParaRPr kumimoji="0" lang="ru-RU" b="0" i="0" u="none" strike="noStrike" cap="none" normalizeH="0" baseline="0" dirty="0" smtClean="0">
              <a:ln>
                <a:noFill/>
              </a:ln>
              <a:solidFill>
                <a:schemeClr val="tx1"/>
              </a:solidFill>
              <a:effectLst/>
              <a:latin typeface="Arial" pitchFamily="34" charset="0"/>
              <a:cs typeface="Arial" pitchFamily="34" charset="0"/>
            </a:endParaRPr>
          </a:p>
          <a:p>
            <a:pPr marR="0" lvl="0" indent="452438" algn="just" defTabSz="914400" rtl="0" eaLnBrk="0" fontAlgn="base" latinLnBrk="0" hangingPunct="0">
              <a:lnSpc>
                <a:spcPct val="100000"/>
              </a:lnSpc>
              <a:spcBef>
                <a:spcPct val="0"/>
              </a:spcBef>
              <a:spcAft>
                <a:spcPct val="0"/>
              </a:spcAft>
              <a:buClrTx/>
              <a:buSzTx/>
              <a:buFontTx/>
              <a:buNone/>
              <a:tabLst/>
            </a:pPr>
            <a:r>
              <a:rPr kumimoji="0" lang="uz-Cyrl-UZ"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Фан буйича бажарилиши керак вазифани ўзлаштириб, амалда мустакил  текшириш ва баҳолаш ишларини амалга ошира олади ва амалиётга қўллай олади</a:t>
            </a:r>
            <a:endParaRPr kumimoji="0" lang="ru-RU" b="0" i="0" u="none" strike="noStrike" cap="none" normalizeH="0" baseline="0" dirty="0" smtClean="0">
              <a:ln>
                <a:noFill/>
              </a:ln>
              <a:solidFill>
                <a:schemeClr val="tx1"/>
              </a:solidFill>
              <a:effectLst/>
              <a:latin typeface="Arial" pitchFamily="34" charset="0"/>
              <a:cs typeface="Arial" pitchFamily="34" charset="0"/>
            </a:endParaRPr>
          </a:p>
          <a:p>
            <a:pPr marR="0" lvl="0" indent="452438" algn="just" defTabSz="914400" rtl="0" eaLnBrk="0" fontAlgn="base" latinLnBrk="0" hangingPunct="0">
              <a:lnSpc>
                <a:spcPct val="100000"/>
              </a:lnSpc>
              <a:spcBef>
                <a:spcPct val="0"/>
              </a:spcBef>
              <a:spcAft>
                <a:spcPct val="0"/>
              </a:spcAft>
              <a:buClrTx/>
              <a:buSzTx/>
              <a:buFontTx/>
              <a:buNone/>
              <a:tabLst/>
            </a:pPr>
            <a:r>
              <a:rPr kumimoji="0" lang="ru-RU"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Мавзуни</a:t>
            </a:r>
            <a:r>
              <a:rPr kumimoji="0" lang="uz-Cyrl-UZ"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нг м</a:t>
            </a:r>
            <a:r>
              <a:rPr kumimoji="0" lang="ru-RU"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оҳиятини тушутира</a:t>
            </a:r>
            <a:r>
              <a:rPr kumimoji="0" lang="ru-RU"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ru-RU"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олади</a:t>
            </a:r>
            <a:r>
              <a:rPr kumimoji="0" lang="uz-Cyrl-UZ"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назарий </a:t>
            </a:r>
            <a:r>
              <a:rPr kumimoji="0" lang="ru-RU"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билиш</a:t>
            </a:r>
            <a:r>
              <a:rPr kumimoji="0" lang="uz-Cyrl-UZ"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даражасини </a:t>
            </a:r>
            <a:r>
              <a:rPr kumimoji="0" lang="ru-RU"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айтиб</a:t>
            </a:r>
            <a:r>
              <a:rPr kumimoji="0" lang="ru-RU"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ru-RU"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бера</a:t>
            </a:r>
            <a:r>
              <a:rPr kumimoji="0" lang="uz-Cyrl-UZ"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олади.</a:t>
            </a:r>
          </a:p>
          <a:p>
            <a:pPr marR="0" lvl="0" indent="452438" algn="just" defTabSz="914400" rtl="0" eaLnBrk="0" fontAlgn="base" latinLnBrk="0" hangingPunct="0">
              <a:lnSpc>
                <a:spcPct val="100000"/>
              </a:lnSpc>
              <a:spcBef>
                <a:spcPct val="0"/>
              </a:spcBef>
              <a:spcAft>
                <a:spcPct val="0"/>
              </a:spcAft>
              <a:buClrTx/>
              <a:buSzTx/>
              <a:buFontTx/>
              <a:buNone/>
              <a:tabLst/>
            </a:pPr>
            <a:r>
              <a:rPr kumimoji="0" lang="uz-Cyrl-UZ"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Эркин тасаввурга эга бўлади, керак бўлганда ўқитувчи билан ўз фикрини алмаша олади</a:t>
            </a:r>
            <a:r>
              <a:rPr kumimoji="0" lang="ru-RU" b="0" i="0" u="none" strike="noStrike" cap="none" normalizeH="0" baseline="0" dirty="0" smtClean="0">
                <a:ln>
                  <a:noFill/>
                </a:ln>
                <a:solidFill>
                  <a:schemeClr val="tx1"/>
                </a:solidFill>
                <a:effectLst/>
                <a:latin typeface="Arial" pitchFamily="34" charset="0"/>
                <a:cs typeface="Arial" pitchFamily="34" charset="0"/>
              </a:rPr>
              <a:t> </a:t>
            </a:r>
          </a:p>
        </p:txBody>
      </p:sp>
      <p:sp>
        <p:nvSpPr>
          <p:cNvPr id="5" name="Прямоугольник 4"/>
          <p:cNvSpPr/>
          <p:nvPr/>
        </p:nvSpPr>
        <p:spPr>
          <a:xfrm>
            <a:off x="110067" y="631285"/>
            <a:ext cx="912429" cy="400110"/>
          </a:xfrm>
          <a:prstGeom prst="rect">
            <a:avLst/>
          </a:prstGeom>
        </p:spPr>
        <p:style>
          <a:lnRef idx="0">
            <a:schemeClr val="accent6"/>
          </a:lnRef>
          <a:fillRef idx="3">
            <a:schemeClr val="accent6"/>
          </a:fillRef>
          <a:effectRef idx="3">
            <a:schemeClr val="accent6"/>
          </a:effectRef>
          <a:fontRef idx="minor">
            <a:schemeClr val="lt1"/>
          </a:fontRef>
        </p:style>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uz-Latn-UZ" sz="20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86-100</a:t>
            </a:r>
            <a:endParaRPr lang="ru-RU" sz="2000" b="1" cap="none" spc="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Номер слайда 3"/>
          <p:cNvSpPr>
            <a:spLocks noGrp="1"/>
          </p:cNvSpPr>
          <p:nvPr>
            <p:ph type="sldNum" sz="quarter" idx="12"/>
          </p:nvPr>
        </p:nvSpPr>
        <p:spPr/>
        <p:txBody>
          <a:bodyPr/>
          <a:lstStyle/>
          <a:p>
            <a:fld id="{23F4BF4D-98E6-4243-BEBE-A6A789E7946A}" type="slidenum">
              <a:rPr lang="ru-RU" smtClean="0"/>
              <a:pPr/>
              <a:t>26</a:t>
            </a:fld>
            <a:endParaRPr lang="ru-RU"/>
          </a:p>
        </p:txBody>
      </p:sp>
      <p:sp>
        <p:nvSpPr>
          <p:cNvPr id="3" name="Прямоугольник 2"/>
          <p:cNvSpPr/>
          <p:nvPr/>
        </p:nvSpPr>
        <p:spPr>
          <a:xfrm>
            <a:off x="2979727" y="188634"/>
            <a:ext cx="2982676" cy="369332"/>
          </a:xfrm>
          <a:prstGeom prst="rect">
            <a:avLst/>
          </a:prstGeom>
        </p:spPr>
        <p:txBody>
          <a:bodyPr wrap="none">
            <a:spAutoFit/>
          </a:bodyPr>
          <a:lstStyle/>
          <a:p>
            <a:r>
              <a:rPr lang="uz-Cyrl-UZ" b="1" dirty="0" smtClean="0"/>
              <a:t>Жорий баҳолаш мезонлари</a:t>
            </a:r>
            <a:endParaRPr lang="ru-RU" dirty="0"/>
          </a:p>
        </p:txBody>
      </p:sp>
      <p:sp>
        <p:nvSpPr>
          <p:cNvPr id="52225" name="Rectangle 1"/>
          <p:cNvSpPr>
            <a:spLocks noChangeArrowheads="1"/>
          </p:cNvSpPr>
          <p:nvPr/>
        </p:nvSpPr>
        <p:spPr bwMode="auto">
          <a:xfrm>
            <a:off x="1785918" y="964396"/>
            <a:ext cx="6286544" cy="317009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lvl="0" indent="452438" algn="just" fontAlgn="base">
              <a:spcBef>
                <a:spcPct val="0"/>
              </a:spcBef>
              <a:spcAft>
                <a:spcPct val="0"/>
              </a:spcAft>
            </a:pPr>
            <a:r>
              <a:rPr lang="ru-RU" sz="2000" dirty="0" err="1" smtClean="0"/>
              <a:t>Мустақил мушохада</a:t>
            </a:r>
            <a:r>
              <a:rPr lang="ru-RU" sz="2000" dirty="0" smtClean="0"/>
              <a:t> </a:t>
            </a:r>
            <a:r>
              <a:rPr lang="ru-RU" sz="2000" dirty="0" err="1" smtClean="0"/>
              <a:t>юритади</a:t>
            </a:r>
            <a:r>
              <a:rPr lang="uz-Cyrl-UZ" sz="2000" dirty="0" smtClean="0"/>
              <a:t>, спорт иншоатларини санитар гигиеник текшириш ва бахо беришда, </a:t>
            </a:r>
            <a:r>
              <a:rPr lang="ru-RU" sz="2000" dirty="0" err="1" smtClean="0"/>
              <a:t>олган</a:t>
            </a:r>
            <a:r>
              <a:rPr lang="ru-RU" sz="2000" dirty="0" smtClean="0"/>
              <a:t> </a:t>
            </a:r>
            <a:r>
              <a:rPr lang="ru-RU" sz="2000" dirty="0" err="1" smtClean="0"/>
              <a:t>назарий</a:t>
            </a:r>
            <a:r>
              <a:rPr lang="ru-RU" sz="2000" dirty="0" smtClean="0"/>
              <a:t> </a:t>
            </a:r>
            <a:r>
              <a:rPr lang="ru-RU" sz="2000" dirty="0" err="1" smtClean="0"/>
              <a:t>ва</a:t>
            </a:r>
            <a:r>
              <a:rPr lang="ru-RU" sz="2000" dirty="0" smtClean="0"/>
              <a:t> </a:t>
            </a:r>
            <a:r>
              <a:rPr lang="uz-Cyrl-UZ" sz="2000" dirty="0" smtClean="0"/>
              <a:t>а</a:t>
            </a:r>
            <a:r>
              <a:rPr lang="ru-RU" sz="2000" dirty="0" err="1" smtClean="0"/>
              <a:t>малий</a:t>
            </a:r>
            <a:r>
              <a:rPr lang="ru-RU" sz="2000" dirty="0" smtClean="0"/>
              <a:t> </a:t>
            </a:r>
            <a:r>
              <a:rPr lang="uz-Cyrl-UZ" sz="2000" dirty="0" smtClean="0"/>
              <a:t>билимини амалда </a:t>
            </a:r>
            <a:r>
              <a:rPr lang="ru-RU" sz="2000" dirty="0" err="1" smtClean="0"/>
              <a:t>қўллай олади</a:t>
            </a:r>
            <a:r>
              <a:rPr lang="uz-Cyrl-UZ" sz="2000" dirty="0" smtClean="0"/>
              <a:t>, ўқ</a:t>
            </a:r>
            <a:r>
              <a:rPr lang="ru-RU" sz="2000" dirty="0" err="1" smtClean="0"/>
              <a:t>итувчининг</a:t>
            </a:r>
            <a:r>
              <a:rPr lang="ru-RU" sz="2000" dirty="0" smtClean="0"/>
              <a:t> </a:t>
            </a:r>
            <a:r>
              <a:rPr lang="ru-RU" sz="2000" dirty="0" err="1" smtClean="0"/>
              <a:t>айрим</a:t>
            </a:r>
            <a:r>
              <a:rPr lang="ru-RU" sz="2000" dirty="0" smtClean="0"/>
              <a:t> </a:t>
            </a:r>
            <a:r>
              <a:rPr lang="ru-RU" sz="2000" dirty="0" err="1" smtClean="0"/>
              <a:t>ва</a:t>
            </a:r>
            <a:r>
              <a:rPr lang="uz-Cyrl-UZ" sz="2000" dirty="0" smtClean="0"/>
              <a:t>қ</a:t>
            </a:r>
            <a:r>
              <a:rPr lang="ru-RU" sz="2000" dirty="0" err="1" smtClean="0"/>
              <a:t>тларда</a:t>
            </a:r>
            <a:r>
              <a:rPr lang="ru-RU" sz="2000" dirty="0" smtClean="0"/>
              <a:t> </a:t>
            </a:r>
            <a:r>
              <a:rPr lang="uz-Cyrl-UZ" sz="2000" dirty="0" smtClean="0"/>
              <a:t>ё</a:t>
            </a:r>
            <a:r>
              <a:rPr lang="ru-RU" sz="2000" dirty="0" err="1" smtClean="0"/>
              <a:t>рдамига</a:t>
            </a:r>
            <a:r>
              <a:rPr lang="ru-RU" sz="2000" dirty="0" smtClean="0"/>
              <a:t> </a:t>
            </a:r>
            <a:r>
              <a:rPr lang="ru-RU" sz="2000" dirty="0" err="1" smtClean="0"/>
              <a:t>мухтожлик</a:t>
            </a:r>
            <a:r>
              <a:rPr lang="ru-RU" sz="2000" dirty="0" smtClean="0"/>
              <a:t> </a:t>
            </a:r>
            <a:r>
              <a:rPr lang="ru-RU" sz="2000" dirty="0" err="1" smtClean="0"/>
              <a:t>сезилади</a:t>
            </a:r>
            <a:r>
              <a:rPr lang="ru-RU" sz="2000" dirty="0" smtClean="0"/>
              <a:t>, бирок</a:t>
            </a:r>
            <a:r>
              <a:rPr lang="uz-Cyrl-UZ" sz="2000" dirty="0" smtClean="0"/>
              <a:t> гоҳ-гоҳида</a:t>
            </a:r>
            <a:r>
              <a:rPr lang="ru-RU" sz="2000" dirty="0" smtClean="0"/>
              <a:t> </a:t>
            </a:r>
            <a:r>
              <a:rPr lang="ru-RU" sz="2000" dirty="0" err="1" smtClean="0"/>
              <a:t>ани</a:t>
            </a:r>
            <a:r>
              <a:rPr lang="uz-Cyrl-UZ" sz="2000" dirty="0" smtClean="0"/>
              <a:t>қ</a:t>
            </a:r>
            <a:r>
              <a:rPr lang="ru-RU" sz="2000" dirty="0" smtClean="0"/>
              <a:t> </a:t>
            </a:r>
            <a:r>
              <a:rPr lang="ru-RU" sz="2000" dirty="0" err="1" smtClean="0"/>
              <a:t>фикрларни</a:t>
            </a:r>
            <a:r>
              <a:rPr lang="ru-RU" sz="2000" dirty="0" smtClean="0"/>
              <a:t> </a:t>
            </a:r>
            <a:r>
              <a:rPr lang="ru-RU" sz="2000" dirty="0" err="1" smtClean="0"/>
              <a:t>бера</a:t>
            </a:r>
            <a:r>
              <a:rPr lang="ru-RU" sz="2000" dirty="0" smtClean="0"/>
              <a:t> </a:t>
            </a:r>
            <a:r>
              <a:rPr lang="uz-Cyrl-UZ" sz="2000" dirty="0" smtClean="0"/>
              <a:t>олади, </a:t>
            </a:r>
            <a:r>
              <a:rPr lang="ru-RU" sz="2000" dirty="0" err="1" smtClean="0"/>
              <a:t>мавзуни</a:t>
            </a:r>
            <a:r>
              <a:rPr lang="uz-Cyrl-UZ" sz="2000" dirty="0" smtClean="0"/>
              <a:t>нг</a:t>
            </a:r>
            <a:r>
              <a:rPr lang="ru-RU" sz="2000" dirty="0" smtClean="0"/>
              <a:t> </a:t>
            </a:r>
            <a:r>
              <a:rPr lang="ru-RU" sz="2000" dirty="0" err="1" smtClean="0"/>
              <a:t>моҳиятини</a:t>
            </a:r>
            <a:r>
              <a:rPr lang="ru-RU" sz="2000" dirty="0" smtClean="0"/>
              <a:t> </a:t>
            </a:r>
            <a:r>
              <a:rPr lang="uz-Cyrl-UZ" sz="2000" dirty="0" smtClean="0"/>
              <a:t> етарли даражада </a:t>
            </a:r>
            <a:r>
              <a:rPr lang="ru-RU" sz="2000" dirty="0" err="1" smtClean="0"/>
              <a:t>тушунтира</a:t>
            </a:r>
            <a:r>
              <a:rPr lang="ru-RU" sz="2000" dirty="0" smtClean="0"/>
              <a:t> </a:t>
            </a:r>
            <a:r>
              <a:rPr lang="ru-RU" sz="2000" dirty="0" err="1" smtClean="0"/>
              <a:t>олади</a:t>
            </a:r>
            <a:r>
              <a:rPr lang="uz-Cyrl-UZ" sz="2000" dirty="0" smtClean="0"/>
              <a:t>, </a:t>
            </a:r>
            <a:r>
              <a:rPr lang="ru-RU" sz="2000" dirty="0" err="1" smtClean="0"/>
              <a:t>мавзуга</a:t>
            </a:r>
            <a:r>
              <a:rPr lang="ru-RU" sz="2000" dirty="0" smtClean="0"/>
              <a:t> </a:t>
            </a:r>
            <a:r>
              <a:rPr lang="uz-Cyrl-UZ" sz="2000" dirty="0" smtClean="0"/>
              <a:t> етарли даражада б</a:t>
            </a:r>
            <a:r>
              <a:rPr lang="ru-RU" sz="2000" dirty="0" err="1" smtClean="0"/>
              <a:t>илимга</a:t>
            </a:r>
            <a:r>
              <a:rPr lang="ru-RU" sz="2000" dirty="0" smtClean="0"/>
              <a:t> </a:t>
            </a:r>
            <a:r>
              <a:rPr lang="ru-RU" sz="2000" dirty="0" err="1" smtClean="0"/>
              <a:t>эга</a:t>
            </a:r>
            <a:r>
              <a:rPr lang="ru-RU" sz="2000" dirty="0" smtClean="0"/>
              <a:t> б</a:t>
            </a:r>
            <a:r>
              <a:rPr lang="uz-Cyrl-UZ" sz="2000" dirty="0" smtClean="0"/>
              <a:t>ў</a:t>
            </a:r>
            <a:r>
              <a:rPr lang="ru-RU" sz="2000" dirty="0" err="1" smtClean="0"/>
              <a:t>либ</a:t>
            </a:r>
            <a:r>
              <a:rPr lang="ru-RU" sz="2000" dirty="0" smtClean="0"/>
              <a:t>, </a:t>
            </a:r>
            <a:r>
              <a:rPr lang="uz-Cyrl-UZ" sz="2000" dirty="0" smtClean="0"/>
              <a:t>ўқ</a:t>
            </a:r>
            <a:r>
              <a:rPr lang="ru-RU" sz="2000" dirty="0" err="1" smtClean="0"/>
              <a:t>итувчи</a:t>
            </a:r>
            <a:r>
              <a:rPr lang="ru-RU" sz="2000" dirty="0" smtClean="0"/>
              <a:t> </a:t>
            </a:r>
            <a:r>
              <a:rPr lang="uz-Cyrl-UZ" sz="2000" dirty="0" smtClean="0"/>
              <a:t>ё</a:t>
            </a:r>
            <a:r>
              <a:rPr lang="ru-RU" sz="2000" dirty="0" err="1" smtClean="0"/>
              <a:t>рдамида</a:t>
            </a:r>
            <a:r>
              <a:rPr lang="ru-RU" sz="2000" dirty="0" smtClean="0"/>
              <a:t> </a:t>
            </a:r>
            <a:r>
              <a:rPr lang="uz-Cyrl-UZ" sz="2000" dirty="0" smtClean="0"/>
              <a:t>ў</a:t>
            </a:r>
            <a:r>
              <a:rPr lang="ru-RU" sz="2000" dirty="0" err="1" smtClean="0"/>
              <a:t>з</a:t>
            </a:r>
            <a:r>
              <a:rPr lang="ru-RU" sz="2000" dirty="0" smtClean="0"/>
              <a:t> </a:t>
            </a:r>
            <a:r>
              <a:rPr lang="ru-RU" sz="2000" dirty="0" err="1" smtClean="0"/>
              <a:t>фикрни</a:t>
            </a:r>
            <a:r>
              <a:rPr lang="ru-RU" sz="2000" dirty="0" smtClean="0"/>
              <a:t> </a:t>
            </a:r>
            <a:r>
              <a:rPr lang="ru-RU" sz="2000" dirty="0" err="1" smtClean="0"/>
              <a:t>айтиб</a:t>
            </a:r>
            <a:r>
              <a:rPr lang="ru-RU" sz="2000" dirty="0" smtClean="0"/>
              <a:t> </a:t>
            </a:r>
            <a:r>
              <a:rPr lang="ru-RU" sz="2000" dirty="0" err="1" smtClean="0"/>
              <a:t>беради</a:t>
            </a:r>
            <a:r>
              <a:rPr lang="uz-Cyrl-UZ" sz="2000" dirty="0" smtClean="0"/>
              <a:t>, </a:t>
            </a:r>
            <a:r>
              <a:rPr lang="ru-RU" sz="2000" dirty="0" smtClean="0"/>
              <a:t>т</a:t>
            </a:r>
            <a:r>
              <a:rPr lang="uz-Cyrl-UZ" sz="2000" dirty="0" smtClean="0"/>
              <a:t>ўлиқ бўлмасада мавзу бўйича аниқ т</a:t>
            </a:r>
            <a:r>
              <a:rPr lang="ru-RU" sz="2000" dirty="0" err="1" smtClean="0"/>
              <a:t>асаввурга</a:t>
            </a:r>
            <a:r>
              <a:rPr lang="ru-RU" sz="2000" dirty="0" smtClean="0"/>
              <a:t> </a:t>
            </a:r>
            <a:r>
              <a:rPr lang="ru-RU" sz="2000" dirty="0" err="1" smtClean="0"/>
              <a:t>эга</a:t>
            </a:r>
            <a:r>
              <a:rPr lang="ru-RU" sz="2000" dirty="0" smtClean="0"/>
              <a:t> </a:t>
            </a:r>
            <a:r>
              <a:rPr lang="ru-RU" sz="2000" dirty="0" err="1" smtClean="0"/>
              <a:t>бўлади</a:t>
            </a:r>
            <a:endParaRPr kumimoji="0" lang="ru-RU" sz="2000" b="0" i="0" u="none" strike="noStrike" cap="none" normalizeH="0" baseline="0" dirty="0" smtClean="0">
              <a:ln>
                <a:noFill/>
              </a:ln>
              <a:solidFill>
                <a:schemeClr val="tx1"/>
              </a:solidFill>
              <a:effectLst/>
              <a:latin typeface="Arial" pitchFamily="34" charset="0"/>
              <a:cs typeface="Arial" pitchFamily="34" charset="0"/>
            </a:endParaRPr>
          </a:p>
        </p:txBody>
      </p:sp>
      <p:sp>
        <p:nvSpPr>
          <p:cNvPr id="5" name="Прямоугольник 4"/>
          <p:cNvSpPr/>
          <p:nvPr/>
        </p:nvSpPr>
        <p:spPr>
          <a:xfrm>
            <a:off x="188358" y="682085"/>
            <a:ext cx="782587" cy="400110"/>
          </a:xfrm>
          <a:prstGeom prst="rect">
            <a:avLst/>
          </a:prstGeom>
        </p:spPr>
        <p:style>
          <a:lnRef idx="0">
            <a:schemeClr val="accent6"/>
          </a:lnRef>
          <a:fillRef idx="3">
            <a:schemeClr val="accent6"/>
          </a:fillRef>
          <a:effectRef idx="3">
            <a:schemeClr val="accent6"/>
          </a:effectRef>
          <a:fontRef idx="minor">
            <a:schemeClr val="lt1"/>
          </a:fontRef>
        </p:style>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uz-Latn-UZ" sz="20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71-85</a:t>
            </a:r>
            <a:endParaRPr lang="ru-RU" sz="2000" b="1" cap="none" spc="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Номер слайда 3"/>
          <p:cNvSpPr>
            <a:spLocks noGrp="1"/>
          </p:cNvSpPr>
          <p:nvPr>
            <p:ph type="sldNum" sz="quarter" idx="12"/>
          </p:nvPr>
        </p:nvSpPr>
        <p:spPr/>
        <p:txBody>
          <a:bodyPr/>
          <a:lstStyle/>
          <a:p>
            <a:fld id="{23F4BF4D-98E6-4243-BEBE-A6A789E7946A}" type="slidenum">
              <a:rPr lang="ru-RU" smtClean="0"/>
              <a:pPr/>
              <a:t>27</a:t>
            </a:fld>
            <a:endParaRPr lang="ru-RU"/>
          </a:p>
        </p:txBody>
      </p:sp>
      <p:sp>
        <p:nvSpPr>
          <p:cNvPr id="3" name="Прямоугольник 2"/>
          <p:cNvSpPr/>
          <p:nvPr/>
        </p:nvSpPr>
        <p:spPr>
          <a:xfrm>
            <a:off x="2945861" y="205567"/>
            <a:ext cx="2982676" cy="369332"/>
          </a:xfrm>
          <a:prstGeom prst="rect">
            <a:avLst/>
          </a:prstGeom>
        </p:spPr>
        <p:txBody>
          <a:bodyPr wrap="none">
            <a:spAutoFit/>
          </a:bodyPr>
          <a:lstStyle/>
          <a:p>
            <a:r>
              <a:rPr lang="uz-Cyrl-UZ" b="1" dirty="0" smtClean="0"/>
              <a:t>Жорий баҳолаш мезонлари</a:t>
            </a:r>
            <a:endParaRPr lang="ru-RU" dirty="0"/>
          </a:p>
        </p:txBody>
      </p:sp>
      <p:sp>
        <p:nvSpPr>
          <p:cNvPr id="52225" name="Rectangle 1"/>
          <p:cNvSpPr>
            <a:spLocks noChangeArrowheads="1"/>
          </p:cNvSpPr>
          <p:nvPr/>
        </p:nvSpPr>
        <p:spPr bwMode="auto">
          <a:xfrm>
            <a:off x="1202267" y="828929"/>
            <a:ext cx="7366000" cy="147732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lvl="0" indent="452438" algn="just" fontAlgn="base">
              <a:spcBef>
                <a:spcPct val="0"/>
              </a:spcBef>
              <a:spcAft>
                <a:spcPct val="0"/>
              </a:spcAft>
            </a:pPr>
            <a:r>
              <a:rPr lang="uz-Cyrl-UZ" dirty="0" smtClean="0"/>
              <a:t>Мавзунинг м</a:t>
            </a:r>
            <a:r>
              <a:rPr lang="ru-RU" dirty="0" err="1" smtClean="0"/>
              <a:t>оҳиятини тушунади</a:t>
            </a:r>
            <a:r>
              <a:rPr lang="uz-Cyrl-UZ" dirty="0" smtClean="0"/>
              <a:t>, тўлиқ тахлил қилиб бера олмайди, аниқ билиш даражаси етарл</a:t>
            </a:r>
            <a:r>
              <a:rPr lang="ru-RU" dirty="0" smtClean="0"/>
              <a:t>и </a:t>
            </a:r>
            <a:r>
              <a:rPr lang="ru-RU" dirty="0" err="1" smtClean="0"/>
              <a:t>эмас</a:t>
            </a:r>
            <a:r>
              <a:rPr lang="ru-RU" dirty="0" smtClean="0"/>
              <a:t>, </a:t>
            </a:r>
            <a:r>
              <a:rPr lang="uz-Cyrl-UZ" dirty="0" smtClean="0"/>
              <a:t>ўқ</a:t>
            </a:r>
            <a:r>
              <a:rPr lang="ru-RU" dirty="0" err="1" smtClean="0"/>
              <a:t>итувчининг</a:t>
            </a:r>
            <a:r>
              <a:rPr lang="ru-RU" dirty="0" smtClean="0"/>
              <a:t> </a:t>
            </a:r>
            <a:r>
              <a:rPr lang="uz-Cyrl-UZ" dirty="0" smtClean="0"/>
              <a:t>қў</a:t>
            </a:r>
            <a:r>
              <a:rPr lang="ru-RU" dirty="0" err="1" smtClean="0"/>
              <a:t>шимчалар</a:t>
            </a:r>
            <a:r>
              <a:rPr lang="uz-Cyrl-UZ" dirty="0" smtClean="0"/>
              <a:t>и</a:t>
            </a:r>
            <a:r>
              <a:rPr lang="ru-RU" dirty="0" smtClean="0"/>
              <a:t> </a:t>
            </a:r>
            <a:r>
              <a:rPr lang="ru-RU" dirty="0" err="1" smtClean="0"/>
              <a:t>зарур</a:t>
            </a:r>
            <a:r>
              <a:rPr lang="ru-RU" dirty="0" smtClean="0"/>
              <a:t>,</a:t>
            </a:r>
            <a:r>
              <a:rPr lang="uz-Cyrl-UZ" dirty="0" smtClean="0"/>
              <a:t> б</a:t>
            </a:r>
            <a:r>
              <a:rPr lang="ru-RU" dirty="0" err="1" smtClean="0"/>
              <a:t>илиш</a:t>
            </a:r>
            <a:r>
              <a:rPr lang="ru-RU" dirty="0" smtClean="0"/>
              <a:t>, </a:t>
            </a:r>
            <a:r>
              <a:rPr lang="ru-RU" dirty="0" err="1" smtClean="0"/>
              <a:t>айтиб</a:t>
            </a:r>
            <a:r>
              <a:rPr lang="ru-RU" dirty="0" smtClean="0"/>
              <a:t> </a:t>
            </a:r>
            <a:r>
              <a:rPr lang="ru-RU" dirty="0" err="1" smtClean="0"/>
              <a:t>бериш</a:t>
            </a:r>
            <a:r>
              <a:rPr lang="uz-Cyrl-UZ" dirty="0" smtClean="0"/>
              <a:t> даражаси етарли даражада эмас, </a:t>
            </a:r>
            <a:r>
              <a:rPr lang="ru-RU" dirty="0" err="1" smtClean="0"/>
              <a:t>мавзу</a:t>
            </a:r>
            <a:r>
              <a:rPr lang="ru-RU" dirty="0" smtClean="0"/>
              <a:t> </a:t>
            </a:r>
            <a:r>
              <a:rPr lang="ru-RU" dirty="0" err="1" smtClean="0"/>
              <a:t>юзасидан</a:t>
            </a:r>
            <a:r>
              <a:rPr lang="ru-RU" dirty="0" smtClean="0"/>
              <a:t> е</a:t>
            </a:r>
            <a:r>
              <a:rPr lang="uz-Cyrl-UZ" dirty="0" smtClean="0"/>
              <a:t>тарли даражада  тўлиқ тасаввурга эга бўлмайди, фикрни бойитса ва ё</a:t>
            </a:r>
            <a:r>
              <a:rPr lang="ru-RU" dirty="0" err="1" smtClean="0"/>
              <a:t>рдам</a:t>
            </a:r>
            <a:r>
              <a:rPr lang="uz-Cyrl-UZ" dirty="0" smtClean="0"/>
              <a:t>ч</a:t>
            </a:r>
            <a:r>
              <a:rPr lang="ru-RU" dirty="0" smtClean="0"/>
              <a:t>и </a:t>
            </a:r>
            <a:r>
              <a:rPr lang="ru-RU" dirty="0" err="1" smtClean="0"/>
              <a:t>воситалардан</a:t>
            </a:r>
            <a:r>
              <a:rPr lang="ru-RU" dirty="0" smtClean="0"/>
              <a:t> </a:t>
            </a:r>
            <a:r>
              <a:rPr lang="ru-RU" dirty="0" err="1" smtClean="0"/>
              <a:t>кейин</a:t>
            </a:r>
            <a:r>
              <a:rPr lang="ru-RU" dirty="0" smtClean="0"/>
              <a:t> </a:t>
            </a:r>
            <a:r>
              <a:rPr lang="uz-Cyrl-UZ" dirty="0" smtClean="0"/>
              <a:t>тахлил қилиб бойитса бўлади</a:t>
            </a:r>
            <a:endParaRPr kumimoji="0" lang="ru-RU" b="0" i="0" u="none" strike="noStrike" cap="none" normalizeH="0" baseline="0" dirty="0" smtClean="0">
              <a:ln>
                <a:noFill/>
              </a:ln>
              <a:solidFill>
                <a:schemeClr val="tx1"/>
              </a:solidFill>
              <a:effectLst/>
              <a:latin typeface="Arial" pitchFamily="34" charset="0"/>
              <a:cs typeface="Arial" pitchFamily="34" charset="0"/>
            </a:endParaRPr>
          </a:p>
        </p:txBody>
      </p:sp>
      <p:sp>
        <p:nvSpPr>
          <p:cNvPr id="5" name="Прямоугольник 4"/>
          <p:cNvSpPr/>
          <p:nvPr/>
        </p:nvSpPr>
        <p:spPr>
          <a:xfrm>
            <a:off x="247624" y="851418"/>
            <a:ext cx="782587" cy="400110"/>
          </a:xfrm>
          <a:prstGeom prst="rect">
            <a:avLst/>
          </a:prstGeom>
        </p:spPr>
        <p:style>
          <a:lnRef idx="0">
            <a:schemeClr val="accent6"/>
          </a:lnRef>
          <a:fillRef idx="3">
            <a:schemeClr val="accent6"/>
          </a:fillRef>
          <a:effectRef idx="3">
            <a:schemeClr val="accent6"/>
          </a:effectRef>
          <a:fontRef idx="minor">
            <a:schemeClr val="lt1"/>
          </a:fontRef>
        </p:style>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uz-Latn-UZ" sz="20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55-70</a:t>
            </a:r>
            <a:endParaRPr lang="ru-RU" sz="2000" b="1" cap="none" spc="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sp>
        <p:nvSpPr>
          <p:cNvPr id="6" name="Rectangle 1"/>
          <p:cNvSpPr>
            <a:spLocks noChangeArrowheads="1"/>
          </p:cNvSpPr>
          <p:nvPr/>
        </p:nvSpPr>
        <p:spPr bwMode="auto">
          <a:xfrm>
            <a:off x="1219200" y="2625329"/>
            <a:ext cx="7366000" cy="203132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lvl="0" indent="452438" algn="just" fontAlgn="base">
              <a:spcBef>
                <a:spcPct val="0"/>
              </a:spcBef>
              <a:spcAft>
                <a:spcPct val="0"/>
              </a:spcAft>
            </a:pPr>
            <a:r>
              <a:rPr lang="uz-Cyrl-UZ" dirty="0" smtClean="0"/>
              <a:t>Талабанинг билими а</a:t>
            </a:r>
            <a:r>
              <a:rPr lang="ru-RU" dirty="0" err="1" smtClean="0"/>
              <a:t>ниқ тасаввурга</a:t>
            </a:r>
            <a:r>
              <a:rPr lang="ru-RU" dirty="0" smtClean="0"/>
              <a:t> </a:t>
            </a:r>
            <a:r>
              <a:rPr lang="ru-RU" dirty="0" err="1" smtClean="0"/>
              <a:t>эга</a:t>
            </a:r>
            <a:r>
              <a:rPr lang="ru-RU" dirty="0" smtClean="0"/>
              <a:t> </a:t>
            </a:r>
            <a:r>
              <a:rPr lang="ru-RU" dirty="0" err="1" smtClean="0"/>
              <a:t>эмас</a:t>
            </a:r>
            <a:r>
              <a:rPr lang="uz-Cyrl-UZ" dirty="0" smtClean="0"/>
              <a:t>, мавзу етарли даражада </a:t>
            </a:r>
            <a:r>
              <a:rPr lang="ru-RU" dirty="0" smtClean="0"/>
              <a:t>ё</a:t>
            </a:r>
            <a:r>
              <a:rPr lang="uz-Cyrl-UZ" dirty="0" smtClean="0"/>
              <a:t>ритиб бера олмайди, назарий ва амалий билимнинг усулубларини ажрата олмайди. Талаба билан доимий дарс давомида ўқитувчи ишлаши керак. Олдинги дарслардаги талабанинг самарадорлиги тахлил қилиниши керак.  Таркатма материаллар, вазиятли масалаларни ўқитувчининг тўлиқ иштирокида ишлаш тартибини билиши мумкин</a:t>
            </a:r>
            <a:endParaRPr kumimoji="0" lang="ru-RU" b="0" i="0" u="none" strike="noStrike" cap="none" normalizeH="0" baseline="0" dirty="0" smtClean="0">
              <a:ln>
                <a:noFill/>
              </a:ln>
              <a:solidFill>
                <a:schemeClr val="tx1"/>
              </a:solidFill>
              <a:effectLst/>
              <a:latin typeface="Arial" pitchFamily="34" charset="0"/>
              <a:cs typeface="Arial" pitchFamily="34" charset="0"/>
            </a:endParaRPr>
          </a:p>
        </p:txBody>
      </p:sp>
      <p:sp>
        <p:nvSpPr>
          <p:cNvPr id="7" name="Прямоугольник 6"/>
          <p:cNvSpPr/>
          <p:nvPr/>
        </p:nvSpPr>
        <p:spPr>
          <a:xfrm>
            <a:off x="239158" y="2740952"/>
            <a:ext cx="652743" cy="400110"/>
          </a:xfrm>
          <a:prstGeom prst="rect">
            <a:avLst/>
          </a:prstGeom>
        </p:spPr>
        <p:style>
          <a:lnRef idx="0">
            <a:schemeClr val="accent6"/>
          </a:lnRef>
          <a:fillRef idx="3">
            <a:schemeClr val="accent6"/>
          </a:fillRef>
          <a:effectRef idx="3">
            <a:schemeClr val="accent6"/>
          </a:effectRef>
          <a:fontRef idx="minor">
            <a:schemeClr val="lt1"/>
          </a:fontRef>
        </p:style>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uz-Latn-UZ" sz="20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0-54</a:t>
            </a:r>
            <a:endParaRPr lang="ru-RU" sz="2000" b="1" cap="none" spc="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Номер слайда 3"/>
          <p:cNvSpPr>
            <a:spLocks noGrp="1"/>
          </p:cNvSpPr>
          <p:nvPr>
            <p:ph type="sldNum" sz="quarter" idx="12"/>
          </p:nvPr>
        </p:nvSpPr>
        <p:spPr/>
        <p:txBody>
          <a:bodyPr/>
          <a:lstStyle/>
          <a:p>
            <a:fld id="{23F4BF4D-98E6-4243-BEBE-A6A789E7946A}" type="slidenum">
              <a:rPr lang="ru-RU" smtClean="0"/>
              <a:pPr/>
              <a:t>28</a:t>
            </a:fld>
            <a:endParaRPr lang="ru-RU"/>
          </a:p>
        </p:txBody>
      </p:sp>
      <p:sp>
        <p:nvSpPr>
          <p:cNvPr id="3" name="Прямоугольник 2"/>
          <p:cNvSpPr/>
          <p:nvPr/>
        </p:nvSpPr>
        <p:spPr>
          <a:xfrm>
            <a:off x="3273946" y="146301"/>
            <a:ext cx="2478627" cy="369332"/>
          </a:xfrm>
          <a:prstGeom prst="rect">
            <a:avLst/>
          </a:prstGeom>
        </p:spPr>
        <p:txBody>
          <a:bodyPr wrap="none">
            <a:spAutoFit/>
          </a:bodyPr>
          <a:lstStyle/>
          <a:p>
            <a:r>
              <a:rPr lang="uz-Cyrl-UZ" b="1" dirty="0" smtClean="0"/>
              <a:t>Назорат учун саволлар</a:t>
            </a:r>
            <a:endParaRPr lang="ru-RU" dirty="0"/>
          </a:p>
        </p:txBody>
      </p:sp>
      <p:sp>
        <p:nvSpPr>
          <p:cNvPr id="51201" name="Rectangle 1"/>
          <p:cNvSpPr>
            <a:spLocks noChangeArrowheads="1"/>
          </p:cNvSpPr>
          <p:nvPr/>
        </p:nvSpPr>
        <p:spPr bwMode="auto">
          <a:xfrm>
            <a:off x="152400" y="567267"/>
            <a:ext cx="8712200" cy="424731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algn="just"/>
            <a:r>
              <a:rPr lang="uz-Cyrl-UZ" dirty="0" smtClean="0"/>
              <a:t>1.Юрак-қон томир касалликларини даволаш-реабилитация комплексида ДЖТ    қандай мақсадда қўлланилади</a:t>
            </a:r>
            <a:r>
              <a:rPr lang="ru-RU" dirty="0" smtClean="0"/>
              <a:t>?</a:t>
            </a:r>
          </a:p>
          <a:p>
            <a:pPr algn="just"/>
            <a:r>
              <a:rPr lang="uz-Cyrl-UZ" dirty="0" smtClean="0"/>
              <a:t>2.МЎИда ДЖТнинг ҳаракат тартиботлари.</a:t>
            </a:r>
            <a:endParaRPr lang="ru-RU" dirty="0" smtClean="0"/>
          </a:p>
          <a:p>
            <a:pPr algn="just"/>
            <a:r>
              <a:rPr lang="uz-Cyrl-UZ" dirty="0" smtClean="0"/>
              <a:t>3.МЎИда ДЖТнинг қандай воситалари ва шакллари қўлланилади?</a:t>
            </a:r>
            <a:endParaRPr lang="ru-RU" dirty="0" smtClean="0"/>
          </a:p>
          <a:p>
            <a:pPr algn="just"/>
            <a:r>
              <a:rPr lang="uz-Cyrl-UZ" dirty="0" smtClean="0"/>
              <a:t>4.ЮИКда ДЖТнинг қандай вазифалари қўйилади?</a:t>
            </a:r>
            <a:endParaRPr lang="ru-RU" dirty="0" smtClean="0"/>
          </a:p>
          <a:p>
            <a:pPr algn="just"/>
            <a:r>
              <a:rPr lang="uz-Cyrl-UZ" dirty="0" smtClean="0"/>
              <a:t>5.Гипертония касаллигида қандай жисмоний машқлар тавсия этилмайди?</a:t>
            </a:r>
            <a:endParaRPr lang="ru-RU" dirty="0" smtClean="0"/>
          </a:p>
          <a:p>
            <a:pPr algn="just"/>
            <a:r>
              <a:rPr lang="uz-Cyrl-UZ" dirty="0" smtClean="0"/>
              <a:t>6.НЦДда ДЖТ нима мақсадда қўлланилади?</a:t>
            </a:r>
            <a:endParaRPr lang="ru-RU" dirty="0" smtClean="0"/>
          </a:p>
          <a:p>
            <a:pPr algn="just"/>
            <a:r>
              <a:rPr lang="uz-Cyrl-UZ" dirty="0" smtClean="0"/>
              <a:t>7.Юрак-қон томир касалликлари тушак ҳаракат тартиботининг вазифалари нимадан иборат?</a:t>
            </a:r>
            <a:endParaRPr lang="ru-RU" dirty="0" smtClean="0"/>
          </a:p>
          <a:p>
            <a:pPr algn="just"/>
            <a:r>
              <a:rPr lang="uz-Cyrl-UZ" dirty="0" smtClean="0"/>
              <a:t>8.ДЖТ ўтказишда дастлабки ҳолатни тўғри танлаш қандай аҳамиятга эга? </a:t>
            </a:r>
            <a:endParaRPr lang="ru-RU" dirty="0" smtClean="0"/>
          </a:p>
          <a:p>
            <a:pPr algn="just"/>
            <a:r>
              <a:rPr lang="uz-Cyrl-UZ" dirty="0" smtClean="0"/>
              <a:t>9.Юрак-қон томир системасининг функционал ҳолатини баҳоловчи қандай    синамаларни биласиз?</a:t>
            </a:r>
            <a:endParaRPr lang="ru-RU" dirty="0" smtClean="0"/>
          </a:p>
          <a:p>
            <a:pPr algn="just"/>
            <a:r>
              <a:rPr lang="uz-Cyrl-UZ" dirty="0" smtClean="0"/>
              <a:t>10.Юрак-қон томир системасининг функционал ҳолатини баҳоловчи синамалар     қандай мақсадда қўлланилади?</a:t>
            </a:r>
            <a:endParaRPr lang="ru-RU" dirty="0" smtClean="0"/>
          </a:p>
          <a:p>
            <a:pPr algn="just"/>
            <a:r>
              <a:rPr lang="uz-Cyrl-UZ" dirty="0" smtClean="0"/>
              <a:t>11.Жисмоний машқларнинг самарадорлиги қандай усуллар билан баҳоланади?</a:t>
            </a:r>
            <a:endParaRPr kumimoji="0" lang="ru-RU"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Номер слайда 3"/>
          <p:cNvSpPr>
            <a:spLocks noGrp="1"/>
          </p:cNvSpPr>
          <p:nvPr>
            <p:ph type="sldNum" sz="quarter" idx="12"/>
          </p:nvPr>
        </p:nvSpPr>
        <p:spPr/>
        <p:txBody>
          <a:bodyPr/>
          <a:lstStyle/>
          <a:p>
            <a:fld id="{23F4BF4D-98E6-4243-BEBE-A6A789E7946A}" type="slidenum">
              <a:rPr lang="ru-RU" smtClean="0"/>
              <a:pPr/>
              <a:t>29</a:t>
            </a:fld>
            <a:endParaRPr lang="ru-RU"/>
          </a:p>
        </p:txBody>
      </p:sp>
      <p:sp>
        <p:nvSpPr>
          <p:cNvPr id="50177" name="Rectangle 1"/>
          <p:cNvSpPr>
            <a:spLocks noChangeArrowheads="1"/>
          </p:cNvSpPr>
          <p:nvPr/>
        </p:nvSpPr>
        <p:spPr bwMode="auto">
          <a:xfrm>
            <a:off x="3204097" y="154767"/>
            <a:ext cx="3159712" cy="40011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uz-Cyrl-UZ" sz="20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АСОСИЙ АДАБИЁТЛАР</a:t>
            </a:r>
            <a:endParaRPr kumimoji="0" lang="uz-Cyrl-UZ" sz="3200" b="0" i="0" u="none" strike="noStrike" cap="none" normalizeH="0" baseline="0" dirty="0" smtClean="0">
              <a:ln>
                <a:noFill/>
              </a:ln>
              <a:solidFill>
                <a:schemeClr val="tx1"/>
              </a:solidFill>
              <a:effectLst/>
              <a:latin typeface="Arial" pitchFamily="34" charset="0"/>
              <a:cs typeface="Arial" pitchFamily="34" charset="0"/>
            </a:endParaRPr>
          </a:p>
        </p:txBody>
      </p:sp>
      <p:sp>
        <p:nvSpPr>
          <p:cNvPr id="50178" name="Rectangle 2"/>
          <p:cNvSpPr>
            <a:spLocks noChangeArrowheads="1"/>
          </p:cNvSpPr>
          <p:nvPr/>
        </p:nvSpPr>
        <p:spPr bwMode="auto">
          <a:xfrm>
            <a:off x="135466" y="1100667"/>
            <a:ext cx="8703734" cy="255454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342900" algn="just" defTabSz="914400" rtl="0" eaLnBrk="1" fontAlgn="base" latinLnBrk="0" hangingPunct="1">
              <a:lnSpc>
                <a:spcPct val="100000"/>
              </a:lnSpc>
              <a:spcBef>
                <a:spcPct val="0"/>
              </a:spcBef>
              <a:spcAft>
                <a:spcPct val="0"/>
              </a:spcAft>
              <a:buClrTx/>
              <a:buSzTx/>
              <a:buFontTx/>
              <a:buNone/>
              <a:tabLst/>
            </a:pPr>
            <a:r>
              <a:rPr kumimoji="0" lang="uz-Cyrl-UZ"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1. Бабаджанов С.Н Справочник физиотерапевта “Абу Али Ибн Сино”, Т, 1999 с.279 (</a:t>
            </a:r>
            <a:r>
              <a:rPr kumimoji="0" lang="ru-RU"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учебник для студентов</a:t>
            </a:r>
            <a:r>
              <a:rPr kumimoji="0" lang="uz-Cyrl-UZ"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a:t>
            </a:r>
            <a:endParaRPr kumimoji="0" lang="ru-RU"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342900" algn="just" defTabSz="914400" rtl="0" eaLnBrk="0" fontAlgn="base" latinLnBrk="0" hangingPunct="0">
              <a:lnSpc>
                <a:spcPct val="100000"/>
              </a:lnSpc>
              <a:spcBef>
                <a:spcPct val="0"/>
              </a:spcBef>
              <a:spcAft>
                <a:spcPct val="0"/>
              </a:spcAft>
              <a:buClrTx/>
              <a:buSzTx/>
              <a:buFontTx/>
              <a:buNone/>
              <a:tabLst/>
            </a:pPr>
            <a:r>
              <a:rPr kumimoji="0" lang="uz-Cyrl-UZ"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2. Е</a:t>
            </a:r>
            <a:r>
              <a:rPr kumimoji="0" lang="ru-RU"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пифанов</a:t>
            </a:r>
            <a:r>
              <a:rPr kumimoji="0" lang="ru-RU"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В.А., </a:t>
            </a:r>
            <a:r>
              <a:rPr kumimoji="0" lang="ru-RU"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Апанасенко</a:t>
            </a:r>
            <a:r>
              <a:rPr kumimoji="0" lang="ru-RU"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Г.Л. «Лечебная физкультура и врачебный контроль» М., 1990 </a:t>
            </a:r>
            <a:r>
              <a:rPr kumimoji="0" lang="uz-Cyrl-UZ"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a:t>
            </a:r>
            <a:r>
              <a:rPr kumimoji="0" lang="ru-RU"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учебник для студентов</a:t>
            </a:r>
            <a:r>
              <a:rPr kumimoji="0" lang="uz-Cyrl-UZ"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a:t>
            </a:r>
            <a:endParaRPr kumimoji="0" lang="ru-RU"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342900" algn="just" defTabSz="914400" rtl="0" eaLnBrk="0" fontAlgn="base" latinLnBrk="0" hangingPunct="0">
              <a:lnSpc>
                <a:spcPct val="100000"/>
              </a:lnSpc>
              <a:spcBef>
                <a:spcPct val="0"/>
              </a:spcBef>
              <a:spcAft>
                <a:spcPct val="0"/>
              </a:spcAft>
              <a:buClrTx/>
              <a:buSzTx/>
              <a:buFontTx/>
              <a:buNone/>
              <a:tabLst/>
            </a:pPr>
            <a:r>
              <a:rPr kumimoji="0" lang="ru-RU"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3. </a:t>
            </a:r>
            <a:r>
              <a:rPr kumimoji="0" lang="ru-RU"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Чоговадзе</a:t>
            </a:r>
            <a:r>
              <a:rPr kumimoji="0" lang="ru-RU"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А.В. Круглый И.М. Врачебный контроль в физическом воспитании и спорте М.1987.</a:t>
            </a:r>
            <a:r>
              <a:rPr kumimoji="0" lang="uz-Cyrl-UZ"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ru-RU"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учебник для студентов</a:t>
            </a:r>
            <a:r>
              <a:rPr kumimoji="0" lang="uz-Cyrl-UZ"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a:t>
            </a:r>
            <a:endParaRPr kumimoji="0" lang="ru-RU"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342900" algn="just" defTabSz="914400" rtl="0" eaLnBrk="0" fontAlgn="base" latinLnBrk="0" hangingPunct="0">
              <a:lnSpc>
                <a:spcPct val="100000"/>
              </a:lnSpc>
              <a:spcBef>
                <a:spcPct val="0"/>
              </a:spcBef>
              <a:spcAft>
                <a:spcPct val="0"/>
              </a:spcAft>
              <a:buClrTx/>
              <a:buSzTx/>
              <a:buFontTx/>
              <a:buNone/>
              <a:tabLst/>
            </a:pPr>
            <a:r>
              <a:rPr kumimoji="0" lang="ru-RU"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4. Юлдашев</a:t>
            </a:r>
            <a:r>
              <a:rPr kumimoji="0" lang="uz-Cyrl-UZ"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К.Ю</a:t>
            </a:r>
            <a:r>
              <a:rPr kumimoji="0" lang="ru-RU"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Куликов</a:t>
            </a:r>
            <a:r>
              <a:rPr kumimoji="0" lang="uz-Cyrl-UZ"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Ю.А.</a:t>
            </a:r>
            <a:r>
              <a:rPr kumimoji="0" lang="ru-RU"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«Физиотерапия» (учебник для студентов) 1994 с. 298</a:t>
            </a:r>
            <a:endParaRPr kumimoji="0" lang="ru-RU" sz="20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Номер слайда 3"/>
          <p:cNvSpPr>
            <a:spLocks noGrp="1"/>
          </p:cNvSpPr>
          <p:nvPr>
            <p:ph type="sldNum" sz="quarter" idx="12"/>
          </p:nvPr>
        </p:nvSpPr>
        <p:spPr/>
        <p:txBody>
          <a:bodyPr/>
          <a:lstStyle/>
          <a:p>
            <a:fld id="{23F4BF4D-98E6-4243-BEBE-A6A789E7946A}" type="slidenum">
              <a:rPr lang="ru-RU" smtClean="0"/>
              <a:pPr/>
              <a:t>30</a:t>
            </a:fld>
            <a:endParaRPr lang="ru-RU"/>
          </a:p>
        </p:txBody>
      </p:sp>
      <p:sp>
        <p:nvSpPr>
          <p:cNvPr id="5" name="Rectangle 1"/>
          <p:cNvSpPr>
            <a:spLocks noChangeArrowheads="1"/>
          </p:cNvSpPr>
          <p:nvPr/>
        </p:nvSpPr>
        <p:spPr bwMode="auto">
          <a:xfrm>
            <a:off x="3312574" y="105302"/>
            <a:ext cx="2427844" cy="307777"/>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uz-Latn-UZ" sz="14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КЎШИМЧА </a:t>
            </a:r>
            <a:r>
              <a:rPr kumimoji="0" lang="uz-Cyrl-UZ" sz="14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АДАБИЁТЛАР</a:t>
            </a:r>
            <a:endParaRPr kumimoji="0" lang="uz-Cyrl-UZ" sz="2000" b="0" i="0" u="none" strike="noStrike" cap="none" normalizeH="0" baseline="0" dirty="0" smtClean="0">
              <a:ln>
                <a:noFill/>
              </a:ln>
              <a:solidFill>
                <a:schemeClr val="tx1"/>
              </a:solidFill>
              <a:effectLst/>
              <a:latin typeface="Arial" pitchFamily="34" charset="0"/>
              <a:cs typeface="Arial" pitchFamily="34" charset="0"/>
            </a:endParaRPr>
          </a:p>
        </p:txBody>
      </p:sp>
      <p:sp>
        <p:nvSpPr>
          <p:cNvPr id="50179" name="Rectangle 3"/>
          <p:cNvSpPr>
            <a:spLocks noChangeArrowheads="1"/>
          </p:cNvSpPr>
          <p:nvPr/>
        </p:nvSpPr>
        <p:spPr bwMode="auto">
          <a:xfrm>
            <a:off x="152400" y="488950"/>
            <a:ext cx="8839200" cy="418576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lvl="0"/>
            <a:r>
              <a:rPr kumimoji="0" lang="uz-Cyrl-UZ" sz="1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1</a:t>
            </a:r>
            <a:r>
              <a:rPr lang="uz-Cyrl-UZ" sz="1400" dirty="0" smtClean="0">
                <a:latin typeface="Times New Roman" pitchFamily="18" charset="0"/>
                <a:cs typeface="Times New Roman" pitchFamily="18" charset="0"/>
              </a:rPr>
              <a:t> Бет Шоу “Йога </a:t>
            </a:r>
            <a:r>
              <a:rPr lang="en-US" sz="1400" dirty="0" smtClean="0">
                <a:latin typeface="Times New Roman" pitchFamily="18" charset="0"/>
                <a:cs typeface="Times New Roman" pitchFamily="18" charset="0"/>
              </a:rPr>
              <a:t>fit </a:t>
            </a:r>
            <a:r>
              <a:rPr lang="uz-Cyrl-UZ" sz="1400" dirty="0" smtClean="0">
                <a:latin typeface="Times New Roman" pitchFamily="18" charset="0"/>
                <a:cs typeface="Times New Roman" pitchFamily="18" charset="0"/>
              </a:rPr>
              <a:t>Тренинг для здоровья” М</a:t>
            </a:r>
            <a:r>
              <a:rPr lang="ru-RU" sz="1400" dirty="0" smtClean="0">
                <a:latin typeface="Times New Roman" pitchFamily="18" charset="0"/>
                <a:cs typeface="Times New Roman" pitchFamily="18" charset="0"/>
              </a:rPr>
              <a:t>.</a:t>
            </a:r>
            <a:r>
              <a:rPr lang="uz-Cyrl-UZ" sz="1400" dirty="0" smtClean="0">
                <a:latin typeface="Times New Roman" pitchFamily="18" charset="0"/>
                <a:cs typeface="Times New Roman" pitchFamily="18" charset="0"/>
              </a:rPr>
              <a:t> 2005 </a:t>
            </a:r>
            <a:endParaRPr lang="ru-RU" sz="1400" dirty="0" smtClean="0">
              <a:latin typeface="Times New Roman" pitchFamily="18" charset="0"/>
              <a:cs typeface="Times New Roman" pitchFamily="18" charset="0"/>
            </a:endParaRPr>
          </a:p>
          <a:p>
            <a:pPr lvl="0"/>
            <a:r>
              <a:rPr lang="ru-RU" sz="1400" dirty="0" smtClean="0">
                <a:latin typeface="Times New Roman" pitchFamily="18" charset="0"/>
                <a:cs typeface="Times New Roman" pitchFamily="18" charset="0"/>
              </a:rPr>
              <a:t>2. Бирюков А.А. «Массаж-спутник здоровья» книга для учащихся 1992 с. 157</a:t>
            </a:r>
          </a:p>
          <a:p>
            <a:pPr lvl="0"/>
            <a:r>
              <a:rPr lang="ru-RU" sz="1400" dirty="0" smtClean="0">
                <a:latin typeface="Times New Roman" pitchFamily="18" charset="0"/>
                <a:cs typeface="Times New Roman" pitchFamily="18" charset="0"/>
              </a:rPr>
              <a:t>3. </a:t>
            </a:r>
            <a:r>
              <a:rPr lang="ru-RU" sz="1400" dirty="0" err="1" smtClean="0">
                <a:latin typeface="Times New Roman" pitchFamily="18" charset="0"/>
                <a:cs typeface="Times New Roman" pitchFamily="18" charset="0"/>
              </a:rPr>
              <a:t>Богол</a:t>
            </a:r>
            <a:r>
              <a:rPr lang="uz-Cyrl-UZ" sz="1400" dirty="0" smtClean="0">
                <a:latin typeface="Times New Roman" pitchFamily="18" charset="0"/>
                <a:cs typeface="Times New Roman" pitchFamily="18" charset="0"/>
              </a:rPr>
              <a:t>юбов В.А. «Общая физиотера</a:t>
            </a:r>
            <a:r>
              <a:rPr lang="ru-RU" sz="1400" dirty="0" smtClean="0">
                <a:latin typeface="Times New Roman" pitchFamily="18" charset="0"/>
                <a:cs typeface="Times New Roman" pitchFamily="18" charset="0"/>
              </a:rPr>
              <a:t>пия» М. 2001 с. 679</a:t>
            </a:r>
          </a:p>
          <a:p>
            <a:pPr lvl="0"/>
            <a:r>
              <a:rPr lang="ru-RU" sz="1400" dirty="0" smtClean="0">
                <a:latin typeface="Times New Roman" pitchFamily="18" charset="0"/>
                <a:cs typeface="Times New Roman" pitchFamily="18" charset="0"/>
              </a:rPr>
              <a:t>4. Боголюбов В.А. «Методика и  техника проведения </a:t>
            </a:r>
            <a:r>
              <a:rPr lang="ru-RU" sz="1400" dirty="0" err="1" smtClean="0">
                <a:latin typeface="Times New Roman" pitchFamily="18" charset="0"/>
                <a:cs typeface="Times New Roman" pitchFamily="18" charset="0"/>
              </a:rPr>
              <a:t>физиотерапе</a:t>
            </a:r>
            <a:r>
              <a:rPr lang="uz-Cyrl-UZ" sz="1400" dirty="0" smtClean="0">
                <a:latin typeface="Times New Roman" pitchFamily="18" charset="0"/>
                <a:cs typeface="Times New Roman" pitchFamily="18" charset="0"/>
              </a:rPr>
              <a:t>в</a:t>
            </a:r>
            <a:r>
              <a:rPr lang="ru-RU" sz="1400" dirty="0" err="1" smtClean="0">
                <a:latin typeface="Times New Roman" pitchFamily="18" charset="0"/>
                <a:cs typeface="Times New Roman" pitchFamily="18" charset="0"/>
              </a:rPr>
              <a:t>тических</a:t>
            </a:r>
            <a:r>
              <a:rPr lang="ru-RU" sz="1400" dirty="0" smtClean="0">
                <a:latin typeface="Times New Roman" pitchFamily="18" charset="0"/>
                <a:cs typeface="Times New Roman" pitchFamily="18" charset="0"/>
              </a:rPr>
              <a:t> процедур»  М. 2001 с.280</a:t>
            </a:r>
          </a:p>
          <a:p>
            <a:pPr lvl="0"/>
            <a:r>
              <a:rPr lang="uz-Cyrl-UZ" sz="1400" dirty="0" smtClean="0">
                <a:latin typeface="Times New Roman" pitchFamily="18" charset="0"/>
                <a:cs typeface="Times New Roman" pitchFamily="18" charset="0"/>
              </a:rPr>
              <a:t>5. Боков А.</a:t>
            </a:r>
            <a:r>
              <a:rPr lang="ru-RU" sz="1400" dirty="0" smtClean="0">
                <a:latin typeface="Times New Roman" pitchFamily="18" charset="0"/>
                <a:cs typeface="Times New Roman" pitchFamily="18" charset="0"/>
              </a:rPr>
              <a:t>,</a:t>
            </a:r>
            <a:r>
              <a:rPr lang="uz-Cyrl-UZ" sz="1400" dirty="0" smtClean="0">
                <a:latin typeface="Times New Roman" pitchFamily="18" charset="0"/>
                <a:cs typeface="Times New Roman" pitchFamily="18" charset="0"/>
              </a:rPr>
              <a:t> Сергеев С. “ Йога для детей” М. 2004 </a:t>
            </a:r>
            <a:endParaRPr lang="ru-RU" sz="1400" dirty="0" smtClean="0">
              <a:latin typeface="Times New Roman" pitchFamily="18" charset="0"/>
              <a:cs typeface="Times New Roman" pitchFamily="18" charset="0"/>
            </a:endParaRPr>
          </a:p>
          <a:p>
            <a:pPr lvl="0"/>
            <a:r>
              <a:rPr lang="uz-Cyrl-UZ" sz="1400" dirty="0" smtClean="0">
                <a:latin typeface="Times New Roman" pitchFamily="18" charset="0"/>
                <a:cs typeface="Times New Roman" pitchFamily="18" charset="0"/>
              </a:rPr>
              <a:t>6 Дубровский В.А. </a:t>
            </a:r>
            <a:r>
              <a:rPr lang="ru-RU" sz="1400" dirty="0" smtClean="0">
                <a:latin typeface="Times New Roman" pitchFamily="18" charset="0"/>
                <a:cs typeface="Times New Roman" pitchFamily="18" charset="0"/>
              </a:rPr>
              <a:t>«</a:t>
            </a:r>
            <a:r>
              <a:rPr lang="uz-Cyrl-UZ" sz="1400" dirty="0" smtClean="0">
                <a:latin typeface="Times New Roman" pitchFamily="18" charset="0"/>
                <a:cs typeface="Times New Roman" pitchFamily="18" charset="0"/>
              </a:rPr>
              <a:t>Лечебная физкультура</a:t>
            </a:r>
            <a:r>
              <a:rPr lang="ru-RU" sz="1400" dirty="0" smtClean="0">
                <a:latin typeface="Times New Roman" pitchFamily="18" charset="0"/>
                <a:cs typeface="Times New Roman" pitchFamily="18" charset="0"/>
              </a:rPr>
              <a:t>»</a:t>
            </a:r>
            <a:r>
              <a:rPr lang="uz-Cyrl-UZ" sz="1400" dirty="0" smtClean="0">
                <a:latin typeface="Times New Roman" pitchFamily="18" charset="0"/>
                <a:cs typeface="Times New Roman" pitchFamily="18" charset="0"/>
              </a:rPr>
              <a:t> М. 2004 </a:t>
            </a:r>
            <a:endParaRPr lang="ru-RU" sz="1400" dirty="0" smtClean="0">
              <a:latin typeface="Times New Roman" pitchFamily="18" charset="0"/>
              <a:cs typeface="Times New Roman" pitchFamily="18" charset="0"/>
            </a:endParaRPr>
          </a:p>
          <a:p>
            <a:pPr lvl="0"/>
            <a:r>
              <a:rPr lang="uz-Cyrl-UZ" sz="1400" dirty="0" smtClean="0">
                <a:latin typeface="Times New Roman" pitchFamily="18" charset="0"/>
                <a:cs typeface="Times New Roman" pitchFamily="18" charset="0"/>
              </a:rPr>
              <a:t>7. Евдокимова Т.А. Милюкова И.В. Новейший справочник </a:t>
            </a:r>
            <a:r>
              <a:rPr lang="ru-RU" sz="1400" dirty="0" smtClean="0">
                <a:latin typeface="Times New Roman" pitchFamily="18" charset="0"/>
                <a:cs typeface="Times New Roman" pitchFamily="18" charset="0"/>
              </a:rPr>
              <a:t>«</a:t>
            </a:r>
            <a:r>
              <a:rPr lang="uz-Cyrl-UZ" sz="1400" dirty="0" smtClean="0">
                <a:latin typeface="Times New Roman" pitchFamily="18" charset="0"/>
                <a:cs typeface="Times New Roman" pitchFamily="18" charset="0"/>
              </a:rPr>
              <a:t>Лечебная физкультура</a:t>
            </a:r>
            <a:r>
              <a:rPr lang="ru-RU" sz="1400" dirty="0" smtClean="0">
                <a:latin typeface="Times New Roman" pitchFamily="18" charset="0"/>
                <a:cs typeface="Times New Roman" pitchFamily="18" charset="0"/>
              </a:rPr>
              <a:t>»</a:t>
            </a:r>
            <a:r>
              <a:rPr lang="uz-Cyrl-UZ" sz="1400" dirty="0" smtClean="0">
                <a:latin typeface="Times New Roman" pitchFamily="18" charset="0"/>
                <a:cs typeface="Times New Roman" pitchFamily="18" charset="0"/>
              </a:rPr>
              <a:t> М. 2004</a:t>
            </a:r>
            <a:endParaRPr lang="ru-RU" sz="1400" dirty="0" smtClean="0">
              <a:latin typeface="Times New Roman" pitchFamily="18" charset="0"/>
              <a:cs typeface="Times New Roman" pitchFamily="18" charset="0"/>
            </a:endParaRPr>
          </a:p>
          <a:p>
            <a:pPr lvl="0"/>
            <a:r>
              <a:rPr lang="uz-Cyrl-UZ" sz="1400" dirty="0" smtClean="0">
                <a:latin typeface="Times New Roman" pitchFamily="18" charset="0"/>
                <a:cs typeface="Times New Roman" pitchFamily="18" charset="0"/>
              </a:rPr>
              <a:t>8. Епифанов В.А. </a:t>
            </a:r>
            <a:r>
              <a:rPr lang="ru-RU" sz="1400" dirty="0" smtClean="0">
                <a:latin typeface="Times New Roman" pitchFamily="18" charset="0"/>
                <a:cs typeface="Times New Roman" pitchFamily="18" charset="0"/>
              </a:rPr>
              <a:t>«</a:t>
            </a:r>
            <a:r>
              <a:rPr lang="uz-Cyrl-UZ" sz="1400" dirty="0" smtClean="0">
                <a:latin typeface="Times New Roman" pitchFamily="18" charset="0"/>
                <a:cs typeface="Times New Roman" pitchFamily="18" charset="0"/>
              </a:rPr>
              <a:t>Лечебная физическая культура</a:t>
            </a:r>
            <a:r>
              <a:rPr lang="ru-RU" sz="1400" dirty="0" smtClean="0">
                <a:latin typeface="Times New Roman" pitchFamily="18" charset="0"/>
                <a:cs typeface="Times New Roman" pitchFamily="18" charset="0"/>
              </a:rPr>
              <a:t>»</a:t>
            </a:r>
            <a:r>
              <a:rPr lang="uz-Cyrl-UZ" sz="1400" dirty="0" smtClean="0">
                <a:latin typeface="Times New Roman" pitchFamily="18" charset="0"/>
                <a:cs typeface="Times New Roman" pitchFamily="18" charset="0"/>
              </a:rPr>
              <a:t> М. 2003</a:t>
            </a:r>
            <a:endParaRPr lang="ru-RU" sz="1400" dirty="0" smtClean="0">
              <a:latin typeface="Times New Roman" pitchFamily="18" charset="0"/>
              <a:cs typeface="Times New Roman" pitchFamily="18" charset="0"/>
            </a:endParaRPr>
          </a:p>
          <a:p>
            <a:pPr lvl="0"/>
            <a:r>
              <a:rPr lang="ru-RU" sz="1400" dirty="0" smtClean="0">
                <a:latin typeface="Times New Roman" pitchFamily="18" charset="0"/>
                <a:cs typeface="Times New Roman" pitchFamily="18" charset="0"/>
              </a:rPr>
              <a:t>9. Епифанов В.А. «Лечебная физкультура и спортивная медицина» М., 2000</a:t>
            </a:r>
          </a:p>
          <a:p>
            <a:pPr lvl="0"/>
            <a:r>
              <a:rPr lang="uz-Cyrl-UZ" sz="1400" dirty="0" smtClean="0">
                <a:latin typeface="Times New Roman" pitchFamily="18" charset="0"/>
                <a:cs typeface="Times New Roman" pitchFamily="18" charset="0"/>
              </a:rPr>
              <a:t>10. Милюкова И.В.</a:t>
            </a:r>
            <a:r>
              <a:rPr lang="ru-RU" sz="1400" dirty="0" smtClean="0">
                <a:latin typeface="Times New Roman" pitchFamily="18" charset="0"/>
                <a:cs typeface="Times New Roman" pitchFamily="18" charset="0"/>
              </a:rPr>
              <a:t>,</a:t>
            </a:r>
            <a:r>
              <a:rPr lang="uz-Cyrl-UZ" sz="1400" dirty="0" smtClean="0">
                <a:latin typeface="Times New Roman" pitchFamily="18" charset="0"/>
                <a:cs typeface="Times New Roman" pitchFamily="18" charset="0"/>
              </a:rPr>
              <a:t> Евдокимова Т.А. </a:t>
            </a:r>
            <a:r>
              <a:rPr lang="ru-RU" sz="1400" dirty="0" smtClean="0">
                <a:latin typeface="Times New Roman" pitchFamily="18" charset="0"/>
                <a:cs typeface="Times New Roman" pitchFamily="18" charset="0"/>
              </a:rPr>
              <a:t>«</a:t>
            </a:r>
            <a:r>
              <a:rPr lang="uz-Cyrl-UZ" sz="1400" dirty="0" smtClean="0">
                <a:latin typeface="Times New Roman" pitchFamily="18" charset="0"/>
                <a:cs typeface="Times New Roman" pitchFamily="18" charset="0"/>
              </a:rPr>
              <a:t>Гимнастика для детей</a:t>
            </a:r>
            <a:r>
              <a:rPr lang="ru-RU" sz="1400" dirty="0" smtClean="0">
                <a:latin typeface="Times New Roman" pitchFamily="18" charset="0"/>
                <a:cs typeface="Times New Roman" pitchFamily="18" charset="0"/>
              </a:rPr>
              <a:t>»</a:t>
            </a:r>
            <a:r>
              <a:rPr lang="uz-Cyrl-UZ" sz="1400" dirty="0" smtClean="0">
                <a:latin typeface="Times New Roman" pitchFamily="18" charset="0"/>
                <a:cs typeface="Times New Roman" pitchFamily="18" charset="0"/>
              </a:rPr>
              <a:t> М. 2004 </a:t>
            </a:r>
            <a:endParaRPr lang="ru-RU" sz="1400" dirty="0" smtClean="0">
              <a:latin typeface="Times New Roman" pitchFamily="18" charset="0"/>
              <a:cs typeface="Times New Roman" pitchFamily="18" charset="0"/>
            </a:endParaRPr>
          </a:p>
          <a:p>
            <a:pPr lvl="0" fontAlgn="base" hangingPunct="0"/>
            <a:r>
              <a:rPr lang="ru-RU" sz="1400" dirty="0" smtClean="0">
                <a:latin typeface="Times New Roman" pitchFamily="18" charset="0"/>
                <a:cs typeface="Times New Roman" pitchFamily="18" charset="0"/>
              </a:rPr>
              <a:t>11. </a:t>
            </a:r>
            <a:r>
              <a:rPr lang="ru-RU" sz="1400" dirty="0" err="1" smtClean="0">
                <a:latin typeface="Times New Roman" pitchFamily="18" charset="0"/>
                <a:cs typeface="Times New Roman" pitchFamily="18" charset="0"/>
              </a:rPr>
              <a:t>Муравянникова</a:t>
            </a:r>
            <a:r>
              <a:rPr lang="ru-RU" sz="1400" dirty="0" smtClean="0">
                <a:latin typeface="Times New Roman" pitchFamily="18" charset="0"/>
                <a:cs typeface="Times New Roman" pitchFamily="18" charset="0"/>
              </a:rPr>
              <a:t> Ж.Г. «Основы стоматологической физиотерапии » Ростов на Дону 2002. с. 320</a:t>
            </a:r>
          </a:p>
          <a:p>
            <a:pPr lvl="0" fontAlgn="base" hangingPunct="0"/>
            <a:r>
              <a:rPr lang="ru-RU" sz="1400" dirty="0" smtClean="0">
                <a:latin typeface="Times New Roman" pitchFamily="18" charset="0"/>
                <a:cs typeface="Times New Roman" pitchFamily="18" charset="0"/>
              </a:rPr>
              <a:t>12. Пастухов О.Г., </a:t>
            </a:r>
            <a:r>
              <a:rPr lang="ru-RU" sz="1400" dirty="0" err="1" smtClean="0">
                <a:latin typeface="Times New Roman" pitchFamily="18" charset="0"/>
                <a:cs typeface="Times New Roman" pitchFamily="18" charset="0"/>
              </a:rPr>
              <a:t>Шефтелович</a:t>
            </a:r>
            <a:r>
              <a:rPr lang="ru-RU" sz="1400" dirty="0" smtClean="0">
                <a:latin typeface="Times New Roman" pitchFamily="18" charset="0"/>
                <a:cs typeface="Times New Roman" pitchFamily="18" charset="0"/>
              </a:rPr>
              <a:t> Т.К., </a:t>
            </a:r>
            <a:r>
              <a:rPr lang="ru-RU" sz="1400" dirty="0" err="1" smtClean="0">
                <a:latin typeface="Times New Roman" pitchFamily="18" charset="0"/>
                <a:cs typeface="Times New Roman" pitchFamily="18" charset="0"/>
              </a:rPr>
              <a:t>Ермошенко</a:t>
            </a:r>
            <a:r>
              <a:rPr lang="ru-RU" sz="1400" dirty="0" smtClean="0">
                <a:latin typeface="Times New Roman" pitchFamily="18" charset="0"/>
                <a:cs typeface="Times New Roman" pitchFamily="18" charset="0"/>
              </a:rPr>
              <a:t> Л.С., Макарова Х.А. «Физиотерапия в стоматологии» Краснодар 2002.-103 с.</a:t>
            </a:r>
          </a:p>
          <a:p>
            <a:pPr lvl="0"/>
            <a:r>
              <a:rPr lang="ru-RU" sz="1400" dirty="0" smtClean="0">
                <a:latin typeface="Times New Roman" pitchFamily="18" charset="0"/>
                <a:cs typeface="Times New Roman" pitchFamily="18" charset="0"/>
              </a:rPr>
              <a:t>13. Попов В.И. </a:t>
            </a:r>
            <a:r>
              <a:rPr lang="ru-RU" sz="1400" dirty="0" err="1" smtClean="0">
                <a:latin typeface="Times New Roman" pitchFamily="18" charset="0"/>
                <a:cs typeface="Times New Roman" pitchFamily="18" charset="0"/>
              </a:rPr>
              <a:t>Чоговадзе</a:t>
            </a:r>
            <a:r>
              <a:rPr lang="ru-RU" sz="1400" dirty="0" smtClean="0">
                <a:latin typeface="Times New Roman" pitchFamily="18" charset="0"/>
                <a:cs typeface="Times New Roman" pitchFamily="18" charset="0"/>
              </a:rPr>
              <a:t> В.Г. « Физическая реабилитация» Ростов на Дону 2001</a:t>
            </a:r>
          </a:p>
          <a:p>
            <a:pPr lvl="0"/>
            <a:r>
              <a:rPr lang="ru-RU" sz="1400" dirty="0" smtClean="0">
                <a:latin typeface="Times New Roman" pitchFamily="18" charset="0"/>
                <a:cs typeface="Times New Roman" pitchFamily="18" charset="0"/>
              </a:rPr>
              <a:t>14. </a:t>
            </a:r>
            <a:r>
              <a:rPr lang="ru-RU" sz="1400" dirty="0" err="1" smtClean="0">
                <a:latin typeface="Times New Roman" pitchFamily="18" charset="0"/>
                <a:cs typeface="Times New Roman" pitchFamily="18" charset="0"/>
              </a:rPr>
              <a:t>Улащик</a:t>
            </a:r>
            <a:r>
              <a:rPr lang="ru-RU" sz="1400" dirty="0" smtClean="0">
                <a:latin typeface="Times New Roman" pitchFamily="18" charset="0"/>
                <a:cs typeface="Times New Roman" pitchFamily="18" charset="0"/>
              </a:rPr>
              <a:t>  В.С. « Физиотерапия» М. 2003 с. 450</a:t>
            </a:r>
          </a:p>
          <a:p>
            <a:pPr lvl="0"/>
            <a:r>
              <a:rPr lang="ru-RU" sz="1400" dirty="0" smtClean="0">
                <a:latin typeface="Times New Roman" pitchFamily="18" charset="0"/>
                <a:cs typeface="Times New Roman" pitchFamily="18" charset="0"/>
              </a:rPr>
              <a:t>15. Эдвард Т. </a:t>
            </a:r>
            <a:r>
              <a:rPr lang="ru-RU" sz="1400" dirty="0" err="1" smtClean="0">
                <a:latin typeface="Times New Roman" pitchFamily="18" charset="0"/>
                <a:cs typeface="Times New Roman" pitchFamily="18" charset="0"/>
              </a:rPr>
              <a:t>Хоули</a:t>
            </a:r>
            <a:r>
              <a:rPr lang="ru-RU" sz="1400" dirty="0" smtClean="0">
                <a:latin typeface="Times New Roman" pitchFamily="18" charset="0"/>
                <a:cs typeface="Times New Roman" pitchFamily="18" charset="0"/>
              </a:rPr>
              <a:t>, Б. </a:t>
            </a:r>
            <a:r>
              <a:rPr lang="ru-RU" sz="1400" dirty="0" err="1" smtClean="0">
                <a:latin typeface="Times New Roman" pitchFamily="18" charset="0"/>
                <a:cs typeface="Times New Roman" pitchFamily="18" charset="0"/>
              </a:rPr>
              <a:t>Дон-Френкс</a:t>
            </a:r>
            <a:r>
              <a:rPr lang="ru-RU" sz="1400" dirty="0" smtClean="0">
                <a:latin typeface="Times New Roman" pitchFamily="18" charset="0"/>
                <a:cs typeface="Times New Roman" pitchFamily="18" charset="0"/>
              </a:rPr>
              <a:t> «Руководство инструктора оздоровительного фитнесса», Киев 2004.</a:t>
            </a:r>
          </a:p>
          <a:p>
            <a:r>
              <a:rPr lang="ru-RU" sz="1400" smtClean="0">
                <a:latin typeface="Times New Roman" pitchFamily="18" charset="0"/>
                <a:cs typeface="Times New Roman" pitchFamily="18" charset="0"/>
              </a:rPr>
              <a:t> 16. «Медицинские </a:t>
            </a:r>
            <a:r>
              <a:rPr lang="ru-RU" sz="1400" dirty="0" smtClean="0">
                <a:latin typeface="Times New Roman" pitchFamily="18" charset="0"/>
                <a:cs typeface="Times New Roman" pitchFamily="18" charset="0"/>
              </a:rPr>
              <a:t>основы физического воспитания и формирования здоровья и гармоничного развития детей и подростков» проф. </a:t>
            </a:r>
            <a:r>
              <a:rPr lang="ru-RU" sz="1400" dirty="0" err="1" smtClean="0">
                <a:latin typeface="Times New Roman" pitchFamily="18" charset="0"/>
                <a:cs typeface="Times New Roman" pitchFamily="18" charset="0"/>
              </a:rPr>
              <a:t>Назиров</a:t>
            </a:r>
            <a:r>
              <a:rPr lang="ru-RU" sz="1400" dirty="0" smtClean="0">
                <a:latin typeface="Times New Roman" pitchFamily="18" charset="0"/>
                <a:cs typeface="Times New Roman" pitchFamily="18" charset="0"/>
              </a:rPr>
              <a:t> Ф.Г. проф. Ахмедова Д.М. проф. </a:t>
            </a:r>
            <a:r>
              <a:rPr lang="ru-RU" sz="1400" dirty="0" err="1" smtClean="0">
                <a:latin typeface="Times New Roman" pitchFamily="18" charset="0"/>
                <a:cs typeface="Times New Roman" pitchFamily="18" charset="0"/>
              </a:rPr>
              <a:t>Суюмов</a:t>
            </a:r>
            <a:r>
              <a:rPr lang="ru-RU" sz="1400" dirty="0" smtClean="0">
                <a:latin typeface="Times New Roman" pitchFamily="18" charset="0"/>
                <a:cs typeface="Times New Roman" pitchFamily="18" charset="0"/>
              </a:rPr>
              <a:t> Ф.А. доц. Васильев В.Д, проф. </a:t>
            </a:r>
            <a:r>
              <a:rPr lang="ru-RU" sz="1400" dirty="0" err="1" smtClean="0">
                <a:latin typeface="Times New Roman" pitchFamily="18" charset="0"/>
                <a:cs typeface="Times New Roman" pitchFamily="18" charset="0"/>
              </a:rPr>
              <a:t>Шайхова</a:t>
            </a:r>
            <a:r>
              <a:rPr lang="ru-RU" sz="1400" dirty="0" smtClean="0">
                <a:latin typeface="Times New Roman" pitchFamily="18" charset="0"/>
                <a:cs typeface="Times New Roman" pitchFamily="18" charset="0"/>
              </a:rPr>
              <a:t> Г.И. Ташкент, 2003</a:t>
            </a:r>
            <a:r>
              <a:rPr lang="en-US" sz="1400" dirty="0" smtClean="0">
                <a:latin typeface="Times New Roman" pitchFamily="18" charset="0"/>
                <a:cs typeface="Times New Roman" pitchFamily="18" charset="0"/>
              </a:rPr>
              <a:t>.</a:t>
            </a:r>
            <a:endParaRPr kumimoji="0" lang="ru-RU" sz="2000" b="0" i="0" u="none" strike="noStrike" cap="none" normalizeH="0" baseline="0" dirty="0" smtClean="0">
              <a:ln>
                <a:noFill/>
              </a:ln>
              <a:solidFill>
                <a:schemeClr val="tx1"/>
              </a:solidFill>
              <a:effectLst/>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рямоугольник 4"/>
          <p:cNvSpPr/>
          <p:nvPr/>
        </p:nvSpPr>
        <p:spPr>
          <a:xfrm>
            <a:off x="172720" y="0"/>
            <a:ext cx="4185920" cy="5093702"/>
          </a:xfrm>
          <a:prstGeom prst="rect">
            <a:avLst/>
          </a:prstGeom>
        </p:spPr>
        <p:txBody>
          <a:bodyPr wrap="square">
            <a:spAutoFit/>
          </a:bodyPr>
          <a:lstStyle/>
          <a:p>
            <a:r>
              <a:rPr lang="ru-RU" sz="1600" b="1" smtClean="0"/>
              <a:t>Физиотерапия бўйича аттестация саволлари</a:t>
            </a:r>
            <a:endParaRPr lang="ru-RU" sz="1600" smtClean="0"/>
          </a:p>
          <a:p>
            <a:r>
              <a:rPr lang="ru-RU" sz="1300" smtClean="0"/>
              <a:t>1. Электр нури билан даволаш кабинетида техника хавфсизлик.</a:t>
            </a:r>
          </a:p>
          <a:p>
            <a:r>
              <a:rPr lang="ru-RU" sz="1300" smtClean="0"/>
              <a:t>2. Физик методлар билан даволашда умумий қарши кўрсатмалар.</a:t>
            </a:r>
          </a:p>
          <a:p>
            <a:r>
              <a:rPr lang="ru-RU" sz="1300" smtClean="0"/>
              <a:t>3. Физик факторларни қўлланишида асосий даволаш принциплари.</a:t>
            </a:r>
          </a:p>
          <a:p>
            <a:r>
              <a:rPr lang="ru-RU" sz="1300" smtClean="0"/>
              <a:t>4. Гальванизация ва дорили электрофорез.</a:t>
            </a:r>
          </a:p>
          <a:p>
            <a:r>
              <a:rPr lang="ru-RU" sz="1300" smtClean="0"/>
              <a:t>5. Дорилик электрофорезнинг устунликлари.</a:t>
            </a:r>
          </a:p>
          <a:p>
            <a:r>
              <a:rPr lang="ru-RU" sz="1300" smtClean="0"/>
              <a:t>6. Электросон аппаратида даволаш техникаси ва услубиётининг ўзига хос ҳусусиятлари.</a:t>
            </a:r>
          </a:p>
          <a:p>
            <a:r>
              <a:rPr lang="ru-RU" sz="1300" smtClean="0"/>
              <a:t>7. Диадинамик токларининг тавсифи.</a:t>
            </a:r>
          </a:p>
          <a:p>
            <a:r>
              <a:rPr lang="ru-RU" sz="1300" smtClean="0"/>
              <a:t>8. УВЧ услуби, унинг ишлаш механизмлари ва кўрсаткичлари.</a:t>
            </a:r>
          </a:p>
          <a:p>
            <a:r>
              <a:rPr lang="ru-RU" sz="1300" smtClean="0"/>
              <a:t>9. Лазеротерапия, унинг ишлаш механизмлари ва лазер нурларининг турлари.</a:t>
            </a:r>
          </a:p>
          <a:p>
            <a:r>
              <a:rPr lang="ru-RU" sz="1300" smtClean="0"/>
              <a:t>10. Биодозани аниқлаш, УФ-нурлатгич чироғининг паспорти.</a:t>
            </a:r>
          </a:p>
          <a:p>
            <a:r>
              <a:rPr lang="ru-RU" sz="1300" smtClean="0"/>
              <a:t>11. Ултратовушли терапия, қайтувчи пъезоэлектрик таъсири.</a:t>
            </a:r>
          </a:p>
          <a:p>
            <a:r>
              <a:rPr lang="ru-RU" sz="1300" smtClean="0"/>
              <a:t>12. Дорили фонофорез.</a:t>
            </a:r>
          </a:p>
          <a:p>
            <a:r>
              <a:rPr lang="ru-RU" sz="1300" smtClean="0"/>
              <a:t>13. Умуртқа остеохондрозида физиотерапия.</a:t>
            </a:r>
          </a:p>
          <a:p>
            <a:r>
              <a:rPr lang="ru-RU" sz="1300" smtClean="0"/>
              <a:t>14. Остеоортроз, артрит касалликларида физиотерапия.</a:t>
            </a:r>
          </a:p>
          <a:p>
            <a:r>
              <a:rPr lang="ru-RU" sz="1300" smtClean="0"/>
              <a:t>15. Юз нерви периферик невритларида физиотерапия.</a:t>
            </a:r>
          </a:p>
          <a:p>
            <a:r>
              <a:rPr lang="ru-RU" sz="1300" smtClean="0"/>
              <a:t>16. Хафақон касаллигида физиотерапия.</a:t>
            </a:r>
          </a:p>
        </p:txBody>
      </p:sp>
      <p:sp>
        <p:nvSpPr>
          <p:cNvPr id="3" name="Прямоугольник 2"/>
          <p:cNvSpPr/>
          <p:nvPr/>
        </p:nvSpPr>
        <p:spPr>
          <a:xfrm>
            <a:off x="4460240" y="30480"/>
            <a:ext cx="4643120" cy="5047536"/>
          </a:xfrm>
          <a:prstGeom prst="rect">
            <a:avLst/>
          </a:prstGeom>
        </p:spPr>
        <p:txBody>
          <a:bodyPr wrap="square">
            <a:spAutoFit/>
          </a:bodyPr>
          <a:lstStyle/>
          <a:p>
            <a:r>
              <a:rPr lang="ru-RU" sz="1400" smtClean="0"/>
              <a:t>17. Сарамас (рожа) инфекциясида физиотерапия.</a:t>
            </a:r>
          </a:p>
          <a:p>
            <a:r>
              <a:rPr lang="ru-RU" sz="1400" smtClean="0"/>
              <a:t>18. Ўткир ва сурункали отитларда физиотерапия.</a:t>
            </a:r>
          </a:p>
          <a:p>
            <a:r>
              <a:rPr lang="ru-RU" sz="1400" smtClean="0"/>
              <a:t>19. Гинекологияда кичик тос органлари сурункали яллиғланишида физиотерапия.</a:t>
            </a:r>
          </a:p>
          <a:p>
            <a:r>
              <a:rPr lang="ru-RU" sz="1400" smtClean="0"/>
              <a:t>20. Буйрак тош касаллигида электростимуляция услублари.</a:t>
            </a:r>
          </a:p>
          <a:p>
            <a:r>
              <a:rPr lang="ru-RU" sz="1400" smtClean="0"/>
              <a:t>21. Пиелонефрит, цистит ва уретрит касалликларида физиотерапия.</a:t>
            </a:r>
          </a:p>
          <a:p>
            <a:r>
              <a:rPr lang="ru-RU" sz="1400" smtClean="0"/>
              <a:t>22. Тана жароҳатларида физиотерапия.</a:t>
            </a:r>
          </a:p>
          <a:p>
            <a:r>
              <a:rPr lang="ru-RU" sz="1400" smtClean="0"/>
              <a:t>23. Зотилжам касаллигида физиотерапия.</a:t>
            </a:r>
          </a:p>
          <a:p>
            <a:r>
              <a:rPr lang="ru-RU" sz="1400" smtClean="0"/>
              <a:t>24. Абсцесс, фурункул ва инфильтратларда физиотерапия.</a:t>
            </a:r>
          </a:p>
          <a:p>
            <a:r>
              <a:rPr lang="ru-RU" sz="1400" smtClean="0"/>
              <a:t>25. Бронхиал астма, астматик бронхитларда физиотерапия.</a:t>
            </a:r>
          </a:p>
          <a:p>
            <a:r>
              <a:rPr lang="ru-RU" sz="1400" smtClean="0"/>
              <a:t>26. Сурункали холецистит, колит касалликларида физиотерапия.</a:t>
            </a:r>
          </a:p>
          <a:p>
            <a:r>
              <a:rPr lang="ru-RU" sz="1400" smtClean="0"/>
              <a:t>27. Сурункали гастродуоденит, ошқозон ва 12-бармоқ ичак ярали касалликларида физиотерапия.</a:t>
            </a:r>
          </a:p>
          <a:p>
            <a:r>
              <a:rPr lang="ru-RU" sz="1400" smtClean="0"/>
              <a:t>28. Юқори нафас йўллари яллиғланишида физиотерапия.</a:t>
            </a:r>
          </a:p>
          <a:p>
            <a:r>
              <a:rPr lang="ru-RU" sz="1400" smtClean="0"/>
              <a:t>29. Ишемик юрак касалликларида физиотерапия.</a:t>
            </a:r>
          </a:p>
          <a:p>
            <a:r>
              <a:rPr lang="ru-RU" sz="1400" smtClean="0"/>
              <a:t>30. Рейно касаллигида, оёқлар облетерик эндартеритида физиотерапия.</a:t>
            </a:r>
          </a:p>
          <a:p>
            <a:r>
              <a:rPr lang="ru-RU" sz="1400" smtClean="0"/>
              <a:t>31. Чандиқларни даволашда физик услублар.</a:t>
            </a:r>
          </a:p>
          <a:p>
            <a:r>
              <a:rPr lang="ru-RU" sz="1400" smtClean="0"/>
              <a:t>32. Трофик яраларни даволашда физик услублар.</a:t>
            </a:r>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рямоугольник 4"/>
          <p:cNvSpPr/>
          <p:nvPr/>
        </p:nvSpPr>
        <p:spPr>
          <a:xfrm>
            <a:off x="81280" y="17741"/>
            <a:ext cx="8930640" cy="5093702"/>
          </a:xfrm>
          <a:prstGeom prst="rect">
            <a:avLst/>
          </a:prstGeom>
        </p:spPr>
        <p:txBody>
          <a:bodyPr wrap="square">
            <a:spAutoFit/>
          </a:bodyPr>
          <a:lstStyle/>
          <a:p>
            <a:r>
              <a:rPr lang="ru-RU" sz="1300" b="1" smtClean="0"/>
              <a:t>Физиотерапия бўйича амалий топшириқлар.</a:t>
            </a:r>
            <a:endParaRPr lang="ru-RU" sz="1300" smtClean="0"/>
          </a:p>
          <a:p>
            <a:pPr algn="just"/>
            <a:r>
              <a:rPr lang="ru-RU" sz="1300" smtClean="0"/>
              <a:t>1. Беъмор М., ёши 35 да, ошқозон яра касаллиги билан хасталанган. Унга электрофорез олиниши тайинланган. Мазкур ҳолатда уни қандай препарат билан ва қандай услуб билан даволаш мумкин? Маҳаллий даволаш услубидан ташқари унга қўшимча равишда рефлектор-сегментар услубини ҳам тайинланг.</a:t>
            </a:r>
          </a:p>
          <a:p>
            <a:pPr algn="just"/>
            <a:r>
              <a:rPr lang="ru-RU" sz="1300" smtClean="0"/>
              <a:t>2. Беъмор ёши 40 да, Шербак услуби бўйича ёқа қисмига хафақон касаллиги - 1 босқич бўйича бромли электрофорез тайинланган. Бемор бешинчи муолажага келди. Ушбу кунда беъмор учун қандай кучдаги ток ва қанча вақтдан иборат муолажани тайинлаш зарур?</a:t>
            </a:r>
          </a:p>
          <a:p>
            <a:pPr algn="just"/>
            <a:r>
              <a:rPr lang="ru-RU" sz="1300" smtClean="0"/>
              <a:t>3. “Д” исмли ёши 30 да бўлган ошқозон яраси касаллигининг кучайган даври ташҳиси қўйилган беъмор учун электросон билан СМТ уйғунлигидаги терапияни қўллаш мумкинми? Агар мумкин бўлса, унда ушбу муолажаларни қандай кетма-кетликда қўллаган маъқул, агар мумкин бўлмаса, нима учун мумкин эмас?</a:t>
            </a:r>
          </a:p>
          <a:p>
            <a:pPr algn="just"/>
            <a:r>
              <a:rPr lang="ru-RU" sz="1300" smtClean="0"/>
              <a:t>4. “А” исмли ёши 25 да бўлган беъмор нурли (лучевой) нерви жароҳатланган, панжа ҳаракат функцияси бузилган. Бу беъморга СМТ нинг қайси параметрларини қўллаган маъқул?</a:t>
            </a:r>
          </a:p>
          <a:p>
            <a:pPr algn="just"/>
            <a:r>
              <a:rPr lang="ru-RU" sz="1300" smtClean="0"/>
              <a:t>5. “Д” исмли ёши 35 да бўлган беъморда умуртқа остеохондрози. Кучли огриқ кузатилмоқда. Ампипульстерапия услуби, режими, иш тури, частотаси ва модуляциялар чуқурлигини айтинг.</a:t>
            </a:r>
          </a:p>
          <a:p>
            <a:pPr algn="just"/>
            <a:r>
              <a:rPr lang="ru-RU" sz="1300" smtClean="0"/>
              <a:t>6. Ёши 45 да бўлган беъмор учун умуртқанинг бел қисми остеохондрози бўйича диадинамотерапия тайинланган. Электродларнинг жойлашиш услуби. Ушбу патология ҳолатида зарур бўлган ток, ток қуввати ва муолажа вақтини аниқлаб беринг.</a:t>
            </a:r>
          </a:p>
          <a:p>
            <a:pPr algn="just"/>
            <a:r>
              <a:rPr lang="ru-RU" sz="1300" smtClean="0"/>
              <a:t>7. Ёши 5 да бўлган беъмор ўткир трохеит билан касалланган. Индуктотермия-УВЧ тайинланган. муолажани олиб бориш услубини, вақтини ва ушбу услуб кучини аниқланг.</a:t>
            </a:r>
          </a:p>
          <a:p>
            <a:pPr algn="just"/>
            <a:r>
              <a:rPr lang="ru-RU" sz="1300" smtClean="0"/>
              <a:t>8. Ёши 15 да бўлган беъморга сурункали бронхит ташҳиси қўйилган. УВЧ-терапия тайинланган. муолажани олиб борадиган конденсатор пластинкалар услуби ва рақамини аниқланг. Ушбу патология ҳолати учун УВЧ-терапия дозаси ва вақтини аниқланг.</a:t>
            </a:r>
          </a:p>
          <a:p>
            <a:pPr algn="just"/>
            <a:r>
              <a:rPr lang="ru-RU" sz="1300" smtClean="0"/>
              <a:t>9. “К” исмли ёши 4 да бўлган беъмор учун ўткир трахеобронхит касаллигида УВЧ-индуктотермия тайинланган. муолажани қандай аппаратда ва қандай электрод билан олиб бориш мумкин. Беъмор ёшидан келиб чиққан ҳолда муолажа дозаси ва вақтини аниқланг.</a:t>
            </a:r>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рямоугольник 4"/>
          <p:cNvSpPr/>
          <p:nvPr/>
        </p:nvSpPr>
        <p:spPr>
          <a:xfrm>
            <a:off x="91440" y="48221"/>
            <a:ext cx="8930640" cy="5047536"/>
          </a:xfrm>
          <a:prstGeom prst="rect">
            <a:avLst/>
          </a:prstGeom>
        </p:spPr>
        <p:txBody>
          <a:bodyPr wrap="square">
            <a:spAutoFit/>
          </a:bodyPr>
          <a:lstStyle/>
          <a:p>
            <a:pPr algn="just"/>
            <a:r>
              <a:rPr lang="ru-RU" sz="1400" smtClean="0"/>
              <a:t>10. Ёши 20 да бўлган беъморга ўткир отит касаллигида УВЧ-терапия тайинланган. Муолажа услуби, конденсатор пластинкалари рақамини аниқланг. Муолажа учун доза ва вақтни аниқланг.</a:t>
            </a:r>
          </a:p>
          <a:p>
            <a:pPr algn="just"/>
            <a:r>
              <a:rPr lang="ru-RU" sz="1400" smtClean="0"/>
              <a:t>11. Ёши 30 да бўлган беъморга ўткир сальпингофорит касаллигида қориннинг пастки қисмига УВЧ-терапия тайинланган. Муолажа услубини аниқланг. Муолажа учун доза ва вақтни аниқланг.</a:t>
            </a:r>
          </a:p>
          <a:p>
            <a:pPr algn="just"/>
            <a:r>
              <a:rPr lang="ru-RU" sz="1400" smtClean="0"/>
              <a:t>12. “Д” исмли ёши 25 да бўлган беъморда ўткир бронхит. Ингаляцион терапия тайинланди-содалик ингаляция. Ушбу беъмор учун муолажани олиб бориш учун зарур бўлган аппаратни танланг - “ДокторЛитл” ёки “Вулқон” аппарати. Нима асосда танлов амалга оширилди?</a:t>
            </a:r>
          </a:p>
          <a:p>
            <a:pPr algn="just"/>
            <a:r>
              <a:rPr lang="ru-RU" sz="1400" smtClean="0"/>
              <a:t>13. “Л” исмли ёши 30 да бўлган беъмор бронхиал астма касаллиги билан хасталанган. Аэроионизация тайинланган. Ушбу муолажани қандай аппаратда ва қандай услуб бўйича олиб бориш мумкин? Аэроионизация дозасини айтинг.</a:t>
            </a:r>
          </a:p>
          <a:p>
            <a:pPr algn="just"/>
            <a:r>
              <a:rPr lang="ru-RU" sz="1400" smtClean="0"/>
              <a:t>14. “Д” исмли ёши 25 да бўлган беъморда ОРВИ – қуруқ йўтал, томоғида оғриқ, тумов, кучсизлик, 37,1 ҳарорат. Беъморга ультрабинафша нурларини (УФО) қандай услуби қўлланилади? Нурланиш қандай дозада берилади?</a:t>
            </a:r>
          </a:p>
          <a:p>
            <a:pPr algn="just"/>
            <a:r>
              <a:rPr lang="ru-RU" sz="1400" smtClean="0"/>
              <a:t>15. Ёши 40 да бўлган беъморга ўрта оғирликдаги бронхиал астма, йўтал балғам кўчиши билан, нафас қисиши кузатилмоқда. Ультрабинафша нурлаш (УБН) тайинланган. УБН ни қандай услуб бўйича олиб борасиз? Нурланишни қандай дозада бошлайсиз?</a:t>
            </a:r>
          </a:p>
          <a:p>
            <a:pPr algn="just"/>
            <a:r>
              <a:rPr lang="ru-RU" sz="1400" smtClean="0"/>
              <a:t>16. Ёши 45 да бўлган беъморда оёқлар облетерик эндартериити аниқланди. “Алимп” аппаратида магнитотерапия тайинланди. Бир муолажанинг ўзидаёқ иккала оёқни баравар даволаш мумкинми? Агар мумкин бўлса, унда таъсир вақти ва интенсивлигини айтинг? Агар мумкин бўлмаса, нима учун?</a:t>
            </a:r>
          </a:p>
          <a:p>
            <a:pPr algn="just"/>
            <a:r>
              <a:rPr lang="ru-RU" sz="1400" smtClean="0"/>
              <a:t>17. Ёши 25 да бўлган беъмор учун ошқозон яраси касаллиги бўйича ультратовуш терапияси тайинланди. Муолажани бошлашдан аввал беъмор учун қандай чораларни кўрган маъқул. Муолажа услуби, режими ва вақт интенсивлигини аниқланг.</a:t>
            </a:r>
          </a:p>
          <a:p>
            <a:pPr algn="just"/>
            <a:r>
              <a:rPr lang="ru-RU" sz="1400" smtClean="0"/>
              <a:t>18. Беъморда зотижам касаллиги. Иссиқлик муолажаларининг даволаш турлари. Зотилжам касалликнинг қайси даражасида қўллаш мумкин? Беъмор 10 йил давомида бетоб.</a:t>
            </a:r>
            <a:endParaRPr lang="ru-RU" sz="1400"/>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1524</TotalTime>
  <Words>3798</Words>
  <Application>Microsoft Office PowerPoint</Application>
  <PresentationFormat>Экран (16:9)</PresentationFormat>
  <Paragraphs>264</Paragraphs>
  <Slides>33</Slides>
  <Notes>1</Notes>
  <HiddenSlides>0</HiddenSlides>
  <MMClips>0</MMClips>
  <ScaleCrop>false</ScaleCrop>
  <HeadingPairs>
    <vt:vector size="4" baseType="variant">
      <vt:variant>
        <vt:lpstr>Тема</vt:lpstr>
      </vt:variant>
      <vt:variant>
        <vt:i4>1</vt:i4>
      </vt:variant>
      <vt:variant>
        <vt:lpstr>Заголовки слайдов</vt:lpstr>
      </vt:variant>
      <vt:variant>
        <vt:i4>33</vt:i4>
      </vt:variant>
    </vt:vector>
  </HeadingPairs>
  <TitlesOfParts>
    <vt:vector size="34" baseType="lpstr">
      <vt:lpstr>Тема Office</vt:lpstr>
      <vt:lpstr>Слайд 1</vt:lpstr>
      <vt:lpstr>Дарс структураси</vt:lpstr>
      <vt:lpstr>Слайд 3</vt:lpstr>
      <vt:lpstr>ФИЗИОТЕРАПИЯ БУ</vt:lpstr>
      <vt:lpstr>Даволовчи физик омиллар физиотерапия фанини ўрганиш омили хисобланади</vt:lpstr>
      <vt:lpstr>Слайд 6</vt:lpstr>
      <vt:lpstr>Слайд 7</vt:lpstr>
      <vt:lpstr>Слайд 8</vt:lpstr>
      <vt:lpstr>Слайд 9</vt:lpstr>
      <vt:lpstr>Слайд 10</vt:lpstr>
      <vt:lpstr>Слайд 11</vt:lpstr>
      <vt:lpstr>Слайд 12</vt:lpstr>
      <vt:lpstr>Слайд 13</vt:lpstr>
      <vt:lpstr>Нейроциркулятор дистонияда қўлланиладиган физик омиллар:</vt:lpstr>
      <vt:lpstr>Гипертония касаллигида қўлланиладиган физик омиллар:</vt:lpstr>
      <vt:lpstr>Слайд 16</vt:lpstr>
      <vt:lpstr>ЮИК касаллигида, зўриқиш стенокардиясида қўлланиладиган физик омиллар: </vt:lpstr>
      <vt:lpstr>Слайд 18</vt:lpstr>
      <vt:lpstr>ЮИК касаллигида, инфарктдан кейинги кардиосклерозда қўлланиладиган физик омиллар: </vt:lpstr>
      <vt:lpstr>Слайд 20</vt:lpstr>
      <vt:lpstr>Слайд 21</vt:lpstr>
      <vt:lpstr>Слайд 22</vt:lpstr>
      <vt:lpstr>Уйдаги физиотерапия</vt:lpstr>
      <vt:lpstr>Слайд 24</vt:lpstr>
      <vt:lpstr>Слайд 25</vt:lpstr>
      <vt:lpstr>Слайд 26</vt:lpstr>
      <vt:lpstr>Слайд 27</vt:lpstr>
      <vt:lpstr>Слайд 28</vt:lpstr>
      <vt:lpstr>Слайд 29</vt:lpstr>
      <vt:lpstr>Слайд 30</vt:lpstr>
      <vt:lpstr>Слайд 31</vt:lpstr>
      <vt:lpstr>Слайд 32</vt:lpstr>
      <vt:lpstr>Слайд 33</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Роль углубленного профилактического коонсультировани</dc:title>
  <dc:creator>doctor</dc:creator>
  <cp:lastModifiedBy>Zafar Utanov</cp:lastModifiedBy>
  <cp:revision>183</cp:revision>
  <dcterms:created xsi:type="dcterms:W3CDTF">2015-04-03T03:58:40Z</dcterms:created>
  <dcterms:modified xsi:type="dcterms:W3CDTF">2018-05-30T07:48:28Z</dcterms:modified>
</cp:coreProperties>
</file>