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0"/>
  </p:handoutMasterIdLst>
  <p:sldIdLst>
    <p:sldId id="375" r:id="rId2"/>
    <p:sldId id="373" r:id="rId3"/>
    <p:sldId id="374" r:id="rId4"/>
    <p:sldId id="259" r:id="rId5"/>
    <p:sldId id="294" r:id="rId6"/>
    <p:sldId id="382" r:id="rId7"/>
    <p:sldId id="383" r:id="rId8"/>
    <p:sldId id="384" r:id="rId9"/>
    <p:sldId id="385" r:id="rId10"/>
    <p:sldId id="386" r:id="rId11"/>
    <p:sldId id="387" r:id="rId12"/>
    <p:sldId id="388" r:id="rId13"/>
    <p:sldId id="376" r:id="rId14"/>
    <p:sldId id="377" r:id="rId15"/>
    <p:sldId id="378" r:id="rId16"/>
    <p:sldId id="379" r:id="rId17"/>
    <p:sldId id="380" r:id="rId18"/>
    <p:sldId id="381" r:id="rId19"/>
  </p:sldIdLst>
  <p:sldSz cx="9144000" cy="6858000" type="screen4x3"/>
  <p:notesSz cx="7102475" cy="89916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A47"/>
    <a:srgbClr val="1D208F"/>
    <a:srgbClr val="211E54"/>
    <a:srgbClr val="F4E59C"/>
    <a:srgbClr val="DDDDDD"/>
    <a:srgbClr val="0A2068"/>
    <a:srgbClr val="0E4D52"/>
    <a:srgbClr val="020A5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4860" autoAdjust="0"/>
    <p:restoredTop sz="94660"/>
  </p:normalViewPr>
  <p:slideViewPr>
    <p:cSldViewPr snapToGrid="0">
      <p:cViewPr varScale="1">
        <p:scale>
          <a:sx n="65" d="100"/>
          <a:sy n="65" d="100"/>
        </p:scale>
        <p:origin x="-1218"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tyle>
          <a:lnRef idx="1">
            <a:schemeClr val="accent5"/>
          </a:lnRef>
          <a:fillRef idx="3">
            <a:schemeClr val="accent5"/>
          </a:fillRef>
          <a:effectRef idx="2">
            <a:schemeClr val="accent5"/>
          </a:effectRef>
          <a:fontRef idx="minor">
            <a:schemeClr val="lt1"/>
          </a:fontRef>
        </dgm:style>
      </dgm:prSet>
      <dgm:spPr/>
      <dgm:t>
        <a:bodyPr/>
        <a:lstStyle/>
        <a:p>
          <a:r>
            <a:rPr lang="uz-Latn-UZ" sz="1800" b="1" dirty="0" smtClean="0">
              <a:solidFill>
                <a:schemeClr val="bg1"/>
              </a:solidFill>
            </a:rPr>
            <a:t>Машғулот №</a:t>
          </a:r>
          <a:r>
            <a:rPr lang="ru-RU" sz="1800" b="1" smtClean="0">
              <a:solidFill>
                <a:schemeClr val="bg1"/>
              </a:solidFill>
            </a:rPr>
            <a:t>4</a:t>
          </a:r>
          <a:endParaRPr lang="ru-RU" sz="1800" b="1" dirty="0">
            <a:solidFill>
              <a:schemeClr val="bg1"/>
            </a:solidFill>
          </a:endParaRPr>
        </a:p>
      </dgm:t>
    </dgm:pt>
    <dgm:pt modelId="{9DDC2740-3F52-4EB3-89DE-449AEE3F1819}" type="parTrans" cxnId="{D07B2582-FE51-490E-A996-E58A38EF2D7C}">
      <dgm:prSet/>
      <dgm:spPr/>
      <dgm:t>
        <a:bodyPr/>
        <a:lstStyle/>
        <a:p>
          <a:endParaRPr lang="ru-RU" sz="1200">
            <a:solidFill>
              <a:schemeClr val="bg1"/>
            </a:solidFill>
          </a:endParaRPr>
        </a:p>
      </dgm:t>
    </dgm:pt>
    <dgm:pt modelId="{F4BEE06D-895A-40B2-BFAA-603E9C65ABB8}" type="sibTrans" cxnId="{D07B2582-FE51-490E-A996-E58A38EF2D7C}">
      <dgm:prSet/>
      <dgm:spPr/>
      <dgm:t>
        <a:bodyPr/>
        <a:lstStyle/>
        <a:p>
          <a:endParaRPr lang="ru-RU" sz="1200">
            <a:solidFill>
              <a:schemeClr val="bg1"/>
            </a:solidFill>
          </a:endParaRPr>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bg1"/>
              </a:solidFill>
              <a:effectLst>
                <a:outerShdw blurRad="38100" dist="38100" dir="2700000" algn="tl">
                  <a:srgbClr val="000000">
                    <a:alpha val="43137"/>
                  </a:srgbClr>
                </a:outerShdw>
              </a:effectLst>
            </a:rPr>
            <a:t>Талаба</a:t>
          </a:r>
          <a:endParaRPr lang="ru-RU" sz="1800" b="1" dirty="0">
            <a:solidFill>
              <a:schemeClr val="bg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solidFill>
              <a:schemeClr val="bg1"/>
            </a:solidFill>
          </a:endParaRPr>
        </a:p>
      </dgm:t>
    </dgm:pt>
    <dgm:pt modelId="{13313072-7C74-4EF4-933B-C96B2F251675}" type="sibTrans" cxnId="{D27D129B-13A4-4313-A76F-14E658BD0CE5}">
      <dgm:prSet/>
      <dgm:spPr/>
      <dgm:t>
        <a:bodyPr/>
        <a:lstStyle/>
        <a:p>
          <a:endParaRPr lang="ru-RU" sz="1200">
            <a:solidFill>
              <a:schemeClr val="bg1"/>
            </a:solidFill>
          </a:endParaRPr>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bg1"/>
              </a:solidFill>
              <a:effectLst>
                <a:outerShdw blurRad="38100" dist="38100" dir="2700000" algn="tl">
                  <a:srgbClr val="000000">
                    <a:alpha val="43137"/>
                  </a:srgbClr>
                </a:outerShdw>
              </a:effectLst>
            </a:rPr>
            <a:t>Ўқитувчи</a:t>
          </a:r>
          <a:endParaRPr lang="ru-RU" sz="1800" b="1" dirty="0">
            <a:solidFill>
              <a:schemeClr val="bg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solidFill>
              <a:schemeClr val="bg1"/>
            </a:solidFill>
          </a:endParaRPr>
        </a:p>
      </dgm:t>
    </dgm:pt>
    <dgm:pt modelId="{4A4AEE7B-1813-4B86-85BC-E07C9D8E2EAA}" type="sibTrans" cxnId="{1836456D-DFAE-45C2-BFF5-21966D49A159}">
      <dgm:prSet/>
      <dgm:spPr/>
      <dgm:t>
        <a:bodyPr/>
        <a:lstStyle/>
        <a:p>
          <a:endParaRPr lang="ru-RU" sz="1200">
            <a:solidFill>
              <a:schemeClr val="bg1"/>
            </a:solidFill>
          </a:endParaRPr>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Дарснинг  актив қисми</a:t>
          </a:r>
          <a:endParaRPr lang="ru-RU" sz="1200" b="1" dirty="0">
            <a:solidFill>
              <a:schemeClr val="bg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solidFill>
              <a:schemeClr val="bg1"/>
            </a:solidFill>
          </a:endParaRPr>
        </a:p>
      </dgm:t>
    </dgm:pt>
    <dgm:pt modelId="{58A48604-3640-4B3D-9A87-A159C717C54B}" type="sibTrans" cxnId="{F299EDFE-4686-47C6-AE2F-48BC63149ABF}">
      <dgm:prSet/>
      <dgm:spPr/>
      <dgm:t>
        <a:bodyPr/>
        <a:lstStyle/>
        <a:p>
          <a:endParaRPr lang="ru-RU" sz="1200">
            <a:solidFill>
              <a:schemeClr val="bg1"/>
            </a:solidFill>
          </a:endParaRPr>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Маълумотлар қисми</a:t>
          </a:r>
          <a:endParaRPr lang="ru-RU" sz="1200" b="1" dirty="0" smtClean="0">
            <a:solidFill>
              <a:schemeClr val="bg1"/>
            </a:solidFill>
            <a:effectLst>
              <a:outerShdw blurRad="38100" dist="38100" dir="2700000" algn="tl">
                <a:srgbClr val="000000">
                  <a:alpha val="43137"/>
                </a:srgbClr>
              </a:outerShdw>
            </a:effectLst>
          </a:endParaRPr>
        </a:p>
        <a:p>
          <a:r>
            <a:rPr lang="ru-RU" sz="1200" b="1" dirty="0" smtClean="0">
              <a:solidFill>
                <a:schemeClr val="bg1"/>
              </a:solidFill>
              <a:effectLst>
                <a:outerShdw blurRad="38100" dist="38100" dir="2700000" algn="tl">
                  <a:srgbClr val="000000">
                    <a:alpha val="43137"/>
                  </a:srgbClr>
                </a:outerShdw>
              </a:effectLst>
            </a:rPr>
            <a:t>(10-15 минут</a:t>
          </a:r>
          <a:r>
            <a:rPr lang="uz-Latn-UZ" sz="1200" b="1" dirty="0" smtClean="0">
              <a:solidFill>
                <a:schemeClr val="bg1"/>
              </a:solidFill>
              <a:effectLst>
                <a:outerShdw blurRad="38100" dist="38100" dir="2700000" algn="tl">
                  <a:srgbClr val="000000">
                    <a:alpha val="43137"/>
                  </a:srgbClr>
                </a:outerShdw>
              </a:effectLst>
            </a:rPr>
            <a:t> дан ошмаслиги керак</a:t>
          </a:r>
          <a:r>
            <a:rPr lang="ru-RU" sz="1200" b="1" dirty="0" smtClean="0">
              <a:solidFill>
                <a:schemeClr val="bg1"/>
              </a:solidFill>
              <a:effectLst>
                <a:outerShdw blurRad="38100" dist="38100" dir="2700000" algn="tl">
                  <a:srgbClr val="000000">
                    <a:alpha val="43137"/>
                  </a:srgbClr>
                </a:outerShdw>
              </a:effectLst>
            </a:rPr>
            <a:t>)</a:t>
          </a:r>
          <a:r>
            <a:rPr lang="uz-Latn-UZ" sz="1200" b="1" dirty="0" smtClean="0">
              <a:solidFill>
                <a:schemeClr val="bg1"/>
              </a:solidFill>
              <a:effectLst>
                <a:outerShdw blurRad="38100" dist="38100" dir="2700000" algn="tl">
                  <a:srgbClr val="000000">
                    <a:alpha val="43137"/>
                  </a:srgbClr>
                </a:outerShdw>
              </a:effectLst>
            </a:rPr>
            <a:t> </a:t>
          </a:r>
          <a:endParaRPr lang="ru-RU" sz="1200" b="1" dirty="0">
            <a:solidFill>
              <a:schemeClr val="bg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solidFill>
              <a:schemeClr val="bg1"/>
            </a:solidFill>
          </a:endParaRPr>
        </a:p>
      </dgm:t>
    </dgm:pt>
    <dgm:pt modelId="{8673E6B9-094F-43D8-8852-ED6480A93C63}" type="sibTrans" cxnId="{8612190A-6616-4249-A3E0-2FD7F1B105D2}">
      <dgm:prSet/>
      <dgm:spPr/>
      <dgm:t>
        <a:bodyPr/>
        <a:lstStyle/>
        <a:p>
          <a:endParaRPr lang="ru-RU" sz="1200">
            <a:solidFill>
              <a:schemeClr val="bg1"/>
            </a:solidFill>
          </a:endParaRPr>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Машғулотнинг  актив қисми</a:t>
          </a:r>
          <a:endParaRPr lang="ru-RU" sz="1200" b="1" dirty="0">
            <a:solidFill>
              <a:schemeClr val="bg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solidFill>
              <a:schemeClr val="bg1"/>
            </a:solidFill>
          </a:endParaRPr>
        </a:p>
      </dgm:t>
    </dgm:pt>
    <dgm:pt modelId="{7CB392ED-4BBA-4C23-9C01-5637E80C299C}" type="sibTrans" cxnId="{5FAA0B73-6228-4155-8056-03618F229CAC}">
      <dgm:prSet/>
      <dgm:spPr/>
      <dgm:t>
        <a:bodyPr/>
        <a:lstStyle/>
        <a:p>
          <a:endParaRPr lang="ru-RU" sz="1200">
            <a:solidFill>
              <a:schemeClr val="bg1"/>
            </a:solidFill>
          </a:endParaRPr>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Савол жавоблар</a:t>
          </a:r>
          <a:endParaRPr lang="ru-RU" sz="1200" b="1" dirty="0">
            <a:solidFill>
              <a:schemeClr val="bg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solidFill>
              <a:schemeClr val="bg1"/>
            </a:solidFill>
          </a:endParaRPr>
        </a:p>
      </dgm:t>
    </dgm:pt>
    <dgm:pt modelId="{DA2D7F34-5AEA-4F3A-AF76-DB27FB2F4AAC}" type="sibTrans" cxnId="{6358EC0D-7938-4C25-B8E4-A20CAEB6C1A1}">
      <dgm:prSet/>
      <dgm:spPr/>
      <dgm:t>
        <a:bodyPr/>
        <a:lstStyle/>
        <a:p>
          <a:endParaRPr lang="ru-RU" sz="1200">
            <a:solidFill>
              <a:schemeClr val="bg1"/>
            </a:solidFill>
          </a:endParaRPr>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Амалиётга ўргатиш</a:t>
          </a:r>
          <a:endParaRPr lang="ru-RU" sz="1200" b="1" dirty="0">
            <a:solidFill>
              <a:schemeClr val="bg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solidFill>
              <a:schemeClr val="bg1"/>
            </a:solidFill>
          </a:endParaRPr>
        </a:p>
      </dgm:t>
    </dgm:pt>
    <dgm:pt modelId="{430A9AB8-A7DB-45E0-A832-5F21F4E020A5}" type="sibTrans" cxnId="{3D023FFD-0C23-4757-8D68-655E2D8ED303}">
      <dgm:prSet/>
      <dgm:spPr/>
      <dgm:t>
        <a:bodyPr/>
        <a:lstStyle/>
        <a:p>
          <a:endParaRPr lang="ru-RU" sz="1200">
            <a:solidFill>
              <a:schemeClr val="bg1"/>
            </a:solidFill>
          </a:endParaRPr>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Хисоб китоб қилиш ва баҳо қўйиш</a:t>
          </a:r>
          <a:endParaRPr lang="ru-RU" sz="1200" b="1" dirty="0">
            <a:solidFill>
              <a:schemeClr val="bg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solidFill>
              <a:schemeClr val="bg1"/>
            </a:solidFill>
          </a:endParaRPr>
        </a:p>
      </dgm:t>
    </dgm:pt>
    <dgm:pt modelId="{21E7D5DC-FA45-43FB-8EF4-EEF8CDC06BE8}" type="sibTrans" cxnId="{DCB49051-E5ED-4575-8E6B-0F127BA81A55}">
      <dgm:prSet/>
      <dgm:spPr/>
      <dgm:t>
        <a:bodyPr/>
        <a:lstStyle/>
        <a:p>
          <a:endParaRPr lang="ru-RU" sz="1200">
            <a:solidFill>
              <a:schemeClr val="bg1"/>
            </a:solidFill>
          </a:endParaRPr>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Ижобий баҳо</a:t>
          </a:r>
          <a:endParaRPr lang="ru-RU" sz="1200" b="1" dirty="0">
            <a:solidFill>
              <a:schemeClr val="bg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solidFill>
              <a:schemeClr val="bg1"/>
            </a:solidFill>
          </a:endParaRPr>
        </a:p>
      </dgm:t>
    </dgm:pt>
    <dgm:pt modelId="{BC21FCAA-069B-46D2-AE57-945ED0989077}" type="sibTrans" cxnId="{3776799C-5E52-4EF1-8591-37F7A909B0DD}">
      <dgm:prSet/>
      <dgm:spPr/>
      <dgm:t>
        <a:bodyPr/>
        <a:lstStyle/>
        <a:p>
          <a:endParaRPr lang="ru-RU" sz="1200">
            <a:solidFill>
              <a:schemeClr val="bg1"/>
            </a:solidFill>
          </a:endParaRPr>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Қониқарсиз баҳо</a:t>
          </a:r>
          <a:endParaRPr lang="ru-RU" sz="1200" b="1" dirty="0">
            <a:solidFill>
              <a:schemeClr val="bg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solidFill>
              <a:schemeClr val="bg1"/>
            </a:solidFill>
          </a:endParaRPr>
        </a:p>
      </dgm:t>
    </dgm:pt>
    <dgm:pt modelId="{72AE0D70-57B3-4FBE-817E-D12983BE35FC}" type="sibTrans" cxnId="{7A672C6B-FF65-4C33-B89B-6E7332626F2D}">
      <dgm:prSet/>
      <dgm:spPr/>
      <dgm:t>
        <a:bodyPr/>
        <a:lstStyle/>
        <a:p>
          <a:endParaRPr lang="ru-RU" sz="1200">
            <a:solidFill>
              <a:schemeClr val="bg1"/>
            </a:solidFill>
          </a:endParaRPr>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Уйга вазифа</a:t>
          </a:r>
          <a:endParaRPr lang="ru-RU" sz="1200" b="1" dirty="0">
            <a:solidFill>
              <a:schemeClr val="bg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solidFill>
              <a:schemeClr val="bg1"/>
            </a:solidFill>
          </a:endParaRPr>
        </a:p>
      </dgm:t>
    </dgm:pt>
    <dgm:pt modelId="{007D7177-51CB-42D9-9BE2-85E823E33513}" type="sibTrans" cxnId="{37AE3F06-C83B-4DEB-8FA0-B5DEA292D224}">
      <dgm:prSet/>
      <dgm:spPr/>
      <dgm:t>
        <a:bodyPr/>
        <a:lstStyle/>
        <a:p>
          <a:endParaRPr lang="ru-RU" sz="1200">
            <a:solidFill>
              <a:schemeClr val="bg1"/>
            </a:solidFill>
          </a:endParaRPr>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Танафус</a:t>
          </a:r>
          <a:r>
            <a:rPr lang="ru-RU" sz="1200" b="1" dirty="0" smtClean="0">
              <a:solidFill>
                <a:schemeClr val="bg1"/>
              </a:solidFill>
              <a:effectLst>
                <a:outerShdw blurRad="38100" dist="38100" dir="2700000" algn="tl">
                  <a:srgbClr val="000000">
                    <a:alpha val="43137"/>
                  </a:srgbClr>
                </a:outerShdw>
              </a:effectLst>
            </a:rPr>
            <a:t> 5-10 минут</a:t>
          </a:r>
          <a:endParaRPr lang="ru-RU" sz="1200" b="1" dirty="0">
            <a:solidFill>
              <a:schemeClr val="bg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solidFill>
              <a:schemeClr val="bg1"/>
            </a:solidFill>
          </a:endParaRPr>
        </a:p>
      </dgm:t>
    </dgm:pt>
    <dgm:pt modelId="{F8DB091F-A8F8-40CE-B02C-C753CAE6BE48}" type="sibTrans" cxnId="{130ADD39-2268-4D2E-864F-ABF755B56CE7}">
      <dgm:prSet/>
      <dgm:spPr/>
      <dgm:t>
        <a:bodyPr/>
        <a:lstStyle/>
        <a:p>
          <a:endParaRPr lang="ru-RU" sz="1200">
            <a:solidFill>
              <a:schemeClr val="bg1"/>
            </a:solidFill>
          </a:endParaRPr>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bg1"/>
              </a:solidFill>
              <a:effectLst>
                <a:outerShdw blurRad="38100" dist="38100" dir="2700000" algn="tl">
                  <a:srgbClr val="000000">
                    <a:alpha val="43137"/>
                  </a:srgbClr>
                </a:outerShdw>
              </a:effectLst>
            </a:rPr>
            <a:t>Материалларни изохлаш ва </a:t>
          </a:r>
          <a:r>
            <a:rPr lang="ru-RU" sz="1200" b="1" dirty="0" smtClean="0">
              <a:solidFill>
                <a:schemeClr val="bg1"/>
              </a:solidFill>
              <a:effectLst>
                <a:outerShdw blurRad="38100" dist="38100" dir="2700000" algn="tl">
                  <a:srgbClr val="000000">
                    <a:alpha val="43137"/>
                  </a:srgbClr>
                </a:outerShdw>
              </a:effectLst>
            </a:rPr>
            <a:t>слайд</a:t>
          </a:r>
          <a:r>
            <a:rPr lang="uz-Latn-UZ" sz="1200" b="1" dirty="0" smtClean="0">
              <a:solidFill>
                <a:schemeClr val="bg1"/>
              </a:solidFill>
              <a:effectLst>
                <a:outerShdw blurRad="38100" dist="38100" dir="2700000" algn="tl">
                  <a:srgbClr val="000000">
                    <a:alpha val="43137"/>
                  </a:srgbClr>
                </a:outerShdw>
              </a:effectLst>
            </a:rPr>
            <a:t>лар кўрсатиш</a:t>
          </a:r>
          <a:endParaRPr lang="ru-RU" sz="1200" b="1" dirty="0">
            <a:solidFill>
              <a:schemeClr val="bg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solidFill>
              <a:schemeClr val="bg1"/>
            </a:solidFill>
          </a:endParaRPr>
        </a:p>
      </dgm:t>
    </dgm:pt>
    <dgm:pt modelId="{7939F744-1E0A-4893-A382-99BFBEB62075}" type="sibTrans" cxnId="{B91245BF-390E-45B7-931C-103C1829671C}">
      <dgm:prSet/>
      <dgm:spPr/>
      <dgm:t>
        <a:bodyPr/>
        <a:lstStyle/>
        <a:p>
          <a:endParaRPr lang="ru-RU" sz="1200">
            <a:solidFill>
              <a:schemeClr val="bg1"/>
            </a:solidFill>
          </a:endParaRPr>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156893" custScaleY="275812">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19472" custScaleY="132696"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A07B3E72-BA07-409B-8A6A-B1AFB20D6731}" type="presOf" srcId="{E8501F66-C631-4B7B-A7C3-C9A599C1D0D6}" destId="{E174BD05-0B5E-4F42-91CF-FEAAEB2AEAEC}" srcOrd="1"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F79B6C56-7AF9-482C-8BE7-DF740F2201D7}" type="presOf" srcId="{32BF15DD-87D5-4A89-89BC-15B72B92DFB1}" destId="{027DB485-687A-40DA-A227-929B8842ACB6}" srcOrd="1" destOrd="0" presId="urn:microsoft.com/office/officeart/2005/8/layout/hierarchy2"/>
    <dgm:cxn modelId="{77450BEC-B672-4F1F-975A-A7F8E944BA26}" type="presOf" srcId="{9D6AB909-CCCE-4F9B-828E-85B589E2297E}" destId="{AE21637F-24EC-4031-9C37-2F334E67013F}" srcOrd="0" destOrd="0" presId="urn:microsoft.com/office/officeart/2005/8/layout/hierarchy2"/>
    <dgm:cxn modelId="{68DB45C8-BF69-4D0D-BE1C-E782BE9AB4D2}" type="presOf" srcId="{C2C4FD4C-8123-465D-BEBE-8756D3170614}" destId="{F1918CD9-B080-43AD-B7FB-5A6A849ACB2B}"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C2B86401-E5DB-49B2-A65D-E905EC6C2EED}" type="presOf" srcId="{4178B2E4-F4C3-4632-B842-900793D0E197}" destId="{12AD1FAC-CFCA-4B54-968D-8A47A6E3AD46}" srcOrd="1" destOrd="0" presId="urn:microsoft.com/office/officeart/2005/8/layout/hierarchy2"/>
    <dgm:cxn modelId="{D61D1375-4418-4115-8CB8-D3EB6924D1E1}" type="presOf" srcId="{5E9D7C18-0C5F-4041-B8FE-3FB4A8E7F5DA}" destId="{BC6DCA9B-2817-4798-A0AB-814E633B7F70}"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C45A17D7-0D45-4C4B-BED0-2C81A5AE410F}" type="presOf" srcId="{21BEF458-A9F4-47CC-A2D1-6877DA95C6E0}" destId="{AC1E11C7-BFFF-4D5B-9FE3-467E891ED537}" srcOrd="0" destOrd="0" presId="urn:microsoft.com/office/officeart/2005/8/layout/hierarchy2"/>
    <dgm:cxn modelId="{E00B0147-C79F-4F0E-9471-157A7C6A6FD2}" type="presOf" srcId="{E82B38CF-197D-445F-ADA5-EA2FC765CC36}" destId="{FEF7549B-6029-4C72-BCBA-B4E839D63B8E}" srcOrd="0" destOrd="0" presId="urn:microsoft.com/office/officeart/2005/8/layout/hierarchy2"/>
    <dgm:cxn modelId="{E751503E-13B7-4B71-BF15-E7A8019C3930}" type="presOf" srcId="{23CBA819-3D59-40A2-B141-527FF3C89FCC}" destId="{CA4615A3-0B56-458B-9C2A-D13927E68A48}"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6358EC0D-7938-4C25-B8E4-A20CAEB6C1A1}" srcId="{E7B11B26-6690-4B6B-9EBF-BD62910B2103}" destId="{2D9B8CDC-E3EC-43E5-80F3-4F50E55E03D1}" srcOrd="0" destOrd="0" parTransId="{3B0C19BB-FCB7-4E6B-8AF8-79A0E9BAF3E6}" sibTransId="{DA2D7F34-5AEA-4F3A-AF76-DB27FB2F4AAC}"/>
    <dgm:cxn modelId="{2EB61AA6-617C-49B3-8418-92B1E328C30B}" type="presOf" srcId="{14C31279-4C65-410A-B512-6A9490E277B1}" destId="{E5E79AEE-E2E8-4DE4-AA3E-C48C2FD84224}" srcOrd="0" destOrd="0" presId="urn:microsoft.com/office/officeart/2005/8/layout/hierarchy2"/>
    <dgm:cxn modelId="{50B9948F-726C-4DAF-BAC1-D69610D5B975}" type="presOf" srcId="{BAD6764F-DDB9-4DCD-B2D0-74F97B73C35D}" destId="{E00A0BF6-443D-4938-AE4A-C1ABD5BD9AC6}" srcOrd="0" destOrd="0" presId="urn:microsoft.com/office/officeart/2005/8/layout/hierarchy2"/>
    <dgm:cxn modelId="{33978B1D-9BDD-46FA-A13E-4D22EAC05924}" type="presOf" srcId="{23CBA819-3D59-40A2-B141-527FF3C89FCC}" destId="{CE993C1A-3C34-4E7C-B133-BE57E82AFE75}" srcOrd="1" destOrd="0" presId="urn:microsoft.com/office/officeart/2005/8/layout/hierarchy2"/>
    <dgm:cxn modelId="{9D1BC7F0-96E4-4C8A-B9D1-03197F831F4D}" type="presOf" srcId="{E8501F66-C631-4B7B-A7C3-C9A599C1D0D6}" destId="{B3211696-EBD1-4F72-9BE1-1A54F5075868}"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7F655D20-68A8-44D8-B614-B7817D95DCE8}" type="presOf" srcId="{E82B38CF-197D-445F-ADA5-EA2FC765CC36}" destId="{8E7A7B38-7093-4E3A-B653-EE935940E0AC}" srcOrd="1" destOrd="0" presId="urn:microsoft.com/office/officeart/2005/8/layout/hierarchy2"/>
    <dgm:cxn modelId="{FFE2804A-36F0-4BB4-BE75-5F42F6E32F72}" type="presOf" srcId="{9D6AB909-CCCE-4F9B-828E-85B589E2297E}" destId="{76141C81-0B11-49BC-A9EA-46B33A869681}" srcOrd="1" destOrd="0" presId="urn:microsoft.com/office/officeart/2005/8/layout/hierarchy2"/>
    <dgm:cxn modelId="{4A08AB03-F6B4-4354-9A27-B1CD1B3AD465}" type="presOf" srcId="{63FE267A-F8B1-49C0-BD29-D53BEDEB3827}" destId="{A869549A-889A-45B5-8699-81755A51F217}"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0C062A3C-C75B-43DE-B808-596D2DCA3A62}" type="presOf" srcId="{1FE8DD4F-F876-43F9-B333-C769E62D62F9}" destId="{461CE5D7-CE94-46EC-B4A2-5C3344B5CD60}" srcOrd="0" destOrd="0" presId="urn:microsoft.com/office/officeart/2005/8/layout/hierarchy2"/>
    <dgm:cxn modelId="{FB8B493A-5AD2-4B96-9D6F-278369C0BCC4}" type="presOf" srcId="{F22D1DEE-6A00-4397-9007-2BA579513E1E}" destId="{76F379F9-C234-41C8-B0D9-729A71852DE2}"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5FAA0B73-6228-4155-8056-03618F229CAC}" srcId="{CAA70DD9-EAE8-47F0-BE81-A3CA2A0C8743}" destId="{84F8722D-5803-4E03-B64E-9DFEEAE06C7E}" srcOrd="3" destOrd="0" parTransId="{E82B38CF-197D-445F-ADA5-EA2FC765CC36}" sibTransId="{7CB392ED-4BBA-4C23-9C01-5637E80C299C}"/>
    <dgm:cxn modelId="{0395EB21-4924-4DD9-A20F-2CD1129BA0E0}" type="presOf" srcId="{4178B2E4-F4C3-4632-B842-900793D0E197}" destId="{BBD144D9-661F-4DCE-A97B-47503107E818}" srcOrd="0" destOrd="0" presId="urn:microsoft.com/office/officeart/2005/8/layout/hierarchy2"/>
    <dgm:cxn modelId="{BFB4A12C-E6C9-4E94-AB2A-314F52E4095A}" type="presOf" srcId="{84F8722D-5803-4E03-B64E-9DFEEAE06C7E}" destId="{035E0139-17A3-4D8D-8FA8-A9F30BAF4B9F}" srcOrd="0" destOrd="0" presId="urn:microsoft.com/office/officeart/2005/8/layout/hierarchy2"/>
    <dgm:cxn modelId="{FA1B688D-697B-48A1-97E2-0879DEA13250}" type="presOf" srcId="{5CE330F5-8C28-4393-96E4-E749F7064C35}" destId="{2A815EC9-1532-41E3-BD3E-92540C97FB4D}" srcOrd="0" destOrd="0" presId="urn:microsoft.com/office/officeart/2005/8/layout/hierarchy2"/>
    <dgm:cxn modelId="{36103CFB-1B0F-4219-BC94-E91B51D2B319}" type="presOf" srcId="{9B71A450-ED32-4573-90B7-7396615E6F8F}" destId="{1F56BB9F-B071-4855-9A68-DADE52108889}" srcOrd="0" destOrd="0" presId="urn:microsoft.com/office/officeart/2005/8/layout/hierarchy2"/>
    <dgm:cxn modelId="{E4773415-321F-49C6-8A9C-A1A212CEF1BA}" type="presOf" srcId="{3E9833B3-B6D0-4F27-A8E5-87E86DF57BD7}" destId="{EE06FF0A-24F2-4C91-AE83-A895BDD73F0B}" srcOrd="1" destOrd="0" presId="urn:microsoft.com/office/officeart/2005/8/layout/hierarchy2"/>
    <dgm:cxn modelId="{B824C06F-3219-48B9-9C3B-CD3C840A6839}" type="presOf" srcId="{CAA70DD9-EAE8-47F0-BE81-A3CA2A0C8743}" destId="{33F0E566-C81F-4807-82F0-8267BDD556A3}" srcOrd="0" destOrd="0" presId="urn:microsoft.com/office/officeart/2005/8/layout/hierarchy2"/>
    <dgm:cxn modelId="{7BEB9CFE-3DB8-4830-991B-5AC99254B760}" type="presOf" srcId="{2D9B8CDC-E3EC-43E5-80F3-4F50E55E03D1}" destId="{3B65E7FD-A55D-4333-9FD9-053E19F6118B}" srcOrd="0" destOrd="0" presId="urn:microsoft.com/office/officeart/2005/8/layout/hierarchy2"/>
    <dgm:cxn modelId="{D5F1659B-7030-4F9D-BE38-CDAB35922F6B}" type="presOf" srcId="{446E0734-33C7-496E-AC54-590BF623C487}" destId="{EC574F4B-8540-428B-B476-F2BC9F19D6DC}" srcOrd="0" destOrd="0" presId="urn:microsoft.com/office/officeart/2005/8/layout/hierarchy2"/>
    <dgm:cxn modelId="{812A3B3F-DBAE-4B04-9658-9B371825A6BD}" type="presOf" srcId="{446E0734-33C7-496E-AC54-590BF623C487}" destId="{5F50CB84-7B5D-4131-A139-ABF8D1686B5E}" srcOrd="1" destOrd="0" presId="urn:microsoft.com/office/officeart/2005/8/layout/hierarchy2"/>
    <dgm:cxn modelId="{BA7C9DC2-24C4-4F39-A4B2-246F4ABF6283}" type="presOf" srcId="{3E9833B3-B6D0-4F27-A8E5-87E86DF57BD7}" destId="{C73BCF21-D712-4564-A0B2-07A63B3913BE}" srcOrd="0" destOrd="0" presId="urn:microsoft.com/office/officeart/2005/8/layout/hierarchy2"/>
    <dgm:cxn modelId="{B5FB0CDF-F15B-4FFE-A28E-2E2BDD30E757}" type="presOf" srcId="{F22D1DEE-6A00-4397-9007-2BA579513E1E}" destId="{E07F54CF-D077-4ED3-ADAF-CD87B3AAF752}" srcOrd="1" destOrd="0" presId="urn:microsoft.com/office/officeart/2005/8/layout/hierarchy2"/>
    <dgm:cxn modelId="{130ADD39-2268-4D2E-864F-ABF755B56CE7}" srcId="{CAA70DD9-EAE8-47F0-BE81-A3CA2A0C8743}" destId="{DFE4FB5C-6A62-4822-A4FD-984EAA087B31}" srcOrd="4" destOrd="0" parTransId="{4178B2E4-F4C3-4632-B842-900793D0E197}" sibTransId="{F8DB091F-A8F8-40CE-B02C-C753CAE6BE48}"/>
    <dgm:cxn modelId="{DCB49051-E5ED-4575-8E6B-0F127BA81A55}" srcId="{E7B11B26-6690-4B6B-9EBF-BD62910B2103}" destId="{5CE330F5-8C28-4393-96E4-E749F7064C35}" srcOrd="2" destOrd="0" parTransId="{5E9D7C18-0C5F-4041-B8FE-3FB4A8E7F5DA}" sibTransId="{21E7D5DC-FA45-43FB-8EF4-EEF8CDC06BE8}"/>
    <dgm:cxn modelId="{8D76E8BD-2E23-4F44-906F-656A46EEBFA4}" type="presOf" srcId="{2EA661FB-60EE-4D32-AD7D-718247471631}" destId="{B4637652-B904-46FC-80C8-DE0673D062A9}" srcOrd="1" destOrd="0" presId="urn:microsoft.com/office/officeart/2005/8/layout/hierarchy2"/>
    <dgm:cxn modelId="{41D576ED-DFEF-407B-AD07-A8F460C87745}" type="presOf" srcId="{DFE4FB5C-6A62-4822-A4FD-984EAA087B31}" destId="{AE621397-3582-425B-9208-30565DCFF929}" srcOrd="0" destOrd="0" presId="urn:microsoft.com/office/officeart/2005/8/layout/hierarchy2"/>
    <dgm:cxn modelId="{45561A92-7943-49FE-BBBC-6C606B0D2441}" type="presOf" srcId="{21BEF458-A9F4-47CC-A2D1-6877DA95C6E0}" destId="{BA73647E-6F8C-4D5B-981B-FC1157B785E7}" srcOrd="1" destOrd="0" presId="urn:microsoft.com/office/officeart/2005/8/layout/hierarchy2"/>
    <dgm:cxn modelId="{EF4DEC45-AE08-4E15-AF6D-65589D7184F6}" type="presOf" srcId="{32BF15DD-87D5-4A89-89BC-15B72B92DFB1}" destId="{AF892A9D-8B65-4315-B688-99824149642D}" srcOrd="0" destOrd="0" presId="urn:microsoft.com/office/officeart/2005/8/layout/hierarchy2"/>
    <dgm:cxn modelId="{59B2F25F-3326-4D07-8365-16DE4C1406F9}" type="presOf" srcId="{5E9D7C18-0C5F-4041-B8FE-3FB4A8E7F5DA}" destId="{4D432D7C-F5B8-4F7E-8DC8-9E78A81004DC}" srcOrd="1" destOrd="0" presId="urn:microsoft.com/office/officeart/2005/8/layout/hierarchy2"/>
    <dgm:cxn modelId="{81BF0DD5-4FEB-45D2-8D04-40B78FEBB41B}" type="presOf" srcId="{66CF454A-4257-417A-859C-D02CEA227DB8}" destId="{8B53B82C-74E5-4BE0-B609-F0D6AFFC702F}" srcOrd="0" destOrd="0" presId="urn:microsoft.com/office/officeart/2005/8/layout/hierarchy2"/>
    <dgm:cxn modelId="{C6DB3CFB-1FE8-4524-A3A7-B819B62FF536}" type="presOf" srcId="{5DBFC2E6-FDC6-4280-B2A2-8C5477A06E2A}" destId="{F670DD02-6DF3-48DE-A772-9AAC2378DC90}" srcOrd="0" destOrd="0" presId="urn:microsoft.com/office/officeart/2005/8/layout/hierarchy2"/>
    <dgm:cxn modelId="{FC1B3C5F-AD2F-4016-9EAF-52F6C9E77172}" type="presOf" srcId="{2EA661FB-60EE-4D32-AD7D-718247471631}" destId="{AF50BD74-5E1D-488E-8CB5-B93A1C59CE83}" srcOrd="0" destOrd="0" presId="urn:microsoft.com/office/officeart/2005/8/layout/hierarchy2"/>
    <dgm:cxn modelId="{500E7CD8-2C37-4C8D-8264-C58C332B4FF4}" type="presOf" srcId="{3B0C19BB-FCB7-4E6B-8AF8-79A0E9BAF3E6}" destId="{87F55027-C712-4F38-80A1-FE98FC065DB5}" srcOrd="1" destOrd="0" presId="urn:microsoft.com/office/officeart/2005/8/layout/hierarchy2"/>
    <dgm:cxn modelId="{7F3282C9-948B-40DF-ACA5-91A9463698B7}" type="presOf" srcId="{5EAEDFE6-369C-419B-A19A-280D8D996250}" destId="{7B78DDA3-5F4C-4B34-A323-1EAD8D4A325F}" srcOrd="0" destOrd="0" presId="urn:microsoft.com/office/officeart/2005/8/layout/hierarchy2"/>
    <dgm:cxn modelId="{8612190A-6616-4249-A3E0-2FD7F1B105D2}" srcId="{CAA70DD9-EAE8-47F0-BE81-A3CA2A0C8743}" destId="{9B71A450-ED32-4573-90B7-7396615E6F8F}" srcOrd="2" destOrd="0" parTransId="{21BEF458-A9F4-47CC-A2D1-6877DA95C6E0}" sibTransId="{8673E6B9-094F-43D8-8852-ED6480A93C63}"/>
    <dgm:cxn modelId="{1836456D-DFAE-45C2-BFF5-21966D49A159}" srcId="{66CF454A-4257-417A-859C-D02CEA227DB8}" destId="{BAD6764F-DDB9-4DCD-B2D0-74F97B73C35D}" srcOrd="0" destOrd="0" parTransId="{32BF15DD-87D5-4A89-89BC-15B72B92DFB1}" sibTransId="{4A4AEE7B-1813-4B86-85BC-E07C9D8E2EAA}"/>
    <dgm:cxn modelId="{7A672C6B-FF65-4C33-B89B-6E7332626F2D}" srcId="{5CE330F5-8C28-4393-96E4-E749F7064C35}" destId="{C2C4FD4C-8123-465D-BEBE-8756D3170614}" srcOrd="1" destOrd="0" parTransId="{9D6AB909-CCCE-4F9B-828E-85B589E2297E}" sibTransId="{72AE0D70-57B3-4FBE-817E-D12983BE35FC}"/>
    <dgm:cxn modelId="{4B904ED4-4E36-406F-B494-2D346EA411A2}" type="presOf" srcId="{3B0C19BB-FCB7-4E6B-8AF8-79A0E9BAF3E6}" destId="{04627910-10BB-41B2-8237-9AFDC23A8F21}" srcOrd="0" destOrd="0" presId="urn:microsoft.com/office/officeart/2005/8/layout/hierarchy2"/>
    <dgm:cxn modelId="{BC3AB93F-48E8-4FA9-855B-5778267EC3CB}" type="presOf" srcId="{E7B11B26-6690-4B6B-9EBF-BD62910B2103}" destId="{D217E66A-42E4-42CD-AFE7-9CC6EFBB6E94}" srcOrd="0" destOrd="0" presId="urn:microsoft.com/office/officeart/2005/8/layout/hierarchy2"/>
    <dgm:cxn modelId="{474B3A43-2334-4D6A-82F7-B922DF3CB7BE}" type="presParOf" srcId="{7B78DDA3-5F4C-4B34-A323-1EAD8D4A325F}" destId="{7B06A6E5-7101-44EF-B23C-E5FB71E34F0B}" srcOrd="0" destOrd="0" presId="urn:microsoft.com/office/officeart/2005/8/layout/hierarchy2"/>
    <dgm:cxn modelId="{A2350A65-8CB6-4363-9CCF-C34107132376}" type="presParOf" srcId="{7B06A6E5-7101-44EF-B23C-E5FB71E34F0B}" destId="{33F0E566-C81F-4807-82F0-8267BDD556A3}" srcOrd="0" destOrd="0" presId="urn:microsoft.com/office/officeart/2005/8/layout/hierarchy2"/>
    <dgm:cxn modelId="{3DE01279-3058-4670-83DB-596218ED6AF2}" type="presParOf" srcId="{7B06A6E5-7101-44EF-B23C-E5FB71E34F0B}" destId="{F75FB2B0-A583-4E80-8EAA-33F6823CC8E4}" srcOrd="1" destOrd="0" presId="urn:microsoft.com/office/officeart/2005/8/layout/hierarchy2"/>
    <dgm:cxn modelId="{B4BA87C2-3E9B-48C1-80F8-5E0995ABC3CB}" type="presParOf" srcId="{F75FB2B0-A583-4E80-8EAA-33F6823CC8E4}" destId="{B3211696-EBD1-4F72-9BE1-1A54F5075868}" srcOrd="0" destOrd="0" presId="urn:microsoft.com/office/officeart/2005/8/layout/hierarchy2"/>
    <dgm:cxn modelId="{3794AA40-9CBF-4E26-91AD-E565355D1E86}" type="presParOf" srcId="{B3211696-EBD1-4F72-9BE1-1A54F5075868}" destId="{E174BD05-0B5E-4F42-91CF-FEAAEB2AEAEC}" srcOrd="0" destOrd="0" presId="urn:microsoft.com/office/officeart/2005/8/layout/hierarchy2"/>
    <dgm:cxn modelId="{BABB4F4A-4B0F-4724-9ABB-F7C58B5DDDA5}" type="presParOf" srcId="{F75FB2B0-A583-4E80-8EAA-33F6823CC8E4}" destId="{0F89868F-28BD-41F8-98DB-53115E72786A}" srcOrd="1" destOrd="0" presId="urn:microsoft.com/office/officeart/2005/8/layout/hierarchy2"/>
    <dgm:cxn modelId="{02E9590D-C87E-44F0-84C9-7290911A6A14}" type="presParOf" srcId="{0F89868F-28BD-41F8-98DB-53115E72786A}" destId="{8B53B82C-74E5-4BE0-B609-F0D6AFFC702F}" srcOrd="0" destOrd="0" presId="urn:microsoft.com/office/officeart/2005/8/layout/hierarchy2"/>
    <dgm:cxn modelId="{B1CD47C5-13FF-4844-A9C1-D6083003B751}" type="presParOf" srcId="{0F89868F-28BD-41F8-98DB-53115E72786A}" destId="{87EF08AF-A435-4C7A-BF46-00F064B9B469}" srcOrd="1" destOrd="0" presId="urn:microsoft.com/office/officeart/2005/8/layout/hierarchy2"/>
    <dgm:cxn modelId="{186CDE1B-79D7-4D70-ABB6-DBEDEC11E42F}" type="presParOf" srcId="{87EF08AF-A435-4C7A-BF46-00F064B9B469}" destId="{AF892A9D-8B65-4315-B688-99824149642D}" srcOrd="0" destOrd="0" presId="urn:microsoft.com/office/officeart/2005/8/layout/hierarchy2"/>
    <dgm:cxn modelId="{3481751F-E333-45A4-A582-4116BED081A4}" type="presParOf" srcId="{AF892A9D-8B65-4315-B688-99824149642D}" destId="{027DB485-687A-40DA-A227-929B8842ACB6}" srcOrd="0" destOrd="0" presId="urn:microsoft.com/office/officeart/2005/8/layout/hierarchy2"/>
    <dgm:cxn modelId="{99EE90A7-BDDE-4DF6-A6F6-17944198C422}" type="presParOf" srcId="{87EF08AF-A435-4C7A-BF46-00F064B9B469}" destId="{7FF836F8-45F3-4B22-BB00-60931294B897}" srcOrd="1" destOrd="0" presId="urn:microsoft.com/office/officeart/2005/8/layout/hierarchy2"/>
    <dgm:cxn modelId="{BCA6E777-0E1D-4429-9237-C91B42F370E8}" type="presParOf" srcId="{7FF836F8-45F3-4B22-BB00-60931294B897}" destId="{E00A0BF6-443D-4938-AE4A-C1ABD5BD9AC6}" srcOrd="0" destOrd="0" presId="urn:microsoft.com/office/officeart/2005/8/layout/hierarchy2"/>
    <dgm:cxn modelId="{995BAF24-9B31-4E9B-A7B0-1DF469099622}" type="presParOf" srcId="{7FF836F8-45F3-4B22-BB00-60931294B897}" destId="{4D35C103-2C95-41CA-8F47-15FD7973CA9A}" srcOrd="1" destOrd="0" presId="urn:microsoft.com/office/officeart/2005/8/layout/hierarchy2"/>
    <dgm:cxn modelId="{08B98F11-6C2F-44BD-9EDF-B5BCD8F275EE}" type="presParOf" srcId="{F75FB2B0-A583-4E80-8EAA-33F6823CC8E4}" destId="{76F379F9-C234-41C8-B0D9-729A71852DE2}" srcOrd="2" destOrd="0" presId="urn:microsoft.com/office/officeart/2005/8/layout/hierarchy2"/>
    <dgm:cxn modelId="{8388D876-E4F0-4C20-8909-3414B019323A}" type="presParOf" srcId="{76F379F9-C234-41C8-B0D9-729A71852DE2}" destId="{E07F54CF-D077-4ED3-ADAF-CD87B3AAF752}" srcOrd="0" destOrd="0" presId="urn:microsoft.com/office/officeart/2005/8/layout/hierarchy2"/>
    <dgm:cxn modelId="{A6278261-35D7-4E61-BC76-4BC8BC42C7E7}" type="presParOf" srcId="{F75FB2B0-A583-4E80-8EAA-33F6823CC8E4}" destId="{9D884492-FF2C-4B3E-B5C3-D33D468C7967}" srcOrd="3" destOrd="0" presId="urn:microsoft.com/office/officeart/2005/8/layout/hierarchy2"/>
    <dgm:cxn modelId="{EC300E3C-E7EE-44A1-923E-49285A29713A}" type="presParOf" srcId="{9D884492-FF2C-4B3E-B5C3-D33D468C7967}" destId="{D217E66A-42E4-42CD-AFE7-9CC6EFBB6E94}" srcOrd="0" destOrd="0" presId="urn:microsoft.com/office/officeart/2005/8/layout/hierarchy2"/>
    <dgm:cxn modelId="{281CEA1D-BF29-43E3-9BD2-414C53469B87}" type="presParOf" srcId="{9D884492-FF2C-4B3E-B5C3-D33D468C7967}" destId="{3C584F75-E783-4B1E-8E1B-CA5C55E314A2}" srcOrd="1" destOrd="0" presId="urn:microsoft.com/office/officeart/2005/8/layout/hierarchy2"/>
    <dgm:cxn modelId="{FDAABD6D-0204-4E03-B587-0F0987334883}" type="presParOf" srcId="{3C584F75-E783-4B1E-8E1B-CA5C55E314A2}" destId="{04627910-10BB-41B2-8237-9AFDC23A8F21}" srcOrd="0" destOrd="0" presId="urn:microsoft.com/office/officeart/2005/8/layout/hierarchy2"/>
    <dgm:cxn modelId="{4CC7A2A2-FA02-44FB-A76C-26748F53DDA2}" type="presParOf" srcId="{04627910-10BB-41B2-8237-9AFDC23A8F21}" destId="{87F55027-C712-4F38-80A1-FE98FC065DB5}" srcOrd="0" destOrd="0" presId="urn:microsoft.com/office/officeart/2005/8/layout/hierarchy2"/>
    <dgm:cxn modelId="{E1AF6D16-F510-457C-A94A-105EF76F92F6}" type="presParOf" srcId="{3C584F75-E783-4B1E-8E1B-CA5C55E314A2}" destId="{8B4A1591-B822-4FC2-BBF9-7C7D1D51AA54}" srcOrd="1" destOrd="0" presId="urn:microsoft.com/office/officeart/2005/8/layout/hierarchy2"/>
    <dgm:cxn modelId="{0E1FD031-CAE2-49F5-A3DC-BE50873C9627}" type="presParOf" srcId="{8B4A1591-B822-4FC2-BBF9-7C7D1D51AA54}" destId="{3B65E7FD-A55D-4333-9FD9-053E19F6118B}" srcOrd="0" destOrd="0" presId="urn:microsoft.com/office/officeart/2005/8/layout/hierarchy2"/>
    <dgm:cxn modelId="{F776CF76-A5FB-4EE9-9649-E6E097B81212}" type="presParOf" srcId="{8B4A1591-B822-4FC2-BBF9-7C7D1D51AA54}" destId="{F75C378B-879C-4B99-B790-5336E9414679}" srcOrd="1" destOrd="0" presId="urn:microsoft.com/office/officeart/2005/8/layout/hierarchy2"/>
    <dgm:cxn modelId="{1AD36C45-AD2A-4471-AB53-627AB954F8AC}" type="presParOf" srcId="{3C584F75-E783-4B1E-8E1B-CA5C55E314A2}" destId="{EC574F4B-8540-428B-B476-F2BC9F19D6DC}" srcOrd="2" destOrd="0" presId="urn:microsoft.com/office/officeart/2005/8/layout/hierarchy2"/>
    <dgm:cxn modelId="{505047C2-1F44-450B-B7A9-94034E003812}" type="presParOf" srcId="{EC574F4B-8540-428B-B476-F2BC9F19D6DC}" destId="{5F50CB84-7B5D-4131-A139-ABF8D1686B5E}" srcOrd="0" destOrd="0" presId="urn:microsoft.com/office/officeart/2005/8/layout/hierarchy2"/>
    <dgm:cxn modelId="{EDBAE480-D350-4B4F-A7C7-C4891520CD46}" type="presParOf" srcId="{3C584F75-E783-4B1E-8E1B-CA5C55E314A2}" destId="{1B6942B5-F31B-411D-BC3C-4E3F2D333911}" srcOrd="3" destOrd="0" presId="urn:microsoft.com/office/officeart/2005/8/layout/hierarchy2"/>
    <dgm:cxn modelId="{C12534C5-E2A0-4920-BA3E-82EB2F5FC733}" type="presParOf" srcId="{1B6942B5-F31B-411D-BC3C-4E3F2D333911}" destId="{461CE5D7-CE94-46EC-B4A2-5C3344B5CD60}" srcOrd="0" destOrd="0" presId="urn:microsoft.com/office/officeart/2005/8/layout/hierarchy2"/>
    <dgm:cxn modelId="{8DF4156C-E8E5-49FE-9579-A3CD39DF8F24}" type="presParOf" srcId="{1B6942B5-F31B-411D-BC3C-4E3F2D333911}" destId="{D33BD111-BBD3-4752-B3E3-BA88201EAA58}" srcOrd="1" destOrd="0" presId="urn:microsoft.com/office/officeart/2005/8/layout/hierarchy2"/>
    <dgm:cxn modelId="{3CA0C834-37BD-4A7C-8E80-B60B1DB6705F}" type="presParOf" srcId="{3C584F75-E783-4B1E-8E1B-CA5C55E314A2}" destId="{BC6DCA9B-2817-4798-A0AB-814E633B7F70}" srcOrd="4" destOrd="0" presId="urn:microsoft.com/office/officeart/2005/8/layout/hierarchy2"/>
    <dgm:cxn modelId="{3027DF96-BB7B-4BC2-86F6-7A7AACE927E2}" type="presParOf" srcId="{BC6DCA9B-2817-4798-A0AB-814E633B7F70}" destId="{4D432D7C-F5B8-4F7E-8DC8-9E78A81004DC}" srcOrd="0" destOrd="0" presId="urn:microsoft.com/office/officeart/2005/8/layout/hierarchy2"/>
    <dgm:cxn modelId="{ACA3C8EE-A3AA-46B6-87F4-5248B6FAF165}" type="presParOf" srcId="{3C584F75-E783-4B1E-8E1B-CA5C55E314A2}" destId="{9873A2A7-181B-421C-B314-A7EFC205ACC2}" srcOrd="5" destOrd="0" presId="urn:microsoft.com/office/officeart/2005/8/layout/hierarchy2"/>
    <dgm:cxn modelId="{AD6B896D-7F2D-4398-A939-C370B9BFEA96}" type="presParOf" srcId="{9873A2A7-181B-421C-B314-A7EFC205ACC2}" destId="{2A815EC9-1532-41E3-BD3E-92540C97FB4D}" srcOrd="0" destOrd="0" presId="urn:microsoft.com/office/officeart/2005/8/layout/hierarchy2"/>
    <dgm:cxn modelId="{4BE09509-8A10-48B2-851A-4A101BD5470E}" type="presParOf" srcId="{9873A2A7-181B-421C-B314-A7EFC205ACC2}" destId="{74A8DB33-1F63-414A-B9E5-0DBEB3EB8F24}" srcOrd="1" destOrd="0" presId="urn:microsoft.com/office/officeart/2005/8/layout/hierarchy2"/>
    <dgm:cxn modelId="{6E337F6F-B019-4CC2-9D07-4CE825D1D116}" type="presParOf" srcId="{74A8DB33-1F63-414A-B9E5-0DBEB3EB8F24}" destId="{CA4615A3-0B56-458B-9C2A-D13927E68A48}" srcOrd="0" destOrd="0" presId="urn:microsoft.com/office/officeart/2005/8/layout/hierarchy2"/>
    <dgm:cxn modelId="{6D652170-C03B-4751-9E3E-DCDFF93B42A7}" type="presParOf" srcId="{CA4615A3-0B56-458B-9C2A-D13927E68A48}" destId="{CE993C1A-3C34-4E7C-B133-BE57E82AFE75}" srcOrd="0" destOrd="0" presId="urn:microsoft.com/office/officeart/2005/8/layout/hierarchy2"/>
    <dgm:cxn modelId="{3E5D5D84-9BD8-4424-B4A7-17EA961F64AD}" type="presParOf" srcId="{74A8DB33-1F63-414A-B9E5-0DBEB3EB8F24}" destId="{A13FF190-5232-4DB6-99D4-FC4568A955EE}" srcOrd="1" destOrd="0" presId="urn:microsoft.com/office/officeart/2005/8/layout/hierarchy2"/>
    <dgm:cxn modelId="{14DBD22D-8E24-434D-864F-7C1A423C19C3}" type="presParOf" srcId="{A13FF190-5232-4DB6-99D4-FC4568A955EE}" destId="{E5E79AEE-E2E8-4DE4-AA3E-C48C2FD84224}" srcOrd="0" destOrd="0" presId="urn:microsoft.com/office/officeart/2005/8/layout/hierarchy2"/>
    <dgm:cxn modelId="{33F74B56-B765-4B45-ACC1-8164CB44D66E}" type="presParOf" srcId="{A13FF190-5232-4DB6-99D4-FC4568A955EE}" destId="{BAFD7B7E-6E61-4BC0-A509-EC250B6C3B11}" srcOrd="1" destOrd="0" presId="urn:microsoft.com/office/officeart/2005/8/layout/hierarchy2"/>
    <dgm:cxn modelId="{58B1559F-84AB-4F84-9678-265C9F7B2DB9}" type="presParOf" srcId="{74A8DB33-1F63-414A-B9E5-0DBEB3EB8F24}" destId="{AE21637F-24EC-4031-9C37-2F334E67013F}" srcOrd="2" destOrd="0" presId="urn:microsoft.com/office/officeart/2005/8/layout/hierarchy2"/>
    <dgm:cxn modelId="{6FE20FA0-EB34-4714-A054-89871659D87A}" type="presParOf" srcId="{AE21637F-24EC-4031-9C37-2F334E67013F}" destId="{76141C81-0B11-49BC-A9EA-46B33A869681}" srcOrd="0" destOrd="0" presId="urn:microsoft.com/office/officeart/2005/8/layout/hierarchy2"/>
    <dgm:cxn modelId="{0479ACEC-11E6-4DCC-931F-E36DC55CCE0F}" type="presParOf" srcId="{74A8DB33-1F63-414A-B9E5-0DBEB3EB8F24}" destId="{70039733-C76D-4F01-962A-06D268B3056A}" srcOrd="3" destOrd="0" presId="urn:microsoft.com/office/officeart/2005/8/layout/hierarchy2"/>
    <dgm:cxn modelId="{96F64DB9-EF3A-4B18-83B1-949E47DB8C37}" type="presParOf" srcId="{70039733-C76D-4F01-962A-06D268B3056A}" destId="{F1918CD9-B080-43AD-B7FB-5A6A849ACB2B}" srcOrd="0" destOrd="0" presId="urn:microsoft.com/office/officeart/2005/8/layout/hierarchy2"/>
    <dgm:cxn modelId="{12D6A96D-D7DE-4CC5-BB33-EB2E94783796}" type="presParOf" srcId="{70039733-C76D-4F01-962A-06D268B3056A}" destId="{30AA592B-1948-4AEB-94F0-A165F26F4A53}" srcOrd="1" destOrd="0" presId="urn:microsoft.com/office/officeart/2005/8/layout/hierarchy2"/>
    <dgm:cxn modelId="{6BD6C210-AA35-4035-B211-C7240A246FF9}" type="presParOf" srcId="{F75FB2B0-A583-4E80-8EAA-33F6823CC8E4}" destId="{AC1E11C7-BFFF-4D5B-9FE3-467E891ED537}" srcOrd="4" destOrd="0" presId="urn:microsoft.com/office/officeart/2005/8/layout/hierarchy2"/>
    <dgm:cxn modelId="{79A7A28E-1D9A-4456-96D2-F6B2476C9330}" type="presParOf" srcId="{AC1E11C7-BFFF-4D5B-9FE3-467E891ED537}" destId="{BA73647E-6F8C-4D5B-981B-FC1157B785E7}" srcOrd="0" destOrd="0" presId="urn:microsoft.com/office/officeart/2005/8/layout/hierarchy2"/>
    <dgm:cxn modelId="{BC2A5403-255E-49D6-814C-4F418157DC4F}" type="presParOf" srcId="{F75FB2B0-A583-4E80-8EAA-33F6823CC8E4}" destId="{E0C24B2B-1FDE-49F9-82BF-4D7169B6335A}" srcOrd="5" destOrd="0" presId="urn:microsoft.com/office/officeart/2005/8/layout/hierarchy2"/>
    <dgm:cxn modelId="{A1125023-1376-42C5-9654-692D531C6CEA}" type="presParOf" srcId="{E0C24B2B-1FDE-49F9-82BF-4D7169B6335A}" destId="{1F56BB9F-B071-4855-9A68-DADE52108889}" srcOrd="0" destOrd="0" presId="urn:microsoft.com/office/officeart/2005/8/layout/hierarchy2"/>
    <dgm:cxn modelId="{D4FCA095-FF17-4922-A740-EAF9FC31E493}" type="presParOf" srcId="{E0C24B2B-1FDE-49F9-82BF-4D7169B6335A}" destId="{324C1E94-4EA2-4616-950A-27588E78C28D}" srcOrd="1" destOrd="0" presId="urn:microsoft.com/office/officeart/2005/8/layout/hierarchy2"/>
    <dgm:cxn modelId="{97B689F0-1731-415F-9080-ABA039900EA2}" type="presParOf" srcId="{324C1E94-4EA2-4616-950A-27588E78C28D}" destId="{C73BCF21-D712-4564-A0B2-07A63B3913BE}" srcOrd="0" destOrd="0" presId="urn:microsoft.com/office/officeart/2005/8/layout/hierarchy2"/>
    <dgm:cxn modelId="{B7081745-F903-478C-B0B0-35B488957B29}" type="presParOf" srcId="{C73BCF21-D712-4564-A0B2-07A63B3913BE}" destId="{EE06FF0A-24F2-4C91-AE83-A895BDD73F0B}" srcOrd="0" destOrd="0" presId="urn:microsoft.com/office/officeart/2005/8/layout/hierarchy2"/>
    <dgm:cxn modelId="{E33FF2A3-01A2-4CD4-8A8B-1B265D96B1CC}" type="presParOf" srcId="{324C1E94-4EA2-4616-950A-27588E78C28D}" destId="{931C7D2B-86CC-4F62-954D-6693353B9509}" srcOrd="1" destOrd="0" presId="urn:microsoft.com/office/officeart/2005/8/layout/hierarchy2"/>
    <dgm:cxn modelId="{4AC5F28C-30D4-42EE-ACD2-AA92B4E70FD5}" type="presParOf" srcId="{931C7D2B-86CC-4F62-954D-6693353B9509}" destId="{F670DD02-6DF3-48DE-A772-9AAC2378DC90}" srcOrd="0" destOrd="0" presId="urn:microsoft.com/office/officeart/2005/8/layout/hierarchy2"/>
    <dgm:cxn modelId="{92E83C1E-57DC-49C8-939C-91F7F3CA2D1C}" type="presParOf" srcId="{931C7D2B-86CC-4F62-954D-6693353B9509}" destId="{68B1B24E-0945-4559-BAC9-7232B9337F75}" srcOrd="1" destOrd="0" presId="urn:microsoft.com/office/officeart/2005/8/layout/hierarchy2"/>
    <dgm:cxn modelId="{AD8F8A8D-D547-4BDE-8CDD-4073A39FAF0D}" type="presParOf" srcId="{F75FB2B0-A583-4E80-8EAA-33F6823CC8E4}" destId="{FEF7549B-6029-4C72-BCBA-B4E839D63B8E}" srcOrd="6" destOrd="0" presId="urn:microsoft.com/office/officeart/2005/8/layout/hierarchy2"/>
    <dgm:cxn modelId="{AAF2C176-18A6-4F79-891E-2FFE97649098}" type="presParOf" srcId="{FEF7549B-6029-4C72-BCBA-B4E839D63B8E}" destId="{8E7A7B38-7093-4E3A-B653-EE935940E0AC}" srcOrd="0" destOrd="0" presId="urn:microsoft.com/office/officeart/2005/8/layout/hierarchy2"/>
    <dgm:cxn modelId="{0D252884-15D8-4199-8B33-6781C906A150}" type="presParOf" srcId="{F75FB2B0-A583-4E80-8EAA-33F6823CC8E4}" destId="{8DC9C524-0A42-4B83-BA86-555319078CD5}" srcOrd="7" destOrd="0" presId="urn:microsoft.com/office/officeart/2005/8/layout/hierarchy2"/>
    <dgm:cxn modelId="{A841AC4B-C17B-4EA7-8FFF-794C864EDD9C}" type="presParOf" srcId="{8DC9C524-0A42-4B83-BA86-555319078CD5}" destId="{035E0139-17A3-4D8D-8FA8-A9F30BAF4B9F}" srcOrd="0" destOrd="0" presId="urn:microsoft.com/office/officeart/2005/8/layout/hierarchy2"/>
    <dgm:cxn modelId="{D349CF99-A09D-4FC3-B3E8-462FD0CA820E}" type="presParOf" srcId="{8DC9C524-0A42-4B83-BA86-555319078CD5}" destId="{10ED21EF-17FE-4DB0-8396-AEA1DFBF022B}" srcOrd="1" destOrd="0" presId="urn:microsoft.com/office/officeart/2005/8/layout/hierarchy2"/>
    <dgm:cxn modelId="{C13B1F62-1B67-4665-8F3B-A1DC7E057177}" type="presParOf" srcId="{10ED21EF-17FE-4DB0-8396-AEA1DFBF022B}" destId="{AF50BD74-5E1D-488E-8CB5-B93A1C59CE83}" srcOrd="0" destOrd="0" presId="urn:microsoft.com/office/officeart/2005/8/layout/hierarchy2"/>
    <dgm:cxn modelId="{7B0402C5-FF01-40A5-AA9E-C346FE221B33}" type="presParOf" srcId="{AF50BD74-5E1D-488E-8CB5-B93A1C59CE83}" destId="{B4637652-B904-46FC-80C8-DE0673D062A9}" srcOrd="0" destOrd="0" presId="urn:microsoft.com/office/officeart/2005/8/layout/hierarchy2"/>
    <dgm:cxn modelId="{B21395F9-731C-4C5C-9401-A1948584255C}" type="presParOf" srcId="{10ED21EF-17FE-4DB0-8396-AEA1DFBF022B}" destId="{011B7123-339C-4D49-A73E-391A973FEF40}" srcOrd="1" destOrd="0" presId="urn:microsoft.com/office/officeart/2005/8/layout/hierarchy2"/>
    <dgm:cxn modelId="{FCE89E3B-7E90-4AD4-8729-0B3560DC8646}" type="presParOf" srcId="{011B7123-339C-4D49-A73E-391A973FEF40}" destId="{A869549A-889A-45B5-8699-81755A51F217}" srcOrd="0" destOrd="0" presId="urn:microsoft.com/office/officeart/2005/8/layout/hierarchy2"/>
    <dgm:cxn modelId="{00749025-CCFF-4BA3-9196-579544741A8B}" type="presParOf" srcId="{011B7123-339C-4D49-A73E-391A973FEF40}" destId="{E6014178-2D45-4864-B9D7-0E7ADA6A6147}" srcOrd="1" destOrd="0" presId="urn:microsoft.com/office/officeart/2005/8/layout/hierarchy2"/>
    <dgm:cxn modelId="{8B96B683-0408-4E7F-ABFA-669F4E597964}" type="presParOf" srcId="{F75FB2B0-A583-4E80-8EAA-33F6823CC8E4}" destId="{BBD144D9-661F-4DCE-A97B-47503107E818}" srcOrd="8" destOrd="0" presId="urn:microsoft.com/office/officeart/2005/8/layout/hierarchy2"/>
    <dgm:cxn modelId="{5DF370F1-3992-401E-9EE6-B41147F62084}" type="presParOf" srcId="{BBD144D9-661F-4DCE-A97B-47503107E818}" destId="{12AD1FAC-CFCA-4B54-968D-8A47A6E3AD46}" srcOrd="0" destOrd="0" presId="urn:microsoft.com/office/officeart/2005/8/layout/hierarchy2"/>
    <dgm:cxn modelId="{F74672CC-DCB5-4172-A149-651D3D74D414}" type="presParOf" srcId="{F75FB2B0-A583-4E80-8EAA-33F6823CC8E4}" destId="{EC430D8C-B2D6-43A5-85A3-37B18D0ADDE8}" srcOrd="9" destOrd="0" presId="urn:microsoft.com/office/officeart/2005/8/layout/hierarchy2"/>
    <dgm:cxn modelId="{88FECA6C-E498-4F75-A4B8-7338524B13C9}" type="presParOf" srcId="{EC430D8C-B2D6-43A5-85A3-37B18D0ADDE8}" destId="{AE621397-3582-425B-9208-30565DCFF929}" srcOrd="0" destOrd="0" presId="urn:microsoft.com/office/officeart/2005/8/layout/hierarchy2"/>
    <dgm:cxn modelId="{188E8305-1F3F-41D9-999E-3C9D659FFBE3}"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239400" y="2014315"/>
          <a:ext cx="1945629" cy="1710171"/>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bg1"/>
              </a:solidFill>
            </a:rPr>
            <a:t>Машғулот №</a:t>
          </a:r>
          <a:r>
            <a:rPr lang="ru-RU" sz="1800" b="1" kern="1200" smtClean="0">
              <a:solidFill>
                <a:schemeClr val="bg1"/>
              </a:solidFill>
            </a:rPr>
            <a:t>4</a:t>
          </a:r>
          <a:endParaRPr lang="ru-RU" sz="1800" b="1" kern="1200" dirty="0">
            <a:solidFill>
              <a:schemeClr val="bg1"/>
            </a:solidFill>
          </a:endParaRPr>
        </a:p>
      </dsp:txBody>
      <dsp:txXfrm>
        <a:off x="289489" y="2064404"/>
        <a:ext cx="1845451" cy="1609993"/>
      </dsp:txXfrm>
    </dsp:sp>
    <dsp:sp modelId="{B3211696-EBD1-4F72-9BE1-1A54F5075868}">
      <dsp:nvSpPr>
        <dsp:cNvPr id="0" name=""/>
        <dsp:cNvSpPr/>
      </dsp:nvSpPr>
      <dsp:spPr>
        <a:xfrm rot="17004451">
          <a:off x="1307472" y="1748007"/>
          <a:ext cx="2284934" cy="20129"/>
        </a:xfrm>
        <a:custGeom>
          <a:avLst/>
          <a:gdLst/>
          <a:ahLst/>
          <a:cxnLst/>
          <a:rect l="0" t="0" r="0" b="0"/>
          <a:pathLst>
            <a:path>
              <a:moveTo>
                <a:pt x="0" y="10064"/>
              </a:moveTo>
              <a:lnTo>
                <a:pt x="2284934" y="10064"/>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2392816" y="1700948"/>
        <a:ext cx="114246" cy="114246"/>
      </dsp:txXfrm>
    </dsp:sp>
    <dsp:sp modelId="{8B53B82C-74E5-4BE0-B609-F0D6AFFC702F}">
      <dsp:nvSpPr>
        <dsp:cNvPr id="0" name=""/>
        <dsp:cNvSpPr/>
      </dsp:nvSpPr>
      <dsp:spPr>
        <a:xfrm>
          <a:off x="2714849" y="336716"/>
          <a:ext cx="1240099" cy="620049"/>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bg1"/>
              </a:solidFill>
              <a:effectLst>
                <a:outerShdw blurRad="38100" dist="38100" dir="2700000" algn="tl">
                  <a:srgbClr val="000000">
                    <a:alpha val="43137"/>
                  </a:srgbClr>
                </a:outerShdw>
              </a:effectLst>
            </a:rPr>
            <a:t>Талаба</a:t>
          </a:r>
          <a:endParaRPr lang="ru-RU" sz="1800" b="1" kern="1200" dirty="0">
            <a:solidFill>
              <a:schemeClr val="bg1"/>
            </a:solidFill>
            <a:effectLst>
              <a:outerShdw blurRad="38100" dist="38100" dir="2700000" algn="tl">
                <a:srgbClr val="000000">
                  <a:alpha val="43137"/>
                </a:srgbClr>
              </a:outerShdw>
            </a:effectLst>
          </a:endParaRPr>
        </a:p>
      </dsp:txBody>
      <dsp:txXfrm>
        <a:off x="2733010" y="354877"/>
        <a:ext cx="1203777" cy="583727"/>
      </dsp:txXfrm>
    </dsp:sp>
    <dsp:sp modelId="{AF892A9D-8B65-4315-B688-99824149642D}">
      <dsp:nvSpPr>
        <dsp:cNvPr id="0" name=""/>
        <dsp:cNvSpPr/>
      </dsp:nvSpPr>
      <dsp:spPr>
        <a:xfrm rot="830">
          <a:off x="3954949" y="636732"/>
          <a:ext cx="462383" cy="20129"/>
        </a:xfrm>
        <a:custGeom>
          <a:avLst/>
          <a:gdLst/>
          <a:ahLst/>
          <a:cxnLst/>
          <a:rect l="0" t="0" r="0" b="0"/>
          <a:pathLst>
            <a:path>
              <a:moveTo>
                <a:pt x="0" y="10064"/>
              </a:moveTo>
              <a:lnTo>
                <a:pt x="462383" y="10064"/>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74581" y="635237"/>
        <a:ext cx="23119" cy="23119"/>
      </dsp:txXfrm>
    </dsp:sp>
    <dsp:sp modelId="{E00A0BF6-443D-4938-AE4A-C1ABD5BD9AC6}">
      <dsp:nvSpPr>
        <dsp:cNvPr id="0" name=""/>
        <dsp:cNvSpPr/>
      </dsp:nvSpPr>
      <dsp:spPr>
        <a:xfrm>
          <a:off x="4417332" y="142641"/>
          <a:ext cx="1240099" cy="1008424"/>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bg1"/>
              </a:solidFill>
              <a:effectLst>
                <a:outerShdw blurRad="38100" dist="38100" dir="2700000" algn="tl">
                  <a:srgbClr val="000000">
                    <a:alpha val="43137"/>
                  </a:srgbClr>
                </a:outerShdw>
              </a:effectLst>
            </a:rPr>
            <a:t>Ўқитувчи</a:t>
          </a:r>
          <a:endParaRPr lang="ru-RU" sz="1800" b="1" kern="1200" dirty="0">
            <a:solidFill>
              <a:schemeClr val="bg1"/>
            </a:solidFill>
            <a:effectLst>
              <a:outerShdw blurRad="38100" dist="38100" dir="2700000" algn="tl">
                <a:srgbClr val="000000">
                  <a:alpha val="43137"/>
                </a:srgbClr>
              </a:outerShdw>
            </a:effectLst>
          </a:endParaRPr>
        </a:p>
      </dsp:txBody>
      <dsp:txXfrm>
        <a:off x="4446868" y="172177"/>
        <a:ext cx="1181027" cy="949352"/>
      </dsp:txXfrm>
    </dsp:sp>
    <dsp:sp modelId="{76F379F9-C234-41C8-B0D9-729A71852DE2}">
      <dsp:nvSpPr>
        <dsp:cNvPr id="0" name=""/>
        <dsp:cNvSpPr/>
      </dsp:nvSpPr>
      <dsp:spPr>
        <a:xfrm rot="17657004">
          <a:off x="1830485" y="2310420"/>
          <a:ext cx="1204395" cy="20129"/>
        </a:xfrm>
        <a:custGeom>
          <a:avLst/>
          <a:gdLst/>
          <a:ahLst/>
          <a:cxnLst/>
          <a:rect l="0" t="0" r="0" b="0"/>
          <a:pathLst>
            <a:path>
              <a:moveTo>
                <a:pt x="0" y="10064"/>
              </a:moveTo>
              <a:lnTo>
                <a:pt x="1204395" y="10064"/>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2402573" y="2290374"/>
        <a:ext cx="60219" cy="60219"/>
      </dsp:txXfrm>
    </dsp:sp>
    <dsp:sp modelId="{D217E66A-42E4-42CD-AFE7-9CC6EFBB6E94}">
      <dsp:nvSpPr>
        <dsp:cNvPr id="0" name=""/>
        <dsp:cNvSpPr/>
      </dsp:nvSpPr>
      <dsp:spPr>
        <a:xfrm>
          <a:off x="2680337" y="1461542"/>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Дарснинг  актив қисми</a:t>
          </a:r>
          <a:endParaRPr lang="ru-RU" sz="1200" b="1" kern="1200" dirty="0">
            <a:solidFill>
              <a:schemeClr val="bg1"/>
            </a:solidFill>
            <a:effectLst>
              <a:outerShdw blurRad="38100" dist="38100" dir="2700000" algn="tl">
                <a:srgbClr val="000000">
                  <a:alpha val="43137"/>
                </a:srgbClr>
              </a:outerShdw>
            </a:effectLst>
          </a:endParaRPr>
        </a:p>
      </dsp:txBody>
      <dsp:txXfrm>
        <a:off x="2698498" y="1479703"/>
        <a:ext cx="1203777" cy="583727"/>
      </dsp:txXfrm>
    </dsp:sp>
    <dsp:sp modelId="{04627910-10BB-41B2-8237-9AFDC23A8F21}">
      <dsp:nvSpPr>
        <dsp:cNvPr id="0" name=""/>
        <dsp:cNvSpPr/>
      </dsp:nvSpPr>
      <dsp:spPr>
        <a:xfrm rot="20726548">
          <a:off x="3912137" y="1696525"/>
          <a:ext cx="517028" cy="20129"/>
        </a:xfrm>
        <a:custGeom>
          <a:avLst/>
          <a:gdLst/>
          <a:ahLst/>
          <a:cxnLst/>
          <a:rect l="0" t="0" r="0" b="0"/>
          <a:pathLst>
            <a:path>
              <a:moveTo>
                <a:pt x="0" y="10064"/>
              </a:moveTo>
              <a:lnTo>
                <a:pt x="517028"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57726" y="1693664"/>
        <a:ext cx="25851" cy="25851"/>
      </dsp:txXfrm>
    </dsp:sp>
    <dsp:sp modelId="{3B65E7FD-A55D-4333-9FD9-053E19F6118B}">
      <dsp:nvSpPr>
        <dsp:cNvPr id="0" name=""/>
        <dsp:cNvSpPr/>
      </dsp:nvSpPr>
      <dsp:spPr>
        <a:xfrm>
          <a:off x="4420867" y="1331586"/>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Савол жавоблар</a:t>
          </a:r>
          <a:endParaRPr lang="ru-RU" sz="1200" b="1" kern="1200" dirty="0">
            <a:solidFill>
              <a:schemeClr val="bg1"/>
            </a:solidFill>
            <a:effectLst>
              <a:outerShdw blurRad="38100" dist="38100" dir="2700000" algn="tl">
                <a:srgbClr val="000000">
                  <a:alpha val="43137"/>
                </a:srgbClr>
              </a:outerShdw>
            </a:effectLst>
          </a:endParaRPr>
        </a:p>
      </dsp:txBody>
      <dsp:txXfrm>
        <a:off x="4439028" y="1349747"/>
        <a:ext cx="1203777" cy="583727"/>
      </dsp:txXfrm>
    </dsp:sp>
    <dsp:sp modelId="{EC574F4B-8540-428B-B476-F2BC9F19D6DC}">
      <dsp:nvSpPr>
        <dsp:cNvPr id="0" name=""/>
        <dsp:cNvSpPr/>
      </dsp:nvSpPr>
      <dsp:spPr>
        <a:xfrm rot="3079181">
          <a:off x="3770292" y="2074042"/>
          <a:ext cx="800720" cy="20129"/>
        </a:xfrm>
        <a:custGeom>
          <a:avLst/>
          <a:gdLst/>
          <a:ahLst/>
          <a:cxnLst/>
          <a:rect l="0" t="0" r="0" b="0"/>
          <a:pathLst>
            <a:path>
              <a:moveTo>
                <a:pt x="0" y="10064"/>
              </a:moveTo>
              <a:lnTo>
                <a:pt x="800720"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50634" y="2064089"/>
        <a:ext cx="40036" cy="40036"/>
      </dsp:txXfrm>
    </dsp:sp>
    <dsp:sp modelId="{461CE5D7-CE94-46EC-B4A2-5C3344B5CD60}">
      <dsp:nvSpPr>
        <dsp:cNvPr id="0" name=""/>
        <dsp:cNvSpPr/>
      </dsp:nvSpPr>
      <dsp:spPr>
        <a:xfrm>
          <a:off x="4420867" y="2086621"/>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Амалиётга ўргатиш</a:t>
          </a:r>
          <a:endParaRPr lang="ru-RU" sz="1200" b="1" kern="1200" dirty="0">
            <a:solidFill>
              <a:schemeClr val="bg1"/>
            </a:solidFill>
            <a:effectLst>
              <a:outerShdw blurRad="38100" dist="38100" dir="2700000" algn="tl">
                <a:srgbClr val="000000">
                  <a:alpha val="43137"/>
                </a:srgbClr>
              </a:outerShdw>
            </a:effectLst>
          </a:endParaRPr>
        </a:p>
      </dsp:txBody>
      <dsp:txXfrm>
        <a:off x="4439028" y="2104782"/>
        <a:ext cx="1203777" cy="583727"/>
      </dsp:txXfrm>
    </dsp:sp>
    <dsp:sp modelId="{BC6DCA9B-2817-4798-A0AB-814E633B7F70}">
      <dsp:nvSpPr>
        <dsp:cNvPr id="0" name=""/>
        <dsp:cNvSpPr/>
      </dsp:nvSpPr>
      <dsp:spPr>
        <a:xfrm rot="4204160">
          <a:off x="3436632" y="2451559"/>
          <a:ext cx="1468040" cy="20129"/>
        </a:xfrm>
        <a:custGeom>
          <a:avLst/>
          <a:gdLst/>
          <a:ahLst/>
          <a:cxnLst/>
          <a:rect l="0" t="0" r="0" b="0"/>
          <a:pathLst>
            <a:path>
              <a:moveTo>
                <a:pt x="0" y="10064"/>
              </a:moveTo>
              <a:lnTo>
                <a:pt x="1468040"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33951" y="2424923"/>
        <a:ext cx="73402" cy="73402"/>
      </dsp:txXfrm>
    </dsp:sp>
    <dsp:sp modelId="{2A815EC9-1532-41E3-BD3E-92540C97FB4D}">
      <dsp:nvSpPr>
        <dsp:cNvPr id="0" name=""/>
        <dsp:cNvSpPr/>
      </dsp:nvSpPr>
      <dsp:spPr>
        <a:xfrm>
          <a:off x="4420867" y="2841655"/>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bg1"/>
            </a:solidFill>
            <a:effectLst>
              <a:outerShdw blurRad="38100" dist="38100" dir="2700000" algn="tl">
                <a:srgbClr val="000000">
                  <a:alpha val="43137"/>
                </a:srgbClr>
              </a:outerShdw>
            </a:effectLst>
          </a:endParaRPr>
        </a:p>
      </dsp:txBody>
      <dsp:txXfrm>
        <a:off x="4439028" y="2859816"/>
        <a:ext cx="1203777" cy="583727"/>
      </dsp:txXfrm>
    </dsp:sp>
    <dsp:sp modelId="{CA4615A3-0B56-458B-9C2A-D13927E68A48}">
      <dsp:nvSpPr>
        <dsp:cNvPr id="0" name=""/>
        <dsp:cNvSpPr/>
      </dsp:nvSpPr>
      <dsp:spPr>
        <a:xfrm rot="18269025">
          <a:off x="5453229" y="2746907"/>
          <a:ext cx="957696" cy="20129"/>
        </a:xfrm>
        <a:custGeom>
          <a:avLst/>
          <a:gdLst/>
          <a:ahLst/>
          <a:cxnLst/>
          <a:rect l="0" t="0" r="0" b="0"/>
          <a:pathLst>
            <a:path>
              <a:moveTo>
                <a:pt x="0" y="10064"/>
              </a:moveTo>
              <a:lnTo>
                <a:pt x="957696"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5908134" y="2733030"/>
        <a:ext cx="47884" cy="47884"/>
      </dsp:txXfrm>
    </dsp:sp>
    <dsp:sp modelId="{E5E79AEE-E2E8-4DE4-AA3E-C48C2FD84224}">
      <dsp:nvSpPr>
        <dsp:cNvPr id="0" name=""/>
        <dsp:cNvSpPr/>
      </dsp:nvSpPr>
      <dsp:spPr>
        <a:xfrm>
          <a:off x="6203187" y="2052239"/>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Ижобий баҳо</a:t>
          </a:r>
          <a:endParaRPr lang="ru-RU" sz="1200" b="1" kern="1200" dirty="0">
            <a:solidFill>
              <a:schemeClr val="bg1"/>
            </a:solidFill>
            <a:effectLst>
              <a:outerShdw blurRad="38100" dist="38100" dir="2700000" algn="tl">
                <a:srgbClr val="000000">
                  <a:alpha val="43137"/>
                </a:srgbClr>
              </a:outerShdw>
            </a:effectLst>
          </a:endParaRPr>
        </a:p>
      </dsp:txBody>
      <dsp:txXfrm>
        <a:off x="6221348" y="2070400"/>
        <a:ext cx="1203777" cy="583727"/>
      </dsp:txXfrm>
    </dsp:sp>
    <dsp:sp modelId="{AE21637F-24EC-4031-9C37-2F334E67013F}">
      <dsp:nvSpPr>
        <dsp:cNvPr id="0" name=""/>
        <dsp:cNvSpPr/>
      </dsp:nvSpPr>
      <dsp:spPr>
        <a:xfrm rot="21486548">
          <a:off x="5660818" y="3132665"/>
          <a:ext cx="542516" cy="20129"/>
        </a:xfrm>
        <a:custGeom>
          <a:avLst/>
          <a:gdLst/>
          <a:ahLst/>
          <a:cxnLst/>
          <a:rect l="0" t="0" r="0" b="0"/>
          <a:pathLst>
            <a:path>
              <a:moveTo>
                <a:pt x="0" y="10064"/>
              </a:moveTo>
              <a:lnTo>
                <a:pt x="542516"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5918514" y="3129167"/>
        <a:ext cx="27125" cy="27125"/>
      </dsp:txXfrm>
    </dsp:sp>
    <dsp:sp modelId="{F1918CD9-B080-43AD-B7FB-5A6A849ACB2B}">
      <dsp:nvSpPr>
        <dsp:cNvPr id="0" name=""/>
        <dsp:cNvSpPr/>
      </dsp:nvSpPr>
      <dsp:spPr>
        <a:xfrm>
          <a:off x="6203187" y="2823755"/>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Қониқарсиз баҳо</a:t>
          </a:r>
          <a:endParaRPr lang="ru-RU" sz="1200" b="1" kern="1200" dirty="0">
            <a:solidFill>
              <a:schemeClr val="bg1"/>
            </a:solidFill>
            <a:effectLst>
              <a:outerShdw blurRad="38100" dist="38100" dir="2700000" algn="tl">
                <a:srgbClr val="000000">
                  <a:alpha val="43137"/>
                </a:srgbClr>
              </a:outerShdw>
            </a:effectLst>
          </a:endParaRPr>
        </a:p>
      </dsp:txBody>
      <dsp:txXfrm>
        <a:off x="6221348" y="2841916"/>
        <a:ext cx="1203777" cy="583727"/>
      </dsp:txXfrm>
    </dsp:sp>
    <dsp:sp modelId="{AC1E11C7-BFFF-4D5B-9FE3-467E891ED537}">
      <dsp:nvSpPr>
        <dsp:cNvPr id="0" name=""/>
        <dsp:cNvSpPr/>
      </dsp:nvSpPr>
      <dsp:spPr>
        <a:xfrm rot="3906264">
          <a:off x="1828632" y="3417646"/>
          <a:ext cx="1231007" cy="20129"/>
        </a:xfrm>
        <a:custGeom>
          <a:avLst/>
          <a:gdLst/>
          <a:ahLst/>
          <a:cxnLst/>
          <a:rect l="0" t="0" r="0" b="0"/>
          <a:pathLst>
            <a:path>
              <a:moveTo>
                <a:pt x="0" y="10064"/>
              </a:moveTo>
              <a:lnTo>
                <a:pt x="1231007" y="10064"/>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2413360" y="3396935"/>
        <a:ext cx="61550" cy="61550"/>
      </dsp:txXfrm>
    </dsp:sp>
    <dsp:sp modelId="{1F56BB9F-B071-4855-9A68-DADE52108889}">
      <dsp:nvSpPr>
        <dsp:cNvPr id="0" name=""/>
        <dsp:cNvSpPr/>
      </dsp:nvSpPr>
      <dsp:spPr>
        <a:xfrm>
          <a:off x="2703242" y="3527682"/>
          <a:ext cx="1240099" cy="916675"/>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Маълумотлар қисми</a:t>
          </a:r>
          <a:endParaRPr lang="ru-RU" sz="1200" b="1" kern="1200" dirty="0" smtClean="0">
            <a:solidFill>
              <a:schemeClr val="bg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dirty="0" smtClean="0">
              <a:solidFill>
                <a:schemeClr val="bg1"/>
              </a:solidFill>
              <a:effectLst>
                <a:outerShdw blurRad="38100" dist="38100" dir="2700000" algn="tl">
                  <a:srgbClr val="000000">
                    <a:alpha val="43137"/>
                  </a:srgbClr>
                </a:outerShdw>
              </a:effectLst>
            </a:rPr>
            <a:t>(10-15 минут</a:t>
          </a:r>
          <a:r>
            <a:rPr lang="uz-Latn-UZ" sz="1200" b="1" kern="1200" dirty="0" smtClean="0">
              <a:solidFill>
                <a:schemeClr val="bg1"/>
              </a:solidFill>
              <a:effectLst>
                <a:outerShdw blurRad="38100" dist="38100" dir="2700000" algn="tl">
                  <a:srgbClr val="000000">
                    <a:alpha val="43137"/>
                  </a:srgbClr>
                </a:outerShdw>
              </a:effectLst>
            </a:rPr>
            <a:t> дан ошмаслиги керак</a:t>
          </a:r>
          <a:r>
            <a:rPr lang="ru-RU" sz="1200" b="1" kern="1200" dirty="0" smtClean="0">
              <a:solidFill>
                <a:schemeClr val="bg1"/>
              </a:solidFill>
              <a:effectLst>
                <a:outerShdw blurRad="38100" dist="38100" dir="2700000" algn="tl">
                  <a:srgbClr val="000000">
                    <a:alpha val="43137"/>
                  </a:srgbClr>
                </a:outerShdw>
              </a:effectLst>
            </a:rPr>
            <a:t>)</a:t>
          </a:r>
          <a:r>
            <a:rPr lang="uz-Latn-UZ" sz="1200" b="1" kern="1200" dirty="0" smtClean="0">
              <a:solidFill>
                <a:schemeClr val="bg1"/>
              </a:solidFill>
              <a:effectLst>
                <a:outerShdw blurRad="38100" dist="38100" dir="2700000" algn="tl">
                  <a:srgbClr val="000000">
                    <a:alpha val="43137"/>
                  </a:srgbClr>
                </a:outerShdw>
              </a:effectLst>
            </a:rPr>
            <a:t> </a:t>
          </a:r>
          <a:endParaRPr lang="ru-RU" sz="1200" b="1" kern="1200" dirty="0">
            <a:solidFill>
              <a:schemeClr val="bg1"/>
            </a:solidFill>
            <a:effectLst>
              <a:outerShdw blurRad="38100" dist="38100" dir="2700000" algn="tl">
                <a:srgbClr val="000000">
                  <a:alpha val="43137"/>
                </a:srgbClr>
              </a:outerShdw>
            </a:effectLst>
          </a:endParaRPr>
        </a:p>
      </dsp:txBody>
      <dsp:txXfrm>
        <a:off x="2730090" y="3554530"/>
        <a:ext cx="1186403" cy="862979"/>
      </dsp:txXfrm>
    </dsp:sp>
    <dsp:sp modelId="{C73BCF21-D712-4564-A0B2-07A63B3913BE}">
      <dsp:nvSpPr>
        <dsp:cNvPr id="0" name=""/>
        <dsp:cNvSpPr/>
      </dsp:nvSpPr>
      <dsp:spPr>
        <a:xfrm rot="158709">
          <a:off x="3943087" y="3986985"/>
          <a:ext cx="478034" cy="20129"/>
        </a:xfrm>
        <a:custGeom>
          <a:avLst/>
          <a:gdLst/>
          <a:ahLst/>
          <a:cxnLst/>
          <a:rect l="0" t="0" r="0" b="0"/>
          <a:pathLst>
            <a:path>
              <a:moveTo>
                <a:pt x="0" y="10064"/>
              </a:moveTo>
              <a:lnTo>
                <a:pt x="478034" y="10064"/>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70153" y="3985099"/>
        <a:ext cx="23901" cy="23901"/>
      </dsp:txXfrm>
    </dsp:sp>
    <dsp:sp modelId="{F670DD02-6DF3-48DE-A772-9AAC2378DC90}">
      <dsp:nvSpPr>
        <dsp:cNvPr id="0" name=""/>
        <dsp:cNvSpPr/>
      </dsp:nvSpPr>
      <dsp:spPr>
        <a:xfrm>
          <a:off x="4420867" y="3596690"/>
          <a:ext cx="1481571" cy="822781"/>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Материалларни изохлаш ва </a:t>
          </a:r>
          <a:r>
            <a:rPr lang="ru-RU" sz="1200" b="1" kern="1200" dirty="0" smtClean="0">
              <a:solidFill>
                <a:schemeClr val="bg1"/>
              </a:solidFill>
              <a:effectLst>
                <a:outerShdw blurRad="38100" dist="38100" dir="2700000" algn="tl">
                  <a:srgbClr val="000000">
                    <a:alpha val="43137"/>
                  </a:srgbClr>
                </a:outerShdw>
              </a:effectLst>
            </a:rPr>
            <a:t>слайд</a:t>
          </a:r>
          <a:r>
            <a:rPr lang="uz-Latn-UZ" sz="1200" b="1" kern="1200" dirty="0" smtClean="0">
              <a:solidFill>
                <a:schemeClr val="bg1"/>
              </a:solidFill>
              <a:effectLst>
                <a:outerShdw blurRad="38100" dist="38100" dir="2700000" algn="tl">
                  <a:srgbClr val="000000">
                    <a:alpha val="43137"/>
                  </a:srgbClr>
                </a:outerShdw>
              </a:effectLst>
            </a:rPr>
            <a:t>лар кўрсатиш</a:t>
          </a:r>
          <a:endParaRPr lang="ru-RU" sz="1200" b="1" kern="1200" dirty="0">
            <a:solidFill>
              <a:schemeClr val="bg1"/>
            </a:solidFill>
            <a:effectLst>
              <a:outerShdw blurRad="38100" dist="38100" dir="2700000" algn="tl">
                <a:srgbClr val="000000">
                  <a:alpha val="43137"/>
                </a:srgbClr>
              </a:outerShdw>
            </a:effectLst>
          </a:endParaRPr>
        </a:p>
      </dsp:txBody>
      <dsp:txXfrm>
        <a:off x="4444965" y="3620788"/>
        <a:ext cx="1433375" cy="774585"/>
      </dsp:txXfrm>
    </dsp:sp>
    <dsp:sp modelId="{FEF7549B-6029-4C72-BCBA-B4E839D63B8E}">
      <dsp:nvSpPr>
        <dsp:cNvPr id="0" name=""/>
        <dsp:cNvSpPr/>
      </dsp:nvSpPr>
      <dsp:spPr>
        <a:xfrm rot="4540681">
          <a:off x="1396695" y="3874224"/>
          <a:ext cx="2094881" cy="20129"/>
        </a:xfrm>
        <a:custGeom>
          <a:avLst/>
          <a:gdLst/>
          <a:ahLst/>
          <a:cxnLst/>
          <a:rect l="0" t="0" r="0" b="0"/>
          <a:pathLst>
            <a:path>
              <a:moveTo>
                <a:pt x="0" y="10064"/>
              </a:moveTo>
              <a:lnTo>
                <a:pt x="2094881" y="10064"/>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2391764" y="3831916"/>
        <a:ext cx="104744" cy="104744"/>
      </dsp:txXfrm>
    </dsp:sp>
    <dsp:sp modelId="{035E0139-17A3-4D8D-8FA8-A9F30BAF4B9F}">
      <dsp:nvSpPr>
        <dsp:cNvPr id="0" name=""/>
        <dsp:cNvSpPr/>
      </dsp:nvSpPr>
      <dsp:spPr>
        <a:xfrm>
          <a:off x="2703242" y="4589151"/>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Машғулотнинг  актив қисми</a:t>
          </a:r>
          <a:endParaRPr lang="ru-RU" sz="1200" b="1" kern="1200" dirty="0">
            <a:solidFill>
              <a:schemeClr val="bg1"/>
            </a:solidFill>
            <a:effectLst>
              <a:outerShdw blurRad="38100" dist="38100" dir="2700000" algn="tl">
                <a:srgbClr val="000000">
                  <a:alpha val="43137"/>
                </a:srgbClr>
              </a:outerShdw>
            </a:effectLst>
          </a:endParaRPr>
        </a:p>
      </dsp:txBody>
      <dsp:txXfrm>
        <a:off x="2721403" y="4607312"/>
        <a:ext cx="1203777" cy="583727"/>
      </dsp:txXfrm>
    </dsp:sp>
    <dsp:sp modelId="{AF50BD74-5E1D-488E-8CB5-B93A1C59CE83}">
      <dsp:nvSpPr>
        <dsp:cNvPr id="0" name=""/>
        <dsp:cNvSpPr/>
      </dsp:nvSpPr>
      <dsp:spPr>
        <a:xfrm rot="88185">
          <a:off x="3943263" y="4895237"/>
          <a:ext cx="477682" cy="20129"/>
        </a:xfrm>
        <a:custGeom>
          <a:avLst/>
          <a:gdLst/>
          <a:ahLst/>
          <a:cxnLst/>
          <a:rect l="0" t="0" r="0" b="0"/>
          <a:pathLst>
            <a:path>
              <a:moveTo>
                <a:pt x="0" y="10064"/>
              </a:moveTo>
              <a:lnTo>
                <a:pt x="477682" y="10064"/>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4170162" y="4893360"/>
        <a:ext cx="23884" cy="23884"/>
      </dsp:txXfrm>
    </dsp:sp>
    <dsp:sp modelId="{A869549A-889A-45B5-8699-81755A51F217}">
      <dsp:nvSpPr>
        <dsp:cNvPr id="0" name=""/>
        <dsp:cNvSpPr/>
      </dsp:nvSpPr>
      <dsp:spPr>
        <a:xfrm>
          <a:off x="4420867" y="4601403"/>
          <a:ext cx="1240099" cy="62004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Уйга вазифа</a:t>
          </a:r>
          <a:endParaRPr lang="ru-RU" sz="1200" b="1" kern="1200" dirty="0">
            <a:solidFill>
              <a:schemeClr val="bg1"/>
            </a:solidFill>
            <a:effectLst>
              <a:outerShdw blurRad="38100" dist="38100" dir="2700000" algn="tl">
                <a:srgbClr val="000000">
                  <a:alpha val="43137"/>
                </a:srgbClr>
              </a:outerShdw>
            </a:effectLst>
          </a:endParaRPr>
        </a:p>
      </dsp:txBody>
      <dsp:txXfrm>
        <a:off x="4439028" y="4619564"/>
        <a:ext cx="1203777" cy="583727"/>
      </dsp:txXfrm>
    </dsp:sp>
    <dsp:sp modelId="{BBD144D9-661F-4DCE-A97B-47503107E818}">
      <dsp:nvSpPr>
        <dsp:cNvPr id="0" name=""/>
        <dsp:cNvSpPr/>
      </dsp:nvSpPr>
      <dsp:spPr>
        <a:xfrm rot="21391825">
          <a:off x="2184523" y="2842616"/>
          <a:ext cx="552571" cy="20129"/>
        </a:xfrm>
        <a:custGeom>
          <a:avLst/>
          <a:gdLst/>
          <a:ahLst/>
          <a:cxnLst/>
          <a:rect l="0" t="0" r="0" b="0"/>
          <a:pathLst>
            <a:path>
              <a:moveTo>
                <a:pt x="0" y="10064"/>
              </a:moveTo>
              <a:lnTo>
                <a:pt x="552571" y="10064"/>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solidFill>
              <a:schemeClr val="bg1"/>
            </a:solidFill>
          </a:endParaRPr>
        </a:p>
      </dsp:txBody>
      <dsp:txXfrm>
        <a:off x="2446994" y="2838866"/>
        <a:ext cx="27628" cy="27628"/>
      </dsp:txXfrm>
    </dsp:sp>
    <dsp:sp modelId="{AE621397-3582-425B-9208-30565DCFF929}">
      <dsp:nvSpPr>
        <dsp:cNvPr id="0" name=""/>
        <dsp:cNvSpPr/>
      </dsp:nvSpPr>
      <dsp:spPr>
        <a:xfrm>
          <a:off x="2736588" y="2525935"/>
          <a:ext cx="1240099" cy="620049"/>
        </a:xfrm>
        <a:prstGeom prst="roundRect">
          <a:avLst>
            <a:gd name="adj" fmla="val 10000"/>
          </a:avLst>
        </a:prstGeom>
        <a:solidFill>
          <a:schemeClr val="lt1">
            <a:hueOff val="0"/>
            <a:satOff val="0"/>
            <a:lumOff val="0"/>
            <a:alphaOff val="0"/>
          </a:schemeClr>
        </a:solidFill>
        <a:ln w="25400"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effectLst>
                <a:outerShdw blurRad="38100" dist="38100" dir="2700000" algn="tl">
                  <a:srgbClr val="000000">
                    <a:alpha val="43137"/>
                  </a:srgbClr>
                </a:outerShdw>
              </a:effectLst>
            </a:rPr>
            <a:t>Танафус</a:t>
          </a:r>
          <a:r>
            <a:rPr lang="ru-RU" sz="1200" b="1" kern="1200" dirty="0" smtClean="0">
              <a:solidFill>
                <a:schemeClr val="bg1"/>
              </a:solidFill>
              <a:effectLst>
                <a:outerShdw blurRad="38100" dist="38100" dir="2700000" algn="tl">
                  <a:srgbClr val="000000">
                    <a:alpha val="43137"/>
                  </a:srgbClr>
                </a:outerShdw>
              </a:effectLst>
            </a:rPr>
            <a:t> 5-10 минут</a:t>
          </a:r>
          <a:endParaRPr lang="ru-RU" sz="1200" b="1" kern="1200" dirty="0">
            <a:solidFill>
              <a:schemeClr val="bg1"/>
            </a:solidFill>
            <a:effectLst>
              <a:outerShdw blurRad="38100" dist="38100" dir="2700000" algn="tl">
                <a:srgbClr val="000000">
                  <a:alpha val="43137"/>
                </a:srgbClr>
              </a:outerShdw>
            </a:effectLst>
          </a:endParaRPr>
        </a:p>
      </dsp:txBody>
      <dsp:txXfrm>
        <a:off x="2754749" y="2544096"/>
        <a:ext cx="1203777" cy="58372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63491"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63492"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63493"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8073E8A-D598-4DD6-8249-152978331236}" type="slidenum">
              <a:rPr lang="en-US"/>
              <a:pPr/>
              <a:t>‹#›</a:t>
            </a:fld>
            <a:endParaRPr lang="en-US"/>
          </a:p>
        </p:txBody>
      </p:sp>
    </p:spTree>
    <p:extLst>
      <p:ext uri="{BB962C8B-B14F-4D97-AF65-F5344CB8AC3E}">
        <p14:creationId xmlns="" xmlns:p14="http://schemas.microsoft.com/office/powerpoint/2010/main" val="226527775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endParaRPr lang="en-US"/>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89A39AE-252B-4200-909F-97689A8CFCFF}" type="slidenum">
              <a:rPr lang="en-US" smtClean="0"/>
              <a:pPr/>
              <a:t>‹#›</a:t>
            </a:fld>
            <a:endParaRPr lang="en-US"/>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kumimoji="0" lang="en-US" dirty="0">
              <a:solidFill>
                <a:srgbClr val="FFFFFF"/>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2DF454B2-D1FF-4AB2-BD90-C0AC55F2C15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endParaRPr lang="en-US"/>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15D32277-92D8-45CB-9569-1F6E106FC97C}" type="slidenum">
              <a:rPr lang="en-US" smtClean="0"/>
              <a:pPr/>
              <a:t>‹#›</a:t>
            </a:fld>
            <a:endParaRPr lang="en-US"/>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a:xfrm>
            <a:off x="8641080" y="6514568"/>
            <a:ext cx="464288" cy="274320"/>
          </a:xfrm>
        </p:spPr>
        <p:txBody>
          <a:bodyPr/>
          <a:lstStyle>
            <a:extLst/>
          </a:lstStyle>
          <a:p>
            <a:fld id="{98CB6437-B3EB-4AB4-A398-66E90A20B29F}" type="slidenum">
              <a:rPr lang="en-US" smtClean="0"/>
              <a:pPr/>
              <a:t>‹#›</a:t>
            </a:fld>
            <a:endParaRPr lang="en-US"/>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en-US"/>
          </a:p>
        </p:txBody>
      </p:sp>
      <p:sp>
        <p:nvSpPr>
          <p:cNvPr id="8" name="Нижний колонтитул 7"/>
          <p:cNvSpPr>
            <a:spLocks noGrp="1"/>
          </p:cNvSpPr>
          <p:nvPr>
            <p:ph type="ftr" sz="quarter" idx="11"/>
          </p:nvPr>
        </p:nvSpPr>
        <p:spPr/>
        <p:txBody>
          <a:bodyPr/>
          <a:lstStyle>
            <a:extLst/>
          </a:lstStyle>
          <a:p>
            <a:endParaRPr lang="en-US"/>
          </a:p>
        </p:txBody>
      </p:sp>
      <p:sp>
        <p:nvSpPr>
          <p:cNvPr id="9" name="Номер слайда 8"/>
          <p:cNvSpPr>
            <a:spLocks noGrp="1"/>
          </p:cNvSpPr>
          <p:nvPr>
            <p:ph type="sldNum" sz="quarter" idx="12"/>
          </p:nvPr>
        </p:nvSpPr>
        <p:spPr>
          <a:xfrm>
            <a:off x="8641080" y="6514568"/>
            <a:ext cx="464288" cy="274320"/>
          </a:xfrm>
        </p:spPr>
        <p:txBody>
          <a:bodyPr/>
          <a:lstStyle>
            <a:extLst/>
          </a:lstStyle>
          <a:p>
            <a:fld id="{FFAAE4A0-7CB3-450A-BD78-3FA3956CD98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en-US"/>
          </a:p>
        </p:txBody>
      </p:sp>
      <p:sp>
        <p:nvSpPr>
          <p:cNvPr id="4" name="Нижний колонтитул 3"/>
          <p:cNvSpPr>
            <a:spLocks noGrp="1"/>
          </p:cNvSpPr>
          <p:nvPr>
            <p:ph type="ftr" sz="quarter" idx="11"/>
          </p:nvPr>
        </p:nvSpPr>
        <p:spPr/>
        <p:txBody>
          <a:bodyPr/>
          <a:lstStyle>
            <a:extLst/>
          </a:lstStyle>
          <a:p>
            <a:endParaRPr lang="en-US"/>
          </a:p>
        </p:txBody>
      </p:sp>
      <p:sp>
        <p:nvSpPr>
          <p:cNvPr id="5" name="Номер слайда 4"/>
          <p:cNvSpPr>
            <a:spLocks noGrp="1"/>
          </p:cNvSpPr>
          <p:nvPr>
            <p:ph type="sldNum" sz="quarter" idx="12"/>
          </p:nvPr>
        </p:nvSpPr>
        <p:spPr/>
        <p:txBody>
          <a:bodyPr/>
          <a:lstStyle>
            <a:extLst/>
          </a:lstStyle>
          <a:p>
            <a:fld id="{8A8795B9-7578-4C8F-8BA7-D812C7DD7BFD}" type="slidenum">
              <a:rPr lang="en-US" smtClean="0"/>
              <a:pPr/>
              <a:t>‹#›</a:t>
            </a:fld>
            <a:endParaRPr lang="en-US"/>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endParaRPr lang="en-US"/>
          </a:p>
        </p:txBody>
      </p:sp>
      <p:sp>
        <p:nvSpPr>
          <p:cNvPr id="3" name="Нижний колонтитул 2"/>
          <p:cNvSpPr>
            <a:spLocks noGrp="1"/>
          </p:cNvSpPr>
          <p:nvPr>
            <p:ph type="ftr" sz="quarter" idx="11"/>
          </p:nvPr>
        </p:nvSpPr>
        <p:spPr/>
        <p:txBody>
          <a:bodyPr/>
          <a:lstStyle>
            <a:extLst/>
          </a:lstStyle>
          <a:p>
            <a:endParaRPr lang="en-US"/>
          </a:p>
        </p:txBody>
      </p:sp>
      <p:sp>
        <p:nvSpPr>
          <p:cNvPr id="4" name="Номер слайда 3"/>
          <p:cNvSpPr>
            <a:spLocks noGrp="1"/>
          </p:cNvSpPr>
          <p:nvPr>
            <p:ph type="sldNum" sz="quarter" idx="12"/>
          </p:nvPr>
        </p:nvSpPr>
        <p:spPr/>
        <p:txBody>
          <a:bodyPr/>
          <a:lstStyle>
            <a:extLst/>
          </a:lstStyle>
          <a:p>
            <a:fld id="{CFE8D3BA-A2E2-4155-8B80-AE0502018F1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endParaRPr lang="en-US"/>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1DF77661-2AD4-4FEC-8D2E-C9480CC37984}" type="slidenum">
              <a:rPr lang="en-US" smtClean="0"/>
              <a:pPr/>
              <a:t>‹#›</a:t>
            </a:fld>
            <a:endParaRPr lang="en-US"/>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endParaRPr lang="en-US"/>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87D2C31D-F824-4DB0-BFDC-FE1F34D0C7FB}" type="slidenum">
              <a:rPr lang="en-US" smtClean="0"/>
              <a:pPr/>
              <a:t>‹#›</a:t>
            </a:fld>
            <a:endParaRPr lang="en-US"/>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62C6EAEC-2D7B-4B1D-9E04-7CA139774ED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6F63E629-1491-4E47-B639-4FE7A193C3D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endParaRPr lang="en-US"/>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41161615-1684-480A-85D4-884D8EDE0232}" type="slidenum">
              <a:rPr lang="en-US" smtClean="0"/>
              <a:pPr/>
              <a:t>‹#›</a:t>
            </a:fld>
            <a:endParaRPr lang="en-US"/>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8709" y="315879"/>
            <a:ext cx="8120418" cy="2308324"/>
          </a:xfrm>
          <a:prstGeom prst="rect">
            <a:avLst/>
          </a:prstGeom>
          <a:noFill/>
        </p:spPr>
        <p:txBody>
          <a:bodyPr wrap="square" rtlCol="0">
            <a:spAutoFit/>
          </a:bodyPr>
          <a:lstStyle/>
          <a:p>
            <a:pPr algn="ctr"/>
            <a:r>
              <a:rPr lang="ru-RU" sz="3600" b="1" dirty="0" smtClean="0">
                <a:solidFill>
                  <a:srgbClr val="FFFF00"/>
                </a:solidFill>
                <a:latin typeface="Times New Roman" pitchFamily="18" charset="0"/>
                <a:cs typeface="Times New Roman" pitchFamily="18" charset="0"/>
              </a:rPr>
              <a:t>ЭНДОКРИН ТИЗИМИ</a:t>
            </a:r>
          </a:p>
          <a:p>
            <a:pPr algn="ctr"/>
            <a:r>
              <a:rPr lang="uz-Cyrl-UZ" sz="3600" b="1" dirty="0" smtClean="0">
                <a:solidFill>
                  <a:srgbClr val="FFFF00"/>
                </a:solidFill>
                <a:latin typeface="Times New Roman" pitchFamily="18" charset="0"/>
                <a:cs typeface="Times New Roman" pitchFamily="18" charset="0"/>
              </a:rPr>
              <a:t>КАСАЛЛИКЛАРИ</a:t>
            </a:r>
            <a:r>
              <a:rPr lang="ru-RU" sz="3600" b="1" dirty="0">
                <a:solidFill>
                  <a:srgbClr val="FFFF00"/>
                </a:solidFill>
                <a:latin typeface="Times New Roman" pitchFamily="18" charset="0"/>
                <a:cs typeface="Times New Roman" pitchFamily="18" charset="0"/>
              </a:rPr>
              <a:t>ДА</a:t>
            </a:r>
            <a:r>
              <a:rPr lang="uz-Cyrl-UZ" sz="3600" b="1" dirty="0">
                <a:solidFill>
                  <a:srgbClr val="FFFF00"/>
                </a:solidFill>
                <a:latin typeface="Times New Roman" pitchFamily="18" charset="0"/>
                <a:cs typeface="Times New Roman" pitchFamily="18" charset="0"/>
              </a:rPr>
              <a:t>  ФИЗИК ОМИЛ ВА ФИЗИОТЕРАПИЯНИ </a:t>
            </a:r>
            <a:r>
              <a:rPr lang="uz-Latn-UZ" sz="3600" b="1" dirty="0">
                <a:solidFill>
                  <a:srgbClr val="FFFF00"/>
                </a:solidFill>
                <a:latin typeface="Times New Roman" pitchFamily="18" charset="0"/>
                <a:cs typeface="Times New Roman" pitchFamily="18" charset="0"/>
              </a:rPr>
              <a:t>ҚЎ</a:t>
            </a:r>
            <a:r>
              <a:rPr lang="uz-Cyrl-UZ" sz="3600" b="1" dirty="0" smtClean="0">
                <a:solidFill>
                  <a:srgbClr val="FFFF00"/>
                </a:solidFill>
                <a:latin typeface="Times New Roman" pitchFamily="18" charset="0"/>
                <a:cs typeface="Times New Roman" pitchFamily="18" charset="0"/>
              </a:rPr>
              <a:t>ЛЛАШ</a:t>
            </a:r>
            <a:endParaRPr lang="ru-RU" sz="3600" dirty="0">
              <a:solidFill>
                <a:srgbClr val="FFFF00"/>
              </a:solidFill>
            </a:endParaRPr>
          </a:p>
        </p:txBody>
      </p:sp>
      <p:graphicFrame>
        <p:nvGraphicFramePr>
          <p:cNvPr id="5" name="Таблица 4"/>
          <p:cNvGraphicFramePr>
            <a:graphicFrameLocks noGrp="1"/>
          </p:cNvGraphicFramePr>
          <p:nvPr>
            <p:extLst>
              <p:ext uri="{D42A27DB-BD31-4B8C-83A1-F6EECF244321}">
                <p14:modId xmlns="" xmlns:p14="http://schemas.microsoft.com/office/powerpoint/2010/main" val="304084926"/>
              </p:ext>
            </p:extLst>
          </p:nvPr>
        </p:nvGraphicFramePr>
        <p:xfrm>
          <a:off x="4037537" y="5907894"/>
          <a:ext cx="4866376" cy="640080"/>
        </p:xfrm>
        <a:graphic>
          <a:graphicData uri="http://schemas.openxmlformats.org/drawingml/2006/table">
            <a:tbl>
              <a:tblPr firstRow="1" bandRow="1">
                <a:tableStyleId>{5C22544A-7EE6-4342-B048-85BDC9FD1C3A}</a:tableStyleId>
              </a:tblPr>
              <a:tblGrid>
                <a:gridCol w="1108793"/>
                <a:gridCol w="3757583"/>
              </a:tblGrid>
              <a:tr h="32713">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chemeClr val="tx1"/>
                          </a:solidFill>
                          <a:latin typeface="+mn-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chemeClr val="tx1"/>
                          </a:solidFill>
                          <a:latin typeface="+mn-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12267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ru-RU" sz="1400" b="1" kern="1200" dirty="0" smtClean="0">
                        <a:solidFill>
                          <a:schemeClr val="tx1"/>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1"/>
                          </a:solidFill>
                          <a:latin typeface="+mn-lt"/>
                          <a:ea typeface="+mn-ea"/>
                          <a:cs typeface="Arial" charset="0"/>
                        </a:rPr>
                        <a:t>Реабилитология</a:t>
                      </a:r>
                      <a:r>
                        <a:rPr lang="ru-RU" sz="1200" b="0" kern="1200" dirty="0" smtClean="0">
                          <a:solidFill>
                            <a:schemeClr val="tx1"/>
                          </a:solidFill>
                          <a:latin typeface="+mn-lt"/>
                          <a:ea typeface="+mn-ea"/>
                          <a:cs typeface="Arial" charset="0"/>
                        </a:rPr>
                        <a:t> </a:t>
                      </a:r>
                      <a:r>
                        <a:rPr lang="ru-RU" sz="1200" b="0" kern="1200" dirty="0" err="1" smtClean="0">
                          <a:solidFill>
                            <a:schemeClr val="tx1"/>
                          </a:solidFill>
                          <a:latin typeface="+mn-lt"/>
                          <a:ea typeface="+mn-ea"/>
                          <a:cs typeface="Arial" charset="0"/>
                        </a:rPr>
                        <a:t>ва</a:t>
                      </a:r>
                      <a:r>
                        <a:rPr lang="ru-RU" sz="1200" b="0" kern="1200" dirty="0" smtClean="0">
                          <a:solidFill>
                            <a:schemeClr val="tx1"/>
                          </a:solidFill>
                          <a:latin typeface="+mn-lt"/>
                          <a:ea typeface="+mn-ea"/>
                          <a:cs typeface="Arial" charset="0"/>
                        </a:rPr>
                        <a:t> </a:t>
                      </a:r>
                      <a:r>
                        <a:rPr lang="ru-RU" sz="1200" b="0" kern="1200" dirty="0" err="1" smtClean="0">
                          <a:solidFill>
                            <a:schemeClr val="tx1"/>
                          </a:solidFill>
                          <a:latin typeface="+mn-lt"/>
                          <a:ea typeface="+mn-ea"/>
                          <a:cs typeface="Arial" charset="0"/>
                        </a:rPr>
                        <a:t>жисмоний</a:t>
                      </a:r>
                      <a:r>
                        <a:rPr lang="ru-RU" sz="1200" b="0" kern="1200" dirty="0" smtClean="0">
                          <a:solidFill>
                            <a:schemeClr val="tx1"/>
                          </a:solidFill>
                          <a:latin typeface="+mn-lt"/>
                          <a:ea typeface="+mn-ea"/>
                          <a:cs typeface="Arial" charset="0"/>
                        </a:rPr>
                        <a:t>  </a:t>
                      </a:r>
                      <a:r>
                        <a:rPr lang="ru-RU" sz="1200" b="0" kern="1200" dirty="0" err="1" smtClean="0">
                          <a:solidFill>
                            <a:schemeClr val="tx1"/>
                          </a:solidFill>
                          <a:latin typeface="+mn-lt"/>
                          <a:ea typeface="+mn-ea"/>
                          <a:cs typeface="Arial" charset="0"/>
                        </a:rPr>
                        <a:t>тарбия</a:t>
                      </a:r>
                      <a:r>
                        <a:rPr lang="ru-RU" sz="1200" b="0" kern="1200" dirty="0" smtClean="0">
                          <a:solidFill>
                            <a:schemeClr val="tx1"/>
                          </a:solidFill>
                          <a:latin typeface="+mn-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1"/>
                          </a:solidFill>
                          <a:latin typeface="+mn-lt"/>
                          <a:ea typeface="+mn-ea"/>
                          <a:cs typeface="Arial" charset="0"/>
                        </a:rPr>
                        <a:t>кафедраси</a:t>
                      </a:r>
                      <a:r>
                        <a:rPr lang="ru-RU" sz="1200" b="0" kern="1200" dirty="0" smtClean="0">
                          <a:solidFill>
                            <a:schemeClr val="tx1"/>
                          </a:solidFill>
                          <a:latin typeface="+mn-lt"/>
                          <a:ea typeface="+mn-ea"/>
                          <a:cs typeface="Arial" charset="0"/>
                        </a:rPr>
                        <a:t> </a:t>
                      </a:r>
                      <a:r>
                        <a:rPr lang="ru-RU" sz="1200" b="0" kern="1200" dirty="0" err="1" smtClean="0">
                          <a:solidFill>
                            <a:schemeClr val="tx1"/>
                          </a:solidFill>
                          <a:latin typeface="+mn-lt"/>
                          <a:ea typeface="+mn-ea"/>
                          <a:cs typeface="Arial" charset="0"/>
                        </a:rPr>
                        <a:t>ассистенти</a:t>
                      </a:r>
                      <a:endParaRPr lang="ru-RU" sz="1200" b="1" kern="1200" dirty="0" smtClean="0">
                        <a:solidFill>
                          <a:schemeClr val="tx1"/>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pic>
        <p:nvPicPr>
          <p:cNvPr id="6" name="Рисунок 5" descr="Эндокрин.jpg"/>
          <p:cNvPicPr>
            <a:picLocks noChangeAspect="1"/>
          </p:cNvPicPr>
          <p:nvPr/>
        </p:nvPicPr>
        <p:blipFill>
          <a:blip r:embed="rId2"/>
          <a:stretch>
            <a:fillRect/>
          </a:stretch>
        </p:blipFill>
        <p:spPr>
          <a:xfrm>
            <a:off x="3170903" y="2644867"/>
            <a:ext cx="2875935" cy="3101097"/>
          </a:xfrm>
          <a:prstGeom prst="rect">
            <a:avLst/>
          </a:prstGeom>
        </p:spPr>
      </p:pic>
    </p:spTree>
    <p:extLst>
      <p:ext uri="{BB962C8B-B14F-4D97-AF65-F5344CB8AC3E}">
        <p14:creationId xmlns="" xmlns:p14="http://schemas.microsoft.com/office/powerpoint/2010/main" val="33136546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 xmlns:p14="http://schemas.microsoft.com/office/powerpoint/2010/main" val="980742112"/>
              </p:ext>
            </p:extLst>
          </p:nvPr>
        </p:nvGraphicFramePr>
        <p:xfrm>
          <a:off x="755576" y="1000108"/>
          <a:ext cx="7632848"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1327353"/>
            <a:ext cx="8141110" cy="3416320"/>
          </a:xfrm>
          <a:prstGeom prst="rect">
            <a:avLst/>
          </a:prstGeom>
        </p:spPr>
        <p:txBody>
          <a:bodyPr wrap="square">
            <a:spAutoFit/>
          </a:bodyPr>
          <a:lstStyle/>
          <a:p>
            <a:pPr algn="just"/>
            <a:r>
              <a:rPr lang="uz-Cyrl-UZ" sz="3600" smtClean="0"/>
              <a:t>Касалликларнинг комплекс реабилитацияси босқичларида физиотерапия ва жисмоний омиллар қўллашни авфзалиги соғайиш даврида узига хос хусусиятларини ўргатиш</a:t>
            </a:r>
            <a:endParaRPr lang="ru-RU" sz="3600"/>
          </a:p>
        </p:txBody>
      </p:sp>
      <p:sp>
        <p:nvSpPr>
          <p:cNvPr id="3" name="Прямоугольник 2"/>
          <p:cNvSpPr/>
          <p:nvPr/>
        </p:nvSpPr>
        <p:spPr>
          <a:xfrm>
            <a:off x="2035277" y="279908"/>
            <a:ext cx="4893388" cy="461665"/>
          </a:xfrm>
          <a:prstGeom prst="rect">
            <a:avLst/>
          </a:prstGeom>
        </p:spPr>
        <p:txBody>
          <a:bodyPr wrap="square">
            <a:spAutoFit/>
          </a:bodyPr>
          <a:lstStyle/>
          <a:p>
            <a:pPr algn="ctr"/>
            <a:r>
              <a:rPr lang="uz-Cyrl-UZ" sz="2400" b="1" smtClean="0">
                <a:solidFill>
                  <a:srgbClr val="FFFF00"/>
                </a:solidFill>
              </a:rPr>
              <a:t>Ўқув машғулоти мақсади</a:t>
            </a:r>
            <a:endParaRPr lang="ru-RU" sz="2400">
              <a:solidFill>
                <a:srgbClr val="FFFF00"/>
              </a:solidFill>
            </a:endParaRPr>
          </a:p>
        </p:txBody>
      </p:sp>
    </p:spTree>
    <p:extLst>
      <p:ext uri="{BB962C8B-B14F-4D97-AF65-F5344CB8AC3E}">
        <p14:creationId xmlns="" xmlns:p14="http://schemas.microsoft.com/office/powerpoint/2010/main" val="26707418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0"/>
            <a:ext cx="9144000" cy="2500306"/>
          </a:xfrm>
        </p:spPr>
        <p:txBody>
          <a:bodyPr>
            <a:normAutofit fontScale="90000"/>
          </a:bodyPr>
          <a:lstStyle/>
          <a:p>
            <a:pPr algn="ctr"/>
            <a:r>
              <a:rPr lang="ru-RU" sz="2800" dirty="0" smtClean="0"/>
              <a:t/>
            </a:r>
            <a:br>
              <a:rPr lang="ru-RU" sz="2800" dirty="0" smtClean="0"/>
            </a:br>
            <a:r>
              <a:rPr lang="ru-RU" sz="2800" dirty="0"/>
              <a:t/>
            </a:r>
            <a:br>
              <a:rPr lang="ru-RU" sz="2800" dirty="0"/>
            </a:br>
            <a:r>
              <a:rPr lang="ru-RU" dirty="0"/>
              <a:t/>
            </a:r>
            <a:br>
              <a:rPr lang="ru-RU" dirty="0"/>
            </a:br>
            <a:r>
              <a:rPr lang="ru-RU" dirty="0"/>
              <a:t> </a:t>
            </a:r>
            <a:br>
              <a:rPr lang="ru-RU" dirty="0"/>
            </a:br>
            <a:endParaRPr lang="en-US" dirty="0"/>
          </a:p>
        </p:txBody>
      </p:sp>
      <p:sp>
        <p:nvSpPr>
          <p:cNvPr id="10246" name="Rectangle 6"/>
          <p:cNvSpPr>
            <a:spLocks noGrp="1" noChangeArrowheads="1"/>
          </p:cNvSpPr>
          <p:nvPr>
            <p:ph idx="1"/>
          </p:nvPr>
        </p:nvSpPr>
        <p:spPr>
          <a:xfrm>
            <a:off x="113348" y="1492332"/>
            <a:ext cx="8858312" cy="3831830"/>
          </a:xfrm>
        </p:spPr>
        <p:txBody>
          <a:bodyPr>
            <a:noAutofit/>
          </a:bodyPr>
          <a:lstStyle/>
          <a:p>
            <a:pPr marL="85725" lvl="1" indent="0" algn="just">
              <a:lnSpc>
                <a:spcPct val="80000"/>
              </a:lnSpc>
              <a:buNone/>
            </a:pPr>
            <a:r>
              <a:rPr lang="ru-RU" sz="2800" dirty="0" smtClean="0">
                <a:solidFill>
                  <a:schemeClr val="tx1"/>
                </a:solidFill>
                <a:latin typeface="+mn-lt"/>
              </a:rPr>
              <a:t> </a:t>
            </a:r>
            <a:r>
              <a:rPr lang="en-US" sz="2800" smtClean="0">
                <a:solidFill>
                  <a:schemeClr val="tx1"/>
                </a:solidFill>
                <a:latin typeface="+mn-lt"/>
              </a:rPr>
              <a:t>	</a:t>
            </a:r>
            <a:r>
              <a:rPr lang="uz-Cyrl-UZ" sz="2800" smtClean="0"/>
              <a:t>Эндокрин (кандли диабет, семириш, калконсимон без касалликларида) ва руҳий касалликлар (неврастения, истерия, психастения) реабилитациясида физиотерапия ва ДЖТни қўллаш, юкумли (сарамас, бруцилёз ва кўк йўтал)  ва тери-таносил касалликларида реабилитацияси босқичларида физиотерапия ва жисмоний омилларни қўллаш алоҳида аҳамиятга эгадир. Талаба томонидан ўзлаштирилган билим ва амалий кўникмалар эса, уни келажакда ўз мутахассислик амалиётида ишонч билан қўллаш имкониятини беради.</a:t>
            </a:r>
            <a:endParaRPr lang="ru-RU" sz="2800" dirty="0" smtClean="0">
              <a:solidFill>
                <a:schemeClr val="tx1"/>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246">
                                            <p:txEl>
                                              <p:pRg st="0" end="0"/>
                                            </p:txEl>
                                          </p:spTgt>
                                        </p:tgtEl>
                                        <p:attrNameLst>
                                          <p:attrName>style.visibility</p:attrName>
                                        </p:attrNameLst>
                                      </p:cBhvr>
                                      <p:to>
                                        <p:strVal val="visible"/>
                                      </p:to>
                                    </p:set>
                                    <p:animEffect transition="in" filter="wipe(down)">
                                      <p:cBhvr>
                                        <p:cTn id="7" dur="500"/>
                                        <p:tgtEl>
                                          <p:spTgt spid="102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2451" y="546898"/>
            <a:ext cx="8406580" cy="6247864"/>
          </a:xfrm>
          <a:prstGeom prst="rect">
            <a:avLst/>
          </a:prstGeom>
        </p:spPr>
        <p:txBody>
          <a:bodyPr wrap="square">
            <a:spAutoFit/>
          </a:bodyPr>
          <a:lstStyle/>
          <a:p>
            <a:pPr indent="442913" algn="just"/>
            <a:r>
              <a:rPr lang="uz-Cyrl-UZ" sz="2000" b="1" smtClean="0"/>
              <a:t>Қандли </a:t>
            </a:r>
            <a:r>
              <a:rPr lang="uz-Cyrl-UZ" sz="2000" b="1" smtClean="0"/>
              <a:t>диабет</a:t>
            </a:r>
            <a:r>
              <a:rPr lang="uz-Cyrl-UZ" sz="2000" b="1" smtClean="0"/>
              <a:t>. </a:t>
            </a:r>
            <a:r>
              <a:rPr lang="uz-Cyrl-UZ" sz="2000" smtClean="0"/>
              <a:t>Тиббиётнинг </a:t>
            </a:r>
            <a:r>
              <a:rPr lang="uz-Cyrl-UZ" sz="2000" smtClean="0"/>
              <a:t>етакчи муаммоларидан бири. Ҳозирги кунда тиббий-ижтимоий аҳамияти жиҳатидан бевосита қон-томир ва онкологик касалликлардан кейин туради. ЖССТ бўйича бутун дунёда 50 млн. аҳоли қандли диабет билан касалланган. ҚДнинг тиббий-ижтимоий аҳамияти унинг фақат кенг тарқалганлиги билан эмас, балки сурункали касаллик сифатида жамиятга етказаётган зарари билан ҳам белгиланади (улим даражасини 2-3 марта, юрак ишемик касаллиги ва инсультлар сонини 2-3 марта оширади, ҚД билан оғриган беморлар орасида кўрлик умумий аҳолига нисбатан 10 марта, гангрена ва оёқ қўл ампутацияси 20 марта кўп, ҚД буйракларнинг ўлимга олиб келадиган даражада шикастланиши сабаби бўйича 2 ўринга ва ҳ.к., ва ниҳоят ҚД кутилаётган ҳаёт давомийлигини 2-12%га оширади (турли мамлакатларда турлича).ҚД – организмда инсулининг мутлоқ ёки нисбий етишмовчилиги билан келиб чиқадиган касаллик бўлиб, углеводлар алмашинуви чуқур бузилиши гипергликемия ва глюкозурия билан характерилданади. Тўқималар томонидан глюкоз ўзлаштирилиши қийинлашиши МНС, юрак қон-томир тизими, жигар, мушак тўқималари функцияси бузилишига, натижада иш қобилияти камайишига олиб келади.</a:t>
            </a:r>
            <a:endParaRPr lang="ru-RU" sz="20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2953" y="424993"/>
            <a:ext cx="8436077" cy="5509200"/>
          </a:xfrm>
          <a:prstGeom prst="rect">
            <a:avLst/>
          </a:prstGeom>
        </p:spPr>
        <p:txBody>
          <a:bodyPr wrap="square">
            <a:spAutoFit/>
          </a:bodyPr>
          <a:lstStyle/>
          <a:p>
            <a:pPr algn="just"/>
            <a:r>
              <a:rPr lang="uz-Cyrl-UZ" sz="2200" smtClean="0"/>
              <a:t>Ёғ алмашинуви бузилиши ёғларнинг оксидланиши тезлашиши ва кетон таначалар ҳосил бўлиши, қонда қонда кўпайиши натижасида МНСга токсик таъсир этади. Диабетда оқсил синтези ҳам бузилиб энергетик алмашинувдаражаси камаяди. ҚД билан оғриган беморларда энергетик алмашинув бузилиши мушак фаолияти камайиши билан бевосита боғлиқ. Шундай қилиб ҚД фақат углевод алмашинуви бузилиши билан эмас, балки оқсил, ёғ, минерал ва модда алмашинуви бошка турлари бузилиши билан характерланади. Инсулин етишмовчилиги фонида беморларда турли асоратлар ва ёндош касалликлар ривожланади. Таҳминан 70% беморларда юрак қон-томир тизими шикастланиб, диабетик микроангиопатия ҳамда юрак, бош мия, оёқ томирларида атеросклероз ривожланиши билан макроангиопатия сифатида намоён бўлади. ҚДда тишларнинг парадонтоз, кариес, гингивит, стоматит сифатида эрта шикастланиши кузатилади.</a:t>
            </a:r>
            <a:endParaRPr lang="ru-RU" sz="22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2452" y="391783"/>
            <a:ext cx="8362335" cy="6186309"/>
          </a:xfrm>
          <a:prstGeom prst="rect">
            <a:avLst/>
          </a:prstGeom>
        </p:spPr>
        <p:txBody>
          <a:bodyPr wrap="square">
            <a:spAutoFit/>
          </a:bodyPr>
          <a:lstStyle/>
          <a:p>
            <a:pPr indent="354013" algn="just"/>
            <a:r>
              <a:rPr lang="uz-Cyrl-UZ" smtClean="0"/>
              <a:t>Булар билан бир қаторда гастрит, энтероколит, диабетик гепатодистрофия, холецистит пайдо </a:t>
            </a:r>
            <a:r>
              <a:rPr lang="uz-Cyrl-UZ" smtClean="0"/>
              <a:t>бўлади</a:t>
            </a:r>
            <a:r>
              <a:rPr lang="uz-Cyrl-UZ" smtClean="0"/>
              <a:t>. ҚД </a:t>
            </a:r>
            <a:r>
              <a:rPr lang="uz-Cyrl-UZ" smtClean="0"/>
              <a:t>учун тери қоплами шикастланиши характерли: куриши, қичишиш, дерматитга мойиллик, фурункулез, экзема. Нерв системаси патологияси неврастения, невралгия, неврит, полиневрит сифатида намоён бўлади. Шундай қилиб ҚД турли патологик кўринишда намоён бўлади.ҚДни даволаш кўп қиррали бўлиб асосий касалликни, ҳамда унинг кечишини оғирлаштирувчи асоратларни ёқотишга қаратиш керак. Бунда комплекс терапия ва ДЖТ қўллаш мухим аҳамиятга эга. Физиотерапевтик муолажалар гипогликемик эффект бермаганлиги учун улар асосан ҚД асоратларини ҳамда ёндош касалликларни даволашда қўлланилади. Физиодаволашни буюришнинг асосий шарти метаболик ўзгаришлар турғун компенсацияси, кетоацидоз ва гипогликемик ҳолатлар йўқлиги. Бунда физиотерапияга умумий қарши қўрсатмалар, ҳамда ҚД билан оғриган беморлар айрим физик таъсирларга юқори сезувчинлиги эътиборга олинади. Пролифератив ретинопатия физиотерапияга мутлоқ қарши қўрсатма хисобланади.Физиотерапевтик даволаш усуллари тўқималар озиқланишини, уларнинг қон ва кислород билан таъминланишини оширади, оксидланиш-қайтарилиш реакцияларини стимуллайди, ҳамда оқсил, ёғ ва углевод метаболизмида ишитрок этувчи ферментлар активлигини оширади. Физиотерапияни стационар, поликлиника, санатор-курорт шароитида одатда йилиги 2 марта тайинлаш мумкин. </a:t>
            </a:r>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4179" y="469935"/>
            <a:ext cx="8096865" cy="6247864"/>
          </a:xfrm>
          <a:prstGeom prst="rect">
            <a:avLst/>
          </a:prstGeom>
        </p:spPr>
        <p:txBody>
          <a:bodyPr wrap="square">
            <a:spAutoFit/>
          </a:bodyPr>
          <a:lstStyle/>
          <a:p>
            <a:pPr algn="just"/>
            <a:r>
              <a:rPr lang="uz-Cyrl-UZ" sz="2000" smtClean="0"/>
              <a:t>Зарур ҳолларда даволаш курслари ҳар 3-4 ойда тайинланиши мумкин. ҚДни даволаш комплексига турли физик факторлар ҳамда табиий факторлар (иқлим, бальниотерапия ва ҳ.к.) билан даволаш киради.ҚД билан оғриган беморларни МОБ проекцияси соҳасида СМТ сезиларли даволовчи таъсир этади. У таъсир этиш жойида ва у билан боғлиқ иннервацион майдонда периферик қон айланишини ва тўқималар трофикасини яхшилайди. Аниқланганки, СМТнинг бир марталик ва курслик қабули гипогликемик таъсир этиб липид алмашинуви кўрсаткичларини яхшилайди, буйрак усти бези пўстлоқ ва мағиз қаватларини активлигини камайтиради. СМТнинг МОБ соҳасига таъсир эттириш узгарувчан режим III ва IV режимларни ҳар бири 5 минутдан қўллаш орқали ўтказилади, модуляция частотаси 70 Гц, чуқурлиги 75-100%, йўналтириш давомийлиги 2-3 соат, муолажа давомийлиги 16-20 минут.Рух билан электрофорез ҚДли беморларга ижобий таъсир этади. Унинг β-ҳужайралар инсулин секрециясидаги иштироки маълум. 10-20 смли тагликни чап қовурға ости соҳаси чап эпигастрий соҳасига, катод чап курак соҳасига қўйилади, давомийлиги 15 минут, даволаш курси 15 муолажа.</a:t>
            </a:r>
            <a:endParaRPr lang="ru-RU" sz="20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3964" y="437730"/>
            <a:ext cx="8406578" cy="1754326"/>
          </a:xfrm>
          <a:prstGeom prst="rect">
            <a:avLst/>
          </a:prstGeom>
        </p:spPr>
        <p:txBody>
          <a:bodyPr wrap="square">
            <a:spAutoFit/>
          </a:bodyPr>
          <a:lstStyle/>
          <a:p>
            <a:pPr algn="just"/>
            <a:r>
              <a:rPr lang="uz-Cyrl-UZ" smtClean="0"/>
              <a:t>УБН беморларга меъёрий гипогликемик таъсир этади, бу таъсир МОБнинг β-ҳужайралари стимуляциясини ва инсулин секрециясини кўпайтиради. УБН терининг баръер функциясини ошириб йирингли инфекция киришини олдини олади. ҚДда умумий УБН (1/3-1/4 биодозадан бошлаб 2 биодозагача ошириб борилади) курсда 18-20 муолажа. УБН дозаси ошириб юборилиши углевод алмашинуви бузилишига олиб келади.</a:t>
            </a:r>
            <a:endParaRPr lang="ru-RU"/>
          </a:p>
        </p:txBody>
      </p:sp>
      <p:sp>
        <p:nvSpPr>
          <p:cNvPr id="1025" name="Rectangle 1"/>
          <p:cNvSpPr>
            <a:spLocks noChangeArrowheads="1"/>
          </p:cNvSpPr>
          <p:nvPr/>
        </p:nvSpPr>
        <p:spPr bwMode="auto">
          <a:xfrm>
            <a:off x="309716" y="2418735"/>
            <a:ext cx="8480323"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 диабетик ангиопатиясида айниқса фаол босқичда физиотерапия яхши натижа беради</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lang="uz-Cyrl-UZ" sz="2000" b="1" smtClean="0">
              <a:latin typeface="Arial" pitchFamily="34" charset="0"/>
              <a:ea typeface="Times New Roman" pitchFamily="18" charset="0"/>
              <a:cs typeface="Arial" pitchFamily="34" charset="0"/>
            </a:endParaRP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оёқларга </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новокаин-йод </a:t>
            </a:r>
            <a:r>
              <a:rPr kumimoji="0" lang="uz-Cyrl-UZ"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электрофорези;</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паст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иссиқлик дозасида бел ганглийларига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УЮЧ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терапия;</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бел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симпатик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тугунларига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индуктотермия;</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endPar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Физиотерапияни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бальниотерапия билан алмаштириб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қўллаш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мумкин:</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33-35</a:t>
            </a:r>
            <a:r>
              <a:rPr kumimoji="0" lang="uz-Cyrl-UZ" sz="2000" b="0" i="0" u="none" strike="noStrike" cap="none" normalizeH="0" baseline="30000" smtClean="0">
                <a:ln>
                  <a:noFill/>
                </a:ln>
                <a:solidFill>
                  <a:schemeClr val="tx1"/>
                </a:solidFill>
                <a:effectLst/>
                <a:latin typeface="Arial" pitchFamily="34" charset="0"/>
                <a:ea typeface="Times New Roman" pitchFamily="18" charset="0"/>
                <a:cs typeface="Arial" pitchFamily="34" charset="0"/>
              </a:rPr>
              <a:t>0</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ҳароратли карбонат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ангидридли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ванна;</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35-36</a:t>
            </a:r>
            <a:r>
              <a:rPr kumimoji="0" lang="uz-Cyrl-UZ" sz="2000" b="0" i="0" u="none" strike="noStrike" cap="none" normalizeH="0" baseline="30000" smtClean="0">
                <a:ln>
                  <a:noFill/>
                </a:ln>
                <a:solidFill>
                  <a:schemeClr val="tx1"/>
                </a:solidFill>
                <a:effectLst/>
                <a:latin typeface="Arial" pitchFamily="34" charset="0"/>
                <a:ea typeface="Times New Roman" pitchFamily="18" charset="0"/>
                <a:cs typeface="Arial" pitchFamily="34" charset="0"/>
              </a:rPr>
              <a:t>0</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ҳароратли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кислород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ванналари;</a:t>
            </a:r>
          </a:p>
          <a:p>
            <a:pPr marL="0" marR="0" lvl="0" indent="449263" algn="just" defTabSz="914400" rtl="0" eaLnBrk="1" fontAlgn="base" latinLnBrk="0" hangingPunct="1">
              <a:lnSpc>
                <a:spcPct val="100000"/>
              </a:lnSpc>
              <a:spcBef>
                <a:spcPct val="0"/>
              </a:spcBef>
              <a:spcAft>
                <a:spcPct val="0"/>
              </a:spcAft>
              <a:buClrTx/>
              <a:buSzTx/>
              <a:buFontTx/>
              <a:buNone/>
              <a:tabLst>
                <a:tab pos="457200" algn="l"/>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Қуруқ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ҳаволи баня (сауна) маълум ҳарорат ва намликда, кейинчалик бассейнда ёки душда ювиниш;</a:t>
            </a:r>
            <a:endParaRPr kumimoji="0" lang="uz-Cyrl-UZ" sz="32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457200" y="471948"/>
            <a:ext cx="833284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Томирлар гипотониясида қуйидаги физиотерапия тавсия этилади:</a:t>
            </a:r>
            <a:endParaRPr kumimoji="0" lang="ru-RU"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оёқларга новокаин-йод электрофорез;</a:t>
            </a:r>
            <a:endParaRPr kumimoji="0" lang="ru-RU"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орқа миянинг тегишли қисмларига ДДТ;</a:t>
            </a:r>
            <a:endParaRPr kumimoji="0" lang="ru-RU"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 қўл массажи;</a:t>
            </a:r>
            <a:endParaRPr kumimoji="0" lang="ru-RU"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ванналар: кислородли, йод-бромли, хвой	-тузли, карбонат ангидридли;</a:t>
            </a:r>
            <a:endParaRPr kumimoji="0" lang="ru-RU"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4-камерали гальваник ванна;</a:t>
            </a: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sz="28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Қишки пайтда болдир соҳасига УБН;</a:t>
            </a:r>
            <a:r>
              <a:rPr kumimoji="0" lang="ru-RU" sz="2800" b="0" i="0" u="none" strike="noStrike" cap="none" normalizeH="0" baseline="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94968" y="221235"/>
            <a:ext cx="8480322"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Диабетик нейропатияда тайинланади: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Оёқ-қўлга новокаин-йод индуктоэлектрофорези;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Оёқ-қўлга ДДТ</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Оёқ-қўлга катта бўлмаган балчиқли аппликациялар;</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Парафин ва озокерит аппликациялари;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Оёқ-қўл массажи;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Эркакларда жинсий бузилишларда ижобий натижа олиш мумкин:</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думғаза бел соҳасига индуктотермия;</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оралиқ ва сон ички юзаси дарсонвализацияси;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хвойли ва карбонат ангидридли ванналар;</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35-37</a:t>
            </a:r>
            <a:r>
              <a:rPr kumimoji="0" lang="uz-Cyrl-UZ" sz="2400" b="0" i="0" u="none" strike="noStrike" cap="none" normalizeH="0" baseline="30000" smtClean="0">
                <a:ln>
                  <a:noFill/>
                </a:ln>
                <a:solidFill>
                  <a:schemeClr val="tx1"/>
                </a:solidFill>
                <a:effectLst/>
                <a:latin typeface="Arial" pitchFamily="34" charset="0"/>
                <a:ea typeface="Times New Roman" pitchFamily="18" charset="0"/>
                <a:cs typeface="Arial" pitchFamily="34" charset="0"/>
              </a:rPr>
              <a:t>0</a:t>
            </a: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 ҳароратли кўтарилувчи ванналар;</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Диабетик вульвит билан касалланган аёлларга:</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оралиқ соҳасига бўлса ҳаволи ванналар билан кучсиз эритемали дозада УБНни қўллаш;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оралиққа УВЧ;</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оралиққа соллюкс;</a:t>
            </a:r>
            <a:endParaRPr kumimoji="0" lang="uz-Cyrl-UZ" sz="24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396240" y="502920"/>
            <a:ext cx="83058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азобловчи қичишиш, яллиғланиш 3-4 муолажадан сўнг камаяди.Диабетик гепатопатияда жигар соҳасига индуктотермия қўлланилади.Санатор-курорт даволаш ўз-ўзидан қанд туширувчи таъсир қўрсатмайди, лекин беморга таъсир этувчи соғломлаштирувчи факторлар комплекси ҚДда самарали восита ҳисобланади. Бу комплекс парҳез, қанд туширувчи препаратлар, иқлим билан даволаш, ДЖТ, дори воситалари, бальнеологик ва физиотерапевтик усулларни қўллаш орқали диабет асоратларини олишни ўз ичига олади.Санатор-курорт даволашга кўрсатма бўлиб компенсацияланган ҚД енгил ва ўрта оғир даражаси, ҳамда глюкозага толерантлик бузилганда ҳисобланади.</a:t>
            </a:r>
            <a:endParaRPr kumimoji="0" lang="uz-Cyrl-UZ" sz="26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 name="Прямоугольник 2"/>
          <p:cNvSpPr/>
          <p:nvPr/>
        </p:nvSpPr>
        <p:spPr>
          <a:xfrm>
            <a:off x="1363307" y="672436"/>
            <a:ext cx="3334439" cy="369332"/>
          </a:xfrm>
          <a:prstGeom prst="rect">
            <a:avLst/>
          </a:prstGeom>
        </p:spPr>
        <p:txBody>
          <a:bodyPr wrap="none">
            <a:spAutoFit/>
          </a:bodyPr>
          <a:lstStyle/>
          <a:p>
            <a:r>
              <a:rPr lang="uz-Cyrl-UZ" b="1" dirty="0" smtClean="0">
                <a:solidFill>
                  <a:srgbClr val="FF0000"/>
                </a:solidFill>
              </a:rPr>
              <a:t>Жорий баҳолаш мезонлари</a:t>
            </a:r>
            <a:endParaRPr lang="ru-RU" dirty="0">
              <a:solidFill>
                <a:srgbClr val="FF0000"/>
              </a:solidFill>
            </a:endParaRPr>
          </a:p>
        </p:txBody>
      </p:sp>
      <p:sp>
        <p:nvSpPr>
          <p:cNvPr id="52225" name="Rectangle 1"/>
          <p:cNvSpPr>
            <a:spLocks noChangeArrowheads="1"/>
          </p:cNvSpPr>
          <p:nvPr/>
        </p:nvSpPr>
        <p:spPr bwMode="auto">
          <a:xfrm>
            <a:off x="450377" y="1395496"/>
            <a:ext cx="844809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74801" y="641658"/>
            <a:ext cx="982962"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1888056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3" name="Прямоугольник 2"/>
          <p:cNvSpPr/>
          <p:nvPr/>
        </p:nvSpPr>
        <p:spPr>
          <a:xfrm>
            <a:off x="1312507" y="709392"/>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660324"/>
            <a:ext cx="628654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000" dirty="0" err="1" smtClean="0"/>
              <a:t>Мустақил мушохада</a:t>
            </a:r>
            <a:r>
              <a:rPr lang="ru-RU" sz="2000" dirty="0" smtClean="0"/>
              <a:t> </a:t>
            </a:r>
            <a:r>
              <a:rPr lang="ru-RU" sz="2000" dirty="0" err="1" smtClean="0"/>
              <a:t>юритади</a:t>
            </a:r>
            <a:r>
              <a:rPr lang="uz-Cyrl-UZ" sz="2000" dirty="0" smtClean="0"/>
              <a:t>, спорт иншоатларини санитар гигиеник текшириш ва бахо беришда, </a:t>
            </a:r>
            <a:r>
              <a:rPr lang="ru-RU" sz="2000" dirty="0" err="1" smtClean="0"/>
              <a:t>олган</a:t>
            </a:r>
            <a:r>
              <a:rPr lang="ru-RU" sz="2000" dirty="0" smtClean="0"/>
              <a:t> </a:t>
            </a:r>
            <a:r>
              <a:rPr lang="ru-RU" sz="2000" dirty="0" err="1" smtClean="0"/>
              <a:t>назарий</a:t>
            </a:r>
            <a:r>
              <a:rPr lang="ru-RU" sz="2000" dirty="0" smtClean="0"/>
              <a:t> </a:t>
            </a:r>
            <a:r>
              <a:rPr lang="ru-RU" sz="2000" dirty="0" err="1" smtClean="0"/>
              <a:t>ва</a:t>
            </a:r>
            <a:r>
              <a:rPr lang="ru-RU" sz="2000" dirty="0" smtClean="0"/>
              <a:t> </a:t>
            </a:r>
            <a:r>
              <a:rPr lang="uz-Cyrl-UZ" sz="2000" dirty="0" smtClean="0"/>
              <a:t>а</a:t>
            </a:r>
            <a:r>
              <a:rPr lang="ru-RU" sz="2000" dirty="0" err="1" smtClean="0"/>
              <a:t>малий</a:t>
            </a:r>
            <a:r>
              <a:rPr lang="ru-RU" sz="2000" dirty="0" smtClean="0"/>
              <a:t> </a:t>
            </a:r>
            <a:r>
              <a:rPr lang="uz-Cyrl-UZ" sz="2000" dirty="0" smtClean="0"/>
              <a:t>билимини амалда </a:t>
            </a:r>
            <a:r>
              <a:rPr lang="ru-RU" sz="2000" dirty="0" err="1" smtClean="0"/>
              <a:t>қўллай олади</a:t>
            </a:r>
            <a:r>
              <a:rPr lang="uz-Cyrl-UZ" sz="2000" dirty="0" smtClean="0"/>
              <a:t>, ўқ</a:t>
            </a:r>
            <a:r>
              <a:rPr lang="ru-RU" sz="2000" dirty="0" err="1" smtClean="0"/>
              <a:t>итувчининг</a:t>
            </a:r>
            <a:r>
              <a:rPr lang="ru-RU" sz="2000" dirty="0" smtClean="0"/>
              <a:t> </a:t>
            </a:r>
            <a:r>
              <a:rPr lang="ru-RU" sz="2000" dirty="0" err="1" smtClean="0"/>
              <a:t>айрим</a:t>
            </a:r>
            <a:r>
              <a:rPr lang="ru-RU" sz="2000" dirty="0" smtClean="0"/>
              <a:t> </a:t>
            </a:r>
            <a:r>
              <a:rPr lang="ru-RU" sz="2000" dirty="0" err="1" smtClean="0"/>
              <a:t>ва</a:t>
            </a:r>
            <a:r>
              <a:rPr lang="uz-Cyrl-UZ" sz="2000" dirty="0" smtClean="0"/>
              <a:t>қ</a:t>
            </a:r>
            <a:r>
              <a:rPr lang="ru-RU" sz="2000" dirty="0" err="1" smtClean="0"/>
              <a:t>тларда</a:t>
            </a:r>
            <a:r>
              <a:rPr lang="ru-RU" sz="2000" dirty="0" smtClean="0"/>
              <a:t> </a:t>
            </a:r>
            <a:r>
              <a:rPr lang="uz-Cyrl-UZ" sz="2000" dirty="0" smtClean="0"/>
              <a:t>ё</a:t>
            </a:r>
            <a:r>
              <a:rPr lang="ru-RU" sz="2000" dirty="0" err="1" smtClean="0"/>
              <a:t>рдамига</a:t>
            </a:r>
            <a:r>
              <a:rPr lang="ru-RU" sz="2000" dirty="0" smtClean="0"/>
              <a:t> </a:t>
            </a:r>
            <a:r>
              <a:rPr lang="ru-RU" sz="2000" dirty="0" err="1" smtClean="0"/>
              <a:t>мухтожлик</a:t>
            </a:r>
            <a:r>
              <a:rPr lang="ru-RU" sz="2000" dirty="0" smtClean="0"/>
              <a:t> </a:t>
            </a:r>
            <a:r>
              <a:rPr lang="ru-RU" sz="2000" dirty="0" err="1" smtClean="0"/>
              <a:t>сезилади</a:t>
            </a:r>
            <a:r>
              <a:rPr lang="ru-RU" sz="2000" dirty="0" smtClean="0"/>
              <a:t>, бирок</a:t>
            </a:r>
            <a:r>
              <a:rPr lang="uz-Cyrl-UZ" sz="2000" dirty="0" smtClean="0"/>
              <a:t> гоҳ-гоҳида</a:t>
            </a:r>
            <a:r>
              <a:rPr lang="ru-RU" sz="2000" dirty="0" smtClean="0"/>
              <a:t> </a:t>
            </a:r>
            <a:r>
              <a:rPr lang="ru-RU" sz="2000" dirty="0" err="1" smtClean="0"/>
              <a:t>ани</a:t>
            </a:r>
            <a:r>
              <a:rPr lang="uz-Cyrl-UZ" sz="2000" dirty="0" smtClean="0"/>
              <a:t>қ</a:t>
            </a:r>
            <a:r>
              <a:rPr lang="ru-RU" sz="2000" dirty="0" smtClean="0"/>
              <a:t> </a:t>
            </a:r>
            <a:r>
              <a:rPr lang="ru-RU" sz="2000" dirty="0" err="1" smtClean="0"/>
              <a:t>фикрларни</a:t>
            </a:r>
            <a:r>
              <a:rPr lang="ru-RU" sz="2000" dirty="0" smtClean="0"/>
              <a:t> </a:t>
            </a:r>
            <a:r>
              <a:rPr lang="ru-RU" sz="2000" dirty="0" err="1" smtClean="0"/>
              <a:t>бера</a:t>
            </a:r>
            <a:r>
              <a:rPr lang="ru-RU" sz="2000" dirty="0" smtClean="0"/>
              <a:t> </a:t>
            </a:r>
            <a:r>
              <a:rPr lang="uz-Cyrl-UZ" sz="2000" dirty="0" smtClean="0"/>
              <a:t>олади, </a:t>
            </a:r>
            <a:r>
              <a:rPr lang="ru-RU" sz="2000" dirty="0" err="1" smtClean="0"/>
              <a:t>мавзуни</a:t>
            </a:r>
            <a:r>
              <a:rPr lang="uz-Cyrl-UZ" sz="2000" dirty="0" smtClean="0"/>
              <a:t>нг</a:t>
            </a:r>
            <a:r>
              <a:rPr lang="ru-RU" sz="2000" dirty="0" smtClean="0"/>
              <a:t> </a:t>
            </a:r>
            <a:r>
              <a:rPr lang="ru-RU" sz="2000" dirty="0" err="1" smtClean="0"/>
              <a:t>моҳиятини</a:t>
            </a:r>
            <a:r>
              <a:rPr lang="ru-RU" sz="2000" dirty="0" smtClean="0"/>
              <a:t> </a:t>
            </a:r>
            <a:r>
              <a:rPr lang="uz-Cyrl-UZ" sz="2000" dirty="0" smtClean="0"/>
              <a:t> етарли даражада </a:t>
            </a:r>
            <a:r>
              <a:rPr lang="ru-RU" sz="2000" dirty="0" err="1" smtClean="0"/>
              <a:t>тушунтира</a:t>
            </a:r>
            <a:r>
              <a:rPr lang="ru-RU" sz="2000" dirty="0" smtClean="0"/>
              <a:t> </a:t>
            </a:r>
            <a:r>
              <a:rPr lang="ru-RU" sz="2000" dirty="0" err="1" smtClean="0"/>
              <a:t>олади</a:t>
            </a:r>
            <a:r>
              <a:rPr lang="uz-Cyrl-UZ" sz="2000" dirty="0" smtClean="0"/>
              <a:t>, </a:t>
            </a:r>
            <a:r>
              <a:rPr lang="ru-RU" sz="2000" dirty="0" err="1" smtClean="0"/>
              <a:t>мавзуга</a:t>
            </a:r>
            <a:r>
              <a:rPr lang="ru-RU" sz="2000" dirty="0" smtClean="0"/>
              <a:t> </a:t>
            </a:r>
            <a:r>
              <a:rPr lang="uz-Cyrl-UZ" sz="2000" dirty="0" smtClean="0"/>
              <a:t> етарли даражада б</a:t>
            </a:r>
            <a:r>
              <a:rPr lang="ru-RU" sz="2000" dirty="0" err="1" smtClean="0"/>
              <a:t>илимга</a:t>
            </a:r>
            <a:r>
              <a:rPr lang="ru-RU" sz="2000" dirty="0" smtClean="0"/>
              <a:t> </a:t>
            </a:r>
            <a:r>
              <a:rPr lang="ru-RU" sz="2000" dirty="0" err="1" smtClean="0"/>
              <a:t>эга</a:t>
            </a:r>
            <a:r>
              <a:rPr lang="ru-RU" sz="2000" dirty="0" smtClean="0"/>
              <a:t> б</a:t>
            </a:r>
            <a:r>
              <a:rPr lang="uz-Cyrl-UZ" sz="2000" dirty="0" smtClean="0"/>
              <a:t>ў</a:t>
            </a:r>
            <a:r>
              <a:rPr lang="ru-RU" sz="2000" dirty="0" err="1" smtClean="0"/>
              <a:t>либ</a:t>
            </a:r>
            <a:r>
              <a:rPr lang="ru-RU" sz="2000" dirty="0" smtClean="0"/>
              <a:t>, </a:t>
            </a:r>
            <a:r>
              <a:rPr lang="uz-Cyrl-UZ" sz="2000" dirty="0" smtClean="0"/>
              <a:t>ўқ</a:t>
            </a:r>
            <a:r>
              <a:rPr lang="ru-RU" sz="2000" dirty="0" err="1" smtClean="0"/>
              <a:t>итувчи</a:t>
            </a:r>
            <a:r>
              <a:rPr lang="ru-RU" sz="2000" dirty="0" smtClean="0"/>
              <a:t> </a:t>
            </a:r>
            <a:r>
              <a:rPr lang="uz-Cyrl-UZ" sz="2000" dirty="0" smtClean="0"/>
              <a:t>ё</a:t>
            </a:r>
            <a:r>
              <a:rPr lang="ru-RU" sz="2000" dirty="0" err="1" smtClean="0"/>
              <a:t>рдамида</a:t>
            </a:r>
            <a:r>
              <a:rPr lang="ru-RU" sz="2000" dirty="0" smtClean="0"/>
              <a:t> </a:t>
            </a:r>
            <a:r>
              <a:rPr lang="uz-Cyrl-UZ" sz="2000" dirty="0" smtClean="0"/>
              <a:t>ў</a:t>
            </a:r>
            <a:r>
              <a:rPr lang="ru-RU" sz="2000" dirty="0" err="1" smtClean="0"/>
              <a:t>з</a:t>
            </a:r>
            <a:r>
              <a:rPr lang="ru-RU" sz="2000" dirty="0" smtClean="0"/>
              <a:t> </a:t>
            </a:r>
            <a:r>
              <a:rPr lang="ru-RU" sz="2000" dirty="0" err="1" smtClean="0"/>
              <a:t>фикрни</a:t>
            </a:r>
            <a:r>
              <a:rPr lang="ru-RU" sz="2000" dirty="0" smtClean="0"/>
              <a:t> </a:t>
            </a:r>
            <a:r>
              <a:rPr lang="ru-RU" sz="2000" dirty="0" err="1" smtClean="0"/>
              <a:t>айтиб</a:t>
            </a:r>
            <a:r>
              <a:rPr lang="ru-RU" sz="2000" dirty="0" smtClean="0"/>
              <a:t> </a:t>
            </a:r>
            <a:r>
              <a:rPr lang="ru-RU" sz="2000" dirty="0" err="1" smtClean="0"/>
              <a:t>беради</a:t>
            </a:r>
            <a:r>
              <a:rPr lang="uz-Cyrl-UZ" sz="2000" dirty="0" smtClean="0"/>
              <a:t>, </a:t>
            </a:r>
            <a:r>
              <a:rPr lang="ru-RU" sz="2000" dirty="0" smtClean="0"/>
              <a:t>т</a:t>
            </a:r>
            <a:r>
              <a:rPr lang="uz-Cyrl-UZ" sz="2000" dirty="0" smtClean="0"/>
              <a:t>ўлиқ бўлмасада мавзу бўйича аниқ т</a:t>
            </a:r>
            <a:r>
              <a:rPr lang="ru-RU" sz="2000" dirty="0" err="1" smtClean="0"/>
              <a:t>асаввурга</a:t>
            </a:r>
            <a:r>
              <a:rPr lang="ru-RU" sz="2000" dirty="0" smtClean="0"/>
              <a:t> </a:t>
            </a:r>
            <a:r>
              <a:rPr lang="ru-RU" sz="2000" dirty="0" err="1" smtClean="0"/>
              <a:t>эга</a:t>
            </a:r>
            <a:r>
              <a:rPr lang="ru-RU" sz="2000" dirty="0" smtClean="0"/>
              <a:t> </a:t>
            </a:r>
            <a:r>
              <a:rPr lang="ru-RU" sz="2000" dirty="0" err="1" smtClean="0"/>
              <a:t>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59505" y="709392"/>
            <a:ext cx="840295"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76809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15</a:t>
            </a:fld>
            <a:endParaRPr lang="ru-RU"/>
          </a:p>
        </p:txBody>
      </p:sp>
      <p:sp>
        <p:nvSpPr>
          <p:cNvPr id="3" name="Прямоугольник 2"/>
          <p:cNvSpPr/>
          <p:nvPr/>
        </p:nvSpPr>
        <p:spPr>
          <a:xfrm>
            <a:off x="1390016" y="674199"/>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1197623"/>
            <a:ext cx="73660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6717" y="643421"/>
            <a:ext cx="840295"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9200" y="3838994"/>
            <a:ext cx="7366000"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16717" y="3654603"/>
            <a:ext cx="697627"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3788183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16</a:t>
            </a:fld>
            <a:endParaRPr lang="ru-RU"/>
          </a:p>
        </p:txBody>
      </p:sp>
      <p:sp>
        <p:nvSpPr>
          <p:cNvPr id="3" name="Прямоугольник 2"/>
          <p:cNvSpPr/>
          <p:nvPr/>
        </p:nvSpPr>
        <p:spPr>
          <a:xfrm>
            <a:off x="3273946" y="595695"/>
            <a:ext cx="2870401"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152400" y="1464243"/>
            <a:ext cx="8712200"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dirty="0" smtClean="0"/>
              <a:t>1.Юрак-қон томир касалликларини даволаш-реабилитация комплексида ДЖТ    қандай мақсадда қўлланилади</a:t>
            </a:r>
            <a:r>
              <a:rPr lang="ru-RU" dirty="0" smtClean="0"/>
              <a:t>?</a:t>
            </a:r>
          </a:p>
          <a:p>
            <a:pPr algn="just"/>
            <a:r>
              <a:rPr lang="uz-Cyrl-UZ" dirty="0" smtClean="0"/>
              <a:t>2.МЎИда ДЖТнинг ҳаракат тартиботлари.</a:t>
            </a:r>
            <a:endParaRPr lang="ru-RU" dirty="0" smtClean="0"/>
          </a:p>
          <a:p>
            <a:pPr algn="just"/>
            <a:r>
              <a:rPr lang="uz-Cyrl-UZ" dirty="0" smtClean="0"/>
              <a:t>3.МЎИда ДЖТнинг қандай воситалари ва шакллари қўлланилади?</a:t>
            </a:r>
            <a:endParaRPr lang="ru-RU" dirty="0" smtClean="0"/>
          </a:p>
          <a:p>
            <a:pPr algn="just"/>
            <a:r>
              <a:rPr lang="uz-Cyrl-UZ" dirty="0" smtClean="0"/>
              <a:t>4.ЮИКда ДЖТнинг қандай вазифалари қўйилади?</a:t>
            </a:r>
            <a:endParaRPr lang="ru-RU" dirty="0" smtClean="0"/>
          </a:p>
          <a:p>
            <a:pPr algn="just"/>
            <a:r>
              <a:rPr lang="uz-Cyrl-UZ" dirty="0" smtClean="0"/>
              <a:t>5.Гипертония касаллигида қандай жисмоний машқлар тавсия этилмайди?</a:t>
            </a:r>
            <a:endParaRPr lang="ru-RU" dirty="0" smtClean="0"/>
          </a:p>
          <a:p>
            <a:pPr algn="just"/>
            <a:r>
              <a:rPr lang="uz-Cyrl-UZ" dirty="0" smtClean="0"/>
              <a:t>6.НЦДда ДЖТ нима мақсадда қўлланилади?</a:t>
            </a:r>
            <a:endParaRPr lang="ru-RU" dirty="0" smtClean="0"/>
          </a:p>
          <a:p>
            <a:pPr algn="just"/>
            <a:r>
              <a:rPr lang="uz-Cyrl-UZ" dirty="0" smtClean="0"/>
              <a:t>7.Юрак-қон томир касалликлари тушак ҳаракат тартиботининг вазифалари нимадан иборат?</a:t>
            </a:r>
            <a:endParaRPr lang="ru-RU" dirty="0" smtClean="0"/>
          </a:p>
          <a:p>
            <a:pPr algn="just"/>
            <a:r>
              <a:rPr lang="uz-Cyrl-UZ" dirty="0" smtClean="0"/>
              <a:t>8.ДЖТ ўтказишда дастлабки ҳолатни тўғри танлаш қандай аҳамиятга эга? </a:t>
            </a:r>
            <a:endParaRPr lang="ru-RU" dirty="0" smtClean="0"/>
          </a:p>
          <a:p>
            <a:pPr algn="just"/>
            <a:r>
              <a:rPr lang="uz-Cyrl-UZ" dirty="0" smtClean="0"/>
              <a:t>9.Юрак-қон томир системасининг функционал ҳолатини баҳоловчи қандай    синамаларни биласиз?</a:t>
            </a:r>
            <a:endParaRPr lang="ru-RU" dirty="0" smtClean="0"/>
          </a:p>
          <a:p>
            <a:pPr algn="just"/>
            <a:r>
              <a:rPr lang="uz-Cyrl-UZ" dirty="0" smtClean="0"/>
              <a:t>10.Юрак-қон томир системасининг функционал ҳолатини баҳоловчи синамалар     қандай мақсадда қўлланилади?</a:t>
            </a:r>
            <a:endParaRPr lang="ru-RU" dirty="0" smtClean="0"/>
          </a:p>
          <a:p>
            <a:pPr algn="just"/>
            <a:r>
              <a:rPr lang="uz-Cyrl-UZ" dirty="0" smtClean="0"/>
              <a:t>11.Жисмоний машқларнинг самарадорлиги қандай усуллар билан баҳоланади?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79097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17</a:t>
            </a:fld>
            <a:endParaRPr lang="ru-RU"/>
          </a:p>
        </p:txBody>
      </p:sp>
      <p:sp>
        <p:nvSpPr>
          <p:cNvPr id="50177" name="Rectangle 1"/>
          <p:cNvSpPr>
            <a:spLocks noChangeArrowheads="1"/>
          </p:cNvSpPr>
          <p:nvPr/>
        </p:nvSpPr>
        <p:spPr bwMode="auto">
          <a:xfrm>
            <a:off x="3053972" y="473096"/>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135466" y="1893314"/>
            <a:ext cx="870373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952462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18</a:t>
            </a:fld>
            <a:endParaRPr lang="ru-RU"/>
          </a:p>
        </p:txBody>
      </p:sp>
      <p:sp>
        <p:nvSpPr>
          <p:cNvPr id="5" name="Rectangle 1"/>
          <p:cNvSpPr>
            <a:spLocks noChangeArrowheads="1"/>
          </p:cNvSpPr>
          <p:nvPr/>
        </p:nvSpPr>
        <p:spPr bwMode="auto">
          <a:xfrm>
            <a:off x="2833629" y="508534"/>
            <a:ext cx="3385735"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Latn-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КЎШИМЧА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152400" y="810952"/>
            <a:ext cx="88392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a:t>
            </a:r>
            <a:r>
              <a:rPr lang="uz-Cyrl-UZ" sz="1600" dirty="0" smtClean="0">
                <a:latin typeface="Times New Roman" pitchFamily="18" charset="0"/>
                <a:cs typeface="Times New Roman" pitchFamily="18" charset="0"/>
              </a:rPr>
              <a:t> Бет Шоу “Йога </a:t>
            </a:r>
            <a:r>
              <a:rPr lang="en-US" sz="1600" dirty="0" smtClean="0">
                <a:latin typeface="Times New Roman" pitchFamily="18" charset="0"/>
                <a:cs typeface="Times New Roman" pitchFamily="18" charset="0"/>
              </a:rPr>
              <a:t>fit </a:t>
            </a:r>
            <a:r>
              <a:rPr lang="uz-Cyrl-UZ" sz="1600" dirty="0" smtClean="0">
                <a:latin typeface="Times New Roman" pitchFamily="18" charset="0"/>
                <a:cs typeface="Times New Roman" pitchFamily="18" charset="0"/>
              </a:rPr>
              <a:t>Тренинг для здоровья” М</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2005 </a:t>
            </a:r>
            <a:endParaRPr lang="ru-RU" sz="1600" dirty="0" smtClean="0">
              <a:latin typeface="Times New Roman" pitchFamily="18" charset="0"/>
              <a:cs typeface="Times New Roman" pitchFamily="18" charset="0"/>
            </a:endParaRPr>
          </a:p>
          <a:p>
            <a:pPr lvl="0"/>
            <a:r>
              <a:rPr lang="ru-RU" sz="1600" dirty="0" smtClean="0">
                <a:latin typeface="Times New Roman" pitchFamily="18" charset="0"/>
                <a:cs typeface="Times New Roman" pitchFamily="18" charset="0"/>
              </a:rPr>
              <a:t>2. Бирюков А.А. «Массаж-спутник здоровья» книга для учащихся 1992 с. 157</a:t>
            </a:r>
          </a:p>
          <a:p>
            <a:pPr lvl="0"/>
            <a:r>
              <a:rPr lang="ru-RU" sz="1600" dirty="0" smtClean="0">
                <a:latin typeface="Times New Roman" pitchFamily="18" charset="0"/>
                <a:cs typeface="Times New Roman" pitchFamily="18" charset="0"/>
              </a:rPr>
              <a:t>3. </a:t>
            </a:r>
            <a:r>
              <a:rPr lang="ru-RU" sz="1600" dirty="0" err="1" smtClean="0">
                <a:latin typeface="Times New Roman" pitchFamily="18" charset="0"/>
                <a:cs typeface="Times New Roman" pitchFamily="18" charset="0"/>
              </a:rPr>
              <a:t>Богол</a:t>
            </a:r>
            <a:r>
              <a:rPr lang="uz-Cyrl-UZ" sz="1600" dirty="0" smtClean="0">
                <a:latin typeface="Times New Roman" pitchFamily="18" charset="0"/>
                <a:cs typeface="Times New Roman" pitchFamily="18" charset="0"/>
              </a:rPr>
              <a:t>юбов В.А. «Общая физиотера</a:t>
            </a:r>
            <a:r>
              <a:rPr lang="ru-RU" sz="1600" dirty="0" smtClean="0">
                <a:latin typeface="Times New Roman" pitchFamily="18" charset="0"/>
                <a:cs typeface="Times New Roman" pitchFamily="18" charset="0"/>
              </a:rPr>
              <a:t>пия» М. 2001 с. 679</a:t>
            </a:r>
          </a:p>
          <a:p>
            <a:pPr lvl="0"/>
            <a:r>
              <a:rPr lang="ru-RU" sz="1600" dirty="0" smtClean="0">
                <a:latin typeface="Times New Roman" pitchFamily="18" charset="0"/>
                <a:cs typeface="Times New Roman" pitchFamily="18" charset="0"/>
              </a:rPr>
              <a:t>4. Боголюбов В.А. «Методика и  техника проведения </a:t>
            </a:r>
            <a:r>
              <a:rPr lang="ru-RU" sz="1600" dirty="0" err="1" smtClean="0">
                <a:latin typeface="Times New Roman" pitchFamily="18" charset="0"/>
                <a:cs typeface="Times New Roman" pitchFamily="18" charset="0"/>
              </a:rPr>
              <a:t>физиотерапе</a:t>
            </a:r>
            <a:r>
              <a:rPr lang="uz-Cyrl-UZ" sz="1600" dirty="0" smtClean="0">
                <a:latin typeface="Times New Roman" pitchFamily="18" charset="0"/>
                <a:cs typeface="Times New Roman" pitchFamily="18" charset="0"/>
              </a:rPr>
              <a:t>в</a:t>
            </a:r>
            <a:r>
              <a:rPr lang="ru-RU" sz="1600" dirty="0" err="1" smtClean="0">
                <a:latin typeface="Times New Roman" pitchFamily="18" charset="0"/>
                <a:cs typeface="Times New Roman" pitchFamily="18" charset="0"/>
              </a:rPr>
              <a:t>тических</a:t>
            </a:r>
            <a:r>
              <a:rPr lang="ru-RU" sz="1600" dirty="0" smtClean="0">
                <a:latin typeface="Times New Roman" pitchFamily="18" charset="0"/>
                <a:cs typeface="Times New Roman" pitchFamily="18" charset="0"/>
              </a:rPr>
              <a:t> процедур»  М. 2001 с.280</a:t>
            </a:r>
          </a:p>
          <a:p>
            <a:pPr lvl="0"/>
            <a:r>
              <a:rPr lang="uz-Cyrl-UZ" sz="1600" dirty="0" smtClean="0">
                <a:latin typeface="Times New Roman" pitchFamily="18" charset="0"/>
                <a:cs typeface="Times New Roman" pitchFamily="18" charset="0"/>
              </a:rPr>
              <a:t>5. Боков А.</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Сергеев С. “ Йога для детей” М. 2004 </a:t>
            </a:r>
            <a:endParaRPr lang="ru-RU" sz="1600" dirty="0" smtClean="0">
              <a:latin typeface="Times New Roman" pitchFamily="18" charset="0"/>
              <a:cs typeface="Times New Roman" pitchFamily="18" charset="0"/>
            </a:endParaRPr>
          </a:p>
          <a:p>
            <a:pPr lvl="0"/>
            <a:r>
              <a:rPr lang="uz-Cyrl-UZ" sz="1600" dirty="0" smtClean="0">
                <a:latin typeface="Times New Roman" pitchFamily="18" charset="0"/>
                <a:cs typeface="Times New Roman" pitchFamily="18" charset="0"/>
              </a:rPr>
              <a:t>6 Дубровский В.А. </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Лечебная физкультура</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М. 2004 </a:t>
            </a:r>
            <a:endParaRPr lang="ru-RU" sz="1600" dirty="0" smtClean="0">
              <a:latin typeface="Times New Roman" pitchFamily="18" charset="0"/>
              <a:cs typeface="Times New Roman" pitchFamily="18" charset="0"/>
            </a:endParaRPr>
          </a:p>
          <a:p>
            <a:pPr lvl="0"/>
            <a:r>
              <a:rPr lang="uz-Cyrl-UZ" sz="1600" dirty="0" smtClean="0">
                <a:latin typeface="Times New Roman" pitchFamily="18" charset="0"/>
                <a:cs typeface="Times New Roman" pitchFamily="18" charset="0"/>
              </a:rPr>
              <a:t>7. Евдокимова Т.А. Милюкова И.В. Новейший справочник </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Лечебная физкультура</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М. 2004</a:t>
            </a:r>
            <a:endParaRPr lang="ru-RU" sz="1600" dirty="0" smtClean="0">
              <a:latin typeface="Times New Roman" pitchFamily="18" charset="0"/>
              <a:cs typeface="Times New Roman" pitchFamily="18" charset="0"/>
            </a:endParaRPr>
          </a:p>
          <a:p>
            <a:pPr lvl="0"/>
            <a:r>
              <a:rPr lang="uz-Cyrl-UZ" sz="1600" dirty="0" smtClean="0">
                <a:latin typeface="Times New Roman" pitchFamily="18" charset="0"/>
                <a:cs typeface="Times New Roman" pitchFamily="18" charset="0"/>
              </a:rPr>
              <a:t>8. Епифанов В.А. </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Лечебная физическая культура</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М. 2003</a:t>
            </a:r>
            <a:endParaRPr lang="ru-RU" sz="1600" dirty="0" smtClean="0">
              <a:latin typeface="Times New Roman" pitchFamily="18" charset="0"/>
              <a:cs typeface="Times New Roman" pitchFamily="18" charset="0"/>
            </a:endParaRPr>
          </a:p>
          <a:p>
            <a:pPr lvl="0"/>
            <a:r>
              <a:rPr lang="ru-RU" sz="1600" dirty="0" smtClean="0">
                <a:latin typeface="Times New Roman" pitchFamily="18" charset="0"/>
                <a:cs typeface="Times New Roman" pitchFamily="18" charset="0"/>
              </a:rPr>
              <a:t>9. Епифанов В.А. «Лечебная физкультура и спортивная медицина» М., 2000</a:t>
            </a:r>
          </a:p>
          <a:p>
            <a:pPr lvl="0"/>
            <a:r>
              <a:rPr lang="uz-Cyrl-UZ" sz="1600" dirty="0" smtClean="0">
                <a:latin typeface="Times New Roman" pitchFamily="18" charset="0"/>
                <a:cs typeface="Times New Roman" pitchFamily="18" charset="0"/>
              </a:rPr>
              <a:t>10. Милюкова И.В.</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Евдокимова Т.А. </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Гимнастика для детей</a:t>
            </a:r>
            <a:r>
              <a:rPr lang="ru-RU" sz="16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М. 2004 </a:t>
            </a:r>
            <a:endParaRPr lang="ru-RU" sz="1600" dirty="0" smtClean="0">
              <a:latin typeface="Times New Roman" pitchFamily="18" charset="0"/>
              <a:cs typeface="Times New Roman" pitchFamily="18" charset="0"/>
            </a:endParaRPr>
          </a:p>
          <a:p>
            <a:pPr lvl="0" fontAlgn="base" hangingPunct="0"/>
            <a:r>
              <a:rPr lang="ru-RU" sz="1600" dirty="0" smtClean="0">
                <a:latin typeface="Times New Roman" pitchFamily="18" charset="0"/>
                <a:cs typeface="Times New Roman" pitchFamily="18" charset="0"/>
              </a:rPr>
              <a:t>11. </a:t>
            </a:r>
            <a:r>
              <a:rPr lang="ru-RU" sz="1600" dirty="0" err="1" smtClean="0">
                <a:latin typeface="Times New Roman" pitchFamily="18" charset="0"/>
                <a:cs typeface="Times New Roman" pitchFamily="18" charset="0"/>
              </a:rPr>
              <a:t>Муравянникова</a:t>
            </a:r>
            <a:r>
              <a:rPr lang="ru-RU" sz="1600" dirty="0" smtClean="0">
                <a:latin typeface="Times New Roman" pitchFamily="18" charset="0"/>
                <a:cs typeface="Times New Roman" pitchFamily="18" charset="0"/>
              </a:rPr>
              <a:t> Ж.Г. «Основы стоматологической физиотерапии » Ростов на Дону 2002. с. 320</a:t>
            </a:r>
          </a:p>
          <a:p>
            <a:pPr lvl="0" fontAlgn="base" hangingPunct="0"/>
            <a:r>
              <a:rPr lang="ru-RU" sz="1600" dirty="0" smtClean="0">
                <a:latin typeface="Times New Roman" pitchFamily="18" charset="0"/>
                <a:cs typeface="Times New Roman" pitchFamily="18" charset="0"/>
              </a:rPr>
              <a:t>12. Пастухов О.Г., </a:t>
            </a:r>
            <a:r>
              <a:rPr lang="ru-RU" sz="1600" dirty="0" err="1" smtClean="0">
                <a:latin typeface="Times New Roman" pitchFamily="18" charset="0"/>
                <a:cs typeface="Times New Roman" pitchFamily="18" charset="0"/>
              </a:rPr>
              <a:t>Шефтелович</a:t>
            </a:r>
            <a:r>
              <a:rPr lang="ru-RU" sz="1600" dirty="0" smtClean="0">
                <a:latin typeface="Times New Roman" pitchFamily="18" charset="0"/>
                <a:cs typeface="Times New Roman" pitchFamily="18" charset="0"/>
              </a:rPr>
              <a:t> Т.К., </a:t>
            </a:r>
            <a:r>
              <a:rPr lang="ru-RU" sz="1600" dirty="0" err="1" smtClean="0">
                <a:latin typeface="Times New Roman" pitchFamily="18" charset="0"/>
                <a:cs typeface="Times New Roman" pitchFamily="18" charset="0"/>
              </a:rPr>
              <a:t>Ермошенко</a:t>
            </a:r>
            <a:r>
              <a:rPr lang="ru-RU" sz="1600" dirty="0" smtClean="0">
                <a:latin typeface="Times New Roman" pitchFamily="18" charset="0"/>
                <a:cs typeface="Times New Roman" pitchFamily="18" charset="0"/>
              </a:rPr>
              <a:t> Л.С., Макарова Х.А. «Физиотерапия в стоматологии» Краснодар 2002.-103 с.</a:t>
            </a:r>
          </a:p>
          <a:p>
            <a:pPr lvl="0"/>
            <a:r>
              <a:rPr lang="ru-RU" sz="1600" dirty="0" smtClean="0">
                <a:latin typeface="Times New Roman" pitchFamily="18" charset="0"/>
                <a:cs typeface="Times New Roman" pitchFamily="18" charset="0"/>
              </a:rPr>
              <a:t>13. Попов В.И. </a:t>
            </a:r>
            <a:r>
              <a:rPr lang="ru-RU" sz="1600" dirty="0" err="1" smtClean="0">
                <a:latin typeface="Times New Roman" pitchFamily="18" charset="0"/>
                <a:cs typeface="Times New Roman" pitchFamily="18" charset="0"/>
              </a:rPr>
              <a:t>Чоговадзе</a:t>
            </a:r>
            <a:r>
              <a:rPr lang="ru-RU" sz="1600" dirty="0" smtClean="0">
                <a:latin typeface="Times New Roman" pitchFamily="18" charset="0"/>
                <a:cs typeface="Times New Roman" pitchFamily="18" charset="0"/>
              </a:rPr>
              <a:t> В.Г. « Физическая реабилитация» Ростов на Дону 2001</a:t>
            </a:r>
          </a:p>
          <a:p>
            <a:pPr lvl="0"/>
            <a:r>
              <a:rPr lang="ru-RU" sz="1600" dirty="0" smtClean="0">
                <a:latin typeface="Times New Roman" pitchFamily="18" charset="0"/>
                <a:cs typeface="Times New Roman" pitchFamily="18" charset="0"/>
              </a:rPr>
              <a:t>14. </a:t>
            </a:r>
            <a:r>
              <a:rPr lang="ru-RU" sz="1600" dirty="0" err="1" smtClean="0">
                <a:latin typeface="Times New Roman" pitchFamily="18" charset="0"/>
                <a:cs typeface="Times New Roman" pitchFamily="18" charset="0"/>
              </a:rPr>
              <a:t>Улащик</a:t>
            </a:r>
            <a:r>
              <a:rPr lang="ru-RU" sz="1600" dirty="0" smtClean="0">
                <a:latin typeface="Times New Roman" pitchFamily="18" charset="0"/>
                <a:cs typeface="Times New Roman" pitchFamily="18" charset="0"/>
              </a:rPr>
              <a:t>  В.С. « Физиотерапия» М. 2003 с. 450</a:t>
            </a:r>
          </a:p>
          <a:p>
            <a:pPr lvl="0"/>
            <a:r>
              <a:rPr lang="ru-RU" sz="1600" dirty="0" smtClean="0">
                <a:latin typeface="Times New Roman" pitchFamily="18" charset="0"/>
                <a:cs typeface="Times New Roman" pitchFamily="18" charset="0"/>
              </a:rPr>
              <a:t>15. Эдвард Т. </a:t>
            </a:r>
            <a:r>
              <a:rPr lang="ru-RU" sz="1600" dirty="0" err="1" smtClean="0">
                <a:latin typeface="Times New Roman" pitchFamily="18" charset="0"/>
                <a:cs typeface="Times New Roman" pitchFamily="18" charset="0"/>
              </a:rPr>
              <a:t>Хоули</a:t>
            </a:r>
            <a:r>
              <a:rPr lang="ru-RU" sz="1600" dirty="0" smtClean="0">
                <a:latin typeface="Times New Roman" pitchFamily="18" charset="0"/>
                <a:cs typeface="Times New Roman" pitchFamily="18" charset="0"/>
              </a:rPr>
              <a:t>, Б. </a:t>
            </a:r>
            <a:r>
              <a:rPr lang="ru-RU" sz="1600" dirty="0" err="1" smtClean="0">
                <a:latin typeface="Times New Roman" pitchFamily="18" charset="0"/>
                <a:cs typeface="Times New Roman" pitchFamily="18" charset="0"/>
              </a:rPr>
              <a:t>Дон-Френкс</a:t>
            </a:r>
            <a:r>
              <a:rPr lang="ru-RU" sz="1600" dirty="0" smtClean="0">
                <a:latin typeface="Times New Roman" pitchFamily="18" charset="0"/>
                <a:cs typeface="Times New Roman" pitchFamily="18" charset="0"/>
              </a:rPr>
              <a:t> «Руководство инструктора оздоровительного фитнесса», Киев 2004.</a:t>
            </a:r>
          </a:p>
          <a:p>
            <a:r>
              <a:rPr lang="ru-RU" sz="1600" dirty="0" smtClean="0">
                <a:latin typeface="Times New Roman" pitchFamily="18" charset="0"/>
                <a:cs typeface="Times New Roman" pitchFamily="18" charset="0"/>
              </a:rPr>
              <a:t> 16. «Медицинские основы физического воспитания и формирования здоровья и гармоничного развития детей и подростков» проф. </a:t>
            </a:r>
            <a:r>
              <a:rPr lang="ru-RU" sz="1600" dirty="0" err="1" smtClean="0">
                <a:latin typeface="Times New Roman" pitchFamily="18" charset="0"/>
                <a:cs typeface="Times New Roman" pitchFamily="18" charset="0"/>
              </a:rPr>
              <a:t>Назиров</a:t>
            </a:r>
            <a:r>
              <a:rPr lang="ru-RU" sz="1600" dirty="0" smtClean="0">
                <a:latin typeface="Times New Roman" pitchFamily="18" charset="0"/>
                <a:cs typeface="Times New Roman" pitchFamily="18" charset="0"/>
              </a:rPr>
              <a:t> Ф.Г. проф. Ахмедова Д.М. проф. </a:t>
            </a:r>
            <a:r>
              <a:rPr lang="ru-RU" sz="1600" dirty="0" err="1" smtClean="0">
                <a:latin typeface="Times New Roman" pitchFamily="18" charset="0"/>
                <a:cs typeface="Times New Roman" pitchFamily="18" charset="0"/>
              </a:rPr>
              <a:t>Суюмов</a:t>
            </a:r>
            <a:r>
              <a:rPr lang="ru-RU" sz="1600" dirty="0" smtClean="0">
                <a:latin typeface="Times New Roman" pitchFamily="18" charset="0"/>
                <a:cs typeface="Times New Roman" pitchFamily="18" charset="0"/>
              </a:rPr>
              <a:t> Ф.А. доц. Васильев В.Д, проф. </a:t>
            </a:r>
            <a:r>
              <a:rPr lang="ru-RU" sz="1600" dirty="0" err="1" smtClean="0">
                <a:latin typeface="Times New Roman" pitchFamily="18" charset="0"/>
                <a:cs typeface="Times New Roman" pitchFamily="18" charset="0"/>
              </a:rPr>
              <a:t>Шайхова</a:t>
            </a:r>
            <a:r>
              <a:rPr lang="ru-RU" sz="1600" dirty="0" smtClean="0">
                <a:latin typeface="Times New Roman" pitchFamily="18" charset="0"/>
                <a:cs typeface="Times New Roman" pitchFamily="18" charset="0"/>
              </a:rPr>
              <a:t> Г.И. Ташкент, 2003</a:t>
            </a:r>
            <a:r>
              <a:rPr lang="en-US" sz="1600" dirty="0" smtClean="0">
                <a:latin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5669906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409</TotalTime>
  <Words>1807</Words>
  <Application>Microsoft Office PowerPoint</Application>
  <PresentationFormat>Экран (4:3)</PresentationFormat>
  <Paragraphs>117</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Литейная</vt:lpstr>
      <vt:lpstr>Слайд 1</vt:lpstr>
      <vt:lpstr>Слайд 2</vt:lpstr>
      <vt:lpstr>Слайд 3</vt:lpstr>
      <vt:lpstr>     </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vector>
  </TitlesOfParts>
  <Company>ЧГМА</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oziz235</dc:creator>
  <cp:lastModifiedBy>Zafar Utanov</cp:lastModifiedBy>
  <cp:revision>91</cp:revision>
  <dcterms:created xsi:type="dcterms:W3CDTF">2013-02-14T00:06:02Z</dcterms:created>
  <dcterms:modified xsi:type="dcterms:W3CDTF">2018-05-29T09:45:48Z</dcterms:modified>
</cp:coreProperties>
</file>