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44"/>
  </p:notesMasterIdLst>
  <p:sldIdLst>
    <p:sldId id="256" r:id="rId2"/>
    <p:sldId id="264" r:id="rId3"/>
    <p:sldId id="257" r:id="rId4"/>
    <p:sldId id="260" r:id="rId5"/>
    <p:sldId id="273" r:id="rId6"/>
    <p:sldId id="262" r:id="rId7"/>
    <p:sldId id="274" r:id="rId8"/>
    <p:sldId id="261" r:id="rId9"/>
    <p:sldId id="265"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306" r:id="rId30"/>
    <p:sldId id="307" r:id="rId31"/>
    <p:sldId id="308" r:id="rId32"/>
    <p:sldId id="309" r:id="rId33"/>
    <p:sldId id="294" r:id="rId34"/>
    <p:sldId id="299" r:id="rId35"/>
    <p:sldId id="300" r:id="rId36"/>
    <p:sldId id="295" r:id="rId37"/>
    <p:sldId id="296" r:id="rId38"/>
    <p:sldId id="301" r:id="rId39"/>
    <p:sldId id="302" r:id="rId40"/>
    <p:sldId id="303" r:id="rId41"/>
    <p:sldId id="304" r:id="rId42"/>
    <p:sldId id="305" r:id="rId43"/>
  </p:sldIdLst>
  <p:sldSz cx="9144000" cy="6858000" type="screen4x3"/>
  <p:notesSz cx="6761163" cy="99425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D8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Светлый стиль 1 - акцент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440" y="-11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AEDFE6-369C-419B-A19A-280D8D996250}" type="doc">
      <dgm:prSet loTypeId="urn:microsoft.com/office/officeart/2005/8/layout/hierarchy2" loCatId="hierarchy" qsTypeId="urn:microsoft.com/office/officeart/2005/8/quickstyle/simple1" qsCatId="simple" csTypeId="urn:microsoft.com/office/officeart/2005/8/colors/accent0_2" csCatId="mainScheme" phldr="1"/>
      <dgm:spPr/>
      <dgm:t>
        <a:bodyPr/>
        <a:lstStyle/>
        <a:p>
          <a:endParaRPr lang="ru-RU"/>
        </a:p>
      </dgm:t>
    </dgm:pt>
    <dgm:pt modelId="{CAA70DD9-EAE8-47F0-BE81-A3CA2A0C8743}">
      <dgm:prSet phldrT="[Текст]" custT="1"/>
      <dgm:spPr>
        <a:solidFill>
          <a:srgbClr val="002060"/>
        </a:solidFill>
        <a:effectLst>
          <a:glow rad="228600">
            <a:srgbClr val="0070C0">
              <a:alpha val="40000"/>
            </a:srgbClr>
          </a:glow>
        </a:effectLst>
      </dgm:spPr>
      <dgm:t>
        <a:bodyPr/>
        <a:lstStyle/>
        <a:p>
          <a:r>
            <a:rPr lang="uz-Latn-UZ" sz="1200" b="1" dirty="0" smtClean="0">
              <a:solidFill>
                <a:schemeClr val="bg1"/>
              </a:solidFill>
            </a:rPr>
            <a:t>Машғулот №9</a:t>
          </a:r>
          <a:endParaRPr lang="ru-RU" sz="1200" b="1" dirty="0">
            <a:solidFill>
              <a:schemeClr val="bg1"/>
            </a:solidFill>
          </a:endParaRPr>
        </a:p>
      </dgm:t>
    </dgm:pt>
    <dgm:pt modelId="{9DDC2740-3F52-4EB3-89DE-449AEE3F1819}" type="parTrans" cxnId="{D07B2582-FE51-490E-A996-E58A38EF2D7C}">
      <dgm:prSet/>
      <dgm:spPr/>
      <dgm:t>
        <a:bodyPr/>
        <a:lstStyle/>
        <a:p>
          <a:endParaRPr lang="ru-RU" sz="1200"/>
        </a:p>
      </dgm:t>
    </dgm:pt>
    <dgm:pt modelId="{F4BEE06D-895A-40B2-BFAA-603E9C65ABB8}" type="sibTrans" cxnId="{D07B2582-FE51-490E-A996-E58A38EF2D7C}">
      <dgm:prSet/>
      <dgm:spPr/>
      <dgm:t>
        <a:bodyPr/>
        <a:lstStyle/>
        <a:p>
          <a:endParaRPr lang="ru-RU" sz="1200"/>
        </a:p>
      </dgm:t>
    </dgm:pt>
    <dgm:pt modelId="{66CF454A-4257-417A-859C-D02CEA227DB8}">
      <dgm:prSet phldrT="[Текст]" custT="1"/>
      <dgm:spPr>
        <a:ln>
          <a:solidFill>
            <a:srgbClr val="C00000"/>
          </a:solidFill>
        </a:ln>
        <a:effectLst>
          <a:glow rad="139700">
            <a:schemeClr val="accent2">
              <a:satMod val="175000"/>
              <a:alpha val="40000"/>
            </a:schemeClr>
          </a:glow>
        </a:effectLst>
      </dgm:spPr>
      <dgm:t>
        <a:bodyPr/>
        <a:lstStyle/>
        <a:p>
          <a:r>
            <a:rPr lang="uz-Latn-UZ" sz="1800" b="1" dirty="0" smtClean="0">
              <a:solidFill>
                <a:schemeClr val="tx1"/>
              </a:solidFill>
              <a:effectLst>
                <a:outerShdw blurRad="38100" dist="38100" dir="2700000" algn="tl">
                  <a:srgbClr val="000000">
                    <a:alpha val="43137"/>
                  </a:srgbClr>
                </a:outerShdw>
              </a:effectLst>
            </a:rPr>
            <a:t>Талаба</a:t>
          </a:r>
          <a:endParaRPr lang="ru-RU" sz="1800" b="1" dirty="0">
            <a:solidFill>
              <a:schemeClr val="tx1"/>
            </a:solidFill>
            <a:effectLst>
              <a:outerShdw blurRad="38100" dist="38100" dir="2700000" algn="tl">
                <a:srgbClr val="000000">
                  <a:alpha val="43137"/>
                </a:srgbClr>
              </a:outerShdw>
            </a:effectLst>
          </a:endParaRPr>
        </a:p>
      </dgm:t>
    </dgm:pt>
    <dgm:pt modelId="{E8501F66-C631-4B7B-A7C3-C9A599C1D0D6}" type="parTrans" cxnId="{D27D129B-13A4-4313-A76F-14E658BD0CE5}">
      <dgm:prSet custT="1"/>
      <dgm:spPr/>
      <dgm:t>
        <a:bodyPr/>
        <a:lstStyle/>
        <a:p>
          <a:endParaRPr lang="ru-RU" sz="1200"/>
        </a:p>
      </dgm:t>
    </dgm:pt>
    <dgm:pt modelId="{13313072-7C74-4EF4-933B-C96B2F251675}" type="sibTrans" cxnId="{D27D129B-13A4-4313-A76F-14E658BD0CE5}">
      <dgm:prSet/>
      <dgm:spPr/>
      <dgm:t>
        <a:bodyPr/>
        <a:lstStyle/>
        <a:p>
          <a:endParaRPr lang="ru-RU" sz="1200"/>
        </a:p>
      </dgm:t>
    </dgm:pt>
    <dgm:pt modelId="{BAD6764F-DDB9-4DCD-B2D0-74F97B73C35D}">
      <dgm:prSet phldrT="[Текст]" custT="1"/>
      <dgm:spPr>
        <a:ln>
          <a:solidFill>
            <a:srgbClr val="C00000"/>
          </a:solidFill>
        </a:ln>
        <a:effectLst>
          <a:glow rad="101600">
            <a:schemeClr val="accent2">
              <a:satMod val="175000"/>
              <a:alpha val="40000"/>
            </a:schemeClr>
          </a:glow>
        </a:effectLst>
      </dgm:spPr>
      <dgm:t>
        <a:bodyPr/>
        <a:lstStyle/>
        <a:p>
          <a:r>
            <a:rPr lang="uz-Latn-UZ" sz="1800" b="1" dirty="0" smtClean="0">
              <a:solidFill>
                <a:schemeClr val="tx1"/>
              </a:solidFill>
              <a:effectLst>
                <a:outerShdw blurRad="38100" dist="38100" dir="2700000" algn="tl">
                  <a:srgbClr val="000000">
                    <a:alpha val="43137"/>
                  </a:srgbClr>
                </a:outerShdw>
              </a:effectLst>
            </a:rPr>
            <a:t>Ўқитувчи</a:t>
          </a:r>
          <a:endParaRPr lang="ru-RU" sz="1800" b="1" dirty="0">
            <a:solidFill>
              <a:schemeClr val="tx1"/>
            </a:solidFill>
            <a:effectLst>
              <a:outerShdw blurRad="38100" dist="38100" dir="2700000" algn="tl">
                <a:srgbClr val="000000">
                  <a:alpha val="43137"/>
                </a:srgbClr>
              </a:outerShdw>
            </a:effectLst>
          </a:endParaRPr>
        </a:p>
      </dgm:t>
    </dgm:pt>
    <dgm:pt modelId="{32BF15DD-87D5-4A89-89BC-15B72B92DFB1}" type="parTrans" cxnId="{1836456D-DFAE-45C2-BFF5-21966D49A159}">
      <dgm:prSet custT="1"/>
      <dgm:spPr>
        <a:ln>
          <a:solidFill>
            <a:srgbClr val="C00000"/>
          </a:solidFill>
        </a:ln>
      </dgm:spPr>
      <dgm:t>
        <a:bodyPr/>
        <a:lstStyle/>
        <a:p>
          <a:endParaRPr lang="ru-RU" sz="1200"/>
        </a:p>
      </dgm:t>
    </dgm:pt>
    <dgm:pt modelId="{4A4AEE7B-1813-4B86-85BC-E07C9D8E2EAA}" type="sibTrans" cxnId="{1836456D-DFAE-45C2-BFF5-21966D49A159}">
      <dgm:prSet/>
      <dgm:spPr/>
      <dgm:t>
        <a:bodyPr/>
        <a:lstStyle/>
        <a:p>
          <a:endParaRPr lang="ru-RU" sz="1200"/>
        </a:p>
      </dgm:t>
    </dgm:pt>
    <dgm:pt modelId="{E7B11B26-6690-4B6B-9EBF-BD62910B2103}">
      <dgm:prSet phldrT="[Текст]" custT="1"/>
      <dgm:spPr>
        <a:ln>
          <a:solidFill>
            <a:srgbClr val="00B050"/>
          </a:solidFill>
        </a:ln>
        <a:effectLst>
          <a:glow rad="1397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Дарснинг  актив қисми</a:t>
          </a:r>
          <a:endParaRPr lang="ru-RU" sz="1200" b="1" dirty="0">
            <a:solidFill>
              <a:schemeClr val="tx1"/>
            </a:solidFill>
            <a:effectLst>
              <a:outerShdw blurRad="38100" dist="38100" dir="2700000" algn="tl">
                <a:srgbClr val="000000">
                  <a:alpha val="43137"/>
                </a:srgbClr>
              </a:outerShdw>
            </a:effectLst>
          </a:endParaRPr>
        </a:p>
      </dgm:t>
    </dgm:pt>
    <dgm:pt modelId="{F22D1DEE-6A00-4397-9007-2BA579513E1E}" type="parTrans" cxnId="{F299EDFE-4686-47C6-AE2F-48BC63149ABF}">
      <dgm:prSet custT="1"/>
      <dgm:spPr/>
      <dgm:t>
        <a:bodyPr/>
        <a:lstStyle/>
        <a:p>
          <a:endParaRPr lang="ru-RU" sz="1200"/>
        </a:p>
      </dgm:t>
    </dgm:pt>
    <dgm:pt modelId="{58A48604-3640-4B3D-9A87-A159C717C54B}" type="sibTrans" cxnId="{F299EDFE-4686-47C6-AE2F-48BC63149ABF}">
      <dgm:prSet/>
      <dgm:spPr/>
      <dgm:t>
        <a:bodyPr/>
        <a:lstStyle/>
        <a:p>
          <a:endParaRPr lang="ru-RU" sz="1200"/>
        </a:p>
      </dgm:t>
    </dgm:pt>
    <dgm:pt modelId="{9B71A450-ED32-4573-90B7-7396615E6F8F}">
      <dgm:prSet phldrT="[Текст]" custT="1"/>
      <dgm:spPr>
        <a:ln>
          <a:solidFill>
            <a:srgbClr val="C00000"/>
          </a:solidFill>
        </a:ln>
        <a:effectLst>
          <a:glow rad="101600">
            <a:schemeClr val="accent2">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Маълумотлар қисми</a:t>
          </a:r>
          <a:endParaRPr lang="ru-RU" sz="1200" b="1" dirty="0" smtClean="0">
            <a:solidFill>
              <a:schemeClr val="tx1"/>
            </a:solidFill>
            <a:effectLst>
              <a:outerShdw blurRad="38100" dist="38100" dir="2700000" algn="tl">
                <a:srgbClr val="000000">
                  <a:alpha val="43137"/>
                </a:srgbClr>
              </a:outerShdw>
            </a:effectLst>
          </a:endParaRPr>
        </a:p>
        <a:p>
          <a:r>
            <a:rPr lang="ru-RU" sz="1200" b="1" dirty="0" smtClean="0">
              <a:solidFill>
                <a:schemeClr val="tx1"/>
              </a:solidFill>
              <a:effectLst>
                <a:outerShdw blurRad="38100" dist="38100" dir="2700000" algn="tl">
                  <a:srgbClr val="000000">
                    <a:alpha val="43137"/>
                  </a:srgbClr>
                </a:outerShdw>
              </a:effectLst>
            </a:rPr>
            <a:t>(10-15 минут</a:t>
          </a:r>
          <a:r>
            <a:rPr lang="uz-Latn-UZ" sz="1200" b="1" dirty="0" smtClean="0">
              <a:solidFill>
                <a:schemeClr val="tx1"/>
              </a:solidFill>
              <a:effectLst>
                <a:outerShdw blurRad="38100" dist="38100" dir="2700000" algn="tl">
                  <a:srgbClr val="000000">
                    <a:alpha val="43137"/>
                  </a:srgbClr>
                </a:outerShdw>
              </a:effectLst>
            </a:rPr>
            <a:t> дан ошмаслиги керак</a:t>
          </a:r>
          <a:r>
            <a:rPr lang="ru-RU" sz="1200" b="1" dirty="0" smtClean="0">
              <a:solidFill>
                <a:schemeClr val="tx1"/>
              </a:solidFill>
              <a:effectLst>
                <a:outerShdw blurRad="38100" dist="38100" dir="2700000" algn="tl">
                  <a:srgbClr val="000000">
                    <a:alpha val="43137"/>
                  </a:srgbClr>
                </a:outerShdw>
              </a:effectLst>
            </a:rPr>
            <a:t>)</a:t>
          </a:r>
          <a:r>
            <a:rPr lang="uz-Latn-UZ" sz="1200" b="1" dirty="0" smtClean="0">
              <a:solidFill>
                <a:schemeClr val="tx1"/>
              </a:solidFill>
              <a:effectLst>
                <a:outerShdw blurRad="38100" dist="38100" dir="2700000" algn="tl">
                  <a:srgbClr val="000000">
                    <a:alpha val="43137"/>
                  </a:srgbClr>
                </a:outerShdw>
              </a:effectLst>
            </a:rPr>
            <a:t> </a:t>
          </a:r>
          <a:endParaRPr lang="ru-RU" sz="1200" b="1" dirty="0">
            <a:solidFill>
              <a:schemeClr val="tx1"/>
            </a:solidFill>
            <a:effectLst>
              <a:outerShdw blurRad="38100" dist="38100" dir="2700000" algn="tl">
                <a:srgbClr val="000000">
                  <a:alpha val="43137"/>
                </a:srgbClr>
              </a:outerShdw>
            </a:effectLst>
          </a:endParaRPr>
        </a:p>
      </dgm:t>
    </dgm:pt>
    <dgm:pt modelId="{21BEF458-A9F4-47CC-A2D1-6877DA95C6E0}" type="parTrans" cxnId="{8612190A-6616-4249-A3E0-2FD7F1B105D2}">
      <dgm:prSet custT="1"/>
      <dgm:spPr/>
      <dgm:t>
        <a:bodyPr/>
        <a:lstStyle/>
        <a:p>
          <a:endParaRPr lang="ru-RU" sz="1200"/>
        </a:p>
      </dgm:t>
    </dgm:pt>
    <dgm:pt modelId="{8673E6B9-094F-43D8-8852-ED6480A93C63}" type="sibTrans" cxnId="{8612190A-6616-4249-A3E0-2FD7F1B105D2}">
      <dgm:prSet/>
      <dgm:spPr/>
      <dgm:t>
        <a:bodyPr/>
        <a:lstStyle/>
        <a:p>
          <a:endParaRPr lang="ru-RU" sz="1200"/>
        </a:p>
      </dgm:t>
    </dgm:pt>
    <dgm:pt modelId="{84F8722D-5803-4E03-B64E-9DFEEAE06C7E}">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Машғулотнинг  актив қисми</a:t>
          </a:r>
          <a:endParaRPr lang="ru-RU" sz="1200" b="1" dirty="0">
            <a:solidFill>
              <a:schemeClr val="tx1"/>
            </a:solidFill>
            <a:effectLst>
              <a:outerShdw blurRad="38100" dist="38100" dir="2700000" algn="tl">
                <a:srgbClr val="000000">
                  <a:alpha val="43137"/>
                </a:srgbClr>
              </a:outerShdw>
            </a:effectLst>
          </a:endParaRPr>
        </a:p>
      </dgm:t>
    </dgm:pt>
    <dgm:pt modelId="{E82B38CF-197D-445F-ADA5-EA2FC765CC36}" type="parTrans" cxnId="{5FAA0B73-6228-4155-8056-03618F229CAC}">
      <dgm:prSet custT="1"/>
      <dgm:spPr/>
      <dgm:t>
        <a:bodyPr/>
        <a:lstStyle/>
        <a:p>
          <a:endParaRPr lang="ru-RU" sz="1200"/>
        </a:p>
      </dgm:t>
    </dgm:pt>
    <dgm:pt modelId="{7CB392ED-4BBA-4C23-9C01-5637E80C299C}" type="sibTrans" cxnId="{5FAA0B73-6228-4155-8056-03618F229CAC}">
      <dgm:prSet/>
      <dgm:spPr/>
      <dgm:t>
        <a:bodyPr/>
        <a:lstStyle/>
        <a:p>
          <a:endParaRPr lang="ru-RU" sz="1200"/>
        </a:p>
      </dgm:t>
    </dgm:pt>
    <dgm:pt modelId="{2D9B8CDC-E3EC-43E5-80F3-4F50E55E03D1}">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Савол жавоблар</a:t>
          </a:r>
          <a:endParaRPr lang="ru-RU" sz="1200" b="1" dirty="0">
            <a:solidFill>
              <a:schemeClr val="tx1"/>
            </a:solidFill>
            <a:effectLst>
              <a:outerShdw blurRad="38100" dist="38100" dir="2700000" algn="tl">
                <a:srgbClr val="000000">
                  <a:alpha val="43137"/>
                </a:srgbClr>
              </a:outerShdw>
            </a:effectLst>
          </a:endParaRPr>
        </a:p>
      </dgm:t>
    </dgm:pt>
    <dgm:pt modelId="{3B0C19BB-FCB7-4E6B-8AF8-79A0E9BAF3E6}" type="parTrans" cxnId="{6358EC0D-7938-4C25-B8E4-A20CAEB6C1A1}">
      <dgm:prSet custT="1"/>
      <dgm:spPr>
        <a:ln>
          <a:solidFill>
            <a:srgbClr val="00B050"/>
          </a:solidFill>
        </a:ln>
      </dgm:spPr>
      <dgm:t>
        <a:bodyPr/>
        <a:lstStyle/>
        <a:p>
          <a:endParaRPr lang="ru-RU" sz="1200"/>
        </a:p>
      </dgm:t>
    </dgm:pt>
    <dgm:pt modelId="{DA2D7F34-5AEA-4F3A-AF76-DB27FB2F4AAC}" type="sibTrans" cxnId="{6358EC0D-7938-4C25-B8E4-A20CAEB6C1A1}">
      <dgm:prSet/>
      <dgm:spPr/>
      <dgm:t>
        <a:bodyPr/>
        <a:lstStyle/>
        <a:p>
          <a:endParaRPr lang="ru-RU" sz="1200"/>
        </a:p>
      </dgm:t>
    </dgm:pt>
    <dgm:pt modelId="{1FE8DD4F-F876-43F9-B333-C769E62D62F9}">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Амалиётга ўргатиш</a:t>
          </a:r>
          <a:endParaRPr lang="ru-RU" sz="1200" b="1" dirty="0">
            <a:solidFill>
              <a:schemeClr val="tx1"/>
            </a:solidFill>
            <a:effectLst>
              <a:outerShdw blurRad="38100" dist="38100" dir="2700000" algn="tl">
                <a:srgbClr val="000000">
                  <a:alpha val="43137"/>
                </a:srgbClr>
              </a:outerShdw>
            </a:effectLst>
          </a:endParaRPr>
        </a:p>
      </dgm:t>
    </dgm:pt>
    <dgm:pt modelId="{446E0734-33C7-496E-AC54-590BF623C487}" type="parTrans" cxnId="{3D023FFD-0C23-4757-8D68-655E2D8ED303}">
      <dgm:prSet custT="1"/>
      <dgm:spPr>
        <a:ln>
          <a:solidFill>
            <a:srgbClr val="00B050"/>
          </a:solidFill>
        </a:ln>
      </dgm:spPr>
      <dgm:t>
        <a:bodyPr/>
        <a:lstStyle/>
        <a:p>
          <a:endParaRPr lang="ru-RU" sz="1200"/>
        </a:p>
      </dgm:t>
    </dgm:pt>
    <dgm:pt modelId="{430A9AB8-A7DB-45E0-A832-5F21F4E020A5}" type="sibTrans" cxnId="{3D023FFD-0C23-4757-8D68-655E2D8ED303}">
      <dgm:prSet/>
      <dgm:spPr/>
      <dgm:t>
        <a:bodyPr/>
        <a:lstStyle/>
        <a:p>
          <a:endParaRPr lang="ru-RU" sz="1200"/>
        </a:p>
      </dgm:t>
    </dgm:pt>
    <dgm:pt modelId="{5CE330F5-8C28-4393-96E4-E749F7064C35}">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Хисоб китоб қилиш ва баҳо қўйиш</a:t>
          </a:r>
          <a:endParaRPr lang="ru-RU" sz="1200" b="1" dirty="0">
            <a:solidFill>
              <a:schemeClr val="tx1"/>
            </a:solidFill>
            <a:effectLst>
              <a:outerShdw blurRad="38100" dist="38100" dir="2700000" algn="tl">
                <a:srgbClr val="000000">
                  <a:alpha val="43137"/>
                </a:srgbClr>
              </a:outerShdw>
            </a:effectLst>
          </a:endParaRPr>
        </a:p>
      </dgm:t>
    </dgm:pt>
    <dgm:pt modelId="{5E9D7C18-0C5F-4041-B8FE-3FB4A8E7F5DA}" type="parTrans" cxnId="{DCB49051-E5ED-4575-8E6B-0F127BA81A55}">
      <dgm:prSet custT="1"/>
      <dgm:spPr>
        <a:ln>
          <a:solidFill>
            <a:srgbClr val="00B050"/>
          </a:solidFill>
        </a:ln>
      </dgm:spPr>
      <dgm:t>
        <a:bodyPr/>
        <a:lstStyle/>
        <a:p>
          <a:endParaRPr lang="ru-RU" sz="1200"/>
        </a:p>
      </dgm:t>
    </dgm:pt>
    <dgm:pt modelId="{21E7D5DC-FA45-43FB-8EF4-EEF8CDC06BE8}" type="sibTrans" cxnId="{DCB49051-E5ED-4575-8E6B-0F127BA81A55}">
      <dgm:prSet/>
      <dgm:spPr/>
      <dgm:t>
        <a:bodyPr/>
        <a:lstStyle/>
        <a:p>
          <a:endParaRPr lang="ru-RU" sz="1200"/>
        </a:p>
      </dgm:t>
    </dgm:pt>
    <dgm:pt modelId="{14C31279-4C65-410A-B512-6A9490E277B1}">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Ижобий баҳо</a:t>
          </a:r>
          <a:endParaRPr lang="ru-RU" sz="1200" b="1" dirty="0">
            <a:solidFill>
              <a:schemeClr val="tx1"/>
            </a:solidFill>
            <a:effectLst>
              <a:outerShdw blurRad="38100" dist="38100" dir="2700000" algn="tl">
                <a:srgbClr val="000000">
                  <a:alpha val="43137"/>
                </a:srgbClr>
              </a:outerShdw>
            </a:effectLst>
          </a:endParaRPr>
        </a:p>
      </dgm:t>
    </dgm:pt>
    <dgm:pt modelId="{23CBA819-3D59-40A2-B141-527FF3C89FCC}" type="parTrans" cxnId="{3776799C-5E52-4EF1-8591-37F7A909B0DD}">
      <dgm:prSet custT="1"/>
      <dgm:spPr>
        <a:ln>
          <a:solidFill>
            <a:srgbClr val="00B050"/>
          </a:solidFill>
        </a:ln>
      </dgm:spPr>
      <dgm:t>
        <a:bodyPr/>
        <a:lstStyle/>
        <a:p>
          <a:endParaRPr lang="ru-RU" sz="1200"/>
        </a:p>
      </dgm:t>
    </dgm:pt>
    <dgm:pt modelId="{BC21FCAA-069B-46D2-AE57-945ED0989077}" type="sibTrans" cxnId="{3776799C-5E52-4EF1-8591-37F7A909B0DD}">
      <dgm:prSet/>
      <dgm:spPr/>
      <dgm:t>
        <a:bodyPr/>
        <a:lstStyle/>
        <a:p>
          <a:endParaRPr lang="ru-RU" sz="1200"/>
        </a:p>
      </dgm:t>
    </dgm:pt>
    <dgm:pt modelId="{C2C4FD4C-8123-465D-BEBE-8756D3170614}">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Қониқарсиз баҳо</a:t>
          </a:r>
          <a:endParaRPr lang="ru-RU" sz="1200" b="1" dirty="0">
            <a:solidFill>
              <a:schemeClr val="tx1"/>
            </a:solidFill>
            <a:effectLst>
              <a:outerShdw blurRad="38100" dist="38100" dir="2700000" algn="tl">
                <a:srgbClr val="000000">
                  <a:alpha val="43137"/>
                </a:srgbClr>
              </a:outerShdw>
            </a:effectLst>
          </a:endParaRPr>
        </a:p>
      </dgm:t>
    </dgm:pt>
    <dgm:pt modelId="{9D6AB909-CCCE-4F9B-828E-85B589E2297E}" type="parTrans" cxnId="{7A672C6B-FF65-4C33-B89B-6E7332626F2D}">
      <dgm:prSet custT="1"/>
      <dgm:spPr>
        <a:ln>
          <a:solidFill>
            <a:srgbClr val="00B050"/>
          </a:solidFill>
        </a:ln>
      </dgm:spPr>
      <dgm:t>
        <a:bodyPr/>
        <a:lstStyle/>
        <a:p>
          <a:endParaRPr lang="ru-RU" sz="1200"/>
        </a:p>
      </dgm:t>
    </dgm:pt>
    <dgm:pt modelId="{72AE0D70-57B3-4FBE-817E-D12983BE35FC}" type="sibTrans" cxnId="{7A672C6B-FF65-4C33-B89B-6E7332626F2D}">
      <dgm:prSet/>
      <dgm:spPr/>
      <dgm:t>
        <a:bodyPr/>
        <a:lstStyle/>
        <a:p>
          <a:endParaRPr lang="ru-RU" sz="1200"/>
        </a:p>
      </dgm:t>
    </dgm:pt>
    <dgm:pt modelId="{63FE267A-F8B1-49C0-BD29-D53BEDEB3827}">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Уйга вазифа</a:t>
          </a:r>
          <a:endParaRPr lang="ru-RU" sz="1200" b="1" dirty="0">
            <a:solidFill>
              <a:schemeClr val="tx1"/>
            </a:solidFill>
            <a:effectLst>
              <a:outerShdw blurRad="38100" dist="38100" dir="2700000" algn="tl">
                <a:srgbClr val="000000">
                  <a:alpha val="43137"/>
                </a:srgbClr>
              </a:outerShdw>
            </a:effectLst>
          </a:endParaRPr>
        </a:p>
      </dgm:t>
    </dgm:pt>
    <dgm:pt modelId="{2EA661FB-60EE-4D32-AD7D-718247471631}" type="parTrans" cxnId="{37AE3F06-C83B-4DEB-8FA0-B5DEA292D224}">
      <dgm:prSet custT="1"/>
      <dgm:spPr>
        <a:ln>
          <a:solidFill>
            <a:srgbClr val="00B050"/>
          </a:solidFill>
        </a:ln>
      </dgm:spPr>
      <dgm:t>
        <a:bodyPr/>
        <a:lstStyle/>
        <a:p>
          <a:endParaRPr lang="ru-RU" sz="1200"/>
        </a:p>
      </dgm:t>
    </dgm:pt>
    <dgm:pt modelId="{007D7177-51CB-42D9-9BE2-85E823E33513}" type="sibTrans" cxnId="{37AE3F06-C83B-4DEB-8FA0-B5DEA292D224}">
      <dgm:prSet/>
      <dgm:spPr/>
      <dgm:t>
        <a:bodyPr/>
        <a:lstStyle/>
        <a:p>
          <a:endParaRPr lang="ru-RU" sz="1200"/>
        </a:p>
      </dgm:t>
    </dgm:pt>
    <dgm:pt modelId="{DFE4FB5C-6A62-4822-A4FD-984EAA087B31}">
      <dgm:prSet custT="1"/>
      <dgm:spPr>
        <a:ln>
          <a:solidFill>
            <a:srgbClr val="FFC000"/>
          </a:solidFill>
        </a:ln>
        <a:effectLst>
          <a:glow rad="101600">
            <a:schemeClr val="accent1">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Танафус</a:t>
          </a:r>
          <a:r>
            <a:rPr lang="ru-RU" sz="1200" b="1" dirty="0" smtClean="0">
              <a:solidFill>
                <a:schemeClr val="tx1"/>
              </a:solidFill>
              <a:effectLst>
                <a:outerShdw blurRad="38100" dist="38100" dir="2700000" algn="tl">
                  <a:srgbClr val="000000">
                    <a:alpha val="43137"/>
                  </a:srgbClr>
                </a:outerShdw>
              </a:effectLst>
            </a:rPr>
            <a:t> 5-10 минут</a:t>
          </a:r>
          <a:endParaRPr lang="ru-RU" sz="1200" b="1" dirty="0">
            <a:solidFill>
              <a:schemeClr val="tx1"/>
            </a:solidFill>
            <a:effectLst>
              <a:outerShdw blurRad="38100" dist="38100" dir="2700000" algn="tl">
                <a:srgbClr val="000000">
                  <a:alpha val="43137"/>
                </a:srgbClr>
              </a:outerShdw>
            </a:effectLst>
          </a:endParaRPr>
        </a:p>
      </dgm:t>
    </dgm:pt>
    <dgm:pt modelId="{4178B2E4-F4C3-4632-B842-900793D0E197}" type="parTrans" cxnId="{130ADD39-2268-4D2E-864F-ABF755B56CE7}">
      <dgm:prSet custT="1"/>
      <dgm:spPr/>
      <dgm:t>
        <a:bodyPr/>
        <a:lstStyle/>
        <a:p>
          <a:endParaRPr lang="ru-RU" sz="1200"/>
        </a:p>
      </dgm:t>
    </dgm:pt>
    <dgm:pt modelId="{F8DB091F-A8F8-40CE-B02C-C753CAE6BE48}" type="sibTrans" cxnId="{130ADD39-2268-4D2E-864F-ABF755B56CE7}">
      <dgm:prSet/>
      <dgm:spPr/>
      <dgm:t>
        <a:bodyPr/>
        <a:lstStyle/>
        <a:p>
          <a:endParaRPr lang="ru-RU" sz="1200"/>
        </a:p>
      </dgm:t>
    </dgm:pt>
    <dgm:pt modelId="{5DBFC2E6-FDC6-4280-B2A2-8C5477A06E2A}">
      <dgm:prSet custT="1"/>
      <dgm:spPr>
        <a:ln>
          <a:solidFill>
            <a:srgbClr val="C00000"/>
          </a:solidFill>
        </a:ln>
        <a:effectLst>
          <a:glow rad="101600">
            <a:schemeClr val="accent2">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Материалларни изохлаш ва </a:t>
          </a:r>
          <a:r>
            <a:rPr lang="ru-RU" sz="1200" b="1" dirty="0" smtClean="0">
              <a:solidFill>
                <a:schemeClr val="tx1"/>
              </a:solidFill>
              <a:effectLst>
                <a:outerShdw blurRad="38100" dist="38100" dir="2700000" algn="tl">
                  <a:srgbClr val="000000">
                    <a:alpha val="43137"/>
                  </a:srgbClr>
                </a:outerShdw>
              </a:effectLst>
            </a:rPr>
            <a:t>слайд</a:t>
          </a:r>
          <a:r>
            <a:rPr lang="uz-Latn-UZ" sz="1200" b="1" dirty="0" smtClean="0">
              <a:solidFill>
                <a:schemeClr val="tx1"/>
              </a:solidFill>
              <a:effectLst>
                <a:outerShdw blurRad="38100" dist="38100" dir="2700000" algn="tl">
                  <a:srgbClr val="000000">
                    <a:alpha val="43137"/>
                  </a:srgbClr>
                </a:outerShdw>
              </a:effectLst>
            </a:rPr>
            <a:t>лар кўрсатиш</a:t>
          </a:r>
          <a:endParaRPr lang="ru-RU" sz="1200" b="1" dirty="0">
            <a:solidFill>
              <a:schemeClr val="tx1"/>
            </a:solidFill>
            <a:effectLst>
              <a:outerShdw blurRad="38100" dist="38100" dir="2700000" algn="tl">
                <a:srgbClr val="000000">
                  <a:alpha val="43137"/>
                </a:srgbClr>
              </a:outerShdw>
            </a:effectLst>
          </a:endParaRPr>
        </a:p>
      </dgm:t>
    </dgm:pt>
    <dgm:pt modelId="{3E9833B3-B6D0-4F27-A8E5-87E86DF57BD7}" type="parTrans" cxnId="{B91245BF-390E-45B7-931C-103C1829671C}">
      <dgm:prSet custT="1"/>
      <dgm:spPr>
        <a:ln>
          <a:solidFill>
            <a:srgbClr val="C00000"/>
          </a:solidFill>
        </a:ln>
      </dgm:spPr>
      <dgm:t>
        <a:bodyPr/>
        <a:lstStyle/>
        <a:p>
          <a:endParaRPr lang="ru-RU" sz="1200"/>
        </a:p>
      </dgm:t>
    </dgm:pt>
    <dgm:pt modelId="{7939F744-1E0A-4893-A382-99BFBEB62075}" type="sibTrans" cxnId="{B91245BF-390E-45B7-931C-103C1829671C}">
      <dgm:prSet/>
      <dgm:spPr/>
      <dgm:t>
        <a:bodyPr/>
        <a:lstStyle/>
        <a:p>
          <a:endParaRPr lang="ru-RU" sz="1200"/>
        </a:p>
      </dgm:t>
    </dgm:pt>
    <dgm:pt modelId="{7B78DDA3-5F4C-4B34-A323-1EAD8D4A325F}" type="pres">
      <dgm:prSet presAssocID="{5EAEDFE6-369C-419B-A19A-280D8D996250}" presName="diagram" presStyleCnt="0">
        <dgm:presLayoutVars>
          <dgm:chPref val="1"/>
          <dgm:dir/>
          <dgm:animOne val="branch"/>
          <dgm:animLvl val="lvl"/>
          <dgm:resizeHandles val="exact"/>
        </dgm:presLayoutVars>
      </dgm:prSet>
      <dgm:spPr/>
      <dgm:t>
        <a:bodyPr/>
        <a:lstStyle/>
        <a:p>
          <a:endParaRPr lang="ru-RU"/>
        </a:p>
      </dgm:t>
    </dgm:pt>
    <dgm:pt modelId="{7B06A6E5-7101-44EF-B23C-E5FB71E34F0B}" type="pres">
      <dgm:prSet presAssocID="{CAA70DD9-EAE8-47F0-BE81-A3CA2A0C8743}" presName="root1" presStyleCnt="0"/>
      <dgm:spPr/>
    </dgm:pt>
    <dgm:pt modelId="{33F0E566-C81F-4807-82F0-8267BDD556A3}" type="pres">
      <dgm:prSet presAssocID="{CAA70DD9-EAE8-47F0-BE81-A3CA2A0C8743}" presName="LevelOneTextNode" presStyleLbl="node0" presStyleIdx="0" presStyleCnt="1" custScaleY="190093">
        <dgm:presLayoutVars>
          <dgm:chPref val="3"/>
        </dgm:presLayoutVars>
      </dgm:prSet>
      <dgm:spPr/>
      <dgm:t>
        <a:bodyPr/>
        <a:lstStyle/>
        <a:p>
          <a:endParaRPr lang="ru-RU"/>
        </a:p>
      </dgm:t>
    </dgm:pt>
    <dgm:pt modelId="{F75FB2B0-A583-4E80-8EAA-33F6823CC8E4}" type="pres">
      <dgm:prSet presAssocID="{CAA70DD9-EAE8-47F0-BE81-A3CA2A0C8743}" presName="level2hierChild" presStyleCnt="0"/>
      <dgm:spPr/>
    </dgm:pt>
    <dgm:pt modelId="{B3211696-EBD1-4F72-9BE1-1A54F5075868}" type="pres">
      <dgm:prSet presAssocID="{E8501F66-C631-4B7B-A7C3-C9A599C1D0D6}" presName="conn2-1" presStyleLbl="parChTrans1D2" presStyleIdx="0" presStyleCnt="5"/>
      <dgm:spPr/>
      <dgm:t>
        <a:bodyPr/>
        <a:lstStyle/>
        <a:p>
          <a:endParaRPr lang="ru-RU"/>
        </a:p>
      </dgm:t>
    </dgm:pt>
    <dgm:pt modelId="{E174BD05-0B5E-4F42-91CF-FEAAEB2AEAEC}" type="pres">
      <dgm:prSet presAssocID="{E8501F66-C631-4B7B-A7C3-C9A599C1D0D6}" presName="connTx" presStyleLbl="parChTrans1D2" presStyleIdx="0" presStyleCnt="5"/>
      <dgm:spPr/>
      <dgm:t>
        <a:bodyPr/>
        <a:lstStyle/>
        <a:p>
          <a:endParaRPr lang="ru-RU"/>
        </a:p>
      </dgm:t>
    </dgm:pt>
    <dgm:pt modelId="{0F89868F-28BD-41F8-98DB-53115E72786A}" type="pres">
      <dgm:prSet presAssocID="{66CF454A-4257-417A-859C-D02CEA227DB8}" presName="root2" presStyleCnt="0"/>
      <dgm:spPr/>
    </dgm:pt>
    <dgm:pt modelId="{8B53B82C-74E5-4BE0-B609-F0D6AFFC702F}" type="pres">
      <dgm:prSet presAssocID="{66CF454A-4257-417A-859C-D02CEA227DB8}" presName="LevelTwoTextNode" presStyleLbl="node2" presStyleIdx="0" presStyleCnt="5" custLinFactNeighborX="2724" custLinFactNeighborY="22328">
        <dgm:presLayoutVars>
          <dgm:chPref val="3"/>
        </dgm:presLayoutVars>
      </dgm:prSet>
      <dgm:spPr/>
      <dgm:t>
        <a:bodyPr/>
        <a:lstStyle/>
        <a:p>
          <a:endParaRPr lang="ru-RU"/>
        </a:p>
      </dgm:t>
    </dgm:pt>
    <dgm:pt modelId="{87EF08AF-A435-4C7A-BF46-00F064B9B469}" type="pres">
      <dgm:prSet presAssocID="{66CF454A-4257-417A-859C-D02CEA227DB8}" presName="level3hierChild" presStyleCnt="0"/>
      <dgm:spPr/>
    </dgm:pt>
    <dgm:pt modelId="{AF892A9D-8B65-4315-B688-99824149642D}" type="pres">
      <dgm:prSet presAssocID="{32BF15DD-87D5-4A89-89BC-15B72B92DFB1}" presName="conn2-1" presStyleLbl="parChTrans1D3" presStyleIdx="0" presStyleCnt="6"/>
      <dgm:spPr/>
      <dgm:t>
        <a:bodyPr/>
        <a:lstStyle/>
        <a:p>
          <a:endParaRPr lang="ru-RU"/>
        </a:p>
      </dgm:t>
    </dgm:pt>
    <dgm:pt modelId="{027DB485-687A-40DA-A227-929B8842ACB6}" type="pres">
      <dgm:prSet presAssocID="{32BF15DD-87D5-4A89-89BC-15B72B92DFB1}" presName="connTx" presStyleLbl="parChTrans1D3" presStyleIdx="0" presStyleCnt="6"/>
      <dgm:spPr/>
      <dgm:t>
        <a:bodyPr/>
        <a:lstStyle/>
        <a:p>
          <a:endParaRPr lang="ru-RU"/>
        </a:p>
      </dgm:t>
    </dgm:pt>
    <dgm:pt modelId="{7FF836F8-45F3-4B22-BB00-60931294B897}" type="pres">
      <dgm:prSet presAssocID="{BAD6764F-DDB9-4DCD-B2D0-74F97B73C35D}" presName="root2" presStyleCnt="0"/>
      <dgm:spPr/>
    </dgm:pt>
    <dgm:pt modelId="{E00A0BF6-443D-4938-AE4A-C1ABD5BD9AC6}" type="pres">
      <dgm:prSet presAssocID="{BAD6764F-DDB9-4DCD-B2D0-74F97B73C35D}" presName="LevelTwoTextNode" presStyleLbl="node3" presStyleIdx="0" presStyleCnt="6" custScaleY="162636" custLinFactNeighborX="10" custLinFactNeighborY="22346">
        <dgm:presLayoutVars>
          <dgm:chPref val="3"/>
        </dgm:presLayoutVars>
      </dgm:prSet>
      <dgm:spPr/>
      <dgm:t>
        <a:bodyPr/>
        <a:lstStyle/>
        <a:p>
          <a:endParaRPr lang="ru-RU"/>
        </a:p>
      </dgm:t>
    </dgm:pt>
    <dgm:pt modelId="{4D35C103-2C95-41CA-8F47-15FD7973CA9A}" type="pres">
      <dgm:prSet presAssocID="{BAD6764F-DDB9-4DCD-B2D0-74F97B73C35D}" presName="level3hierChild" presStyleCnt="0"/>
      <dgm:spPr/>
    </dgm:pt>
    <dgm:pt modelId="{76F379F9-C234-41C8-B0D9-729A71852DE2}" type="pres">
      <dgm:prSet presAssocID="{F22D1DEE-6A00-4397-9007-2BA579513E1E}" presName="conn2-1" presStyleLbl="parChTrans1D2" presStyleIdx="1" presStyleCnt="5"/>
      <dgm:spPr/>
      <dgm:t>
        <a:bodyPr/>
        <a:lstStyle/>
        <a:p>
          <a:endParaRPr lang="ru-RU"/>
        </a:p>
      </dgm:t>
    </dgm:pt>
    <dgm:pt modelId="{E07F54CF-D077-4ED3-ADAF-CD87B3AAF752}" type="pres">
      <dgm:prSet presAssocID="{F22D1DEE-6A00-4397-9007-2BA579513E1E}" presName="connTx" presStyleLbl="parChTrans1D2" presStyleIdx="1" presStyleCnt="5"/>
      <dgm:spPr/>
      <dgm:t>
        <a:bodyPr/>
        <a:lstStyle/>
        <a:p>
          <a:endParaRPr lang="ru-RU"/>
        </a:p>
      </dgm:t>
    </dgm:pt>
    <dgm:pt modelId="{9D884492-FF2C-4B3E-B5C3-D33D468C7967}" type="pres">
      <dgm:prSet presAssocID="{E7B11B26-6690-4B6B-9EBF-BD62910B2103}" presName="root2" presStyleCnt="0"/>
      <dgm:spPr/>
    </dgm:pt>
    <dgm:pt modelId="{D217E66A-42E4-42CD-AFE7-9CC6EFBB6E94}" type="pres">
      <dgm:prSet presAssocID="{E7B11B26-6690-4B6B-9EBF-BD62910B2103}" presName="LevelTwoTextNode" presStyleLbl="node2" presStyleIdx="1" presStyleCnt="5" custLinFactNeighborX="-59" custLinFactNeighborY="-57581">
        <dgm:presLayoutVars>
          <dgm:chPref val="3"/>
        </dgm:presLayoutVars>
      </dgm:prSet>
      <dgm:spPr/>
      <dgm:t>
        <a:bodyPr/>
        <a:lstStyle/>
        <a:p>
          <a:endParaRPr lang="ru-RU"/>
        </a:p>
      </dgm:t>
    </dgm:pt>
    <dgm:pt modelId="{3C584F75-E783-4B1E-8E1B-CA5C55E314A2}" type="pres">
      <dgm:prSet presAssocID="{E7B11B26-6690-4B6B-9EBF-BD62910B2103}" presName="level3hierChild" presStyleCnt="0"/>
      <dgm:spPr/>
    </dgm:pt>
    <dgm:pt modelId="{04627910-10BB-41B2-8237-9AFDC23A8F21}" type="pres">
      <dgm:prSet presAssocID="{3B0C19BB-FCB7-4E6B-8AF8-79A0E9BAF3E6}" presName="conn2-1" presStyleLbl="parChTrans1D3" presStyleIdx="1" presStyleCnt="6"/>
      <dgm:spPr/>
      <dgm:t>
        <a:bodyPr/>
        <a:lstStyle/>
        <a:p>
          <a:endParaRPr lang="ru-RU"/>
        </a:p>
      </dgm:t>
    </dgm:pt>
    <dgm:pt modelId="{87F55027-C712-4F38-80A1-FE98FC065DB5}" type="pres">
      <dgm:prSet presAssocID="{3B0C19BB-FCB7-4E6B-8AF8-79A0E9BAF3E6}" presName="connTx" presStyleLbl="parChTrans1D3" presStyleIdx="1" presStyleCnt="6"/>
      <dgm:spPr/>
      <dgm:t>
        <a:bodyPr/>
        <a:lstStyle/>
        <a:p>
          <a:endParaRPr lang="ru-RU"/>
        </a:p>
      </dgm:t>
    </dgm:pt>
    <dgm:pt modelId="{8B4A1591-B822-4FC2-BBF9-7C7D1D51AA54}" type="pres">
      <dgm:prSet presAssocID="{2D9B8CDC-E3EC-43E5-80F3-4F50E55E03D1}" presName="root2" presStyleCnt="0"/>
      <dgm:spPr/>
    </dgm:pt>
    <dgm:pt modelId="{3B65E7FD-A55D-4333-9FD9-053E19F6118B}" type="pres">
      <dgm:prSet presAssocID="{2D9B8CDC-E3EC-43E5-80F3-4F50E55E03D1}" presName="LevelTwoTextNode" presStyleLbl="node3" presStyleIdx="1" presStyleCnt="6" custLinFactNeighborX="295" custLinFactNeighborY="36460">
        <dgm:presLayoutVars>
          <dgm:chPref val="3"/>
        </dgm:presLayoutVars>
      </dgm:prSet>
      <dgm:spPr/>
      <dgm:t>
        <a:bodyPr/>
        <a:lstStyle/>
        <a:p>
          <a:endParaRPr lang="ru-RU"/>
        </a:p>
      </dgm:t>
    </dgm:pt>
    <dgm:pt modelId="{F75C378B-879C-4B99-B790-5336E9414679}" type="pres">
      <dgm:prSet presAssocID="{2D9B8CDC-E3EC-43E5-80F3-4F50E55E03D1}" presName="level3hierChild" presStyleCnt="0"/>
      <dgm:spPr/>
    </dgm:pt>
    <dgm:pt modelId="{EC574F4B-8540-428B-B476-F2BC9F19D6DC}" type="pres">
      <dgm:prSet presAssocID="{446E0734-33C7-496E-AC54-590BF623C487}" presName="conn2-1" presStyleLbl="parChTrans1D3" presStyleIdx="2" presStyleCnt="6"/>
      <dgm:spPr/>
      <dgm:t>
        <a:bodyPr/>
        <a:lstStyle/>
        <a:p>
          <a:endParaRPr lang="ru-RU"/>
        </a:p>
      </dgm:t>
    </dgm:pt>
    <dgm:pt modelId="{5F50CB84-7B5D-4131-A139-ABF8D1686B5E}" type="pres">
      <dgm:prSet presAssocID="{446E0734-33C7-496E-AC54-590BF623C487}" presName="connTx" presStyleLbl="parChTrans1D3" presStyleIdx="2" presStyleCnt="6"/>
      <dgm:spPr/>
      <dgm:t>
        <a:bodyPr/>
        <a:lstStyle/>
        <a:p>
          <a:endParaRPr lang="ru-RU"/>
        </a:p>
      </dgm:t>
    </dgm:pt>
    <dgm:pt modelId="{1B6942B5-F31B-411D-BC3C-4E3F2D333911}" type="pres">
      <dgm:prSet presAssocID="{1FE8DD4F-F876-43F9-B333-C769E62D62F9}" presName="root2" presStyleCnt="0"/>
      <dgm:spPr/>
    </dgm:pt>
    <dgm:pt modelId="{461CE5D7-CE94-46EC-B4A2-5C3344B5CD60}" type="pres">
      <dgm:prSet presAssocID="{1FE8DD4F-F876-43F9-B333-C769E62D62F9}" presName="LevelTwoTextNode" presStyleLbl="node3" presStyleIdx="2" presStyleCnt="6" custLinFactNeighborX="295" custLinFactNeighborY="43230">
        <dgm:presLayoutVars>
          <dgm:chPref val="3"/>
        </dgm:presLayoutVars>
      </dgm:prSet>
      <dgm:spPr/>
      <dgm:t>
        <a:bodyPr/>
        <a:lstStyle/>
        <a:p>
          <a:endParaRPr lang="ru-RU"/>
        </a:p>
      </dgm:t>
    </dgm:pt>
    <dgm:pt modelId="{D33BD111-BBD3-4752-B3E3-BA88201EAA58}" type="pres">
      <dgm:prSet presAssocID="{1FE8DD4F-F876-43F9-B333-C769E62D62F9}" presName="level3hierChild" presStyleCnt="0"/>
      <dgm:spPr/>
    </dgm:pt>
    <dgm:pt modelId="{BC6DCA9B-2817-4798-A0AB-814E633B7F70}" type="pres">
      <dgm:prSet presAssocID="{5E9D7C18-0C5F-4041-B8FE-3FB4A8E7F5DA}" presName="conn2-1" presStyleLbl="parChTrans1D3" presStyleIdx="3" presStyleCnt="6"/>
      <dgm:spPr/>
      <dgm:t>
        <a:bodyPr/>
        <a:lstStyle/>
        <a:p>
          <a:endParaRPr lang="ru-RU"/>
        </a:p>
      </dgm:t>
    </dgm:pt>
    <dgm:pt modelId="{4D432D7C-F5B8-4F7E-8DC8-9E78A81004DC}" type="pres">
      <dgm:prSet presAssocID="{5E9D7C18-0C5F-4041-B8FE-3FB4A8E7F5DA}" presName="connTx" presStyleLbl="parChTrans1D3" presStyleIdx="3" presStyleCnt="6"/>
      <dgm:spPr/>
      <dgm:t>
        <a:bodyPr/>
        <a:lstStyle/>
        <a:p>
          <a:endParaRPr lang="ru-RU"/>
        </a:p>
      </dgm:t>
    </dgm:pt>
    <dgm:pt modelId="{9873A2A7-181B-421C-B314-A7EFC205ACC2}" type="pres">
      <dgm:prSet presAssocID="{5CE330F5-8C28-4393-96E4-E749F7064C35}" presName="root2" presStyleCnt="0"/>
      <dgm:spPr/>
    </dgm:pt>
    <dgm:pt modelId="{2A815EC9-1532-41E3-BD3E-92540C97FB4D}" type="pres">
      <dgm:prSet presAssocID="{5CE330F5-8C28-4393-96E4-E749F7064C35}" presName="LevelTwoTextNode" presStyleLbl="node3" presStyleIdx="3" presStyleCnt="6" custLinFactNeighborX="295" custLinFactNeighborY="50000">
        <dgm:presLayoutVars>
          <dgm:chPref val="3"/>
        </dgm:presLayoutVars>
      </dgm:prSet>
      <dgm:spPr/>
      <dgm:t>
        <a:bodyPr/>
        <a:lstStyle/>
        <a:p>
          <a:endParaRPr lang="ru-RU"/>
        </a:p>
      </dgm:t>
    </dgm:pt>
    <dgm:pt modelId="{74A8DB33-1F63-414A-B9E5-0DBEB3EB8F24}" type="pres">
      <dgm:prSet presAssocID="{5CE330F5-8C28-4393-96E4-E749F7064C35}" presName="level3hierChild" presStyleCnt="0"/>
      <dgm:spPr/>
    </dgm:pt>
    <dgm:pt modelId="{CA4615A3-0B56-458B-9C2A-D13927E68A48}" type="pres">
      <dgm:prSet presAssocID="{23CBA819-3D59-40A2-B141-527FF3C89FCC}" presName="conn2-1" presStyleLbl="parChTrans1D4" presStyleIdx="0" presStyleCnt="2"/>
      <dgm:spPr/>
      <dgm:t>
        <a:bodyPr/>
        <a:lstStyle/>
        <a:p>
          <a:endParaRPr lang="ru-RU"/>
        </a:p>
      </dgm:t>
    </dgm:pt>
    <dgm:pt modelId="{CE993C1A-3C34-4E7C-B133-BE57E82AFE75}" type="pres">
      <dgm:prSet presAssocID="{23CBA819-3D59-40A2-B141-527FF3C89FCC}" presName="connTx" presStyleLbl="parChTrans1D4" presStyleIdx="0" presStyleCnt="2"/>
      <dgm:spPr/>
      <dgm:t>
        <a:bodyPr/>
        <a:lstStyle/>
        <a:p>
          <a:endParaRPr lang="ru-RU"/>
        </a:p>
      </dgm:t>
    </dgm:pt>
    <dgm:pt modelId="{A13FF190-5232-4DB6-99D4-FC4568A955EE}" type="pres">
      <dgm:prSet presAssocID="{14C31279-4C65-410A-B512-6A9490E277B1}" presName="root2" presStyleCnt="0"/>
      <dgm:spPr/>
    </dgm:pt>
    <dgm:pt modelId="{E5E79AEE-E2E8-4DE4-AA3E-C48C2FD84224}" type="pres">
      <dgm:prSet presAssocID="{14C31279-4C65-410A-B512-6A9490E277B1}" presName="LevelTwoTextNode" presStyleLbl="node4" presStyleIdx="0" presStyleCnt="2" custLinFactNeighborX="4019" custLinFactNeighborY="-19815">
        <dgm:presLayoutVars>
          <dgm:chPref val="3"/>
        </dgm:presLayoutVars>
      </dgm:prSet>
      <dgm:spPr/>
      <dgm:t>
        <a:bodyPr/>
        <a:lstStyle/>
        <a:p>
          <a:endParaRPr lang="ru-RU"/>
        </a:p>
      </dgm:t>
    </dgm:pt>
    <dgm:pt modelId="{BAFD7B7E-6E61-4BC0-A509-EC250B6C3B11}" type="pres">
      <dgm:prSet presAssocID="{14C31279-4C65-410A-B512-6A9490E277B1}" presName="level3hierChild" presStyleCnt="0"/>
      <dgm:spPr/>
    </dgm:pt>
    <dgm:pt modelId="{AE21637F-24EC-4031-9C37-2F334E67013F}" type="pres">
      <dgm:prSet presAssocID="{9D6AB909-CCCE-4F9B-828E-85B589E2297E}" presName="conn2-1" presStyleLbl="parChTrans1D4" presStyleIdx="1" presStyleCnt="2"/>
      <dgm:spPr/>
      <dgm:t>
        <a:bodyPr/>
        <a:lstStyle/>
        <a:p>
          <a:endParaRPr lang="ru-RU"/>
        </a:p>
      </dgm:t>
    </dgm:pt>
    <dgm:pt modelId="{76141C81-0B11-49BC-A9EA-46B33A869681}" type="pres">
      <dgm:prSet presAssocID="{9D6AB909-CCCE-4F9B-828E-85B589E2297E}" presName="connTx" presStyleLbl="parChTrans1D4" presStyleIdx="1" presStyleCnt="2"/>
      <dgm:spPr/>
      <dgm:t>
        <a:bodyPr/>
        <a:lstStyle/>
        <a:p>
          <a:endParaRPr lang="ru-RU"/>
        </a:p>
      </dgm:t>
    </dgm:pt>
    <dgm:pt modelId="{70039733-C76D-4F01-962A-06D268B3056A}" type="pres">
      <dgm:prSet presAssocID="{C2C4FD4C-8123-465D-BEBE-8756D3170614}" presName="root2" presStyleCnt="0"/>
      <dgm:spPr/>
    </dgm:pt>
    <dgm:pt modelId="{F1918CD9-B080-43AD-B7FB-5A6A849ACB2B}" type="pres">
      <dgm:prSet presAssocID="{C2C4FD4C-8123-465D-BEBE-8756D3170614}" presName="LevelTwoTextNode" presStyleLbl="node4" presStyleIdx="1" presStyleCnt="2" custLinFactNeighborX="4019" custLinFactNeighborY="-10387">
        <dgm:presLayoutVars>
          <dgm:chPref val="3"/>
        </dgm:presLayoutVars>
      </dgm:prSet>
      <dgm:spPr/>
      <dgm:t>
        <a:bodyPr/>
        <a:lstStyle/>
        <a:p>
          <a:endParaRPr lang="ru-RU"/>
        </a:p>
      </dgm:t>
    </dgm:pt>
    <dgm:pt modelId="{30AA592B-1948-4AEB-94F0-A165F26F4A53}" type="pres">
      <dgm:prSet presAssocID="{C2C4FD4C-8123-465D-BEBE-8756D3170614}" presName="level3hierChild" presStyleCnt="0"/>
      <dgm:spPr/>
    </dgm:pt>
    <dgm:pt modelId="{AC1E11C7-BFFF-4D5B-9FE3-467E891ED537}" type="pres">
      <dgm:prSet presAssocID="{21BEF458-A9F4-47CC-A2D1-6877DA95C6E0}" presName="conn2-1" presStyleLbl="parChTrans1D2" presStyleIdx="2" presStyleCnt="5"/>
      <dgm:spPr/>
      <dgm:t>
        <a:bodyPr/>
        <a:lstStyle/>
        <a:p>
          <a:endParaRPr lang="ru-RU"/>
        </a:p>
      </dgm:t>
    </dgm:pt>
    <dgm:pt modelId="{BA73647E-6F8C-4D5B-981B-FC1157B785E7}" type="pres">
      <dgm:prSet presAssocID="{21BEF458-A9F4-47CC-A2D1-6877DA95C6E0}" presName="connTx" presStyleLbl="parChTrans1D2" presStyleIdx="2" presStyleCnt="5"/>
      <dgm:spPr/>
      <dgm:t>
        <a:bodyPr/>
        <a:lstStyle/>
        <a:p>
          <a:endParaRPr lang="ru-RU"/>
        </a:p>
      </dgm:t>
    </dgm:pt>
    <dgm:pt modelId="{E0C24B2B-1FDE-49F9-82BF-4D7169B6335A}" type="pres">
      <dgm:prSet presAssocID="{9B71A450-ED32-4573-90B7-7396615E6F8F}" presName="root2" presStyleCnt="0"/>
      <dgm:spPr/>
    </dgm:pt>
    <dgm:pt modelId="{1F56BB9F-B071-4855-9A68-DADE52108889}" type="pres">
      <dgm:prSet presAssocID="{9B71A450-ED32-4573-90B7-7396615E6F8F}" presName="LevelTwoTextNode" presStyleLbl="node2" presStyleIdx="2" presStyleCnt="5" custScaleY="147839" custLinFactNeighborX="1788" custLinFactNeighborY="53212">
        <dgm:presLayoutVars>
          <dgm:chPref val="3"/>
        </dgm:presLayoutVars>
      </dgm:prSet>
      <dgm:spPr/>
      <dgm:t>
        <a:bodyPr/>
        <a:lstStyle/>
        <a:p>
          <a:endParaRPr lang="ru-RU"/>
        </a:p>
      </dgm:t>
    </dgm:pt>
    <dgm:pt modelId="{324C1E94-4EA2-4616-950A-27588E78C28D}" type="pres">
      <dgm:prSet presAssocID="{9B71A450-ED32-4573-90B7-7396615E6F8F}" presName="level3hierChild" presStyleCnt="0"/>
      <dgm:spPr/>
    </dgm:pt>
    <dgm:pt modelId="{C73BCF21-D712-4564-A0B2-07A63B3913BE}" type="pres">
      <dgm:prSet presAssocID="{3E9833B3-B6D0-4F27-A8E5-87E86DF57BD7}" presName="conn2-1" presStyleLbl="parChTrans1D3" presStyleIdx="4" presStyleCnt="6"/>
      <dgm:spPr/>
      <dgm:t>
        <a:bodyPr/>
        <a:lstStyle/>
        <a:p>
          <a:endParaRPr lang="ru-RU"/>
        </a:p>
      </dgm:t>
    </dgm:pt>
    <dgm:pt modelId="{EE06FF0A-24F2-4C91-AE83-A895BDD73F0B}" type="pres">
      <dgm:prSet presAssocID="{3E9833B3-B6D0-4F27-A8E5-87E86DF57BD7}" presName="connTx" presStyleLbl="parChTrans1D3" presStyleIdx="4" presStyleCnt="6"/>
      <dgm:spPr/>
      <dgm:t>
        <a:bodyPr/>
        <a:lstStyle/>
        <a:p>
          <a:endParaRPr lang="ru-RU"/>
        </a:p>
      </dgm:t>
    </dgm:pt>
    <dgm:pt modelId="{931C7D2B-86CC-4F62-954D-6693353B9509}" type="pres">
      <dgm:prSet presAssocID="{5DBFC2E6-FDC6-4280-B2A2-8C5477A06E2A}" presName="root2" presStyleCnt="0"/>
      <dgm:spPr/>
    </dgm:pt>
    <dgm:pt modelId="{F670DD02-6DF3-48DE-A772-9AAC2378DC90}" type="pres">
      <dgm:prSet presAssocID="{5DBFC2E6-FDC6-4280-B2A2-8C5477A06E2A}" presName="LevelTwoTextNode" presStyleLbl="node3" presStyleIdx="4" presStyleCnt="6" custLinFactNeighborX="295" custLinFactNeighborY="56770">
        <dgm:presLayoutVars>
          <dgm:chPref val="3"/>
        </dgm:presLayoutVars>
      </dgm:prSet>
      <dgm:spPr/>
      <dgm:t>
        <a:bodyPr/>
        <a:lstStyle/>
        <a:p>
          <a:endParaRPr lang="ru-RU"/>
        </a:p>
      </dgm:t>
    </dgm:pt>
    <dgm:pt modelId="{68B1B24E-0945-4559-BAC9-7232B9337F75}" type="pres">
      <dgm:prSet presAssocID="{5DBFC2E6-FDC6-4280-B2A2-8C5477A06E2A}" presName="level3hierChild" presStyleCnt="0"/>
      <dgm:spPr/>
    </dgm:pt>
    <dgm:pt modelId="{FEF7549B-6029-4C72-BCBA-B4E839D63B8E}" type="pres">
      <dgm:prSet presAssocID="{E82B38CF-197D-445F-ADA5-EA2FC765CC36}" presName="conn2-1" presStyleLbl="parChTrans1D2" presStyleIdx="3" presStyleCnt="5"/>
      <dgm:spPr/>
      <dgm:t>
        <a:bodyPr/>
        <a:lstStyle/>
        <a:p>
          <a:endParaRPr lang="ru-RU"/>
        </a:p>
      </dgm:t>
    </dgm:pt>
    <dgm:pt modelId="{8E7A7B38-7093-4E3A-B653-EE935940E0AC}" type="pres">
      <dgm:prSet presAssocID="{E82B38CF-197D-445F-ADA5-EA2FC765CC36}" presName="connTx" presStyleLbl="parChTrans1D2" presStyleIdx="3" presStyleCnt="5"/>
      <dgm:spPr/>
      <dgm:t>
        <a:bodyPr/>
        <a:lstStyle/>
        <a:p>
          <a:endParaRPr lang="ru-RU"/>
        </a:p>
      </dgm:t>
    </dgm:pt>
    <dgm:pt modelId="{8DC9C524-0A42-4B83-BA86-555319078CD5}" type="pres">
      <dgm:prSet presAssocID="{84F8722D-5803-4E03-B64E-9DFEEAE06C7E}" presName="root2" presStyleCnt="0"/>
      <dgm:spPr/>
    </dgm:pt>
    <dgm:pt modelId="{035E0139-17A3-4D8D-8FA8-A9F30BAF4B9F}" type="pres">
      <dgm:prSet presAssocID="{84F8722D-5803-4E03-B64E-9DFEEAE06C7E}" presName="LevelTwoTextNode" presStyleLbl="node2" presStyleIdx="3" presStyleCnt="5" custLinFactNeighborX="1788" custLinFactNeighborY="61564">
        <dgm:presLayoutVars>
          <dgm:chPref val="3"/>
        </dgm:presLayoutVars>
      </dgm:prSet>
      <dgm:spPr/>
      <dgm:t>
        <a:bodyPr/>
        <a:lstStyle/>
        <a:p>
          <a:endParaRPr lang="ru-RU"/>
        </a:p>
      </dgm:t>
    </dgm:pt>
    <dgm:pt modelId="{10ED21EF-17FE-4DB0-8396-AEA1DFBF022B}" type="pres">
      <dgm:prSet presAssocID="{84F8722D-5803-4E03-B64E-9DFEEAE06C7E}" presName="level3hierChild" presStyleCnt="0"/>
      <dgm:spPr/>
    </dgm:pt>
    <dgm:pt modelId="{AF50BD74-5E1D-488E-8CB5-B93A1C59CE83}" type="pres">
      <dgm:prSet presAssocID="{2EA661FB-60EE-4D32-AD7D-718247471631}" presName="conn2-1" presStyleLbl="parChTrans1D3" presStyleIdx="5" presStyleCnt="6"/>
      <dgm:spPr/>
      <dgm:t>
        <a:bodyPr/>
        <a:lstStyle/>
        <a:p>
          <a:endParaRPr lang="ru-RU"/>
        </a:p>
      </dgm:t>
    </dgm:pt>
    <dgm:pt modelId="{B4637652-B904-46FC-80C8-DE0673D062A9}" type="pres">
      <dgm:prSet presAssocID="{2EA661FB-60EE-4D32-AD7D-718247471631}" presName="connTx" presStyleLbl="parChTrans1D3" presStyleIdx="5" presStyleCnt="6"/>
      <dgm:spPr/>
      <dgm:t>
        <a:bodyPr/>
        <a:lstStyle/>
        <a:p>
          <a:endParaRPr lang="ru-RU"/>
        </a:p>
      </dgm:t>
    </dgm:pt>
    <dgm:pt modelId="{011B7123-339C-4D49-A73E-391A973FEF40}" type="pres">
      <dgm:prSet presAssocID="{63FE267A-F8B1-49C0-BD29-D53BEDEB3827}" presName="root2" presStyleCnt="0"/>
      <dgm:spPr/>
    </dgm:pt>
    <dgm:pt modelId="{A869549A-889A-45B5-8699-81755A51F217}" type="pres">
      <dgm:prSet presAssocID="{63FE267A-F8B1-49C0-BD29-D53BEDEB3827}" presName="LevelTwoTextNode" presStyleLbl="node3" presStyleIdx="5" presStyleCnt="6" custLinFactNeighborX="295" custLinFactNeighborY="63540">
        <dgm:presLayoutVars>
          <dgm:chPref val="3"/>
        </dgm:presLayoutVars>
      </dgm:prSet>
      <dgm:spPr/>
      <dgm:t>
        <a:bodyPr/>
        <a:lstStyle/>
        <a:p>
          <a:endParaRPr lang="ru-RU"/>
        </a:p>
      </dgm:t>
    </dgm:pt>
    <dgm:pt modelId="{E6014178-2D45-4864-B9D7-0E7ADA6A6147}" type="pres">
      <dgm:prSet presAssocID="{63FE267A-F8B1-49C0-BD29-D53BEDEB3827}" presName="level3hierChild" presStyleCnt="0"/>
      <dgm:spPr/>
    </dgm:pt>
    <dgm:pt modelId="{BBD144D9-661F-4DCE-A97B-47503107E818}" type="pres">
      <dgm:prSet presAssocID="{4178B2E4-F4C3-4632-B842-900793D0E197}" presName="conn2-1" presStyleLbl="parChTrans1D2" presStyleIdx="4" presStyleCnt="5"/>
      <dgm:spPr/>
      <dgm:t>
        <a:bodyPr/>
        <a:lstStyle/>
        <a:p>
          <a:endParaRPr lang="ru-RU"/>
        </a:p>
      </dgm:t>
    </dgm:pt>
    <dgm:pt modelId="{12AD1FAC-CFCA-4B54-968D-8A47A6E3AD46}" type="pres">
      <dgm:prSet presAssocID="{4178B2E4-F4C3-4632-B842-900793D0E197}" presName="connTx" presStyleLbl="parChTrans1D2" presStyleIdx="4" presStyleCnt="5"/>
      <dgm:spPr/>
      <dgm:t>
        <a:bodyPr/>
        <a:lstStyle/>
        <a:p>
          <a:endParaRPr lang="ru-RU"/>
        </a:p>
      </dgm:t>
    </dgm:pt>
    <dgm:pt modelId="{EC430D8C-B2D6-43A5-85A3-37B18D0ADDE8}" type="pres">
      <dgm:prSet presAssocID="{DFE4FB5C-6A62-4822-A4FD-984EAA087B31}" presName="root2" presStyleCnt="0"/>
      <dgm:spPr/>
    </dgm:pt>
    <dgm:pt modelId="{AE621397-3582-425B-9208-30565DCFF929}" type="pres">
      <dgm:prSet presAssocID="{DFE4FB5C-6A62-4822-A4FD-984EAA087B31}" presName="LevelTwoTextNode" presStyleLbl="node2" presStyleIdx="4" presStyleCnt="5" custLinFactY="-186186" custLinFactNeighborX="4477" custLinFactNeighborY="-200000">
        <dgm:presLayoutVars>
          <dgm:chPref val="3"/>
        </dgm:presLayoutVars>
      </dgm:prSet>
      <dgm:spPr/>
      <dgm:t>
        <a:bodyPr/>
        <a:lstStyle/>
        <a:p>
          <a:endParaRPr lang="ru-RU"/>
        </a:p>
      </dgm:t>
    </dgm:pt>
    <dgm:pt modelId="{39EA293C-D221-4357-952A-B03D1FBD1F66}" type="pres">
      <dgm:prSet presAssocID="{DFE4FB5C-6A62-4822-A4FD-984EAA087B31}" presName="level3hierChild" presStyleCnt="0"/>
      <dgm:spPr/>
    </dgm:pt>
  </dgm:ptLst>
  <dgm:cxnLst>
    <dgm:cxn modelId="{673FFC47-8D68-4134-96AB-7175E26E1E89}" type="presOf" srcId="{E82B38CF-197D-445F-ADA5-EA2FC765CC36}" destId="{8E7A7B38-7093-4E3A-B653-EE935940E0AC}" srcOrd="1" destOrd="0" presId="urn:microsoft.com/office/officeart/2005/8/layout/hierarchy2"/>
    <dgm:cxn modelId="{9F55F5B9-3891-4FAE-85DD-404BF36D8DFD}" type="presOf" srcId="{DFE4FB5C-6A62-4822-A4FD-984EAA087B31}" destId="{AE621397-3582-425B-9208-30565DCFF929}" srcOrd="0" destOrd="0" presId="urn:microsoft.com/office/officeart/2005/8/layout/hierarchy2"/>
    <dgm:cxn modelId="{9A7EFBB2-2433-422F-A53E-052BE5D73C56}" type="presOf" srcId="{23CBA819-3D59-40A2-B141-527FF3C89FCC}" destId="{CE993C1A-3C34-4E7C-B133-BE57E82AFE75}" srcOrd="1" destOrd="0" presId="urn:microsoft.com/office/officeart/2005/8/layout/hierarchy2"/>
    <dgm:cxn modelId="{2F24D5CC-1D05-422A-9DF9-7B9AB8A0E3C7}" type="presOf" srcId="{5E9D7C18-0C5F-4041-B8FE-3FB4A8E7F5DA}" destId="{4D432D7C-F5B8-4F7E-8DC8-9E78A81004DC}" srcOrd="1" destOrd="0" presId="urn:microsoft.com/office/officeart/2005/8/layout/hierarchy2"/>
    <dgm:cxn modelId="{3A962DFD-11B6-4C5D-A81F-7CCD11693BD8}" type="presOf" srcId="{E8501F66-C631-4B7B-A7C3-C9A599C1D0D6}" destId="{B3211696-EBD1-4F72-9BE1-1A54F5075868}" srcOrd="0" destOrd="0" presId="urn:microsoft.com/office/officeart/2005/8/layout/hierarchy2"/>
    <dgm:cxn modelId="{B7FE71E3-4F67-4764-8FEA-B092C31348E9}" type="presOf" srcId="{3E9833B3-B6D0-4F27-A8E5-87E86DF57BD7}" destId="{EE06FF0A-24F2-4C91-AE83-A895BDD73F0B}" srcOrd="1" destOrd="0" presId="urn:microsoft.com/office/officeart/2005/8/layout/hierarchy2"/>
    <dgm:cxn modelId="{A0F24033-781C-4FC8-AF13-0124B98FFCB9}" type="presOf" srcId="{66CF454A-4257-417A-859C-D02CEA227DB8}" destId="{8B53B82C-74E5-4BE0-B609-F0D6AFFC702F}" srcOrd="0" destOrd="0" presId="urn:microsoft.com/office/officeart/2005/8/layout/hierarchy2"/>
    <dgm:cxn modelId="{39105656-55C1-4AE8-99ED-19F0BE360E42}" type="presOf" srcId="{2EA661FB-60EE-4D32-AD7D-718247471631}" destId="{B4637652-B904-46FC-80C8-DE0673D062A9}" srcOrd="1" destOrd="0" presId="urn:microsoft.com/office/officeart/2005/8/layout/hierarchy2"/>
    <dgm:cxn modelId="{1836456D-DFAE-45C2-BFF5-21966D49A159}" srcId="{66CF454A-4257-417A-859C-D02CEA227DB8}" destId="{BAD6764F-DDB9-4DCD-B2D0-74F97B73C35D}" srcOrd="0" destOrd="0" parTransId="{32BF15DD-87D5-4A89-89BC-15B72B92DFB1}" sibTransId="{4A4AEE7B-1813-4B86-85BC-E07C9D8E2EAA}"/>
    <dgm:cxn modelId="{3E650D71-B46A-4830-91DE-AC9AA0FD6CF2}" type="presOf" srcId="{3B0C19BB-FCB7-4E6B-8AF8-79A0E9BAF3E6}" destId="{87F55027-C712-4F38-80A1-FE98FC065DB5}" srcOrd="1" destOrd="0" presId="urn:microsoft.com/office/officeart/2005/8/layout/hierarchy2"/>
    <dgm:cxn modelId="{DC7CAADD-7287-4775-8D95-F6168ECC043F}" type="presOf" srcId="{446E0734-33C7-496E-AC54-590BF623C487}" destId="{EC574F4B-8540-428B-B476-F2BC9F19D6DC}" srcOrd="0" destOrd="0" presId="urn:microsoft.com/office/officeart/2005/8/layout/hierarchy2"/>
    <dgm:cxn modelId="{104764AE-0B54-4D72-8AA1-736DD815D871}" type="presOf" srcId="{E8501F66-C631-4B7B-A7C3-C9A599C1D0D6}" destId="{E174BD05-0B5E-4F42-91CF-FEAAEB2AEAEC}" srcOrd="1" destOrd="0" presId="urn:microsoft.com/office/officeart/2005/8/layout/hierarchy2"/>
    <dgm:cxn modelId="{BA857142-56D1-4FFD-9D0C-748752D18DA0}" type="presOf" srcId="{4178B2E4-F4C3-4632-B842-900793D0E197}" destId="{12AD1FAC-CFCA-4B54-968D-8A47A6E3AD46}" srcOrd="1" destOrd="0" presId="urn:microsoft.com/office/officeart/2005/8/layout/hierarchy2"/>
    <dgm:cxn modelId="{9B95FFE0-7632-48BB-88BA-9F0D0C01B911}" type="presOf" srcId="{5E9D7C18-0C5F-4041-B8FE-3FB4A8E7F5DA}" destId="{BC6DCA9B-2817-4798-A0AB-814E633B7F70}" srcOrd="0" destOrd="0" presId="urn:microsoft.com/office/officeart/2005/8/layout/hierarchy2"/>
    <dgm:cxn modelId="{6AE71678-72A8-455C-9619-08749EE746BF}" type="presOf" srcId="{32BF15DD-87D5-4A89-89BC-15B72B92DFB1}" destId="{AF892A9D-8B65-4315-B688-99824149642D}" srcOrd="0" destOrd="0" presId="urn:microsoft.com/office/officeart/2005/8/layout/hierarchy2"/>
    <dgm:cxn modelId="{B6679619-365C-4B0F-95E6-29CA25B82ACB}" type="presOf" srcId="{4178B2E4-F4C3-4632-B842-900793D0E197}" destId="{BBD144D9-661F-4DCE-A97B-47503107E818}" srcOrd="0" destOrd="0" presId="urn:microsoft.com/office/officeart/2005/8/layout/hierarchy2"/>
    <dgm:cxn modelId="{7AF63A77-68CD-4BFE-B65B-14967ACF75A4}" type="presOf" srcId="{F22D1DEE-6A00-4397-9007-2BA579513E1E}" destId="{76F379F9-C234-41C8-B0D9-729A71852DE2}" srcOrd="0" destOrd="0" presId="urn:microsoft.com/office/officeart/2005/8/layout/hierarchy2"/>
    <dgm:cxn modelId="{90B47E4B-BBA3-4ABF-B42F-EF436463FDED}" type="presOf" srcId="{C2C4FD4C-8123-465D-BEBE-8756D3170614}" destId="{F1918CD9-B080-43AD-B7FB-5A6A849ACB2B}" srcOrd="0" destOrd="0" presId="urn:microsoft.com/office/officeart/2005/8/layout/hierarchy2"/>
    <dgm:cxn modelId="{3776799C-5E52-4EF1-8591-37F7A909B0DD}" srcId="{5CE330F5-8C28-4393-96E4-E749F7064C35}" destId="{14C31279-4C65-410A-B512-6A9490E277B1}" srcOrd="0" destOrd="0" parTransId="{23CBA819-3D59-40A2-B141-527FF3C89FCC}" sibTransId="{BC21FCAA-069B-46D2-AE57-945ED0989077}"/>
    <dgm:cxn modelId="{724275A1-C25B-4E7F-B037-98028A4B4904}" type="presOf" srcId="{21BEF458-A9F4-47CC-A2D1-6877DA95C6E0}" destId="{BA73647E-6F8C-4D5B-981B-FC1157B785E7}" srcOrd="1" destOrd="0" presId="urn:microsoft.com/office/officeart/2005/8/layout/hierarchy2"/>
    <dgm:cxn modelId="{3381477D-7EE8-4D30-B64E-915EA44CF573}" type="presOf" srcId="{5DBFC2E6-FDC6-4280-B2A2-8C5477A06E2A}" destId="{F670DD02-6DF3-48DE-A772-9AAC2378DC90}" srcOrd="0" destOrd="0" presId="urn:microsoft.com/office/officeart/2005/8/layout/hierarchy2"/>
    <dgm:cxn modelId="{8CE1E3F4-E604-46F0-A390-C38FFB6A160A}" type="presOf" srcId="{14C31279-4C65-410A-B512-6A9490E277B1}" destId="{E5E79AEE-E2E8-4DE4-AA3E-C48C2FD84224}" srcOrd="0" destOrd="0" presId="urn:microsoft.com/office/officeart/2005/8/layout/hierarchy2"/>
    <dgm:cxn modelId="{740F287F-F729-421E-9C5E-98A1B263694D}" type="presOf" srcId="{1FE8DD4F-F876-43F9-B333-C769E62D62F9}" destId="{461CE5D7-CE94-46EC-B4A2-5C3344B5CD60}" srcOrd="0" destOrd="0" presId="urn:microsoft.com/office/officeart/2005/8/layout/hierarchy2"/>
    <dgm:cxn modelId="{B127E9AD-F158-47F6-B5E0-C5DC34C904B9}" type="presOf" srcId="{9B71A450-ED32-4573-90B7-7396615E6F8F}" destId="{1F56BB9F-B071-4855-9A68-DADE52108889}" srcOrd="0" destOrd="0" presId="urn:microsoft.com/office/officeart/2005/8/layout/hierarchy2"/>
    <dgm:cxn modelId="{5FAA0B73-6228-4155-8056-03618F229CAC}" srcId="{CAA70DD9-EAE8-47F0-BE81-A3CA2A0C8743}" destId="{84F8722D-5803-4E03-B64E-9DFEEAE06C7E}" srcOrd="3" destOrd="0" parTransId="{E82B38CF-197D-445F-ADA5-EA2FC765CC36}" sibTransId="{7CB392ED-4BBA-4C23-9C01-5637E80C299C}"/>
    <dgm:cxn modelId="{DCB49051-E5ED-4575-8E6B-0F127BA81A55}" srcId="{E7B11B26-6690-4B6B-9EBF-BD62910B2103}" destId="{5CE330F5-8C28-4393-96E4-E749F7064C35}" srcOrd="2" destOrd="0" parTransId="{5E9D7C18-0C5F-4041-B8FE-3FB4A8E7F5DA}" sibTransId="{21E7D5DC-FA45-43FB-8EF4-EEF8CDC06BE8}"/>
    <dgm:cxn modelId="{C2516608-8D4D-4B1E-AE63-8FFE414D26CA}" type="presOf" srcId="{63FE267A-F8B1-49C0-BD29-D53BEDEB3827}" destId="{A869549A-889A-45B5-8699-81755A51F217}" srcOrd="0" destOrd="0" presId="urn:microsoft.com/office/officeart/2005/8/layout/hierarchy2"/>
    <dgm:cxn modelId="{130ADD39-2268-4D2E-864F-ABF755B56CE7}" srcId="{CAA70DD9-EAE8-47F0-BE81-A3CA2A0C8743}" destId="{DFE4FB5C-6A62-4822-A4FD-984EAA087B31}" srcOrd="4" destOrd="0" parTransId="{4178B2E4-F4C3-4632-B842-900793D0E197}" sibTransId="{F8DB091F-A8F8-40CE-B02C-C753CAE6BE48}"/>
    <dgm:cxn modelId="{7A672C6B-FF65-4C33-B89B-6E7332626F2D}" srcId="{5CE330F5-8C28-4393-96E4-E749F7064C35}" destId="{C2C4FD4C-8123-465D-BEBE-8756D3170614}" srcOrd="1" destOrd="0" parTransId="{9D6AB909-CCCE-4F9B-828E-85B589E2297E}" sibTransId="{72AE0D70-57B3-4FBE-817E-D12983BE35FC}"/>
    <dgm:cxn modelId="{8612190A-6616-4249-A3E0-2FD7F1B105D2}" srcId="{CAA70DD9-EAE8-47F0-BE81-A3CA2A0C8743}" destId="{9B71A450-ED32-4573-90B7-7396615E6F8F}" srcOrd="2" destOrd="0" parTransId="{21BEF458-A9F4-47CC-A2D1-6877DA95C6E0}" sibTransId="{8673E6B9-094F-43D8-8852-ED6480A93C63}"/>
    <dgm:cxn modelId="{46550CA0-EA6F-414D-B1DC-7B63F0482D9A}" type="presOf" srcId="{21BEF458-A9F4-47CC-A2D1-6877DA95C6E0}" destId="{AC1E11C7-BFFF-4D5B-9FE3-467E891ED537}" srcOrd="0" destOrd="0" presId="urn:microsoft.com/office/officeart/2005/8/layout/hierarchy2"/>
    <dgm:cxn modelId="{D07B2582-FE51-490E-A996-E58A38EF2D7C}" srcId="{5EAEDFE6-369C-419B-A19A-280D8D996250}" destId="{CAA70DD9-EAE8-47F0-BE81-A3CA2A0C8743}" srcOrd="0" destOrd="0" parTransId="{9DDC2740-3F52-4EB3-89DE-449AEE3F1819}" sibTransId="{F4BEE06D-895A-40B2-BFAA-603E9C65ABB8}"/>
    <dgm:cxn modelId="{AEB6B508-1C28-41F8-91CE-AD5BF740B1B6}" type="presOf" srcId="{2D9B8CDC-E3EC-43E5-80F3-4F50E55E03D1}" destId="{3B65E7FD-A55D-4333-9FD9-053E19F6118B}" srcOrd="0" destOrd="0" presId="urn:microsoft.com/office/officeart/2005/8/layout/hierarchy2"/>
    <dgm:cxn modelId="{DCC2D525-B70C-4429-939D-660D5E93045C}" type="presOf" srcId="{9D6AB909-CCCE-4F9B-828E-85B589E2297E}" destId="{AE21637F-24EC-4031-9C37-2F334E67013F}" srcOrd="0" destOrd="0" presId="urn:microsoft.com/office/officeart/2005/8/layout/hierarchy2"/>
    <dgm:cxn modelId="{3E25B2DD-B9BE-4D32-AF31-FAAD1572C5F4}" type="presOf" srcId="{23CBA819-3D59-40A2-B141-527FF3C89FCC}" destId="{CA4615A3-0B56-458B-9C2A-D13927E68A48}" srcOrd="0" destOrd="0" presId="urn:microsoft.com/office/officeart/2005/8/layout/hierarchy2"/>
    <dgm:cxn modelId="{768D8DC1-5902-4BEB-B649-91D3273B9EA8}" type="presOf" srcId="{E82B38CF-197D-445F-ADA5-EA2FC765CC36}" destId="{FEF7549B-6029-4C72-BCBA-B4E839D63B8E}" srcOrd="0" destOrd="0" presId="urn:microsoft.com/office/officeart/2005/8/layout/hierarchy2"/>
    <dgm:cxn modelId="{930D9351-02BD-4F63-ADB8-82D20F3DE6FA}" type="presOf" srcId="{84F8722D-5803-4E03-B64E-9DFEEAE06C7E}" destId="{035E0139-17A3-4D8D-8FA8-A9F30BAF4B9F}" srcOrd="0" destOrd="0" presId="urn:microsoft.com/office/officeart/2005/8/layout/hierarchy2"/>
    <dgm:cxn modelId="{9CED67D9-BDBA-4C61-8181-07C4E647FF8F}" type="presOf" srcId="{2EA661FB-60EE-4D32-AD7D-718247471631}" destId="{AF50BD74-5E1D-488E-8CB5-B93A1C59CE83}" srcOrd="0" destOrd="0" presId="urn:microsoft.com/office/officeart/2005/8/layout/hierarchy2"/>
    <dgm:cxn modelId="{D27D129B-13A4-4313-A76F-14E658BD0CE5}" srcId="{CAA70DD9-EAE8-47F0-BE81-A3CA2A0C8743}" destId="{66CF454A-4257-417A-859C-D02CEA227DB8}" srcOrd="0" destOrd="0" parTransId="{E8501F66-C631-4B7B-A7C3-C9A599C1D0D6}" sibTransId="{13313072-7C74-4EF4-933B-C96B2F251675}"/>
    <dgm:cxn modelId="{86D834CC-F4C8-47CE-96B0-F7499C3CE566}" type="presOf" srcId="{9D6AB909-CCCE-4F9B-828E-85B589E2297E}" destId="{76141C81-0B11-49BC-A9EA-46B33A869681}" srcOrd="1" destOrd="0" presId="urn:microsoft.com/office/officeart/2005/8/layout/hierarchy2"/>
    <dgm:cxn modelId="{95B4D229-30B1-4728-8B80-887FCD91C669}" type="presOf" srcId="{BAD6764F-DDB9-4DCD-B2D0-74F97B73C35D}" destId="{E00A0BF6-443D-4938-AE4A-C1ABD5BD9AC6}" srcOrd="0" destOrd="0" presId="urn:microsoft.com/office/officeart/2005/8/layout/hierarchy2"/>
    <dgm:cxn modelId="{5F76692C-C528-45FE-920F-B78041186F57}" type="presOf" srcId="{32BF15DD-87D5-4A89-89BC-15B72B92DFB1}" destId="{027DB485-687A-40DA-A227-929B8842ACB6}" srcOrd="1" destOrd="0" presId="urn:microsoft.com/office/officeart/2005/8/layout/hierarchy2"/>
    <dgm:cxn modelId="{DD899616-2E7A-4009-954A-BBADDEF259DA}" type="presOf" srcId="{CAA70DD9-EAE8-47F0-BE81-A3CA2A0C8743}" destId="{33F0E566-C81F-4807-82F0-8267BDD556A3}" srcOrd="0" destOrd="0" presId="urn:microsoft.com/office/officeart/2005/8/layout/hierarchy2"/>
    <dgm:cxn modelId="{F299EDFE-4686-47C6-AE2F-48BC63149ABF}" srcId="{CAA70DD9-EAE8-47F0-BE81-A3CA2A0C8743}" destId="{E7B11B26-6690-4B6B-9EBF-BD62910B2103}" srcOrd="1" destOrd="0" parTransId="{F22D1DEE-6A00-4397-9007-2BA579513E1E}" sibTransId="{58A48604-3640-4B3D-9A87-A159C717C54B}"/>
    <dgm:cxn modelId="{0CA4993D-F90A-416F-9950-184AE325A868}" type="presOf" srcId="{3E9833B3-B6D0-4F27-A8E5-87E86DF57BD7}" destId="{C73BCF21-D712-4564-A0B2-07A63B3913BE}" srcOrd="0" destOrd="0" presId="urn:microsoft.com/office/officeart/2005/8/layout/hierarchy2"/>
    <dgm:cxn modelId="{B91245BF-390E-45B7-931C-103C1829671C}" srcId="{9B71A450-ED32-4573-90B7-7396615E6F8F}" destId="{5DBFC2E6-FDC6-4280-B2A2-8C5477A06E2A}" srcOrd="0" destOrd="0" parTransId="{3E9833B3-B6D0-4F27-A8E5-87E86DF57BD7}" sibTransId="{7939F744-1E0A-4893-A382-99BFBEB62075}"/>
    <dgm:cxn modelId="{258A2BBA-1E72-49CA-9AD9-2DFBF9EF10F7}" type="presOf" srcId="{E7B11B26-6690-4B6B-9EBF-BD62910B2103}" destId="{D217E66A-42E4-42CD-AFE7-9CC6EFBB6E94}" srcOrd="0" destOrd="0" presId="urn:microsoft.com/office/officeart/2005/8/layout/hierarchy2"/>
    <dgm:cxn modelId="{6358EC0D-7938-4C25-B8E4-A20CAEB6C1A1}" srcId="{E7B11B26-6690-4B6B-9EBF-BD62910B2103}" destId="{2D9B8CDC-E3EC-43E5-80F3-4F50E55E03D1}" srcOrd="0" destOrd="0" parTransId="{3B0C19BB-FCB7-4E6B-8AF8-79A0E9BAF3E6}" sibTransId="{DA2D7F34-5AEA-4F3A-AF76-DB27FB2F4AAC}"/>
    <dgm:cxn modelId="{A021BE5B-A03B-4CBC-939E-17473687DA48}" type="presOf" srcId="{5CE330F5-8C28-4393-96E4-E749F7064C35}" destId="{2A815EC9-1532-41E3-BD3E-92540C97FB4D}" srcOrd="0" destOrd="0" presId="urn:microsoft.com/office/officeart/2005/8/layout/hierarchy2"/>
    <dgm:cxn modelId="{3D023FFD-0C23-4757-8D68-655E2D8ED303}" srcId="{E7B11B26-6690-4B6B-9EBF-BD62910B2103}" destId="{1FE8DD4F-F876-43F9-B333-C769E62D62F9}" srcOrd="1" destOrd="0" parTransId="{446E0734-33C7-496E-AC54-590BF623C487}" sibTransId="{430A9AB8-A7DB-45E0-A832-5F21F4E020A5}"/>
    <dgm:cxn modelId="{94E52C5B-0FA0-4384-9423-164E6AAEF44A}" type="presOf" srcId="{446E0734-33C7-496E-AC54-590BF623C487}" destId="{5F50CB84-7B5D-4131-A139-ABF8D1686B5E}" srcOrd="1" destOrd="0" presId="urn:microsoft.com/office/officeart/2005/8/layout/hierarchy2"/>
    <dgm:cxn modelId="{03006693-9DCE-4ACC-AC82-C2A416A63031}" type="presOf" srcId="{5EAEDFE6-369C-419B-A19A-280D8D996250}" destId="{7B78DDA3-5F4C-4B34-A323-1EAD8D4A325F}" srcOrd="0" destOrd="0" presId="urn:microsoft.com/office/officeart/2005/8/layout/hierarchy2"/>
    <dgm:cxn modelId="{4D7E693F-FCFA-4408-8AF9-46AFF7501993}" type="presOf" srcId="{3B0C19BB-FCB7-4E6B-8AF8-79A0E9BAF3E6}" destId="{04627910-10BB-41B2-8237-9AFDC23A8F21}" srcOrd="0" destOrd="0" presId="urn:microsoft.com/office/officeart/2005/8/layout/hierarchy2"/>
    <dgm:cxn modelId="{37AE3F06-C83B-4DEB-8FA0-B5DEA292D224}" srcId="{84F8722D-5803-4E03-B64E-9DFEEAE06C7E}" destId="{63FE267A-F8B1-49C0-BD29-D53BEDEB3827}" srcOrd="0" destOrd="0" parTransId="{2EA661FB-60EE-4D32-AD7D-718247471631}" sibTransId="{007D7177-51CB-42D9-9BE2-85E823E33513}"/>
    <dgm:cxn modelId="{875146E8-A842-4EB6-9963-D01E94FF28C7}" type="presOf" srcId="{F22D1DEE-6A00-4397-9007-2BA579513E1E}" destId="{E07F54CF-D077-4ED3-ADAF-CD87B3AAF752}" srcOrd="1" destOrd="0" presId="urn:microsoft.com/office/officeart/2005/8/layout/hierarchy2"/>
    <dgm:cxn modelId="{46D02DBC-2C96-49AF-8A00-B1351EBF6364}" type="presParOf" srcId="{7B78DDA3-5F4C-4B34-A323-1EAD8D4A325F}" destId="{7B06A6E5-7101-44EF-B23C-E5FB71E34F0B}" srcOrd="0" destOrd="0" presId="urn:microsoft.com/office/officeart/2005/8/layout/hierarchy2"/>
    <dgm:cxn modelId="{7F697D35-3B15-4443-9A51-7A4D182A3200}" type="presParOf" srcId="{7B06A6E5-7101-44EF-B23C-E5FB71E34F0B}" destId="{33F0E566-C81F-4807-82F0-8267BDD556A3}" srcOrd="0" destOrd="0" presId="urn:microsoft.com/office/officeart/2005/8/layout/hierarchy2"/>
    <dgm:cxn modelId="{857A7DE7-F3B3-4293-A23A-7BD3ADA7DDFA}" type="presParOf" srcId="{7B06A6E5-7101-44EF-B23C-E5FB71E34F0B}" destId="{F75FB2B0-A583-4E80-8EAA-33F6823CC8E4}" srcOrd="1" destOrd="0" presId="urn:microsoft.com/office/officeart/2005/8/layout/hierarchy2"/>
    <dgm:cxn modelId="{7DBAA861-A2FF-4313-A749-47CF7CDB90D5}" type="presParOf" srcId="{F75FB2B0-A583-4E80-8EAA-33F6823CC8E4}" destId="{B3211696-EBD1-4F72-9BE1-1A54F5075868}" srcOrd="0" destOrd="0" presId="urn:microsoft.com/office/officeart/2005/8/layout/hierarchy2"/>
    <dgm:cxn modelId="{9614DBDE-AF05-46C4-B824-8928E51E667B}" type="presParOf" srcId="{B3211696-EBD1-4F72-9BE1-1A54F5075868}" destId="{E174BD05-0B5E-4F42-91CF-FEAAEB2AEAEC}" srcOrd="0" destOrd="0" presId="urn:microsoft.com/office/officeart/2005/8/layout/hierarchy2"/>
    <dgm:cxn modelId="{1962A44B-5058-4BEE-8C32-CBEA70D3B5C1}" type="presParOf" srcId="{F75FB2B0-A583-4E80-8EAA-33F6823CC8E4}" destId="{0F89868F-28BD-41F8-98DB-53115E72786A}" srcOrd="1" destOrd="0" presId="urn:microsoft.com/office/officeart/2005/8/layout/hierarchy2"/>
    <dgm:cxn modelId="{24779D64-ADB7-461B-8CA0-2F6AF88145D7}" type="presParOf" srcId="{0F89868F-28BD-41F8-98DB-53115E72786A}" destId="{8B53B82C-74E5-4BE0-B609-F0D6AFFC702F}" srcOrd="0" destOrd="0" presId="urn:microsoft.com/office/officeart/2005/8/layout/hierarchy2"/>
    <dgm:cxn modelId="{63BB1BD8-E8ED-4A44-AE13-7F6714720B89}" type="presParOf" srcId="{0F89868F-28BD-41F8-98DB-53115E72786A}" destId="{87EF08AF-A435-4C7A-BF46-00F064B9B469}" srcOrd="1" destOrd="0" presId="urn:microsoft.com/office/officeart/2005/8/layout/hierarchy2"/>
    <dgm:cxn modelId="{67863E34-76B0-4CC7-9958-4273DD826449}" type="presParOf" srcId="{87EF08AF-A435-4C7A-BF46-00F064B9B469}" destId="{AF892A9D-8B65-4315-B688-99824149642D}" srcOrd="0" destOrd="0" presId="urn:microsoft.com/office/officeart/2005/8/layout/hierarchy2"/>
    <dgm:cxn modelId="{4EEC55C0-4D4D-4784-B51F-FD73E3909CBA}" type="presParOf" srcId="{AF892A9D-8B65-4315-B688-99824149642D}" destId="{027DB485-687A-40DA-A227-929B8842ACB6}" srcOrd="0" destOrd="0" presId="urn:microsoft.com/office/officeart/2005/8/layout/hierarchy2"/>
    <dgm:cxn modelId="{90B9D6F9-CCE4-43C9-8FEF-7A118122EE5E}" type="presParOf" srcId="{87EF08AF-A435-4C7A-BF46-00F064B9B469}" destId="{7FF836F8-45F3-4B22-BB00-60931294B897}" srcOrd="1" destOrd="0" presId="urn:microsoft.com/office/officeart/2005/8/layout/hierarchy2"/>
    <dgm:cxn modelId="{E90A3336-42E5-45E9-BD01-6B498B5DD0D9}" type="presParOf" srcId="{7FF836F8-45F3-4B22-BB00-60931294B897}" destId="{E00A0BF6-443D-4938-AE4A-C1ABD5BD9AC6}" srcOrd="0" destOrd="0" presId="urn:microsoft.com/office/officeart/2005/8/layout/hierarchy2"/>
    <dgm:cxn modelId="{9531A5B2-D482-4A7D-9CD3-E9CD62F800F2}" type="presParOf" srcId="{7FF836F8-45F3-4B22-BB00-60931294B897}" destId="{4D35C103-2C95-41CA-8F47-15FD7973CA9A}" srcOrd="1" destOrd="0" presId="urn:microsoft.com/office/officeart/2005/8/layout/hierarchy2"/>
    <dgm:cxn modelId="{4C18B980-9C09-49F4-B5CF-EF84D409AE4B}" type="presParOf" srcId="{F75FB2B0-A583-4E80-8EAA-33F6823CC8E4}" destId="{76F379F9-C234-41C8-B0D9-729A71852DE2}" srcOrd="2" destOrd="0" presId="urn:microsoft.com/office/officeart/2005/8/layout/hierarchy2"/>
    <dgm:cxn modelId="{583239BD-A9F9-430B-8565-E4342575CDBD}" type="presParOf" srcId="{76F379F9-C234-41C8-B0D9-729A71852DE2}" destId="{E07F54CF-D077-4ED3-ADAF-CD87B3AAF752}" srcOrd="0" destOrd="0" presId="urn:microsoft.com/office/officeart/2005/8/layout/hierarchy2"/>
    <dgm:cxn modelId="{56D2AEF6-9DCB-4AF9-B552-6ECE7788B63D}" type="presParOf" srcId="{F75FB2B0-A583-4E80-8EAA-33F6823CC8E4}" destId="{9D884492-FF2C-4B3E-B5C3-D33D468C7967}" srcOrd="3" destOrd="0" presId="urn:microsoft.com/office/officeart/2005/8/layout/hierarchy2"/>
    <dgm:cxn modelId="{FB49B3D6-A96F-4800-AF15-412E0DB8E3DF}" type="presParOf" srcId="{9D884492-FF2C-4B3E-B5C3-D33D468C7967}" destId="{D217E66A-42E4-42CD-AFE7-9CC6EFBB6E94}" srcOrd="0" destOrd="0" presId="urn:microsoft.com/office/officeart/2005/8/layout/hierarchy2"/>
    <dgm:cxn modelId="{9A36054C-1DF1-4DB6-B78A-895BA3A6735A}" type="presParOf" srcId="{9D884492-FF2C-4B3E-B5C3-D33D468C7967}" destId="{3C584F75-E783-4B1E-8E1B-CA5C55E314A2}" srcOrd="1" destOrd="0" presId="urn:microsoft.com/office/officeart/2005/8/layout/hierarchy2"/>
    <dgm:cxn modelId="{5500B6BB-155A-4131-A01C-EB498F90599B}" type="presParOf" srcId="{3C584F75-E783-4B1E-8E1B-CA5C55E314A2}" destId="{04627910-10BB-41B2-8237-9AFDC23A8F21}" srcOrd="0" destOrd="0" presId="urn:microsoft.com/office/officeart/2005/8/layout/hierarchy2"/>
    <dgm:cxn modelId="{27C70317-0F2A-4FC0-AC84-CB89D42F8076}" type="presParOf" srcId="{04627910-10BB-41B2-8237-9AFDC23A8F21}" destId="{87F55027-C712-4F38-80A1-FE98FC065DB5}" srcOrd="0" destOrd="0" presId="urn:microsoft.com/office/officeart/2005/8/layout/hierarchy2"/>
    <dgm:cxn modelId="{35B333D7-DA9B-48C5-A606-A7E378682C93}" type="presParOf" srcId="{3C584F75-E783-4B1E-8E1B-CA5C55E314A2}" destId="{8B4A1591-B822-4FC2-BBF9-7C7D1D51AA54}" srcOrd="1" destOrd="0" presId="urn:microsoft.com/office/officeart/2005/8/layout/hierarchy2"/>
    <dgm:cxn modelId="{E63FCBB3-7883-4FED-AC9C-D55F39504B62}" type="presParOf" srcId="{8B4A1591-B822-4FC2-BBF9-7C7D1D51AA54}" destId="{3B65E7FD-A55D-4333-9FD9-053E19F6118B}" srcOrd="0" destOrd="0" presId="urn:microsoft.com/office/officeart/2005/8/layout/hierarchy2"/>
    <dgm:cxn modelId="{031A8AC6-EE33-420E-855A-D105204F3718}" type="presParOf" srcId="{8B4A1591-B822-4FC2-BBF9-7C7D1D51AA54}" destId="{F75C378B-879C-4B99-B790-5336E9414679}" srcOrd="1" destOrd="0" presId="urn:microsoft.com/office/officeart/2005/8/layout/hierarchy2"/>
    <dgm:cxn modelId="{4E153A3D-E972-4AE3-8B84-A9F989A7EFE0}" type="presParOf" srcId="{3C584F75-E783-4B1E-8E1B-CA5C55E314A2}" destId="{EC574F4B-8540-428B-B476-F2BC9F19D6DC}" srcOrd="2" destOrd="0" presId="urn:microsoft.com/office/officeart/2005/8/layout/hierarchy2"/>
    <dgm:cxn modelId="{44CD910E-9B18-4199-B379-6FBABDCC7CF6}" type="presParOf" srcId="{EC574F4B-8540-428B-B476-F2BC9F19D6DC}" destId="{5F50CB84-7B5D-4131-A139-ABF8D1686B5E}" srcOrd="0" destOrd="0" presId="urn:microsoft.com/office/officeart/2005/8/layout/hierarchy2"/>
    <dgm:cxn modelId="{9C9308B1-836A-443A-A60F-FF9AE26B49F4}" type="presParOf" srcId="{3C584F75-E783-4B1E-8E1B-CA5C55E314A2}" destId="{1B6942B5-F31B-411D-BC3C-4E3F2D333911}" srcOrd="3" destOrd="0" presId="urn:microsoft.com/office/officeart/2005/8/layout/hierarchy2"/>
    <dgm:cxn modelId="{E4DA3409-5EC7-47C4-9A58-354B52AA2C72}" type="presParOf" srcId="{1B6942B5-F31B-411D-BC3C-4E3F2D333911}" destId="{461CE5D7-CE94-46EC-B4A2-5C3344B5CD60}" srcOrd="0" destOrd="0" presId="urn:microsoft.com/office/officeart/2005/8/layout/hierarchy2"/>
    <dgm:cxn modelId="{ED50B3CD-996F-4DB5-A109-3A1E3E3EDD15}" type="presParOf" srcId="{1B6942B5-F31B-411D-BC3C-4E3F2D333911}" destId="{D33BD111-BBD3-4752-B3E3-BA88201EAA58}" srcOrd="1" destOrd="0" presId="urn:microsoft.com/office/officeart/2005/8/layout/hierarchy2"/>
    <dgm:cxn modelId="{606A80D5-C058-45BB-AD2E-421E3617CD6F}" type="presParOf" srcId="{3C584F75-E783-4B1E-8E1B-CA5C55E314A2}" destId="{BC6DCA9B-2817-4798-A0AB-814E633B7F70}" srcOrd="4" destOrd="0" presId="urn:microsoft.com/office/officeart/2005/8/layout/hierarchy2"/>
    <dgm:cxn modelId="{3FE8755B-38F4-4CEF-9379-F1C04556A66F}" type="presParOf" srcId="{BC6DCA9B-2817-4798-A0AB-814E633B7F70}" destId="{4D432D7C-F5B8-4F7E-8DC8-9E78A81004DC}" srcOrd="0" destOrd="0" presId="urn:microsoft.com/office/officeart/2005/8/layout/hierarchy2"/>
    <dgm:cxn modelId="{F60088B3-DDE0-4318-BABD-ECE15D244334}" type="presParOf" srcId="{3C584F75-E783-4B1E-8E1B-CA5C55E314A2}" destId="{9873A2A7-181B-421C-B314-A7EFC205ACC2}" srcOrd="5" destOrd="0" presId="urn:microsoft.com/office/officeart/2005/8/layout/hierarchy2"/>
    <dgm:cxn modelId="{E22E5B9C-6F4A-4504-8C43-2DF5CCAEF9ED}" type="presParOf" srcId="{9873A2A7-181B-421C-B314-A7EFC205ACC2}" destId="{2A815EC9-1532-41E3-BD3E-92540C97FB4D}" srcOrd="0" destOrd="0" presId="urn:microsoft.com/office/officeart/2005/8/layout/hierarchy2"/>
    <dgm:cxn modelId="{0CB5546B-F62B-4EE3-BB04-05A4512FEF9A}" type="presParOf" srcId="{9873A2A7-181B-421C-B314-A7EFC205ACC2}" destId="{74A8DB33-1F63-414A-B9E5-0DBEB3EB8F24}" srcOrd="1" destOrd="0" presId="urn:microsoft.com/office/officeart/2005/8/layout/hierarchy2"/>
    <dgm:cxn modelId="{3D0E8028-B7F8-4FEB-9206-E97E49B824C7}" type="presParOf" srcId="{74A8DB33-1F63-414A-B9E5-0DBEB3EB8F24}" destId="{CA4615A3-0B56-458B-9C2A-D13927E68A48}" srcOrd="0" destOrd="0" presId="urn:microsoft.com/office/officeart/2005/8/layout/hierarchy2"/>
    <dgm:cxn modelId="{DCB28147-7F59-48ED-AEB4-F2560E5EA522}" type="presParOf" srcId="{CA4615A3-0B56-458B-9C2A-D13927E68A48}" destId="{CE993C1A-3C34-4E7C-B133-BE57E82AFE75}" srcOrd="0" destOrd="0" presId="urn:microsoft.com/office/officeart/2005/8/layout/hierarchy2"/>
    <dgm:cxn modelId="{38760528-C6C3-4823-B877-58DB77BECC53}" type="presParOf" srcId="{74A8DB33-1F63-414A-B9E5-0DBEB3EB8F24}" destId="{A13FF190-5232-4DB6-99D4-FC4568A955EE}" srcOrd="1" destOrd="0" presId="urn:microsoft.com/office/officeart/2005/8/layout/hierarchy2"/>
    <dgm:cxn modelId="{3632C11D-5402-415D-B7AC-A19192A245BE}" type="presParOf" srcId="{A13FF190-5232-4DB6-99D4-FC4568A955EE}" destId="{E5E79AEE-E2E8-4DE4-AA3E-C48C2FD84224}" srcOrd="0" destOrd="0" presId="urn:microsoft.com/office/officeart/2005/8/layout/hierarchy2"/>
    <dgm:cxn modelId="{34125A17-B58A-41E7-972D-8B60D8219CF1}" type="presParOf" srcId="{A13FF190-5232-4DB6-99D4-FC4568A955EE}" destId="{BAFD7B7E-6E61-4BC0-A509-EC250B6C3B11}" srcOrd="1" destOrd="0" presId="urn:microsoft.com/office/officeart/2005/8/layout/hierarchy2"/>
    <dgm:cxn modelId="{3823C5D7-5B60-4DC9-B427-A9F9E1C7EA09}" type="presParOf" srcId="{74A8DB33-1F63-414A-B9E5-0DBEB3EB8F24}" destId="{AE21637F-24EC-4031-9C37-2F334E67013F}" srcOrd="2" destOrd="0" presId="urn:microsoft.com/office/officeart/2005/8/layout/hierarchy2"/>
    <dgm:cxn modelId="{0294B4F4-1664-42E1-BEE3-42E1066BCECA}" type="presParOf" srcId="{AE21637F-24EC-4031-9C37-2F334E67013F}" destId="{76141C81-0B11-49BC-A9EA-46B33A869681}" srcOrd="0" destOrd="0" presId="urn:microsoft.com/office/officeart/2005/8/layout/hierarchy2"/>
    <dgm:cxn modelId="{56149AA0-FFE1-4E61-8EA3-2E8B2AE3AF25}" type="presParOf" srcId="{74A8DB33-1F63-414A-B9E5-0DBEB3EB8F24}" destId="{70039733-C76D-4F01-962A-06D268B3056A}" srcOrd="3" destOrd="0" presId="urn:microsoft.com/office/officeart/2005/8/layout/hierarchy2"/>
    <dgm:cxn modelId="{38E3085E-4C56-480E-B5F7-997085728496}" type="presParOf" srcId="{70039733-C76D-4F01-962A-06D268B3056A}" destId="{F1918CD9-B080-43AD-B7FB-5A6A849ACB2B}" srcOrd="0" destOrd="0" presId="urn:microsoft.com/office/officeart/2005/8/layout/hierarchy2"/>
    <dgm:cxn modelId="{58351A11-A2A9-4718-9586-D795F172A9CF}" type="presParOf" srcId="{70039733-C76D-4F01-962A-06D268B3056A}" destId="{30AA592B-1948-4AEB-94F0-A165F26F4A53}" srcOrd="1" destOrd="0" presId="urn:microsoft.com/office/officeart/2005/8/layout/hierarchy2"/>
    <dgm:cxn modelId="{7F3002FB-3517-45BD-8D01-9B5458D0D11A}" type="presParOf" srcId="{F75FB2B0-A583-4E80-8EAA-33F6823CC8E4}" destId="{AC1E11C7-BFFF-4D5B-9FE3-467E891ED537}" srcOrd="4" destOrd="0" presId="urn:microsoft.com/office/officeart/2005/8/layout/hierarchy2"/>
    <dgm:cxn modelId="{D4AE42DB-5DF8-485E-B513-8C5872442C3D}" type="presParOf" srcId="{AC1E11C7-BFFF-4D5B-9FE3-467E891ED537}" destId="{BA73647E-6F8C-4D5B-981B-FC1157B785E7}" srcOrd="0" destOrd="0" presId="urn:microsoft.com/office/officeart/2005/8/layout/hierarchy2"/>
    <dgm:cxn modelId="{35084A10-21C4-43E7-A964-7C512C101BD0}" type="presParOf" srcId="{F75FB2B0-A583-4E80-8EAA-33F6823CC8E4}" destId="{E0C24B2B-1FDE-49F9-82BF-4D7169B6335A}" srcOrd="5" destOrd="0" presId="urn:microsoft.com/office/officeart/2005/8/layout/hierarchy2"/>
    <dgm:cxn modelId="{048A0028-0620-4C1C-BA5C-DF14E2DD2188}" type="presParOf" srcId="{E0C24B2B-1FDE-49F9-82BF-4D7169B6335A}" destId="{1F56BB9F-B071-4855-9A68-DADE52108889}" srcOrd="0" destOrd="0" presId="urn:microsoft.com/office/officeart/2005/8/layout/hierarchy2"/>
    <dgm:cxn modelId="{1F0E62D2-1F55-4B48-B228-01E6E959919E}" type="presParOf" srcId="{E0C24B2B-1FDE-49F9-82BF-4D7169B6335A}" destId="{324C1E94-4EA2-4616-950A-27588E78C28D}" srcOrd="1" destOrd="0" presId="urn:microsoft.com/office/officeart/2005/8/layout/hierarchy2"/>
    <dgm:cxn modelId="{3ACEC161-EE3D-447F-B206-8FDD1F590BE0}" type="presParOf" srcId="{324C1E94-4EA2-4616-950A-27588E78C28D}" destId="{C73BCF21-D712-4564-A0B2-07A63B3913BE}" srcOrd="0" destOrd="0" presId="urn:microsoft.com/office/officeart/2005/8/layout/hierarchy2"/>
    <dgm:cxn modelId="{C5A7713C-99B8-4BCF-A854-F70A39782FD0}" type="presParOf" srcId="{C73BCF21-D712-4564-A0B2-07A63B3913BE}" destId="{EE06FF0A-24F2-4C91-AE83-A895BDD73F0B}" srcOrd="0" destOrd="0" presId="urn:microsoft.com/office/officeart/2005/8/layout/hierarchy2"/>
    <dgm:cxn modelId="{A08691E9-3603-4251-89C1-21154462EAC8}" type="presParOf" srcId="{324C1E94-4EA2-4616-950A-27588E78C28D}" destId="{931C7D2B-86CC-4F62-954D-6693353B9509}" srcOrd="1" destOrd="0" presId="urn:microsoft.com/office/officeart/2005/8/layout/hierarchy2"/>
    <dgm:cxn modelId="{B1AE1159-0214-4BB7-9751-AF66E737B475}" type="presParOf" srcId="{931C7D2B-86CC-4F62-954D-6693353B9509}" destId="{F670DD02-6DF3-48DE-A772-9AAC2378DC90}" srcOrd="0" destOrd="0" presId="urn:microsoft.com/office/officeart/2005/8/layout/hierarchy2"/>
    <dgm:cxn modelId="{A6BDB8F8-68C9-4778-9929-E15BA2885A9D}" type="presParOf" srcId="{931C7D2B-86CC-4F62-954D-6693353B9509}" destId="{68B1B24E-0945-4559-BAC9-7232B9337F75}" srcOrd="1" destOrd="0" presId="urn:microsoft.com/office/officeart/2005/8/layout/hierarchy2"/>
    <dgm:cxn modelId="{AA0C2F40-B810-4753-B74F-E25536065CF8}" type="presParOf" srcId="{F75FB2B0-A583-4E80-8EAA-33F6823CC8E4}" destId="{FEF7549B-6029-4C72-BCBA-B4E839D63B8E}" srcOrd="6" destOrd="0" presId="urn:microsoft.com/office/officeart/2005/8/layout/hierarchy2"/>
    <dgm:cxn modelId="{80EC6607-B3F6-4D7A-A8B6-8583B876E2E6}" type="presParOf" srcId="{FEF7549B-6029-4C72-BCBA-B4E839D63B8E}" destId="{8E7A7B38-7093-4E3A-B653-EE935940E0AC}" srcOrd="0" destOrd="0" presId="urn:microsoft.com/office/officeart/2005/8/layout/hierarchy2"/>
    <dgm:cxn modelId="{38C7D760-1F66-4540-B72B-5FD576AE0FE1}" type="presParOf" srcId="{F75FB2B0-A583-4E80-8EAA-33F6823CC8E4}" destId="{8DC9C524-0A42-4B83-BA86-555319078CD5}" srcOrd="7" destOrd="0" presId="urn:microsoft.com/office/officeart/2005/8/layout/hierarchy2"/>
    <dgm:cxn modelId="{E6345AAD-F78F-48A1-89CA-85F196CB7C2B}" type="presParOf" srcId="{8DC9C524-0A42-4B83-BA86-555319078CD5}" destId="{035E0139-17A3-4D8D-8FA8-A9F30BAF4B9F}" srcOrd="0" destOrd="0" presId="urn:microsoft.com/office/officeart/2005/8/layout/hierarchy2"/>
    <dgm:cxn modelId="{DA40DA85-4AFD-43AD-BDB1-5DCAFE086CEE}" type="presParOf" srcId="{8DC9C524-0A42-4B83-BA86-555319078CD5}" destId="{10ED21EF-17FE-4DB0-8396-AEA1DFBF022B}" srcOrd="1" destOrd="0" presId="urn:microsoft.com/office/officeart/2005/8/layout/hierarchy2"/>
    <dgm:cxn modelId="{4B95B4C3-58A5-48FE-96A8-59332E50758D}" type="presParOf" srcId="{10ED21EF-17FE-4DB0-8396-AEA1DFBF022B}" destId="{AF50BD74-5E1D-488E-8CB5-B93A1C59CE83}" srcOrd="0" destOrd="0" presId="urn:microsoft.com/office/officeart/2005/8/layout/hierarchy2"/>
    <dgm:cxn modelId="{CF41D668-271C-430D-94D2-DDE54C53E245}" type="presParOf" srcId="{AF50BD74-5E1D-488E-8CB5-B93A1C59CE83}" destId="{B4637652-B904-46FC-80C8-DE0673D062A9}" srcOrd="0" destOrd="0" presId="urn:microsoft.com/office/officeart/2005/8/layout/hierarchy2"/>
    <dgm:cxn modelId="{C1CBD4F0-29D2-4C37-AA51-1BD577DF8A0E}" type="presParOf" srcId="{10ED21EF-17FE-4DB0-8396-AEA1DFBF022B}" destId="{011B7123-339C-4D49-A73E-391A973FEF40}" srcOrd="1" destOrd="0" presId="urn:microsoft.com/office/officeart/2005/8/layout/hierarchy2"/>
    <dgm:cxn modelId="{479BB08C-F90E-450A-957D-8FCA12FF4C3E}" type="presParOf" srcId="{011B7123-339C-4D49-A73E-391A973FEF40}" destId="{A869549A-889A-45B5-8699-81755A51F217}" srcOrd="0" destOrd="0" presId="urn:microsoft.com/office/officeart/2005/8/layout/hierarchy2"/>
    <dgm:cxn modelId="{FFDB7BF2-5B21-464D-81B9-4FD0AD9C84EA}" type="presParOf" srcId="{011B7123-339C-4D49-A73E-391A973FEF40}" destId="{E6014178-2D45-4864-B9D7-0E7ADA6A6147}" srcOrd="1" destOrd="0" presId="urn:microsoft.com/office/officeart/2005/8/layout/hierarchy2"/>
    <dgm:cxn modelId="{35C9FA10-51AD-4FBF-A89E-517675D2E405}" type="presParOf" srcId="{F75FB2B0-A583-4E80-8EAA-33F6823CC8E4}" destId="{BBD144D9-661F-4DCE-A97B-47503107E818}" srcOrd="8" destOrd="0" presId="urn:microsoft.com/office/officeart/2005/8/layout/hierarchy2"/>
    <dgm:cxn modelId="{BD88A924-D849-4856-8846-B56F76E9D7C3}" type="presParOf" srcId="{BBD144D9-661F-4DCE-A97B-47503107E818}" destId="{12AD1FAC-CFCA-4B54-968D-8A47A6E3AD46}" srcOrd="0" destOrd="0" presId="urn:microsoft.com/office/officeart/2005/8/layout/hierarchy2"/>
    <dgm:cxn modelId="{1E2E2D03-69EB-4C9F-925B-783C19AF4092}" type="presParOf" srcId="{F75FB2B0-A583-4E80-8EAA-33F6823CC8E4}" destId="{EC430D8C-B2D6-43A5-85A3-37B18D0ADDE8}" srcOrd="9" destOrd="0" presId="urn:microsoft.com/office/officeart/2005/8/layout/hierarchy2"/>
    <dgm:cxn modelId="{8B0EB7F8-A4FB-4873-A24B-D9F945D5F616}" type="presParOf" srcId="{EC430D8C-B2D6-43A5-85A3-37B18D0ADDE8}" destId="{AE621397-3582-425B-9208-30565DCFF929}" srcOrd="0" destOrd="0" presId="urn:microsoft.com/office/officeart/2005/8/layout/hierarchy2"/>
    <dgm:cxn modelId="{953DF259-FA76-48AD-982C-C01093C06E0B}" type="presParOf" srcId="{EC430D8C-B2D6-43A5-85A3-37B18D0ADDE8}" destId="{39EA293C-D221-4357-952A-B03D1FBD1F66}" srcOrd="1" destOrd="0" presId="urn:microsoft.com/office/officeart/2005/8/layout/hierarchy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F8FE016-56AF-4BC5-8C40-4A1D1747D788}" type="doc">
      <dgm:prSet loTypeId="urn:microsoft.com/office/officeart/2005/8/layout/vProcess5" loCatId="process" qsTypeId="urn:microsoft.com/office/officeart/2005/8/quickstyle/simple1" qsCatId="simple" csTypeId="urn:microsoft.com/office/officeart/2005/8/colors/accent2_1" csCatId="accent2" phldr="1"/>
      <dgm:spPr/>
      <dgm:t>
        <a:bodyPr/>
        <a:lstStyle/>
        <a:p>
          <a:endParaRPr lang="ru-RU"/>
        </a:p>
      </dgm:t>
    </dgm:pt>
    <dgm:pt modelId="{DDE1CEFF-F05F-4F2E-91B3-27DD8C78AC59}">
      <dgm:prSet phldrT="[Текст]"/>
      <dgm:spPr>
        <a:effectLst>
          <a:outerShdw blurRad="50800" dist="38100" dir="13500000" algn="br" rotWithShape="0">
            <a:srgbClr val="C00000">
              <a:alpha val="40000"/>
            </a:srgbClr>
          </a:outerShdw>
        </a:effectLst>
      </dgm:spPr>
      <dgm:t>
        <a:bodyPr/>
        <a:lstStyle/>
        <a:p>
          <a:pPr algn="just"/>
          <a:r>
            <a:rPr lang="ru-RU" smtClean="0"/>
            <a:t>Машгулотни бошлаш, давомат, уй вазифаси, мавзу бўйича сўровлар, конспект</a:t>
          </a:r>
          <a:endParaRPr lang="ru-RU" dirty="0"/>
        </a:p>
      </dgm:t>
    </dgm:pt>
    <dgm:pt modelId="{F1EAABA8-9BAA-4D40-9822-FD168106B23B}" type="parTrans" cxnId="{8B5DC74C-D767-46FC-AA5D-F9EE770DC1C5}">
      <dgm:prSet/>
      <dgm:spPr/>
      <dgm:t>
        <a:bodyPr/>
        <a:lstStyle/>
        <a:p>
          <a:endParaRPr lang="ru-RU"/>
        </a:p>
      </dgm:t>
    </dgm:pt>
    <dgm:pt modelId="{EA5054CF-C034-4612-855A-68C4B122FAEB}" type="sibTrans" cxnId="{8B5DC74C-D767-46FC-AA5D-F9EE770DC1C5}">
      <dgm:prSet>
        <dgm:style>
          <a:lnRef idx="0">
            <a:schemeClr val="accent2"/>
          </a:lnRef>
          <a:fillRef idx="3">
            <a:schemeClr val="accent2"/>
          </a:fillRef>
          <a:effectRef idx="3">
            <a:schemeClr val="accent2"/>
          </a:effectRef>
          <a:fontRef idx="minor">
            <a:schemeClr val="lt1"/>
          </a:fontRef>
        </dgm:style>
      </dgm:prSet>
      <dgm:spPr/>
      <dgm:t>
        <a:bodyPr/>
        <a:lstStyle/>
        <a:p>
          <a:endParaRPr lang="ru-RU"/>
        </a:p>
      </dgm:t>
    </dgm:pt>
    <dgm:pt modelId="{AE241EC4-99FA-47F3-AA74-A10FB17356F1}">
      <dgm:prSet phldrT="[Текст]"/>
      <dgm:spPr>
        <a:effectLst>
          <a:outerShdw blurRad="50800" dist="38100" dir="13500000" algn="br" rotWithShape="0">
            <a:srgbClr val="C00000">
              <a:alpha val="40000"/>
            </a:srgbClr>
          </a:outerShdw>
        </a:effectLst>
      </dgm:spPr>
      <dgm:t>
        <a:bodyPr/>
        <a:lstStyle/>
        <a:p>
          <a:pPr algn="just"/>
          <a:r>
            <a:rPr lang="uz-Cyrl-UZ" smtClean="0"/>
            <a:t>Амалиёт: курация, бемор билан ишлаш, аппаратуралар билан танишиш, муолажаларни бемор билан биргаликда олиб бориш.</a:t>
          </a:r>
          <a:endParaRPr lang="ru-RU" dirty="0"/>
        </a:p>
      </dgm:t>
    </dgm:pt>
    <dgm:pt modelId="{F3F72874-02AC-4D30-B074-7065C3C3E53E}" type="parTrans" cxnId="{EA899C63-49B3-471E-8AD7-B347EEC25549}">
      <dgm:prSet/>
      <dgm:spPr/>
      <dgm:t>
        <a:bodyPr/>
        <a:lstStyle/>
        <a:p>
          <a:endParaRPr lang="ru-RU"/>
        </a:p>
      </dgm:t>
    </dgm:pt>
    <dgm:pt modelId="{75E5DE8A-4132-498C-A777-285428CE1557}" type="sibTrans" cxnId="{EA899C63-49B3-471E-8AD7-B347EEC25549}">
      <dgm:prSet>
        <dgm:style>
          <a:lnRef idx="0">
            <a:schemeClr val="accent2"/>
          </a:lnRef>
          <a:fillRef idx="3">
            <a:schemeClr val="accent2"/>
          </a:fillRef>
          <a:effectRef idx="3">
            <a:schemeClr val="accent2"/>
          </a:effectRef>
          <a:fontRef idx="minor">
            <a:schemeClr val="lt1"/>
          </a:fontRef>
        </dgm:style>
      </dgm:prSet>
      <dgm:spPr/>
      <dgm:t>
        <a:bodyPr/>
        <a:lstStyle/>
        <a:p>
          <a:endParaRPr lang="ru-RU"/>
        </a:p>
      </dgm:t>
    </dgm:pt>
    <dgm:pt modelId="{C9C56901-F300-4B6F-8736-43C87F5ECF15}">
      <dgm:prSet phldrT="[Текст]"/>
      <dgm:spPr>
        <a:effectLst>
          <a:outerShdw blurRad="50800" dist="38100" dir="13500000" algn="br" rotWithShape="0">
            <a:srgbClr val="C00000">
              <a:alpha val="40000"/>
            </a:srgbClr>
          </a:outerShdw>
        </a:effectLst>
      </dgm:spPr>
      <dgm:t>
        <a:bodyPr/>
        <a:lstStyle/>
        <a:p>
          <a:pPr algn="just"/>
          <a:r>
            <a:rPr lang="uz-Cyrl-UZ" smtClean="0"/>
            <a:t>Тушлик, кунлик мавзуга тайёргарлик, тарқатма материаллар билан ишлаш, кўргазмали қуроллар билан ишлаш.</a:t>
          </a:r>
          <a:endParaRPr lang="ru-RU" dirty="0"/>
        </a:p>
      </dgm:t>
    </dgm:pt>
    <dgm:pt modelId="{B21C405A-D914-4CC5-A604-FFD00FD95DB5}" type="parTrans" cxnId="{CB5F7E8B-5C07-4604-A8B5-7BC9B2A896E1}">
      <dgm:prSet/>
      <dgm:spPr/>
      <dgm:t>
        <a:bodyPr/>
        <a:lstStyle/>
        <a:p>
          <a:endParaRPr lang="ru-RU"/>
        </a:p>
      </dgm:t>
    </dgm:pt>
    <dgm:pt modelId="{8AFBAC84-4B27-4C20-9DF7-6BF6C6086613}" type="sibTrans" cxnId="{CB5F7E8B-5C07-4604-A8B5-7BC9B2A896E1}">
      <dgm:prSet>
        <dgm:style>
          <a:lnRef idx="0">
            <a:schemeClr val="accent2"/>
          </a:lnRef>
          <a:fillRef idx="3">
            <a:schemeClr val="accent2"/>
          </a:fillRef>
          <a:effectRef idx="3">
            <a:schemeClr val="accent2"/>
          </a:effectRef>
          <a:fontRef idx="minor">
            <a:schemeClr val="lt1"/>
          </a:fontRef>
        </dgm:style>
      </dgm:prSet>
      <dgm:spPr/>
      <dgm:t>
        <a:bodyPr/>
        <a:lstStyle/>
        <a:p>
          <a:endParaRPr lang="ru-RU"/>
        </a:p>
      </dgm:t>
    </dgm:pt>
    <dgm:pt modelId="{4978EB8E-31E9-4034-BC50-0E3D0EE0C38A}">
      <dgm:prSet/>
      <dgm:spPr>
        <a:effectLst>
          <a:outerShdw blurRad="50800" dist="38100" dir="13500000" algn="br" rotWithShape="0">
            <a:srgbClr val="C00000">
              <a:alpha val="40000"/>
            </a:srgbClr>
          </a:outerShdw>
        </a:effectLst>
      </dgm:spPr>
      <dgm:t>
        <a:bodyPr/>
        <a:lstStyle/>
        <a:p>
          <a:pPr algn="just"/>
          <a:r>
            <a:rPr lang="uz-Cyrl-UZ" smtClean="0"/>
            <a:t>Мавзу бўйича билетларга жавоб бериш, тест ечиш мавзу бўйича ўқитувчи қўшимча маълумотлар билан бойитиш. Машғулотни тугатиш. </a:t>
          </a:r>
          <a:endParaRPr lang="ru-RU" dirty="0"/>
        </a:p>
      </dgm:t>
    </dgm:pt>
    <dgm:pt modelId="{7B2B1297-7838-4ED1-9A61-316C8A0848CD}" type="parTrans" cxnId="{93B534D4-A363-442A-AB1E-A54A0633FEAC}">
      <dgm:prSet/>
      <dgm:spPr/>
      <dgm:t>
        <a:bodyPr/>
        <a:lstStyle/>
        <a:p>
          <a:endParaRPr lang="ru-RU"/>
        </a:p>
      </dgm:t>
    </dgm:pt>
    <dgm:pt modelId="{5F56B836-6A29-41B2-A809-A3DBF094C4B6}" type="sibTrans" cxnId="{93B534D4-A363-442A-AB1E-A54A0633FEAC}">
      <dgm:prSet/>
      <dgm:spPr/>
      <dgm:t>
        <a:bodyPr/>
        <a:lstStyle/>
        <a:p>
          <a:endParaRPr lang="ru-RU"/>
        </a:p>
      </dgm:t>
    </dgm:pt>
    <dgm:pt modelId="{1AB913EF-1FA0-46E3-84C7-73292666C3C3}" type="pres">
      <dgm:prSet presAssocID="{4F8FE016-56AF-4BC5-8C40-4A1D1747D788}" presName="outerComposite" presStyleCnt="0">
        <dgm:presLayoutVars>
          <dgm:chMax val="5"/>
          <dgm:dir/>
          <dgm:resizeHandles val="exact"/>
        </dgm:presLayoutVars>
      </dgm:prSet>
      <dgm:spPr/>
      <dgm:t>
        <a:bodyPr/>
        <a:lstStyle/>
        <a:p>
          <a:endParaRPr lang="ru-RU"/>
        </a:p>
      </dgm:t>
    </dgm:pt>
    <dgm:pt modelId="{380A2B60-D190-4C6E-8EC4-6042D2A246B8}" type="pres">
      <dgm:prSet presAssocID="{4F8FE016-56AF-4BC5-8C40-4A1D1747D788}" presName="dummyMaxCanvas" presStyleCnt="0">
        <dgm:presLayoutVars/>
      </dgm:prSet>
      <dgm:spPr/>
    </dgm:pt>
    <dgm:pt modelId="{C1DCE36E-4959-4C94-B6B0-D0982C8E28D5}" type="pres">
      <dgm:prSet presAssocID="{4F8FE016-56AF-4BC5-8C40-4A1D1747D788}" presName="FourNodes_1" presStyleLbl="node1" presStyleIdx="0" presStyleCnt="4">
        <dgm:presLayoutVars>
          <dgm:bulletEnabled val="1"/>
        </dgm:presLayoutVars>
      </dgm:prSet>
      <dgm:spPr/>
      <dgm:t>
        <a:bodyPr/>
        <a:lstStyle/>
        <a:p>
          <a:endParaRPr lang="ru-RU"/>
        </a:p>
      </dgm:t>
    </dgm:pt>
    <dgm:pt modelId="{7D432D56-0370-4C76-9921-AD2B6D74A57E}" type="pres">
      <dgm:prSet presAssocID="{4F8FE016-56AF-4BC5-8C40-4A1D1747D788}" presName="FourNodes_2" presStyleLbl="node1" presStyleIdx="1" presStyleCnt="4">
        <dgm:presLayoutVars>
          <dgm:bulletEnabled val="1"/>
        </dgm:presLayoutVars>
      </dgm:prSet>
      <dgm:spPr/>
      <dgm:t>
        <a:bodyPr/>
        <a:lstStyle/>
        <a:p>
          <a:endParaRPr lang="ru-RU"/>
        </a:p>
      </dgm:t>
    </dgm:pt>
    <dgm:pt modelId="{1D3027A0-F9D5-4712-B47F-AAEAB00D7608}" type="pres">
      <dgm:prSet presAssocID="{4F8FE016-56AF-4BC5-8C40-4A1D1747D788}" presName="FourNodes_3" presStyleLbl="node1" presStyleIdx="2" presStyleCnt="4">
        <dgm:presLayoutVars>
          <dgm:bulletEnabled val="1"/>
        </dgm:presLayoutVars>
      </dgm:prSet>
      <dgm:spPr/>
      <dgm:t>
        <a:bodyPr/>
        <a:lstStyle/>
        <a:p>
          <a:endParaRPr lang="ru-RU"/>
        </a:p>
      </dgm:t>
    </dgm:pt>
    <dgm:pt modelId="{A2686DB3-B294-4DAC-B228-CEECAE0654F4}" type="pres">
      <dgm:prSet presAssocID="{4F8FE016-56AF-4BC5-8C40-4A1D1747D788}" presName="FourNodes_4" presStyleLbl="node1" presStyleIdx="3" presStyleCnt="4">
        <dgm:presLayoutVars>
          <dgm:bulletEnabled val="1"/>
        </dgm:presLayoutVars>
      </dgm:prSet>
      <dgm:spPr/>
      <dgm:t>
        <a:bodyPr/>
        <a:lstStyle/>
        <a:p>
          <a:endParaRPr lang="ru-RU"/>
        </a:p>
      </dgm:t>
    </dgm:pt>
    <dgm:pt modelId="{F29D7E25-B155-4D8F-9764-0F13500CAA87}" type="pres">
      <dgm:prSet presAssocID="{4F8FE016-56AF-4BC5-8C40-4A1D1747D788}" presName="FourConn_1-2" presStyleLbl="fgAccFollowNode1" presStyleIdx="0" presStyleCnt="3" custScaleX="184361" custScaleY="135864" custLinFactNeighborX="6760" custLinFactNeighborY="-11100">
        <dgm:presLayoutVars>
          <dgm:bulletEnabled val="1"/>
        </dgm:presLayoutVars>
      </dgm:prSet>
      <dgm:spPr/>
      <dgm:t>
        <a:bodyPr/>
        <a:lstStyle/>
        <a:p>
          <a:endParaRPr lang="ru-RU"/>
        </a:p>
      </dgm:t>
    </dgm:pt>
    <dgm:pt modelId="{62B78413-7FA9-42EB-A639-56C962F8F31D}" type="pres">
      <dgm:prSet presAssocID="{4F8FE016-56AF-4BC5-8C40-4A1D1747D788}" presName="FourConn_2-3" presStyleLbl="fgAccFollowNode1" presStyleIdx="1" presStyleCnt="3" custScaleX="185071" custScaleY="144300" custLinFactNeighborX="7471">
        <dgm:presLayoutVars>
          <dgm:bulletEnabled val="1"/>
        </dgm:presLayoutVars>
      </dgm:prSet>
      <dgm:spPr/>
      <dgm:t>
        <a:bodyPr/>
        <a:lstStyle/>
        <a:p>
          <a:endParaRPr lang="ru-RU"/>
        </a:p>
      </dgm:t>
    </dgm:pt>
    <dgm:pt modelId="{A8B3C2AE-1D4B-48C0-AB2F-3DAE1C5A7F0B}" type="pres">
      <dgm:prSet presAssocID="{4F8FE016-56AF-4BC5-8C40-4A1D1747D788}" presName="FourConn_3-4" presStyleLbl="fgAccFollowNode1" presStyleIdx="2" presStyleCnt="3" custScaleX="165890" custScaleY="130536" custLinFactNeighborX="10490">
        <dgm:presLayoutVars>
          <dgm:bulletEnabled val="1"/>
        </dgm:presLayoutVars>
      </dgm:prSet>
      <dgm:spPr/>
      <dgm:t>
        <a:bodyPr/>
        <a:lstStyle/>
        <a:p>
          <a:endParaRPr lang="ru-RU"/>
        </a:p>
      </dgm:t>
    </dgm:pt>
    <dgm:pt modelId="{265F95A7-A1B1-4856-84CB-8E3839EAE190}" type="pres">
      <dgm:prSet presAssocID="{4F8FE016-56AF-4BC5-8C40-4A1D1747D788}" presName="FourNodes_1_text" presStyleLbl="node1" presStyleIdx="3" presStyleCnt="4">
        <dgm:presLayoutVars>
          <dgm:bulletEnabled val="1"/>
        </dgm:presLayoutVars>
      </dgm:prSet>
      <dgm:spPr/>
      <dgm:t>
        <a:bodyPr/>
        <a:lstStyle/>
        <a:p>
          <a:endParaRPr lang="ru-RU"/>
        </a:p>
      </dgm:t>
    </dgm:pt>
    <dgm:pt modelId="{F208868D-3340-44F5-866E-123BBF48483B}" type="pres">
      <dgm:prSet presAssocID="{4F8FE016-56AF-4BC5-8C40-4A1D1747D788}" presName="FourNodes_2_text" presStyleLbl="node1" presStyleIdx="3" presStyleCnt="4">
        <dgm:presLayoutVars>
          <dgm:bulletEnabled val="1"/>
        </dgm:presLayoutVars>
      </dgm:prSet>
      <dgm:spPr/>
      <dgm:t>
        <a:bodyPr/>
        <a:lstStyle/>
        <a:p>
          <a:endParaRPr lang="ru-RU"/>
        </a:p>
      </dgm:t>
    </dgm:pt>
    <dgm:pt modelId="{DCF21E16-68B4-46BC-BE57-2D8BF3B97F73}" type="pres">
      <dgm:prSet presAssocID="{4F8FE016-56AF-4BC5-8C40-4A1D1747D788}" presName="FourNodes_3_text" presStyleLbl="node1" presStyleIdx="3" presStyleCnt="4">
        <dgm:presLayoutVars>
          <dgm:bulletEnabled val="1"/>
        </dgm:presLayoutVars>
      </dgm:prSet>
      <dgm:spPr/>
      <dgm:t>
        <a:bodyPr/>
        <a:lstStyle/>
        <a:p>
          <a:endParaRPr lang="ru-RU"/>
        </a:p>
      </dgm:t>
    </dgm:pt>
    <dgm:pt modelId="{A7101C59-116C-4E12-830F-4BC0BC01ED75}" type="pres">
      <dgm:prSet presAssocID="{4F8FE016-56AF-4BC5-8C40-4A1D1747D788}" presName="FourNodes_4_text" presStyleLbl="node1" presStyleIdx="3" presStyleCnt="4">
        <dgm:presLayoutVars>
          <dgm:bulletEnabled val="1"/>
        </dgm:presLayoutVars>
      </dgm:prSet>
      <dgm:spPr/>
      <dgm:t>
        <a:bodyPr/>
        <a:lstStyle/>
        <a:p>
          <a:endParaRPr lang="ru-RU"/>
        </a:p>
      </dgm:t>
    </dgm:pt>
  </dgm:ptLst>
  <dgm:cxnLst>
    <dgm:cxn modelId="{EFD1AE69-18F3-4F4D-99CB-BF8B5AAE1960}" type="presOf" srcId="{DDE1CEFF-F05F-4F2E-91B3-27DD8C78AC59}" destId="{265F95A7-A1B1-4856-84CB-8E3839EAE190}" srcOrd="1" destOrd="0" presId="urn:microsoft.com/office/officeart/2005/8/layout/vProcess5"/>
    <dgm:cxn modelId="{CB5F7E8B-5C07-4604-A8B5-7BC9B2A896E1}" srcId="{4F8FE016-56AF-4BC5-8C40-4A1D1747D788}" destId="{C9C56901-F300-4B6F-8736-43C87F5ECF15}" srcOrd="2" destOrd="0" parTransId="{B21C405A-D914-4CC5-A604-FFD00FD95DB5}" sibTransId="{8AFBAC84-4B27-4C20-9DF7-6BF6C6086613}"/>
    <dgm:cxn modelId="{2C5B27DF-B6BE-45EE-AE69-45EC7118D0D8}" type="presOf" srcId="{8AFBAC84-4B27-4C20-9DF7-6BF6C6086613}" destId="{A8B3C2AE-1D4B-48C0-AB2F-3DAE1C5A7F0B}" srcOrd="0" destOrd="0" presId="urn:microsoft.com/office/officeart/2005/8/layout/vProcess5"/>
    <dgm:cxn modelId="{3F41D2C7-C716-45FB-8953-DACD7925C7CE}" type="presOf" srcId="{C9C56901-F300-4B6F-8736-43C87F5ECF15}" destId="{DCF21E16-68B4-46BC-BE57-2D8BF3B97F73}" srcOrd="1" destOrd="0" presId="urn:microsoft.com/office/officeart/2005/8/layout/vProcess5"/>
    <dgm:cxn modelId="{9C985FB6-FE74-412C-96B3-6424B2124BA6}" type="presOf" srcId="{4978EB8E-31E9-4034-BC50-0E3D0EE0C38A}" destId="{A7101C59-116C-4E12-830F-4BC0BC01ED75}" srcOrd="1" destOrd="0" presId="urn:microsoft.com/office/officeart/2005/8/layout/vProcess5"/>
    <dgm:cxn modelId="{4FAE4F9E-80E4-498D-BCE9-4AE136B72EB6}" type="presOf" srcId="{AE241EC4-99FA-47F3-AA74-A10FB17356F1}" destId="{F208868D-3340-44F5-866E-123BBF48483B}" srcOrd="1" destOrd="0" presId="urn:microsoft.com/office/officeart/2005/8/layout/vProcess5"/>
    <dgm:cxn modelId="{341D0CB6-190B-4711-8A76-5110E3EAB060}" type="presOf" srcId="{AE241EC4-99FA-47F3-AA74-A10FB17356F1}" destId="{7D432D56-0370-4C76-9921-AD2B6D74A57E}" srcOrd="0" destOrd="0" presId="urn:microsoft.com/office/officeart/2005/8/layout/vProcess5"/>
    <dgm:cxn modelId="{BE4E5C6A-981A-4C29-B16C-C111461ABB89}" type="presOf" srcId="{4978EB8E-31E9-4034-BC50-0E3D0EE0C38A}" destId="{A2686DB3-B294-4DAC-B228-CEECAE0654F4}" srcOrd="0" destOrd="0" presId="urn:microsoft.com/office/officeart/2005/8/layout/vProcess5"/>
    <dgm:cxn modelId="{3D812CB0-C10C-4C15-BE78-072501EA18D0}" type="presOf" srcId="{C9C56901-F300-4B6F-8736-43C87F5ECF15}" destId="{1D3027A0-F9D5-4712-B47F-AAEAB00D7608}" srcOrd="0" destOrd="0" presId="urn:microsoft.com/office/officeart/2005/8/layout/vProcess5"/>
    <dgm:cxn modelId="{8B5DC74C-D767-46FC-AA5D-F9EE770DC1C5}" srcId="{4F8FE016-56AF-4BC5-8C40-4A1D1747D788}" destId="{DDE1CEFF-F05F-4F2E-91B3-27DD8C78AC59}" srcOrd="0" destOrd="0" parTransId="{F1EAABA8-9BAA-4D40-9822-FD168106B23B}" sibTransId="{EA5054CF-C034-4612-855A-68C4B122FAEB}"/>
    <dgm:cxn modelId="{89AF65E6-507B-42EF-9026-C77FE200A1D3}" type="presOf" srcId="{EA5054CF-C034-4612-855A-68C4B122FAEB}" destId="{F29D7E25-B155-4D8F-9764-0F13500CAA87}" srcOrd="0" destOrd="0" presId="urn:microsoft.com/office/officeart/2005/8/layout/vProcess5"/>
    <dgm:cxn modelId="{93B534D4-A363-442A-AB1E-A54A0633FEAC}" srcId="{4F8FE016-56AF-4BC5-8C40-4A1D1747D788}" destId="{4978EB8E-31E9-4034-BC50-0E3D0EE0C38A}" srcOrd="3" destOrd="0" parTransId="{7B2B1297-7838-4ED1-9A61-316C8A0848CD}" sibTransId="{5F56B836-6A29-41B2-A809-A3DBF094C4B6}"/>
    <dgm:cxn modelId="{51824937-8AAB-4F37-8661-99E7361C511E}" type="presOf" srcId="{4F8FE016-56AF-4BC5-8C40-4A1D1747D788}" destId="{1AB913EF-1FA0-46E3-84C7-73292666C3C3}" srcOrd="0" destOrd="0" presId="urn:microsoft.com/office/officeart/2005/8/layout/vProcess5"/>
    <dgm:cxn modelId="{DFDDF888-1549-481D-AE23-F3320597FA06}" type="presOf" srcId="{DDE1CEFF-F05F-4F2E-91B3-27DD8C78AC59}" destId="{C1DCE36E-4959-4C94-B6B0-D0982C8E28D5}" srcOrd="0" destOrd="0" presId="urn:microsoft.com/office/officeart/2005/8/layout/vProcess5"/>
    <dgm:cxn modelId="{547A27D0-A24E-40DF-B458-6A1A8893DB5B}" type="presOf" srcId="{75E5DE8A-4132-498C-A777-285428CE1557}" destId="{62B78413-7FA9-42EB-A639-56C962F8F31D}" srcOrd="0" destOrd="0" presId="urn:microsoft.com/office/officeart/2005/8/layout/vProcess5"/>
    <dgm:cxn modelId="{EA899C63-49B3-471E-8AD7-B347EEC25549}" srcId="{4F8FE016-56AF-4BC5-8C40-4A1D1747D788}" destId="{AE241EC4-99FA-47F3-AA74-A10FB17356F1}" srcOrd="1" destOrd="0" parTransId="{F3F72874-02AC-4D30-B074-7065C3C3E53E}" sibTransId="{75E5DE8A-4132-498C-A777-285428CE1557}"/>
    <dgm:cxn modelId="{3E2123B5-0965-40FB-9972-E56654B76D8C}" type="presParOf" srcId="{1AB913EF-1FA0-46E3-84C7-73292666C3C3}" destId="{380A2B60-D190-4C6E-8EC4-6042D2A246B8}" srcOrd="0" destOrd="0" presId="urn:microsoft.com/office/officeart/2005/8/layout/vProcess5"/>
    <dgm:cxn modelId="{AA44EDE3-A6A6-4D75-9D16-2063D62D0498}" type="presParOf" srcId="{1AB913EF-1FA0-46E3-84C7-73292666C3C3}" destId="{C1DCE36E-4959-4C94-B6B0-D0982C8E28D5}" srcOrd="1" destOrd="0" presId="urn:microsoft.com/office/officeart/2005/8/layout/vProcess5"/>
    <dgm:cxn modelId="{D0BB0C4F-3996-40A1-ABB1-950CC2BEF490}" type="presParOf" srcId="{1AB913EF-1FA0-46E3-84C7-73292666C3C3}" destId="{7D432D56-0370-4C76-9921-AD2B6D74A57E}" srcOrd="2" destOrd="0" presId="urn:microsoft.com/office/officeart/2005/8/layout/vProcess5"/>
    <dgm:cxn modelId="{98A2C31D-00C5-467E-A3B5-C3F6BDC967B6}" type="presParOf" srcId="{1AB913EF-1FA0-46E3-84C7-73292666C3C3}" destId="{1D3027A0-F9D5-4712-B47F-AAEAB00D7608}" srcOrd="3" destOrd="0" presId="urn:microsoft.com/office/officeart/2005/8/layout/vProcess5"/>
    <dgm:cxn modelId="{CA909EA2-B362-469C-BB34-4417004D7646}" type="presParOf" srcId="{1AB913EF-1FA0-46E3-84C7-73292666C3C3}" destId="{A2686DB3-B294-4DAC-B228-CEECAE0654F4}" srcOrd="4" destOrd="0" presId="urn:microsoft.com/office/officeart/2005/8/layout/vProcess5"/>
    <dgm:cxn modelId="{0B16C7F4-9384-492F-BB75-33C87A270C87}" type="presParOf" srcId="{1AB913EF-1FA0-46E3-84C7-73292666C3C3}" destId="{F29D7E25-B155-4D8F-9764-0F13500CAA87}" srcOrd="5" destOrd="0" presId="urn:microsoft.com/office/officeart/2005/8/layout/vProcess5"/>
    <dgm:cxn modelId="{0EA4398E-3171-4B1F-B4D3-B4A9B5D06395}" type="presParOf" srcId="{1AB913EF-1FA0-46E3-84C7-73292666C3C3}" destId="{62B78413-7FA9-42EB-A639-56C962F8F31D}" srcOrd="6" destOrd="0" presId="urn:microsoft.com/office/officeart/2005/8/layout/vProcess5"/>
    <dgm:cxn modelId="{843B4389-15E3-4D6F-9305-76455226081E}" type="presParOf" srcId="{1AB913EF-1FA0-46E3-84C7-73292666C3C3}" destId="{A8B3C2AE-1D4B-48C0-AB2F-3DAE1C5A7F0B}" srcOrd="7" destOrd="0" presId="urn:microsoft.com/office/officeart/2005/8/layout/vProcess5"/>
    <dgm:cxn modelId="{EC7D35F7-5BF8-4767-97D9-4548044A15E5}" type="presParOf" srcId="{1AB913EF-1FA0-46E3-84C7-73292666C3C3}" destId="{265F95A7-A1B1-4856-84CB-8E3839EAE190}" srcOrd="8" destOrd="0" presId="urn:microsoft.com/office/officeart/2005/8/layout/vProcess5"/>
    <dgm:cxn modelId="{235F511A-327F-4299-B85C-6BFC6665FD5C}" type="presParOf" srcId="{1AB913EF-1FA0-46E3-84C7-73292666C3C3}" destId="{F208868D-3340-44F5-866E-123BBF48483B}" srcOrd="9" destOrd="0" presId="urn:microsoft.com/office/officeart/2005/8/layout/vProcess5"/>
    <dgm:cxn modelId="{3F91783E-1B29-4B03-AA87-A14E4A9A0896}" type="presParOf" srcId="{1AB913EF-1FA0-46E3-84C7-73292666C3C3}" destId="{DCF21E16-68B4-46BC-BE57-2D8BF3B97F73}" srcOrd="10" destOrd="0" presId="urn:microsoft.com/office/officeart/2005/8/layout/vProcess5"/>
    <dgm:cxn modelId="{728981B3-4616-42AA-9251-D92FC1068DE8}" type="presParOf" srcId="{1AB913EF-1FA0-46E3-84C7-73292666C3C3}" destId="{A7101C59-116C-4E12-830F-4BC0BC01ED75}" srcOrd="11" destOrd="0" presId="urn:microsoft.com/office/officeart/2005/8/layout/vProcess5"/>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0E566-C81F-4807-82F0-8267BDD556A3}">
      <dsp:nvSpPr>
        <dsp:cNvPr id="0" name=""/>
        <dsp:cNvSpPr/>
      </dsp:nvSpPr>
      <dsp:spPr>
        <a:xfrm>
          <a:off x="532391" y="2270940"/>
          <a:ext cx="1263089" cy="1200522"/>
        </a:xfrm>
        <a:prstGeom prst="roundRect">
          <a:avLst>
            <a:gd name="adj" fmla="val 10000"/>
          </a:avLst>
        </a:prstGeom>
        <a:solidFill>
          <a:srgbClr val="002060"/>
        </a:solidFill>
        <a:ln w="15875" cap="flat" cmpd="sng" algn="ctr">
          <a:solidFill>
            <a:schemeClr val="dk2">
              <a:shade val="80000"/>
              <a:hueOff val="0"/>
              <a:satOff val="0"/>
              <a:lumOff val="0"/>
              <a:alphaOff val="0"/>
            </a:schemeClr>
          </a:solidFill>
          <a:prstDash val="solid"/>
        </a:ln>
        <a:effectLst>
          <a:glow rad="228600">
            <a:srgbClr val="0070C0">
              <a:alpha val="40000"/>
            </a:srgb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bg1"/>
              </a:solidFill>
            </a:rPr>
            <a:t>Машғулот №9</a:t>
          </a:r>
          <a:endParaRPr lang="ru-RU" sz="1200" b="1" kern="1200" dirty="0">
            <a:solidFill>
              <a:schemeClr val="bg1"/>
            </a:solidFill>
          </a:endParaRPr>
        </a:p>
      </dsp:txBody>
      <dsp:txXfrm>
        <a:off x="567553" y="2306102"/>
        <a:ext cx="1192765" cy="1130198"/>
      </dsp:txXfrm>
    </dsp:sp>
    <dsp:sp modelId="{B3211696-EBD1-4F72-9BE1-1A54F5075868}">
      <dsp:nvSpPr>
        <dsp:cNvPr id="0" name=""/>
        <dsp:cNvSpPr/>
      </dsp:nvSpPr>
      <dsp:spPr>
        <a:xfrm rot="17022522">
          <a:off x="926747" y="1754829"/>
          <a:ext cx="2277110" cy="20502"/>
        </a:xfrm>
        <a:custGeom>
          <a:avLst/>
          <a:gdLst/>
          <a:ahLst/>
          <a:cxnLst/>
          <a:rect l="0" t="0" r="0" b="0"/>
          <a:pathLst>
            <a:path>
              <a:moveTo>
                <a:pt x="0" y="10251"/>
              </a:moveTo>
              <a:lnTo>
                <a:pt x="2277110" y="10251"/>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2008374" y="1708152"/>
        <a:ext cx="113855" cy="113855"/>
      </dsp:txXfrm>
    </dsp:sp>
    <dsp:sp modelId="{8B53B82C-74E5-4BE0-B609-F0D6AFFC702F}">
      <dsp:nvSpPr>
        <dsp:cNvPr id="0" name=""/>
        <dsp:cNvSpPr/>
      </dsp:nvSpPr>
      <dsp:spPr>
        <a:xfrm>
          <a:off x="2335123" y="343186"/>
          <a:ext cx="1263089" cy="631544"/>
        </a:xfrm>
        <a:prstGeom prst="roundRect">
          <a:avLst>
            <a:gd name="adj" fmla="val 10000"/>
          </a:avLst>
        </a:prstGeom>
        <a:solidFill>
          <a:schemeClr val="lt1">
            <a:hueOff val="0"/>
            <a:satOff val="0"/>
            <a:lumOff val="0"/>
            <a:alphaOff val="0"/>
          </a:schemeClr>
        </a:solidFill>
        <a:ln w="15875" cap="flat" cmpd="sng" algn="ctr">
          <a:solidFill>
            <a:srgbClr val="C00000"/>
          </a:solidFill>
          <a:prstDash val="solid"/>
        </a:ln>
        <a:effectLst>
          <a:glow rad="1397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dirty="0" smtClean="0">
              <a:solidFill>
                <a:schemeClr val="tx1"/>
              </a:solidFill>
              <a:effectLst>
                <a:outerShdw blurRad="38100" dist="38100" dir="2700000" algn="tl">
                  <a:srgbClr val="000000">
                    <a:alpha val="43137"/>
                  </a:srgbClr>
                </a:outerShdw>
              </a:effectLst>
            </a:rPr>
            <a:t>Талаба</a:t>
          </a:r>
          <a:endParaRPr lang="ru-RU" sz="1800" b="1" kern="1200" dirty="0">
            <a:solidFill>
              <a:schemeClr val="tx1"/>
            </a:solidFill>
            <a:effectLst>
              <a:outerShdw blurRad="38100" dist="38100" dir="2700000" algn="tl">
                <a:srgbClr val="000000">
                  <a:alpha val="43137"/>
                </a:srgbClr>
              </a:outerShdw>
            </a:effectLst>
          </a:endParaRPr>
        </a:p>
      </dsp:txBody>
      <dsp:txXfrm>
        <a:off x="2353620" y="361683"/>
        <a:ext cx="1226095" cy="594550"/>
      </dsp:txXfrm>
    </dsp:sp>
    <dsp:sp modelId="{AF892A9D-8B65-4315-B688-99824149642D}">
      <dsp:nvSpPr>
        <dsp:cNvPr id="0" name=""/>
        <dsp:cNvSpPr/>
      </dsp:nvSpPr>
      <dsp:spPr>
        <a:xfrm rot="830">
          <a:off x="3598212" y="648764"/>
          <a:ext cx="470955" cy="20502"/>
        </a:xfrm>
        <a:custGeom>
          <a:avLst/>
          <a:gdLst/>
          <a:ahLst/>
          <a:cxnLst/>
          <a:rect l="0" t="0" r="0" b="0"/>
          <a:pathLst>
            <a:path>
              <a:moveTo>
                <a:pt x="0" y="10251"/>
              </a:moveTo>
              <a:lnTo>
                <a:pt x="470955" y="10251"/>
              </a:lnTo>
            </a:path>
          </a:pathLst>
        </a:custGeom>
        <a:noFill/>
        <a:ln w="15875" cap="flat" cmpd="sng"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821916" y="647241"/>
        <a:ext cx="23547" cy="23547"/>
      </dsp:txXfrm>
    </dsp:sp>
    <dsp:sp modelId="{E00A0BF6-443D-4938-AE4A-C1ABD5BD9AC6}">
      <dsp:nvSpPr>
        <dsp:cNvPr id="0" name=""/>
        <dsp:cNvSpPr/>
      </dsp:nvSpPr>
      <dsp:spPr>
        <a:xfrm>
          <a:off x="4069168" y="145513"/>
          <a:ext cx="1263089" cy="1027119"/>
        </a:xfrm>
        <a:prstGeom prst="roundRect">
          <a:avLst>
            <a:gd name="adj" fmla="val 10000"/>
          </a:avLst>
        </a:prstGeom>
        <a:solidFill>
          <a:schemeClr val="lt1">
            <a:hueOff val="0"/>
            <a:satOff val="0"/>
            <a:lumOff val="0"/>
            <a:alphaOff val="0"/>
          </a:schemeClr>
        </a:solidFill>
        <a:ln w="15875"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dirty="0" smtClean="0">
              <a:solidFill>
                <a:schemeClr val="tx1"/>
              </a:solidFill>
              <a:effectLst>
                <a:outerShdw blurRad="38100" dist="38100" dir="2700000" algn="tl">
                  <a:srgbClr val="000000">
                    <a:alpha val="43137"/>
                  </a:srgbClr>
                </a:outerShdw>
              </a:effectLst>
            </a:rPr>
            <a:t>Ўқитувчи</a:t>
          </a:r>
          <a:endParaRPr lang="ru-RU" sz="1800" b="1" kern="1200" dirty="0">
            <a:solidFill>
              <a:schemeClr val="tx1"/>
            </a:solidFill>
            <a:effectLst>
              <a:outerShdw blurRad="38100" dist="38100" dir="2700000" algn="tl">
                <a:srgbClr val="000000">
                  <a:alpha val="43137"/>
                </a:srgbClr>
              </a:outerShdw>
            </a:effectLst>
          </a:endParaRPr>
        </a:p>
      </dsp:txBody>
      <dsp:txXfrm>
        <a:off x="4099251" y="175596"/>
        <a:ext cx="1202923" cy="966953"/>
      </dsp:txXfrm>
    </dsp:sp>
    <dsp:sp modelId="{76F379F9-C234-41C8-B0D9-729A71852DE2}">
      <dsp:nvSpPr>
        <dsp:cNvPr id="0" name=""/>
        <dsp:cNvSpPr/>
      </dsp:nvSpPr>
      <dsp:spPr>
        <a:xfrm rot="17718864">
          <a:off x="1457796" y="2327668"/>
          <a:ext cx="1179859" cy="20502"/>
        </a:xfrm>
        <a:custGeom>
          <a:avLst/>
          <a:gdLst/>
          <a:ahLst/>
          <a:cxnLst/>
          <a:rect l="0" t="0" r="0" b="0"/>
          <a:pathLst>
            <a:path>
              <a:moveTo>
                <a:pt x="0" y="10251"/>
              </a:moveTo>
              <a:lnTo>
                <a:pt x="1179859" y="10251"/>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2018229" y="2308423"/>
        <a:ext cx="58992" cy="58992"/>
      </dsp:txXfrm>
    </dsp:sp>
    <dsp:sp modelId="{D217E66A-42E4-42CD-AFE7-9CC6EFBB6E94}">
      <dsp:nvSpPr>
        <dsp:cNvPr id="0" name=""/>
        <dsp:cNvSpPr/>
      </dsp:nvSpPr>
      <dsp:spPr>
        <a:xfrm>
          <a:off x="2299971" y="1488865"/>
          <a:ext cx="1263089" cy="631544"/>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397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Дарснинг  актив қисми</a:t>
          </a:r>
          <a:endParaRPr lang="ru-RU" sz="1200" b="1" kern="1200" dirty="0">
            <a:solidFill>
              <a:schemeClr val="tx1"/>
            </a:solidFill>
            <a:effectLst>
              <a:outerShdw blurRad="38100" dist="38100" dir="2700000" algn="tl">
                <a:srgbClr val="000000">
                  <a:alpha val="43137"/>
                </a:srgbClr>
              </a:outerShdw>
            </a:effectLst>
          </a:endParaRPr>
        </a:p>
      </dsp:txBody>
      <dsp:txXfrm>
        <a:off x="2318468" y="1507362"/>
        <a:ext cx="1226095" cy="594550"/>
      </dsp:txXfrm>
    </dsp:sp>
    <dsp:sp modelId="{04627910-10BB-41B2-8237-9AFDC23A8F21}">
      <dsp:nvSpPr>
        <dsp:cNvPr id="0" name=""/>
        <dsp:cNvSpPr/>
      </dsp:nvSpPr>
      <dsp:spPr>
        <a:xfrm rot="20726548">
          <a:off x="3554607" y="1728203"/>
          <a:ext cx="526613" cy="20502"/>
        </a:xfrm>
        <a:custGeom>
          <a:avLst/>
          <a:gdLst/>
          <a:ahLst/>
          <a:cxnLst/>
          <a:rect l="0" t="0" r="0" b="0"/>
          <a:pathLst>
            <a:path>
              <a:moveTo>
                <a:pt x="0" y="10251"/>
              </a:moveTo>
              <a:lnTo>
                <a:pt x="526613" y="10251"/>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804749" y="1725289"/>
        <a:ext cx="26330" cy="26330"/>
      </dsp:txXfrm>
    </dsp:sp>
    <dsp:sp modelId="{3B65E7FD-A55D-4333-9FD9-053E19F6118B}">
      <dsp:nvSpPr>
        <dsp:cNvPr id="0" name=""/>
        <dsp:cNvSpPr/>
      </dsp:nvSpPr>
      <dsp:spPr>
        <a:xfrm>
          <a:off x="4072767" y="1356500"/>
          <a:ext cx="1263089" cy="631544"/>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Савол жавоблар</a:t>
          </a:r>
          <a:endParaRPr lang="ru-RU" sz="1200" b="1" kern="1200" dirty="0">
            <a:solidFill>
              <a:schemeClr val="tx1"/>
            </a:solidFill>
            <a:effectLst>
              <a:outerShdw blurRad="38100" dist="38100" dir="2700000" algn="tl">
                <a:srgbClr val="000000">
                  <a:alpha val="43137"/>
                </a:srgbClr>
              </a:outerShdw>
            </a:effectLst>
          </a:endParaRPr>
        </a:p>
      </dsp:txBody>
      <dsp:txXfrm>
        <a:off x="4091264" y="1374997"/>
        <a:ext cx="1226095" cy="594550"/>
      </dsp:txXfrm>
    </dsp:sp>
    <dsp:sp modelId="{EC574F4B-8540-428B-B476-F2BC9F19D6DC}">
      <dsp:nvSpPr>
        <dsp:cNvPr id="0" name=""/>
        <dsp:cNvSpPr/>
      </dsp:nvSpPr>
      <dsp:spPr>
        <a:xfrm rot="3079181">
          <a:off x="3410132" y="2112719"/>
          <a:ext cx="815564" cy="20502"/>
        </a:xfrm>
        <a:custGeom>
          <a:avLst/>
          <a:gdLst/>
          <a:ahLst/>
          <a:cxnLst/>
          <a:rect l="0" t="0" r="0" b="0"/>
          <a:pathLst>
            <a:path>
              <a:moveTo>
                <a:pt x="0" y="10251"/>
              </a:moveTo>
              <a:lnTo>
                <a:pt x="815564" y="10251"/>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797525" y="2102582"/>
        <a:ext cx="40778" cy="40778"/>
      </dsp:txXfrm>
    </dsp:sp>
    <dsp:sp modelId="{461CE5D7-CE94-46EC-B4A2-5C3344B5CD60}">
      <dsp:nvSpPr>
        <dsp:cNvPr id="0" name=""/>
        <dsp:cNvSpPr/>
      </dsp:nvSpPr>
      <dsp:spPr>
        <a:xfrm>
          <a:off x="4072767" y="2125532"/>
          <a:ext cx="1263089" cy="631544"/>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Амалиётга ўргатиш</a:t>
          </a:r>
          <a:endParaRPr lang="ru-RU" sz="1200" b="1" kern="1200" dirty="0">
            <a:solidFill>
              <a:schemeClr val="tx1"/>
            </a:solidFill>
            <a:effectLst>
              <a:outerShdw blurRad="38100" dist="38100" dir="2700000" algn="tl">
                <a:srgbClr val="000000">
                  <a:alpha val="43137"/>
                </a:srgbClr>
              </a:outerShdw>
            </a:effectLst>
          </a:endParaRPr>
        </a:p>
      </dsp:txBody>
      <dsp:txXfrm>
        <a:off x="4091264" y="2144029"/>
        <a:ext cx="1226095" cy="594550"/>
      </dsp:txXfrm>
    </dsp:sp>
    <dsp:sp modelId="{BC6DCA9B-2817-4798-A0AB-814E633B7F70}">
      <dsp:nvSpPr>
        <dsp:cNvPr id="0" name=""/>
        <dsp:cNvSpPr/>
      </dsp:nvSpPr>
      <dsp:spPr>
        <a:xfrm rot="4204160">
          <a:off x="3070286" y="2497235"/>
          <a:ext cx="1495255" cy="20502"/>
        </a:xfrm>
        <a:custGeom>
          <a:avLst/>
          <a:gdLst/>
          <a:ahLst/>
          <a:cxnLst/>
          <a:rect l="0" t="0" r="0" b="0"/>
          <a:pathLst>
            <a:path>
              <a:moveTo>
                <a:pt x="0" y="10251"/>
              </a:moveTo>
              <a:lnTo>
                <a:pt x="1495255" y="10251"/>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780533" y="2470105"/>
        <a:ext cx="74762" cy="74762"/>
      </dsp:txXfrm>
    </dsp:sp>
    <dsp:sp modelId="{2A815EC9-1532-41E3-BD3E-92540C97FB4D}">
      <dsp:nvSpPr>
        <dsp:cNvPr id="0" name=""/>
        <dsp:cNvSpPr/>
      </dsp:nvSpPr>
      <dsp:spPr>
        <a:xfrm>
          <a:off x="4072767" y="2894563"/>
          <a:ext cx="1263089" cy="631544"/>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Хисоб китоб қилиш ва баҳо қўйиш</a:t>
          </a:r>
          <a:endParaRPr lang="ru-RU" sz="1200" b="1" kern="1200" dirty="0">
            <a:solidFill>
              <a:schemeClr val="tx1"/>
            </a:solidFill>
            <a:effectLst>
              <a:outerShdw blurRad="38100" dist="38100" dir="2700000" algn="tl">
                <a:srgbClr val="000000">
                  <a:alpha val="43137"/>
                </a:srgbClr>
              </a:outerShdw>
            </a:effectLst>
          </a:endParaRPr>
        </a:p>
      </dsp:txBody>
      <dsp:txXfrm>
        <a:off x="4091264" y="2913060"/>
        <a:ext cx="1226095" cy="594550"/>
      </dsp:txXfrm>
    </dsp:sp>
    <dsp:sp modelId="{CA4615A3-0B56-458B-9C2A-D13927E68A48}">
      <dsp:nvSpPr>
        <dsp:cNvPr id="0" name=""/>
        <dsp:cNvSpPr/>
      </dsp:nvSpPr>
      <dsp:spPr>
        <a:xfrm rot="18269025">
          <a:off x="5124268" y="2798059"/>
          <a:ext cx="975450" cy="20502"/>
        </a:xfrm>
        <a:custGeom>
          <a:avLst/>
          <a:gdLst/>
          <a:ahLst/>
          <a:cxnLst/>
          <a:rect l="0" t="0" r="0" b="0"/>
          <a:pathLst>
            <a:path>
              <a:moveTo>
                <a:pt x="0" y="10251"/>
              </a:moveTo>
              <a:lnTo>
                <a:pt x="975450" y="10251"/>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5587607" y="2783924"/>
        <a:ext cx="48772" cy="48772"/>
      </dsp:txXfrm>
    </dsp:sp>
    <dsp:sp modelId="{E5E79AEE-E2E8-4DE4-AA3E-C48C2FD84224}">
      <dsp:nvSpPr>
        <dsp:cNvPr id="0" name=""/>
        <dsp:cNvSpPr/>
      </dsp:nvSpPr>
      <dsp:spPr>
        <a:xfrm>
          <a:off x="5888130" y="2090512"/>
          <a:ext cx="1263089" cy="631544"/>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Ижобий баҳо</a:t>
          </a:r>
          <a:endParaRPr lang="ru-RU" sz="1200" b="1" kern="1200" dirty="0">
            <a:solidFill>
              <a:schemeClr val="tx1"/>
            </a:solidFill>
            <a:effectLst>
              <a:outerShdw blurRad="38100" dist="38100" dir="2700000" algn="tl">
                <a:srgbClr val="000000">
                  <a:alpha val="43137"/>
                </a:srgbClr>
              </a:outerShdw>
            </a:effectLst>
          </a:endParaRPr>
        </a:p>
      </dsp:txBody>
      <dsp:txXfrm>
        <a:off x="5906627" y="2109009"/>
        <a:ext cx="1226095" cy="594550"/>
      </dsp:txXfrm>
    </dsp:sp>
    <dsp:sp modelId="{AE21637F-24EC-4031-9C37-2F334E67013F}">
      <dsp:nvSpPr>
        <dsp:cNvPr id="0" name=""/>
        <dsp:cNvSpPr/>
      </dsp:nvSpPr>
      <dsp:spPr>
        <a:xfrm rot="21486548">
          <a:off x="5335706" y="3190968"/>
          <a:ext cx="552574" cy="20502"/>
        </a:xfrm>
        <a:custGeom>
          <a:avLst/>
          <a:gdLst/>
          <a:ahLst/>
          <a:cxnLst/>
          <a:rect l="0" t="0" r="0" b="0"/>
          <a:pathLst>
            <a:path>
              <a:moveTo>
                <a:pt x="0" y="10251"/>
              </a:moveTo>
              <a:lnTo>
                <a:pt x="552574" y="10251"/>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5598179" y="3187405"/>
        <a:ext cx="27628" cy="27628"/>
      </dsp:txXfrm>
    </dsp:sp>
    <dsp:sp modelId="{F1918CD9-B080-43AD-B7FB-5A6A849ACB2B}">
      <dsp:nvSpPr>
        <dsp:cNvPr id="0" name=""/>
        <dsp:cNvSpPr/>
      </dsp:nvSpPr>
      <dsp:spPr>
        <a:xfrm>
          <a:off x="5888130" y="2876331"/>
          <a:ext cx="1263089" cy="631544"/>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Қониқарсиз баҳо</a:t>
          </a:r>
          <a:endParaRPr lang="ru-RU" sz="1200" b="1" kern="1200" dirty="0">
            <a:solidFill>
              <a:schemeClr val="tx1"/>
            </a:solidFill>
            <a:effectLst>
              <a:outerShdw blurRad="38100" dist="38100" dir="2700000" algn="tl">
                <a:srgbClr val="000000">
                  <a:alpha val="43137"/>
                </a:srgbClr>
              </a:outerShdw>
            </a:effectLst>
          </a:endParaRPr>
        </a:p>
      </dsp:txBody>
      <dsp:txXfrm>
        <a:off x="5906627" y="2894828"/>
        <a:ext cx="1226095" cy="594550"/>
      </dsp:txXfrm>
    </dsp:sp>
    <dsp:sp modelId="{AC1E11C7-BFFF-4D5B-9FE3-467E891ED537}">
      <dsp:nvSpPr>
        <dsp:cNvPr id="0" name=""/>
        <dsp:cNvSpPr/>
      </dsp:nvSpPr>
      <dsp:spPr>
        <a:xfrm rot="3844376">
          <a:off x="1455791" y="3403798"/>
          <a:ext cx="1207199" cy="20502"/>
        </a:xfrm>
        <a:custGeom>
          <a:avLst/>
          <a:gdLst/>
          <a:ahLst/>
          <a:cxnLst/>
          <a:rect l="0" t="0" r="0" b="0"/>
          <a:pathLst>
            <a:path>
              <a:moveTo>
                <a:pt x="0" y="10251"/>
              </a:moveTo>
              <a:lnTo>
                <a:pt x="1207199" y="10251"/>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2029210" y="3383869"/>
        <a:ext cx="60359" cy="60359"/>
      </dsp:txXfrm>
    </dsp:sp>
    <dsp:sp modelId="{1F56BB9F-B071-4855-9A68-DADE52108889}">
      <dsp:nvSpPr>
        <dsp:cNvPr id="0" name=""/>
        <dsp:cNvSpPr/>
      </dsp:nvSpPr>
      <dsp:spPr>
        <a:xfrm>
          <a:off x="2323300" y="3490063"/>
          <a:ext cx="1263089" cy="933669"/>
        </a:xfrm>
        <a:prstGeom prst="roundRect">
          <a:avLst>
            <a:gd name="adj" fmla="val 10000"/>
          </a:avLst>
        </a:prstGeom>
        <a:solidFill>
          <a:schemeClr val="lt1">
            <a:hueOff val="0"/>
            <a:satOff val="0"/>
            <a:lumOff val="0"/>
            <a:alphaOff val="0"/>
          </a:schemeClr>
        </a:solidFill>
        <a:ln w="15875"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Маълумотлар қисми</a:t>
          </a:r>
          <a:endParaRPr lang="ru-RU" sz="1200" b="1" kern="1200" dirty="0" smtClean="0">
            <a:solidFill>
              <a:schemeClr val="tx1"/>
            </a:solidFill>
            <a:effectLst>
              <a:outerShdw blurRad="38100" dist="38100" dir="2700000" algn="tl">
                <a:srgbClr val="000000">
                  <a:alpha val="43137"/>
                </a:srgbClr>
              </a:outerShdw>
            </a:effectLst>
          </a:endParaRPr>
        </a:p>
        <a:p>
          <a:pPr lvl="0" algn="ctr" defTabSz="533400">
            <a:lnSpc>
              <a:spcPct val="90000"/>
            </a:lnSpc>
            <a:spcBef>
              <a:spcPct val="0"/>
            </a:spcBef>
            <a:spcAft>
              <a:spcPct val="35000"/>
            </a:spcAft>
          </a:pPr>
          <a:r>
            <a:rPr lang="ru-RU" sz="1200" b="1" kern="1200" dirty="0" smtClean="0">
              <a:solidFill>
                <a:schemeClr val="tx1"/>
              </a:solidFill>
              <a:effectLst>
                <a:outerShdw blurRad="38100" dist="38100" dir="2700000" algn="tl">
                  <a:srgbClr val="000000">
                    <a:alpha val="43137"/>
                  </a:srgbClr>
                </a:outerShdw>
              </a:effectLst>
            </a:rPr>
            <a:t>(10-15 минут</a:t>
          </a:r>
          <a:r>
            <a:rPr lang="uz-Latn-UZ" sz="1200" b="1" kern="1200" dirty="0" smtClean="0">
              <a:solidFill>
                <a:schemeClr val="tx1"/>
              </a:solidFill>
              <a:effectLst>
                <a:outerShdw blurRad="38100" dist="38100" dir="2700000" algn="tl">
                  <a:srgbClr val="000000">
                    <a:alpha val="43137"/>
                  </a:srgbClr>
                </a:outerShdw>
              </a:effectLst>
            </a:rPr>
            <a:t> дан ошмаслиги керак</a:t>
          </a:r>
          <a:r>
            <a:rPr lang="ru-RU" sz="1200" b="1" kern="1200" dirty="0" smtClean="0">
              <a:solidFill>
                <a:schemeClr val="tx1"/>
              </a:solidFill>
              <a:effectLst>
                <a:outerShdw blurRad="38100" dist="38100" dir="2700000" algn="tl">
                  <a:srgbClr val="000000">
                    <a:alpha val="43137"/>
                  </a:srgbClr>
                </a:outerShdw>
              </a:effectLst>
            </a:rPr>
            <a:t>)</a:t>
          </a:r>
          <a:r>
            <a:rPr lang="uz-Latn-UZ" sz="1200" b="1" kern="1200" dirty="0" smtClean="0">
              <a:solidFill>
                <a:schemeClr val="tx1"/>
              </a:solidFill>
              <a:effectLst>
                <a:outerShdw blurRad="38100" dist="38100" dir="2700000" algn="tl">
                  <a:srgbClr val="000000">
                    <a:alpha val="43137"/>
                  </a:srgbClr>
                </a:outerShdw>
              </a:effectLst>
            </a:rPr>
            <a:t> </a:t>
          </a:r>
          <a:endParaRPr lang="ru-RU" sz="1200" b="1" kern="1200" dirty="0">
            <a:solidFill>
              <a:schemeClr val="tx1"/>
            </a:solidFill>
            <a:effectLst>
              <a:outerShdw blurRad="38100" dist="38100" dir="2700000" algn="tl">
                <a:srgbClr val="000000">
                  <a:alpha val="43137"/>
                </a:srgbClr>
              </a:outerShdw>
            </a:effectLst>
          </a:endParaRPr>
        </a:p>
      </dsp:txBody>
      <dsp:txXfrm>
        <a:off x="2350646" y="3517409"/>
        <a:ext cx="1208397" cy="878977"/>
      </dsp:txXfrm>
    </dsp:sp>
    <dsp:sp modelId="{C73BCF21-D712-4564-A0B2-07A63B3913BE}">
      <dsp:nvSpPr>
        <dsp:cNvPr id="0" name=""/>
        <dsp:cNvSpPr/>
      </dsp:nvSpPr>
      <dsp:spPr>
        <a:xfrm rot="158709">
          <a:off x="3586130" y="3957881"/>
          <a:ext cx="486896" cy="20502"/>
        </a:xfrm>
        <a:custGeom>
          <a:avLst/>
          <a:gdLst/>
          <a:ahLst/>
          <a:cxnLst/>
          <a:rect l="0" t="0" r="0" b="0"/>
          <a:pathLst>
            <a:path>
              <a:moveTo>
                <a:pt x="0" y="10251"/>
              </a:moveTo>
              <a:lnTo>
                <a:pt x="486896" y="10251"/>
              </a:lnTo>
            </a:path>
          </a:pathLst>
        </a:custGeom>
        <a:noFill/>
        <a:ln w="15875" cap="flat" cmpd="sng"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817406" y="3955960"/>
        <a:ext cx="24344" cy="24344"/>
      </dsp:txXfrm>
    </dsp:sp>
    <dsp:sp modelId="{F670DD02-6DF3-48DE-A772-9AAC2378DC90}">
      <dsp:nvSpPr>
        <dsp:cNvPr id="0" name=""/>
        <dsp:cNvSpPr/>
      </dsp:nvSpPr>
      <dsp:spPr>
        <a:xfrm>
          <a:off x="4072767" y="3663595"/>
          <a:ext cx="1263089" cy="631544"/>
        </a:xfrm>
        <a:prstGeom prst="roundRect">
          <a:avLst>
            <a:gd name="adj" fmla="val 10000"/>
          </a:avLst>
        </a:prstGeom>
        <a:solidFill>
          <a:schemeClr val="lt1">
            <a:hueOff val="0"/>
            <a:satOff val="0"/>
            <a:lumOff val="0"/>
            <a:alphaOff val="0"/>
          </a:schemeClr>
        </a:solidFill>
        <a:ln w="15875"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Материалларни изохлаш ва </a:t>
          </a:r>
          <a:r>
            <a:rPr lang="ru-RU" sz="1200" b="1" kern="1200" dirty="0" smtClean="0">
              <a:solidFill>
                <a:schemeClr val="tx1"/>
              </a:solidFill>
              <a:effectLst>
                <a:outerShdw blurRad="38100" dist="38100" dir="2700000" algn="tl">
                  <a:srgbClr val="000000">
                    <a:alpha val="43137"/>
                  </a:srgbClr>
                </a:outerShdw>
              </a:effectLst>
            </a:rPr>
            <a:t>слайд</a:t>
          </a:r>
          <a:r>
            <a:rPr lang="uz-Latn-UZ" sz="1200" b="1" kern="1200" dirty="0" smtClean="0">
              <a:solidFill>
                <a:schemeClr val="tx1"/>
              </a:solidFill>
              <a:effectLst>
                <a:outerShdw blurRad="38100" dist="38100" dir="2700000" algn="tl">
                  <a:srgbClr val="000000">
                    <a:alpha val="43137"/>
                  </a:srgbClr>
                </a:outerShdw>
              </a:effectLst>
            </a:rPr>
            <a:t>лар кўрсатиш</a:t>
          </a:r>
          <a:endParaRPr lang="ru-RU" sz="1200" b="1" kern="1200" dirty="0">
            <a:solidFill>
              <a:schemeClr val="tx1"/>
            </a:solidFill>
            <a:effectLst>
              <a:outerShdw blurRad="38100" dist="38100" dir="2700000" algn="tl">
                <a:srgbClr val="000000">
                  <a:alpha val="43137"/>
                </a:srgbClr>
              </a:outerShdw>
            </a:effectLst>
          </a:endParaRPr>
        </a:p>
      </dsp:txBody>
      <dsp:txXfrm>
        <a:off x="4091264" y="3682092"/>
        <a:ext cx="1226095" cy="594550"/>
      </dsp:txXfrm>
    </dsp:sp>
    <dsp:sp modelId="{FEF7549B-6029-4C72-BCBA-B4E839D63B8E}">
      <dsp:nvSpPr>
        <dsp:cNvPr id="0" name=""/>
        <dsp:cNvSpPr/>
      </dsp:nvSpPr>
      <dsp:spPr>
        <a:xfrm rot="4519613">
          <a:off x="1017521" y="3868841"/>
          <a:ext cx="2083739" cy="20502"/>
        </a:xfrm>
        <a:custGeom>
          <a:avLst/>
          <a:gdLst/>
          <a:ahLst/>
          <a:cxnLst/>
          <a:rect l="0" t="0" r="0" b="0"/>
          <a:pathLst>
            <a:path>
              <a:moveTo>
                <a:pt x="0" y="10251"/>
              </a:moveTo>
              <a:lnTo>
                <a:pt x="2083739" y="10251"/>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2007297" y="3826998"/>
        <a:ext cx="104186" cy="104186"/>
      </dsp:txXfrm>
    </dsp:sp>
    <dsp:sp modelId="{035E0139-17A3-4D8D-8FA8-A9F30BAF4B9F}">
      <dsp:nvSpPr>
        <dsp:cNvPr id="0" name=""/>
        <dsp:cNvSpPr/>
      </dsp:nvSpPr>
      <dsp:spPr>
        <a:xfrm>
          <a:off x="2323300" y="4571210"/>
          <a:ext cx="1263089" cy="631544"/>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Машғулотнинг  актив қисми</a:t>
          </a:r>
          <a:endParaRPr lang="ru-RU" sz="1200" b="1" kern="1200" dirty="0">
            <a:solidFill>
              <a:schemeClr val="tx1"/>
            </a:solidFill>
            <a:effectLst>
              <a:outerShdw blurRad="38100" dist="38100" dir="2700000" algn="tl">
                <a:srgbClr val="000000">
                  <a:alpha val="43137"/>
                </a:srgbClr>
              </a:outerShdw>
            </a:effectLst>
          </a:endParaRPr>
        </a:p>
      </dsp:txBody>
      <dsp:txXfrm>
        <a:off x="2341797" y="4589707"/>
        <a:ext cx="1226095" cy="594550"/>
      </dsp:txXfrm>
    </dsp:sp>
    <dsp:sp modelId="{AF50BD74-5E1D-488E-8CB5-B93A1C59CE83}">
      <dsp:nvSpPr>
        <dsp:cNvPr id="0" name=""/>
        <dsp:cNvSpPr/>
      </dsp:nvSpPr>
      <dsp:spPr>
        <a:xfrm rot="88185">
          <a:off x="3586310" y="4882971"/>
          <a:ext cx="486537" cy="20502"/>
        </a:xfrm>
        <a:custGeom>
          <a:avLst/>
          <a:gdLst/>
          <a:ahLst/>
          <a:cxnLst/>
          <a:rect l="0" t="0" r="0" b="0"/>
          <a:pathLst>
            <a:path>
              <a:moveTo>
                <a:pt x="0" y="10251"/>
              </a:moveTo>
              <a:lnTo>
                <a:pt x="486537" y="10251"/>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817415" y="4881059"/>
        <a:ext cx="24326" cy="24326"/>
      </dsp:txXfrm>
    </dsp:sp>
    <dsp:sp modelId="{A869549A-889A-45B5-8699-81755A51F217}">
      <dsp:nvSpPr>
        <dsp:cNvPr id="0" name=""/>
        <dsp:cNvSpPr/>
      </dsp:nvSpPr>
      <dsp:spPr>
        <a:xfrm>
          <a:off x="4072767" y="4583690"/>
          <a:ext cx="1263089" cy="631544"/>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Уйга вазифа</a:t>
          </a:r>
          <a:endParaRPr lang="ru-RU" sz="1200" b="1" kern="1200" dirty="0">
            <a:solidFill>
              <a:schemeClr val="tx1"/>
            </a:solidFill>
            <a:effectLst>
              <a:outerShdw blurRad="38100" dist="38100" dir="2700000" algn="tl">
                <a:srgbClr val="000000">
                  <a:alpha val="43137"/>
                </a:srgbClr>
              </a:outerShdw>
            </a:effectLst>
          </a:endParaRPr>
        </a:p>
      </dsp:txBody>
      <dsp:txXfrm>
        <a:off x="4091264" y="4602187"/>
        <a:ext cx="1226095" cy="594550"/>
      </dsp:txXfrm>
    </dsp:sp>
    <dsp:sp modelId="{BBD144D9-661F-4DCE-A97B-47503107E818}">
      <dsp:nvSpPr>
        <dsp:cNvPr id="0" name=""/>
        <dsp:cNvSpPr/>
      </dsp:nvSpPr>
      <dsp:spPr>
        <a:xfrm rot="21079685">
          <a:off x="1792232" y="2818108"/>
          <a:ext cx="568280" cy="20502"/>
        </a:xfrm>
        <a:custGeom>
          <a:avLst/>
          <a:gdLst/>
          <a:ahLst/>
          <a:cxnLst/>
          <a:rect l="0" t="0" r="0" b="0"/>
          <a:pathLst>
            <a:path>
              <a:moveTo>
                <a:pt x="0" y="10251"/>
              </a:moveTo>
              <a:lnTo>
                <a:pt x="568280" y="10251"/>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2062166" y="2814152"/>
        <a:ext cx="28414" cy="28414"/>
      </dsp:txXfrm>
    </dsp:sp>
    <dsp:sp modelId="{AE621397-3582-425B-9208-30565DCFF929}">
      <dsp:nvSpPr>
        <dsp:cNvPr id="0" name=""/>
        <dsp:cNvSpPr/>
      </dsp:nvSpPr>
      <dsp:spPr>
        <a:xfrm>
          <a:off x="2357265" y="2469745"/>
          <a:ext cx="1263089" cy="631544"/>
        </a:xfrm>
        <a:prstGeom prst="roundRect">
          <a:avLst>
            <a:gd name="adj" fmla="val 10000"/>
          </a:avLst>
        </a:prstGeom>
        <a:solidFill>
          <a:schemeClr val="lt1">
            <a:hueOff val="0"/>
            <a:satOff val="0"/>
            <a:lumOff val="0"/>
            <a:alphaOff val="0"/>
          </a:schemeClr>
        </a:solidFill>
        <a:ln w="15875" cap="flat" cmpd="sng" algn="ctr">
          <a:solidFill>
            <a:srgbClr val="FFC000"/>
          </a:solidFill>
          <a:prstDash val="solid"/>
        </a:ln>
        <a:effectLst>
          <a:glow rad="101600">
            <a:schemeClr val="accent1">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Танафус</a:t>
          </a:r>
          <a:r>
            <a:rPr lang="ru-RU" sz="1200" b="1" kern="1200" dirty="0" smtClean="0">
              <a:solidFill>
                <a:schemeClr val="tx1"/>
              </a:solidFill>
              <a:effectLst>
                <a:outerShdw blurRad="38100" dist="38100" dir="2700000" algn="tl">
                  <a:srgbClr val="000000">
                    <a:alpha val="43137"/>
                  </a:srgbClr>
                </a:outerShdw>
              </a:effectLst>
            </a:rPr>
            <a:t> 5-10 минут</a:t>
          </a:r>
          <a:endParaRPr lang="ru-RU" sz="1200" b="1" kern="1200" dirty="0">
            <a:solidFill>
              <a:schemeClr val="tx1"/>
            </a:solidFill>
            <a:effectLst>
              <a:outerShdw blurRad="38100" dist="38100" dir="2700000" algn="tl">
                <a:srgbClr val="000000">
                  <a:alpha val="43137"/>
                </a:srgbClr>
              </a:outerShdw>
            </a:effectLst>
          </a:endParaRPr>
        </a:p>
      </dsp:txBody>
      <dsp:txXfrm>
        <a:off x="2375762" y="2488242"/>
        <a:ext cx="1226095" cy="5945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DCE36E-4959-4C94-B6B0-D0982C8E28D5}">
      <dsp:nvSpPr>
        <dsp:cNvPr id="0" name=""/>
        <dsp:cNvSpPr/>
      </dsp:nvSpPr>
      <dsp:spPr>
        <a:xfrm>
          <a:off x="0" y="0"/>
          <a:ext cx="5991065" cy="998030"/>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a:outerShdw blurRad="50800" dist="38100" dir="13500000" algn="br" rotWithShape="0">
            <a:srgbClr val="C00000">
              <a:alpha val="40000"/>
            </a:srgb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pPr>
          <a:r>
            <a:rPr lang="ru-RU" sz="1500" kern="1200" dirty="0" smtClean="0"/>
            <a:t>Формирование «тематической» целевой группы  пациентов с относительно сходными характеристиками</a:t>
          </a:r>
          <a:endParaRPr lang="ru-RU" sz="1500" kern="1200" dirty="0"/>
        </a:p>
      </dsp:txBody>
      <dsp:txXfrm>
        <a:off x="29231" y="29231"/>
        <a:ext cx="4829779" cy="939568"/>
      </dsp:txXfrm>
    </dsp:sp>
    <dsp:sp modelId="{7D432D56-0370-4C76-9921-AD2B6D74A57E}">
      <dsp:nvSpPr>
        <dsp:cNvPr id="0" name=""/>
        <dsp:cNvSpPr/>
      </dsp:nvSpPr>
      <dsp:spPr>
        <a:xfrm>
          <a:off x="501751" y="1179491"/>
          <a:ext cx="5991065" cy="998030"/>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a:outerShdw blurRad="50800" dist="38100" dir="13500000" algn="br" rotWithShape="0">
            <a:srgbClr val="C00000">
              <a:alpha val="40000"/>
            </a:srgb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pPr>
          <a:r>
            <a:rPr lang="ru-RU" sz="1500" kern="1200" dirty="0" smtClean="0"/>
            <a:t>Для избранной целевой группы проводится цикл занятий по заранее составленному плану и по согласованному графику; одно из основных требований – посещение всего цикла занятий</a:t>
          </a:r>
          <a:endParaRPr lang="ru-RU" sz="1500" kern="1200" dirty="0"/>
        </a:p>
      </dsp:txBody>
      <dsp:txXfrm>
        <a:off x="530982" y="1208722"/>
        <a:ext cx="4782131" cy="939568"/>
      </dsp:txXfrm>
    </dsp:sp>
    <dsp:sp modelId="{1D3027A0-F9D5-4712-B47F-AAEAB00D7608}">
      <dsp:nvSpPr>
        <dsp:cNvPr id="0" name=""/>
        <dsp:cNvSpPr/>
      </dsp:nvSpPr>
      <dsp:spPr>
        <a:xfrm>
          <a:off x="996014" y="2358982"/>
          <a:ext cx="5991065" cy="998030"/>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a:outerShdw blurRad="50800" dist="38100" dir="13500000" algn="br" rotWithShape="0">
            <a:srgbClr val="C00000">
              <a:alpha val="40000"/>
            </a:srgb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pPr>
          <a:r>
            <a:rPr lang="ru-RU" sz="1500" kern="1200" dirty="0" smtClean="0"/>
            <a:t>Численность целевой группы пациентов должна быть не более 10-12 человек</a:t>
          </a:r>
          <a:endParaRPr lang="ru-RU" sz="1500" kern="1200" dirty="0"/>
        </a:p>
      </dsp:txBody>
      <dsp:txXfrm>
        <a:off x="1025245" y="2388213"/>
        <a:ext cx="4789620" cy="939568"/>
      </dsp:txXfrm>
    </dsp:sp>
    <dsp:sp modelId="{A2686DB3-B294-4DAC-B228-CEECAE0654F4}">
      <dsp:nvSpPr>
        <dsp:cNvPr id="0" name=""/>
        <dsp:cNvSpPr/>
      </dsp:nvSpPr>
      <dsp:spPr>
        <a:xfrm>
          <a:off x="1497766" y="3538473"/>
          <a:ext cx="5991065" cy="998030"/>
        </a:xfrm>
        <a:prstGeom prst="roundRect">
          <a:avLst>
            <a:gd name="adj" fmla="val 10000"/>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a:outerShdw blurRad="50800" dist="38100" dir="13500000" algn="br" rotWithShape="0">
            <a:srgbClr val="C00000">
              <a:alpha val="40000"/>
            </a:srgb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l" defTabSz="666750">
            <a:lnSpc>
              <a:spcPct val="90000"/>
            </a:lnSpc>
            <a:spcBef>
              <a:spcPct val="0"/>
            </a:spcBef>
            <a:spcAft>
              <a:spcPct val="35000"/>
            </a:spcAft>
          </a:pPr>
          <a:r>
            <a:rPr lang="ru-RU" sz="1500" kern="1200" dirty="0" smtClean="0"/>
            <a:t>Организация группового консультирования должна проводится  в специально оборудованном помещении</a:t>
          </a:r>
          <a:endParaRPr lang="ru-RU" sz="1500" kern="1200" dirty="0"/>
        </a:p>
      </dsp:txBody>
      <dsp:txXfrm>
        <a:off x="1526997" y="3567704"/>
        <a:ext cx="4782131" cy="939568"/>
      </dsp:txXfrm>
    </dsp:sp>
    <dsp:sp modelId="{F29D7E25-B155-4D8F-9764-0F13500CAA87}">
      <dsp:nvSpPr>
        <dsp:cNvPr id="0" name=""/>
        <dsp:cNvSpPr/>
      </dsp:nvSpPr>
      <dsp:spPr>
        <a:xfrm>
          <a:off x="5112565" y="576064"/>
          <a:ext cx="1195986" cy="881377"/>
        </a:xfrm>
        <a:prstGeom prst="downArrow">
          <a:avLst>
            <a:gd name="adj1" fmla="val 55000"/>
            <a:gd name="adj2" fmla="val 45000"/>
          </a:avLst>
        </a:prstGeom>
        <a:gradFill rotWithShape="1">
          <a:gsLst>
            <a:gs pos="0">
              <a:schemeClr val="accent2"/>
            </a:gs>
            <a:gs pos="100000">
              <a:schemeClr val="accent2">
                <a:shade val="76000"/>
                <a:lumMod val="90000"/>
              </a:schemeClr>
            </a:gs>
          </a:gsLst>
          <a:lin ang="5400000" scaled="0"/>
        </a:gradFill>
        <a:ln>
          <a:noFill/>
        </a:ln>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dsp:spPr>
      <dsp:style>
        <a:lnRef idx="0">
          <a:schemeClr val="accent2"/>
        </a:lnRef>
        <a:fillRef idx="3">
          <a:schemeClr val="accent2"/>
        </a:fillRef>
        <a:effectRef idx="3">
          <a:schemeClr val="accent2"/>
        </a:effectRef>
        <a:fontRef idx="minor">
          <a:schemeClr val="lt1"/>
        </a:fontRef>
      </dsp:style>
      <ds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endParaRPr lang="ru-RU" sz="3500" kern="1200"/>
        </a:p>
      </dsp:txBody>
      <dsp:txXfrm>
        <a:off x="5381662" y="576064"/>
        <a:ext cx="657792" cy="663236"/>
      </dsp:txXfrm>
    </dsp:sp>
    <dsp:sp modelId="{62B78413-7FA9-42EB-A639-56C962F8F31D}">
      <dsp:nvSpPr>
        <dsp:cNvPr id="0" name=""/>
        <dsp:cNvSpPr/>
      </dsp:nvSpPr>
      <dsp:spPr>
        <a:xfrm>
          <a:off x="5616626" y="1800200"/>
          <a:ext cx="1200592" cy="936103"/>
        </a:xfrm>
        <a:prstGeom prst="downArrow">
          <a:avLst>
            <a:gd name="adj1" fmla="val 55000"/>
            <a:gd name="adj2" fmla="val 45000"/>
          </a:avLst>
        </a:prstGeom>
        <a:gradFill rotWithShape="1">
          <a:gsLst>
            <a:gs pos="0">
              <a:schemeClr val="accent2"/>
            </a:gs>
            <a:gs pos="100000">
              <a:schemeClr val="accent2">
                <a:shade val="76000"/>
                <a:lumMod val="90000"/>
              </a:schemeClr>
            </a:gs>
          </a:gsLst>
          <a:lin ang="5400000" scaled="0"/>
        </a:gradFill>
        <a:ln>
          <a:noFill/>
        </a:ln>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dsp:spPr>
      <dsp:style>
        <a:lnRef idx="0">
          <a:schemeClr val="accent2"/>
        </a:lnRef>
        <a:fillRef idx="3">
          <a:schemeClr val="accent2"/>
        </a:fillRef>
        <a:effectRef idx="3">
          <a:schemeClr val="accent2"/>
        </a:effectRef>
        <a:fontRef idx="minor">
          <a:schemeClr val="lt1"/>
        </a:fontRef>
      </dsp:style>
      <ds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endParaRPr lang="ru-RU" sz="3500" kern="1200"/>
        </a:p>
      </dsp:txBody>
      <dsp:txXfrm>
        <a:off x="5886759" y="1800200"/>
        <a:ext cx="660326" cy="704418"/>
      </dsp:txXfrm>
    </dsp:sp>
    <dsp:sp modelId="{A8B3C2AE-1D4B-48C0-AB2F-3DAE1C5A7F0B}">
      <dsp:nvSpPr>
        <dsp:cNvPr id="0" name=""/>
        <dsp:cNvSpPr/>
      </dsp:nvSpPr>
      <dsp:spPr>
        <a:xfrm>
          <a:off x="6192690" y="3024336"/>
          <a:ext cx="1076161" cy="846813"/>
        </a:xfrm>
        <a:prstGeom prst="downArrow">
          <a:avLst>
            <a:gd name="adj1" fmla="val 55000"/>
            <a:gd name="adj2" fmla="val 45000"/>
          </a:avLst>
        </a:prstGeom>
        <a:gradFill rotWithShape="1">
          <a:gsLst>
            <a:gs pos="0">
              <a:schemeClr val="accent2"/>
            </a:gs>
            <a:gs pos="100000">
              <a:schemeClr val="accent2">
                <a:shade val="76000"/>
                <a:lumMod val="90000"/>
              </a:schemeClr>
            </a:gs>
          </a:gsLst>
          <a:lin ang="5400000" scaled="0"/>
        </a:gradFill>
        <a:ln>
          <a:noFill/>
        </a:ln>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dsp:spPr>
      <dsp:style>
        <a:lnRef idx="0">
          <a:schemeClr val="accent2"/>
        </a:lnRef>
        <a:fillRef idx="3">
          <a:schemeClr val="accent2"/>
        </a:fillRef>
        <a:effectRef idx="3">
          <a:schemeClr val="accent2"/>
        </a:effectRef>
        <a:fontRef idx="minor">
          <a:schemeClr val="lt1"/>
        </a:fontRef>
      </dsp:style>
      <ds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endParaRPr lang="ru-RU" sz="3500" kern="1200"/>
        </a:p>
      </dsp:txBody>
      <dsp:txXfrm>
        <a:off x="6434826" y="3024336"/>
        <a:ext cx="591889" cy="63722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9837" cy="497126"/>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29761" y="0"/>
            <a:ext cx="2929837" cy="497126"/>
          </a:xfrm>
          <a:prstGeom prst="rect">
            <a:avLst/>
          </a:prstGeom>
        </p:spPr>
        <p:txBody>
          <a:bodyPr vert="horz" lIns="91440" tIns="45720" rIns="91440" bIns="45720" rtlCol="0"/>
          <a:lstStyle>
            <a:lvl1pPr algn="r">
              <a:defRPr sz="1200"/>
            </a:lvl1pPr>
          </a:lstStyle>
          <a:p>
            <a:fld id="{57C6FC9A-857B-4DC8-B36F-9AAEDCBFB414}" type="datetimeFigureOut">
              <a:rPr lang="ru-RU" smtClean="0"/>
              <a:pPr/>
              <a:t>30.05.2018</a:t>
            </a:fld>
            <a:endParaRPr lang="ru-RU"/>
          </a:p>
        </p:txBody>
      </p:sp>
      <p:sp>
        <p:nvSpPr>
          <p:cNvPr id="4" name="Образ слайда 3"/>
          <p:cNvSpPr>
            <a:spLocks noGrp="1" noRot="1" noChangeAspect="1"/>
          </p:cNvSpPr>
          <p:nvPr>
            <p:ph type="sldImg" idx="2"/>
          </p:nvPr>
        </p:nvSpPr>
        <p:spPr>
          <a:xfrm>
            <a:off x="896938" y="746125"/>
            <a:ext cx="4967287" cy="372745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6117" y="4722694"/>
            <a:ext cx="5408930" cy="4474131"/>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443662"/>
            <a:ext cx="2929837" cy="497126"/>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29761" y="9443662"/>
            <a:ext cx="2929837" cy="497126"/>
          </a:xfrm>
          <a:prstGeom prst="rect">
            <a:avLst/>
          </a:prstGeom>
        </p:spPr>
        <p:txBody>
          <a:bodyPr vert="horz" lIns="91440" tIns="45720" rIns="91440" bIns="45720" rtlCol="0" anchor="b"/>
          <a:lstStyle>
            <a:lvl1pPr algn="r">
              <a:defRPr sz="1200"/>
            </a:lvl1pPr>
          </a:lstStyle>
          <a:p>
            <a:fld id="{C02E5F2E-61DC-42CE-8CF3-FC897FA7BDA6}" type="slidenum">
              <a:rPr lang="ru-RU" smtClean="0"/>
              <a:pPr/>
              <a:t>‹#›</a:t>
            </a:fld>
            <a:endParaRPr lang="ru-RU"/>
          </a:p>
        </p:txBody>
      </p:sp>
    </p:spTree>
    <p:extLst>
      <p:ext uri="{BB962C8B-B14F-4D97-AF65-F5344CB8AC3E}">
        <p14:creationId xmlns="" xmlns:p14="http://schemas.microsoft.com/office/powerpoint/2010/main" val="22493461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ru-RU" smtClean="0"/>
              <a:t>Образец заголовка</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47FE6CBA-E845-403E-9D4F-CBADC6E8C00C}" type="datetime1">
              <a:rPr lang="ru-RU" smtClean="0"/>
              <a:pPr/>
              <a:t>30.05.2018</a:t>
            </a:fld>
            <a:endParaRPr lang="ru-RU"/>
          </a:p>
        </p:txBody>
      </p:sp>
      <p:sp>
        <p:nvSpPr>
          <p:cNvPr id="5" name="Footer Placeholder 4"/>
          <p:cNvSpPr>
            <a:spLocks noGrp="1"/>
          </p:cNvSpPr>
          <p:nvPr>
            <p:ph type="ftr" sz="quarter" idx="11"/>
          </p:nvPr>
        </p:nvSpPr>
        <p:spPr>
          <a:xfrm>
            <a:off x="1174044" y="5357592"/>
            <a:ext cx="5034845" cy="365125"/>
          </a:xfrm>
        </p:spPr>
        <p:txBody>
          <a:bodyPr/>
          <a:lstStyle/>
          <a:p>
            <a:endParaRPr lang="ru-RU"/>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23F4BF4D-98E6-4243-BEBE-A6A789E7946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5CB64189-DA9C-471C-81D6-55DC1EC3D325}" type="datetime1">
              <a:rPr lang="ru-RU" smtClean="0"/>
              <a:pPr/>
              <a:t>30.05.2018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E9C64B3-6242-4C6C-AADC-38AFA752F42F}" type="datetime1">
              <a:rPr lang="ru-RU" smtClean="0"/>
              <a:pPr/>
              <a:t>30.05.2018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9FCDB38B-4473-4DD2-920F-A4FFE787918D}" type="datetime1">
              <a:rPr lang="ru-RU" smtClean="0"/>
              <a:pPr/>
              <a:t>30.05.2018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3F4BF4D-98E6-4243-BEBE-A6A789E7946A}" type="slidenum">
              <a:rPr lang="ru-RU" smtClean="0"/>
              <a:pPr/>
              <a:t>‹#›</a:t>
            </a:fld>
            <a:endParaRPr lang="ru-RU"/>
          </a:p>
        </p:txBody>
      </p:sp>
      <p:sp>
        <p:nvSpPr>
          <p:cNvPr id="9" name="Content Placeholder 8"/>
          <p:cNvSpPr>
            <a:spLocks noGrp="1"/>
          </p:cNvSpPr>
          <p:nvPr>
            <p:ph sz="quarter" idx="13"/>
          </p:nvPr>
        </p:nvSpPr>
        <p:spPr>
          <a:xfrm>
            <a:off x="1298448" y="2121407"/>
            <a:ext cx="3200400" cy="360273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603D7F29-3C5D-4DB4-87DF-D53DA6FE9A7F}" type="datetime1">
              <a:rPr lang="ru-RU" smtClean="0"/>
              <a:pPr/>
              <a:t>30.05.2018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3F4BF4D-98E6-4243-BEBE-A6A789E7946A}" type="slidenum">
              <a:rPr lang="ru-RU" smtClean="0"/>
              <a:pPr/>
              <a:t>‹#›</a:t>
            </a:fld>
            <a:endParaRPr lang="ru-RU"/>
          </a:p>
        </p:txBody>
      </p:sp>
      <p:sp>
        <p:nvSpPr>
          <p:cNvPr id="11" name="Content Placeholder 10"/>
          <p:cNvSpPr>
            <a:spLocks noGrp="1"/>
          </p:cNvSpPr>
          <p:nvPr>
            <p:ph sz="quarter" idx="13"/>
          </p:nvPr>
        </p:nvSpPr>
        <p:spPr>
          <a:xfrm>
            <a:off x="1298448" y="2944368"/>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F0A2DC59-606D-4BC5-A3F1-13C803198927}" type="datetime1">
              <a:rPr lang="ru-RU" smtClean="0"/>
              <a:pPr/>
              <a:t>30.05.2018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71418A-2C0C-4E1D-9D59-72BBABF941E3}" type="datetime1">
              <a:rPr lang="ru-RU" smtClean="0"/>
              <a:pPr/>
              <a:t>30.05.2018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ru-RU" smtClean="0"/>
              <a:t>Образец заголовка</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1698" y="5885672"/>
            <a:ext cx="1213821" cy="365125"/>
          </a:xfrm>
        </p:spPr>
        <p:txBody>
          <a:bodyPr/>
          <a:lstStyle/>
          <a:p>
            <a:fld id="{8090E38E-41D8-4F45-A108-4E6A884F5437}" type="datetime1">
              <a:rPr lang="ru-RU" smtClean="0"/>
              <a:pPr/>
              <a:t>30.05.2018</a:t>
            </a:fld>
            <a:endParaRPr lang="ru-RU"/>
          </a:p>
        </p:txBody>
      </p:sp>
      <p:sp>
        <p:nvSpPr>
          <p:cNvPr id="6" name="Footer Placeholder 5"/>
          <p:cNvSpPr>
            <a:spLocks noGrp="1"/>
          </p:cNvSpPr>
          <p:nvPr>
            <p:ph type="ftr" sz="quarter" idx="11"/>
          </p:nvPr>
        </p:nvSpPr>
        <p:spPr>
          <a:xfrm rot="-60000">
            <a:off x="914554" y="5829261"/>
            <a:ext cx="3522607" cy="365125"/>
          </a:xfrm>
        </p:spPr>
        <p:txBody>
          <a:bodyPr/>
          <a:lstStyle/>
          <a:p>
            <a:endParaRPr lang="ru-RU"/>
          </a:p>
        </p:txBody>
      </p:sp>
      <p:sp>
        <p:nvSpPr>
          <p:cNvPr id="7" name="Slide Number Placeholder 6"/>
          <p:cNvSpPr>
            <a:spLocks noGrp="1"/>
          </p:cNvSpPr>
          <p:nvPr>
            <p:ph type="sldNum" sz="quarter" idx="12"/>
          </p:nvPr>
        </p:nvSpPr>
        <p:spPr>
          <a:xfrm rot="60000">
            <a:off x="7557313" y="5896961"/>
            <a:ext cx="554023" cy="365125"/>
          </a:xfrm>
        </p:spPr>
        <p:txBody>
          <a:bodyPr/>
          <a:lstStyle/>
          <a:p>
            <a:fld id="{23F4BF4D-98E6-4243-BEBE-A6A789E7946A}"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5936" y="5888737"/>
            <a:ext cx="1213821" cy="365125"/>
          </a:xfrm>
        </p:spPr>
        <p:txBody>
          <a:bodyPr/>
          <a:lstStyle/>
          <a:p>
            <a:fld id="{6D63EB74-5481-4F8B-9C91-2ECD854D8655}" type="datetime1">
              <a:rPr lang="ru-RU" smtClean="0"/>
              <a:pPr/>
              <a:t>30.05.2018</a:t>
            </a:fld>
            <a:endParaRPr lang="ru-RU"/>
          </a:p>
        </p:txBody>
      </p:sp>
      <p:sp>
        <p:nvSpPr>
          <p:cNvPr id="6" name="Footer Placeholder 5"/>
          <p:cNvSpPr>
            <a:spLocks noGrp="1"/>
          </p:cNvSpPr>
          <p:nvPr>
            <p:ph type="ftr" sz="quarter" idx="11"/>
          </p:nvPr>
        </p:nvSpPr>
        <p:spPr>
          <a:xfrm rot="-60000">
            <a:off x="914569" y="5831037"/>
            <a:ext cx="3319043" cy="365125"/>
          </a:xfrm>
        </p:spPr>
        <p:txBody>
          <a:bodyPr/>
          <a:lstStyle/>
          <a:p>
            <a:endParaRPr lang="ru-RU"/>
          </a:p>
        </p:txBody>
      </p:sp>
      <p:sp>
        <p:nvSpPr>
          <p:cNvPr id="7" name="Slide Number Placeholder 6"/>
          <p:cNvSpPr>
            <a:spLocks noGrp="1"/>
          </p:cNvSpPr>
          <p:nvPr>
            <p:ph type="sldNum" sz="quarter" idx="12"/>
          </p:nvPr>
        </p:nvSpPr>
        <p:spPr>
          <a:xfrm rot="60000">
            <a:off x="7562089" y="5900026"/>
            <a:ext cx="554023" cy="365125"/>
          </a:xfrm>
        </p:spPr>
        <p:txBody>
          <a:bodyPr/>
          <a:lstStyle/>
          <a:p>
            <a:fld id="{23F4BF4D-98E6-4243-BEBE-A6A789E7946A}"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9B50ED72-A540-4D10-AB52-02B42208EC94}" type="datetime1">
              <a:rPr lang="ru-RU" smtClean="0"/>
              <a:pPr/>
              <a:t>30.05.2018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F11E290-C573-41A7-B147-1A1F467E2D1F}" type="datetime1">
              <a:rPr lang="ru-RU" smtClean="0"/>
              <a:pPr/>
              <a:t>30.05.2018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C56FB039-F30C-4CDB-949F-C1DC9019DCA5}" type="datetime1">
              <a:rPr lang="ru-RU" smtClean="0"/>
              <a:pPr/>
              <a:t>30.05.2018</a:t>
            </a:fld>
            <a:endParaRPr lang="ru-RU"/>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ru-RU"/>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23F4BF4D-98E6-4243-BEBE-A6A789E7946A}"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217.160.60.64/fb/link9.php?id=1313"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14414" y="1340768"/>
            <a:ext cx="6715172" cy="3600400"/>
          </a:xfrm>
        </p:spPr>
        <p:txBody>
          <a:bodyPr anchor="ctr">
            <a:noAutofit/>
          </a:bodyPr>
          <a:lstStyle/>
          <a:p>
            <a:r>
              <a:rPr lang="uz-Cyrl-UZ" sz="3200" b="1" dirty="0" smtClean="0">
                <a:solidFill>
                  <a:srgbClr val="004D86"/>
                </a:solidFill>
              </a:rPr>
              <a:t>АКУШЕРЛИК ВА ГИНЕКОЛОГИК КАСАЛЛИКЛАРДА </a:t>
            </a:r>
            <a:r>
              <a:rPr lang="uz-Cyrl-UZ" sz="3200" b="1" smtClean="0">
                <a:solidFill>
                  <a:srgbClr val="004D86"/>
                </a:solidFill>
                <a:cs typeface="Times New Roman" pitchFamily="18" charset="0"/>
              </a:rPr>
              <a:t>ФИЗИК ОМИЛ ВА </a:t>
            </a:r>
            <a:r>
              <a:rPr lang="uz-Cyrl-UZ" sz="3200" b="1" dirty="0" smtClean="0">
                <a:solidFill>
                  <a:srgbClr val="004D86"/>
                </a:solidFill>
                <a:cs typeface="Times New Roman" pitchFamily="18" charset="0"/>
              </a:rPr>
              <a:t>ФИЗИОТЕРАПИЯНИ </a:t>
            </a:r>
            <a:r>
              <a:rPr lang="uz-Latn-UZ" sz="3200" b="1" dirty="0" smtClean="0">
                <a:solidFill>
                  <a:srgbClr val="004D86"/>
                </a:solidFill>
                <a:cs typeface="Times New Roman" pitchFamily="18" charset="0"/>
              </a:rPr>
              <a:t>ҚЎ</a:t>
            </a:r>
            <a:r>
              <a:rPr lang="uz-Cyrl-UZ" sz="3200" b="1" dirty="0" smtClean="0">
                <a:solidFill>
                  <a:srgbClr val="004D86"/>
                </a:solidFill>
                <a:cs typeface="Times New Roman" pitchFamily="18" charset="0"/>
              </a:rPr>
              <a:t>ЛЛАШ</a:t>
            </a:r>
            <a:r>
              <a:rPr lang="ru-RU" sz="3200" b="1" dirty="0" smtClean="0">
                <a:solidFill>
                  <a:srgbClr val="004D86"/>
                </a:solidFill>
              </a:rPr>
              <a:t/>
            </a:r>
            <a:br>
              <a:rPr lang="ru-RU" sz="3200" b="1" dirty="0" smtClean="0">
                <a:solidFill>
                  <a:srgbClr val="004D86"/>
                </a:solidFill>
              </a:rPr>
            </a:br>
            <a:endParaRPr lang="ru-RU" sz="3200" dirty="0">
              <a:solidFill>
                <a:srgbClr val="004D86"/>
              </a:solidFill>
              <a:effectLst>
                <a:outerShdw blurRad="38100" dist="38100" dir="2700000" algn="tl">
                  <a:srgbClr val="000000">
                    <a:alpha val="43137"/>
                  </a:srgbClr>
                </a:outerShdw>
              </a:effectLst>
            </a:endParaRPr>
          </a:p>
        </p:txBody>
      </p:sp>
      <p:graphicFrame>
        <p:nvGraphicFramePr>
          <p:cNvPr id="4" name="Таблица 3"/>
          <p:cNvGraphicFramePr>
            <a:graphicFrameLocks noGrp="1"/>
          </p:cNvGraphicFramePr>
          <p:nvPr>
            <p:extLst>
              <p:ext uri="{D42A27DB-BD31-4B8C-83A1-F6EECF244321}">
                <p14:modId xmlns="" xmlns:p14="http://schemas.microsoft.com/office/powerpoint/2010/main" val="3159065692"/>
              </p:ext>
            </p:extLst>
          </p:nvPr>
        </p:nvGraphicFramePr>
        <p:xfrm>
          <a:off x="3143240" y="5072074"/>
          <a:ext cx="4929222" cy="701040"/>
        </p:xfrm>
        <a:graphic>
          <a:graphicData uri="http://schemas.openxmlformats.org/drawingml/2006/table">
            <a:tbl>
              <a:tblPr firstRow="1" bandRow="1">
                <a:tableStyleId>{5C22544A-7EE6-4342-B048-85BDC9FD1C3A}</a:tableStyleId>
              </a:tblPr>
              <a:tblGrid>
                <a:gridCol w="1123113"/>
                <a:gridCol w="3806109"/>
              </a:tblGrid>
              <a:tr h="32713">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1800" b="1" kern="1200" dirty="0" smtClean="0">
                          <a:solidFill>
                            <a:srgbClr val="C00000"/>
                          </a:solidFill>
                          <a:latin typeface="+mj-lt"/>
                          <a:ea typeface="+mn-ea"/>
                          <a:cs typeface="Arial" charset="0"/>
                        </a:rPr>
                        <a:t>УТАНОВ</a:t>
                      </a: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800" b="1" kern="1200" dirty="0" smtClean="0">
                          <a:solidFill>
                            <a:schemeClr val="tx2"/>
                          </a:solidFill>
                          <a:latin typeface="+mj-lt"/>
                          <a:ea typeface="+mn-ea"/>
                          <a:cs typeface="Arial" charset="0"/>
                        </a:rPr>
                        <a:t>ЗАФАР   МУХАММАДОВИЧ</a:t>
                      </a: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r>
              <a:tr h="122672">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uz-Latn-UZ" sz="1400" b="1" kern="1200" dirty="0" smtClean="0">
                          <a:solidFill>
                            <a:schemeClr val="tx2"/>
                          </a:solidFill>
                          <a:latin typeface="+mj-lt"/>
                          <a:ea typeface="+mn-ea"/>
                          <a:cs typeface="Arial" charset="0"/>
                        </a:rPr>
                        <a:t>    </a:t>
                      </a:r>
                      <a:endParaRPr lang="ru-RU" sz="1400" b="1" kern="1200" dirty="0" smtClean="0">
                        <a:solidFill>
                          <a:schemeClr val="tx2"/>
                        </a:solidFill>
                        <a:latin typeface="+mj-lt"/>
                        <a:ea typeface="+mn-ea"/>
                        <a:cs typeface="Arial" charset="0"/>
                      </a:endParaRP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400" b="0" kern="1200" dirty="0" err="1" smtClean="0">
                          <a:solidFill>
                            <a:schemeClr val="tx2"/>
                          </a:solidFill>
                          <a:latin typeface="+mj-lt"/>
                          <a:ea typeface="+mn-ea"/>
                          <a:cs typeface="Arial" charset="0"/>
                        </a:rPr>
                        <a:t>Реабилитология</a:t>
                      </a:r>
                      <a:r>
                        <a:rPr lang="ru-RU" sz="1400" b="0" kern="1200" dirty="0" smtClean="0">
                          <a:solidFill>
                            <a:schemeClr val="tx2"/>
                          </a:solidFill>
                          <a:latin typeface="+mj-lt"/>
                          <a:ea typeface="+mn-ea"/>
                          <a:cs typeface="Arial" charset="0"/>
                        </a:rPr>
                        <a:t> </a:t>
                      </a:r>
                      <a:r>
                        <a:rPr lang="ru-RU" sz="1400" b="0" kern="1200" dirty="0" err="1" smtClean="0">
                          <a:solidFill>
                            <a:schemeClr val="tx2"/>
                          </a:solidFill>
                          <a:latin typeface="+mj-lt"/>
                          <a:ea typeface="+mn-ea"/>
                          <a:cs typeface="Arial" charset="0"/>
                        </a:rPr>
                        <a:t>ва</a:t>
                      </a:r>
                      <a:r>
                        <a:rPr lang="ru-RU" sz="1400" b="0" kern="1200" dirty="0" smtClean="0">
                          <a:solidFill>
                            <a:schemeClr val="tx2"/>
                          </a:solidFill>
                          <a:latin typeface="+mj-lt"/>
                          <a:ea typeface="+mn-ea"/>
                          <a:cs typeface="Arial" charset="0"/>
                        </a:rPr>
                        <a:t> </a:t>
                      </a:r>
                      <a:r>
                        <a:rPr lang="ru-RU" sz="1400" b="0" kern="1200" dirty="0" err="1" smtClean="0">
                          <a:solidFill>
                            <a:schemeClr val="tx2"/>
                          </a:solidFill>
                          <a:latin typeface="+mj-lt"/>
                          <a:ea typeface="+mn-ea"/>
                          <a:cs typeface="Arial" charset="0"/>
                        </a:rPr>
                        <a:t>жисмоний</a:t>
                      </a:r>
                      <a:r>
                        <a:rPr lang="ru-RU" sz="1400" b="0" kern="1200" dirty="0" smtClean="0">
                          <a:solidFill>
                            <a:schemeClr val="tx2"/>
                          </a:solidFill>
                          <a:latin typeface="+mj-lt"/>
                          <a:ea typeface="+mn-ea"/>
                          <a:cs typeface="Arial" charset="0"/>
                        </a:rPr>
                        <a:t>  </a:t>
                      </a:r>
                      <a:r>
                        <a:rPr lang="ru-RU" sz="1400" b="0" kern="1200" dirty="0" err="1" smtClean="0">
                          <a:solidFill>
                            <a:schemeClr val="tx2"/>
                          </a:solidFill>
                          <a:latin typeface="+mj-lt"/>
                          <a:ea typeface="+mn-ea"/>
                          <a:cs typeface="Arial" charset="0"/>
                        </a:rPr>
                        <a:t>тарбия</a:t>
                      </a:r>
                      <a:r>
                        <a:rPr lang="ru-RU" sz="1400" b="0" kern="1200" dirty="0" smtClean="0">
                          <a:solidFill>
                            <a:schemeClr val="tx2"/>
                          </a:solidFill>
                          <a:latin typeface="+mj-lt"/>
                          <a:ea typeface="+mn-ea"/>
                          <a:cs typeface="Arial"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ru-RU" sz="1400" b="0" kern="1200" dirty="0" err="1" smtClean="0">
                          <a:solidFill>
                            <a:schemeClr val="tx2"/>
                          </a:solidFill>
                          <a:latin typeface="+mj-lt"/>
                          <a:ea typeface="+mn-ea"/>
                          <a:cs typeface="Arial" charset="0"/>
                        </a:rPr>
                        <a:t>кафедраси</a:t>
                      </a:r>
                      <a:r>
                        <a:rPr lang="ru-RU" sz="1400" b="0" kern="1200" dirty="0" smtClean="0">
                          <a:solidFill>
                            <a:schemeClr val="tx2"/>
                          </a:solidFill>
                          <a:latin typeface="+mj-lt"/>
                          <a:ea typeface="+mn-ea"/>
                          <a:cs typeface="Arial" charset="0"/>
                        </a:rPr>
                        <a:t> </a:t>
                      </a:r>
                      <a:r>
                        <a:rPr lang="ru-RU" sz="1400" b="0" kern="1200" dirty="0" err="1" smtClean="0">
                          <a:solidFill>
                            <a:schemeClr val="tx2"/>
                          </a:solidFill>
                          <a:latin typeface="+mj-lt"/>
                          <a:ea typeface="+mn-ea"/>
                          <a:cs typeface="Arial" charset="0"/>
                        </a:rPr>
                        <a:t>ассистенти</a:t>
                      </a:r>
                      <a:endParaRPr lang="ru-RU" sz="1400" b="1" kern="1200" dirty="0" smtClean="0">
                        <a:solidFill>
                          <a:schemeClr val="tx2"/>
                        </a:solidFill>
                        <a:latin typeface="+mj-lt"/>
                        <a:ea typeface="+mn-ea"/>
                        <a:cs typeface="Arial" charset="0"/>
                      </a:endParaRP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r>
            </a:tbl>
          </a:graphicData>
        </a:graphic>
      </p:graphicFrame>
    </p:spTree>
    <p:extLst>
      <p:ext uri="{BB962C8B-B14F-4D97-AF65-F5344CB8AC3E}">
        <p14:creationId xmlns="" xmlns:p14="http://schemas.microsoft.com/office/powerpoint/2010/main" val="39564536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1538" y="571480"/>
            <a:ext cx="6965245" cy="576063"/>
          </a:xfrm>
        </p:spPr>
        <p:txBody>
          <a:bodyPr>
            <a:noAutofit/>
          </a:bodyPr>
          <a:lstStyle/>
          <a:p>
            <a:r>
              <a:rPr lang="ru-RU" sz="3600" b="1" dirty="0" err="1" smtClean="0">
                <a:solidFill>
                  <a:srgbClr val="002060"/>
                </a:solidFill>
                <a:effectLst>
                  <a:outerShdw blurRad="38100" dist="38100" dir="2700000" algn="tl">
                    <a:srgbClr val="000000">
                      <a:alpha val="43137"/>
                    </a:srgbClr>
                  </a:outerShdw>
                </a:effectLst>
              </a:rPr>
              <a:t>Дарс</a:t>
            </a:r>
            <a:r>
              <a:rPr lang="ru-RU" sz="3600" b="1" dirty="0" smtClean="0">
                <a:solidFill>
                  <a:srgbClr val="002060"/>
                </a:solidFill>
                <a:effectLst>
                  <a:outerShdw blurRad="38100" dist="38100" dir="2700000" algn="tl">
                    <a:srgbClr val="000000">
                      <a:alpha val="43137"/>
                    </a:srgbClr>
                  </a:outerShdw>
                </a:effectLst>
              </a:rPr>
              <a:t> </a:t>
            </a:r>
            <a:r>
              <a:rPr lang="ru-RU" sz="3600" b="1" dirty="0" err="1" smtClean="0">
                <a:solidFill>
                  <a:srgbClr val="002060"/>
                </a:solidFill>
                <a:effectLst>
                  <a:outerShdw blurRad="38100" dist="38100" dir="2700000" algn="tl">
                    <a:srgbClr val="000000">
                      <a:alpha val="43137"/>
                    </a:srgbClr>
                  </a:outerShdw>
                </a:effectLst>
              </a:rPr>
              <a:t>структураси</a:t>
            </a:r>
            <a:endParaRPr lang="ru-RU" sz="3600" b="1" dirty="0">
              <a:solidFill>
                <a:srgbClr val="002060"/>
              </a:solidFill>
              <a:effectLst>
                <a:outerShdw blurRad="38100" dist="38100" dir="2700000" algn="tl">
                  <a:srgbClr val="000000">
                    <a:alpha val="43137"/>
                  </a:srgbClr>
                </a:outerShdw>
              </a:effectLst>
            </a:endParaRPr>
          </a:p>
        </p:txBody>
      </p:sp>
      <p:graphicFrame>
        <p:nvGraphicFramePr>
          <p:cNvPr id="4" name="Схема 3"/>
          <p:cNvGraphicFramePr/>
          <p:nvPr>
            <p:extLst>
              <p:ext uri="{D42A27DB-BD31-4B8C-83A1-F6EECF244321}">
                <p14:modId xmlns="" xmlns:p14="http://schemas.microsoft.com/office/powerpoint/2010/main" val="1200750062"/>
              </p:ext>
            </p:extLst>
          </p:nvPr>
        </p:nvGraphicFramePr>
        <p:xfrm>
          <a:off x="755576" y="1000108"/>
          <a:ext cx="7632848"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Номер слайда 2"/>
          <p:cNvSpPr>
            <a:spLocks noGrp="1"/>
          </p:cNvSpPr>
          <p:nvPr>
            <p:ph type="sldNum" sz="quarter" idx="12"/>
          </p:nvPr>
        </p:nvSpPr>
        <p:spPr/>
        <p:txBody>
          <a:bodyPr/>
          <a:lstStyle/>
          <a:p>
            <a:fld id="{23F4BF4D-98E6-4243-BEBE-A6A789E7946A}" type="slidenum">
              <a:rPr lang="ru-RU" smtClean="0"/>
              <a:pPr/>
              <a:t>2</a:t>
            </a:fld>
            <a:endParaRPr lang="ru-RU"/>
          </a:p>
        </p:txBody>
      </p:sp>
    </p:spTree>
    <p:extLst>
      <p:ext uri="{BB962C8B-B14F-4D97-AF65-F5344CB8AC3E}">
        <p14:creationId xmlns="" xmlns:p14="http://schemas.microsoft.com/office/powerpoint/2010/main" val="9221279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fld id="{23F4BF4D-98E6-4243-BEBE-A6A789E7946A}" type="slidenum">
              <a:rPr lang="ru-RU" smtClean="0"/>
              <a:pPr/>
              <a:t>3</a:t>
            </a:fld>
            <a:endParaRPr lang="ru-RU"/>
          </a:p>
        </p:txBody>
      </p:sp>
      <p:sp>
        <p:nvSpPr>
          <p:cNvPr id="6" name="Прямоугольник 5"/>
          <p:cNvSpPr/>
          <p:nvPr/>
        </p:nvSpPr>
        <p:spPr>
          <a:xfrm>
            <a:off x="1142976" y="714356"/>
            <a:ext cx="3614387" cy="400110"/>
          </a:xfrm>
          <a:prstGeom prst="rect">
            <a:avLst/>
          </a:prstGeom>
        </p:spPr>
        <p:txBody>
          <a:bodyPr wrap="none">
            <a:spAutoFit/>
          </a:bodyPr>
          <a:lstStyle/>
          <a:p>
            <a:r>
              <a:rPr lang="uz-Cyrl-UZ" sz="2000" b="1" u="sng" dirty="0" smtClean="0"/>
              <a:t>Машғулотнинг мақсадлари</a:t>
            </a:r>
            <a:endParaRPr lang="ru-RU" sz="2000" u="sng" dirty="0"/>
          </a:p>
        </p:txBody>
      </p:sp>
      <p:sp>
        <p:nvSpPr>
          <p:cNvPr id="16385" name="Rectangle 1"/>
          <p:cNvSpPr>
            <a:spLocks noChangeArrowheads="1"/>
          </p:cNvSpPr>
          <p:nvPr/>
        </p:nvSpPr>
        <p:spPr bwMode="auto">
          <a:xfrm>
            <a:off x="928662" y="1065331"/>
            <a:ext cx="7215238"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452438" algn="just"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-акушерликда жисмоний машқларни қўллашни асосий клиник-физиологик хусуссиятларини билган ҳолда ўрганиш;</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-гинекологияда жисмоний машқларни қўллашни асосий клиник-физиологик хусуссиятларини билган ҳолда ўрганиш;</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-акушерликда, гинекологик касалликнинг ҳар хил шакллари ва даволаш босқичларида ДЖТ масалалари, мақсадларини тўғри қўйиш, хал қилишни билиш;</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-акушерлик : ҳомиладорлик вақти, туғуруқ ва туғуруқдан кейинги даврларда ДЖТнинг даволовчи вазифаларини тўғри танлашга ва тавсия этишга ўргатиш;</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-гинекологик касалликлар : аёллар жинсий органларининг яллиғланиш касалликларида (сальпингоомфарит, метроэндометрит, параметрит), бачадоннинг аномалияларида (ретрофлекцияси), бачадоннинг ва қиннинг пастга тушишларида ДЖТнинг даволовчи вазифаларини тўғри танлашга ва тавсия этишга ўргатиш;</a:t>
            </a: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-даволовчи гимнастика муолажасининг адекватлигини ва самарадорлигини баҳолашга ўргатиш;</a:t>
            </a:r>
            <a:r>
              <a:rPr kumimoji="0" lang="ru-RU" b="0" i="0" u="none" strike="noStrike" cap="none" normalizeH="0" baseline="0" dirty="0" smtClean="0">
                <a:ln>
                  <a:noFill/>
                </a:ln>
                <a:solidFill>
                  <a:schemeClr val="tx1"/>
                </a:solidFill>
                <a:effectLst/>
                <a:latin typeface="Arial" pitchFamily="34" charset="0"/>
                <a:cs typeface="Arial" pitchFamily="34" charset="0"/>
              </a:rPr>
              <a:t> </a:t>
            </a:r>
          </a:p>
        </p:txBody>
      </p:sp>
    </p:spTree>
    <p:extLst>
      <p:ext uri="{BB962C8B-B14F-4D97-AF65-F5344CB8AC3E}">
        <p14:creationId xmlns="" xmlns:p14="http://schemas.microsoft.com/office/powerpoint/2010/main" val="2047392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71600" y="908720"/>
            <a:ext cx="7128792" cy="4663420"/>
          </a:xfrm>
        </p:spPr>
        <p:txBody>
          <a:bodyPr>
            <a:normAutofit fontScale="62500" lnSpcReduction="20000"/>
          </a:bodyPr>
          <a:lstStyle/>
          <a:p>
            <a:pPr marL="0" indent="0" algn="ctr">
              <a:buNone/>
            </a:pPr>
            <a:r>
              <a:rPr lang="uz-Cyrl-UZ" sz="4500" b="1" u="sng" dirty="0" smtClean="0"/>
              <a:t>Вазифалар</a:t>
            </a:r>
            <a:endParaRPr lang="uz-Latn-UZ" sz="4500" b="1" u="sng" dirty="0" smtClean="0"/>
          </a:p>
          <a:p>
            <a:pPr marL="0" indent="0" algn="ctr">
              <a:buNone/>
            </a:pPr>
            <a:endParaRPr lang="uz-Cyrl-UZ" sz="1800" b="1" u="sng" dirty="0" smtClean="0"/>
          </a:p>
          <a:p>
            <a:pPr algn="just"/>
            <a:r>
              <a:rPr lang="uz-Cyrl-UZ" sz="3200" dirty="0" smtClean="0"/>
              <a:t>жисмоний машқларнинг таъсир механизимини;</a:t>
            </a:r>
            <a:endParaRPr lang="ru-RU" sz="3200" dirty="0" smtClean="0"/>
          </a:p>
          <a:p>
            <a:pPr algn="just"/>
            <a:r>
              <a:rPr lang="uz-Cyrl-UZ" sz="3200" dirty="0" smtClean="0"/>
              <a:t>ДЖТни қўллаш учун кўрсатма ва қарши кўрсатмаларни;</a:t>
            </a:r>
            <a:endParaRPr lang="ru-RU" sz="3200" dirty="0" smtClean="0"/>
          </a:p>
          <a:p>
            <a:pPr algn="just"/>
            <a:r>
              <a:rPr lang="uz-Cyrl-UZ" sz="3200" dirty="0" smtClean="0"/>
              <a:t>акушерлик ва гинекологияда ДЖТнинг воситаларини тўғри танлашни;</a:t>
            </a:r>
            <a:endParaRPr lang="ru-RU" sz="3200" dirty="0" smtClean="0"/>
          </a:p>
          <a:p>
            <a:pPr algn="just"/>
            <a:r>
              <a:rPr lang="uz-Cyrl-UZ" sz="3200" dirty="0" smtClean="0"/>
              <a:t>акушерлик ва гинекологияда ДЖТнинг шаклларини тўғри танлашни; </a:t>
            </a:r>
            <a:endParaRPr lang="ru-RU" sz="3200" dirty="0" smtClean="0"/>
          </a:p>
          <a:p>
            <a:pPr algn="just"/>
            <a:r>
              <a:rPr lang="uz-Cyrl-UZ" sz="3200" dirty="0" smtClean="0"/>
              <a:t>акушерлик ва гинекологияда ДЖТнинг ҳаракат тартиботларини тўғри танлашни; </a:t>
            </a:r>
            <a:endParaRPr lang="ru-RU" sz="3200" dirty="0" smtClean="0"/>
          </a:p>
          <a:p>
            <a:pPr algn="just"/>
            <a:r>
              <a:rPr lang="uz-Cyrl-UZ" sz="3200" dirty="0" smtClean="0"/>
              <a:t>Д</a:t>
            </a:r>
            <a:r>
              <a:rPr lang="ru-RU" sz="3200" dirty="0" smtClean="0"/>
              <a:t>ЖТ</a:t>
            </a:r>
            <a:r>
              <a:rPr lang="uz-Cyrl-UZ" sz="3200" dirty="0" smtClean="0"/>
              <a:t> ҳаракат тартиботи вазифаларини</a:t>
            </a:r>
            <a:r>
              <a:rPr lang="ru-RU" sz="3200" dirty="0" smtClean="0"/>
              <a:t> </a:t>
            </a:r>
            <a:r>
              <a:rPr lang="ru-RU" sz="3200" dirty="0" err="1" smtClean="0"/>
              <a:t>ани</a:t>
            </a:r>
            <a:r>
              <a:rPr lang="uz-Cyrl-UZ" sz="3200" dirty="0" smtClean="0"/>
              <a:t>қ</a:t>
            </a:r>
            <a:r>
              <a:rPr lang="ru-RU" sz="3200" dirty="0" smtClean="0"/>
              <a:t> </a:t>
            </a:r>
            <a:r>
              <a:rPr lang="ru-RU" sz="3200" dirty="0" err="1" smtClean="0"/>
              <a:t>белгилаш</a:t>
            </a:r>
            <a:r>
              <a:rPr lang="uz-Cyrl-UZ" sz="3200" dirty="0" smtClean="0"/>
              <a:t>ни;</a:t>
            </a:r>
            <a:endParaRPr lang="ru-RU" sz="3200" dirty="0" smtClean="0"/>
          </a:p>
          <a:p>
            <a:pPr algn="just"/>
            <a:r>
              <a:rPr lang="uz-Cyrl-UZ" sz="3200" dirty="0" smtClean="0"/>
              <a:t>даволаш </a:t>
            </a:r>
            <a:r>
              <a:rPr lang="ru-RU" sz="3200" dirty="0" err="1" smtClean="0"/>
              <a:t>жисмоний</a:t>
            </a:r>
            <a:r>
              <a:rPr lang="ru-RU" sz="3200" dirty="0" smtClean="0"/>
              <a:t> </a:t>
            </a:r>
            <a:r>
              <a:rPr lang="ru-RU" sz="3200" dirty="0" err="1" smtClean="0"/>
              <a:t>тарбия</a:t>
            </a:r>
            <a:r>
              <a:rPr lang="uz-Cyrl-UZ" sz="3200" dirty="0" smtClean="0"/>
              <a:t>нинг қўлланилиш самарадорлигини баҳолашни;</a:t>
            </a:r>
            <a:endParaRPr lang="ru-RU" sz="3200" dirty="0" smtClean="0"/>
          </a:p>
          <a:p>
            <a:pPr algn="just"/>
            <a:r>
              <a:rPr lang="uz-Cyrl-UZ" sz="3200" dirty="0" smtClean="0"/>
              <a:t>асосий ва ёндош касалликларни ҳисобга олган ҳолда даволаш гимнастик машқлар комплексини тузиши;</a:t>
            </a:r>
            <a:endParaRPr lang="ru-RU" sz="3200" b="1" dirty="0"/>
          </a:p>
        </p:txBody>
      </p:sp>
      <p:sp>
        <p:nvSpPr>
          <p:cNvPr id="2" name="Номер слайда 1"/>
          <p:cNvSpPr>
            <a:spLocks noGrp="1"/>
          </p:cNvSpPr>
          <p:nvPr>
            <p:ph type="sldNum" sz="quarter" idx="12"/>
          </p:nvPr>
        </p:nvSpPr>
        <p:spPr/>
        <p:txBody>
          <a:bodyPr/>
          <a:lstStyle/>
          <a:p>
            <a:fld id="{23F4BF4D-98E6-4243-BEBE-A6A789E7946A}" type="slidenum">
              <a:rPr lang="ru-RU" smtClean="0"/>
              <a:pPr/>
              <a:t>4</a:t>
            </a:fld>
            <a:endParaRPr lang="ru-RU"/>
          </a:p>
        </p:txBody>
      </p:sp>
    </p:spTree>
    <p:extLst>
      <p:ext uri="{BB962C8B-B14F-4D97-AF65-F5344CB8AC3E}">
        <p14:creationId xmlns="" xmlns:p14="http://schemas.microsoft.com/office/powerpoint/2010/main" val="7418711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71600" y="908720"/>
            <a:ext cx="7128792" cy="5092048"/>
          </a:xfrm>
        </p:spPr>
        <p:txBody>
          <a:bodyPr>
            <a:noAutofit/>
          </a:bodyPr>
          <a:lstStyle/>
          <a:p>
            <a:pPr marL="0" indent="0" algn="ctr">
              <a:buNone/>
            </a:pPr>
            <a:r>
              <a:rPr lang="uz-Cyrl-UZ" sz="3200" b="1" u="sng" dirty="0" smtClean="0"/>
              <a:t>Вазифалар</a:t>
            </a:r>
            <a:endParaRPr lang="uz-Latn-UZ" sz="3200" b="1" u="sng" dirty="0" smtClean="0"/>
          </a:p>
          <a:p>
            <a:pPr marL="0" indent="0" algn="ctr">
              <a:buNone/>
            </a:pPr>
            <a:endParaRPr lang="uz-Cyrl-UZ" sz="1400" b="1" u="sng" dirty="0" smtClean="0"/>
          </a:p>
          <a:p>
            <a:pPr algn="just"/>
            <a:r>
              <a:rPr lang="uz-Cyrl-UZ" sz="2000" dirty="0" smtClean="0"/>
              <a:t> ДЖТнинг воситаларини тўғри қўллашни;</a:t>
            </a:r>
            <a:endParaRPr lang="ru-RU" sz="2000" dirty="0" smtClean="0"/>
          </a:p>
          <a:p>
            <a:pPr algn="just"/>
            <a:r>
              <a:rPr lang="uz-Cyrl-UZ" sz="2000" dirty="0" smtClean="0"/>
              <a:t> ДЖТ хонасини жиҳозлашни;</a:t>
            </a:r>
            <a:endParaRPr lang="ru-RU" sz="2000" dirty="0" smtClean="0"/>
          </a:p>
          <a:p>
            <a:pPr algn="just"/>
            <a:r>
              <a:rPr lang="uz-Cyrl-UZ" sz="2000" dirty="0" smtClean="0"/>
              <a:t> биринчи тиббий ёрдамни кўрсатишни; </a:t>
            </a:r>
            <a:endParaRPr lang="ru-RU" sz="2000" dirty="0" smtClean="0"/>
          </a:p>
          <a:p>
            <a:pPr algn="just"/>
            <a:r>
              <a:rPr lang="uz-Cyrl-UZ" sz="2000" dirty="0" smtClean="0"/>
              <a:t> беморларга ДЖТни режалашни ва тўғри тавсия   қилишни;                  </a:t>
            </a:r>
            <a:endParaRPr lang="ru-RU" sz="2000" dirty="0" smtClean="0"/>
          </a:p>
          <a:p>
            <a:pPr algn="just"/>
            <a:r>
              <a:rPr lang="uz-Cyrl-UZ" sz="2000" dirty="0" smtClean="0"/>
              <a:t> б</a:t>
            </a:r>
            <a:r>
              <a:rPr lang="ru-RU" sz="2000" dirty="0" err="1" smtClean="0"/>
              <a:t>еморлар</a:t>
            </a:r>
            <a:r>
              <a:rPr lang="ru-RU" sz="2000" dirty="0" smtClean="0"/>
              <a:t> </a:t>
            </a:r>
            <a:r>
              <a:rPr lang="ru-RU" sz="2000" dirty="0" err="1" smtClean="0"/>
              <a:t>билан</a:t>
            </a:r>
            <a:r>
              <a:rPr lang="ru-RU" sz="2000" dirty="0" smtClean="0"/>
              <a:t> </a:t>
            </a:r>
            <a:r>
              <a:rPr lang="ru-RU" sz="2000" dirty="0" err="1" smtClean="0"/>
              <a:t>инд</a:t>
            </a:r>
            <a:r>
              <a:rPr lang="uz-Cyrl-UZ" sz="2000" dirty="0" smtClean="0"/>
              <a:t>и</a:t>
            </a:r>
            <a:r>
              <a:rPr lang="ru-RU" sz="2000" dirty="0" err="1" smtClean="0"/>
              <a:t>видуал</a:t>
            </a:r>
            <a:r>
              <a:rPr lang="ru-RU" sz="2000" dirty="0" smtClean="0"/>
              <a:t> </a:t>
            </a:r>
            <a:r>
              <a:rPr lang="ru-RU" sz="2000" dirty="0" err="1" smtClean="0"/>
              <a:t>маш</a:t>
            </a:r>
            <a:r>
              <a:rPr lang="uz-Cyrl-UZ" sz="2000" dirty="0" smtClean="0"/>
              <a:t>ғулотлар ўтказишни;</a:t>
            </a:r>
            <a:endParaRPr lang="ru-RU" sz="2000" dirty="0" smtClean="0"/>
          </a:p>
          <a:p>
            <a:pPr algn="just"/>
            <a:r>
              <a:rPr lang="uz-Cyrl-UZ" sz="2000" dirty="0" smtClean="0"/>
              <a:t> врач-педагогик назоратини ўтказишни;</a:t>
            </a:r>
            <a:endParaRPr lang="ru-RU" sz="2000" dirty="0" smtClean="0"/>
          </a:p>
          <a:p>
            <a:pPr algn="just"/>
            <a:r>
              <a:rPr lang="uz-Cyrl-UZ" sz="2000" dirty="0" smtClean="0"/>
              <a:t>машғулотда қўлланилаётган жисмоний юкламаларнинг адекватлигини ва самарадорлигини баҳолашни;</a:t>
            </a:r>
            <a:endParaRPr lang="ru-RU" sz="2000" dirty="0" smtClean="0"/>
          </a:p>
          <a:p>
            <a:pPr algn="just"/>
            <a:r>
              <a:rPr lang="uz-Cyrl-UZ" sz="2000" dirty="0" smtClean="0"/>
              <a:t>реабилитация босқичида поликлиника ва шифохонада ДЖТ вазифаларини ва ҳаракат тартиботларини аниқлашни.</a:t>
            </a:r>
            <a:endParaRPr lang="ru-RU" sz="3200" b="1" dirty="0"/>
          </a:p>
        </p:txBody>
      </p:sp>
      <p:sp>
        <p:nvSpPr>
          <p:cNvPr id="2" name="Номер слайда 1"/>
          <p:cNvSpPr>
            <a:spLocks noGrp="1"/>
          </p:cNvSpPr>
          <p:nvPr>
            <p:ph type="sldNum" sz="quarter" idx="12"/>
          </p:nvPr>
        </p:nvSpPr>
        <p:spPr/>
        <p:txBody>
          <a:bodyPr/>
          <a:lstStyle/>
          <a:p>
            <a:fld id="{23F4BF4D-98E6-4243-BEBE-A6A789E7946A}" type="slidenum">
              <a:rPr lang="ru-RU" smtClean="0"/>
              <a:pPr/>
              <a:t>5</a:t>
            </a:fld>
            <a:endParaRPr lang="ru-RU"/>
          </a:p>
        </p:txBody>
      </p:sp>
    </p:spTree>
    <p:extLst>
      <p:ext uri="{BB962C8B-B14F-4D97-AF65-F5344CB8AC3E}">
        <p14:creationId xmlns="" xmlns:p14="http://schemas.microsoft.com/office/powerpoint/2010/main" val="7418711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43608" y="857232"/>
            <a:ext cx="7128792" cy="5112568"/>
          </a:xfrm>
        </p:spPr>
        <p:txBody>
          <a:bodyPr>
            <a:noAutofit/>
          </a:bodyPr>
          <a:lstStyle/>
          <a:p>
            <a:pPr marL="0" indent="0">
              <a:buNone/>
            </a:pPr>
            <a:r>
              <a:rPr lang="uz-Cyrl-UZ" sz="2200" b="1" i="1" u="sng" dirty="0" smtClean="0"/>
              <a:t>Акушерликда ДЖТ </a:t>
            </a:r>
            <a:r>
              <a:rPr lang="ru-RU" sz="2200" i="1" dirty="0">
                <a:effectLst>
                  <a:outerShdw blurRad="38100" dist="38100" dir="2700000" algn="tl">
                    <a:srgbClr val="000000">
                      <a:alpha val="43137"/>
                    </a:srgbClr>
                  </a:outerShdw>
                </a:effectLst>
              </a:rPr>
              <a:t> </a:t>
            </a:r>
            <a:endParaRPr lang="ru-RU" sz="2200" i="1" dirty="0" smtClean="0">
              <a:effectLst>
                <a:outerShdw blurRad="38100" dist="38100" dir="2700000" algn="tl">
                  <a:srgbClr val="000000">
                    <a:alpha val="43137"/>
                  </a:srgbClr>
                </a:outerShdw>
              </a:effectLst>
            </a:endParaRPr>
          </a:p>
          <a:p>
            <a:pPr algn="just"/>
            <a:r>
              <a:rPr lang="uz-Cyrl-UZ" sz="2200" dirty="0" smtClean="0"/>
              <a:t>Аёлларда ҳомиладорлик даври енгил кечиши, ҳомиланинг </a:t>
            </a:r>
            <a:r>
              <a:rPr lang="uz-Cyrl-UZ" sz="2200" smtClean="0"/>
              <a:t>яхши ривожланиши</a:t>
            </a:r>
            <a:r>
              <a:rPr lang="uz-Cyrl-UZ" sz="2200" dirty="0" smtClean="0"/>
              <a:t>, туғиш жараёнининг енгил ва асоратсиз кечиши учун даволаш жисмоний тарбия кенг қўллнилади. </a:t>
            </a:r>
            <a:endParaRPr lang="ru-RU" sz="2200" dirty="0" smtClean="0"/>
          </a:p>
          <a:p>
            <a:pPr algn="just"/>
            <a:r>
              <a:rPr lang="uz-Cyrl-UZ" sz="2200" b="1" dirty="0" smtClean="0"/>
              <a:t>Даволаш жисмоний тарбиянинг қўлланилиши ҳомиладорликнинг триместрларига боғлиқ, яъни қуйидаги триместрлар фарқланади :</a:t>
            </a:r>
            <a:endParaRPr lang="ru-RU" sz="2200" dirty="0" smtClean="0"/>
          </a:p>
          <a:p>
            <a:pPr marL="273050" indent="352425" algn="just">
              <a:buNone/>
            </a:pPr>
            <a:r>
              <a:rPr lang="uz-Cyrl-UZ" sz="2200" b="1" dirty="0" smtClean="0"/>
              <a:t>- 1-триместр	- 16 ҳафтагача</a:t>
            </a:r>
            <a:endParaRPr lang="ru-RU" sz="2200" dirty="0" smtClean="0"/>
          </a:p>
          <a:p>
            <a:pPr marL="273050" indent="352425" algn="just">
              <a:buNone/>
            </a:pPr>
            <a:r>
              <a:rPr lang="uz-Cyrl-UZ" sz="2200" b="1" dirty="0" smtClean="0"/>
              <a:t>- 2-триместр	- 17-32 ҳафталар</a:t>
            </a:r>
            <a:endParaRPr lang="ru-RU" sz="2200" dirty="0" smtClean="0"/>
          </a:p>
          <a:p>
            <a:pPr marL="273050" indent="352425" algn="just">
              <a:buNone/>
            </a:pPr>
            <a:r>
              <a:rPr lang="uz-Cyrl-UZ" sz="2200" b="1" dirty="0" smtClean="0"/>
              <a:t>- 3-триместр	- 33-40 ҳафталар</a:t>
            </a:r>
            <a:endParaRPr lang="ru-RU" sz="2200" dirty="0" smtClean="0"/>
          </a:p>
          <a:p>
            <a:pPr algn="just"/>
            <a:r>
              <a:rPr lang="uz-Cyrl-UZ" sz="2200" u="sng" dirty="0" smtClean="0"/>
              <a:t>1-триместрда даволаш жисмоний тарбияни қўллаш.</a:t>
            </a:r>
            <a:endParaRPr lang="ru-RU" sz="2200" dirty="0" smtClean="0"/>
          </a:p>
          <a:p>
            <a:pPr marL="0" indent="0">
              <a:buNone/>
            </a:pPr>
            <a:endParaRPr lang="ru-RU" sz="2200" dirty="0">
              <a:effectLst>
                <a:outerShdw blurRad="38100" dist="38100" dir="2700000" algn="tl">
                  <a:srgbClr val="000000">
                    <a:alpha val="43137"/>
                  </a:srgbClr>
                </a:outerShdw>
              </a:effectLst>
            </a:endParaRPr>
          </a:p>
        </p:txBody>
      </p:sp>
      <p:sp>
        <p:nvSpPr>
          <p:cNvPr id="2" name="Номер слайда 1"/>
          <p:cNvSpPr>
            <a:spLocks noGrp="1"/>
          </p:cNvSpPr>
          <p:nvPr>
            <p:ph type="sldNum" sz="quarter" idx="12"/>
          </p:nvPr>
        </p:nvSpPr>
        <p:spPr/>
        <p:txBody>
          <a:bodyPr/>
          <a:lstStyle/>
          <a:p>
            <a:fld id="{23F4BF4D-98E6-4243-BEBE-A6A789E7946A}" type="slidenum">
              <a:rPr lang="ru-RU" smtClean="0"/>
              <a:pPr/>
              <a:t>6</a:t>
            </a:fld>
            <a:endParaRPr lang="ru-RU"/>
          </a:p>
        </p:txBody>
      </p:sp>
    </p:spTree>
    <p:extLst>
      <p:ext uri="{BB962C8B-B14F-4D97-AF65-F5344CB8AC3E}">
        <p14:creationId xmlns="" xmlns:p14="http://schemas.microsoft.com/office/powerpoint/2010/main" val="19776946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43608" y="857232"/>
            <a:ext cx="7128792" cy="5112568"/>
          </a:xfrm>
        </p:spPr>
        <p:txBody>
          <a:bodyPr>
            <a:noAutofit/>
          </a:bodyPr>
          <a:lstStyle/>
          <a:p>
            <a:pPr marL="0" indent="0">
              <a:buNone/>
            </a:pPr>
            <a:r>
              <a:rPr lang="uz-Cyrl-UZ" b="1" i="1" u="sng" dirty="0" smtClean="0"/>
              <a:t>Вазифалари </a:t>
            </a:r>
            <a:r>
              <a:rPr lang="ru-RU" i="1" dirty="0">
                <a:effectLst>
                  <a:outerShdw blurRad="38100" dist="38100" dir="2700000" algn="tl">
                    <a:srgbClr val="000000">
                      <a:alpha val="43137"/>
                    </a:srgbClr>
                  </a:outerShdw>
                </a:effectLst>
              </a:rPr>
              <a:t> </a:t>
            </a:r>
            <a:endParaRPr lang="ru-RU" i="1" dirty="0" smtClean="0">
              <a:effectLst>
                <a:outerShdw blurRad="38100" dist="38100" dir="2700000" algn="tl">
                  <a:srgbClr val="000000">
                    <a:alpha val="43137"/>
                  </a:srgbClr>
                </a:outerShdw>
              </a:effectLst>
            </a:endParaRPr>
          </a:p>
          <a:p>
            <a:pPr algn="just">
              <a:buNone/>
            </a:pPr>
            <a:r>
              <a:rPr lang="uz-Cyrl-UZ" dirty="0" smtClean="0"/>
              <a:t>1.Ҳомиланинг ривожланишига оптимал ҳолатларни юзага келтириш.</a:t>
            </a:r>
          </a:p>
          <a:p>
            <a:pPr algn="just">
              <a:buNone/>
            </a:pPr>
            <a:r>
              <a:rPr lang="uz-Cyrl-UZ" dirty="0" smtClean="0"/>
              <a:t>2.Ҳомиладор аёлни тўлиқ нафас олишга ўргатиш.</a:t>
            </a:r>
          </a:p>
          <a:p>
            <a:pPr algn="just">
              <a:buNone/>
            </a:pPr>
            <a:r>
              <a:rPr lang="uz-Cyrl-UZ" dirty="0" smtClean="0"/>
              <a:t>3.Аста-секинлик билан юрак-қон томир ва бошқа системаларни ўсиб борувчи жисмоний юкламаларга мослаштириш.</a:t>
            </a:r>
          </a:p>
          <a:p>
            <a:pPr algn="just">
              <a:buNone/>
            </a:pPr>
            <a:r>
              <a:rPr lang="uz-Cyrl-UZ" dirty="0" smtClean="0"/>
              <a:t>4.Ҳомиладор аёлни эркин ҳолатда мушакларни кучлантириш ва бўшаштиришга ўргатиш.</a:t>
            </a:r>
            <a:endParaRPr lang="ru-RU" dirty="0" smtClean="0"/>
          </a:p>
          <a:p>
            <a:pPr marL="0" indent="0">
              <a:buNone/>
            </a:pPr>
            <a:endParaRPr lang="ru-RU" dirty="0">
              <a:effectLst>
                <a:outerShdw blurRad="38100" dist="38100" dir="2700000" algn="tl">
                  <a:srgbClr val="000000">
                    <a:alpha val="43137"/>
                  </a:srgbClr>
                </a:outerShdw>
              </a:effectLst>
            </a:endParaRPr>
          </a:p>
        </p:txBody>
      </p:sp>
      <p:sp>
        <p:nvSpPr>
          <p:cNvPr id="2" name="Номер слайда 1"/>
          <p:cNvSpPr>
            <a:spLocks noGrp="1"/>
          </p:cNvSpPr>
          <p:nvPr>
            <p:ph type="sldNum" sz="quarter" idx="12"/>
          </p:nvPr>
        </p:nvSpPr>
        <p:spPr/>
        <p:txBody>
          <a:bodyPr/>
          <a:lstStyle/>
          <a:p>
            <a:fld id="{23F4BF4D-98E6-4243-BEBE-A6A789E7946A}" type="slidenum">
              <a:rPr lang="ru-RU" smtClean="0"/>
              <a:pPr/>
              <a:t>7</a:t>
            </a:fld>
            <a:endParaRPr lang="ru-RU"/>
          </a:p>
        </p:txBody>
      </p:sp>
    </p:spTree>
    <p:extLst>
      <p:ext uri="{BB962C8B-B14F-4D97-AF65-F5344CB8AC3E}">
        <p14:creationId xmlns="" xmlns:p14="http://schemas.microsoft.com/office/powerpoint/2010/main" val="19776946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2976" y="571480"/>
            <a:ext cx="6965245" cy="720080"/>
          </a:xfrm>
        </p:spPr>
        <p:txBody>
          <a:bodyPr>
            <a:normAutofit/>
          </a:bodyPr>
          <a:lstStyle/>
          <a:p>
            <a:r>
              <a:rPr lang="ru-RU" sz="2800" b="1" dirty="0" smtClean="0">
                <a:solidFill>
                  <a:srgbClr val="002060"/>
                </a:solidFill>
                <a:effectLst>
                  <a:outerShdw blurRad="38100" dist="38100" dir="2700000" algn="tl">
                    <a:srgbClr val="000000">
                      <a:alpha val="43137"/>
                    </a:srgbClr>
                  </a:outerShdw>
                </a:effectLst>
              </a:rPr>
              <a:t>М</a:t>
            </a:r>
            <a:r>
              <a:rPr lang="uz-Latn-UZ" sz="2800" b="1" dirty="0" smtClean="0">
                <a:solidFill>
                  <a:srgbClr val="002060"/>
                </a:solidFill>
                <a:effectLst>
                  <a:outerShdw blurRad="38100" dist="38100" dir="2700000" algn="tl">
                    <a:srgbClr val="000000">
                      <a:alpha val="43137"/>
                    </a:srgbClr>
                  </a:outerShdw>
                </a:effectLst>
              </a:rPr>
              <a:t>ашғулот ўтказиш тартиби</a:t>
            </a:r>
            <a:endParaRPr lang="ru-RU" sz="2800" b="1" dirty="0">
              <a:solidFill>
                <a:srgbClr val="002060"/>
              </a:solidFill>
              <a:effectLst>
                <a:outerShdw blurRad="38100" dist="38100" dir="2700000" algn="tl">
                  <a:srgbClr val="000000">
                    <a:alpha val="43137"/>
                  </a:srgbClr>
                </a:outerShdw>
              </a:effectLst>
            </a:endParaRPr>
          </a:p>
        </p:txBody>
      </p:sp>
      <p:graphicFrame>
        <p:nvGraphicFramePr>
          <p:cNvPr id="5" name="Схема 4"/>
          <p:cNvGraphicFramePr/>
          <p:nvPr>
            <p:extLst>
              <p:ext uri="{D42A27DB-BD31-4B8C-83A1-F6EECF244321}">
                <p14:modId xmlns="" xmlns:p14="http://schemas.microsoft.com/office/powerpoint/2010/main" val="260420357"/>
              </p:ext>
            </p:extLst>
          </p:nvPr>
        </p:nvGraphicFramePr>
        <p:xfrm>
          <a:off x="827584" y="1357298"/>
          <a:ext cx="7488832" cy="47359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Номер слайда 2"/>
          <p:cNvSpPr>
            <a:spLocks noGrp="1"/>
          </p:cNvSpPr>
          <p:nvPr>
            <p:ph type="sldNum" sz="quarter" idx="12"/>
          </p:nvPr>
        </p:nvSpPr>
        <p:spPr/>
        <p:txBody>
          <a:bodyPr/>
          <a:lstStyle/>
          <a:p>
            <a:fld id="{23F4BF4D-98E6-4243-BEBE-A6A789E7946A}" type="slidenum">
              <a:rPr lang="ru-RU" smtClean="0"/>
              <a:pPr/>
              <a:t>8</a:t>
            </a:fld>
            <a:endParaRPr lang="ru-RU"/>
          </a:p>
        </p:txBody>
      </p:sp>
    </p:spTree>
    <p:extLst>
      <p:ext uri="{BB962C8B-B14F-4D97-AF65-F5344CB8AC3E}">
        <p14:creationId xmlns="" xmlns:p14="http://schemas.microsoft.com/office/powerpoint/2010/main" val="2236029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620688"/>
            <a:ext cx="6965245" cy="5380080"/>
          </a:xfrm>
        </p:spPr>
        <p:txBody>
          <a:bodyPr>
            <a:noAutofit/>
          </a:bodyPr>
          <a:lstStyle/>
          <a:p>
            <a:pPr indent="452438" algn="just"/>
            <a:r>
              <a:rPr lang="uz-Cyrl-UZ" sz="1800" dirty="0" smtClean="0"/>
              <a:t>Бу триместрда ҳомиланинг тушушини олдини олиш мақсадида қорин ички босимини кескин кўтарадиган машқлар тавсия этилмайди. Даволаш гимнастик муолажанинг </a:t>
            </a:r>
            <a:r>
              <a:rPr lang="uz-Cyrl-UZ" sz="1800" b="1" u="sng" dirty="0" smtClean="0"/>
              <a:t>кириш қисмида</a:t>
            </a:r>
            <a:r>
              <a:rPr lang="uz-Cyrl-UZ" sz="1800" u="sng" dirty="0" smtClean="0"/>
              <a:t> </a:t>
            </a:r>
            <a:r>
              <a:rPr lang="uz-Cyrl-UZ" sz="1800" dirty="0" smtClean="0"/>
              <a:t>аёллар учун қўл-оёқларнинг дистал – проксимал қисмларига машқлар, динамик ва статик нафас машқлари берилади. Машғулотнинг </a:t>
            </a:r>
            <a:r>
              <a:rPr lang="uz-Cyrl-UZ" sz="1800" b="1" u="sng" dirty="0" smtClean="0"/>
              <a:t>асосий қисмида </a:t>
            </a:r>
            <a:r>
              <a:rPr lang="uz-Cyrl-UZ" sz="1800" dirty="0" smtClean="0"/>
              <a:t>кўкрак ва диафрагмал нафас машқлари билан бирга қорин олди мушак пресси ва тос туби мушаклари учун машқ берилади. Қорин олди мушак пресси ва тос туби мушаклари учун машқлар орқада, ён бошда ётган, тизза-кафт дастлабки ҳолатларида берилади. Қорин ички босимини кескин оширувчи қуйидаги машқлар тавсия этилмайди:</a:t>
            </a:r>
            <a:br>
              <a:rPr lang="uz-Cyrl-UZ" sz="1800" dirty="0" smtClean="0"/>
            </a:br>
            <a:r>
              <a:rPr lang="uz-Cyrl-UZ" sz="1800" dirty="0" smtClean="0"/>
              <a:t> </a:t>
            </a:r>
            <a:br>
              <a:rPr lang="uz-Cyrl-UZ" sz="1800" dirty="0" smtClean="0"/>
            </a:br>
            <a:r>
              <a:rPr lang="uz-Cyrl-UZ" sz="1800" dirty="0" smtClean="0"/>
              <a:t>- бир вақтнинг ўзида тўғри оёқларни юқорига кўтариш;</a:t>
            </a:r>
            <a:br>
              <a:rPr lang="uz-Cyrl-UZ" sz="1800" dirty="0" smtClean="0"/>
            </a:br>
            <a:r>
              <a:rPr lang="uz-Cyrl-UZ" sz="1800" dirty="0" smtClean="0"/>
              <a:t>- ётган ҳолатдан кескин равишда ўтирган ҳолатга ўтиш;</a:t>
            </a:r>
            <a:br>
              <a:rPr lang="uz-Cyrl-UZ" sz="1800" dirty="0" smtClean="0"/>
            </a:br>
            <a:r>
              <a:rPr lang="uz-Cyrl-UZ" sz="1800" dirty="0" smtClean="0"/>
              <a:t>- кескин равишда танани орқага ва олдинга букиш ва ҳ.з.</a:t>
            </a:r>
            <a:endParaRPr lang="ru-RU" sz="1800" b="1" dirty="0">
              <a:solidFill>
                <a:srgbClr val="002060"/>
              </a:solidFill>
              <a:effectLst>
                <a:outerShdw blurRad="38100" dist="38100" dir="2700000" algn="tl">
                  <a:srgbClr val="000000">
                    <a:alpha val="43137"/>
                  </a:srgbClr>
                </a:outerShdw>
              </a:effectLst>
            </a:endParaRPr>
          </a:p>
        </p:txBody>
      </p:sp>
      <p:sp>
        <p:nvSpPr>
          <p:cNvPr id="4" name="Номер слайда 3"/>
          <p:cNvSpPr>
            <a:spLocks noGrp="1"/>
          </p:cNvSpPr>
          <p:nvPr>
            <p:ph type="sldNum" sz="quarter" idx="12"/>
          </p:nvPr>
        </p:nvSpPr>
        <p:spPr/>
        <p:txBody>
          <a:bodyPr/>
          <a:lstStyle/>
          <a:p>
            <a:fld id="{23F4BF4D-98E6-4243-BEBE-A6A789E7946A}" type="slidenum">
              <a:rPr lang="ru-RU" smtClean="0"/>
              <a:pPr/>
              <a:t>9</a:t>
            </a:fld>
            <a:endParaRPr lang="ru-RU"/>
          </a:p>
        </p:txBody>
      </p:sp>
    </p:spTree>
    <p:extLst>
      <p:ext uri="{BB962C8B-B14F-4D97-AF65-F5344CB8AC3E}">
        <p14:creationId xmlns="" xmlns:p14="http://schemas.microsoft.com/office/powerpoint/2010/main" val="14989915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10</a:t>
            </a:fld>
            <a:endParaRPr lang="ru-RU"/>
          </a:p>
        </p:txBody>
      </p:sp>
      <p:sp>
        <p:nvSpPr>
          <p:cNvPr id="31745" name="Rectangle 1"/>
          <p:cNvSpPr>
            <a:spLocks noChangeArrowheads="1"/>
          </p:cNvSpPr>
          <p:nvPr/>
        </p:nvSpPr>
        <p:spPr bwMode="auto">
          <a:xfrm>
            <a:off x="785786" y="582771"/>
            <a:ext cx="7572428"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452438" algn="just"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Машғулотнинг </a:t>
            </a:r>
            <a:r>
              <a:rPr kumimoji="0" lang="uz-Cyrl-UZ" sz="2000"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тугалланиш қисмида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статик ва динамик нафас машқлари, қўл-оёқларнинг дистал ва проксимал қисмларига машқлар ва бўшаштирувчи машқлар тавсия этилади.</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Даволаш гимнастик муолажаларидан ташқари аёлларга тоза ҳавода сайр этиш буюрилади.</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000" b="0"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2-триместрда даволаш жисмоний тарбияни қўллаш.</a:t>
            </a:r>
            <a:endParaRPr kumimoji="0" lang="uz-Latn-UZ" sz="2000" b="0"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Вазифалари:</a:t>
            </a:r>
            <a:endParaRPr kumimoji="0" lang="uz-Latn-UZ" sz="20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1.Ҳомиланинг оксигенациясини ва қон билан таъминланишини яхшилаш.</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2.Қорин олди мушаклар прессини мустаҳкамлаш.</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3.Тос тубининг эластиклик даражасини ошириш.</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4.Умуртқа поғанасининг эластиклик даражасини ва тос боғламларининг қўзғалувчанлигини ошириш.</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5.Қон димланиш ҳолатлари билан курашиш.</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6.Юрак-қон томир системасини жисмоний юкламаларга мослаштириш. </a:t>
            </a:r>
            <a:endParaRPr kumimoji="0" lang="uz-Cyrl-UZ"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11</a:t>
            </a:fld>
            <a:endParaRPr lang="ru-RU"/>
          </a:p>
        </p:txBody>
      </p:sp>
      <p:sp>
        <p:nvSpPr>
          <p:cNvPr id="34817" name="Rectangle 1"/>
          <p:cNvSpPr>
            <a:spLocks noChangeArrowheads="1"/>
          </p:cNvSpPr>
          <p:nvPr/>
        </p:nvSpPr>
        <p:spPr bwMode="auto">
          <a:xfrm>
            <a:off x="1000100" y="928670"/>
            <a:ext cx="7286676"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452438" algn="just" defTabSz="914400" rtl="0" eaLnBrk="1" fontAlgn="base" latinLnBrk="0" hangingPunct="1">
              <a:lnSpc>
                <a:spcPct val="100000"/>
              </a:lnSpc>
              <a:spcBef>
                <a:spcPct val="0"/>
              </a:spcBef>
              <a:spcAft>
                <a:spcPct val="0"/>
              </a:spcAft>
              <a:buClrTx/>
              <a:buSzTx/>
              <a:buFontTx/>
              <a:buNone/>
              <a:tabLst/>
            </a:pPr>
            <a:r>
              <a:rPr kumimoji="0" lang="uz-Cyrl-UZ" sz="2800" b="1" i="0" u="none" strike="noStrike" cap="none" normalizeH="0" baseline="0" dirty="0" smtClean="0">
                <a:ln>
                  <a:noFill/>
                </a:ln>
                <a:solidFill>
                  <a:srgbClr val="0505FF"/>
                </a:solidFill>
                <a:effectLst/>
                <a:latin typeface="Arial" pitchFamily="34" charset="0"/>
                <a:ea typeface="Times New Roman" pitchFamily="18" charset="0"/>
                <a:cs typeface="Arial" pitchFamily="34" charset="0"/>
              </a:rPr>
              <a:t>Бу даврда ҳомиладор аёлда иккинчи ёки планцентар қон айланиш доираси ҳосил бўлади, натижада юракнинг қисқариш сони ортади ва кислородга ихтиёж ошади, умумий қоннинг ҳажми ортади. Бачадон ўлчовларининг ортиши билан бел лордози кучаяди ва тоснинг букилган бурчаги ортади</a:t>
            </a:r>
            <a:r>
              <a:rPr kumimoji="0" lang="uz-Cyrl-UZ" sz="28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a:t>
            </a:r>
            <a:r>
              <a:rPr kumimoji="0" lang="uz-Cyrl-UZ" sz="2800" b="0"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 </a:t>
            </a:r>
            <a:r>
              <a:rPr kumimoji="0" lang="uz-Cyrl-UZ" sz="28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(Hassani S.N. Ultrasond in gynecology and obstetrics. –</a:t>
            </a:r>
            <a:r>
              <a:rPr kumimoji="0" lang="en-US" sz="28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 New York: Springer, 2002. – 182 p.</a:t>
            </a:r>
            <a:r>
              <a:rPr kumimoji="0" lang="uz-Cyrl-UZ" sz="28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 </a:t>
            </a:r>
            <a:endParaRPr kumimoji="0" lang="uz-Cyrl-UZ" sz="4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12</a:t>
            </a:fld>
            <a:endParaRPr lang="ru-RU"/>
          </a:p>
        </p:txBody>
      </p:sp>
      <p:sp>
        <p:nvSpPr>
          <p:cNvPr id="35841" name="Rectangle 1"/>
          <p:cNvSpPr>
            <a:spLocks noChangeArrowheads="1"/>
          </p:cNvSpPr>
          <p:nvPr/>
        </p:nvSpPr>
        <p:spPr bwMode="auto">
          <a:xfrm>
            <a:off x="785786" y="531098"/>
            <a:ext cx="7572428" cy="57554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Орқанинг узун мушаклари ҳар доим статик кучланган ҳолатда бўлади. Доимий равишда ўсаётган бачадон тос веналарини сиқиб қўяди, шунинг натижасида бачадон веналаридаги босимнинг оёқ веналаридагига нисбатан юқори бўлиши, оёқлардан қоннинг оқишига қийинчилик яратади, шунинг учун ҳомиладорликнинг 2-триместрида оёқ томирларида варикоз кенгайиши ҳолатлари юзага келади. Бундан ташқари машқлар ҳомиладор аёлнинг диурезини ва ичак перисталтикасини оширади. Даволаш гимнстика муолажасининг </a:t>
            </a:r>
            <a:r>
              <a:rPr kumimoji="0" lang="uz-Cyrl-UZ" sz="1600"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кириш қисмида </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қўл-оёқларнинг дистал қисмига машқлар, статик ва динамик нафас машқлари берилади. </a:t>
            </a:r>
            <a:r>
              <a:rPr kumimoji="0" lang="uz-Cyrl-UZ" sz="1600"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Асосий қисмида</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қорин олди мушаклар пресси, тос туби мушаклари, думба мушаги, соннинг олиб келувчи мушаклари учун машқлар тавсия этилади.Бунда ҳомиладор аёлга қорин олди мушаклари ва тос мушакларининг функционал ҳолатини кенгайтириш машқ-лари қўлланилади, бу билан бўладиган туғиш жараёнига тайёрланади. Машғулотларда орқанинг узун мушаклари учун, яъни танани буриш ва айлантириш, бу билан ҳомиладор аёлнинг таянч маркази мустаҳкамланади. Тос туби мушакларининг ҳолатини яхшиловчи машқлар, яъни тос-сон бўғими ва думғаза ён бош қўшилмасининг қўзғалувчанлик даражаси ярим ўтирган, юрганда олдинга ва ён бошга ташланадиган машқлар билан амалга оширилади, гимнастик нарвон олдида туриб аста-секинлик билан 1-4 поғана-га чиқиб тушиш тавсия этилади. Шунингдек статик, динамик нафас машқ-лари, умумий ривожлантирувчи машқлар билан бирга олиб борилади. Машқлар турган, ўтирган, ён бошда ётган дастлабки ҳолатларда бажарилиши мумкин.</a:t>
            </a:r>
            <a:endParaRPr kumimoji="0" lang="uz-Cyrl-UZ"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13</a:t>
            </a:fld>
            <a:endParaRPr lang="ru-RU"/>
          </a:p>
        </p:txBody>
      </p:sp>
      <p:sp>
        <p:nvSpPr>
          <p:cNvPr id="36865" name="Rectangle 1"/>
          <p:cNvSpPr>
            <a:spLocks noChangeArrowheads="1"/>
          </p:cNvSpPr>
          <p:nvPr/>
        </p:nvSpPr>
        <p:spPr bwMode="auto">
          <a:xfrm>
            <a:off x="928662" y="785794"/>
            <a:ext cx="7286676"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539750" algn="just"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Машғулотнинг </a:t>
            </a:r>
            <a:r>
              <a:rPr kumimoji="0" lang="uz-Cyrl-UZ" sz="1600"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тугалланиш қисмида </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статик, динамик нафас машқлари, қўл-оёқларнинг дистал қисмлари учун ва умумий бўшаштирувчи машқлар берилади. Бу триместрда аутотренинг элементларини тавсия этиш мумкин.</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R="0" lvl="0" indent="539750" algn="just" defTabSz="914400" rtl="0" eaLnBrk="0" fontAlgn="base" latinLnBrk="0" hangingPunct="0">
              <a:lnSpc>
                <a:spcPct val="100000"/>
              </a:lnSpc>
              <a:spcBef>
                <a:spcPct val="0"/>
              </a:spcBef>
              <a:spcAft>
                <a:spcPct val="0"/>
              </a:spcAft>
              <a:buClrTx/>
              <a:buSzTx/>
              <a:buFontTx/>
              <a:buNone/>
              <a:tabLst/>
            </a:pPr>
            <a:r>
              <a:rPr kumimoji="0" lang="uz-Cyrl-UZ" sz="1600" b="0"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3-триместрда даволаш жисмоний тарбияни қўллаш.</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R="0" lvl="0" indent="539750" algn="just" defTabSz="914400" rtl="0" eaLnBrk="0" fontAlgn="base" latinLnBrk="0" hangingPunct="0">
              <a:lnSpc>
                <a:spcPct val="100000"/>
              </a:lnSpc>
              <a:spcBef>
                <a:spcPct val="0"/>
              </a:spcBef>
              <a:spcAft>
                <a:spcPct val="0"/>
              </a:spcAft>
              <a:buClrTx/>
              <a:buSzTx/>
              <a:buFontTx/>
              <a:buNone/>
              <a:tabLst/>
            </a:pPr>
            <a:endParaRPr kumimoji="0" lang="uz-Latn-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R="0" lvl="0" indent="539750" algn="just" defTabSz="914400" rtl="0" eaLnBrk="0" fontAlgn="base" latinLnBrk="0" hangingPunct="0">
              <a:lnSpc>
                <a:spcPct val="100000"/>
              </a:lnSpc>
              <a:spcBef>
                <a:spcPct val="0"/>
              </a:spcBef>
              <a:spcAft>
                <a:spcPct val="0"/>
              </a:spcAft>
              <a:buClrTx/>
              <a:buSzTx/>
              <a:buFontTx/>
              <a:buNone/>
              <a:tabLst/>
            </a:pPr>
            <a:r>
              <a:rPr kumimoji="0" lang="uz-Cyrl-UZ" sz="16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Вазифалари :</a:t>
            </a:r>
            <a:endParaRPr kumimoji="0" lang="ru-RU" sz="1600" b="1" i="0" u="none" strike="noStrike" cap="none" normalizeH="0" baseline="0" dirty="0" smtClean="0">
              <a:ln>
                <a:noFill/>
              </a:ln>
              <a:solidFill>
                <a:srgbClr val="FF0000"/>
              </a:solidFill>
              <a:effectLst/>
              <a:latin typeface="Arial" pitchFamily="34" charset="0"/>
              <a:cs typeface="Arial" pitchFamily="34" charset="0"/>
            </a:endParaRPr>
          </a:p>
          <a:p>
            <a:pPr marR="0" lvl="0" indent="539750" algn="just"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a:t>
            </a:r>
            <a:r>
              <a:rPr kumimoji="0" lang="uz-Latn-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Нафас ва қон айланишини стимуляция қилиш.</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R="0" lvl="0" indent="539750" algn="just"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a:t>
            </a:r>
            <a:r>
              <a:rPr kumimoji="0" lang="uz-Latn-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Қон димланишлари билан курашиш.</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R="0" lvl="0" indent="539750" algn="just"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3.</a:t>
            </a:r>
            <a:r>
              <a:rPr kumimoji="0" lang="uz-Latn-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Ичакнинг фаолиятини стимуллаш.</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R="0" lvl="0" indent="539750" algn="just"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4.</a:t>
            </a:r>
            <a:r>
              <a:rPr kumimoji="0" lang="uz-Latn-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Қорин олди мушак прессининг тонусини ушлаб туриш.</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R="0" lvl="0" indent="539750" algn="just"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5.</a:t>
            </a:r>
            <a:r>
              <a:rPr kumimoji="0" lang="uz-Latn-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Думғаза ён бош қўшилмаси, сон-тос бўғими ва умуртқа поғанасининг қўзғалувчанлигини ошириш.</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R="0" lvl="0" indent="539750" algn="just"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6.</a:t>
            </a:r>
            <a:r>
              <a:rPr kumimoji="0" lang="uz-Latn-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Туғиш жараёнида бажариладиган машқларга ўргатиш.</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R="0" lvl="0" indent="539750" algn="just"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7.</a:t>
            </a:r>
            <a:r>
              <a:rPr kumimoji="0" lang="uz-Latn-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Аёлга чуқур нафас олиб, мушакларни бўшаштириш машқларига ўргатиш.</a:t>
            </a:r>
            <a:endParaRPr kumimoji="0" lang="uz-Latn-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R="0" lvl="0" indent="539750" algn="just" defTabSz="914400" rtl="0" eaLnBrk="0" fontAlgn="base" latinLnBrk="0" hangingPunct="0">
              <a:lnSpc>
                <a:spcPct val="100000"/>
              </a:lnSpc>
              <a:spcBef>
                <a:spcPct val="0"/>
              </a:spcBef>
              <a:spcAft>
                <a:spcPct val="0"/>
              </a:spcAft>
              <a:buClrTx/>
              <a:buSzTx/>
              <a:buFontTx/>
              <a:buNone/>
              <a:tabLst/>
            </a:pP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R="0" lvl="0" indent="539750" algn="just"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Машғулотнинг </a:t>
            </a:r>
            <a:r>
              <a:rPr kumimoji="0" lang="uz-Cyrl-UZ" sz="1600"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кириш қисмида</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периферик ва коллатерал қон оқимини яхшилаш учун қўл-оёқларнинг дистал қисми учун машқлар, ўпка вентиля-циясини яхшилаш учун статик, динамик нафас машқлари тавсия этилади</a:t>
            </a:r>
            <a:r>
              <a:rPr kumimoji="0" lang="uz-Cyrl-UZ" sz="1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uz-Cyrl-UZ"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14</a:t>
            </a:fld>
            <a:endParaRPr lang="ru-RU"/>
          </a:p>
        </p:txBody>
      </p:sp>
      <p:sp>
        <p:nvSpPr>
          <p:cNvPr id="5" name="Прямоугольник 4"/>
          <p:cNvSpPr/>
          <p:nvPr/>
        </p:nvSpPr>
        <p:spPr>
          <a:xfrm>
            <a:off x="857224" y="857232"/>
            <a:ext cx="7500990" cy="4893647"/>
          </a:xfrm>
          <a:prstGeom prst="rect">
            <a:avLst/>
          </a:prstGeom>
        </p:spPr>
        <p:txBody>
          <a:bodyPr wrap="square">
            <a:spAutoFit/>
          </a:bodyPr>
          <a:lstStyle/>
          <a:p>
            <a:pPr algn="just"/>
            <a:r>
              <a:rPr lang="uz-Cyrl-UZ" sz="2600" u="sng" dirty="0" smtClean="0"/>
              <a:t>Асосий қисмда</a:t>
            </a:r>
            <a:r>
              <a:rPr lang="uz-Cyrl-UZ" sz="2600" dirty="0" smtClean="0"/>
              <a:t> тос туби, қорин олди мушаклар пресси, думғаза ён бош қўшилмаси, сон-тос бўғими ва умуртқа поғанаси учун машқлар берилади. Нафас олганда қорин олди мушак прессини кучайтирувчи машқлар, кўкрак ва диафрагмал нафас машқлари бажарилади. Туғишнинг 1-даврида бажариладиган машқлар берилади. Машқлар турган, ўтирган, орқада ётиб боши кўтарилган, ён бошда ётган дастлабки ҳолатларда бажарилади. (В.А.Епифанов “Лечебная физическая культура” М. Москва 2006 г., 483 с.) </a:t>
            </a:r>
            <a:endParaRPr lang="ru-RU" sz="26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15</a:t>
            </a:fld>
            <a:endParaRPr lang="ru-RU"/>
          </a:p>
        </p:txBody>
      </p:sp>
      <p:sp>
        <p:nvSpPr>
          <p:cNvPr id="46081" name="Rectangle 1"/>
          <p:cNvSpPr>
            <a:spLocks noChangeArrowheads="1"/>
          </p:cNvSpPr>
          <p:nvPr/>
        </p:nvSpPr>
        <p:spPr bwMode="auto">
          <a:xfrm>
            <a:off x="857224" y="785794"/>
            <a:ext cx="7286676"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Машғулотнинг </a:t>
            </a:r>
            <a:r>
              <a:rPr kumimoji="0" lang="uz-Cyrl-UZ"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тугалланиш қисмида</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статик (диафрагмал) нафас машқлари, қўл-оёқнинг дистал қисмлари учун  ва умумий бўшаштирувчи машқлар буюрилади.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Бу триместрда асосий эътибор нафас олганда нафасни ушлаб туриш билан ва тос туби мушакларини бўшаштириш машқлари тренировкасига берилиши керак.</a:t>
            </a: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Ҳомиладор аёлларнинг туғиш даврида умумий қарши кўрсатмалардан ташқари туғиш даврининг 1-даврида акушерлик ҳолатларида хусусий қарши кўрсатмалар бўлиши мумкин, шунинг учун туғишнинг 1-даврида ҳомиладор аёллар акушер-гинеколог томонидан мунтазам назорат остида бўлишлари зарур. Даволаш жисмоний тарбия буюрилишидан олдин ҳомиладор аёлнинг жисмоний тайёргарлигини баҳолаш керак. Бу билан жисмоний машқлар ичидан оптимал машқларни танлаб олиш, кардиореспиратор системасининг фаолият даражасини ва шу билан организмнинг функционал имкониятларини аниқлаш мумкин.</a:t>
            </a:r>
            <a:endParaRPr kumimoji="0" lang="uz-Cyrl-UZ"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16</a:t>
            </a:fld>
            <a:endParaRPr lang="ru-RU"/>
          </a:p>
        </p:txBody>
      </p:sp>
      <p:sp>
        <p:nvSpPr>
          <p:cNvPr id="45057" name="Rectangle 1"/>
          <p:cNvSpPr>
            <a:spLocks noChangeArrowheads="1"/>
          </p:cNvSpPr>
          <p:nvPr/>
        </p:nvSpPr>
        <p:spPr bwMode="auto">
          <a:xfrm>
            <a:off x="857224" y="857232"/>
            <a:ext cx="7286676" cy="50629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539750" algn="just" defTabSz="914400" rtl="0" eaLnBrk="1" fontAlgn="base" latinLnBrk="0" hangingPunct="1">
              <a:lnSpc>
                <a:spcPct val="100000"/>
              </a:lnSpc>
              <a:spcBef>
                <a:spcPct val="0"/>
              </a:spcBef>
              <a:spcAft>
                <a:spcPct val="0"/>
              </a:spcAft>
              <a:buClrTx/>
              <a:buSzTx/>
              <a:buFontTx/>
              <a:buNone/>
              <a:tabLst/>
            </a:pPr>
            <a:r>
              <a:rPr kumimoji="0" lang="uz-Cyrl-UZ" sz="17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Шунинг учун машғулотлардан олдин ва кейин машғулот жараёнида пульс, нафас олиш, артериал босим, ўпканинг тириклик ҳажми, ҳомиланинг ҳолати назорат қилиб борилиши керак. Ҳомиланинг ҳолати асосан юрак уришининг сони ва сифати билан баҳоланади. Муолажа давомида умумий ривожлантирувчи ва нафас машқлари тавсия этилади. Бу машқлар асосан бўшаштирувчи машқлар билан биргаликда олиб борилиши керак, чунки туғиш жараёнида аёлларнинг иш қобилиятини ошириш мақсадида, яъни туғишнинг биринчи 8 соатида чарчоқ ҳолатининг олди олинади, периферик қон айланиши, ташқи нафас олиш функциялари яхшиланади. Бўйинчанинг 3 смга очилиши билан муолажа комплексига динамик нафас машқлари, қўл-оёқлар, тана ва бўйин мушаклари учун умумий ривожлантирувчи машқлар ва бўшаштирувчи машқлар берилади. Дард вақтида статик нафас машқлари (кўкрак, диафрагмал) аста-секинлик билан нафас олишни узайтирилган ҳолатда олиб борилиши керак. 2-даврида асосан ётган ҳолатда қўл-оёқ, бўйин мушаклари учун енгил бажариладиган машқлар, орқа, қорин, думба мушакларини бўшаштирувчи машқлар ва статик нафас машқлари берилиши керак.</a:t>
            </a:r>
            <a:endParaRPr kumimoji="0" lang="uz-Cyrl-UZ" sz="17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17</a:t>
            </a:fld>
            <a:endParaRPr lang="ru-RU"/>
          </a:p>
        </p:txBody>
      </p:sp>
      <p:sp>
        <p:nvSpPr>
          <p:cNvPr id="3" name="Прямоугольник 2"/>
          <p:cNvSpPr/>
          <p:nvPr/>
        </p:nvSpPr>
        <p:spPr>
          <a:xfrm>
            <a:off x="1071538" y="642918"/>
            <a:ext cx="2524474" cy="369332"/>
          </a:xfrm>
          <a:prstGeom prst="rect">
            <a:avLst/>
          </a:prstGeom>
        </p:spPr>
        <p:txBody>
          <a:bodyPr wrap="none">
            <a:spAutoFit/>
          </a:bodyPr>
          <a:lstStyle/>
          <a:p>
            <a:r>
              <a:rPr lang="uz-Cyrl-UZ" b="1" i="1" u="sng" dirty="0" smtClean="0"/>
              <a:t>Гинекологияда ДЖТ</a:t>
            </a:r>
            <a:endParaRPr lang="ru-RU" i="1" u="sng" dirty="0"/>
          </a:p>
        </p:txBody>
      </p:sp>
      <p:sp>
        <p:nvSpPr>
          <p:cNvPr id="44033" name="Rectangle 1"/>
          <p:cNvSpPr>
            <a:spLocks noChangeArrowheads="1"/>
          </p:cNvSpPr>
          <p:nvPr/>
        </p:nvSpPr>
        <p:spPr bwMode="auto">
          <a:xfrm>
            <a:off x="857224" y="1002646"/>
            <a:ext cx="7429552"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uz-Cyrl-UZ" sz="17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Аёллар жинсий органларининг яллиғланиш касалликларида (сальпин-гоомфарит, метроэндометрит, параметрит), бачадоннинг аномалияларида (ретрофлекцияси), бачадоннинг ва қиннинг пастга тушишларида даволаш жисмоний тарбия кенг қўлланилади.</a:t>
            </a:r>
            <a:endParaRPr kumimoji="0" lang="ru-RU" sz="17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17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1700" b="1" i="0" u="none" strike="noStrike" cap="none" normalizeH="0" baseline="0" dirty="0" smtClean="0">
                <a:ln>
                  <a:noFill/>
                </a:ln>
                <a:solidFill>
                  <a:srgbClr val="0505FF"/>
                </a:solidFill>
                <a:effectLst/>
                <a:latin typeface="Arial" pitchFamily="34" charset="0"/>
                <a:ea typeface="Times New Roman" pitchFamily="18" charset="0"/>
                <a:cs typeface="Arial" pitchFamily="34" charset="0"/>
              </a:rPr>
              <a:t>Аёллар жинсий органларининг яллиғланиш касалликларида қўлланила-диган даволаш жисмоний тарбиянинг вазифалари :</a:t>
            </a:r>
            <a:endParaRPr kumimoji="0" lang="ru-RU" sz="17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1700" b="1" i="0" u="none" strike="noStrike" cap="none" normalizeH="0" baseline="0" dirty="0" smtClean="0">
                <a:ln>
                  <a:noFill/>
                </a:ln>
                <a:solidFill>
                  <a:srgbClr val="0505FF"/>
                </a:solidFill>
                <a:effectLst/>
                <a:latin typeface="Arial" pitchFamily="34" charset="0"/>
                <a:ea typeface="Times New Roman" pitchFamily="18" charset="0"/>
                <a:cs typeface="Arial" pitchFamily="34" charset="0"/>
              </a:rPr>
              <a:t>-организмнинг умумий ҳолатига таъсир этиб, касалликларга организм-нинг умумий қаршилигини ошириш;</a:t>
            </a:r>
            <a:endParaRPr kumimoji="0" lang="ru-RU" sz="17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1700" b="1" i="0" u="none" strike="noStrike" cap="none" normalizeH="0" baseline="0" dirty="0" smtClean="0">
                <a:ln>
                  <a:noFill/>
                </a:ln>
                <a:solidFill>
                  <a:srgbClr val="0505FF"/>
                </a:solidFill>
                <a:effectLst/>
                <a:latin typeface="Arial" pitchFamily="34" charset="0"/>
                <a:ea typeface="Times New Roman" pitchFamily="18" charset="0"/>
                <a:cs typeface="Arial" pitchFamily="34" charset="0"/>
              </a:rPr>
              <a:t>-қон туриб қолишлари билан курашиш;</a:t>
            </a:r>
            <a:endParaRPr kumimoji="0" lang="ru-RU" sz="17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1700" b="1" i="0" u="none" strike="noStrike" cap="none" normalizeH="0" baseline="0" dirty="0" smtClean="0">
                <a:ln>
                  <a:noFill/>
                </a:ln>
                <a:solidFill>
                  <a:srgbClr val="0505FF"/>
                </a:solidFill>
                <a:effectLst/>
                <a:latin typeface="Arial" pitchFamily="34" charset="0"/>
                <a:ea typeface="Times New Roman" pitchFamily="18" charset="0"/>
                <a:cs typeface="Arial" pitchFamily="34" charset="0"/>
              </a:rPr>
              <a:t>-қон-лимфа айланишини кучайтириш;</a:t>
            </a:r>
            <a:endParaRPr kumimoji="0" lang="ru-RU" sz="17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1700" b="1" i="0" u="none" strike="noStrike" cap="none" normalizeH="0" baseline="0" dirty="0" smtClean="0">
                <a:ln>
                  <a:noFill/>
                </a:ln>
                <a:solidFill>
                  <a:srgbClr val="0505FF"/>
                </a:solidFill>
                <a:effectLst/>
                <a:latin typeface="Arial" pitchFamily="34" charset="0"/>
                <a:ea typeface="Times New Roman" pitchFamily="18" charset="0"/>
                <a:cs typeface="Arial" pitchFamily="34" charset="0"/>
              </a:rPr>
              <a:t>-тўқималарда оксидланиш-тикланиш жараёнларини ошириш;</a:t>
            </a:r>
            <a:endParaRPr kumimoji="0" lang="ru-RU" sz="17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1700" b="1" i="0" u="none" strike="noStrike" cap="none" normalizeH="0" baseline="0" dirty="0" smtClean="0">
                <a:ln>
                  <a:noFill/>
                </a:ln>
                <a:solidFill>
                  <a:srgbClr val="0505FF"/>
                </a:solidFill>
                <a:effectLst/>
                <a:latin typeface="Arial" pitchFamily="34" charset="0"/>
                <a:ea typeface="Times New Roman" pitchFamily="18" charset="0"/>
                <a:cs typeface="Arial" pitchFamily="34" charset="0"/>
              </a:rPr>
              <a:t>-кичик тос органларида веноз қон туриб қолишларини камайтириш ва йўқотиш;</a:t>
            </a:r>
            <a:endParaRPr kumimoji="0" lang="ru-RU" sz="17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1700" b="1" i="0" u="none" strike="noStrike" cap="none" normalizeH="0" baseline="0" dirty="0" smtClean="0">
                <a:ln>
                  <a:noFill/>
                </a:ln>
                <a:solidFill>
                  <a:srgbClr val="0505FF"/>
                </a:solidFill>
                <a:effectLst/>
                <a:latin typeface="Arial" pitchFamily="34" charset="0"/>
                <a:ea typeface="Times New Roman" pitchFamily="18" charset="0"/>
                <a:cs typeface="Arial" pitchFamily="34" charset="0"/>
              </a:rPr>
              <a:t>-гиподинамия билан курашиш, асоратларни йўқотиш. </a:t>
            </a:r>
            <a:endParaRPr kumimoji="0" lang="uz-Cyrl-UZ" sz="17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17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a:t>
            </a:r>
            <a:r>
              <a:rPr kumimoji="0" lang="en-US" sz="1700" b="1" i="0" u="none" strike="noStrike" cap="none" normalizeH="0" baseline="0" dirty="0" err="1" smtClean="0">
                <a:ln>
                  <a:noFill/>
                </a:ln>
                <a:solidFill>
                  <a:srgbClr val="7030A0"/>
                </a:solidFill>
                <a:effectLst/>
                <a:latin typeface="Arial" pitchFamily="34" charset="0"/>
                <a:ea typeface="Times New Roman" pitchFamily="18" charset="0"/>
                <a:cs typeface="Arial" pitchFamily="34" charset="0"/>
              </a:rPr>
              <a:t>Wainapel</a:t>
            </a:r>
            <a:r>
              <a:rPr kumimoji="0" lang="en-US" sz="17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 Stanley F.; Fast, </a:t>
            </a:r>
            <a:r>
              <a:rPr kumimoji="0" lang="en-US" sz="1700" b="1" i="0" u="none" strike="noStrike" cap="none" normalizeH="0" baseline="0" dirty="0" err="1" smtClean="0">
                <a:ln>
                  <a:noFill/>
                </a:ln>
                <a:solidFill>
                  <a:srgbClr val="7030A0"/>
                </a:solidFill>
                <a:effectLst/>
                <a:latin typeface="Arial" pitchFamily="34" charset="0"/>
                <a:ea typeface="Times New Roman" pitchFamily="18" charset="0"/>
                <a:cs typeface="Arial" pitchFamily="34" charset="0"/>
              </a:rPr>
              <a:t>Avital</a:t>
            </a:r>
            <a:r>
              <a:rPr kumimoji="0" lang="en-US" sz="17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 (Editors) </a:t>
            </a:r>
            <a:r>
              <a:rPr kumimoji="0" lang="en-US" sz="17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hlinkClick r:id="rId2"/>
              </a:rPr>
              <a:t>Alternative Medicine and Rehabilitation</a:t>
            </a:r>
            <a:r>
              <a:rPr kumimoji="0" lang="en-GB" sz="17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 </a:t>
            </a:r>
            <a:r>
              <a:rPr kumimoji="0" lang="en-US" sz="17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A Guide for Practitioners 2003 - Demos Medical Publishing</a:t>
            </a:r>
            <a:r>
              <a:rPr kumimoji="0" lang="uz-Cyrl-UZ" sz="1700" b="1" i="0" u="none" strike="noStrike" cap="none" normalizeH="0" baseline="0" dirty="0" smtClean="0">
                <a:ln>
                  <a:noFill/>
                </a:ln>
                <a:solidFill>
                  <a:srgbClr val="7030A0"/>
                </a:solidFill>
                <a:effectLst/>
                <a:latin typeface="Arial" pitchFamily="34" charset="0"/>
                <a:ea typeface="Times New Roman" pitchFamily="18" charset="0"/>
                <a:cs typeface="Arial" pitchFamily="34" charset="0"/>
              </a:rPr>
              <a:t> 208 р.)</a:t>
            </a:r>
            <a:r>
              <a:rPr kumimoji="0" lang="ru-RU" sz="17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18</a:t>
            </a:fld>
            <a:endParaRPr lang="ru-RU"/>
          </a:p>
        </p:txBody>
      </p:sp>
      <p:sp>
        <p:nvSpPr>
          <p:cNvPr id="43009" name="Rectangle 1"/>
          <p:cNvSpPr>
            <a:spLocks noChangeArrowheads="1"/>
          </p:cNvSpPr>
          <p:nvPr/>
        </p:nvSpPr>
        <p:spPr bwMode="auto">
          <a:xfrm>
            <a:off x="857224" y="571480"/>
            <a:ext cx="7429552"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Даволаш гимнастика муолажаси асосан эркин тартиботда берилади. Унда турган, ўтирган, тиззада турган, орқада ва қоринда ётган, тизза-тирсак дастлабки ҳолатларидан фойдаланилади. Машқлар асосан бутун тана мушаклари учун буюрилади. Махсус машқлар бўлиб тос туби, тос-сон бўғими, оралиқ мушакларига бериладиган машқлар ҳисобланади.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Тос-сон бўғими учун машқлар орқада ётган дастлабки ҳолатда бажарилади, яъни оёқларни буккан ҳолатда қоринга олиб келиш ва дастлабки ҳолатга келтириш, бир вақтнинг ўзида тўғри оёқларни кўтариш, маълум градусга кўтарган ҳолда айланма ҳаракат қилиш, оёқларни юқорига кўтарган ҳолатда “юриш” ёки велосипед “ҳайдаш” имитацияси, “шағам” машқи. Қоринда ётган ҳолатда брас усулида “сузиш” машқи, ярим ўтирган ҳолатда оёқларни ён томонга кенгайтириш, танани оёқ томонга букиш, ўтирган ҳолатда оёқлар ёрдамида “қайчи” машқи ва оёқлар билан ротацион машқлар бажарилади.</a:t>
            </a:r>
            <a:r>
              <a:rPr kumimoji="0" lang="ru-RU" sz="20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19</a:t>
            </a:fld>
            <a:endParaRPr lang="ru-RU"/>
          </a:p>
        </p:txBody>
      </p:sp>
      <p:sp>
        <p:nvSpPr>
          <p:cNvPr id="41985" name="Rectangle 1"/>
          <p:cNvSpPr>
            <a:spLocks noChangeArrowheads="1"/>
          </p:cNvSpPr>
          <p:nvPr/>
        </p:nvSpPr>
        <p:spPr bwMode="auto">
          <a:xfrm>
            <a:off x="928662" y="716894"/>
            <a:ext cx="7358114" cy="535531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452438" algn="just"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Тос туби мушаклари учун машқлар асосан турган ҳолатда юриш билан бажарилади, яъни оёқларни юқорига кўтариб, товон билан думба томонга ҳаракат қилиш, оёқларни кўтариб кўкрак томонга ҳаракат қилиш, эркин ёки таяниб турган ҳолатда оёқларни олдинга, орқага, ёнга ҳаракат машқлари, қийинлаштирилган юриш ва юрганда танани олдинга ташлаш, ярим ўтириб юриш ва тўсиқлар оша юриш машқлари тавсия этилади.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Қорин олди мушакларига бериладиган машқлар ёрдамида беморларда бўладиган қорин олди мушакларининг бўшашганлик ва қавзият ҳолатлари камайтирилади ва йўқотилади.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Машқлар ўрта суръатда, кенглиги аста-секин ошириб бориш билан ўтказилади. Беморларга даволаш жисмоний тарбия воситаларидан ташқари эрталабки бадан тарбия, беморларга индивидуал топшириқлар, яъни шакллар берилади.Беморлар шифохонадан ташқарида даволаш  жисмоний тарбия билан аёллар маслаҳат хоналарида ёки врач-жисмоний тарбия диспансерларида давом эттирадилар. Уларда даволаш жисмоний тарбия билан бир вақтда гинекологик ҳамда сегментар массаж ўтказиш мумкин.</a:t>
            </a:r>
            <a:r>
              <a:rPr kumimoji="0" lang="ru-RU"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20</a:t>
            </a:fld>
            <a:endParaRPr lang="ru-RU"/>
          </a:p>
        </p:txBody>
      </p:sp>
      <p:sp>
        <p:nvSpPr>
          <p:cNvPr id="40961" name="Rectangle 1"/>
          <p:cNvSpPr>
            <a:spLocks noChangeArrowheads="1"/>
          </p:cNvSpPr>
          <p:nvPr/>
        </p:nvSpPr>
        <p:spPr bwMode="auto">
          <a:xfrm>
            <a:off x="857224" y="785794"/>
            <a:ext cx="7429552"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Бачадоннинг аномалияларида даволаш жисмоний тарбияни қўллаш ва унинг вазифалари :</a:t>
            </a: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-кичик тосдаги қон ва лимфа айланишини кучайтириш, трофикасини яхшилаш;</a:t>
            </a: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-қорин олди мушак прессини ривожлантириш;</a:t>
            </a: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-тос тубида жойлашган органларнинг бир-бирига боғлиқлигини ошириш;</a:t>
            </a: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-тос туби мушакларини мустахкамлаш;</a:t>
            </a: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-қорин ички босимини камайтириш, бачадон боғлам аппаратини мустахкамлаш, сийдик қопи ва уретранинг сфинктерини мустахкамлаш.</a:t>
            </a:r>
            <a:r>
              <a:rPr kumimoji="0" lang="ru-RU" sz="1400" b="0" i="0" u="none" strike="noStrike" cap="none" normalizeH="0" baseline="0" dirty="0" smtClean="0">
                <a:ln>
                  <a:noFill/>
                </a:ln>
                <a:solidFill>
                  <a:schemeClr val="tx1"/>
                </a:solidFill>
                <a:effectLst/>
                <a:latin typeface="Arial" pitchFamily="34" charset="0"/>
                <a:cs typeface="Arial" pitchFamily="34" charset="0"/>
              </a:rPr>
              <a:t> </a:t>
            </a:r>
            <a:endParaRPr kumimoji="0" lang="ru-RU" sz="3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21</a:t>
            </a:fld>
            <a:endParaRPr lang="ru-RU"/>
          </a:p>
        </p:txBody>
      </p:sp>
      <p:sp>
        <p:nvSpPr>
          <p:cNvPr id="3" name="Прямоугольник 2"/>
          <p:cNvSpPr/>
          <p:nvPr/>
        </p:nvSpPr>
        <p:spPr>
          <a:xfrm>
            <a:off x="857224" y="857232"/>
            <a:ext cx="7429552" cy="5324535"/>
          </a:xfrm>
          <a:prstGeom prst="rect">
            <a:avLst/>
          </a:prstGeom>
        </p:spPr>
        <p:txBody>
          <a:bodyPr wrap="square">
            <a:spAutoFit/>
          </a:bodyPr>
          <a:lstStyle/>
          <a:p>
            <a:pPr algn="just"/>
            <a:r>
              <a:rPr lang="uz-Cyrl-UZ" sz="2000" dirty="0" smtClean="0"/>
              <a:t>Юқорида қўйилган вазифаларни бажариш учун қўлланиладиган ва танланадиган дастлабки ҳолатлар муҳим аҳамиятга эга. Даволаш гимнастика машғулотларида асосан тизза-кафт, тизза-тирсак, тизза-кўкрак дастлабки ҳолатлари кенг қўлланилади. Бу билан букилган ички орган юқорига ҳаракат қилдирилади. Қорин олди мушак пресси бўшаштирилади, қорин ички босими камайтирилади. Боғлам-мушак аппарати функциясининг яхшиланиши ва тикланишини оёқларнинг ҳаракати ёрдамида амалга оширилади, бунда сонларнинг ён томонга ташланиши ва ротацияси катта аҳамиятга эга. Бу билан бел-думғаза, ноксимон мушаклар фаолияти ошади. Уларнинг қисқариши қон оқимини тезлаштиради, бўшашиши эса кичик тос органларини қон билан тўлишини  яхшилайди. Даволаш гимнастика муолажалари асосан гинекологик массаж ёки физиотерапевтик муолажалардан 1-2 соатдан сўнг ўтказилиши тавсия этилади.</a:t>
            </a:r>
            <a:endParaRPr lang="ru-RU" sz="20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22</a:t>
            </a:fld>
            <a:endParaRPr lang="ru-RU"/>
          </a:p>
        </p:txBody>
      </p:sp>
      <p:sp>
        <p:nvSpPr>
          <p:cNvPr id="3" name="Прямоугольник 2"/>
          <p:cNvSpPr/>
          <p:nvPr/>
        </p:nvSpPr>
        <p:spPr>
          <a:xfrm>
            <a:off x="928662" y="714356"/>
            <a:ext cx="7358114" cy="5509200"/>
          </a:xfrm>
          <a:prstGeom prst="rect">
            <a:avLst/>
          </a:prstGeom>
        </p:spPr>
        <p:txBody>
          <a:bodyPr wrap="square">
            <a:spAutoFit/>
          </a:bodyPr>
          <a:lstStyle/>
          <a:p>
            <a:pPr algn="just"/>
            <a:r>
              <a:rPr lang="uz-Cyrl-UZ" sz="2200" dirty="0" smtClean="0"/>
              <a:t>Умумий талаб бўлиб, машғулотлардан олдин сийдик қопи ва тўғри ичак бўшатилган бўлиши керак. Умумийривожлантирувчи машқлар асосан нафас ва умумий бўшаштирувчи машқлар билан амалга оширилади.</a:t>
            </a:r>
            <a:r>
              <a:rPr lang="uz-Latn-UZ" sz="2200" dirty="0" smtClean="0"/>
              <a:t> </a:t>
            </a:r>
            <a:r>
              <a:rPr lang="uz-Cyrl-UZ" sz="2200" dirty="0" smtClean="0"/>
              <a:t>Агарда беморларда фиксацияланган ретрофлекса ҳолати бўлса, машғулот давомида улар тизза-кўкрак дастлабки ҳолатида 3-4 минут туришлари керак. Бу машқ машғулот давомида 3-4 марта қайтарилади. Мушакларни умумий бўшаштириш учун қоринда ётган ҳолат тавсия этилади. Агарда бачадон нормал ҳолатда узоқ вақт ушлаб турилса, унда қориннинг тўғри ва қийшиқ мушаклари учун машқлар, сузиш, чанғида учиш, меъёрли юриш машқлари берилади. Беморларга оғирлик кўтриш, сакраш, хатлаб ўтиш, югуриш, орқага еқилиш машқлари тавсия этилмайди.</a:t>
            </a:r>
            <a:endParaRPr lang="ru-RU" sz="22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23</a:t>
            </a:fld>
            <a:endParaRPr lang="ru-RU"/>
          </a:p>
        </p:txBody>
      </p:sp>
      <p:sp>
        <p:nvSpPr>
          <p:cNvPr id="3" name="Прямоугольник 2"/>
          <p:cNvSpPr/>
          <p:nvPr/>
        </p:nvSpPr>
        <p:spPr>
          <a:xfrm>
            <a:off x="928662" y="642918"/>
            <a:ext cx="7358114" cy="5632311"/>
          </a:xfrm>
          <a:prstGeom prst="rect">
            <a:avLst/>
          </a:prstGeom>
        </p:spPr>
        <p:txBody>
          <a:bodyPr wrap="square">
            <a:spAutoFit/>
          </a:bodyPr>
          <a:lstStyle/>
          <a:p>
            <a:pPr algn="just"/>
            <a:r>
              <a:rPr lang="uz-Cyrl-UZ" sz="2000" dirty="0" smtClean="0"/>
              <a:t>Бачадон ва қин пастга тушганида даволаш жисмоний тарбияни қўллашда асосий эътибор тос туби мушакларини мустахкамлашга қаратила-ди. Бачадон ва қин тушишининг бошланғич босқичида гинекологик массаж тавсия этилади, бунда маҳаллий қон оқими яхшиланади, веноз қон туриб қолиш камаяди, тос туби мушаклари мустаҳкамланади. Гинекологик массаж даволаш гимнастика муолажасидан олдин ўтказилиши керак. Умумий ривожлантирувчи машқлар бачадон ва қинни пастга тушиш даражасини ошириб юбормаслиги учун ҳар бир аёлга алоҳида гимнастик машқлар комплекси танлаб олиниши зарур, унда қорин ички босимини оширувчи машқлар бўлмаслиги керак. Турган ва ўтирган дастлабки ҳолатларида оёқларни олдинга олиб келиш ва оёқ мушакларига изометрик машқлар берилади. Орқада, ён бошда, қоринда ётган, тос соҳаси кўтарилиб орқада ётган, турган дастлабки ҳолатларда тос туби мушакларини мустаҳкамлаш учун қуйидаги машқлар тавсия этилади :</a:t>
            </a:r>
            <a:endParaRPr lang="ru-RU" sz="2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24</a:t>
            </a:fld>
            <a:endParaRPr lang="ru-RU"/>
          </a:p>
        </p:txBody>
      </p:sp>
      <p:sp>
        <p:nvSpPr>
          <p:cNvPr id="57345" name="Rectangle 1"/>
          <p:cNvSpPr>
            <a:spLocks noChangeArrowheads="1"/>
          </p:cNvSpPr>
          <p:nvPr/>
        </p:nvSpPr>
        <p:spPr bwMode="auto">
          <a:xfrm>
            <a:off x="857224" y="857232"/>
            <a:ext cx="7358114" cy="53245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452438" algn="just" defTabSz="914400" rtl="0" eaLnBrk="1" fontAlgn="base" latinLnBrk="0" hangingPunct="1">
              <a:lnSpc>
                <a:spcPct val="100000"/>
              </a:lnSpc>
              <a:spcBef>
                <a:spcPct val="0"/>
              </a:spcBef>
              <a:spcAft>
                <a:spcPct val="0"/>
              </a:spcAft>
              <a:buClrTx/>
              <a:buSzTx/>
              <a:buFontTx/>
              <a:buNone/>
              <a:tabLst/>
            </a:pPr>
            <a:r>
              <a:rPr kumimoji="0" lang="uz-Cyrl-UZ" sz="2000"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Орқада ётган дастлабки ҳолатда</a:t>
            </a:r>
            <a:endParaRPr kumimoji="0" lang="ru-RU" sz="2000" b="1"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анус сфинктерини ўзига тортиш ва бўшаштириш;</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тўғри оёқларни бир-бирига олиб келиш ва кенгайтириш;</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тирсакка ва товонга таянган ҳолатда тосни юқорига кўтариш;</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кетма-кет ёки бир вақтнинг ўзида оёқларни тиззада букиб, кўкрак томонга олиб келиш;</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кетма-кет тўғри оёқларни кўтарган ҳолатда айланма ҳаракатларни бажариш;</a:t>
            </a: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“шағам” машқларини бажариш.</a:t>
            </a:r>
            <a:r>
              <a:rPr kumimoji="0" lang="ru-RU" sz="2000" b="0" i="0" u="none" strike="noStrike" cap="none" normalizeH="0" baseline="0" dirty="0" smtClean="0">
                <a:ln>
                  <a:noFill/>
                </a:ln>
                <a:solidFill>
                  <a:schemeClr val="tx1"/>
                </a:solidFill>
                <a:effectLst/>
                <a:latin typeface="Arial" pitchFamily="34" charset="0"/>
                <a:cs typeface="Arial" pitchFamily="34" charset="0"/>
              </a:rPr>
              <a:t> </a:t>
            </a:r>
            <a:endParaRPr kumimoji="0" lang="uz-Latn-UZ" sz="20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endParaRPr kumimoji="0" lang="uz-Latn-UZ" sz="2000" b="0" i="0" u="none" strike="noStrike" cap="none" normalizeH="0" baseline="0" dirty="0" smtClean="0">
              <a:ln>
                <a:noFill/>
              </a:ln>
              <a:solidFill>
                <a:schemeClr val="tx1"/>
              </a:solidFill>
              <a:effectLst/>
              <a:latin typeface="Arial" pitchFamily="34" charset="0"/>
              <a:cs typeface="Arial" pitchFamily="34" charset="0"/>
            </a:endParaRPr>
          </a:p>
          <a:p>
            <a:pPr indent="452438" algn="just"/>
            <a:r>
              <a:rPr lang="uz-Cyrl-UZ" sz="2000" b="1" u="sng" dirty="0" smtClean="0"/>
              <a:t>Ён бошда ётган дастлабки ҳолатда</a:t>
            </a:r>
            <a:endParaRPr lang="ru-RU" sz="2000" b="1" dirty="0" smtClean="0"/>
          </a:p>
          <a:p>
            <a:pPr indent="452438" algn="just"/>
            <a:r>
              <a:rPr lang="uz-Cyrl-UZ" sz="2000" dirty="0" smtClean="0"/>
              <a:t>-</a:t>
            </a:r>
            <a:r>
              <a:rPr lang="uz-Latn-UZ" sz="2000" dirty="0" smtClean="0"/>
              <a:t> </a:t>
            </a:r>
            <a:r>
              <a:rPr lang="uz-Cyrl-UZ" sz="2000" dirty="0" smtClean="0"/>
              <a:t>букилган оёқни кўкрак томонга ҳаракат қилдириш;</a:t>
            </a:r>
            <a:endParaRPr lang="ru-RU" sz="2000" dirty="0" smtClean="0"/>
          </a:p>
          <a:p>
            <a:pPr indent="452438" algn="just"/>
            <a:r>
              <a:rPr lang="uz-Cyrl-UZ" sz="2000" dirty="0" smtClean="0"/>
              <a:t>-</a:t>
            </a:r>
            <a:r>
              <a:rPr lang="uz-Latn-UZ" sz="2000" dirty="0" smtClean="0"/>
              <a:t> </a:t>
            </a:r>
            <a:r>
              <a:rPr lang="uz-Cyrl-UZ" sz="2000" dirty="0" smtClean="0"/>
              <a:t>юқорида турган оёқни айланма ҳаракат қилдириш;</a:t>
            </a:r>
            <a:endParaRPr lang="ru-RU" sz="2000" dirty="0" smtClean="0"/>
          </a:p>
          <a:p>
            <a:pPr indent="452438" algn="just"/>
            <a:r>
              <a:rPr lang="uz-Cyrl-UZ" sz="2000" dirty="0" smtClean="0"/>
              <a:t>-</a:t>
            </a:r>
            <a:r>
              <a:rPr lang="uz-Latn-UZ" sz="2000" dirty="0" smtClean="0"/>
              <a:t> </a:t>
            </a:r>
            <a:r>
              <a:rPr lang="uz-Cyrl-UZ" sz="2000" dirty="0" smtClean="0"/>
              <a:t>бир вақтнинг ўзида тўғри оёқларни олдинга ва орқага, юқорига ҳаракат қилдириш.</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25</a:t>
            </a:fld>
            <a:endParaRPr lang="ru-RU"/>
          </a:p>
        </p:txBody>
      </p:sp>
      <p:sp>
        <p:nvSpPr>
          <p:cNvPr id="56321" name="Rectangle 1"/>
          <p:cNvSpPr>
            <a:spLocks noChangeArrowheads="1"/>
          </p:cNvSpPr>
          <p:nvPr/>
        </p:nvSpPr>
        <p:spPr bwMode="auto">
          <a:xfrm>
            <a:off x="857224" y="857232"/>
            <a:ext cx="7358114" cy="50629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452438" algn="l" defTabSz="914400" rtl="0" eaLnBrk="1" fontAlgn="base" latinLnBrk="0" hangingPunct="1">
              <a:lnSpc>
                <a:spcPct val="100000"/>
              </a:lnSpc>
              <a:spcBef>
                <a:spcPct val="0"/>
              </a:spcBef>
              <a:spcAft>
                <a:spcPct val="0"/>
              </a:spcAft>
              <a:buClrTx/>
              <a:buSzTx/>
              <a:buFontTx/>
              <a:buNone/>
              <a:tabLst/>
            </a:pPr>
            <a:r>
              <a:rPr kumimoji="0" lang="uz-Cyrl-UZ" sz="1900"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Қоринда ётган дастлабки ҳолатда</a:t>
            </a:r>
            <a:endParaRPr kumimoji="0" lang="ru-RU" sz="1900" b="1"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19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-кетма-кет ёки бир вақтнинг ўзида тўғри оёқларни кўтариш;</a:t>
            </a:r>
            <a:endParaRPr kumimoji="0" lang="ru-RU" sz="19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19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-брас усулида “сузиш”;</a:t>
            </a:r>
            <a:endParaRPr kumimoji="0" lang="ru-RU" sz="19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19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-тўғри оёқларни кенгайтириш ва бирлаштириш;</a:t>
            </a:r>
            <a:endParaRPr kumimoji="0" lang="ru-RU" sz="19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19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-тирсакка таянган ҳолатда умуртқа поғанасини кўтариш.</a:t>
            </a:r>
            <a:endParaRPr kumimoji="0" lang="ru-RU" sz="19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l" defTabSz="914400" rtl="0" eaLnBrk="0" fontAlgn="base" latinLnBrk="0" hangingPunct="0">
              <a:lnSpc>
                <a:spcPct val="100000"/>
              </a:lnSpc>
              <a:spcBef>
                <a:spcPct val="0"/>
              </a:spcBef>
              <a:spcAft>
                <a:spcPct val="0"/>
              </a:spcAft>
              <a:buClrTx/>
              <a:buSzTx/>
              <a:buFontTx/>
              <a:buNone/>
              <a:tabLst/>
            </a:pPr>
            <a:endParaRPr kumimoji="0" lang="uz-Latn-UZ" sz="1900" b="1"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R="0" lvl="0" indent="452438" algn="l" defTabSz="914400" rtl="0" eaLnBrk="0" fontAlgn="base" latinLnBrk="0" hangingPunct="0">
              <a:lnSpc>
                <a:spcPct val="100000"/>
              </a:lnSpc>
              <a:spcBef>
                <a:spcPct val="0"/>
              </a:spcBef>
              <a:spcAft>
                <a:spcPct val="0"/>
              </a:spcAft>
              <a:buClrTx/>
              <a:buSzTx/>
              <a:buFontTx/>
              <a:buNone/>
              <a:tabLst/>
            </a:pPr>
            <a:r>
              <a:rPr kumimoji="0" lang="uz-Cyrl-UZ" sz="1900"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Орқада ётган дастлабки ҳолатда</a:t>
            </a:r>
            <a:endParaRPr kumimoji="0" lang="ru-RU" sz="1900" b="1"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19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-оёқлар гимнастика нарвонига қўйилиб, тўғри оёқларни кенгайтириш ва бирлаштириш;</a:t>
            </a:r>
            <a:endParaRPr kumimoji="0" lang="ru-RU" sz="19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19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-кетма-кет оёқларни ичкарига ва ташқарига ротация қилиш;</a:t>
            </a:r>
            <a:endParaRPr kumimoji="0" lang="ru-RU" sz="19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19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-тирсак ва кўкракка таянган ҳолатда тос соҳасини кўтариш.</a:t>
            </a:r>
            <a:endParaRPr kumimoji="0" lang="ru-RU" sz="19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l" defTabSz="914400" rtl="0" eaLnBrk="0" fontAlgn="base" latinLnBrk="0" hangingPunct="0">
              <a:lnSpc>
                <a:spcPct val="100000"/>
              </a:lnSpc>
              <a:spcBef>
                <a:spcPct val="0"/>
              </a:spcBef>
              <a:spcAft>
                <a:spcPct val="0"/>
              </a:spcAft>
              <a:buClrTx/>
              <a:buSzTx/>
              <a:buFontTx/>
              <a:buNone/>
              <a:tabLst/>
            </a:pPr>
            <a:endParaRPr kumimoji="0" lang="uz-Latn-UZ" sz="1900" b="1" i="0" u="sng"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R="0" lvl="0" indent="452438" algn="l" defTabSz="914400" rtl="0" eaLnBrk="0" fontAlgn="base" latinLnBrk="0" hangingPunct="0">
              <a:lnSpc>
                <a:spcPct val="100000"/>
              </a:lnSpc>
              <a:spcBef>
                <a:spcPct val="0"/>
              </a:spcBef>
              <a:spcAft>
                <a:spcPct val="0"/>
              </a:spcAft>
              <a:buClrTx/>
              <a:buSzTx/>
              <a:buFontTx/>
              <a:buNone/>
              <a:tabLst/>
            </a:pPr>
            <a:r>
              <a:rPr kumimoji="0" lang="uz-Cyrl-UZ" sz="1900" b="1"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Турган дастлабки ҳолатда</a:t>
            </a:r>
            <a:endParaRPr kumimoji="0" lang="ru-RU" sz="1900" b="1"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19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-танани айлантириш, орқага ва олдинга букиш;</a:t>
            </a: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19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-айланма ва бурилиш машқларида қўлларни ҳаракатга келтириш.</a:t>
            </a:r>
            <a:r>
              <a:rPr kumimoji="0" lang="ru-RU" sz="19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26</a:t>
            </a:fld>
            <a:endParaRPr lang="ru-RU"/>
          </a:p>
        </p:txBody>
      </p:sp>
      <p:sp>
        <p:nvSpPr>
          <p:cNvPr id="55297" name="Rectangle 1"/>
          <p:cNvSpPr>
            <a:spLocks noChangeArrowheads="1"/>
          </p:cNvSpPr>
          <p:nvPr/>
        </p:nvSpPr>
        <p:spPr bwMode="auto">
          <a:xfrm>
            <a:off x="857224" y="857232"/>
            <a:ext cx="7286676"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452438" algn="just"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Юқорида келтирилган машқлар статик, динамик нафас машқлари билан биргаликда олиб борилиши керак. Бемор аёлларга югуриш, сакраш хатлаб ўтиш машқлари қатъий ман этилади.</a:t>
            </a: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Беморларга берилган даволаш гимнастика муолажасининг организмга бўлаётган таъсирини ўрганиш муҳим аҳамият касб этади, чунки берилаётган юклама кўпайса организмга салбий таъсир этиб, касалликни кучайтириб юбориши, асоратларга олиб келиши мумкин. Агарда берилаётган жисмоний юклама кам бўлса, олдимизга қўйган вазифаларни бажара олмаймиз.Шунинг учун машғулот давомида, беморлар шифохонада давола-ниш вақтида берилаётган жисмоний юкламаларнинг организмга таъсирини, яъни даволаш жисмоний тарбия эффективлигини баҳолашимиз керак. Эффективликни баҳолаш учун ҳар хил усуллардан фойдаланилади.</a:t>
            </a:r>
            <a:r>
              <a:rPr kumimoji="0" lang="ru-RU" sz="20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27</a:t>
            </a:fld>
            <a:endParaRPr lang="ru-RU"/>
          </a:p>
        </p:txBody>
      </p:sp>
      <p:sp>
        <p:nvSpPr>
          <p:cNvPr id="54273" name="Rectangle 1"/>
          <p:cNvSpPr>
            <a:spLocks noChangeArrowheads="1"/>
          </p:cNvSpPr>
          <p:nvPr/>
        </p:nvSpPr>
        <p:spPr bwMode="auto">
          <a:xfrm>
            <a:off x="857224" y="857232"/>
            <a:ext cx="7358114"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Жи</a:t>
            </a:r>
            <a:r>
              <a:rPr kumimoji="0" lang="uz-Latn-UZ"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с</a:t>
            </a:r>
            <a:r>
              <a:rPr kumimoji="0" lang="uz-Cyrl-UZ"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моний машқларнинг самарадорлигини баҳолаш усуллари</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Ҳомиладорлик ва туғриқдан кейинги даврда даволаш мақсадида қўлланилаётган даволаш гимнастика муолажасининг эффективлигини баҳолашда қуйидагилардан фойдаланилади :</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-юракнинг қисқариш сони;</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-артериал босим;</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-нафас олиш сони;</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-спирометрия;</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-спирография;</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-ҳомила ҳолатини кузатиш;</a:t>
            </a: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-ҳомила юрак уришининг сонини ва сифатини аниқлаш.</a:t>
            </a:r>
            <a:r>
              <a:rPr kumimoji="0" lang="ru-RU" sz="24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28</a:t>
            </a:fld>
            <a:endParaRPr lang="ru-RU"/>
          </a:p>
        </p:txBody>
      </p:sp>
      <p:sp>
        <p:nvSpPr>
          <p:cNvPr id="53249" name="Rectangle 1"/>
          <p:cNvSpPr>
            <a:spLocks noChangeArrowheads="1"/>
          </p:cNvSpPr>
          <p:nvPr/>
        </p:nvSpPr>
        <p:spPr bwMode="auto">
          <a:xfrm>
            <a:off x="1000100" y="1000108"/>
            <a:ext cx="7072362" cy="41549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452438" algn="just"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Гинекологик касалликларда даволаш гимнастика муолажасининг эффективлигини баҳолашда қуйидагилардан фойдаланилади :</a:t>
            </a: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юракнинг қисқариш сони; </a:t>
            </a: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артериал босим;</a:t>
            </a: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нафас олиш сони;</a:t>
            </a: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спирометрия;</a:t>
            </a: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спирография;</a:t>
            </a: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оксигемометрия;</a:t>
            </a:r>
            <a:endParaRPr kumimoji="0" lang="ru-RU" sz="1400"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ётган ва турган дастлабки ҳолатларда кинд</a:t>
            </a:r>
            <a:r>
              <a:rPr kumimoji="0" lang="uz-Latn-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и</a:t>
            </a: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к соҳасида қорин айланасини ўлчаш.</a:t>
            </a:r>
            <a:endParaRPr kumimoji="0" lang="uz-Cyrl-UZ" sz="3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29</a:t>
            </a:fld>
            <a:endParaRPr lang="ru-RU"/>
          </a:p>
        </p:txBody>
      </p:sp>
      <p:sp>
        <p:nvSpPr>
          <p:cNvPr id="5" name="Прямоугольник 4"/>
          <p:cNvSpPr/>
          <p:nvPr/>
        </p:nvSpPr>
        <p:spPr>
          <a:xfrm>
            <a:off x="1071538" y="857232"/>
            <a:ext cx="7143800" cy="5262979"/>
          </a:xfrm>
          <a:prstGeom prst="rect">
            <a:avLst/>
          </a:prstGeom>
        </p:spPr>
        <p:txBody>
          <a:bodyPr wrap="square">
            <a:spAutoFit/>
          </a:bodyPr>
          <a:lstStyle/>
          <a:p>
            <a:pPr algn="ctr"/>
            <a:r>
              <a:rPr lang="ru-RU" sz="2400" b="1" smtClean="0">
                <a:solidFill>
                  <a:srgbClr val="FF0000"/>
                </a:solidFill>
              </a:rPr>
              <a:t>Ҳомиладорлик даврида физиопрофилактика муолажалари </a:t>
            </a:r>
          </a:p>
          <a:p>
            <a:pPr algn="just"/>
            <a:r>
              <a:rPr lang="ru-RU" sz="2400" smtClean="0"/>
              <a:t>Ҳомиладорлик даврида турли патологик ҳолатлар ривожланишининг олдини олиш учун, туғишда ва туққандан сўнг бўлиши мумкин бўлган касалликларнинг асоратини тузатиш учун қуйидаги физикавий услублар қўлланилади. Бу усуллар ѐрдамида ҳомиладор аѐлнинг моддалар алмашинуви нормаллашади, ҳомиланинг ногрмал ривожланиши таъминланади, юрак-қон томир системаси, эндокрин ва нерв системаларининг иши яхшиланади, теридаги механик ҳимоя хусусиятлари кучаяди. </a:t>
            </a:r>
            <a:endParaRPr lang="ru-RU" sz="24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30</a:t>
            </a:fld>
            <a:endParaRPr lang="ru-RU"/>
          </a:p>
        </p:txBody>
      </p:sp>
      <p:sp>
        <p:nvSpPr>
          <p:cNvPr id="5" name="Прямоугольник 4"/>
          <p:cNvSpPr/>
          <p:nvPr/>
        </p:nvSpPr>
        <p:spPr>
          <a:xfrm>
            <a:off x="1000100" y="857232"/>
            <a:ext cx="7072362" cy="5262979"/>
          </a:xfrm>
          <a:prstGeom prst="rect">
            <a:avLst/>
          </a:prstGeom>
        </p:spPr>
        <p:txBody>
          <a:bodyPr wrap="square">
            <a:spAutoFit/>
          </a:bodyPr>
          <a:lstStyle/>
          <a:p>
            <a:pPr algn="just"/>
            <a:r>
              <a:rPr lang="ru-RU" sz="2400" smtClean="0"/>
              <a:t>1.Секинлаштирилган схемада умумий УБН қабул қилиш (ѐн бош ҳолатда). Ҳомила 32-34 ҳафталик бўлгандан кейин бошланиб, кун ора 15-20 сеанс қабул қилинади. Кам қувватлик ва анемияси бор аѐлларга, айниқса йилнинг совуқ ойларида ҳомиладорликнинг бошланғич ойларида УБН тавсия қилинади. </a:t>
            </a:r>
          </a:p>
          <a:p>
            <a:pPr algn="just"/>
            <a:r>
              <a:rPr lang="ru-RU" sz="2400" smtClean="0"/>
              <a:t>2.Тузли – игна баргли ванналар (37-36 0С) ѐки оддий чучук сувда (36-35 0С) кун ора, 10-15 дақиқа ванна қабул қилиш ҳомиладорликнинг бошланишидан то ҳомила 6 ойлик бўлгунга қадар тавсия этилади. Бу усул айниқса умумий УБН қабул қилиш мумкин бўлмаган аѐлларга тавсия этилади. </a:t>
            </a:r>
            <a:endParaRPr lang="ru-RU" sz="240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31</a:t>
            </a:fld>
            <a:endParaRPr lang="ru-RU"/>
          </a:p>
        </p:txBody>
      </p:sp>
      <p:sp>
        <p:nvSpPr>
          <p:cNvPr id="5" name="Прямоугольник 4"/>
          <p:cNvSpPr/>
          <p:nvPr/>
        </p:nvSpPr>
        <p:spPr>
          <a:xfrm>
            <a:off x="1071538" y="857232"/>
            <a:ext cx="7000924" cy="4832092"/>
          </a:xfrm>
          <a:prstGeom prst="rect">
            <a:avLst/>
          </a:prstGeom>
        </p:spPr>
        <p:txBody>
          <a:bodyPr wrap="square">
            <a:spAutoFit/>
          </a:bodyPr>
          <a:lstStyle/>
          <a:p>
            <a:pPr algn="just"/>
            <a:r>
              <a:rPr lang="ru-RU" sz="2800" smtClean="0"/>
              <a:t>3.Эрталабки бадан тарбия қилинганидан сўнг ѐки қуѐш-ҳавода ванна олгандан сўнг ѐмғирсимон душ (35-25 0С), кун ора, 3-5 дақиқа. </a:t>
            </a:r>
          </a:p>
          <a:p>
            <a:pPr algn="just"/>
            <a:r>
              <a:rPr lang="ru-RU" sz="2800" smtClean="0"/>
              <a:t>4.Умумий ѐки қисман кун ора 30-20 0С да хўлланган сочиқ билан артиниш. </a:t>
            </a:r>
          </a:p>
          <a:p>
            <a:pPr algn="just"/>
            <a:r>
              <a:rPr lang="ru-RU" sz="2800" smtClean="0"/>
              <a:t>5.22-20 0Сдан паст бўлмаган ҳароратда ҳаво ванналари кун ора, 10 дақиқадан қабул қилиш, бу вақтни аста-секин 1 соатгача кўпайтириб бориш ва умуман 20-25 та муолажа қабул қилиш лозим. </a:t>
            </a:r>
            <a:endParaRPr lang="ru-RU" sz="28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32</a:t>
            </a:fld>
            <a:endParaRPr lang="ru-RU"/>
          </a:p>
        </p:txBody>
      </p:sp>
      <p:sp>
        <p:nvSpPr>
          <p:cNvPr id="3" name="Прямоугольник 2"/>
          <p:cNvSpPr/>
          <p:nvPr/>
        </p:nvSpPr>
        <p:spPr>
          <a:xfrm>
            <a:off x="1071538" y="857232"/>
            <a:ext cx="7000924" cy="4893647"/>
          </a:xfrm>
          <a:prstGeom prst="rect">
            <a:avLst/>
          </a:prstGeom>
        </p:spPr>
        <p:txBody>
          <a:bodyPr wrap="square">
            <a:spAutoFit/>
          </a:bodyPr>
          <a:lstStyle/>
          <a:p>
            <a:pPr algn="just"/>
            <a:r>
              <a:rPr lang="ru-RU" sz="2400" smtClean="0"/>
              <a:t>6.Ҳар куни ѐки кун ора қуѐш ваннаси қабул қилиш ва унинг кетидан 34-32 0С ли душ қабул қилиш. Ҳомиладорликнинг 2-ярмида аѐл ўтирган ҳолатда орқа тарафидан қуѐш нурлари ваннаси қабул қилинади. </a:t>
            </a:r>
          </a:p>
          <a:p>
            <a:pPr algn="just"/>
            <a:r>
              <a:rPr lang="ru-RU" sz="2400" smtClean="0"/>
              <a:t>7.Жисмоний машқларнинг махсус комплекслари асосида даволаш гимнастикасини ўтказиш. </a:t>
            </a:r>
          </a:p>
          <a:p>
            <a:pPr algn="just"/>
            <a:r>
              <a:rPr lang="ru-RU" sz="2400" smtClean="0"/>
              <a:t>Ҳомиладор аѐлларда физиопрофилактика тадбирларини ўтказиш билан бир қаторда уларнинг тўйимли овқатланиши, А, В1, В2, В6, С ва Д дармон дориларидан қабул қилиб туришлари мақсадга мувофиқ бўлади. </a:t>
            </a:r>
            <a:endParaRPr lang="ru-RU" sz="240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33</a:t>
            </a:fld>
            <a:endParaRPr lang="ru-RU"/>
          </a:p>
        </p:txBody>
      </p:sp>
      <p:sp>
        <p:nvSpPr>
          <p:cNvPr id="3" name="Прямоугольник 2"/>
          <p:cNvSpPr/>
          <p:nvPr/>
        </p:nvSpPr>
        <p:spPr>
          <a:xfrm>
            <a:off x="2928926" y="714356"/>
            <a:ext cx="3334439"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785918" y="1285860"/>
            <a:ext cx="6286544"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452438" algn="just"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Даволаш жисмоний тарбия мавзуси бўйича ҳар хил системаларнинг ксалликларида ДЖТнинг ҳаракат тартиботи, унинг вазифалари, восита ва шаклларини мустақил аниқлай олади. Касалликнинг кечишига қараб гимнастик машқлар комплексини туза олади. Берилаётган ДЖТ нинг самарадорлигини баҳолай олади.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Мавзуни ижодий фикрлай олади ва янги материаллар бера олади, мустақил мушохада юритади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Фан буйича бажарилиши керак вазифани ўзлаштириб, амалда мустакил  текшириш ва баҳолаш ишларини амалга ошира олади ва амалиётга қўллай олади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Мавзуни</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нг м</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оҳиятини тушутира</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олади</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назарий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билиш</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даражасини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айтиб</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бера</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олади.</a:t>
            </a: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Эркин тасаввурга эга бўлади, керак бўлганда ўқитувчи билан ўз фикрини алмаша олади</a:t>
            </a:r>
            <a:r>
              <a:rPr kumimoji="0" lang="ru-RU" b="0" i="0" u="none" strike="noStrike" cap="none" normalizeH="0" baseline="0" dirty="0" smtClean="0">
                <a:ln>
                  <a:noFill/>
                </a:ln>
                <a:solidFill>
                  <a:schemeClr val="tx1"/>
                </a:solidFill>
                <a:effectLst/>
                <a:latin typeface="Arial" pitchFamily="34" charset="0"/>
                <a:cs typeface="Arial" pitchFamily="34" charset="0"/>
              </a:rPr>
              <a:t> </a:t>
            </a:r>
          </a:p>
        </p:txBody>
      </p:sp>
      <p:sp>
        <p:nvSpPr>
          <p:cNvPr id="5" name="Прямоугольник 4"/>
          <p:cNvSpPr/>
          <p:nvPr/>
        </p:nvSpPr>
        <p:spPr>
          <a:xfrm>
            <a:off x="857224" y="1428736"/>
            <a:ext cx="982961"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86-100</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34</a:t>
            </a:fld>
            <a:endParaRPr lang="ru-RU"/>
          </a:p>
        </p:txBody>
      </p:sp>
      <p:sp>
        <p:nvSpPr>
          <p:cNvPr id="3" name="Прямоугольник 2"/>
          <p:cNvSpPr/>
          <p:nvPr/>
        </p:nvSpPr>
        <p:spPr>
          <a:xfrm>
            <a:off x="2928926" y="714356"/>
            <a:ext cx="3334439"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785918" y="1285860"/>
            <a:ext cx="6286544"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ru-RU" dirty="0" err="1" smtClean="0"/>
              <a:t>Мустақил мушохада</a:t>
            </a:r>
            <a:r>
              <a:rPr lang="ru-RU" dirty="0" smtClean="0"/>
              <a:t> </a:t>
            </a:r>
            <a:r>
              <a:rPr lang="ru-RU" dirty="0" err="1" smtClean="0"/>
              <a:t>юритади</a:t>
            </a:r>
            <a:r>
              <a:rPr lang="uz-Cyrl-UZ" dirty="0" smtClean="0"/>
              <a:t>, спорт иншоатларини санитар гигиеник текшириш ва бахо беришда, </a:t>
            </a:r>
            <a:r>
              <a:rPr lang="ru-RU" dirty="0" err="1" smtClean="0"/>
              <a:t>олган</a:t>
            </a:r>
            <a:r>
              <a:rPr lang="ru-RU" dirty="0" smtClean="0"/>
              <a:t> </a:t>
            </a:r>
            <a:r>
              <a:rPr lang="ru-RU" dirty="0" err="1" smtClean="0"/>
              <a:t>назарий</a:t>
            </a:r>
            <a:r>
              <a:rPr lang="ru-RU" dirty="0" smtClean="0"/>
              <a:t> </a:t>
            </a:r>
            <a:r>
              <a:rPr lang="ru-RU" dirty="0" err="1" smtClean="0"/>
              <a:t>ва</a:t>
            </a:r>
            <a:r>
              <a:rPr lang="ru-RU" dirty="0" smtClean="0"/>
              <a:t> </a:t>
            </a:r>
            <a:r>
              <a:rPr lang="uz-Cyrl-UZ" dirty="0" smtClean="0"/>
              <a:t>а</a:t>
            </a:r>
            <a:r>
              <a:rPr lang="ru-RU" dirty="0" err="1" smtClean="0"/>
              <a:t>малий</a:t>
            </a:r>
            <a:r>
              <a:rPr lang="ru-RU" dirty="0" smtClean="0"/>
              <a:t> </a:t>
            </a:r>
            <a:r>
              <a:rPr lang="uz-Cyrl-UZ" dirty="0" smtClean="0"/>
              <a:t>билимини амалда </a:t>
            </a:r>
            <a:r>
              <a:rPr lang="ru-RU" dirty="0" err="1" smtClean="0"/>
              <a:t>қўллай олади</a:t>
            </a:r>
            <a:r>
              <a:rPr lang="uz-Cyrl-UZ" dirty="0" smtClean="0"/>
              <a:t>, ўқ</a:t>
            </a:r>
            <a:r>
              <a:rPr lang="ru-RU" dirty="0" err="1" smtClean="0"/>
              <a:t>итувчининг</a:t>
            </a:r>
            <a:r>
              <a:rPr lang="ru-RU" dirty="0" smtClean="0"/>
              <a:t> </a:t>
            </a:r>
            <a:r>
              <a:rPr lang="ru-RU" dirty="0" err="1" smtClean="0"/>
              <a:t>айрим</a:t>
            </a:r>
            <a:r>
              <a:rPr lang="ru-RU" dirty="0" smtClean="0"/>
              <a:t> </a:t>
            </a:r>
            <a:r>
              <a:rPr lang="ru-RU" dirty="0" err="1" smtClean="0"/>
              <a:t>ва</a:t>
            </a:r>
            <a:r>
              <a:rPr lang="uz-Cyrl-UZ" dirty="0" smtClean="0"/>
              <a:t>қ</a:t>
            </a:r>
            <a:r>
              <a:rPr lang="ru-RU" dirty="0" err="1" smtClean="0"/>
              <a:t>тларда</a:t>
            </a:r>
            <a:r>
              <a:rPr lang="ru-RU" dirty="0" smtClean="0"/>
              <a:t> </a:t>
            </a:r>
            <a:r>
              <a:rPr lang="uz-Cyrl-UZ" dirty="0" smtClean="0"/>
              <a:t>ё</a:t>
            </a:r>
            <a:r>
              <a:rPr lang="ru-RU" dirty="0" err="1" smtClean="0"/>
              <a:t>рдамига</a:t>
            </a:r>
            <a:r>
              <a:rPr lang="ru-RU" dirty="0" smtClean="0"/>
              <a:t> </a:t>
            </a:r>
            <a:r>
              <a:rPr lang="ru-RU" dirty="0" err="1" smtClean="0"/>
              <a:t>мухтожлик</a:t>
            </a:r>
            <a:r>
              <a:rPr lang="ru-RU" dirty="0" smtClean="0"/>
              <a:t> </a:t>
            </a:r>
            <a:r>
              <a:rPr lang="ru-RU" dirty="0" err="1" smtClean="0"/>
              <a:t>сезилади</a:t>
            </a:r>
            <a:r>
              <a:rPr lang="ru-RU" dirty="0" smtClean="0"/>
              <a:t>, бирок</a:t>
            </a:r>
            <a:r>
              <a:rPr lang="uz-Cyrl-UZ" dirty="0" smtClean="0"/>
              <a:t> гоҳ-гоҳида</a:t>
            </a:r>
            <a:r>
              <a:rPr lang="ru-RU" dirty="0" smtClean="0"/>
              <a:t> </a:t>
            </a:r>
            <a:r>
              <a:rPr lang="ru-RU" dirty="0" err="1" smtClean="0"/>
              <a:t>ани</a:t>
            </a:r>
            <a:r>
              <a:rPr lang="uz-Cyrl-UZ" dirty="0" smtClean="0"/>
              <a:t>қ</a:t>
            </a:r>
            <a:r>
              <a:rPr lang="ru-RU" dirty="0" smtClean="0"/>
              <a:t> </a:t>
            </a:r>
            <a:r>
              <a:rPr lang="ru-RU" dirty="0" err="1" smtClean="0"/>
              <a:t>фикрларни</a:t>
            </a:r>
            <a:r>
              <a:rPr lang="ru-RU" dirty="0" smtClean="0"/>
              <a:t> </a:t>
            </a:r>
            <a:r>
              <a:rPr lang="ru-RU" dirty="0" err="1" smtClean="0"/>
              <a:t>бера</a:t>
            </a:r>
            <a:r>
              <a:rPr lang="ru-RU" dirty="0" smtClean="0"/>
              <a:t> </a:t>
            </a:r>
            <a:r>
              <a:rPr lang="uz-Cyrl-UZ" dirty="0" smtClean="0"/>
              <a:t>олади, </a:t>
            </a:r>
            <a:r>
              <a:rPr lang="ru-RU" dirty="0" err="1" smtClean="0"/>
              <a:t>мавзуни</a:t>
            </a:r>
            <a:r>
              <a:rPr lang="uz-Cyrl-UZ" dirty="0" smtClean="0"/>
              <a:t>нг</a:t>
            </a:r>
            <a:r>
              <a:rPr lang="ru-RU" dirty="0" smtClean="0"/>
              <a:t> </a:t>
            </a:r>
            <a:r>
              <a:rPr lang="ru-RU" dirty="0" err="1" smtClean="0"/>
              <a:t>моҳиятини</a:t>
            </a:r>
            <a:r>
              <a:rPr lang="ru-RU" dirty="0" smtClean="0"/>
              <a:t> </a:t>
            </a:r>
            <a:r>
              <a:rPr lang="uz-Cyrl-UZ" dirty="0" smtClean="0"/>
              <a:t> етарли даражада </a:t>
            </a:r>
            <a:r>
              <a:rPr lang="ru-RU" dirty="0" err="1" smtClean="0"/>
              <a:t>тушунтира</a:t>
            </a:r>
            <a:r>
              <a:rPr lang="ru-RU" dirty="0" smtClean="0"/>
              <a:t> </a:t>
            </a:r>
            <a:r>
              <a:rPr lang="ru-RU" dirty="0" err="1" smtClean="0"/>
              <a:t>олади</a:t>
            </a:r>
            <a:r>
              <a:rPr lang="uz-Cyrl-UZ" dirty="0" smtClean="0"/>
              <a:t>, </a:t>
            </a:r>
            <a:r>
              <a:rPr lang="ru-RU" dirty="0" err="1" smtClean="0"/>
              <a:t>мавзуга</a:t>
            </a:r>
            <a:r>
              <a:rPr lang="ru-RU" dirty="0" smtClean="0"/>
              <a:t> </a:t>
            </a:r>
            <a:r>
              <a:rPr lang="uz-Cyrl-UZ" dirty="0" smtClean="0"/>
              <a:t> етарли даражада б</a:t>
            </a:r>
            <a:r>
              <a:rPr lang="ru-RU" dirty="0" err="1" smtClean="0"/>
              <a:t>илимга</a:t>
            </a:r>
            <a:r>
              <a:rPr lang="ru-RU" dirty="0" smtClean="0"/>
              <a:t> </a:t>
            </a:r>
            <a:r>
              <a:rPr lang="ru-RU" dirty="0" err="1" smtClean="0"/>
              <a:t>эга</a:t>
            </a:r>
            <a:r>
              <a:rPr lang="ru-RU" dirty="0" smtClean="0"/>
              <a:t> б</a:t>
            </a:r>
            <a:r>
              <a:rPr lang="uz-Cyrl-UZ" dirty="0" smtClean="0"/>
              <a:t>ў</a:t>
            </a:r>
            <a:r>
              <a:rPr lang="ru-RU" dirty="0" err="1" smtClean="0"/>
              <a:t>либ</a:t>
            </a:r>
            <a:r>
              <a:rPr lang="ru-RU" dirty="0" smtClean="0"/>
              <a:t>, </a:t>
            </a:r>
            <a:r>
              <a:rPr lang="uz-Cyrl-UZ" dirty="0" smtClean="0"/>
              <a:t>ўқ</a:t>
            </a:r>
            <a:r>
              <a:rPr lang="ru-RU" dirty="0" err="1" smtClean="0"/>
              <a:t>итувчи</a:t>
            </a:r>
            <a:r>
              <a:rPr lang="ru-RU" dirty="0" smtClean="0"/>
              <a:t> </a:t>
            </a:r>
            <a:r>
              <a:rPr lang="uz-Cyrl-UZ" dirty="0" smtClean="0"/>
              <a:t>ё</a:t>
            </a:r>
            <a:r>
              <a:rPr lang="ru-RU" dirty="0" err="1" smtClean="0"/>
              <a:t>рдамида</a:t>
            </a:r>
            <a:r>
              <a:rPr lang="ru-RU" dirty="0" smtClean="0"/>
              <a:t> </a:t>
            </a:r>
            <a:r>
              <a:rPr lang="uz-Cyrl-UZ" dirty="0" smtClean="0"/>
              <a:t>ў</a:t>
            </a:r>
            <a:r>
              <a:rPr lang="ru-RU" dirty="0" err="1" smtClean="0"/>
              <a:t>з</a:t>
            </a:r>
            <a:r>
              <a:rPr lang="ru-RU" dirty="0" smtClean="0"/>
              <a:t> </a:t>
            </a:r>
            <a:r>
              <a:rPr lang="ru-RU" dirty="0" err="1" smtClean="0"/>
              <a:t>фикрни</a:t>
            </a:r>
            <a:r>
              <a:rPr lang="ru-RU" dirty="0" smtClean="0"/>
              <a:t> </a:t>
            </a:r>
            <a:r>
              <a:rPr lang="ru-RU" dirty="0" err="1" smtClean="0"/>
              <a:t>айтиб</a:t>
            </a:r>
            <a:r>
              <a:rPr lang="ru-RU" dirty="0" smtClean="0"/>
              <a:t> </a:t>
            </a:r>
            <a:r>
              <a:rPr lang="ru-RU" dirty="0" err="1" smtClean="0"/>
              <a:t>беради</a:t>
            </a:r>
            <a:r>
              <a:rPr lang="uz-Cyrl-UZ" dirty="0" smtClean="0"/>
              <a:t>, </a:t>
            </a:r>
            <a:r>
              <a:rPr lang="ru-RU" dirty="0" smtClean="0"/>
              <a:t>т</a:t>
            </a:r>
            <a:r>
              <a:rPr lang="uz-Cyrl-UZ" dirty="0" smtClean="0"/>
              <a:t>ўлиқ бўлмасада мавзу бўйича аниқ т</a:t>
            </a:r>
            <a:r>
              <a:rPr lang="ru-RU" dirty="0" err="1" smtClean="0"/>
              <a:t>асаввурга</a:t>
            </a:r>
            <a:r>
              <a:rPr lang="ru-RU" dirty="0" smtClean="0"/>
              <a:t> </a:t>
            </a:r>
            <a:r>
              <a:rPr lang="ru-RU" dirty="0" err="1" smtClean="0"/>
              <a:t>эга</a:t>
            </a:r>
            <a:r>
              <a:rPr lang="ru-RU" dirty="0" smtClean="0"/>
              <a:t> </a:t>
            </a:r>
            <a:r>
              <a:rPr lang="ru-RU" dirty="0" err="1" smtClean="0"/>
              <a:t>бўлади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857224" y="1428736"/>
            <a:ext cx="840295"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71-85</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35</a:t>
            </a:fld>
            <a:endParaRPr lang="ru-RU"/>
          </a:p>
        </p:txBody>
      </p:sp>
      <p:sp>
        <p:nvSpPr>
          <p:cNvPr id="3" name="Прямоугольник 2"/>
          <p:cNvSpPr/>
          <p:nvPr/>
        </p:nvSpPr>
        <p:spPr>
          <a:xfrm>
            <a:off x="2928926" y="714356"/>
            <a:ext cx="3334439"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785918" y="1285860"/>
            <a:ext cx="6286544"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uz-Cyrl-UZ" dirty="0" smtClean="0"/>
              <a:t>Мавзунинг м</a:t>
            </a:r>
            <a:r>
              <a:rPr lang="ru-RU" dirty="0" err="1" smtClean="0"/>
              <a:t>оҳиятини тушунади</a:t>
            </a:r>
            <a:r>
              <a:rPr lang="uz-Cyrl-UZ" dirty="0" smtClean="0"/>
              <a:t>, тўлиқ тахлил қилиб бера олмайди, аниқ билиш даражаси етарл</a:t>
            </a:r>
            <a:r>
              <a:rPr lang="ru-RU" dirty="0" smtClean="0"/>
              <a:t>и </a:t>
            </a:r>
            <a:r>
              <a:rPr lang="ru-RU" dirty="0" err="1" smtClean="0"/>
              <a:t>эмас</a:t>
            </a:r>
            <a:r>
              <a:rPr lang="ru-RU" dirty="0" smtClean="0"/>
              <a:t>, </a:t>
            </a:r>
            <a:r>
              <a:rPr lang="uz-Cyrl-UZ" dirty="0" smtClean="0"/>
              <a:t>ўқ</a:t>
            </a:r>
            <a:r>
              <a:rPr lang="ru-RU" dirty="0" err="1" smtClean="0"/>
              <a:t>итувчининг</a:t>
            </a:r>
            <a:r>
              <a:rPr lang="ru-RU" dirty="0" smtClean="0"/>
              <a:t> </a:t>
            </a:r>
            <a:r>
              <a:rPr lang="uz-Cyrl-UZ" dirty="0" smtClean="0"/>
              <a:t>қў</a:t>
            </a:r>
            <a:r>
              <a:rPr lang="ru-RU" dirty="0" err="1" smtClean="0"/>
              <a:t>шимчалар</a:t>
            </a:r>
            <a:r>
              <a:rPr lang="uz-Cyrl-UZ" dirty="0" smtClean="0"/>
              <a:t>и</a:t>
            </a:r>
            <a:r>
              <a:rPr lang="ru-RU" dirty="0" smtClean="0"/>
              <a:t> </a:t>
            </a:r>
            <a:r>
              <a:rPr lang="ru-RU" dirty="0" err="1" smtClean="0"/>
              <a:t>зарур</a:t>
            </a:r>
            <a:r>
              <a:rPr lang="ru-RU" dirty="0" smtClean="0"/>
              <a:t>,</a:t>
            </a:r>
            <a:r>
              <a:rPr lang="uz-Cyrl-UZ" dirty="0" smtClean="0"/>
              <a:t> б</a:t>
            </a:r>
            <a:r>
              <a:rPr lang="ru-RU" dirty="0" err="1" smtClean="0"/>
              <a:t>илиш</a:t>
            </a:r>
            <a:r>
              <a:rPr lang="ru-RU" dirty="0" smtClean="0"/>
              <a:t>, </a:t>
            </a:r>
            <a:r>
              <a:rPr lang="ru-RU" dirty="0" err="1" smtClean="0"/>
              <a:t>айтиб</a:t>
            </a:r>
            <a:r>
              <a:rPr lang="ru-RU" dirty="0" smtClean="0"/>
              <a:t> </a:t>
            </a:r>
            <a:r>
              <a:rPr lang="ru-RU" dirty="0" err="1" smtClean="0"/>
              <a:t>бериш</a:t>
            </a:r>
            <a:r>
              <a:rPr lang="uz-Cyrl-UZ" dirty="0" smtClean="0"/>
              <a:t> даражаси етарли даражада эмас, </a:t>
            </a:r>
            <a:r>
              <a:rPr lang="ru-RU" dirty="0" err="1" smtClean="0"/>
              <a:t>мавзу</a:t>
            </a:r>
            <a:r>
              <a:rPr lang="ru-RU" dirty="0" smtClean="0"/>
              <a:t> </a:t>
            </a:r>
            <a:r>
              <a:rPr lang="ru-RU" dirty="0" err="1" smtClean="0"/>
              <a:t>юзасидан</a:t>
            </a:r>
            <a:r>
              <a:rPr lang="ru-RU" dirty="0" smtClean="0"/>
              <a:t> е</a:t>
            </a:r>
            <a:r>
              <a:rPr lang="uz-Cyrl-UZ" dirty="0" smtClean="0"/>
              <a:t>тарли даражада  тўлиқ тасаввурга эга бўлмайди, фикрни бойитса ва ё</a:t>
            </a:r>
            <a:r>
              <a:rPr lang="ru-RU" dirty="0" err="1" smtClean="0"/>
              <a:t>рдам</a:t>
            </a:r>
            <a:r>
              <a:rPr lang="uz-Cyrl-UZ" dirty="0" smtClean="0"/>
              <a:t>ч</a:t>
            </a:r>
            <a:r>
              <a:rPr lang="ru-RU" dirty="0" smtClean="0"/>
              <a:t>и </a:t>
            </a:r>
            <a:r>
              <a:rPr lang="ru-RU" dirty="0" err="1" smtClean="0"/>
              <a:t>воситалардан</a:t>
            </a:r>
            <a:r>
              <a:rPr lang="ru-RU" dirty="0" smtClean="0"/>
              <a:t> </a:t>
            </a:r>
            <a:r>
              <a:rPr lang="ru-RU" dirty="0" err="1" smtClean="0"/>
              <a:t>кейин</a:t>
            </a:r>
            <a:r>
              <a:rPr lang="ru-RU" dirty="0" smtClean="0"/>
              <a:t> </a:t>
            </a:r>
            <a:r>
              <a:rPr lang="uz-Cyrl-UZ" dirty="0" smtClean="0"/>
              <a:t>тахлил қилиб бойитса бўлади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857224" y="1428736"/>
            <a:ext cx="840295"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55-70</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6" name="Rectangle 1"/>
          <p:cNvSpPr>
            <a:spLocks noChangeArrowheads="1"/>
          </p:cNvSpPr>
          <p:nvPr/>
        </p:nvSpPr>
        <p:spPr bwMode="auto">
          <a:xfrm>
            <a:off x="1785918" y="3500438"/>
            <a:ext cx="6286544"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uz-Cyrl-UZ" dirty="0" smtClean="0"/>
              <a:t>Талабанинг билими а</a:t>
            </a:r>
            <a:r>
              <a:rPr lang="ru-RU" dirty="0" err="1" smtClean="0"/>
              <a:t>ниқ тасаввурга</a:t>
            </a:r>
            <a:r>
              <a:rPr lang="ru-RU" dirty="0" smtClean="0"/>
              <a:t> </a:t>
            </a:r>
            <a:r>
              <a:rPr lang="ru-RU" dirty="0" err="1" smtClean="0"/>
              <a:t>эга</a:t>
            </a:r>
            <a:r>
              <a:rPr lang="ru-RU" dirty="0" smtClean="0"/>
              <a:t> </a:t>
            </a:r>
            <a:r>
              <a:rPr lang="ru-RU" dirty="0" err="1" smtClean="0"/>
              <a:t>эмас</a:t>
            </a:r>
            <a:r>
              <a:rPr lang="uz-Cyrl-UZ" dirty="0" smtClean="0"/>
              <a:t>, мавзу етарли даражада </a:t>
            </a:r>
            <a:r>
              <a:rPr lang="ru-RU" dirty="0" smtClean="0"/>
              <a:t>ё</a:t>
            </a:r>
            <a:r>
              <a:rPr lang="uz-Cyrl-UZ" dirty="0" smtClean="0"/>
              <a:t>ритиб бера олмайди, назарий ва амалий билимнинг усулубларини ажрата олмайди. Талаба билан доимий дарс давомида ўқитувчи ишлаши керак. Олдинги дарслардаги талабанинг самарадорлиги тахлил қилиниши керак.  Таркатма материаллар, вазиятли масалаларни ўқитувчининг тўлиқ иштирокида ишлаш тартибини билиши мумкин</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Прямоугольник 6"/>
          <p:cNvSpPr/>
          <p:nvPr/>
        </p:nvSpPr>
        <p:spPr>
          <a:xfrm>
            <a:off x="857224" y="3643314"/>
            <a:ext cx="697627"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0-54</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36</a:t>
            </a:fld>
            <a:endParaRPr lang="ru-RU"/>
          </a:p>
        </p:txBody>
      </p:sp>
      <p:sp>
        <p:nvSpPr>
          <p:cNvPr id="3" name="Прямоугольник 2"/>
          <p:cNvSpPr/>
          <p:nvPr/>
        </p:nvSpPr>
        <p:spPr>
          <a:xfrm>
            <a:off x="3214678" y="714356"/>
            <a:ext cx="2870401" cy="369332"/>
          </a:xfrm>
          <a:prstGeom prst="rect">
            <a:avLst/>
          </a:prstGeom>
        </p:spPr>
        <p:txBody>
          <a:bodyPr wrap="none">
            <a:spAutoFit/>
          </a:bodyPr>
          <a:lstStyle/>
          <a:p>
            <a:r>
              <a:rPr lang="uz-Cyrl-UZ" b="1" dirty="0" smtClean="0"/>
              <a:t>Назорат учун саволлар</a:t>
            </a:r>
            <a:endParaRPr lang="ru-RU" dirty="0"/>
          </a:p>
        </p:txBody>
      </p:sp>
      <p:sp>
        <p:nvSpPr>
          <p:cNvPr id="51201" name="Rectangle 1"/>
          <p:cNvSpPr>
            <a:spLocks noChangeArrowheads="1"/>
          </p:cNvSpPr>
          <p:nvPr/>
        </p:nvSpPr>
        <p:spPr bwMode="auto">
          <a:xfrm>
            <a:off x="857224" y="1142984"/>
            <a:ext cx="7429552"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1.Ҳомиладорлик даврда ДЖТнинг усуллари ва уларнинг афзалликлари?</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2.Туғуруқ даврида ДЖТни қўллашдан мақсад қандай?</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3.Туғуруқдан кейинги даврда қўлланиладиган ДЖТнинг қандай воситаларини биласиз?</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4.Аёл жинсий органи яллиғланишида ДЖТнинг шакллари ва уларнинг даволаш жараёнидаги аҳамияти?</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4.Бачадон ва қиннинг пастга тушушида жисмоний машқларнинг шифобахш таъсир механизми.</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5.Бачадон анамалиясида ДЖТ қандай мақсадда қўлланилади?</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6.Қайси ҳолатларда идеомотор машқларни қўллаш тавсия этилади</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7.Табиатнинг табиий омилларини қўллашдан мақсад.</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8.Ҳомиладорлик вақтида ҳаракат тартиботининг вазифалари қандай?</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9.Гинекологик касалликларда ДЖТнинг воситалари қандай мақсадда қўлланилади?</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10.Бачадон ва қиннинг пастга тушушида қўлланиладиган ҳаракат тартиботлари ва уларнинг вазифалари қандай? 	</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11.Даволаш гимнастика муолажасини тузишда нимага эътибор бериш керак?</a:t>
            </a: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12.Қўлланилаётган жисмоний машқларнинг самарадорлигини баҳоловчи усулларни айтинг?</a:t>
            </a:r>
            <a:r>
              <a:rPr kumimoji="0" lang="ru-RU" sz="16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37</a:t>
            </a:fld>
            <a:endParaRPr lang="ru-RU"/>
          </a:p>
        </p:txBody>
      </p:sp>
      <p:sp>
        <p:nvSpPr>
          <p:cNvPr id="50177" name="Rectangle 1"/>
          <p:cNvSpPr>
            <a:spLocks noChangeArrowheads="1"/>
          </p:cNvSpPr>
          <p:nvPr/>
        </p:nvSpPr>
        <p:spPr bwMode="auto">
          <a:xfrm>
            <a:off x="3500430" y="714356"/>
            <a:ext cx="2269789"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АСОСИЙ АДАБИЁТЛАР</a:t>
            </a:r>
            <a:endParaRPr kumimoji="0" lang="uz-Cyrl-UZ"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78" name="Rectangle 2"/>
          <p:cNvSpPr>
            <a:spLocks noChangeArrowheads="1"/>
          </p:cNvSpPr>
          <p:nvPr/>
        </p:nvSpPr>
        <p:spPr bwMode="auto">
          <a:xfrm>
            <a:off x="928662" y="1071546"/>
            <a:ext cx="7286676"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 Бабаджанов С.Н Справочник физиотерапевта “Абу Али Ибн Сино”, Т, 1999 с.279 (</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 Е</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пифанов</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В.А.,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Апанасенко</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Г.Л. «Лечебная физкультура и врачебный контроль» М., 1990 </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3.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Чоговадзе</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А.В. Круглый И.М. Врачебный контроль в физическом воспитании и спорте М.1987.</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4. Юлдашев</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К.Ю</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Куликов</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Ю.А.</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«Физиотерапия» (учебник для студентов) 1994 с. 298</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1"/>
          <p:cNvSpPr>
            <a:spLocks noChangeArrowheads="1"/>
          </p:cNvSpPr>
          <p:nvPr/>
        </p:nvSpPr>
        <p:spPr bwMode="auto">
          <a:xfrm>
            <a:off x="3143240" y="3143248"/>
            <a:ext cx="2427844"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Latn-UZ"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КЎШИМЧА </a:t>
            </a:r>
            <a:r>
              <a:rPr kumimoji="0" lang="uz-Cyrl-UZ"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АДАБИЁТЛАР</a:t>
            </a:r>
            <a:endParaRPr kumimoji="0" lang="uz-Cyrl-UZ"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79" name="Rectangle 3"/>
          <p:cNvSpPr>
            <a:spLocks noChangeArrowheads="1"/>
          </p:cNvSpPr>
          <p:nvPr/>
        </p:nvSpPr>
        <p:spPr bwMode="auto">
          <a:xfrm>
            <a:off x="1000100" y="3429000"/>
            <a:ext cx="7215238"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269875" algn="l" defTabSz="914400" rtl="0" eaLnBrk="1" fontAlgn="base" latinLnBrk="0" hangingPunct="1">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Епифанов В.А. «Лечебная физкультура и спортивная медицина» М., 2006</a:t>
            </a:r>
            <a:endParaRPr kumimoji="0" lang="ru-RU" sz="1050" b="0" i="0" u="none" strike="noStrike" cap="none" normalizeH="0" baseline="0" dirty="0" smtClean="0">
              <a:ln>
                <a:noFill/>
              </a:ln>
              <a:solidFill>
                <a:schemeClr val="tx1"/>
              </a:solidFill>
              <a:effectLst/>
              <a:latin typeface="Arial" pitchFamily="34" charset="0"/>
              <a:cs typeface="Arial" pitchFamily="34" charset="0"/>
            </a:endParaRPr>
          </a:p>
          <a:p>
            <a:pPr marR="0" lvl="0" indent="269875"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Попов В.И.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Чоговадзе</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В.Г. « Физическая реабилитация» Ростов на</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Дону 2001</a:t>
            </a:r>
            <a:endParaRPr kumimoji="0" lang="ru-RU" sz="1050" b="0" i="0" u="none" strike="noStrike" cap="none" normalizeH="0" baseline="0" dirty="0" smtClean="0">
              <a:ln>
                <a:noFill/>
              </a:ln>
              <a:solidFill>
                <a:schemeClr val="tx1"/>
              </a:solidFill>
              <a:effectLst/>
              <a:latin typeface="Arial" pitchFamily="34" charset="0"/>
              <a:cs typeface="Arial" pitchFamily="34" charset="0"/>
            </a:endParaRPr>
          </a:p>
          <a:p>
            <a:pPr marR="0" lvl="0" indent="269875"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3</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Епифанов В.А. “ Лечебная физическая культура” М. 2005</a:t>
            </a:r>
            <a:endParaRPr kumimoji="0" lang="ru-RU" sz="1050" b="0" i="0" u="none" strike="noStrike" cap="none" normalizeH="0" baseline="0" dirty="0" smtClean="0">
              <a:ln>
                <a:noFill/>
              </a:ln>
              <a:solidFill>
                <a:schemeClr val="tx1"/>
              </a:solidFill>
              <a:effectLst/>
              <a:latin typeface="Arial" pitchFamily="34" charset="0"/>
              <a:cs typeface="Arial" pitchFamily="34" charset="0"/>
            </a:endParaRPr>
          </a:p>
          <a:p>
            <a:pPr marR="0" lvl="0" indent="269875"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4</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Дубровский В.А. “ Лечебная физкультура” М. 2004 </a:t>
            </a:r>
            <a:endParaRPr kumimoji="0" lang="ru-RU" sz="1050" b="0" i="0" u="none" strike="noStrike" cap="none" normalizeH="0" baseline="0" dirty="0" smtClean="0">
              <a:ln>
                <a:noFill/>
              </a:ln>
              <a:solidFill>
                <a:schemeClr val="tx1"/>
              </a:solidFill>
              <a:effectLst/>
              <a:latin typeface="Arial" pitchFamily="34" charset="0"/>
              <a:cs typeface="Arial" pitchFamily="34" charset="0"/>
            </a:endParaRPr>
          </a:p>
          <a:p>
            <a:pPr marR="0" lvl="0" indent="269875"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5.</a:t>
            </a:r>
            <a:r>
              <a:rPr kumimoji="0" lang="uz-Latn-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Лекционные материалы и учебно-методические разработки</a:t>
            </a:r>
            <a:endParaRPr kumimoji="0" lang="ru-RU" sz="1050" b="0" i="0" u="none" strike="noStrike" cap="none" normalizeH="0" baseline="0" dirty="0" smtClean="0">
              <a:ln>
                <a:noFill/>
              </a:ln>
              <a:solidFill>
                <a:schemeClr val="tx1"/>
              </a:solidFill>
              <a:effectLst/>
              <a:latin typeface="Arial" pitchFamily="34" charset="0"/>
              <a:cs typeface="Arial" pitchFamily="34" charset="0"/>
            </a:endParaRPr>
          </a:p>
          <a:p>
            <a:pPr marR="0" lvl="0" indent="269875"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6</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Епифанов В.А. «Лечебная физкультура и спортивная медицина» М., 2000 </a:t>
            </a:r>
            <a:endPar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R="0" lvl="0" indent="269875" algn="l"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7</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uz-Latn-UZ"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Рихсиева</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О.А. «Массаж» Т. 1996 </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38</a:t>
            </a:fld>
            <a:endParaRPr lang="ru-RU"/>
          </a:p>
        </p:txBody>
      </p:sp>
      <p:sp>
        <p:nvSpPr>
          <p:cNvPr id="3" name="Прямоугольник 2"/>
          <p:cNvSpPr/>
          <p:nvPr/>
        </p:nvSpPr>
        <p:spPr>
          <a:xfrm>
            <a:off x="3030527" y="183777"/>
            <a:ext cx="3334439"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032935" y="1256998"/>
            <a:ext cx="7139466" cy="42473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452438" algn="just"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Даволаш жисмоний тарбия мавзуси бўйича ҳар хил системаларнинг ксалликларида ДЖТнинг ҳаракат тартиботи, унинг вазифалари, восита ва шаклларини мустақил аниқлай олади. Касалликнинг кечишига қараб гимнастик машқлар комплексини туза олади. Берилаётган ДЖТ нинг самарадорлигини баҳолай олади.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Мавзуни ижодий фикрлай олади ва янги материаллар бера олади, мустақил мушохада юритади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Фан буйича бажарилиши керак вазифани ўзлаштириб, амалда мустакил  текшириш ва баҳолаш ишларини амалга ошира олади ва амалиётга қўллай олади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Мавзуни</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нг м</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оҳиятини тушутира</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олади</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назарий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билиш</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даражасини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айтиб</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бера</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олади.</a:t>
            </a: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Эркин тасаввурга эга бўлади, керак бўлганда ўқитувчи билан ўз фикрини алмаша олади</a:t>
            </a:r>
            <a:r>
              <a:rPr kumimoji="0" lang="ru-RU" b="0" i="0" u="none" strike="noStrike" cap="none" normalizeH="0" baseline="0" dirty="0" smtClean="0">
                <a:ln>
                  <a:noFill/>
                </a:ln>
                <a:solidFill>
                  <a:schemeClr val="tx1"/>
                </a:solidFill>
                <a:effectLst/>
                <a:latin typeface="Arial" pitchFamily="34" charset="0"/>
                <a:cs typeface="Arial" pitchFamily="34" charset="0"/>
              </a:rPr>
              <a:t> </a:t>
            </a:r>
          </a:p>
        </p:txBody>
      </p:sp>
      <p:sp>
        <p:nvSpPr>
          <p:cNvPr id="5" name="Прямоугольник 4"/>
          <p:cNvSpPr/>
          <p:nvPr/>
        </p:nvSpPr>
        <p:spPr>
          <a:xfrm>
            <a:off x="69320" y="841713"/>
            <a:ext cx="993926"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86-100</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 xmlns:p14="http://schemas.microsoft.com/office/powerpoint/2010/main" val="4458804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39</a:t>
            </a:fld>
            <a:endParaRPr lang="ru-RU"/>
          </a:p>
        </p:txBody>
      </p:sp>
      <p:sp>
        <p:nvSpPr>
          <p:cNvPr id="3" name="Прямоугольник 2"/>
          <p:cNvSpPr/>
          <p:nvPr/>
        </p:nvSpPr>
        <p:spPr>
          <a:xfrm>
            <a:off x="2979727" y="251512"/>
            <a:ext cx="3334439"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785918" y="1660324"/>
            <a:ext cx="6286544" cy="34778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ru-RU" sz="2000" dirty="0" err="1" smtClean="0"/>
              <a:t>Мустақил мушохада</a:t>
            </a:r>
            <a:r>
              <a:rPr lang="ru-RU" sz="2000" dirty="0" smtClean="0"/>
              <a:t> </a:t>
            </a:r>
            <a:r>
              <a:rPr lang="ru-RU" sz="2000" dirty="0" err="1" smtClean="0"/>
              <a:t>юритади</a:t>
            </a:r>
            <a:r>
              <a:rPr lang="uz-Cyrl-UZ" sz="2000" dirty="0" smtClean="0"/>
              <a:t>, спорт иншоатларини санитар гигиеник текшириш ва бахо беришда, </a:t>
            </a:r>
            <a:r>
              <a:rPr lang="ru-RU" sz="2000" dirty="0" err="1" smtClean="0"/>
              <a:t>олган</a:t>
            </a:r>
            <a:r>
              <a:rPr lang="ru-RU" sz="2000" dirty="0" smtClean="0"/>
              <a:t> </a:t>
            </a:r>
            <a:r>
              <a:rPr lang="ru-RU" sz="2000" dirty="0" err="1" smtClean="0"/>
              <a:t>назарий</a:t>
            </a:r>
            <a:r>
              <a:rPr lang="ru-RU" sz="2000" dirty="0" smtClean="0"/>
              <a:t> </a:t>
            </a:r>
            <a:r>
              <a:rPr lang="ru-RU" sz="2000" dirty="0" err="1" smtClean="0"/>
              <a:t>ва</a:t>
            </a:r>
            <a:r>
              <a:rPr lang="ru-RU" sz="2000" dirty="0" smtClean="0"/>
              <a:t> </a:t>
            </a:r>
            <a:r>
              <a:rPr lang="uz-Cyrl-UZ" sz="2000" dirty="0" smtClean="0"/>
              <a:t>а</a:t>
            </a:r>
            <a:r>
              <a:rPr lang="ru-RU" sz="2000" dirty="0" err="1" smtClean="0"/>
              <a:t>малий</a:t>
            </a:r>
            <a:r>
              <a:rPr lang="ru-RU" sz="2000" dirty="0" smtClean="0"/>
              <a:t> </a:t>
            </a:r>
            <a:r>
              <a:rPr lang="uz-Cyrl-UZ" sz="2000" dirty="0" smtClean="0"/>
              <a:t>билимини амалда </a:t>
            </a:r>
            <a:r>
              <a:rPr lang="ru-RU" sz="2000" dirty="0" err="1" smtClean="0"/>
              <a:t>қўллай олади</a:t>
            </a:r>
            <a:r>
              <a:rPr lang="uz-Cyrl-UZ" sz="2000" dirty="0" smtClean="0"/>
              <a:t>, ўқ</a:t>
            </a:r>
            <a:r>
              <a:rPr lang="ru-RU" sz="2000" dirty="0" err="1" smtClean="0"/>
              <a:t>итувчининг</a:t>
            </a:r>
            <a:r>
              <a:rPr lang="ru-RU" sz="2000" dirty="0" smtClean="0"/>
              <a:t> </a:t>
            </a:r>
            <a:r>
              <a:rPr lang="ru-RU" sz="2000" dirty="0" err="1" smtClean="0"/>
              <a:t>айрим</a:t>
            </a:r>
            <a:r>
              <a:rPr lang="ru-RU" sz="2000" dirty="0" smtClean="0"/>
              <a:t> </a:t>
            </a:r>
            <a:r>
              <a:rPr lang="ru-RU" sz="2000" dirty="0" err="1" smtClean="0"/>
              <a:t>ва</a:t>
            </a:r>
            <a:r>
              <a:rPr lang="uz-Cyrl-UZ" sz="2000" dirty="0" smtClean="0"/>
              <a:t>қ</a:t>
            </a:r>
            <a:r>
              <a:rPr lang="ru-RU" sz="2000" dirty="0" err="1" smtClean="0"/>
              <a:t>тларда</a:t>
            </a:r>
            <a:r>
              <a:rPr lang="ru-RU" sz="2000" dirty="0" smtClean="0"/>
              <a:t> </a:t>
            </a:r>
            <a:r>
              <a:rPr lang="uz-Cyrl-UZ" sz="2000" dirty="0" smtClean="0"/>
              <a:t>ё</a:t>
            </a:r>
            <a:r>
              <a:rPr lang="ru-RU" sz="2000" dirty="0" err="1" smtClean="0"/>
              <a:t>рдамига</a:t>
            </a:r>
            <a:r>
              <a:rPr lang="ru-RU" sz="2000" dirty="0" smtClean="0"/>
              <a:t> </a:t>
            </a:r>
            <a:r>
              <a:rPr lang="ru-RU" sz="2000" dirty="0" err="1" smtClean="0"/>
              <a:t>мухтожлик</a:t>
            </a:r>
            <a:r>
              <a:rPr lang="ru-RU" sz="2000" dirty="0" smtClean="0"/>
              <a:t> </a:t>
            </a:r>
            <a:r>
              <a:rPr lang="ru-RU" sz="2000" dirty="0" err="1" smtClean="0"/>
              <a:t>сезилади</a:t>
            </a:r>
            <a:r>
              <a:rPr lang="ru-RU" sz="2000" dirty="0" smtClean="0"/>
              <a:t>, бирок</a:t>
            </a:r>
            <a:r>
              <a:rPr lang="uz-Cyrl-UZ" sz="2000" dirty="0" smtClean="0"/>
              <a:t> гоҳ-гоҳида</a:t>
            </a:r>
            <a:r>
              <a:rPr lang="ru-RU" sz="2000" dirty="0" smtClean="0"/>
              <a:t> </a:t>
            </a:r>
            <a:r>
              <a:rPr lang="ru-RU" sz="2000" dirty="0" err="1" smtClean="0"/>
              <a:t>ани</a:t>
            </a:r>
            <a:r>
              <a:rPr lang="uz-Cyrl-UZ" sz="2000" dirty="0" smtClean="0"/>
              <a:t>қ</a:t>
            </a:r>
            <a:r>
              <a:rPr lang="ru-RU" sz="2000" dirty="0" smtClean="0"/>
              <a:t> </a:t>
            </a:r>
            <a:r>
              <a:rPr lang="ru-RU" sz="2000" dirty="0" err="1" smtClean="0"/>
              <a:t>фикрларни</a:t>
            </a:r>
            <a:r>
              <a:rPr lang="ru-RU" sz="2000" dirty="0" smtClean="0"/>
              <a:t> </a:t>
            </a:r>
            <a:r>
              <a:rPr lang="ru-RU" sz="2000" dirty="0" err="1" smtClean="0"/>
              <a:t>бера</a:t>
            </a:r>
            <a:r>
              <a:rPr lang="ru-RU" sz="2000" dirty="0" smtClean="0"/>
              <a:t> </a:t>
            </a:r>
            <a:r>
              <a:rPr lang="uz-Cyrl-UZ" sz="2000" dirty="0" smtClean="0"/>
              <a:t>олади, </a:t>
            </a:r>
            <a:r>
              <a:rPr lang="ru-RU" sz="2000" dirty="0" err="1" smtClean="0"/>
              <a:t>мавзуни</a:t>
            </a:r>
            <a:r>
              <a:rPr lang="uz-Cyrl-UZ" sz="2000" dirty="0" smtClean="0"/>
              <a:t>нг</a:t>
            </a:r>
            <a:r>
              <a:rPr lang="ru-RU" sz="2000" dirty="0" smtClean="0"/>
              <a:t> </a:t>
            </a:r>
            <a:r>
              <a:rPr lang="ru-RU" sz="2000" dirty="0" err="1" smtClean="0"/>
              <a:t>моҳиятини</a:t>
            </a:r>
            <a:r>
              <a:rPr lang="ru-RU" sz="2000" dirty="0" smtClean="0"/>
              <a:t> </a:t>
            </a:r>
            <a:r>
              <a:rPr lang="uz-Cyrl-UZ" sz="2000" dirty="0" smtClean="0"/>
              <a:t> етарли даражада </a:t>
            </a:r>
            <a:r>
              <a:rPr lang="ru-RU" sz="2000" dirty="0" err="1" smtClean="0"/>
              <a:t>тушунтира</a:t>
            </a:r>
            <a:r>
              <a:rPr lang="ru-RU" sz="2000" dirty="0" smtClean="0"/>
              <a:t> </a:t>
            </a:r>
            <a:r>
              <a:rPr lang="ru-RU" sz="2000" dirty="0" err="1" smtClean="0"/>
              <a:t>олади</a:t>
            </a:r>
            <a:r>
              <a:rPr lang="uz-Cyrl-UZ" sz="2000" dirty="0" smtClean="0"/>
              <a:t>, </a:t>
            </a:r>
            <a:r>
              <a:rPr lang="ru-RU" sz="2000" dirty="0" err="1" smtClean="0"/>
              <a:t>мавзуга</a:t>
            </a:r>
            <a:r>
              <a:rPr lang="ru-RU" sz="2000" dirty="0" smtClean="0"/>
              <a:t> </a:t>
            </a:r>
            <a:r>
              <a:rPr lang="uz-Cyrl-UZ" sz="2000" dirty="0" smtClean="0"/>
              <a:t> етарли даражада б</a:t>
            </a:r>
            <a:r>
              <a:rPr lang="ru-RU" sz="2000" dirty="0" err="1" smtClean="0"/>
              <a:t>илимга</a:t>
            </a:r>
            <a:r>
              <a:rPr lang="ru-RU" sz="2000" dirty="0" smtClean="0"/>
              <a:t> </a:t>
            </a:r>
            <a:r>
              <a:rPr lang="ru-RU" sz="2000" dirty="0" err="1" smtClean="0"/>
              <a:t>эга</a:t>
            </a:r>
            <a:r>
              <a:rPr lang="ru-RU" sz="2000" dirty="0" smtClean="0"/>
              <a:t> б</a:t>
            </a:r>
            <a:r>
              <a:rPr lang="uz-Cyrl-UZ" sz="2000" dirty="0" smtClean="0"/>
              <a:t>ў</a:t>
            </a:r>
            <a:r>
              <a:rPr lang="ru-RU" sz="2000" dirty="0" err="1" smtClean="0"/>
              <a:t>либ</a:t>
            </a:r>
            <a:r>
              <a:rPr lang="ru-RU" sz="2000" dirty="0" smtClean="0"/>
              <a:t>, </a:t>
            </a:r>
            <a:r>
              <a:rPr lang="uz-Cyrl-UZ" sz="2000" dirty="0" smtClean="0"/>
              <a:t>ўқ</a:t>
            </a:r>
            <a:r>
              <a:rPr lang="ru-RU" sz="2000" dirty="0" err="1" smtClean="0"/>
              <a:t>итувчи</a:t>
            </a:r>
            <a:r>
              <a:rPr lang="ru-RU" sz="2000" dirty="0" smtClean="0"/>
              <a:t> </a:t>
            </a:r>
            <a:r>
              <a:rPr lang="uz-Cyrl-UZ" sz="2000" dirty="0" smtClean="0"/>
              <a:t>ё</a:t>
            </a:r>
            <a:r>
              <a:rPr lang="ru-RU" sz="2000" dirty="0" err="1" smtClean="0"/>
              <a:t>рдамида</a:t>
            </a:r>
            <a:r>
              <a:rPr lang="ru-RU" sz="2000" dirty="0" smtClean="0"/>
              <a:t> </a:t>
            </a:r>
            <a:r>
              <a:rPr lang="uz-Cyrl-UZ" sz="2000" dirty="0" smtClean="0"/>
              <a:t>ў</a:t>
            </a:r>
            <a:r>
              <a:rPr lang="ru-RU" sz="2000" dirty="0" err="1" smtClean="0"/>
              <a:t>з</a:t>
            </a:r>
            <a:r>
              <a:rPr lang="ru-RU" sz="2000" dirty="0" smtClean="0"/>
              <a:t> </a:t>
            </a:r>
            <a:r>
              <a:rPr lang="ru-RU" sz="2000" dirty="0" err="1" smtClean="0"/>
              <a:t>фикрни</a:t>
            </a:r>
            <a:r>
              <a:rPr lang="ru-RU" sz="2000" dirty="0" smtClean="0"/>
              <a:t> </a:t>
            </a:r>
            <a:r>
              <a:rPr lang="ru-RU" sz="2000" dirty="0" err="1" smtClean="0"/>
              <a:t>айтиб</a:t>
            </a:r>
            <a:r>
              <a:rPr lang="ru-RU" sz="2000" dirty="0" smtClean="0"/>
              <a:t> </a:t>
            </a:r>
            <a:r>
              <a:rPr lang="ru-RU" sz="2000" dirty="0" err="1" smtClean="0"/>
              <a:t>беради</a:t>
            </a:r>
            <a:r>
              <a:rPr lang="uz-Cyrl-UZ" sz="2000" dirty="0" smtClean="0"/>
              <a:t>, </a:t>
            </a:r>
            <a:r>
              <a:rPr lang="ru-RU" sz="2000" dirty="0" smtClean="0"/>
              <a:t>т</a:t>
            </a:r>
            <a:r>
              <a:rPr lang="uz-Cyrl-UZ" sz="2000" dirty="0" smtClean="0"/>
              <a:t>ўлиқ бўлмасада мавзу бўйича аниқ т</a:t>
            </a:r>
            <a:r>
              <a:rPr lang="ru-RU" sz="2000" dirty="0" err="1" smtClean="0"/>
              <a:t>асаввурга</a:t>
            </a:r>
            <a:r>
              <a:rPr lang="ru-RU" sz="2000" dirty="0" smtClean="0"/>
              <a:t> </a:t>
            </a:r>
            <a:r>
              <a:rPr lang="ru-RU" sz="2000" dirty="0" err="1" smtClean="0"/>
              <a:t>эга</a:t>
            </a:r>
            <a:r>
              <a:rPr lang="ru-RU" sz="2000" dirty="0" smtClean="0"/>
              <a:t> </a:t>
            </a:r>
            <a:r>
              <a:rPr lang="ru-RU" sz="2000" dirty="0" err="1" smtClean="0"/>
              <a:t>бўлади</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164539" y="909447"/>
            <a:ext cx="830228"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71-85</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 xmlns:p14="http://schemas.microsoft.com/office/powerpoint/2010/main" val="2679945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40</a:t>
            </a:fld>
            <a:endParaRPr lang="ru-RU"/>
          </a:p>
        </p:txBody>
      </p:sp>
      <p:sp>
        <p:nvSpPr>
          <p:cNvPr id="3" name="Прямоугольник 2"/>
          <p:cNvSpPr/>
          <p:nvPr/>
        </p:nvSpPr>
        <p:spPr>
          <a:xfrm>
            <a:off x="2945861" y="274089"/>
            <a:ext cx="3334439"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202267" y="1212961"/>
            <a:ext cx="6898125"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uz-Cyrl-UZ" dirty="0" smtClean="0"/>
              <a:t>Мавзунинг м</a:t>
            </a:r>
            <a:r>
              <a:rPr lang="ru-RU" dirty="0" err="1" smtClean="0"/>
              <a:t>оҳиятини тушунади</a:t>
            </a:r>
            <a:r>
              <a:rPr lang="uz-Cyrl-UZ" dirty="0" smtClean="0"/>
              <a:t>, тўлиқ тахлил қилиб бера олмайди, аниқ билиш даражаси етарл</a:t>
            </a:r>
            <a:r>
              <a:rPr lang="ru-RU" dirty="0" smtClean="0"/>
              <a:t>и </a:t>
            </a:r>
            <a:r>
              <a:rPr lang="ru-RU" dirty="0" err="1" smtClean="0"/>
              <a:t>эмас</a:t>
            </a:r>
            <a:r>
              <a:rPr lang="ru-RU" dirty="0" smtClean="0"/>
              <a:t>, </a:t>
            </a:r>
            <a:r>
              <a:rPr lang="uz-Cyrl-UZ" dirty="0" smtClean="0"/>
              <a:t>ўқ</a:t>
            </a:r>
            <a:r>
              <a:rPr lang="ru-RU" dirty="0" err="1" smtClean="0"/>
              <a:t>итувчининг</a:t>
            </a:r>
            <a:r>
              <a:rPr lang="ru-RU" dirty="0" smtClean="0"/>
              <a:t> </a:t>
            </a:r>
            <a:r>
              <a:rPr lang="uz-Cyrl-UZ" dirty="0" smtClean="0"/>
              <a:t>қў</a:t>
            </a:r>
            <a:r>
              <a:rPr lang="ru-RU" dirty="0" err="1" smtClean="0"/>
              <a:t>шимчалар</a:t>
            </a:r>
            <a:r>
              <a:rPr lang="uz-Cyrl-UZ" dirty="0" smtClean="0"/>
              <a:t>и</a:t>
            </a:r>
            <a:r>
              <a:rPr lang="ru-RU" dirty="0" smtClean="0"/>
              <a:t> </a:t>
            </a:r>
            <a:r>
              <a:rPr lang="ru-RU" dirty="0" err="1" smtClean="0"/>
              <a:t>зарур</a:t>
            </a:r>
            <a:r>
              <a:rPr lang="ru-RU" dirty="0" smtClean="0"/>
              <a:t>,</a:t>
            </a:r>
            <a:r>
              <a:rPr lang="uz-Cyrl-UZ" dirty="0" smtClean="0"/>
              <a:t> б</a:t>
            </a:r>
            <a:r>
              <a:rPr lang="ru-RU" dirty="0" err="1" smtClean="0"/>
              <a:t>илиш</a:t>
            </a:r>
            <a:r>
              <a:rPr lang="ru-RU" dirty="0" smtClean="0"/>
              <a:t>, </a:t>
            </a:r>
            <a:r>
              <a:rPr lang="ru-RU" dirty="0" err="1" smtClean="0"/>
              <a:t>айтиб</a:t>
            </a:r>
            <a:r>
              <a:rPr lang="ru-RU" dirty="0" smtClean="0"/>
              <a:t> </a:t>
            </a:r>
            <a:r>
              <a:rPr lang="ru-RU" dirty="0" err="1" smtClean="0"/>
              <a:t>бериш</a:t>
            </a:r>
            <a:r>
              <a:rPr lang="uz-Cyrl-UZ" dirty="0" smtClean="0"/>
              <a:t> даражаси етарли даражада эмас, </a:t>
            </a:r>
            <a:r>
              <a:rPr lang="ru-RU" dirty="0" err="1" smtClean="0"/>
              <a:t>мавзу</a:t>
            </a:r>
            <a:r>
              <a:rPr lang="ru-RU" dirty="0" smtClean="0"/>
              <a:t> </a:t>
            </a:r>
            <a:r>
              <a:rPr lang="ru-RU" dirty="0" err="1" smtClean="0"/>
              <a:t>юзасидан</a:t>
            </a:r>
            <a:r>
              <a:rPr lang="ru-RU" dirty="0" smtClean="0"/>
              <a:t> е</a:t>
            </a:r>
            <a:r>
              <a:rPr lang="uz-Cyrl-UZ" dirty="0" smtClean="0"/>
              <a:t>тарли даражада  тўлиқ тасаввурга эга бўлмайди, фикрни бойитса ва ё</a:t>
            </a:r>
            <a:r>
              <a:rPr lang="ru-RU" dirty="0" err="1" smtClean="0"/>
              <a:t>рдам</a:t>
            </a:r>
            <a:r>
              <a:rPr lang="uz-Cyrl-UZ" dirty="0" smtClean="0"/>
              <a:t>ч</a:t>
            </a:r>
            <a:r>
              <a:rPr lang="ru-RU" dirty="0" smtClean="0"/>
              <a:t>и </a:t>
            </a:r>
            <a:r>
              <a:rPr lang="ru-RU" dirty="0" err="1" smtClean="0"/>
              <a:t>воситалардан</a:t>
            </a:r>
            <a:r>
              <a:rPr lang="ru-RU" dirty="0" smtClean="0"/>
              <a:t> </a:t>
            </a:r>
            <a:r>
              <a:rPr lang="ru-RU" dirty="0" err="1" smtClean="0"/>
              <a:t>кейин</a:t>
            </a:r>
            <a:r>
              <a:rPr lang="ru-RU" dirty="0" smtClean="0"/>
              <a:t> </a:t>
            </a:r>
            <a:r>
              <a:rPr lang="uz-Cyrl-UZ" dirty="0" smtClean="0"/>
              <a:t>тахлил қилиб бойитса бўлади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213161" y="1135224"/>
            <a:ext cx="851516"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55-70</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6" name="Rectangle 1"/>
          <p:cNvSpPr>
            <a:spLocks noChangeArrowheads="1"/>
          </p:cNvSpPr>
          <p:nvPr/>
        </p:nvSpPr>
        <p:spPr bwMode="auto">
          <a:xfrm>
            <a:off x="1219200" y="3700495"/>
            <a:ext cx="6881192"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uz-Cyrl-UZ" dirty="0" smtClean="0"/>
              <a:t>Талабанинг билими а</a:t>
            </a:r>
            <a:r>
              <a:rPr lang="ru-RU" dirty="0" err="1" smtClean="0"/>
              <a:t>ниқ тасаввурга</a:t>
            </a:r>
            <a:r>
              <a:rPr lang="ru-RU" dirty="0" smtClean="0"/>
              <a:t> </a:t>
            </a:r>
            <a:r>
              <a:rPr lang="ru-RU" dirty="0" err="1" smtClean="0"/>
              <a:t>эга</a:t>
            </a:r>
            <a:r>
              <a:rPr lang="ru-RU" dirty="0" smtClean="0"/>
              <a:t> </a:t>
            </a:r>
            <a:r>
              <a:rPr lang="ru-RU" dirty="0" err="1" smtClean="0"/>
              <a:t>эмас</a:t>
            </a:r>
            <a:r>
              <a:rPr lang="uz-Cyrl-UZ" dirty="0" smtClean="0"/>
              <a:t>, мавзу етарли даражада </a:t>
            </a:r>
            <a:r>
              <a:rPr lang="ru-RU" dirty="0" smtClean="0"/>
              <a:t>ё</a:t>
            </a:r>
            <a:r>
              <a:rPr lang="uz-Cyrl-UZ" dirty="0" smtClean="0"/>
              <a:t>ритиб бера олмайди, назарий ва амалий билимнинг усулубларини ажрата олмайди. Талаба билан доимий дарс давомида ўқитувчи ишлаши керак. Олдинги дарслардаги талабанинг самарадорлиги тахлил қилиниши керак.  Таркатма материаллар, вазиятли масалаларни ўқитувчининг тўлиқ иштирокида ишлаш тартибини билиши мумкин</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Прямоугольник 6"/>
          <p:cNvSpPr/>
          <p:nvPr/>
        </p:nvSpPr>
        <p:spPr>
          <a:xfrm>
            <a:off x="215114" y="3654603"/>
            <a:ext cx="700834"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0-54</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 xmlns:p14="http://schemas.microsoft.com/office/powerpoint/2010/main" val="30748881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41</a:t>
            </a:fld>
            <a:endParaRPr lang="ru-RU"/>
          </a:p>
        </p:txBody>
      </p:sp>
      <p:sp>
        <p:nvSpPr>
          <p:cNvPr id="3" name="Прямоугольник 2"/>
          <p:cNvSpPr/>
          <p:nvPr/>
        </p:nvSpPr>
        <p:spPr>
          <a:xfrm>
            <a:off x="3273947" y="195068"/>
            <a:ext cx="2870401" cy="369332"/>
          </a:xfrm>
          <a:prstGeom prst="rect">
            <a:avLst/>
          </a:prstGeom>
        </p:spPr>
        <p:txBody>
          <a:bodyPr wrap="none">
            <a:spAutoFit/>
          </a:bodyPr>
          <a:lstStyle/>
          <a:p>
            <a:r>
              <a:rPr lang="uz-Cyrl-UZ" b="1" dirty="0" smtClean="0"/>
              <a:t>Назорат учун саволлар</a:t>
            </a:r>
            <a:endParaRPr lang="ru-RU" dirty="0"/>
          </a:p>
        </p:txBody>
      </p:sp>
      <p:sp>
        <p:nvSpPr>
          <p:cNvPr id="51201" name="Rectangle 1"/>
          <p:cNvSpPr>
            <a:spLocks noChangeArrowheads="1"/>
          </p:cNvSpPr>
          <p:nvPr/>
        </p:nvSpPr>
        <p:spPr bwMode="auto">
          <a:xfrm>
            <a:off x="899592" y="1048745"/>
            <a:ext cx="7344816" cy="48013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ru-RU" smtClean="0"/>
              <a:t>1.Физиотерапевтик муолажаларнинг мос келмаслик шароитлари нима? </a:t>
            </a:r>
          </a:p>
          <a:p>
            <a:pPr algn="just"/>
            <a:r>
              <a:rPr lang="ru-RU" smtClean="0"/>
              <a:t>2.Физиотерапевтик муолажаларнинг мос келиши ва келмаслиги ҳақида нима биласиз</a:t>
            </a:r>
            <a:r>
              <a:rPr lang="ru-RU" smtClean="0"/>
              <a:t>? </a:t>
            </a:r>
            <a:endParaRPr lang="ru-RU" smtClean="0"/>
          </a:p>
          <a:p>
            <a:pPr algn="just"/>
            <a:r>
              <a:rPr lang="ru-RU" smtClean="0"/>
              <a:t>3.Организмни чиниқтиришда физик омиллардан қандай фойдаланилади? </a:t>
            </a:r>
          </a:p>
          <a:p>
            <a:pPr algn="just"/>
            <a:r>
              <a:rPr lang="ru-RU" smtClean="0"/>
              <a:t>4. Грипп ва юқори нафас йўлларининг яллиғланишини олдини олишда физик омилларнинг роли қандай ? </a:t>
            </a:r>
          </a:p>
          <a:p>
            <a:pPr algn="just"/>
            <a:r>
              <a:rPr lang="ru-RU" smtClean="0"/>
              <a:t>5. Нафас органлари ва юрак-қон томир системаси касалликларининг олдини олишда физик омилларнинг роли қандай ? </a:t>
            </a:r>
          </a:p>
          <a:p>
            <a:pPr algn="just"/>
            <a:r>
              <a:rPr lang="ru-RU" smtClean="0"/>
              <a:t>6. Ревматизмнинг олдини олишда физик омилларнинг роли қандай ? </a:t>
            </a:r>
          </a:p>
          <a:p>
            <a:pPr algn="just"/>
            <a:r>
              <a:rPr lang="ru-RU" smtClean="0"/>
              <a:t>7. Ҳомиладорлик даврида физик омилларнинг роли қандай ? </a:t>
            </a:r>
          </a:p>
          <a:p>
            <a:pPr algn="just"/>
            <a:r>
              <a:rPr lang="ru-RU" smtClean="0"/>
              <a:t>8. Қуѐш нури етишмовчилигининг олдини олишда физик омилларнинг роли қандай ? </a:t>
            </a:r>
          </a:p>
          <a:p>
            <a:pPr algn="just"/>
            <a:r>
              <a:rPr lang="ru-RU" smtClean="0"/>
              <a:t>Қўллан </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29503759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42</a:t>
            </a:fld>
            <a:endParaRPr lang="ru-RU"/>
          </a:p>
        </p:txBody>
      </p:sp>
      <p:sp>
        <p:nvSpPr>
          <p:cNvPr id="50177" name="Rectangle 1"/>
          <p:cNvSpPr>
            <a:spLocks noChangeArrowheads="1"/>
          </p:cNvSpPr>
          <p:nvPr/>
        </p:nvSpPr>
        <p:spPr bwMode="auto">
          <a:xfrm>
            <a:off x="3071802" y="0"/>
            <a:ext cx="315971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АСОСИЙ АДАБИЁТЛАР</a:t>
            </a:r>
            <a:endParaRPr kumimoji="0" lang="uz-Cyrl-UZ"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78" name="Rectangle 2"/>
          <p:cNvSpPr>
            <a:spLocks noChangeArrowheads="1"/>
          </p:cNvSpPr>
          <p:nvPr/>
        </p:nvSpPr>
        <p:spPr bwMode="auto">
          <a:xfrm>
            <a:off x="928662" y="1071546"/>
            <a:ext cx="7200800" cy="317009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42900" algn="just" defTabSz="914400" rtl="0" eaLnBrk="1" fontAlgn="base" latinLnBrk="0" hangingPunct="1">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 Бабаджанов С.Н Справочник физиотерапевта “Абу Али Ибн Сино”, Т, 1999 с.279 (</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2. Е</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пифанов</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В.А.,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Апанасенко</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Г.Л. «Лечебная физкультура и врачебный контроль» М., 1990 </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3.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Чоговадзе</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А.В. Круглый И.М. Врачебный контроль в физическом воспитании и спорте М.1987.</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учебник для студентов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342900" algn="just"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4. Юлдашев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К.Ю</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Куликов</a:t>
            </a:r>
            <a:r>
              <a:rPr kumimoji="0" lang="uz-Cyrl-UZ"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Ю.А.</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«Физиотерапия» (учебник для студентов) 1994 с. 298</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264001821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Кнопка">
  <a:themeElements>
    <a:clrScheme name="Кнопка">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Кнопка">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нопка">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2466</TotalTime>
  <Words>3764</Words>
  <Application>Microsoft Office PowerPoint</Application>
  <PresentationFormat>Экран (4:3)</PresentationFormat>
  <Paragraphs>290</Paragraphs>
  <Slides>42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42</vt:i4>
      </vt:variant>
    </vt:vector>
  </HeadingPairs>
  <TitlesOfParts>
    <vt:vector size="43" baseType="lpstr">
      <vt:lpstr>Кнопка</vt:lpstr>
      <vt:lpstr>АКУШЕРЛИК ВА ГИНЕКОЛОГИК КАСАЛЛИКЛАРДА ФИЗИК ОМИЛ ВА ФИЗИОТЕРАПИЯНИ ҚЎЛЛАШ </vt:lpstr>
      <vt:lpstr>Дарс структураси</vt:lpstr>
      <vt:lpstr>Слайд 3</vt:lpstr>
      <vt:lpstr>Слайд 4</vt:lpstr>
      <vt:lpstr>Слайд 5</vt:lpstr>
      <vt:lpstr>Слайд 6</vt:lpstr>
      <vt:lpstr>Слайд 7</vt:lpstr>
      <vt:lpstr>Машғулот ўтказиш тартиби</vt:lpstr>
      <vt:lpstr>Бу триместрда ҳомиланинг тушушини олдини олиш мақсадида қорин ички босимини кескин кўтарадиган машқлар тавсия этилмайди. Даволаш гимнастик муолажанинг кириш қисмида аёллар учун қўл-оёқларнинг дистал – проксимал қисмларига машқлар, динамик ва статик нафас машқлари берилади. Машғулотнинг асосий қисмида кўкрак ва диафрагмал нафас машқлари билан бирга қорин олди мушак пресси ва тос туби мушаклари учун машқ берилади. Қорин олди мушак пресси ва тос туби мушаклари учун машқлар орқада, ён бошда ётган, тизза-кафт дастлабки ҳолатларида берилади. Қорин ички босимини кескин оширувчи қуйидаги машқлар тавсия этилмайди:   - бир вақтнинг ўзида тўғри оёқларни юқорига кўтариш; - ётган ҳолатдан кескин равишда ўтирган ҳолатга ўтиш; - кескин равишда танани орқага ва олдинга букиш ва ҳ.з.</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Слайд 41</vt:lpstr>
      <vt:lpstr>Слайд 42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Zafar Utanov</cp:lastModifiedBy>
  <cp:revision>97</cp:revision>
  <cp:lastPrinted>2013-10-07T04:56:17Z</cp:lastPrinted>
  <dcterms:created xsi:type="dcterms:W3CDTF">2013-08-19T11:17:10Z</dcterms:created>
  <dcterms:modified xsi:type="dcterms:W3CDTF">2018-05-30T07:46:53Z</dcterms:modified>
</cp:coreProperties>
</file>