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87" r:id="rId3"/>
    <p:sldId id="258" r:id="rId4"/>
    <p:sldId id="259" r:id="rId5"/>
    <p:sldId id="277" r:id="rId6"/>
    <p:sldId id="278" r:id="rId7"/>
    <p:sldId id="281" r:id="rId8"/>
    <p:sldId id="280" r:id="rId9"/>
    <p:sldId id="261" r:id="rId10"/>
    <p:sldId id="262" r:id="rId11"/>
    <p:sldId id="263" r:id="rId12"/>
    <p:sldId id="265" r:id="rId13"/>
    <p:sldId id="266" r:id="rId14"/>
    <p:sldId id="267" r:id="rId15"/>
    <p:sldId id="269" r:id="rId16"/>
    <p:sldId id="268" r:id="rId17"/>
    <p:sldId id="270" r:id="rId18"/>
    <p:sldId id="271" r:id="rId19"/>
    <p:sldId id="272" r:id="rId20"/>
    <p:sldId id="285" r:id="rId21"/>
    <p:sldId id="288" r:id="rId22"/>
    <p:sldId id="289" r:id="rId23"/>
    <p:sldId id="284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42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5" y="1268760"/>
            <a:ext cx="683579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MAVZU:Aholi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yosh-jins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6600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resurslari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6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dirty="0" err="1">
                <a:latin typeface="Times New Roman" pitchFamily="18" charset="0"/>
                <a:cs typeface="Times New Roman" pitchFamily="18" charset="0"/>
              </a:rPr>
              <a:t>siyosat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0408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Блок-схема: знак завершения 6"/>
          <p:cNvSpPr/>
          <p:nvPr/>
        </p:nvSpPr>
        <p:spPr>
          <a:xfrm>
            <a:off x="2843808" y="260648"/>
            <a:ext cx="2664296" cy="1080120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REJA: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1043608" y="1844824"/>
            <a:ext cx="6624736" cy="108012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800" b="1" dirty="0" smtClean="0"/>
              <a:t>1 Aholining yosh va jinsiy tarkibi</a:t>
            </a:r>
            <a:endParaRPr lang="ru-RU" sz="2800" dirty="0"/>
          </a:p>
        </p:txBody>
      </p:sp>
      <p:sp>
        <p:nvSpPr>
          <p:cNvPr id="9" name="Пятиугольник 8"/>
          <p:cNvSpPr/>
          <p:nvPr/>
        </p:nvSpPr>
        <p:spPr>
          <a:xfrm>
            <a:off x="1008228" y="3356992"/>
            <a:ext cx="6624736" cy="108012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b="1" i="1" dirty="0" smtClean="0"/>
          </a:p>
          <a:p>
            <a:r>
              <a:rPr lang="en-US" sz="2800" b="1" i="1" dirty="0" smtClean="0"/>
              <a:t>2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Aholining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yosh-jins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piramidasi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takror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barpo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bo’lishi</a:t>
            </a:r>
            <a:endParaRPr lang="ru-RU" sz="2800" dirty="0" smtClean="0"/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043608" y="4869160"/>
            <a:ext cx="6624736" cy="108012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3 </a:t>
            </a:r>
            <a:r>
              <a:rPr lang="en-US" sz="2800" b="1" dirty="0" err="1" smtClean="0"/>
              <a:t>Aholining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keksayishi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ijtimoiy-iqtisodiy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oqibatlari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3012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-108520" y="0"/>
            <a:ext cx="9252520" cy="6858000"/>
          </a:xfrm>
          <a:prstGeom prst="verticalScrol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889844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U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alomatlar</a:t>
            </a:r>
            <a:r>
              <a:rPr lang="en-US" sz="2400" dirty="0"/>
              <a:t> </a:t>
            </a:r>
            <a:r>
              <a:rPr lang="en-US" sz="2400" dirty="0" err="1"/>
              <a:t>bo'yicha</a:t>
            </a:r>
            <a:r>
              <a:rPr lang="en-US" sz="2400" dirty="0"/>
              <a:t> </a:t>
            </a:r>
            <a:r>
              <a:rPr lang="en-US" sz="2400" dirty="0" err="1"/>
              <a:t>ma’lumotlar</a:t>
            </a:r>
            <a:r>
              <a:rPr lang="en-US" sz="2400" dirty="0"/>
              <a:t> </a:t>
            </a:r>
            <a:r>
              <a:rPr lang="en-US" sz="2400" dirty="0" err="1"/>
              <a:t>aholini</a:t>
            </a:r>
            <a:r>
              <a:rPr lang="en-US" sz="2400" dirty="0"/>
              <a:t> </a:t>
            </a:r>
            <a:r>
              <a:rPr lang="en-US" sz="2400" dirty="0" err="1"/>
              <a:t>ro’yxatdan</a:t>
            </a:r>
            <a:r>
              <a:rPr lang="en-US" sz="2400" dirty="0"/>
              <a:t> </a:t>
            </a:r>
            <a:r>
              <a:rPr lang="en-US" sz="2400" dirty="0" err="1"/>
              <a:t>o‘tkazishda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hodisalarni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olishda</a:t>
            </a:r>
            <a:r>
              <a:rPr lang="en-US" sz="2400" dirty="0"/>
              <a:t> </a:t>
            </a:r>
            <a:r>
              <a:rPr lang="en-US" sz="2400" dirty="0" err="1"/>
              <a:t>inobatga</a:t>
            </a:r>
            <a:r>
              <a:rPr lang="en-US" sz="2400" dirty="0"/>
              <a:t> </a:t>
            </a:r>
            <a:r>
              <a:rPr lang="en-US" sz="2400" dirty="0" err="1"/>
              <a:t>olinadi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alomatlar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haqidagi</a:t>
            </a:r>
            <a:r>
              <a:rPr lang="en-US" sz="2400" dirty="0"/>
              <a:t> </a:t>
            </a:r>
            <a:r>
              <a:rPr lang="en-US" sz="2400" dirty="0" err="1"/>
              <a:t>umumlashgan</a:t>
            </a:r>
            <a:r>
              <a:rPr lang="en-US" sz="2400" dirty="0"/>
              <a:t> </a:t>
            </a:r>
            <a:r>
              <a:rPr lang="en-US" sz="2400" dirty="0" err="1"/>
              <a:t>ma’lumotlar</a:t>
            </a:r>
            <a:r>
              <a:rPr lang="en-US" sz="2400" dirty="0"/>
              <a:t> </a:t>
            </a:r>
            <a:r>
              <a:rPr lang="en-US" sz="2400" dirty="0" err="1"/>
              <a:t>tuziladi</a:t>
            </a:r>
            <a:r>
              <a:rPr lang="en-US" sz="2400" dirty="0"/>
              <a:t>. </a:t>
            </a:r>
            <a:r>
              <a:rPr lang="en-US" sz="2400" dirty="0" err="1"/>
              <a:t>Lekin</a:t>
            </a:r>
            <a:r>
              <a:rPr lang="en-US" sz="2400" dirty="0"/>
              <a:t>, </a:t>
            </a:r>
            <a:r>
              <a:rPr lang="en-US" sz="2400" dirty="0" err="1"/>
              <a:t>demograf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takror</a:t>
            </a:r>
            <a:r>
              <a:rPr lang="en-US" sz="2400" dirty="0"/>
              <a:t> </a:t>
            </a:r>
            <a:r>
              <a:rPr lang="en-US" sz="2400" dirty="0" err="1"/>
              <a:t>barpo</a:t>
            </a:r>
            <a:r>
              <a:rPr lang="en-US" sz="2400" dirty="0"/>
              <a:t> </a:t>
            </a:r>
            <a:r>
              <a:rPr lang="en-US" sz="2400" dirty="0" err="1"/>
              <a:t>bo‘lishiga</a:t>
            </a:r>
            <a:r>
              <a:rPr lang="en-US" sz="2400" dirty="0"/>
              <a:t> </a:t>
            </a:r>
            <a:r>
              <a:rPr lang="en-US" sz="2400" dirty="0" err="1"/>
              <a:t>bevosita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bilvosita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bo</a:t>
            </a:r>
            <a:r>
              <a:rPr lang="en-US" sz="2400" baseline="30000" dirty="0" err="1"/>
              <a:t>’</a:t>
            </a:r>
            <a:r>
              <a:rPr lang="en-US" sz="2400" dirty="0" err="1"/>
              <a:t>lgan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tavsiflari</a:t>
            </a:r>
            <a:r>
              <a:rPr lang="en-US" sz="2400" dirty="0"/>
              <a:t> </a:t>
            </a:r>
            <a:r>
              <a:rPr lang="en-US" sz="2400" dirty="0" err="1"/>
              <a:t>qiziqarlidir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ulardagi</a:t>
            </a:r>
            <a:r>
              <a:rPr lang="en-US" sz="2400" dirty="0"/>
              <a:t> </a:t>
            </a:r>
            <a:r>
              <a:rPr lang="en-US" sz="2400" dirty="0" err="1"/>
              <a:t>o‘zgarishlar</a:t>
            </a:r>
            <a:r>
              <a:rPr lang="en-US" sz="2400" dirty="0"/>
              <a:t> </a:t>
            </a:r>
            <a:r>
              <a:rPr lang="en-US" sz="2400" dirty="0" err="1"/>
              <a:t>bevosita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qiluvchilardir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tarkiblar</a:t>
            </a:r>
            <a:r>
              <a:rPr lang="en-US" sz="2400" dirty="0"/>
              <a:t>, </a:t>
            </a:r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aytilganidek</a:t>
            </a:r>
            <a:r>
              <a:rPr lang="en-US" sz="2400" dirty="0"/>
              <a:t>, «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tarkiblar</a:t>
            </a:r>
            <a:r>
              <a:rPr lang="en-US" sz="2400" dirty="0"/>
              <a:t>» deb </a:t>
            </a:r>
            <a:r>
              <a:rPr lang="en-US" sz="2400" dirty="0" err="1"/>
              <a:t>yuritiladi</a:t>
            </a:r>
            <a:r>
              <a:rPr lang="en-US" sz="2400" dirty="0"/>
              <a:t>. 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tavsiflar</a:t>
            </a:r>
            <a:r>
              <a:rPr lang="en-US" sz="2400" dirty="0"/>
              <a:t> </a:t>
            </a:r>
            <a:r>
              <a:rPr lang="en-US" sz="2400" dirty="0" err="1"/>
              <a:t>unchalik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: </a:t>
            </a:r>
            <a:r>
              <a:rPr lang="en-US" sz="2400" dirty="0" err="1"/>
              <a:t>jins</a:t>
            </a:r>
            <a:r>
              <a:rPr lang="en-US" sz="2400" dirty="0"/>
              <a:t>, </a:t>
            </a:r>
            <a:r>
              <a:rPr lang="en-US" sz="2400" dirty="0" err="1"/>
              <a:t>yosh</a:t>
            </a:r>
            <a:r>
              <a:rPr lang="en-US" sz="2400" dirty="0"/>
              <a:t>, </a:t>
            </a:r>
            <a:r>
              <a:rPr lang="en-US" sz="2400" dirty="0" err="1"/>
              <a:t>nikoh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oilaviy</a:t>
            </a:r>
            <a:r>
              <a:rPr lang="en-US" sz="2400" dirty="0"/>
              <a:t> </a:t>
            </a:r>
            <a:r>
              <a:rPr lang="en-US" sz="2400" dirty="0" err="1"/>
              <a:t>holati</a:t>
            </a:r>
            <a:r>
              <a:rPr lang="en-US" sz="2400" dirty="0"/>
              <a:t>,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aytilgan</a:t>
            </a:r>
            <a:r>
              <a:rPr lang="en-US" sz="2400" dirty="0"/>
              <a:t> vital </a:t>
            </a:r>
            <a:r>
              <a:rPr lang="en-US" sz="2400" dirty="0" err="1"/>
              <a:t>hodisalar</a:t>
            </a:r>
            <a:r>
              <a:rPr lang="en-US" sz="2400" dirty="0"/>
              <a:t> </a:t>
            </a:r>
            <a:r>
              <a:rPr lang="en-US" sz="2400" dirty="0" err="1"/>
              <a:t>tavsifi</a:t>
            </a:r>
            <a:r>
              <a:rPr lang="en-US" sz="2400" dirty="0"/>
              <a:t>. 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o‘zgaruvchilar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o‘rinlar</a:t>
            </a:r>
            <a:r>
              <a:rPr lang="en-US" sz="2400" dirty="0"/>
              <a:t> </a:t>
            </a:r>
            <a:r>
              <a:rPr lang="en-US" sz="2400" dirty="0" err="1"/>
              <a:t>jins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yosh</a:t>
            </a:r>
            <a:r>
              <a:rPr lang="en-US" sz="2400" dirty="0"/>
              <a:t>, </a:t>
            </a:r>
            <a:r>
              <a:rPr lang="en-US" sz="2400" dirty="0" err="1"/>
              <a:t>oila</a:t>
            </a:r>
            <a:r>
              <a:rPr lang="en-US" sz="2400" dirty="0"/>
              <a:t> (</a:t>
            </a:r>
            <a:r>
              <a:rPr lang="en-US" sz="2400" dirty="0" err="1"/>
              <a:t>uy</a:t>
            </a:r>
            <a:r>
              <a:rPr lang="en-US" sz="2400" dirty="0"/>
              <a:t> </a:t>
            </a:r>
            <a:r>
              <a:rPr lang="en-US" sz="2400" dirty="0" err="1"/>
              <a:t>xo'jaligi</a:t>
            </a:r>
            <a:r>
              <a:rPr lang="en-US" sz="2400" dirty="0"/>
              <a:t>) </a:t>
            </a:r>
            <a:r>
              <a:rPr lang="en-US" sz="2400" dirty="0" err="1"/>
              <a:t>tavsiflariga</a:t>
            </a:r>
            <a:r>
              <a:rPr lang="en-US" sz="2400" dirty="0"/>
              <a:t> </a:t>
            </a:r>
            <a:r>
              <a:rPr lang="en-US" sz="2400" dirty="0" err="1"/>
              <a:t>tegishlidir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7762899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0" y="0"/>
            <a:ext cx="9144000" cy="6858000"/>
          </a:xfrm>
          <a:prstGeom prst="flowChartMultidocumen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rgbClr val="FF0000"/>
                </a:solidFill>
              </a:rPr>
              <a:t>Aholining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jinsiy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tarkibi</a:t>
            </a:r>
            <a:r>
              <a:rPr lang="en-US" sz="2000" b="1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Aholining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jinsiy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tarkibini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o‘rganish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muhim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demografik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ijtimoiy-iqtisodiy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ahamiyatga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ega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Aholining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jinsiy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tarkibini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yoritishdan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oldin</a:t>
            </a:r>
            <a:r>
              <a:rPr lang="en-US" sz="2000" dirty="0">
                <a:solidFill>
                  <a:srgbClr val="FF0000"/>
                </a:solidFill>
              </a:rPr>
              <a:t> «</a:t>
            </a:r>
            <a:r>
              <a:rPr lang="en-US" sz="2000" dirty="0" err="1">
                <a:solidFill>
                  <a:srgbClr val="FF0000"/>
                </a:solidFill>
              </a:rPr>
              <a:t>jins</a:t>
            </a:r>
            <a:r>
              <a:rPr lang="en-US" sz="2000" dirty="0">
                <a:solidFill>
                  <a:srgbClr val="FF0000"/>
                </a:solidFill>
              </a:rPr>
              <a:t>» </a:t>
            </a:r>
            <a:r>
              <a:rPr lang="en-US" sz="2000" dirty="0" err="1">
                <a:solidFill>
                  <a:srgbClr val="FF0000"/>
                </a:solidFill>
              </a:rPr>
              <a:t>tushunchasiga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to‘xtalib</a:t>
            </a:r>
            <a:r>
              <a:rPr lang="en-US" sz="2000" dirty="0">
                <a:solidFill>
                  <a:srgbClr val="FF0000"/>
                </a:solidFill>
              </a:rPr>
              <a:t> o </a:t>
            </a:r>
            <a:r>
              <a:rPr lang="en-US" sz="2000" dirty="0" err="1">
                <a:solidFill>
                  <a:srgbClr val="FF0000"/>
                </a:solidFill>
              </a:rPr>
              <a:t>tamiz</a:t>
            </a:r>
            <a:r>
              <a:rPr lang="en-US" sz="2000" dirty="0">
                <a:solidFill>
                  <a:srgbClr val="FF0000"/>
                </a:solidFill>
              </a:rPr>
              <a:t>.</a:t>
            </a:r>
            <a:endParaRPr lang="ru-RU" sz="2000" b="1" dirty="0">
              <a:solidFill>
                <a:srgbClr val="FF0000"/>
              </a:solidFill>
            </a:endParaRPr>
          </a:p>
          <a:p>
            <a:r>
              <a:rPr lang="en-US" sz="2000" dirty="0" err="1">
                <a:solidFill>
                  <a:srgbClr val="FF0000"/>
                </a:solidFill>
              </a:rPr>
              <a:t>Biologiya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fani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jinsni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jinsiy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ko‘payishni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ta’minlab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beruvchi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organizmning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genetik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morfologik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fiziologik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xususiyatlarining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jamlanmasi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sifatida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ko‘rib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chiqadi</a:t>
            </a:r>
            <a:r>
              <a:rPr lang="en-US" sz="2000" dirty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 err="1">
                <a:solidFill>
                  <a:srgbClr val="FF0000"/>
                </a:solidFill>
              </a:rPr>
              <a:t>Insonga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nisbatan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jins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odam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tanasining</a:t>
            </a:r>
            <a:r>
              <a:rPr lang="ru-RU" sz="2000" dirty="0">
                <a:solidFill>
                  <a:srgbClr val="FF0000"/>
                </a:solidFill>
              </a:rPr>
              <a:t> (</a:t>
            </a:r>
            <a:r>
              <a:rPr lang="ru-RU" sz="2000" dirty="0" err="1">
                <a:solidFill>
                  <a:srgbClr val="FF0000"/>
                </a:solidFill>
              </a:rPr>
              <a:t>genetik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morfologik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va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fiziologik</a:t>
            </a:r>
            <a:r>
              <a:rPr lang="ru-RU" sz="2000" dirty="0">
                <a:solidFill>
                  <a:srgbClr val="FF0000"/>
                </a:solidFill>
              </a:rPr>
              <a:t>) </a:t>
            </a:r>
            <a:r>
              <a:rPr lang="ru-RU" sz="2000" dirty="0" err="1">
                <a:solidFill>
                  <a:srgbClr val="FF0000"/>
                </a:solidFill>
              </a:rPr>
              <a:t>reproduktiv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hulqiy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ijtimoiy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ijtimoiy-ruhiy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va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ruhiy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alomatlarining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majmuasi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sifatida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ko‘rib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chiqiladi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ular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insonni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erkak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yoki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ayol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sifatidagi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shahsiy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biologik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va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ijtimoiy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maqomini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belgilab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beradi</a:t>
            </a:r>
            <a:r>
              <a:rPr lang="ru-RU" sz="36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2650645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77809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mamlakatlarida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yosh-jins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piramidasi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261" y="1307501"/>
            <a:ext cx="7390077" cy="4764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43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60648"/>
            <a:ext cx="8258204" cy="18002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15-24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oralig’idagi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ahollining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mintaqalar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mintaqalar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bo’yla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C:\Users\hp\Downloads\дем Медианный возраст населения мира - 28,9 года_files\b_graf013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43108" y="2060848"/>
            <a:ext cx="4838700" cy="3635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712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084623"/>
              </p:ext>
            </p:extLst>
          </p:nvPr>
        </p:nvGraphicFramePr>
        <p:xfrm>
          <a:off x="251520" y="1484782"/>
          <a:ext cx="8352928" cy="51845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6336"/>
                <a:gridCol w="6186592"/>
              </a:tblGrid>
              <a:tr h="3775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Nomi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Alomatlar</a:t>
                      </a:r>
                      <a:r>
                        <a:rPr lang="en-US" sz="1400" spc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tavsifi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389498">
                <a:tc>
                  <a:txBody>
                    <a:bodyPr/>
                    <a:lstStyle/>
                    <a:p>
                      <a:pPr algn="just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Genetik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Hujayralardagi XX</a:t>
                      </a:r>
                      <a:r>
                        <a:rPr lang="ru-RU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ayol jins</a:t>
                      </a:r>
                      <a:r>
                        <a:rPr lang="ru-RU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 XY</a:t>
                      </a:r>
                      <a:r>
                        <a:rPr lang="ru-RU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erkak jins</a:t>
                      </a:r>
                      <a:r>
                        <a:rPr lang="ru-RU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xromosamalarning mavjudligi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228020">
                <a:tc>
                  <a:txBody>
                    <a:bodyPr/>
                    <a:lstStyle/>
                    <a:p>
                      <a:pPr algn="just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Gonad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 bezlarning tuzilishi (tuxum va tuxumdonlar)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389498">
                <a:tc>
                  <a:txBody>
                    <a:bodyPr/>
                    <a:lstStyle/>
                    <a:p>
                      <a:pPr algn="just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Garnet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bezlarning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spermatozoidlar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tuxum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hujayralarini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isilab</a:t>
                      </a:r>
                      <a:r>
                        <a:rPr lang="en-US" sz="1400" spc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chiqara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olish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qobiliyati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456038">
                <a:tc>
                  <a:txBody>
                    <a:bodyPr/>
                    <a:lstStyle/>
                    <a:p>
                      <a:pPr algn="just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Gormonal jins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bezlarning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erkak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(androgen)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ayol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(estrogen)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gormonlarini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irsilab</a:t>
                      </a:r>
                      <a:r>
                        <a:rPr lang="en-US" sz="1400" spc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chiqarish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vazifasi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584248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Morfologik (somatik) ichki va tashqi jins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Ichki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reproduktiv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organlar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tashqi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genetaliyalar</a:t>
                      </a:r>
                      <a:r>
                        <a:rPr lang="en-US" sz="1400" spc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(genital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tashqi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ko‘rinish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tuzilishi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584248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Askriptiv (yozib qo'yil- gan), fuqarolik jinsi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tug'ilgandagi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tashqi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ko'rinishi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389498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 tarbiyasi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Bolani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askripitiv</a:t>
                      </a:r>
                      <a:r>
                        <a:rPr lang="en-US" sz="1400" spc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jinsiga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mos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ravishdagi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tarbiyalanishi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'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yicha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973746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Pubertat jins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ichiga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androgenlar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estrogenlar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ishlab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chiqarilishini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oluvchi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yetuklikdagi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xususiyatlar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pubertat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gormonal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gormonlar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ta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’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siri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ostida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shakllanuvchi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ikkilamchi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alomatlar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pubertat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morfologiya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erotik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hissiyotlar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pubertat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erotizm</a:t>
                      </a:r>
                      <a:r>
                        <a:rPr lang="ru-RU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584248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Ruhiy jins yoki jinsiy o‘zini-o‘zi anglash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Individning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o‘zini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erkak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ayol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sifatida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anglab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yetishi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  <a:tr h="228020">
                <a:tc>
                  <a:txBody>
                    <a:bodyPr/>
                    <a:lstStyle/>
                    <a:p>
                      <a:pPr marL="1143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Ijtimoiy jins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ts val="132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Erkak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ayolning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jamiyatdagi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jinsiy</a:t>
                      </a:r>
                      <a:r>
                        <a:rPr lang="en-US" sz="1400" spc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spc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o‘rni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74" marR="58574" marT="0" marB="0"/>
                </a:tc>
              </a:tr>
            </a:tbl>
          </a:graphicData>
        </a:graphic>
      </p:graphicFrame>
      <p:sp>
        <p:nvSpPr>
          <p:cNvPr id="6" name="Блок-схема: данные 5"/>
          <p:cNvSpPr/>
          <p:nvPr/>
        </p:nvSpPr>
        <p:spPr>
          <a:xfrm>
            <a:off x="395536" y="332536"/>
            <a:ext cx="8424936" cy="79208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INSON JINSINING TURLARI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804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4049420"/>
              </p:ext>
            </p:extLst>
          </p:nvPr>
        </p:nvGraphicFramePr>
        <p:xfrm>
          <a:off x="323528" y="2132856"/>
          <a:ext cx="8572559" cy="448056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803655"/>
                <a:gridCol w="2994113"/>
                <a:gridCol w="2363774"/>
                <a:gridCol w="241101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Давлатлар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Медиан ёш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Ўртача умр кўриш даражаси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Япония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46,35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Германия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Малайзия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27,7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Ўзбекистон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74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175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Афғонистон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17,3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187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Нигер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Блок-схема: знак завершения 2"/>
          <p:cNvSpPr/>
          <p:nvPr/>
        </p:nvSpPr>
        <p:spPr>
          <a:xfrm>
            <a:off x="151447" y="299178"/>
            <a:ext cx="8712968" cy="93610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Жаҳон давлатларида медиан ёш </a:t>
            </a:r>
            <a:r>
              <a:rPr lang="uz-Cyrl-UZ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95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908720"/>
            <a:ext cx="7272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jins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ayollarga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taqsimlanishidir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Demografiyada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jinsiy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tarkibni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yondashuvidan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Birinchisi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jami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guruhlaridagi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ulushining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ctr"/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Ikkinchisi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jami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guruhlaridagi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13791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836712"/>
            <a:ext cx="9036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Aniq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yosh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— </a:t>
            </a:r>
            <a:r>
              <a:rPr lang="en-US" sz="2400" dirty="0" err="1">
                <a:solidFill>
                  <a:schemeClr val="bg1"/>
                </a:solidFill>
              </a:rPr>
              <a:t>imkoni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boricha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maksimal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aniqlik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bilan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o‘lchangan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tug‘ilgan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vaqtdan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joriy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daqiqagacha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bo’lgan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davr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oralig‘iga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tengdir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Masalan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insonni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tug‘ilgan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vaqtini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aniq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bilgan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holda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aytish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mumkinki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qandaydir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vaqtda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uning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yoshi</a:t>
            </a:r>
            <a:r>
              <a:rPr lang="en-US" sz="2400" dirty="0">
                <a:solidFill>
                  <a:schemeClr val="bg1"/>
                </a:solidFill>
              </a:rPr>
              <a:t> 31 </a:t>
            </a:r>
            <a:r>
              <a:rPr lang="en-US" sz="2400" dirty="0" err="1">
                <a:solidFill>
                  <a:schemeClr val="bg1"/>
                </a:solidFill>
              </a:rPr>
              <a:t>yil</a:t>
            </a:r>
            <a:r>
              <a:rPr lang="en-US" sz="2400" dirty="0">
                <a:solidFill>
                  <a:schemeClr val="bg1"/>
                </a:solidFill>
              </a:rPr>
              <a:t> 4 </a:t>
            </a:r>
            <a:r>
              <a:rPr lang="en-US" sz="2400" dirty="0" err="1">
                <a:solidFill>
                  <a:schemeClr val="bg1"/>
                </a:solidFill>
              </a:rPr>
              <a:t>oy</a:t>
            </a:r>
            <a:r>
              <a:rPr lang="en-US" sz="2400" dirty="0">
                <a:solidFill>
                  <a:schemeClr val="bg1"/>
                </a:solidFill>
              </a:rPr>
              <a:t> 13 kun 7 </a:t>
            </a:r>
            <a:r>
              <a:rPr lang="en-US" sz="2400" dirty="0" err="1">
                <a:solidFill>
                  <a:schemeClr val="bg1"/>
                </a:solidFill>
              </a:rPr>
              <a:t>soat</a:t>
            </a:r>
            <a:r>
              <a:rPr lang="en-US" sz="2400" dirty="0">
                <a:solidFill>
                  <a:schemeClr val="bg1"/>
                </a:solidFill>
              </a:rPr>
              <a:t> 30 </a:t>
            </a:r>
            <a:r>
              <a:rPr lang="en-US" sz="2400" dirty="0" err="1">
                <a:solidFill>
                  <a:schemeClr val="bg1"/>
                </a:solidFill>
              </a:rPr>
              <a:t>minut</a:t>
            </a:r>
            <a:r>
              <a:rPr lang="en-US" sz="2400" dirty="0">
                <a:solidFill>
                  <a:schemeClr val="bg1"/>
                </a:solidFill>
              </a:rPr>
              <a:t> 28 </a:t>
            </a:r>
            <a:r>
              <a:rPr lang="en-US" sz="2400" dirty="0" err="1">
                <a:solidFill>
                  <a:schemeClr val="bg1"/>
                </a:solidFill>
              </a:rPr>
              <a:t>sekundga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teng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Yillar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to‘lgandagi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yosh</a:t>
            </a:r>
            <a:r>
              <a:rPr lang="en-US" sz="2400" dirty="0">
                <a:solidFill>
                  <a:schemeClr val="bg1"/>
                </a:solidFill>
              </a:rPr>
              <a:t> — </a:t>
            </a:r>
            <a:r>
              <a:rPr lang="en-US" sz="2400" dirty="0" err="1">
                <a:solidFill>
                  <a:schemeClr val="bg1"/>
                </a:solidFill>
              </a:rPr>
              <a:t>bu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aniq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yoshning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to‘liq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sonlarga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bo‘lmagan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qismidir</a:t>
            </a:r>
            <a:r>
              <a:rPr lang="en-US" sz="2400" dirty="0">
                <a:solidFill>
                  <a:schemeClr val="bg1"/>
                </a:solidFill>
              </a:rPr>
              <a:t>, u </a:t>
            </a:r>
            <a:r>
              <a:rPr lang="en-US" sz="2400" dirty="0" err="1">
                <a:solidFill>
                  <a:schemeClr val="bg1"/>
                </a:solidFill>
              </a:rPr>
              <a:t>oxirgi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tug‘ilgan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kundagi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aniq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yoshiga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tengdir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Aynan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shu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yosh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bo‘yicha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odatda</a:t>
            </a:r>
            <a:r>
              <a:rPr lang="en-US" sz="2400" dirty="0">
                <a:solidFill>
                  <a:schemeClr val="bg1"/>
                </a:solidFill>
              </a:rPr>
              <a:t> «</a:t>
            </a:r>
            <a:r>
              <a:rPr lang="en-US" sz="2400" dirty="0" err="1">
                <a:solidFill>
                  <a:schemeClr val="bg1"/>
                </a:solidFill>
              </a:rPr>
              <a:t>Yoshingiz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nechada</a:t>
            </a:r>
            <a:r>
              <a:rPr lang="en-US" sz="2400" dirty="0">
                <a:solidFill>
                  <a:schemeClr val="bg1"/>
                </a:solidFill>
              </a:rPr>
              <a:t>?» </a:t>
            </a:r>
            <a:r>
              <a:rPr lang="en-US" sz="2400" dirty="0" err="1">
                <a:solidFill>
                  <a:schemeClr val="bg1"/>
                </a:solidFill>
              </a:rPr>
              <a:t>degan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savolga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javob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beriladi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Matematik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jihatdan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pastga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qarab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to‘liq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songacha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qoldiq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qismlar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kattaligini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hisobga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olmasdan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yaxlitlab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yuborilishini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anglatadi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09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0" y="0"/>
            <a:ext cx="9144000" cy="6858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Endogen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ekzogen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holatlarining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beiganligi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bois,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ulardagi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o‘zgarishlarning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oqibatga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o’limni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miqdor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ko‘rsatkichlarining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o‘zgarishi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o‘sib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borgani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sayin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holatlarining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ko‘payishi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yoshdan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nazar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uchrashi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davomiyligining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o‘sishi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hodisalar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demografiyada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epidemiologik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nomlanadi.Bunda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intensiv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evolyutsion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o‘zgarishi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tutiladi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o‘lim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insonga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ekzogen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organizmining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qarishi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bogdiq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patologiyalarning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holatlari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47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0" y="116632"/>
            <a:ext cx="9144000" cy="67413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/>
              <a:t>Xalqaro</a:t>
            </a:r>
            <a:r>
              <a:rPr lang="en-US" sz="3200" dirty="0"/>
              <a:t> </a:t>
            </a:r>
            <a:r>
              <a:rPr lang="en-US" sz="3200" dirty="0" err="1"/>
              <a:t>amaliyot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statistikada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yosh</a:t>
            </a:r>
            <a:r>
              <a:rPr lang="en-US" sz="3200" dirty="0"/>
              <a:t> </a:t>
            </a:r>
            <a:r>
              <a:rPr lang="en-US" sz="3200" dirty="0" err="1"/>
              <a:t>tarkibi</a:t>
            </a:r>
            <a:r>
              <a:rPr lang="en-US" sz="3200" dirty="0"/>
              <a:t> </a:t>
            </a:r>
            <a:r>
              <a:rPr lang="en-US" sz="3200" dirty="0" err="1"/>
              <a:t>iqtisodiy</a:t>
            </a:r>
            <a:r>
              <a:rPr lang="en-US" sz="3200" dirty="0"/>
              <a:t> </a:t>
            </a:r>
            <a:r>
              <a:rPr lang="en-US" sz="3200" dirty="0" err="1"/>
              <a:t>nuqtai</a:t>
            </a:r>
            <a:r>
              <a:rPr lang="en-US" sz="3200" dirty="0"/>
              <a:t> </a:t>
            </a:r>
            <a:r>
              <a:rPr lang="en-US" sz="3200" dirty="0" err="1"/>
              <a:t>nazardan</a:t>
            </a:r>
            <a:r>
              <a:rPr lang="en-US" sz="3200" dirty="0"/>
              <a:t> </a:t>
            </a:r>
            <a:r>
              <a:rPr lang="en-US" sz="3200" dirty="0" err="1"/>
              <a:t>uch</a:t>
            </a:r>
            <a:r>
              <a:rPr lang="en-US" sz="3200" dirty="0"/>
              <a:t> </a:t>
            </a:r>
            <a:r>
              <a:rPr lang="en-US" sz="3200" dirty="0" err="1"/>
              <a:t>guruhga</a:t>
            </a:r>
            <a:r>
              <a:rPr lang="en-US" sz="3200" dirty="0"/>
              <a:t> </a:t>
            </a:r>
            <a:r>
              <a:rPr lang="en-US" sz="3200" dirty="0" err="1"/>
              <a:t>ajratiladi</a:t>
            </a:r>
            <a:r>
              <a:rPr lang="en-US" sz="3200" dirty="0"/>
              <a:t>:</a:t>
            </a:r>
            <a:endParaRPr lang="ru-RU" sz="3200" dirty="0"/>
          </a:p>
          <a:p>
            <a:pPr lvl="0"/>
            <a:r>
              <a:rPr lang="en-US" sz="3200" dirty="0" smtClean="0"/>
              <a:t>- </a:t>
            </a:r>
            <a:r>
              <a:rPr lang="en-US" sz="3200" dirty="0" err="1" smtClean="0"/>
              <a:t>bolalar</a:t>
            </a:r>
            <a:r>
              <a:rPr lang="en-US" sz="3200" dirty="0" smtClean="0"/>
              <a:t> </a:t>
            </a:r>
            <a:r>
              <a:rPr lang="en-US" sz="3200" dirty="0"/>
              <a:t>(0-14 </a:t>
            </a:r>
            <a:r>
              <a:rPr lang="en-US" sz="3200" dirty="0" err="1"/>
              <a:t>yosh</a:t>
            </a:r>
            <a:r>
              <a:rPr lang="en-US" sz="3200" dirty="0"/>
              <a:t>);</a:t>
            </a:r>
            <a:endParaRPr lang="ru-RU" sz="3200" dirty="0"/>
          </a:p>
          <a:p>
            <a:pPr lvl="0"/>
            <a:r>
              <a:rPr lang="en-US" sz="3200" dirty="0" smtClean="0"/>
              <a:t>- </a:t>
            </a:r>
            <a:r>
              <a:rPr lang="en-US" sz="3200" dirty="0" err="1" smtClean="0"/>
              <a:t>mehnatga</a:t>
            </a:r>
            <a:r>
              <a:rPr lang="en-US" sz="3200" dirty="0" smtClean="0"/>
              <a:t> </a:t>
            </a:r>
            <a:r>
              <a:rPr lang="en-US" sz="3200" dirty="0" err="1"/>
              <a:t>layoqatli</a:t>
            </a:r>
            <a:r>
              <a:rPr lang="en-US" sz="3200" dirty="0"/>
              <a:t> </a:t>
            </a:r>
            <a:r>
              <a:rPr lang="en-US" sz="3200" dirty="0" err="1"/>
              <a:t>yoshdagi</a:t>
            </a:r>
            <a:r>
              <a:rPr lang="en-US" sz="3200" dirty="0"/>
              <a:t> </a:t>
            </a:r>
            <a:r>
              <a:rPr lang="en-US" sz="3200" dirty="0" err="1"/>
              <a:t>aholi</a:t>
            </a:r>
            <a:r>
              <a:rPr lang="en-US" sz="3200" dirty="0"/>
              <a:t> (15-64 </a:t>
            </a:r>
            <a:r>
              <a:rPr lang="en-US" sz="3200" dirty="0" err="1"/>
              <a:t>yosh</a:t>
            </a:r>
            <a:r>
              <a:rPr lang="en-US" sz="3200" dirty="0"/>
              <a:t>);</a:t>
            </a:r>
            <a:endParaRPr lang="ru-RU" sz="3200" dirty="0"/>
          </a:p>
          <a:p>
            <a:pPr lvl="0"/>
            <a:r>
              <a:rPr lang="en-US" sz="3200" dirty="0" smtClean="0"/>
              <a:t>- </a:t>
            </a:r>
            <a:r>
              <a:rPr lang="en-US" sz="3200" dirty="0" err="1" smtClean="0"/>
              <a:t>mehnatga</a:t>
            </a:r>
            <a:r>
              <a:rPr lang="en-US" sz="3200" dirty="0" smtClean="0"/>
              <a:t> </a:t>
            </a:r>
            <a:r>
              <a:rPr lang="en-US" sz="3200" dirty="0" err="1"/>
              <a:t>layoqatli</a:t>
            </a:r>
            <a:r>
              <a:rPr lang="en-US" sz="3200" dirty="0"/>
              <a:t> </a:t>
            </a:r>
            <a:r>
              <a:rPr lang="en-US" sz="3200" dirty="0" err="1"/>
              <a:t>yoshdan</a:t>
            </a:r>
            <a:r>
              <a:rPr lang="en-US" sz="3200" dirty="0"/>
              <a:t> </a:t>
            </a:r>
            <a:r>
              <a:rPr lang="en-US" sz="3200" dirty="0" err="1"/>
              <a:t>katta</a:t>
            </a:r>
            <a:r>
              <a:rPr lang="en-US" sz="3200" dirty="0"/>
              <a:t> </a:t>
            </a:r>
            <a:r>
              <a:rPr lang="en-US" sz="3200" dirty="0" err="1"/>
              <a:t>bo‘lgan</a:t>
            </a:r>
            <a:r>
              <a:rPr lang="en-US" sz="3200" dirty="0"/>
              <a:t> </a:t>
            </a:r>
            <a:r>
              <a:rPr lang="en-US" sz="3200" dirty="0" err="1"/>
              <a:t>aholi</a:t>
            </a:r>
            <a:r>
              <a:rPr lang="en-US" sz="3200" dirty="0"/>
              <a:t> (65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undan</a:t>
            </a:r>
            <a:r>
              <a:rPr lang="en-US" sz="3200" dirty="0"/>
              <a:t> </a:t>
            </a:r>
            <a:r>
              <a:rPr lang="en-US" sz="3200" dirty="0" err="1"/>
              <a:t>yuqori</a:t>
            </a:r>
            <a:r>
              <a:rPr lang="en-US" sz="3200" dirty="0"/>
              <a:t> </a:t>
            </a:r>
            <a:r>
              <a:rPr lang="en-US" sz="3200" dirty="0" err="1"/>
              <a:t>yoshdagilar</a:t>
            </a:r>
            <a:r>
              <a:rPr lang="en-US" sz="3200" dirty="0"/>
              <a:t>).</a:t>
            </a:r>
            <a:endParaRPr lang="ru-RU" sz="3200" dirty="0"/>
          </a:p>
          <a:p>
            <a:pPr algn="ctr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56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0" y="0"/>
            <a:ext cx="9144000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statistikasida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layoqatliligi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layoqatli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yoshgacha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(0-15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layoqatli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(16-54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16-59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layoqatli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(55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60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96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20688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o‘rganishda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e’tibor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qaratish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ro'yxatdan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o‘tkazishda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sotsiologik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so‘rovlarda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to'g'risidagi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ma’lumotlarda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xatoliklarga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qo‘yilishi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yoshlaridagi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qo‘shnilariga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ko‘proq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yig’ilib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qolishidir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odamlarning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sonli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o'zgaruvchilarni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yaxlitlab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yuborishga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o‘rniga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yaxlitlangan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kattaliklarni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aytishadi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«0»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«5»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tugaydigan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ko‘proq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kuzatiladi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«2»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«8»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tugaydigan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uchrab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tabiiyki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guruhlari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tarkibidagina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guruhlashlarda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akkumulyatsiyasi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o‘z-o‘zidan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soqit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27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абличка 3"/>
          <p:cNvSpPr/>
          <p:nvPr/>
        </p:nvSpPr>
        <p:spPr>
          <a:xfrm>
            <a:off x="0" y="0"/>
            <a:ext cx="9144000" cy="6858000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440110"/>
              </p:ext>
            </p:extLst>
          </p:nvPr>
        </p:nvGraphicFramePr>
        <p:xfrm>
          <a:off x="899592" y="1916831"/>
          <a:ext cx="7200801" cy="36724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0267"/>
                <a:gridCol w="2400267"/>
                <a:gridCol w="2400267"/>
              </a:tblGrid>
              <a:tr h="73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Yil</a:t>
                      </a:r>
                      <a:r>
                        <a:rPr lang="en-US" sz="2400" spc="0" dirty="0">
                          <a:effectLst/>
                        </a:rPr>
                        <a:t> </a:t>
                      </a:r>
                      <a:r>
                        <a:rPr lang="en-US" sz="2400" spc="0" dirty="0" err="1">
                          <a:effectLst/>
                        </a:rPr>
                        <a:t>fasli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Hayot davri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Yosh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3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Bahor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Bolalik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20 yoshgacha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3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Yoz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Yoshlik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20-40 yosh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3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Kuz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Yetuklik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>
                          <a:effectLst/>
                        </a:rPr>
                        <a:t>40-60 </a:t>
                      </a:r>
                      <a:r>
                        <a:rPr lang="en-US" sz="2400" spc="0" dirty="0" err="1">
                          <a:effectLst/>
                        </a:rPr>
                        <a:t>yosh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3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>
                          <a:effectLst/>
                        </a:rPr>
                        <a:t>Qish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 err="1">
                          <a:effectLst/>
                        </a:rPr>
                        <a:t>Keksalik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spc="0" dirty="0">
                          <a:effectLst/>
                        </a:rPr>
                        <a:t>60-80 </a:t>
                      </a:r>
                      <a:r>
                        <a:rPr lang="en-US" sz="2400" spc="0" dirty="0" err="1">
                          <a:effectLst/>
                        </a:rPr>
                        <a:t>yosh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979712" y="476672"/>
            <a:ext cx="4896544" cy="79208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PIFAGORNING YOSH TASNIFI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377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0" y="0"/>
                <a:ext cx="9144000" cy="68580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akkumulyatsiyasi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turli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usullar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yordamida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o’lchanadi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Masalan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Uippl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(Whipple)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indeksi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«0»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va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«5»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bilan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tugallanuvchi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akkumulyatsiyasini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yoshlar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bo‘yicha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nisbatini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o‘lchaydi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Mazkur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indeks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Iw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quyidagi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formula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bo‘yicha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hisoblanadi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ru-RU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ru-RU" sz="3200">
                          <a:solidFill>
                            <a:schemeClr val="bg1"/>
                          </a:solidFill>
                          <a:latin typeface="Cambria Math"/>
                        </a:rPr>
                        <m:t>I</m:t>
                      </m:r>
                      <m:r>
                        <m:rPr>
                          <m:sty m:val="p"/>
                        </m:rPr>
                        <a:rPr lang="ru-RU" sz="3200" baseline="-25000">
                          <a:solidFill>
                            <a:schemeClr val="bg1"/>
                          </a:solidFill>
                          <a:latin typeface="Cambria Math"/>
                        </a:rPr>
                        <m:t>w</m:t>
                      </m:r>
                      <m:r>
                        <a:rPr lang="ru-RU" sz="3200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32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grow m:val="on"/>
                              <m:ctrlP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𝑘</m:t>
                              </m:r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=5</m:t>
                              </m:r>
                            </m:sub>
                            <m:sup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∞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P</m:t>
                              </m:r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5</m:t>
                              </m:r>
                              <m:r>
                                <m:rPr>
                                  <m:sty m:val="p"/>
                                </m:rP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k</m:t>
                              </m:r>
                            </m:e>
                          </m:nary>
                        </m:num>
                        <m:den>
                          <m:f>
                            <m:fPr>
                              <m:ctrlP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ru-RU" sz="32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∗</m:t>
                          </m:r>
                          <m:nary>
                            <m:naryPr>
                              <m:chr m:val="∑"/>
                              <m:grow m:val="on"/>
                              <m:ctrlP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23</m:t>
                              </m:r>
                            </m:sub>
                            <m:sup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62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ru-RU" sz="320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P</m:t>
                              </m:r>
                              <m:sSup>
                                <m:sSup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/>
                              </m:sSup>
                            </m:e>
                          </m:nary>
                        </m:den>
                      </m:f>
                      <m:r>
                        <a:rPr lang="ru-RU" sz="3200" i="1">
                          <a:solidFill>
                            <a:schemeClr val="bg1"/>
                          </a:solidFill>
                          <a:latin typeface="Cambria Math"/>
                        </a:rPr>
                        <m:t>∗</m:t>
                      </m:r>
                      <m:r>
                        <a:rPr lang="ru-RU" sz="3200">
                          <a:solidFill>
                            <a:schemeClr val="bg1"/>
                          </a:solidFill>
                          <a:latin typeface="Cambria Math"/>
                        </a:rPr>
                        <m:t>100</m:t>
                      </m:r>
                    </m:oMath>
                  </m:oMathPara>
                </a14:m>
                <a:endParaRPr lang="ru-RU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Bu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yerda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i="1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en-US" sz="3200" i="1" baseline="-250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5k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- </a:t>
                </a:r>
                <a:r>
                  <a:rPr lang="en-US" sz="3200" i="1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en-US" sz="3200" i="1" baseline="-250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25</a:t>
                </a:r>
                <a:r>
                  <a:rPr lang="en-US" sz="3200" i="1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...P</a:t>
                </a:r>
                <a:r>
                  <a:rPr lang="en-US" sz="3200" i="1" baseline="-250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60  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(25, 30, ....60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yoshdlardagi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aholi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soni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); </a:t>
                </a:r>
                <a:endParaRPr lang="ru-RU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sz="3200" i="1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en-US" sz="3200" i="1" baseline="-250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3200" i="1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—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aholining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23 </a:t>
                </a:r>
                <a:r>
                  <a:rPr lang="en-US" sz="32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dan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62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yoshgacha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bo‘lgan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bir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yillik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yosh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intervallaridagi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guruhlar</a:t>
                </a:r>
                <a:r>
                  <a:rPr lang="ru-RU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soni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4000" cy="6858000"/>
              </a:xfrm>
              <a:prstGeom prst="rect">
                <a:avLst/>
              </a:prstGeom>
              <a:blipFill rotWithShape="1">
                <a:blip r:embed="rId2"/>
                <a:stretch>
                  <a:fillRect l="-265" r="-19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6427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711785"/>
              </p:ext>
            </p:extLst>
          </p:nvPr>
        </p:nvGraphicFramePr>
        <p:xfrm>
          <a:off x="827584" y="260648"/>
          <a:ext cx="7848872" cy="61206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72221"/>
                <a:gridCol w="4076651"/>
              </a:tblGrid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Kalendar</a:t>
                      </a:r>
                      <a:r>
                        <a:rPr lang="en-US" sz="1400" spc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yosh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Inson hayoti davri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1-7 kun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Yangi tug'ilganlik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 kun-1 yosh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Chaqaloqlik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1-3 yosh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Ilk bolalik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4-7 </a:t>
                      </a: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yosh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Birinchi bolalik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8-12 yosh (o‘g‘il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Ikkinchi bolalik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8-11 yosh (qiz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13-16 yosh (o‘g‘il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O‘smirlikning</a:t>
                      </a:r>
                      <a:r>
                        <a:rPr lang="en-US" sz="1400" spc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birinchi</a:t>
                      </a:r>
                      <a:r>
                        <a:rPr lang="en-US" sz="1400" spc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davri</a:t>
                      </a:r>
                      <a:r>
                        <a:rPr lang="en-US" sz="1400" spc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12-15 yosh (qiz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17-21 yosh (o‘g‘il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O‘spirinlikning</a:t>
                      </a:r>
                      <a:r>
                        <a:rPr lang="en-US" sz="1400" spc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ikkinchi</a:t>
                      </a:r>
                      <a:r>
                        <a:rPr lang="en-US" sz="1400" spc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davri</a:t>
                      </a:r>
                      <a:r>
                        <a:rPr lang="en-US" sz="1400" spc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16-20 yosh (qiz bolalar)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22-35 yosh (erkaklar)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Yetuklikning birinchi bosqichi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21-35 yosh (ayollar)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36-60 yosh (erkaklar)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Yetuklikning ikkinchi bosqichi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36-55 yosh (ayollar)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61-74 yosh (erkaklar)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Qarilik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56-74 yosh (ayollar)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75-90 yosh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Keksalik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21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 yoshdan kattalar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Uzoq</a:t>
                      </a:r>
                      <a:r>
                        <a:rPr lang="en-US" sz="1400" spc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umr</a:t>
                      </a:r>
                      <a:r>
                        <a:rPr lang="en-US" sz="1400" spc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ko‘ruvchilar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573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0" y="0"/>
            <a:ext cx="9324528" cy="6858000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Блок-схема: знак завершения 1"/>
          <p:cNvSpPr/>
          <p:nvPr/>
        </p:nvSpPr>
        <p:spPr>
          <a:xfrm>
            <a:off x="1979712" y="476672"/>
            <a:ext cx="6048672" cy="1152128"/>
          </a:xfrm>
          <a:prstGeom prst="flowChartTerminator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B.Urlanisning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943971"/>
              </p:ext>
            </p:extLst>
          </p:nvPr>
        </p:nvGraphicFramePr>
        <p:xfrm>
          <a:off x="1403648" y="1933781"/>
          <a:ext cx="6192688" cy="44475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4186"/>
                <a:gridCol w="3128502"/>
              </a:tblGrid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 dirty="0" err="1">
                          <a:effectLst/>
                        </a:rPr>
                        <a:t>Insonning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hayot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davri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Yosh guruhi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 dirty="0" err="1">
                          <a:effectLst/>
                        </a:rPr>
                        <a:t>Mehnat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yoshigacha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bo‘lgan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davr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Yasli yoshi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2 yoshgacha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 dirty="0" err="1">
                          <a:effectLst/>
                        </a:rPr>
                        <a:t>Maktabgacha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yosh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3-6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Maktab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7-15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Mehnat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Yoshlik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16-24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Yetuklik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25-44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Kechki yetuklik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45-59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Mehnatdan keyingi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Qarilik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60-69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Ilk keksalik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70-79 yosh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  <a:tr h="3421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>
                          <a:effectLst/>
                        </a:rPr>
                        <a:t>Mo‘ysafid keksalik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spc="0" dirty="0">
                          <a:effectLst/>
                        </a:rPr>
                        <a:t>80 </a:t>
                      </a:r>
                      <a:r>
                        <a:rPr lang="en-US" sz="1200" spc="0" dirty="0" err="1">
                          <a:effectLst/>
                        </a:rPr>
                        <a:t>va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undan</a:t>
                      </a:r>
                      <a:r>
                        <a:rPr lang="en-US" sz="1200" spc="0" dirty="0">
                          <a:effectLst/>
                        </a:rPr>
                        <a:t> </a:t>
                      </a:r>
                      <a:r>
                        <a:rPr lang="en-US" sz="1200" spc="0" dirty="0" err="1">
                          <a:effectLst/>
                        </a:rPr>
                        <a:t>yuqori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582" marR="558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939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764704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davrda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hodisa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hisoblanib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garchi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intensivligi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turlicha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-da,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mamlakatlar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bo‘lmoqda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ulug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yoshdagilar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ulushining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salmog‘ining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kamayishi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ko‘payishida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ifodasini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Ta’kidlash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joizki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guruhidagi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kishilar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salmog‘ining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O‘zbekistonda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hayotida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sodir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bo‘layotgan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o‘zgarishlar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jarayonlarga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ko‘rsatdi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tug'ilish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o‘lim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kamaydi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tug'ilganda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davomiyligi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uzaydi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tezlashdi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63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566525"/>
              </p:ext>
            </p:extLst>
          </p:nvPr>
        </p:nvGraphicFramePr>
        <p:xfrm>
          <a:off x="971600" y="2780928"/>
          <a:ext cx="7344816" cy="30963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7000"/>
                <a:gridCol w="3317088"/>
                <a:gridCol w="2310728"/>
              </a:tblGrid>
              <a:tr h="12815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</a:rPr>
                        <a:t>Bosqich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Aholining qarish indeksi, %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Aholining qarish darajasi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</a:tr>
              <a:tr h="6049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20 dan kam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past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</a:tr>
              <a:tr h="6049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>
                          <a:effectLst/>
                        </a:rPr>
                        <a:t>II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20-30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o‘rta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</a:tr>
              <a:tr h="6049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>
                          <a:effectLst/>
                        </a:rPr>
                        <a:t>30 dan baland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spc="0" dirty="0" err="1">
                          <a:effectLst/>
                        </a:rPr>
                        <a:t>yuqori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5" name="Блок-схема: данные 4"/>
          <p:cNvSpPr/>
          <p:nvPr/>
        </p:nvSpPr>
        <p:spPr>
          <a:xfrm>
            <a:off x="611560" y="692696"/>
            <a:ext cx="7992888" cy="93610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Aholining</a:t>
            </a:r>
            <a:r>
              <a:rPr lang="en-US" dirty="0" smtClean="0"/>
              <a:t> </a:t>
            </a:r>
            <a:r>
              <a:rPr lang="en-US" dirty="0" err="1" smtClean="0"/>
              <a:t>keksayish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mezoni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50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751344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Jadvaldan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ko‘rinib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turibdiki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BMT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demograflari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keksayish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keksalik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yoshining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boshlanish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chegarasmi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65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yoshdagilarning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ulushi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7,0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foizdan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oshsa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hudud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aholisi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dunyo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mamlakat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larmi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tasnif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ajratsak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holatni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ko’ramiz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61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mamlakat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aholisi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58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mamlakat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aholisi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bo‘sag‘asida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73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mamlakat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aholisi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mamlakat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0" y="10375"/>
            <a:ext cx="9612560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Aytish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joizki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qtiyidagi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ijtimoiy-iqtisodiy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oqibatlariga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faolligini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pasaytiradi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pensiya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jamg'armasi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zimmasiga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pensiyalar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harajatlarming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benihoya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og‘ir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qariyalarga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qo‘shimcha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mablag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sarflash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sog‘hqni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istaydigan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nomoddiy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sohasining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tuzilmasiga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qariyalarning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ehtiyojlariga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tovar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assortimentini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o‘zgartirishga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tog’ri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2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C:\Users\hp\Downloads\дем Демографическое старение и демографический дивиденд_files\t_graf02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85827" y="2348880"/>
            <a:ext cx="6134595" cy="4062214"/>
          </a:xfrm>
          <a:prstGeom prst="rect">
            <a:avLst/>
          </a:prstGeom>
          <a:noFill/>
        </p:spPr>
      </p:pic>
      <p:sp>
        <p:nvSpPr>
          <p:cNvPr id="6" name="Блок-схема: знак завершения 5"/>
          <p:cNvSpPr/>
          <p:nvPr/>
        </p:nvSpPr>
        <p:spPr>
          <a:xfrm>
            <a:off x="539552" y="188640"/>
            <a:ext cx="8280920" cy="122413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mintaqalarida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qariyalar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salmog’ini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%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6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2111" y="1196752"/>
            <a:ext cx="9316974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dirty="0">
                <a:latin typeface="Times New Roman" pitchFamily="18" charset="0"/>
                <a:cs typeface="Times New Roman" pitchFamily="18" charset="0"/>
              </a:rPr>
              <a:t>E’TIBORINGIZ </a:t>
            </a: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UCHUN </a:t>
            </a: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RAXMAT</a:t>
            </a:r>
            <a:r>
              <a:rPr lang="en-US" sz="9600" b="1" dirty="0">
                <a:latin typeface="Times New Roman" pitchFamily="18" charset="0"/>
                <a:cs typeface="Times New Roman" pitchFamily="18" charset="0"/>
              </a:rPr>
              <a:t>!!!</a:t>
            </a:r>
            <a:endParaRPr lang="ru-RU" sz="9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368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250</TotalTime>
  <Words>1421</Words>
  <Application>Microsoft Office PowerPoint</Application>
  <PresentationFormat>Экран (4:3)</PresentationFormat>
  <Paragraphs>187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Cambria Math</vt:lpstr>
      <vt:lpstr>Times New Roman</vt:lpstr>
      <vt:lpstr>Verdana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Jahon mamlakatlarida yosh-jins piramidasi</vt:lpstr>
      <vt:lpstr>                15-24 yosh oralig’idagi ahollining mintaqalar mintaqalar bo’yla davriy o’zgarishi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Packard bell</dc:creator>
  <cp:lastModifiedBy>Hewlett-Packard Company</cp:lastModifiedBy>
  <cp:revision>30</cp:revision>
  <dcterms:created xsi:type="dcterms:W3CDTF">2019-04-08T13:35:49Z</dcterms:created>
  <dcterms:modified xsi:type="dcterms:W3CDTF">2019-04-11T02:17:10Z</dcterms:modified>
</cp:coreProperties>
</file>