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7" r:id="rId22"/>
    <p:sldId id="278" r:id="rId23"/>
    <p:sldId id="279" r:id="rId24"/>
    <p:sldId id="280" r:id="rId25"/>
    <p:sldId id="282" r:id="rId26"/>
    <p:sldId id="281" r:id="rId27"/>
    <p:sldId id="283" r:id="rId28"/>
    <p:sldId id="284" r:id="rId29"/>
    <p:sldId id="285" r:id="rId30"/>
    <p:sldId id="275" r:id="rId3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9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27B925-E4AA-4551-ADB7-E289C4232B68}"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ru-RU"/>
        </a:p>
      </dgm:t>
    </dgm:pt>
    <dgm:pt modelId="{BB7A20FA-6FD7-455F-A0A1-248FA7232FBE}">
      <dgm:prSet phldrT="[Текст]"/>
      <dgm:spPr/>
      <dgm:t>
        <a:bodyPr/>
        <a:lstStyle/>
        <a:p>
          <a:r>
            <a:rPr lang="ru-RU" u="none" dirty="0" err="1"/>
            <a:t>Arxetip</a:t>
          </a:r>
          <a:r>
            <a:rPr lang="ru-RU" u="none" dirty="0"/>
            <a:t> (</a:t>
          </a:r>
          <a:r>
            <a:rPr lang="ru-RU" u="none" dirty="0" err="1"/>
            <a:t>qadimgi</a:t>
          </a:r>
          <a:r>
            <a:rPr lang="ru-RU" u="none" dirty="0"/>
            <a:t> </a:t>
          </a:r>
          <a:r>
            <a:rPr lang="ru-RU" u="none" dirty="0" err="1"/>
            <a:t>tip</a:t>
          </a:r>
          <a:r>
            <a:rPr lang="ru-RU" u="none" dirty="0"/>
            <a:t>);</a:t>
          </a:r>
          <a:endParaRPr lang="ru-RU" dirty="0"/>
        </a:p>
      </dgm:t>
    </dgm:pt>
    <dgm:pt modelId="{F0C514BB-C950-4574-B219-FE2B13794E90}" type="parTrans" cxnId="{BBC486E1-7DBC-4F34-93A6-4F18AA0950F2}">
      <dgm:prSet/>
      <dgm:spPr/>
      <dgm:t>
        <a:bodyPr/>
        <a:lstStyle/>
        <a:p>
          <a:endParaRPr lang="ru-RU"/>
        </a:p>
      </dgm:t>
    </dgm:pt>
    <dgm:pt modelId="{36EA6DE4-1F8A-4939-BCEC-17B7179C93F5}" type="sibTrans" cxnId="{BBC486E1-7DBC-4F34-93A6-4F18AA0950F2}">
      <dgm:prSet/>
      <dgm:spPr/>
      <dgm:t>
        <a:bodyPr/>
        <a:lstStyle/>
        <a:p>
          <a:endParaRPr lang="ru-RU"/>
        </a:p>
      </dgm:t>
    </dgm:pt>
    <dgm:pt modelId="{BDC3F124-3463-4708-B5E8-86D1BAEF5AA7}">
      <dgm:prSet phldrT="[Текст]"/>
      <dgm:spPr/>
      <dgm:t>
        <a:bodyPr/>
        <a:lstStyle/>
        <a:p>
          <a:r>
            <a:rPr lang="ru-RU"/>
            <a:t>O’limning an’anaviy tipi</a:t>
          </a:r>
        </a:p>
      </dgm:t>
    </dgm:pt>
    <dgm:pt modelId="{F0CFDB1B-89F9-4F6A-9AD3-FCC00F0CCC53}" type="parTrans" cxnId="{DEE2E102-5509-47C7-818C-D4798BBC4734}">
      <dgm:prSet/>
      <dgm:spPr/>
      <dgm:t>
        <a:bodyPr/>
        <a:lstStyle/>
        <a:p>
          <a:endParaRPr lang="ru-RU"/>
        </a:p>
      </dgm:t>
    </dgm:pt>
    <dgm:pt modelId="{E7E8ED10-8E61-4105-B391-E39EE6A3BD83}" type="sibTrans" cxnId="{DEE2E102-5509-47C7-818C-D4798BBC4734}">
      <dgm:prSet/>
      <dgm:spPr/>
      <dgm:t>
        <a:bodyPr/>
        <a:lstStyle/>
        <a:p>
          <a:endParaRPr lang="ru-RU"/>
        </a:p>
      </dgm:t>
    </dgm:pt>
    <dgm:pt modelId="{E8D5BB96-6989-411E-8324-290B9236C607}">
      <dgm:prSet phldrT="[Текст]"/>
      <dgm:spPr/>
      <dgm:t>
        <a:bodyPr/>
        <a:lstStyle/>
        <a:p>
          <a:r>
            <a:rPr lang="ru-RU"/>
            <a:t>O’limning zamonaviy tipi.</a:t>
          </a:r>
        </a:p>
      </dgm:t>
    </dgm:pt>
    <dgm:pt modelId="{B1BF5DBE-8E2A-4697-A55D-DC8C6F25778E}" type="parTrans" cxnId="{A587D003-5841-429C-9E10-2CD201DEBEF4}">
      <dgm:prSet/>
      <dgm:spPr/>
      <dgm:t>
        <a:bodyPr/>
        <a:lstStyle/>
        <a:p>
          <a:endParaRPr lang="ru-RU"/>
        </a:p>
      </dgm:t>
    </dgm:pt>
    <dgm:pt modelId="{A8A8FA1E-8E7B-412D-A4F1-FC4E58500B14}" type="sibTrans" cxnId="{A587D003-5841-429C-9E10-2CD201DEBEF4}">
      <dgm:prSet/>
      <dgm:spPr/>
      <dgm:t>
        <a:bodyPr/>
        <a:lstStyle/>
        <a:p>
          <a:endParaRPr lang="ru-RU"/>
        </a:p>
      </dgm:t>
    </dgm:pt>
    <dgm:pt modelId="{EB351AFB-1493-4296-9463-87060EBB09E3}" type="pres">
      <dgm:prSet presAssocID="{6527B925-E4AA-4551-ADB7-E289C4232B68}" presName="cycle" presStyleCnt="0">
        <dgm:presLayoutVars>
          <dgm:dir/>
          <dgm:resizeHandles val="exact"/>
        </dgm:presLayoutVars>
      </dgm:prSet>
      <dgm:spPr/>
      <dgm:t>
        <a:bodyPr/>
        <a:lstStyle/>
        <a:p>
          <a:endParaRPr lang="ru-RU"/>
        </a:p>
      </dgm:t>
    </dgm:pt>
    <dgm:pt modelId="{AC10BBF2-6C62-480D-8FD2-85D8FD09BDFF}" type="pres">
      <dgm:prSet presAssocID="{BB7A20FA-6FD7-455F-A0A1-248FA7232FBE}" presName="node" presStyleLbl="node1" presStyleIdx="0" presStyleCnt="3">
        <dgm:presLayoutVars>
          <dgm:bulletEnabled val="1"/>
        </dgm:presLayoutVars>
      </dgm:prSet>
      <dgm:spPr/>
      <dgm:t>
        <a:bodyPr/>
        <a:lstStyle/>
        <a:p>
          <a:endParaRPr lang="ru-RU"/>
        </a:p>
      </dgm:t>
    </dgm:pt>
    <dgm:pt modelId="{B202221D-39E4-4970-8FED-692635AE5FBE}" type="pres">
      <dgm:prSet presAssocID="{36EA6DE4-1F8A-4939-BCEC-17B7179C93F5}" presName="sibTrans" presStyleLbl="sibTrans2D1" presStyleIdx="0" presStyleCnt="3"/>
      <dgm:spPr/>
      <dgm:t>
        <a:bodyPr/>
        <a:lstStyle/>
        <a:p>
          <a:endParaRPr lang="ru-RU"/>
        </a:p>
      </dgm:t>
    </dgm:pt>
    <dgm:pt modelId="{4DECCA67-7A11-477C-96B6-6F8A44BA39AD}" type="pres">
      <dgm:prSet presAssocID="{36EA6DE4-1F8A-4939-BCEC-17B7179C93F5}" presName="connectorText" presStyleLbl="sibTrans2D1" presStyleIdx="0" presStyleCnt="3"/>
      <dgm:spPr/>
      <dgm:t>
        <a:bodyPr/>
        <a:lstStyle/>
        <a:p>
          <a:endParaRPr lang="ru-RU"/>
        </a:p>
      </dgm:t>
    </dgm:pt>
    <dgm:pt modelId="{9F8F30F7-4FA3-4EDA-8721-68A4A444EE2D}" type="pres">
      <dgm:prSet presAssocID="{BDC3F124-3463-4708-B5E8-86D1BAEF5AA7}" presName="node" presStyleLbl="node1" presStyleIdx="1" presStyleCnt="3">
        <dgm:presLayoutVars>
          <dgm:bulletEnabled val="1"/>
        </dgm:presLayoutVars>
      </dgm:prSet>
      <dgm:spPr/>
      <dgm:t>
        <a:bodyPr/>
        <a:lstStyle/>
        <a:p>
          <a:endParaRPr lang="ru-RU"/>
        </a:p>
      </dgm:t>
    </dgm:pt>
    <dgm:pt modelId="{74D48D5A-3B9E-43C8-9D6F-997567F24CEA}" type="pres">
      <dgm:prSet presAssocID="{E7E8ED10-8E61-4105-B391-E39EE6A3BD83}" presName="sibTrans" presStyleLbl="sibTrans2D1" presStyleIdx="1" presStyleCnt="3"/>
      <dgm:spPr/>
      <dgm:t>
        <a:bodyPr/>
        <a:lstStyle/>
        <a:p>
          <a:endParaRPr lang="ru-RU"/>
        </a:p>
      </dgm:t>
    </dgm:pt>
    <dgm:pt modelId="{031EC655-AA4D-4D66-90C1-D573DE259001}" type="pres">
      <dgm:prSet presAssocID="{E7E8ED10-8E61-4105-B391-E39EE6A3BD83}" presName="connectorText" presStyleLbl="sibTrans2D1" presStyleIdx="1" presStyleCnt="3"/>
      <dgm:spPr/>
      <dgm:t>
        <a:bodyPr/>
        <a:lstStyle/>
        <a:p>
          <a:endParaRPr lang="ru-RU"/>
        </a:p>
      </dgm:t>
    </dgm:pt>
    <dgm:pt modelId="{1BA57CDA-1E34-47AC-B476-6E3FF7DB23D1}" type="pres">
      <dgm:prSet presAssocID="{E8D5BB96-6989-411E-8324-290B9236C607}" presName="node" presStyleLbl="node1" presStyleIdx="2" presStyleCnt="3">
        <dgm:presLayoutVars>
          <dgm:bulletEnabled val="1"/>
        </dgm:presLayoutVars>
      </dgm:prSet>
      <dgm:spPr/>
      <dgm:t>
        <a:bodyPr/>
        <a:lstStyle/>
        <a:p>
          <a:endParaRPr lang="ru-RU"/>
        </a:p>
      </dgm:t>
    </dgm:pt>
    <dgm:pt modelId="{1CB3A369-2282-434C-AD96-E66BD4E4D9AD}" type="pres">
      <dgm:prSet presAssocID="{A8A8FA1E-8E7B-412D-A4F1-FC4E58500B14}" presName="sibTrans" presStyleLbl="sibTrans2D1" presStyleIdx="2" presStyleCnt="3"/>
      <dgm:spPr/>
      <dgm:t>
        <a:bodyPr/>
        <a:lstStyle/>
        <a:p>
          <a:endParaRPr lang="ru-RU"/>
        </a:p>
      </dgm:t>
    </dgm:pt>
    <dgm:pt modelId="{CF7B8401-F345-48A4-89F1-6A8AFDFAA15F}" type="pres">
      <dgm:prSet presAssocID="{A8A8FA1E-8E7B-412D-A4F1-FC4E58500B14}" presName="connectorText" presStyleLbl="sibTrans2D1" presStyleIdx="2" presStyleCnt="3"/>
      <dgm:spPr/>
      <dgm:t>
        <a:bodyPr/>
        <a:lstStyle/>
        <a:p>
          <a:endParaRPr lang="ru-RU"/>
        </a:p>
      </dgm:t>
    </dgm:pt>
  </dgm:ptLst>
  <dgm:cxnLst>
    <dgm:cxn modelId="{F5F976EA-0C9E-4F64-8450-EA9A1052A47E}" type="presOf" srcId="{E7E8ED10-8E61-4105-B391-E39EE6A3BD83}" destId="{031EC655-AA4D-4D66-90C1-D573DE259001}" srcOrd="1" destOrd="0" presId="urn:microsoft.com/office/officeart/2005/8/layout/cycle2"/>
    <dgm:cxn modelId="{CFD0A021-DE79-4AE9-9096-12F6140135EC}" type="presOf" srcId="{E7E8ED10-8E61-4105-B391-E39EE6A3BD83}" destId="{74D48D5A-3B9E-43C8-9D6F-997567F24CEA}" srcOrd="0" destOrd="0" presId="urn:microsoft.com/office/officeart/2005/8/layout/cycle2"/>
    <dgm:cxn modelId="{F4C8B261-BE48-4917-87A6-0C33F589F0EC}" type="presOf" srcId="{36EA6DE4-1F8A-4939-BCEC-17B7179C93F5}" destId="{B202221D-39E4-4970-8FED-692635AE5FBE}" srcOrd="0" destOrd="0" presId="urn:microsoft.com/office/officeart/2005/8/layout/cycle2"/>
    <dgm:cxn modelId="{C51F7089-CB25-42B2-937A-EC69AD8D1901}" type="presOf" srcId="{E8D5BB96-6989-411E-8324-290B9236C607}" destId="{1BA57CDA-1E34-47AC-B476-6E3FF7DB23D1}" srcOrd="0" destOrd="0" presId="urn:microsoft.com/office/officeart/2005/8/layout/cycle2"/>
    <dgm:cxn modelId="{D7946E07-15AC-4A46-9609-BDCCE3637FD5}" type="presOf" srcId="{BDC3F124-3463-4708-B5E8-86D1BAEF5AA7}" destId="{9F8F30F7-4FA3-4EDA-8721-68A4A444EE2D}" srcOrd="0" destOrd="0" presId="urn:microsoft.com/office/officeart/2005/8/layout/cycle2"/>
    <dgm:cxn modelId="{556C411C-0C0F-49F4-BA17-A3CA86ECC6E4}" type="presOf" srcId="{BB7A20FA-6FD7-455F-A0A1-248FA7232FBE}" destId="{AC10BBF2-6C62-480D-8FD2-85D8FD09BDFF}" srcOrd="0" destOrd="0" presId="urn:microsoft.com/office/officeart/2005/8/layout/cycle2"/>
    <dgm:cxn modelId="{5CAE2C7F-E705-4F7D-AB7E-967929C0391F}" type="presOf" srcId="{6527B925-E4AA-4551-ADB7-E289C4232B68}" destId="{EB351AFB-1493-4296-9463-87060EBB09E3}" srcOrd="0" destOrd="0" presId="urn:microsoft.com/office/officeart/2005/8/layout/cycle2"/>
    <dgm:cxn modelId="{3131E6C0-D113-4732-90DC-40721D3FF580}" type="presOf" srcId="{A8A8FA1E-8E7B-412D-A4F1-FC4E58500B14}" destId="{CF7B8401-F345-48A4-89F1-6A8AFDFAA15F}" srcOrd="1" destOrd="0" presId="urn:microsoft.com/office/officeart/2005/8/layout/cycle2"/>
    <dgm:cxn modelId="{A587D003-5841-429C-9E10-2CD201DEBEF4}" srcId="{6527B925-E4AA-4551-ADB7-E289C4232B68}" destId="{E8D5BB96-6989-411E-8324-290B9236C607}" srcOrd="2" destOrd="0" parTransId="{B1BF5DBE-8E2A-4697-A55D-DC8C6F25778E}" sibTransId="{A8A8FA1E-8E7B-412D-A4F1-FC4E58500B14}"/>
    <dgm:cxn modelId="{642662C1-6ECF-4DF2-8F06-0891B907F8AA}" type="presOf" srcId="{A8A8FA1E-8E7B-412D-A4F1-FC4E58500B14}" destId="{1CB3A369-2282-434C-AD96-E66BD4E4D9AD}" srcOrd="0" destOrd="0" presId="urn:microsoft.com/office/officeart/2005/8/layout/cycle2"/>
    <dgm:cxn modelId="{DEE2E102-5509-47C7-818C-D4798BBC4734}" srcId="{6527B925-E4AA-4551-ADB7-E289C4232B68}" destId="{BDC3F124-3463-4708-B5E8-86D1BAEF5AA7}" srcOrd="1" destOrd="0" parTransId="{F0CFDB1B-89F9-4F6A-9AD3-FCC00F0CCC53}" sibTransId="{E7E8ED10-8E61-4105-B391-E39EE6A3BD83}"/>
    <dgm:cxn modelId="{50965AA4-D636-4D6A-BB1C-1CBFCD9757DB}" type="presOf" srcId="{36EA6DE4-1F8A-4939-BCEC-17B7179C93F5}" destId="{4DECCA67-7A11-477C-96B6-6F8A44BA39AD}" srcOrd="1" destOrd="0" presId="urn:microsoft.com/office/officeart/2005/8/layout/cycle2"/>
    <dgm:cxn modelId="{BBC486E1-7DBC-4F34-93A6-4F18AA0950F2}" srcId="{6527B925-E4AA-4551-ADB7-E289C4232B68}" destId="{BB7A20FA-6FD7-455F-A0A1-248FA7232FBE}" srcOrd="0" destOrd="0" parTransId="{F0C514BB-C950-4574-B219-FE2B13794E90}" sibTransId="{36EA6DE4-1F8A-4939-BCEC-17B7179C93F5}"/>
    <dgm:cxn modelId="{B79248A8-96F9-44F8-B3D1-E697A1EC7DD0}" type="presParOf" srcId="{EB351AFB-1493-4296-9463-87060EBB09E3}" destId="{AC10BBF2-6C62-480D-8FD2-85D8FD09BDFF}" srcOrd="0" destOrd="0" presId="urn:microsoft.com/office/officeart/2005/8/layout/cycle2"/>
    <dgm:cxn modelId="{5AE93FA6-28E1-4951-9E58-73B50F1FE665}" type="presParOf" srcId="{EB351AFB-1493-4296-9463-87060EBB09E3}" destId="{B202221D-39E4-4970-8FED-692635AE5FBE}" srcOrd="1" destOrd="0" presId="urn:microsoft.com/office/officeart/2005/8/layout/cycle2"/>
    <dgm:cxn modelId="{2AD16274-F2F3-41C3-B14F-9508468B22E6}" type="presParOf" srcId="{B202221D-39E4-4970-8FED-692635AE5FBE}" destId="{4DECCA67-7A11-477C-96B6-6F8A44BA39AD}" srcOrd="0" destOrd="0" presId="urn:microsoft.com/office/officeart/2005/8/layout/cycle2"/>
    <dgm:cxn modelId="{B77C6B7E-8E12-414F-AE2E-FFD62C4F5346}" type="presParOf" srcId="{EB351AFB-1493-4296-9463-87060EBB09E3}" destId="{9F8F30F7-4FA3-4EDA-8721-68A4A444EE2D}" srcOrd="2" destOrd="0" presId="urn:microsoft.com/office/officeart/2005/8/layout/cycle2"/>
    <dgm:cxn modelId="{99EB58B3-DD8A-4E6F-B645-CD4282F65CFA}" type="presParOf" srcId="{EB351AFB-1493-4296-9463-87060EBB09E3}" destId="{74D48D5A-3B9E-43C8-9D6F-997567F24CEA}" srcOrd="3" destOrd="0" presId="urn:microsoft.com/office/officeart/2005/8/layout/cycle2"/>
    <dgm:cxn modelId="{F156F834-9588-4743-8EC4-B3213591EC20}" type="presParOf" srcId="{74D48D5A-3B9E-43C8-9D6F-997567F24CEA}" destId="{031EC655-AA4D-4D66-90C1-D573DE259001}" srcOrd="0" destOrd="0" presId="urn:microsoft.com/office/officeart/2005/8/layout/cycle2"/>
    <dgm:cxn modelId="{40C158C1-611E-4E82-A955-8406830F5768}" type="presParOf" srcId="{EB351AFB-1493-4296-9463-87060EBB09E3}" destId="{1BA57CDA-1E34-47AC-B476-6E3FF7DB23D1}" srcOrd="4" destOrd="0" presId="urn:microsoft.com/office/officeart/2005/8/layout/cycle2"/>
    <dgm:cxn modelId="{21A14938-C6E2-4E14-A928-1BE7418635EA}" type="presParOf" srcId="{EB351AFB-1493-4296-9463-87060EBB09E3}" destId="{1CB3A369-2282-434C-AD96-E66BD4E4D9AD}" srcOrd="5" destOrd="0" presId="urn:microsoft.com/office/officeart/2005/8/layout/cycle2"/>
    <dgm:cxn modelId="{AD749305-CC60-4D0C-95ED-A3FD0468407E}" type="presParOf" srcId="{1CB3A369-2282-434C-AD96-E66BD4E4D9AD}" destId="{CF7B8401-F345-48A4-89F1-6A8AFDFAA15F}"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0BBF2-6C62-480D-8FD2-85D8FD09BDFF}">
      <dsp:nvSpPr>
        <dsp:cNvPr id="0" name=""/>
        <dsp:cNvSpPr/>
      </dsp:nvSpPr>
      <dsp:spPr>
        <a:xfrm>
          <a:off x="2464588" y="884"/>
          <a:ext cx="1970996" cy="197099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ru-RU" sz="2200" u="none" kern="1200" dirty="0" err="1"/>
            <a:t>Arxetip</a:t>
          </a:r>
          <a:r>
            <a:rPr lang="ru-RU" sz="2200" u="none" kern="1200" dirty="0"/>
            <a:t> (</a:t>
          </a:r>
          <a:r>
            <a:rPr lang="ru-RU" sz="2200" u="none" kern="1200" dirty="0" err="1"/>
            <a:t>qadimgi</a:t>
          </a:r>
          <a:r>
            <a:rPr lang="ru-RU" sz="2200" u="none" kern="1200" dirty="0"/>
            <a:t> </a:t>
          </a:r>
          <a:r>
            <a:rPr lang="ru-RU" sz="2200" u="none" kern="1200" dirty="0" err="1"/>
            <a:t>tip</a:t>
          </a:r>
          <a:r>
            <a:rPr lang="ru-RU" sz="2200" u="none" kern="1200" dirty="0"/>
            <a:t>);</a:t>
          </a:r>
          <a:endParaRPr lang="ru-RU" sz="2200" kern="1200" dirty="0"/>
        </a:p>
      </dsp:txBody>
      <dsp:txXfrm>
        <a:off x="2753234" y="289530"/>
        <a:ext cx="1393704" cy="1393704"/>
      </dsp:txXfrm>
    </dsp:sp>
    <dsp:sp modelId="{B202221D-39E4-4970-8FED-692635AE5FBE}">
      <dsp:nvSpPr>
        <dsp:cNvPr id="0" name=""/>
        <dsp:cNvSpPr/>
      </dsp:nvSpPr>
      <dsp:spPr>
        <a:xfrm rot="3600000">
          <a:off x="3920575" y="1922794"/>
          <a:ext cx="524357" cy="66521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ru-RU" sz="1800" kern="1200"/>
        </a:p>
      </dsp:txBody>
      <dsp:txXfrm>
        <a:off x="3959902" y="1987720"/>
        <a:ext cx="367050" cy="399127"/>
      </dsp:txXfrm>
    </dsp:sp>
    <dsp:sp modelId="{9F8F30F7-4FA3-4EDA-8721-68A4A444EE2D}">
      <dsp:nvSpPr>
        <dsp:cNvPr id="0" name=""/>
        <dsp:cNvSpPr/>
      </dsp:nvSpPr>
      <dsp:spPr>
        <a:xfrm>
          <a:off x="3944763" y="2564623"/>
          <a:ext cx="1970996" cy="197099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ru-RU" sz="2200" kern="1200"/>
            <a:t>O’limning an’anaviy tipi</a:t>
          </a:r>
        </a:p>
      </dsp:txBody>
      <dsp:txXfrm>
        <a:off x="4233409" y="2853269"/>
        <a:ext cx="1393704" cy="1393704"/>
      </dsp:txXfrm>
    </dsp:sp>
    <dsp:sp modelId="{74D48D5A-3B9E-43C8-9D6F-997567F24CEA}">
      <dsp:nvSpPr>
        <dsp:cNvPr id="0" name=""/>
        <dsp:cNvSpPr/>
      </dsp:nvSpPr>
      <dsp:spPr>
        <a:xfrm rot="10800000">
          <a:off x="3202748" y="3217515"/>
          <a:ext cx="524357" cy="66521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ru-RU" sz="1800" kern="1200"/>
        </a:p>
      </dsp:txBody>
      <dsp:txXfrm rot="10800000">
        <a:off x="3360055" y="3350557"/>
        <a:ext cx="367050" cy="399127"/>
      </dsp:txXfrm>
    </dsp:sp>
    <dsp:sp modelId="{1BA57CDA-1E34-47AC-B476-6E3FF7DB23D1}">
      <dsp:nvSpPr>
        <dsp:cNvPr id="0" name=""/>
        <dsp:cNvSpPr/>
      </dsp:nvSpPr>
      <dsp:spPr>
        <a:xfrm>
          <a:off x="984412" y="2564623"/>
          <a:ext cx="1970996" cy="197099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ru-RU" sz="2200" kern="1200"/>
            <a:t>O’limning zamonaviy tipi.</a:t>
          </a:r>
        </a:p>
      </dsp:txBody>
      <dsp:txXfrm>
        <a:off x="1273058" y="2853269"/>
        <a:ext cx="1393704" cy="1393704"/>
      </dsp:txXfrm>
    </dsp:sp>
    <dsp:sp modelId="{1CB3A369-2282-434C-AD96-E66BD4E4D9AD}">
      <dsp:nvSpPr>
        <dsp:cNvPr id="0" name=""/>
        <dsp:cNvSpPr/>
      </dsp:nvSpPr>
      <dsp:spPr>
        <a:xfrm rot="18000000">
          <a:off x="2440399" y="1948498"/>
          <a:ext cx="524357" cy="66521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ru-RU" sz="1800" kern="1200"/>
        </a:p>
      </dsp:txBody>
      <dsp:txXfrm>
        <a:off x="2479726" y="2149656"/>
        <a:ext cx="367050" cy="399127"/>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09.04.2019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09.04.2019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09.04.2019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09.04.2019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09.04.2019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09.04.2019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09.04.2019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09.04.2019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09.04.2019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09.04.2019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09.04.2019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09.04.2019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15616" y="1628800"/>
            <a:ext cx="6835793" cy="4154984"/>
          </a:xfrm>
          <a:prstGeom prst="rect">
            <a:avLst/>
          </a:prstGeom>
        </p:spPr>
        <p:txBody>
          <a:bodyPr wrap="square">
            <a:spAutoFit/>
          </a:bodyPr>
          <a:lstStyle/>
          <a:p>
            <a:pPr algn="ctr"/>
            <a:r>
              <a:rPr lang="en-US" sz="6600" dirty="0" smtClean="0">
                <a:latin typeface="Times New Roman" pitchFamily="18" charset="0"/>
                <a:cs typeface="Times New Roman" pitchFamily="18" charset="0"/>
              </a:rPr>
              <a:t>MAVZU: </a:t>
            </a:r>
            <a:r>
              <a:rPr lang="en-US" sz="6600" dirty="0" err="1" smtClean="0">
                <a:latin typeface="Times New Roman" pitchFamily="18" charset="0"/>
                <a:cs typeface="Times New Roman" pitchFamily="18" charset="0"/>
              </a:rPr>
              <a:t>Aholi</a:t>
            </a:r>
            <a:r>
              <a:rPr lang="en-US" sz="6600" dirty="0" smtClean="0">
                <a:latin typeface="Times New Roman" pitchFamily="18" charset="0"/>
                <a:cs typeface="Times New Roman" pitchFamily="18" charset="0"/>
              </a:rPr>
              <a:t> </a:t>
            </a:r>
            <a:r>
              <a:rPr lang="en-US" sz="6600" dirty="0" err="1">
                <a:latin typeface="Times New Roman" pitchFamily="18" charset="0"/>
                <a:cs typeface="Times New Roman" pitchFamily="18" charset="0"/>
              </a:rPr>
              <a:t>o'limi</a:t>
            </a:r>
            <a:r>
              <a:rPr lang="en-US" sz="6600" dirty="0">
                <a:latin typeface="Times New Roman" pitchFamily="18" charset="0"/>
                <a:cs typeface="Times New Roman" pitchFamily="18" charset="0"/>
              </a:rPr>
              <a:t> </a:t>
            </a:r>
            <a:r>
              <a:rPr lang="en-US" sz="6600" dirty="0" err="1">
                <a:latin typeface="Times New Roman" pitchFamily="18" charset="0"/>
                <a:cs typeface="Times New Roman" pitchFamily="18" charset="0"/>
              </a:rPr>
              <a:t>va</a:t>
            </a:r>
            <a:r>
              <a:rPr lang="en-US" sz="6600" dirty="0">
                <a:latin typeface="Times New Roman" pitchFamily="18" charset="0"/>
                <a:cs typeface="Times New Roman" pitchFamily="18" charset="0"/>
              </a:rPr>
              <a:t> </a:t>
            </a:r>
            <a:r>
              <a:rPr lang="en-US" sz="6600" dirty="0" err="1">
                <a:latin typeface="Times New Roman" pitchFamily="18" charset="0"/>
                <a:cs typeface="Times New Roman" pitchFamily="18" charset="0"/>
              </a:rPr>
              <a:t>o'rtacha</a:t>
            </a:r>
            <a:r>
              <a:rPr lang="en-US" sz="6600" dirty="0">
                <a:latin typeface="Times New Roman" pitchFamily="18" charset="0"/>
                <a:cs typeface="Times New Roman" pitchFamily="18" charset="0"/>
              </a:rPr>
              <a:t> </a:t>
            </a:r>
            <a:r>
              <a:rPr lang="en-US" sz="6600" dirty="0" err="1">
                <a:latin typeface="Times New Roman" pitchFamily="18" charset="0"/>
                <a:cs typeface="Times New Roman" pitchFamily="18" charset="0"/>
              </a:rPr>
              <a:t>umr</a:t>
            </a:r>
            <a:r>
              <a:rPr lang="en-US" sz="6600" dirty="0">
                <a:latin typeface="Times New Roman" pitchFamily="18" charset="0"/>
                <a:cs typeface="Times New Roman" pitchFamily="18" charset="0"/>
              </a:rPr>
              <a:t> </a:t>
            </a:r>
            <a:r>
              <a:rPr lang="en-US" sz="6600" dirty="0" err="1">
                <a:latin typeface="Times New Roman" pitchFamily="18" charset="0"/>
                <a:cs typeface="Times New Roman" pitchFamily="18" charset="0"/>
              </a:rPr>
              <a:t>ko'rish</a:t>
            </a:r>
            <a:r>
              <a:rPr lang="en-US" sz="6600" dirty="0">
                <a:latin typeface="Times New Roman" pitchFamily="18" charset="0"/>
                <a:cs typeface="Times New Roman" pitchFamily="18" charset="0"/>
              </a:rPr>
              <a:t> </a:t>
            </a:r>
            <a:r>
              <a:rPr lang="en-US" sz="6600" dirty="0" err="1">
                <a:latin typeface="Times New Roman" pitchFamily="18" charset="0"/>
                <a:cs typeface="Times New Roman" pitchFamily="18" charset="0"/>
              </a:rPr>
              <a:t>uzunligi</a:t>
            </a:r>
            <a:endParaRPr lang="ru-RU" sz="6600" dirty="0">
              <a:latin typeface="Times New Roman" pitchFamily="18" charset="0"/>
              <a:cs typeface="Times New Roman" pitchFamily="18" charset="0"/>
            </a:endParaRPr>
          </a:p>
        </p:txBody>
      </p:sp>
    </p:spTree>
    <p:extLst>
      <p:ext uri="{BB962C8B-B14F-4D97-AF65-F5344CB8AC3E}">
        <p14:creationId xmlns:p14="http://schemas.microsoft.com/office/powerpoint/2010/main" val="558104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Блок-схема: знак завершения 6"/>
          <p:cNvSpPr/>
          <p:nvPr/>
        </p:nvSpPr>
        <p:spPr>
          <a:xfrm>
            <a:off x="2843808" y="260648"/>
            <a:ext cx="2664296" cy="1080120"/>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dirty="0" smtClean="0">
                <a:latin typeface="Times New Roman" pitchFamily="18" charset="0"/>
                <a:cs typeface="Times New Roman" pitchFamily="18" charset="0"/>
              </a:rPr>
              <a:t>REJA:</a:t>
            </a:r>
            <a:endParaRPr lang="ru-RU" sz="6000" dirty="0">
              <a:latin typeface="Times New Roman" pitchFamily="18" charset="0"/>
              <a:cs typeface="Times New Roman" pitchFamily="18" charset="0"/>
            </a:endParaRPr>
          </a:p>
        </p:txBody>
      </p:sp>
      <p:sp>
        <p:nvSpPr>
          <p:cNvPr id="8" name="Пятиугольник 7"/>
          <p:cNvSpPr/>
          <p:nvPr/>
        </p:nvSpPr>
        <p:spPr>
          <a:xfrm>
            <a:off x="1043608" y="1844824"/>
            <a:ext cx="6624736" cy="108012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err="1">
                <a:latin typeface="Times New Roman" pitchFamily="18" charset="0"/>
                <a:cs typeface="Times New Roman" pitchFamily="18" charset="0"/>
              </a:rPr>
              <a:t>O’limning</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demografik</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mohiyati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uning</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tiplari</a:t>
            </a:r>
            <a:endParaRPr lang="ru-RU" sz="2800" b="1" dirty="0">
              <a:latin typeface="Times New Roman" pitchFamily="18" charset="0"/>
              <a:cs typeface="Times New Roman" pitchFamily="18" charset="0"/>
            </a:endParaRPr>
          </a:p>
        </p:txBody>
      </p:sp>
      <p:sp>
        <p:nvSpPr>
          <p:cNvPr id="9" name="Пятиугольник 8"/>
          <p:cNvSpPr/>
          <p:nvPr/>
        </p:nvSpPr>
        <p:spPr>
          <a:xfrm>
            <a:off x="1008228" y="3356992"/>
            <a:ext cx="6624736" cy="108012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err="1">
                <a:latin typeface="Times New Roman" pitchFamily="18" charset="0"/>
                <a:cs typeface="Times New Roman" pitchFamily="18" charset="0"/>
              </a:rPr>
              <a:t>Aholi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o’limini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tavsiflovchi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ko’rsatkichlar</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tizimi</a:t>
            </a:r>
            <a:endParaRPr lang="ru-RU" sz="2800" b="1" dirty="0">
              <a:latin typeface="Times New Roman" pitchFamily="18" charset="0"/>
              <a:cs typeface="Times New Roman" pitchFamily="18" charset="0"/>
            </a:endParaRPr>
          </a:p>
        </p:txBody>
      </p:sp>
      <p:sp>
        <p:nvSpPr>
          <p:cNvPr id="11" name="Пятиугольник 10"/>
          <p:cNvSpPr/>
          <p:nvPr/>
        </p:nvSpPr>
        <p:spPr>
          <a:xfrm>
            <a:off x="1043608" y="4869160"/>
            <a:ext cx="6624736" cy="108012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Latn-UZ" sz="2800" b="1" dirty="0">
                <a:latin typeface="Times New Roman" pitchFamily="18" charset="0"/>
                <a:cs typeface="Times New Roman" pitchFamily="18" charset="0"/>
              </a:rPr>
              <a:t>O’lim jadvali va uning tuzish tartibi</a:t>
            </a:r>
            <a:endParaRPr lang="ru-RU"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3437301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1000"/>
                                        <p:tgtEl>
                                          <p:spTgt spid="7">
                                            <p:txEl>
                                              <p:pRg st="0" end="0"/>
                                            </p:txEl>
                                          </p:spTgt>
                                        </p:tgtEl>
                                      </p:cBhvr>
                                    </p:animEffect>
                                    <p:anim calcmode="lin" valueType="num">
                                      <p:cBhvr>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nodeType="clickEffect">
                                  <p:stCondLst>
                                    <p:cond delay="0"/>
                                  </p:stCondLst>
                                  <p:childTnLst>
                                    <p:set>
                                      <p:cBhvr>
                                        <p:cTn id="24" dur="1" fill="hold">
                                          <p:stCondLst>
                                            <p:cond delay="0"/>
                                          </p:stCondLst>
                                        </p:cTn>
                                        <p:tgtEl>
                                          <p:spTgt spid="8">
                                            <p:txEl>
                                              <p:pRg st="0" end="0"/>
                                            </p:txEl>
                                          </p:spTgt>
                                        </p:tgtEl>
                                        <p:attrNameLst>
                                          <p:attrName>style.visibility</p:attrName>
                                        </p:attrNameLst>
                                      </p:cBhvr>
                                      <p:to>
                                        <p:strVal val="visible"/>
                                      </p:to>
                                    </p:set>
                                    <p:animEffect transition="in" filter="fade">
                                      <p:cBhvr>
                                        <p:cTn id="25" dur="2000"/>
                                        <p:tgtEl>
                                          <p:spTgt spid="8">
                                            <p:txEl>
                                              <p:pRg st="0" end="0"/>
                                            </p:txEl>
                                          </p:spTgt>
                                        </p:tgtEl>
                                      </p:cBhvr>
                                    </p:animEffect>
                                    <p:anim calcmode="lin" valueType="num">
                                      <p:cBhvr>
                                        <p:cTn id="26" dur="2000" fill="hold"/>
                                        <p:tgtEl>
                                          <p:spTgt spid="8">
                                            <p:txEl>
                                              <p:pRg st="0" end="0"/>
                                            </p:txEl>
                                          </p:spTgt>
                                        </p:tgtEl>
                                        <p:attrNameLst>
                                          <p:attrName>ppt_w</p:attrName>
                                        </p:attrNameLst>
                                      </p:cBhvr>
                                      <p:tavLst>
                                        <p:tav tm="0" fmla="#ppt_w*sin(2.5*pi*$)">
                                          <p:val>
                                            <p:fltVal val="0"/>
                                          </p:val>
                                        </p:tav>
                                        <p:tav tm="100000">
                                          <p:val>
                                            <p:fltVal val="1"/>
                                          </p:val>
                                        </p:tav>
                                      </p:tavLst>
                                    </p:anim>
                                    <p:anim calcmode="lin" valueType="num">
                                      <p:cBhvr>
                                        <p:cTn id="27" dur="2000" fill="hold"/>
                                        <p:tgtEl>
                                          <p:spTgt spid="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5" presetClass="entr" presetSubtype="0" fill="hold" nodeType="clickEffect">
                                  <p:stCondLst>
                                    <p:cond delay="0"/>
                                  </p:stCondLst>
                                  <p:childTnLst>
                                    <p:set>
                                      <p:cBhvr>
                                        <p:cTn id="37" dur="1" fill="hold">
                                          <p:stCondLst>
                                            <p:cond delay="0"/>
                                          </p:stCondLst>
                                        </p:cTn>
                                        <p:tgtEl>
                                          <p:spTgt spid="9">
                                            <p:txEl>
                                              <p:pRg st="0" end="0"/>
                                            </p:txEl>
                                          </p:spTgt>
                                        </p:tgtEl>
                                        <p:attrNameLst>
                                          <p:attrName>style.visibility</p:attrName>
                                        </p:attrNameLst>
                                      </p:cBhvr>
                                      <p:to>
                                        <p:strVal val="visible"/>
                                      </p:to>
                                    </p:set>
                                    <p:animEffect transition="in" filter="fade">
                                      <p:cBhvr>
                                        <p:cTn id="38" dur="2000"/>
                                        <p:tgtEl>
                                          <p:spTgt spid="9">
                                            <p:txEl>
                                              <p:pRg st="0" end="0"/>
                                            </p:txEl>
                                          </p:spTgt>
                                        </p:tgtEl>
                                      </p:cBhvr>
                                    </p:animEffect>
                                    <p:anim calcmode="lin" valueType="num">
                                      <p:cBhvr>
                                        <p:cTn id="39" dur="2000" fill="hold"/>
                                        <p:tgtEl>
                                          <p:spTgt spid="9">
                                            <p:txEl>
                                              <p:pRg st="0" end="0"/>
                                            </p:txEl>
                                          </p:spTgt>
                                        </p:tgtEl>
                                        <p:attrNameLst>
                                          <p:attrName>ppt_w</p:attrName>
                                        </p:attrNameLst>
                                      </p:cBhvr>
                                      <p:tavLst>
                                        <p:tav tm="0" fmla="#ppt_w*sin(2.5*pi*$)">
                                          <p:val>
                                            <p:fltVal val="0"/>
                                          </p:val>
                                        </p:tav>
                                        <p:tav tm="100000">
                                          <p:val>
                                            <p:fltVal val="1"/>
                                          </p:val>
                                        </p:tav>
                                      </p:tavLst>
                                    </p:anim>
                                    <p:anim calcmode="lin" valueType="num">
                                      <p:cBhvr>
                                        <p:cTn id="40" dur="2000" fill="hold"/>
                                        <p:tgtEl>
                                          <p:spTgt spid="9">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ppt_x"/>
                                          </p:val>
                                        </p:tav>
                                        <p:tav tm="100000">
                                          <p:val>
                                            <p:strVal val="#ppt_x"/>
                                          </p:val>
                                        </p:tav>
                                      </p:tavLst>
                                    </p:anim>
                                    <p:anim calcmode="lin" valueType="num">
                                      <p:cBhvr additive="base">
                                        <p:cTn id="4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5" presetClass="entr" presetSubtype="0" fill="hold" nodeType="clickEffect">
                                  <p:stCondLst>
                                    <p:cond delay="0"/>
                                  </p:stCondLst>
                                  <p:childTnLst>
                                    <p:set>
                                      <p:cBhvr>
                                        <p:cTn id="50" dur="1" fill="hold">
                                          <p:stCondLst>
                                            <p:cond delay="0"/>
                                          </p:stCondLst>
                                        </p:cTn>
                                        <p:tgtEl>
                                          <p:spTgt spid="11">
                                            <p:txEl>
                                              <p:pRg st="0" end="0"/>
                                            </p:txEl>
                                          </p:spTgt>
                                        </p:tgtEl>
                                        <p:attrNameLst>
                                          <p:attrName>style.visibility</p:attrName>
                                        </p:attrNameLst>
                                      </p:cBhvr>
                                      <p:to>
                                        <p:strVal val="visible"/>
                                      </p:to>
                                    </p:set>
                                    <p:animEffect transition="in" filter="fade">
                                      <p:cBhvr>
                                        <p:cTn id="51" dur="2000"/>
                                        <p:tgtEl>
                                          <p:spTgt spid="11">
                                            <p:txEl>
                                              <p:pRg st="0" end="0"/>
                                            </p:txEl>
                                          </p:spTgt>
                                        </p:tgtEl>
                                      </p:cBhvr>
                                    </p:animEffect>
                                    <p:anim calcmode="lin" valueType="num">
                                      <p:cBhvr>
                                        <p:cTn id="52" dur="2000" fill="hold"/>
                                        <p:tgtEl>
                                          <p:spTgt spid="11">
                                            <p:txEl>
                                              <p:pRg st="0" end="0"/>
                                            </p:txEl>
                                          </p:spTgt>
                                        </p:tgtEl>
                                        <p:attrNameLst>
                                          <p:attrName>ppt_w</p:attrName>
                                        </p:attrNameLst>
                                      </p:cBhvr>
                                      <p:tavLst>
                                        <p:tav tm="0" fmla="#ppt_w*sin(2.5*pi*$)">
                                          <p:val>
                                            <p:fltVal val="0"/>
                                          </p:val>
                                        </p:tav>
                                        <p:tav tm="100000">
                                          <p:val>
                                            <p:fltVal val="1"/>
                                          </p:val>
                                        </p:tav>
                                      </p:tavLst>
                                    </p:anim>
                                    <p:anim calcmode="lin" valueType="num">
                                      <p:cBhvr>
                                        <p:cTn id="53" dur="2000" fill="hold"/>
                                        <p:tgtEl>
                                          <p:spTgt spid="11">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ертикальный свиток 3"/>
          <p:cNvSpPr/>
          <p:nvPr/>
        </p:nvSpPr>
        <p:spPr>
          <a:xfrm>
            <a:off x="-108520" y="0"/>
            <a:ext cx="9252520" cy="6858000"/>
          </a:xfrm>
          <a:prstGeom prst="verticalScrol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971600" y="889844"/>
            <a:ext cx="7200800" cy="6001643"/>
          </a:xfrm>
          <a:prstGeom prst="rect">
            <a:avLst/>
          </a:prstGeom>
        </p:spPr>
        <p:txBody>
          <a:bodyPr wrap="square">
            <a:spAutoFit/>
          </a:bodyPr>
          <a:lstStyle/>
          <a:p>
            <a:pPr algn="just"/>
            <a:r>
              <a:rPr lang="en-US" sz="2400" b="1" dirty="0" err="1">
                <a:latin typeface="Times New Roman" pitchFamily="18" charset="0"/>
                <a:cs typeface="Times New Roman" pitchFamily="18" charset="0"/>
              </a:rPr>
              <a:t>Iqtisodiy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geografiyada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hususan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aholi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geografiyasida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o'lim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jarayonini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o‘rganish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o‘ta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murakkab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sanaladi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sababi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bu</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sohada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biologik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ijtimoiy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asoslar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o‘rtasidagi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qarama-qarshiliklar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keskin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namoyon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bo‘ladi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Natijada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o‘lim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inson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organizmini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biologik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rivojlanishining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g‘alabasi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sifatida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barcha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ijtimoiy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qonuniyatlardan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ustun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keladi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Ayni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vaqtda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inson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organizmi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jamiyatda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yashashi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davomida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sivilizatsiya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yutuqlarining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ijobiy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jihatlaridan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bahramand</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bo‘libgina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qolmay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balki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atrof-muhitning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salbiy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ta’sirlaridan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muntazam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stresslarga</a:t>
            </a:r>
            <a:r>
              <a:rPr lang="en-US" sz="2400" b="1" dirty="0">
                <a:latin typeface="Times New Roman" pitchFamily="18" charset="0"/>
                <a:cs typeface="Times New Roman" pitchFamily="18" charset="0"/>
              </a:rPr>
              <a:t> ham </a:t>
            </a:r>
            <a:r>
              <a:rPr lang="en-US" sz="2400" b="1" dirty="0" err="1">
                <a:latin typeface="Times New Roman" pitchFamily="18" charset="0"/>
                <a:cs typeface="Times New Roman" pitchFamily="18" charset="0"/>
              </a:rPr>
              <a:t>uchraydi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Shuning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uchun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davlatning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aholi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salomatligi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o‘limiga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nisbatan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olib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borayotgan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siyosatidagi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vazifalar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faqatgina</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sanitariya-epidemiologik</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vaziyatni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nazorat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qilish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bilan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cheklanib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qolmasligi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lozim</a:t>
            </a:r>
            <a:r>
              <a:rPr lang="en-US" sz="2400" b="1" dirty="0">
                <a:latin typeface="Times New Roman" pitchFamily="18" charset="0"/>
                <a:cs typeface="Times New Roman" pitchFamily="18" charset="0"/>
              </a:rPr>
              <a:t>.</a:t>
            </a:r>
            <a:endParaRPr lang="ru-RU"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117762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несколько документов 3"/>
          <p:cNvSpPr/>
          <p:nvPr/>
        </p:nvSpPr>
        <p:spPr>
          <a:xfrm>
            <a:off x="0" y="0"/>
            <a:ext cx="9144000" cy="6858000"/>
          </a:xfrm>
          <a:prstGeom prst="flowChartMultidocumen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600" b="1" dirty="0" err="1">
                <a:solidFill>
                  <a:srgbClr val="FF0000"/>
                </a:solidFill>
                <a:latin typeface="Times New Roman" pitchFamily="18" charset="0"/>
                <a:cs typeface="Times New Roman" pitchFamily="18" charset="0"/>
              </a:rPr>
              <a:t>Kishilik</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jamiyati</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taraqqiyotining</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har</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bir</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bosqichida</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kuzatiladigan</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o‘limning</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miqdor</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ko‘rsatkichlari</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aholining</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yoshi</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va</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o‘lim</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sabablari</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bilan</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bog'liq</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bo‘lgan</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omiliar</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yig‘indisi</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yordamida</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aniqlanadi</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Ushbu</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omiliar</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shartli</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ravishda</a:t>
            </a:r>
            <a:r>
              <a:rPr lang="en-US" sz="3600" b="1" dirty="0">
                <a:solidFill>
                  <a:srgbClr val="FF0000"/>
                </a:solidFill>
                <a:latin typeface="Times New Roman" pitchFamily="18" charset="0"/>
                <a:cs typeface="Times New Roman" pitchFamily="18" charset="0"/>
              </a:rPr>
              <a:t> </a:t>
            </a:r>
            <a:r>
              <a:rPr lang="en-US" sz="3600" b="1" i="1" dirty="0">
                <a:solidFill>
                  <a:srgbClr val="FF0000"/>
                </a:solidFill>
                <a:latin typeface="Times New Roman" pitchFamily="18" charset="0"/>
                <a:cs typeface="Times New Roman" pitchFamily="18" charset="0"/>
              </a:rPr>
              <a:t>endogen</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va</a:t>
            </a:r>
            <a:r>
              <a:rPr lang="en-US" sz="3600" b="1" dirty="0">
                <a:solidFill>
                  <a:srgbClr val="FF0000"/>
                </a:solidFill>
                <a:latin typeface="Times New Roman" pitchFamily="18" charset="0"/>
                <a:cs typeface="Times New Roman" pitchFamily="18" charset="0"/>
              </a:rPr>
              <a:t> </a:t>
            </a:r>
            <a:r>
              <a:rPr lang="en-US" sz="3600" b="1" i="1" dirty="0" err="1">
                <a:solidFill>
                  <a:srgbClr val="FF0000"/>
                </a:solidFill>
                <a:latin typeface="Times New Roman" pitchFamily="18" charset="0"/>
                <a:cs typeface="Times New Roman" pitchFamily="18" charset="0"/>
              </a:rPr>
              <a:t>ekzogen</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omillarga</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bolinadi</a:t>
            </a:r>
            <a:r>
              <a:rPr lang="en-US" sz="3600" b="1" dirty="0">
                <a:solidFill>
                  <a:srgbClr val="FF0000"/>
                </a:solidFill>
                <a:latin typeface="Times New Roman" pitchFamily="18" charset="0"/>
                <a:cs typeface="Times New Roman" pitchFamily="18" charset="0"/>
              </a:rPr>
              <a:t>.</a:t>
            </a:r>
            <a:endParaRPr lang="ru-RU"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852650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Лента лицом вверх 3"/>
          <p:cNvSpPr/>
          <p:nvPr/>
        </p:nvSpPr>
        <p:spPr>
          <a:xfrm>
            <a:off x="0" y="0"/>
            <a:ext cx="9144000" cy="6858000"/>
          </a:xfrm>
          <a:prstGeom prst="ribbon2">
            <a:avLst>
              <a:gd name="adj1" fmla="val 0"/>
              <a:gd name="adj2" fmla="val 50000"/>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i="1" u="sng" dirty="0">
                <a:solidFill>
                  <a:schemeClr val="tx1"/>
                </a:solidFill>
                <a:latin typeface="Times New Roman" pitchFamily="18" charset="0"/>
                <a:cs typeface="Times New Roman" pitchFamily="18" charset="0"/>
              </a:rPr>
              <a:t>Endogen</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omillar</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deganda</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organizmning</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ichki</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rivojlanishidan</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kelib</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chiqqan</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holatlar</a:t>
            </a:r>
            <a:r>
              <a:rPr lang="en-US" sz="3600" b="1" dirty="0">
                <a:solidFill>
                  <a:schemeClr val="tx1"/>
                </a:solidFill>
                <a:latin typeface="Times New Roman" pitchFamily="18" charset="0"/>
                <a:cs typeface="Times New Roman" pitchFamily="18" charset="0"/>
              </a:rPr>
              <a:t>, </a:t>
            </a:r>
            <a:r>
              <a:rPr lang="en-US" sz="3600" b="1" i="1" u="sng" dirty="0" err="1">
                <a:solidFill>
                  <a:schemeClr val="tx1"/>
                </a:solidFill>
                <a:latin typeface="Times New Roman" pitchFamily="18" charset="0"/>
                <a:cs typeface="Times New Roman" pitchFamily="18" charset="0"/>
              </a:rPr>
              <a:t>E</a:t>
            </a:r>
            <a:r>
              <a:rPr lang="en-US" sz="3600" b="1" i="1" u="sng" dirty="0" err="1" smtClean="0">
                <a:solidFill>
                  <a:schemeClr val="tx1"/>
                </a:solidFill>
                <a:latin typeface="Times New Roman" pitchFamily="18" charset="0"/>
                <a:cs typeface="Times New Roman" pitchFamily="18" charset="0"/>
              </a:rPr>
              <a:t>kzogen</a:t>
            </a:r>
            <a:r>
              <a:rPr lang="en-US" sz="3600" b="1" dirty="0" smtClean="0">
                <a:solidFill>
                  <a:schemeClr val="tx1"/>
                </a:solidFill>
                <a:latin typeface="Times New Roman" pitchFamily="18" charset="0"/>
                <a:cs typeface="Times New Roman" pitchFamily="18" charset="0"/>
              </a:rPr>
              <a:t> </a:t>
            </a:r>
            <a:r>
              <a:rPr lang="en-US" sz="3600" b="1" dirty="0" err="1" smtClean="0">
                <a:solidFill>
                  <a:schemeClr val="tx1"/>
                </a:solidFill>
                <a:latin typeface="Times New Roman" pitchFamily="18" charset="0"/>
                <a:cs typeface="Times New Roman" pitchFamily="18" charset="0"/>
              </a:rPr>
              <a:t>omillar</a:t>
            </a:r>
            <a:r>
              <a:rPr lang="en-US" sz="3600" b="1" dirty="0" smtClean="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deganda</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esa</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inson</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organizmiga</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tashqi</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muhit</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ta’siri</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tushuniladi</a:t>
            </a:r>
            <a:r>
              <a:rPr lang="en-US" dirty="0"/>
              <a:t>.</a:t>
            </a:r>
            <a:endParaRPr lang="ru-RU" dirty="0"/>
          </a:p>
        </p:txBody>
      </p:sp>
    </p:spTree>
    <p:extLst>
      <p:ext uri="{BB962C8B-B14F-4D97-AF65-F5344CB8AC3E}">
        <p14:creationId xmlns:p14="http://schemas.microsoft.com/office/powerpoint/2010/main" val="2878119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Рамка 3"/>
          <p:cNvSpPr/>
          <p:nvPr/>
        </p:nvSpPr>
        <p:spPr>
          <a:xfrm>
            <a:off x="0" y="0"/>
            <a:ext cx="9144000" cy="685800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5" name="Прямоугольник 4"/>
          <p:cNvSpPr/>
          <p:nvPr/>
        </p:nvSpPr>
        <p:spPr>
          <a:xfrm>
            <a:off x="971600" y="908720"/>
            <a:ext cx="7272808" cy="5016758"/>
          </a:xfrm>
          <a:prstGeom prst="rect">
            <a:avLst/>
          </a:prstGeom>
        </p:spPr>
        <p:txBody>
          <a:bodyPr wrap="square">
            <a:spAutoFit/>
          </a:bodyPr>
          <a:lstStyle/>
          <a:p>
            <a:pPr algn="ctr"/>
            <a:r>
              <a:rPr lang="en-US" sz="3200" dirty="0" err="1">
                <a:latin typeface="Times New Roman" pitchFamily="18" charset="0"/>
                <a:cs typeface="Times New Roman" pitchFamily="18" charset="0"/>
              </a:rPr>
              <a:t>O‘limning</a:t>
            </a:r>
            <a:r>
              <a:rPr lang="en-US" sz="3200" dirty="0">
                <a:latin typeface="Times New Roman" pitchFamily="18" charset="0"/>
                <a:cs typeface="Times New Roman" pitchFamily="18" charset="0"/>
              </a:rPr>
              <a:t> endogen </a:t>
            </a:r>
            <a:r>
              <a:rPr lang="en-US" sz="3200" dirty="0" err="1">
                <a:latin typeface="Times New Roman" pitchFamily="18" charset="0"/>
                <a:cs typeface="Times New Roman" pitchFamily="18" charset="0"/>
              </a:rPr>
              <a:t>omillari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inson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organizmida</a:t>
            </a:r>
            <a:r>
              <a:rPr lang="en-US" sz="3200" dirty="0">
                <a:latin typeface="Times New Roman" pitchFamily="18" charset="0"/>
                <a:cs typeface="Times New Roman" pitchFamily="18" charset="0"/>
              </a:rPr>
              <a:t> u </a:t>
            </a:r>
            <a:r>
              <a:rPr lang="en-US" sz="3200" dirty="0" err="1">
                <a:latin typeface="Times New Roman" pitchFamily="18" charset="0"/>
                <a:cs typeface="Times New Roman" pitchFamily="18" charset="0"/>
              </a:rPr>
              <a:t>tug'ilganidan</a:t>
            </a:r>
            <a:r>
              <a:rPr lang="en-US" sz="3200" dirty="0">
                <a:latin typeface="Times New Roman" pitchFamily="18" charset="0"/>
                <a:cs typeface="Times New Roman" pitchFamily="18" charset="0"/>
              </a:rPr>
              <a:t> to </a:t>
            </a:r>
            <a:r>
              <a:rPr lang="en-US" sz="3200" dirty="0" err="1">
                <a:latin typeface="Times New Roman" pitchFamily="18" charset="0"/>
                <a:cs typeface="Times New Roman" pitchFamily="18" charset="0"/>
              </a:rPr>
              <a:t>o'lguniga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qadar</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sodir</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bo‘ladigan</a:t>
            </a:r>
            <a:r>
              <a:rPr lang="en-US" sz="3200" dirty="0">
                <a:latin typeface="Times New Roman" pitchFamily="18" charset="0"/>
                <a:cs typeface="Times New Roman" pitchFamily="18" charset="0"/>
              </a:rPr>
              <a:t> endogen </a:t>
            </a:r>
            <a:r>
              <a:rPr lang="en-US" sz="3200" dirty="0" err="1">
                <a:latin typeface="Times New Roman" pitchFamily="18" charset="0"/>
                <a:cs typeface="Times New Roman" pitchFamily="18" charset="0"/>
              </a:rPr>
              <a:t>jarayonlar</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ko‘p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jihatdan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biologik</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genetik</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tabiatga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ega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butun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organizm</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uning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alohida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a’zolarining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tabiiy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keksayishi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bilan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bevosita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bogliq</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O‘limning</a:t>
            </a:r>
            <a:r>
              <a:rPr lang="en-US" sz="3200" dirty="0">
                <a:latin typeface="Times New Roman" pitchFamily="18" charset="0"/>
                <a:cs typeface="Times New Roman" pitchFamily="18" charset="0"/>
              </a:rPr>
              <a:t> endogen </a:t>
            </a:r>
            <a:r>
              <a:rPr lang="en-US" sz="3200" dirty="0" err="1">
                <a:latin typeface="Times New Roman" pitchFamily="18" charset="0"/>
                <a:cs typeface="Times New Roman" pitchFamily="18" charset="0"/>
              </a:rPr>
              <a:t>omillari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haqidaso‘z</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borganda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insonning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biologik</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organizm</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sifatida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keksayib</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borishi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nazarda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tutiladi</a:t>
            </a:r>
            <a:r>
              <a:rPr lang="en-US" sz="3200" dirty="0">
                <a:latin typeface="Times New Roman" pitchFamily="18" charset="0"/>
                <a:cs typeface="Times New Roman" pitchFamily="18" charset="0"/>
              </a:rPr>
              <a:t>.</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1137913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504" y="836712"/>
            <a:ext cx="9036496" cy="5262979"/>
          </a:xfrm>
          <a:prstGeom prst="rect">
            <a:avLst/>
          </a:prstGeom>
        </p:spPr>
        <p:txBody>
          <a:bodyPr wrap="square">
            <a:spAutoFit/>
          </a:bodyPr>
          <a:lstStyle/>
          <a:p>
            <a:pPr algn="ctr"/>
            <a:r>
              <a:rPr lang="en-US" sz="2400" dirty="0"/>
              <a:t>«</a:t>
            </a:r>
            <a:r>
              <a:rPr lang="en-US" sz="2400" dirty="0" err="1">
                <a:latin typeface="Times New Roman" pitchFamily="18" charset="0"/>
                <a:cs typeface="Times New Roman" pitchFamily="18" charset="0"/>
              </a:rPr>
              <a:t>Keksalik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tushunchasining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o‘zi</a:t>
            </a:r>
            <a:r>
              <a:rPr lang="en-US" sz="2400" dirty="0">
                <a:latin typeface="Times New Roman" pitchFamily="18" charset="0"/>
                <a:cs typeface="Times New Roman" pitchFamily="18" charset="0"/>
              </a:rPr>
              <a:t> ham </a:t>
            </a:r>
            <a:r>
              <a:rPr lang="en-US" sz="2400" dirty="0" err="1">
                <a:latin typeface="Times New Roman" pitchFamily="18" charset="0"/>
                <a:cs typeface="Times New Roman" pitchFamily="18" charset="0"/>
              </a:rPr>
              <a:t>genetik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xususiyatlarga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u </a:t>
            </a:r>
            <a:r>
              <a:rPr lang="en-US" sz="2400" dirty="0" err="1">
                <a:latin typeface="Times New Roman" pitchFamily="18" charset="0"/>
                <a:cs typeface="Times New Roman" pitchFamily="18" charset="0"/>
              </a:rPr>
              <a:t>insonlarda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vaqtda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sodir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bo'lmaydi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sababdan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sharoitda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yashab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o'tgan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insonlarda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hayotiy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kuchlarning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tugash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vaqti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ma’lum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ko'rsatkich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atrofida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doimo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o'zgarib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turadi.Uning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maksimal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qiymati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sifatida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hayotning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biologik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davomiyligi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belgilangan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bo'lib</a:t>
            </a:r>
            <a:r>
              <a:rPr lang="en-US" sz="2400" dirty="0">
                <a:latin typeface="Times New Roman" pitchFamily="18" charset="0"/>
                <a:cs typeface="Times New Roman" pitchFamily="18" charset="0"/>
              </a:rPr>
              <a:t>, u 115-125 </a:t>
            </a:r>
            <a:r>
              <a:rPr lang="en-US" sz="2400" dirty="0" err="1">
                <a:latin typeface="Times New Roman" pitchFamily="18" charset="0"/>
                <a:cs typeface="Times New Roman" pitchFamily="18" charset="0"/>
              </a:rPr>
              <a:t>yoshni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tashkil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etadi.Agar</a:t>
            </a:r>
            <a:r>
              <a:rPr lang="en-US" sz="2400" dirty="0">
                <a:latin typeface="Times New Roman" pitchFamily="18" charset="0"/>
                <a:cs typeface="Times New Roman" pitchFamily="18" charset="0"/>
              </a:rPr>
              <a:t> endogen </a:t>
            </a:r>
            <a:r>
              <a:rPr lang="en-US" sz="2400" dirty="0" err="1">
                <a:latin typeface="Times New Roman" pitchFamily="18" charset="0"/>
                <a:cs typeface="Times New Roman" pitchFamily="18" charset="0"/>
              </a:rPr>
              <a:t>omiliar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aholining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muayyan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guruhida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holatlarining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taqsimlanishini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inson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funktsiyasidan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chiqqan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holda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tartibga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tursa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ekzogen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omiliar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aksincha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tartibni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buzadi.Chunki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ekzogen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omiliar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inson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yoshiga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bog'liq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holda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sodir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bo'lmaydi.Har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qanday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odam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yoshidan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qat’iy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nazar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mazkur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omiliar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ta’sirining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obyektiga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aylanishi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mumkin.Ular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insonning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darhol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o'limiga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sababchi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bo'lmasligi</a:t>
            </a:r>
            <a:r>
              <a:rPr lang="en-US" sz="2400" dirty="0">
                <a:latin typeface="Times New Roman" pitchFamily="18" charset="0"/>
                <a:cs typeface="Times New Roman" pitchFamily="18" charset="0"/>
              </a:rPr>
              <a:t> ham </a:t>
            </a:r>
            <a:r>
              <a:rPr lang="en-US" sz="2400" dirty="0" err="1">
                <a:latin typeface="Times New Roman" pitchFamily="18" charset="0"/>
                <a:cs typeface="Times New Roman" pitchFamily="18" charset="0"/>
              </a:rPr>
              <a:t>mumkin.Biroq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bunday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omillarning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organizmga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o'tkazgan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ta’siri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juda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hollarda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asoratsiz</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kechadi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3652094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агетная рамка 3"/>
          <p:cNvSpPr/>
          <p:nvPr/>
        </p:nvSpPr>
        <p:spPr>
          <a:xfrm>
            <a:off x="0" y="0"/>
            <a:ext cx="9144000" cy="685800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Times New Roman" pitchFamily="18" charset="0"/>
                <a:cs typeface="Times New Roman" pitchFamily="18" charset="0"/>
              </a:rPr>
              <a:t>Endogen </a:t>
            </a:r>
            <a:r>
              <a:rPr lang="en-US" sz="2400" b="1" dirty="0" err="1">
                <a:solidFill>
                  <a:schemeClr val="tx1"/>
                </a:solidFill>
                <a:latin typeface="Times New Roman" pitchFamily="18" charset="0"/>
                <a:cs typeface="Times New Roman" pitchFamily="18" charset="0"/>
              </a:rPr>
              <a:t>va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ekzogen</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omillar</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ta’sirida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o’lim</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holatlarining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yuz</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beiganligi</a:t>
            </a:r>
            <a:r>
              <a:rPr lang="en-US" sz="2400" b="1" dirty="0">
                <a:solidFill>
                  <a:schemeClr val="tx1"/>
                </a:solidFill>
                <a:latin typeface="Times New Roman" pitchFamily="18" charset="0"/>
                <a:cs typeface="Times New Roman" pitchFamily="18" charset="0"/>
              </a:rPr>
              <a:t> bois, </a:t>
            </a:r>
            <a:r>
              <a:rPr lang="en-US" sz="2400" b="1" dirty="0" err="1">
                <a:solidFill>
                  <a:schemeClr val="tx1"/>
                </a:solidFill>
                <a:latin typeface="Times New Roman" pitchFamily="18" charset="0"/>
                <a:cs typeface="Times New Roman" pitchFamily="18" charset="0"/>
              </a:rPr>
              <a:t>ulardagi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o‘zgarishlarning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yig‘indisi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ikki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xil</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oqibatga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olib</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keladi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Bular</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o’limni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miqdor</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ko‘rsatkichlarining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o‘zgarishi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yosh</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o‘sib</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borgani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sayin</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o’lim</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holatlarining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ko‘payishi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hamda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yoshdan</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qat’iy</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nazar</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o‘lim</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hollarining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tez-tez</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uchrashi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va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hayot</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davomiyligining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o‘sishi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Mazkur</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hodisalar</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demografiyada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epidemiologik</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o‘tish</a:t>
            </a:r>
            <a:r>
              <a:rPr lang="en-US" sz="2400" b="1" dirty="0">
                <a:solidFill>
                  <a:schemeClr val="tx1"/>
                </a:solidFill>
                <a:latin typeface="Times New Roman" pitchFamily="18" charset="0"/>
                <a:cs typeface="Times New Roman" pitchFamily="18" charset="0"/>
              </a:rPr>
              <a:t> deb </a:t>
            </a:r>
            <a:r>
              <a:rPr lang="en-US" sz="2400" b="1" dirty="0" err="1">
                <a:solidFill>
                  <a:schemeClr val="tx1"/>
                </a:solidFill>
                <a:latin typeface="Times New Roman" pitchFamily="18" charset="0"/>
                <a:cs typeface="Times New Roman" pitchFamily="18" charset="0"/>
              </a:rPr>
              <a:t>nomlanadi.Bunda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turli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yoshdagi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o‘lim</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hamda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o‘lim</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sabablari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intensiv</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ravishda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evolyutsion</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o‘zgarishi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nazarda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tutiladi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Ushbu</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holda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o‘lim</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sabablari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deganda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insonga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ekzogen</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omillar</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va</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inson</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organizmining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qarishi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jarayoni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bilan</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bogdiq</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patologiyalarning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yuz</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berish</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holatlari</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tushuniladi</a:t>
            </a:r>
            <a:r>
              <a:rPr lang="en-US" sz="2400" b="1" dirty="0">
                <a:solidFill>
                  <a:schemeClr val="tx1"/>
                </a:solidFill>
                <a:latin typeface="Times New Roman" pitchFamily="18" charset="0"/>
                <a:cs typeface="Times New Roman" pitchFamily="18" charset="0"/>
              </a:rPr>
              <a:t>.</a:t>
            </a:r>
            <a:endParaRPr lang="ru-RU" sz="24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807477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знак завершения 3"/>
          <p:cNvSpPr/>
          <p:nvPr/>
        </p:nvSpPr>
        <p:spPr>
          <a:xfrm>
            <a:off x="0" y="5617"/>
            <a:ext cx="9144000" cy="1800200"/>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a:solidFill>
                  <a:schemeClr val="tx1"/>
                </a:solidFill>
                <a:latin typeface="Times New Roman" pitchFamily="18" charset="0"/>
                <a:cs typeface="Times New Roman" pitchFamily="18" charset="0"/>
              </a:rPr>
              <a:t>Demografik</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tarixni</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davrlashtirish</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o’limning</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quyidagi</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uchta</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asosiy</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tipining</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mavjud</a:t>
            </a:r>
            <a:r>
              <a:rPr lang="en-US" sz="3200" dirty="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bo’lganligini</a:t>
            </a:r>
            <a:r>
              <a:rPr lang="en-US" sz="3200" dirty="0" smtClean="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asoslashga</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yordam</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beradi</a:t>
            </a:r>
            <a:r>
              <a:rPr lang="en-US" sz="3200" dirty="0">
                <a:solidFill>
                  <a:schemeClr val="tx1"/>
                </a:solidFill>
                <a:latin typeface="Times New Roman" pitchFamily="18" charset="0"/>
                <a:cs typeface="Times New Roman" pitchFamily="18" charset="0"/>
              </a:rPr>
              <a:t>:</a:t>
            </a:r>
            <a:endParaRPr lang="ru-RU" sz="3200" dirty="0">
              <a:solidFill>
                <a:schemeClr val="tx1"/>
              </a:solidFill>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113949826"/>
              </p:ext>
            </p:extLst>
          </p:nvPr>
        </p:nvGraphicFramePr>
        <p:xfrm>
          <a:off x="1259632" y="1988840"/>
          <a:ext cx="6900173" cy="4536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348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ipe(down)">
                                      <p:cBhvr>
                                        <p:cTn id="13" dur="500"/>
                                        <p:tgtEl>
                                          <p:spTgt spid="4">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Блок-схема: альтернативный процесс 4"/>
          <p:cNvSpPr/>
          <p:nvPr/>
        </p:nvSpPr>
        <p:spPr>
          <a:xfrm>
            <a:off x="0" y="116632"/>
            <a:ext cx="9144000" cy="674136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err="1">
                <a:solidFill>
                  <a:schemeClr val="tx1"/>
                </a:solidFill>
                <a:latin typeface="Times New Roman" pitchFamily="18" charset="0"/>
                <a:cs typeface="Times New Roman" pitchFamily="18" charset="0"/>
              </a:rPr>
              <a:t>O’limning</a:t>
            </a:r>
            <a:r>
              <a:rPr lang="en-US" sz="3000" b="1" dirty="0">
                <a:solidFill>
                  <a:schemeClr val="tx1"/>
                </a:solidFill>
                <a:latin typeface="Times New Roman" pitchFamily="18" charset="0"/>
                <a:cs typeface="Times New Roman" pitchFamily="18" charset="0"/>
              </a:rPr>
              <a:t> </a:t>
            </a:r>
            <a:r>
              <a:rPr lang="en-US" sz="3000" b="1" dirty="0" err="1">
                <a:solidFill>
                  <a:schemeClr val="tx1"/>
                </a:solidFill>
                <a:latin typeface="Times New Roman" pitchFamily="18" charset="0"/>
                <a:cs typeface="Times New Roman" pitchFamily="18" charset="0"/>
              </a:rPr>
              <a:t>arxetip</a:t>
            </a:r>
            <a:r>
              <a:rPr lang="en-US" sz="3000" b="1" dirty="0">
                <a:solidFill>
                  <a:schemeClr val="tx1"/>
                </a:solidFill>
                <a:latin typeface="Times New Roman" pitchFamily="18" charset="0"/>
                <a:cs typeface="Times New Roman" pitchFamily="18" charset="0"/>
              </a:rPr>
              <a:t> tipi </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kishilik</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jamiyati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tarixining</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eng</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uzoq</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davom</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etgan</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davrini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qamrab</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oladi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Uning</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paydo</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bodishi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insonning</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hayvonot</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dunyosidan</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ajralib</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chiqishi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va</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o‘zgacha</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bir</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biologik</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turga</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mansub</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mavjudotlar</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guruhining</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shakllana</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boshlanishi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bilan</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bogdiq</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Uning</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shakllanishidagi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faol</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davri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neolit</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hamda</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dastlabki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agrar</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inqilob</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ya’ni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termachilikdan</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ishlab</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chiqaruvchi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iqtisodiyotga</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o‘tish</a:t>
            </a:r>
            <a:r>
              <a:rPr lang="en-US" sz="3000" dirty="0">
                <a:solidFill>
                  <a:schemeClr val="tx1"/>
                </a:solidFill>
                <a:latin typeface="Times New Roman" pitchFamily="18" charset="0"/>
                <a:cs typeface="Times New Roman" pitchFamily="18" charset="0"/>
              </a:rPr>
              <a:t> </a:t>
            </a:r>
            <a:endParaRPr lang="en-US" sz="3000" dirty="0" smtClean="0">
              <a:solidFill>
                <a:schemeClr val="tx1"/>
              </a:solidFill>
              <a:latin typeface="Times New Roman" pitchFamily="18" charset="0"/>
              <a:cs typeface="Times New Roman" pitchFamily="18" charset="0"/>
            </a:endParaRPr>
          </a:p>
          <a:p>
            <a:pPr algn="ctr"/>
            <a:r>
              <a:rPr lang="en-US" sz="3000" dirty="0" err="1" smtClean="0">
                <a:solidFill>
                  <a:schemeClr val="tx1"/>
                </a:solidFill>
                <a:latin typeface="Times New Roman" pitchFamily="18" charset="0"/>
                <a:cs typeface="Times New Roman" pitchFamily="18" charset="0"/>
              </a:rPr>
              <a:t>davriga</a:t>
            </a:r>
            <a:r>
              <a:rPr lang="en-US" sz="3000" dirty="0" smtClean="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to‘g‘ri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keladi</a:t>
            </a:r>
            <a:r>
              <a:rPr lang="en-US" sz="3000" dirty="0">
                <a:solidFill>
                  <a:schemeClr val="tx1"/>
                </a:solidFill>
                <a:latin typeface="Times New Roman" pitchFamily="18" charset="0"/>
                <a:cs typeface="Times New Roman" pitchFamily="18" charset="0"/>
              </a:rPr>
              <a:t>. </a:t>
            </a:r>
            <a:endParaRPr lang="en-US" sz="3000" dirty="0" smtClean="0">
              <a:solidFill>
                <a:schemeClr val="tx1"/>
              </a:solidFill>
              <a:latin typeface="Times New Roman" pitchFamily="18" charset="0"/>
              <a:cs typeface="Times New Roman" pitchFamily="18" charset="0"/>
            </a:endParaRPr>
          </a:p>
          <a:p>
            <a:pPr algn="ctr"/>
            <a:r>
              <a:rPr lang="en-US" sz="3000" dirty="0" err="1">
                <a:solidFill>
                  <a:schemeClr val="tx1"/>
                </a:solidFill>
                <a:latin typeface="Times New Roman" pitchFamily="18" charset="0"/>
                <a:cs typeface="Times New Roman" pitchFamily="18" charset="0"/>
              </a:rPr>
              <a:t>Shuni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alohida</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qayd</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qilish</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lozimki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bu</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davrdagi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sodir</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bodgan</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ijobiy</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o‘zgarishlarga</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yuqori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baho</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bermaslik</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kerak.Chunki</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bu</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davrda</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insonlarning</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hayot</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davomiyligi</a:t>
            </a:r>
            <a:r>
              <a:rPr lang="en-US" sz="3000" dirty="0">
                <a:solidFill>
                  <a:schemeClr val="tx1"/>
                </a:solidFill>
                <a:latin typeface="Times New Roman" pitchFamily="18" charset="0"/>
                <a:cs typeface="Times New Roman" pitchFamily="18" charset="0"/>
              </a:rPr>
              <a:t> 21 </a:t>
            </a:r>
            <a:r>
              <a:rPr lang="en-US" sz="3000" dirty="0" err="1">
                <a:solidFill>
                  <a:schemeClr val="tx1"/>
                </a:solidFill>
                <a:latin typeface="Times New Roman" pitchFamily="18" charset="0"/>
                <a:cs typeface="Times New Roman" pitchFamily="18" charset="0"/>
              </a:rPr>
              <a:t>yoshdan</a:t>
            </a:r>
            <a:r>
              <a:rPr lang="en-US" sz="3000" dirty="0">
                <a:solidFill>
                  <a:schemeClr val="tx1"/>
                </a:solidFill>
                <a:latin typeface="Times New Roman" pitchFamily="18" charset="0"/>
                <a:cs typeface="Times New Roman" pitchFamily="18" charset="0"/>
              </a:rPr>
              <a:t> </a:t>
            </a:r>
            <a:r>
              <a:rPr lang="en-US" sz="3000" dirty="0" err="1">
                <a:solidFill>
                  <a:schemeClr val="tx1"/>
                </a:solidFill>
                <a:latin typeface="Times New Roman" pitchFamily="18" charset="0"/>
                <a:cs typeface="Times New Roman" pitchFamily="18" charset="0"/>
              </a:rPr>
              <a:t>oshmagan</a:t>
            </a:r>
            <a:r>
              <a:rPr lang="en-US" sz="3000" dirty="0">
                <a:solidFill>
                  <a:schemeClr val="tx1"/>
                </a:solidFill>
                <a:latin typeface="Times New Roman" pitchFamily="18" charset="0"/>
                <a:cs typeface="Times New Roman" pitchFamily="18" charset="0"/>
              </a:rPr>
              <a:t>.</a:t>
            </a:r>
            <a:endParaRPr lang="ru-RU" sz="3000" dirty="0">
              <a:solidFill>
                <a:schemeClr val="tx1"/>
              </a:solidFill>
              <a:latin typeface="Times New Roman" pitchFamily="18" charset="0"/>
              <a:cs typeface="Times New Roman" pitchFamily="18" charset="0"/>
            </a:endParaRPr>
          </a:p>
          <a:p>
            <a:pPr algn="ctr"/>
            <a:endParaRPr lang="ru-RU" sz="3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600560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2000"/>
                                        <p:tgtEl>
                                          <p:spTgt spid="5">
                                            <p:txEl>
                                              <p:pRg st="0" end="0"/>
                                            </p:txEl>
                                          </p:spTgt>
                                        </p:tgtEl>
                                      </p:cBhvr>
                                    </p:animEffect>
                                    <p:anim calcmode="lin" valueType="num">
                                      <p:cBhvr>
                                        <p:cTn id="13" dur="2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14" dur="2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fade">
                                      <p:cBhvr>
                                        <p:cTn id="19" dur="2000"/>
                                        <p:tgtEl>
                                          <p:spTgt spid="5">
                                            <p:txEl>
                                              <p:pRg st="1" end="1"/>
                                            </p:txEl>
                                          </p:spTgt>
                                        </p:tgtEl>
                                      </p:cBhvr>
                                    </p:animEffect>
                                    <p:anim calcmode="lin" valueType="num">
                                      <p:cBhvr>
                                        <p:cTn id="20" dur="2000" fill="hold"/>
                                        <p:tgtEl>
                                          <p:spTgt spid="5">
                                            <p:txEl>
                                              <p:pRg st="1" end="1"/>
                                            </p:txEl>
                                          </p:spTgt>
                                        </p:tgtEl>
                                        <p:attrNameLst>
                                          <p:attrName>ppt_w</p:attrName>
                                        </p:attrNameLst>
                                      </p:cBhvr>
                                      <p:tavLst>
                                        <p:tav tm="0" fmla="#ppt_w*sin(2.5*pi*$)">
                                          <p:val>
                                            <p:fltVal val="0"/>
                                          </p:val>
                                        </p:tav>
                                        <p:tav tm="100000">
                                          <p:val>
                                            <p:fltVal val="1"/>
                                          </p:val>
                                        </p:tav>
                                      </p:tavLst>
                                    </p:anim>
                                    <p:anim calcmode="lin" valueType="num">
                                      <p:cBhvr>
                                        <p:cTn id="21" dur="2000" fill="hold"/>
                                        <p:tgtEl>
                                          <p:spTgt spid="5">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5">
                                            <p:txEl>
                                              <p:pRg st="2" end="2"/>
                                            </p:txEl>
                                          </p:spTgt>
                                        </p:tgtEl>
                                        <p:attrNameLst>
                                          <p:attrName>style.visibility</p:attrName>
                                        </p:attrNameLst>
                                      </p:cBhvr>
                                      <p:to>
                                        <p:strVal val="visible"/>
                                      </p:to>
                                    </p:set>
                                    <p:animEffect transition="in" filter="fade">
                                      <p:cBhvr>
                                        <p:cTn id="26" dur="2000"/>
                                        <p:tgtEl>
                                          <p:spTgt spid="5">
                                            <p:txEl>
                                              <p:pRg st="2" end="2"/>
                                            </p:txEl>
                                          </p:spTgt>
                                        </p:tgtEl>
                                      </p:cBhvr>
                                    </p:animEffect>
                                    <p:anim calcmode="lin" valueType="num">
                                      <p:cBhvr>
                                        <p:cTn id="27" dur="2000" fill="hold"/>
                                        <p:tgtEl>
                                          <p:spTgt spid="5">
                                            <p:txEl>
                                              <p:pRg st="2" end="2"/>
                                            </p:txEl>
                                          </p:spTgt>
                                        </p:tgtEl>
                                        <p:attrNameLst>
                                          <p:attrName>ppt_w</p:attrName>
                                        </p:attrNameLst>
                                      </p:cBhvr>
                                      <p:tavLst>
                                        <p:tav tm="0" fmla="#ppt_w*sin(2.5*pi*$)">
                                          <p:val>
                                            <p:fltVal val="0"/>
                                          </p:val>
                                        </p:tav>
                                        <p:tav tm="100000">
                                          <p:val>
                                            <p:fltVal val="1"/>
                                          </p:val>
                                        </p:tav>
                                      </p:tavLst>
                                    </p:anim>
                                    <p:anim calcmode="lin" valueType="num">
                                      <p:cBhvr>
                                        <p:cTn id="28" dur="2000" fill="hold"/>
                                        <p:tgtEl>
                                          <p:spTgt spid="5">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ертикальный свиток 3"/>
          <p:cNvSpPr/>
          <p:nvPr/>
        </p:nvSpPr>
        <p:spPr>
          <a:xfrm>
            <a:off x="0" y="0"/>
            <a:ext cx="9144000" cy="6858000"/>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chemeClr val="tx1"/>
                </a:solidFill>
                <a:latin typeface="Times New Roman" pitchFamily="18" charset="0"/>
                <a:cs typeface="Times New Roman" pitchFamily="18" charset="0"/>
              </a:rPr>
              <a:t>O’limning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an’anaviy</a:t>
            </a:r>
            <a:r>
              <a:rPr lang="en-US" sz="2400" b="1" dirty="0">
                <a:solidFill>
                  <a:schemeClr val="tx1"/>
                </a:solidFill>
                <a:latin typeface="Times New Roman" pitchFamily="18" charset="0"/>
                <a:cs typeface="Times New Roman" pitchFamily="18" charset="0"/>
              </a:rPr>
              <a:t> tipi </a:t>
            </a:r>
            <a:r>
              <a:rPr lang="en-US" sz="2400" dirty="0" err="1">
                <a:solidFill>
                  <a:schemeClr val="tx1"/>
                </a:solidFill>
                <a:latin typeface="Times New Roman" pitchFamily="18" charset="0"/>
                <a:cs typeface="Times New Roman" pitchFamily="18" charset="0"/>
              </a:rPr>
              <a:t>quidorlik</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jamiyatidan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boshlab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shakllana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boshlagan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 XVIII </a:t>
            </a:r>
            <a:r>
              <a:rPr lang="en-US" sz="2400" dirty="0" err="1">
                <a:solidFill>
                  <a:schemeClr val="tx1"/>
                </a:solidFill>
                <a:latin typeface="Times New Roman" pitchFamily="18" charset="0"/>
                <a:cs typeface="Times New Roman" pitchFamily="18" charset="0"/>
              </a:rPr>
              <a:t>asr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o‘rtalariga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qadar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mavjud</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bodgan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Ko'pchilik</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mamlakatlarda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masalan</a:t>
            </a:r>
            <a:r>
              <a:rPr lang="en-US" sz="2400" dirty="0">
                <a:solidFill>
                  <a:schemeClr val="tx1"/>
                </a:solidFill>
                <a:latin typeface="Times New Roman" pitchFamily="18" charset="0"/>
                <a:cs typeface="Times New Roman" pitchFamily="18" charset="0"/>
              </a:rPr>
              <a:t>, 0‘zbekistonda u XX </a:t>
            </a:r>
            <a:r>
              <a:rPr lang="en-US" sz="2400" dirty="0" err="1">
                <a:solidFill>
                  <a:schemeClr val="tx1"/>
                </a:solidFill>
                <a:latin typeface="Times New Roman" pitchFamily="18" charset="0"/>
                <a:cs typeface="Times New Roman" pitchFamily="18" charset="0"/>
              </a:rPr>
              <a:t>asrgacha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davom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etgan.O’limning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mazkur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tipining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tarqalishi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agrar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iqtisodiyotning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hukm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surishi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inqirozi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esa</a:t>
            </a:r>
            <a:r>
              <a:rPr lang="en-US" sz="2400" dirty="0">
                <a:solidFill>
                  <a:schemeClr val="tx1"/>
                </a:solidFill>
                <a:latin typeface="Times New Roman" pitchFamily="18" charset="0"/>
                <a:cs typeface="Times New Roman" pitchFamily="18" charset="0"/>
              </a:rPr>
              <a:t> industrial </a:t>
            </a:r>
            <a:r>
              <a:rPr lang="en-US" sz="2400" dirty="0" err="1">
                <a:solidFill>
                  <a:schemeClr val="tx1"/>
                </a:solidFill>
                <a:latin typeface="Times New Roman" pitchFamily="18" charset="0"/>
                <a:cs typeface="Times New Roman" pitchFamily="18" charset="0"/>
              </a:rPr>
              <a:t>jamiyatning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rivojlana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boshlashi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bilan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izohlanadi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aksariyat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jihatlari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o’limning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arxetip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tipiga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o‘xshash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chunki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o’limning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tipida</a:t>
            </a:r>
            <a:r>
              <a:rPr lang="en-US" sz="2400" dirty="0">
                <a:solidFill>
                  <a:schemeClr val="tx1"/>
                </a:solidFill>
                <a:latin typeface="Times New Roman" pitchFamily="18" charset="0"/>
                <a:cs typeface="Times New Roman" pitchFamily="18" charset="0"/>
              </a:rPr>
              <a:t> ham </a:t>
            </a:r>
            <a:r>
              <a:rPr lang="en-US" sz="2400" dirty="0" err="1">
                <a:solidFill>
                  <a:schemeClr val="tx1"/>
                </a:solidFill>
                <a:latin typeface="Times New Roman" pitchFamily="18" charset="0"/>
                <a:cs typeface="Times New Roman" pitchFamily="18" charset="0"/>
              </a:rPr>
              <a:t>ekzogen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omillar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unga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xos</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bo‘lgan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o‘lim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sabablari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ustunlik</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qilgan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ommaviy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epidemiyalar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ocharchilik</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urush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oqibatidagi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o‘Iim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h.k</a:t>
            </a:r>
            <a:r>
              <a:rPr lang="en-US" sz="2400" dirty="0" smtClean="0">
                <a:solidFill>
                  <a:schemeClr val="tx1"/>
                </a:solidFill>
                <a:latin typeface="Times New Roman" pitchFamily="18" charset="0"/>
                <a:cs typeface="Times New Roman" pitchFamily="18" charset="0"/>
              </a:rPr>
              <a:t>.</a:t>
            </a:r>
          </a:p>
          <a:p>
            <a:pPr algn="ctr"/>
            <a:r>
              <a:rPr lang="en-US" sz="2400" dirty="0" err="1">
                <a:solidFill>
                  <a:schemeClr val="tx1"/>
                </a:solidFill>
                <a:latin typeface="Times New Roman" pitchFamily="18" charset="0"/>
                <a:cs typeface="Times New Roman" pitchFamily="18" charset="0"/>
              </a:rPr>
              <a:t>O‘limnirig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tipida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O‘zbekistonda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aholining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o‘rtacha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umr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ko'rish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davri</a:t>
            </a:r>
            <a:r>
              <a:rPr lang="en-US" sz="2400" dirty="0">
                <a:solidFill>
                  <a:schemeClr val="tx1"/>
                </a:solidFill>
                <a:latin typeface="Times New Roman" pitchFamily="18" charset="0"/>
                <a:cs typeface="Times New Roman" pitchFamily="18" charset="0"/>
              </a:rPr>
              <a:t> 32 </a:t>
            </a:r>
            <a:r>
              <a:rPr lang="en-US" sz="2400" dirty="0" err="1">
                <a:solidFill>
                  <a:schemeClr val="tx1"/>
                </a:solidFill>
                <a:latin typeface="Times New Roman" pitchFamily="18" charset="0"/>
                <a:cs typeface="Times New Roman" pitchFamily="18" charset="0"/>
              </a:rPr>
              <a:t>yosh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bo’lgan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O‘lkadagi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og‘ir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turmush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sharoiti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tibbiy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xizmatlarningjuda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kamligi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aholi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o‘rtasida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o‘limning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ko‘pligi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aholining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o'rtacha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umr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ko’rish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davomiyligining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kamayishiga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olib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kelgan</a:t>
            </a: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706961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p:cTn id="14"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4">
                                            <p:txEl>
                                              <p:pRg st="0" end="0"/>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p:cTn id="19"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3528" y="751344"/>
            <a:ext cx="8280920" cy="6124754"/>
          </a:xfrm>
          <a:prstGeom prst="rect">
            <a:avLst/>
          </a:prstGeom>
        </p:spPr>
        <p:txBody>
          <a:bodyPr wrap="square">
            <a:spAutoFit/>
          </a:bodyPr>
          <a:lstStyle/>
          <a:p>
            <a:pPr algn="ctr"/>
            <a:r>
              <a:rPr lang="en-US" sz="2800" dirty="0">
                <a:latin typeface="Times New Roman" pitchFamily="18" charset="0"/>
                <a:cs typeface="Times New Roman" pitchFamily="18" charset="0"/>
              </a:rPr>
              <a:t>XX </a:t>
            </a:r>
            <a:r>
              <a:rPr lang="en-US" sz="2800" dirty="0" err="1">
                <a:latin typeface="Times New Roman" pitchFamily="18" charset="0"/>
                <a:cs typeface="Times New Roman" pitchFamily="18" charset="0"/>
              </a:rPr>
              <a:t>asr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boshlariga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kelib</a:t>
            </a:r>
            <a:r>
              <a:rPr lang="en-US" sz="2800" dirty="0">
                <a:latin typeface="Times New Roman" pitchFamily="18" charset="0"/>
                <a:cs typeface="Times New Roman" pitchFamily="18" charset="0"/>
              </a:rPr>
              <a:t> </a:t>
            </a:r>
            <a:r>
              <a:rPr lang="en-US" sz="2800" b="1" dirty="0" err="1">
                <a:latin typeface="Times New Roman" pitchFamily="18" charset="0"/>
                <a:cs typeface="Times New Roman" pitchFamily="18" charset="0"/>
              </a:rPr>
              <a:t>o‘limning</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yangi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zamonaviy</a:t>
            </a:r>
            <a:r>
              <a:rPr lang="en-US" sz="2800" b="1" dirty="0">
                <a:latin typeface="Times New Roman" pitchFamily="18" charset="0"/>
                <a:cs typeface="Times New Roman" pitchFamily="18" charset="0"/>
              </a:rPr>
              <a:t> </a:t>
            </a:r>
            <a:r>
              <a:rPr lang="en-US" sz="2800" dirty="0" err="1">
                <a:latin typeface="Times New Roman" pitchFamily="18" charset="0"/>
                <a:cs typeface="Times New Roman" pitchFamily="18" charset="0"/>
              </a:rPr>
              <a:t>tipining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shakllanishi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zamin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yaratildi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Aftidan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epidemiya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yuqumli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parazitar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kasalliklar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ustidan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o‘rnatilgan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nazorat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to‘liq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darajada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o’limning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an’anaviy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turining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tugallanganligini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anglatmaydi</a:t>
            </a:r>
            <a:r>
              <a:rPr lang="en-US" sz="2800" dirty="0">
                <a:latin typeface="Times New Roman" pitchFamily="18" charset="0"/>
                <a:cs typeface="Times New Roman" pitchFamily="18" charset="0"/>
              </a:rPr>
              <a:t>. Endogen </a:t>
            </a:r>
            <a:r>
              <a:rPr lang="en-US" sz="2800" dirty="0" err="1">
                <a:latin typeface="Times New Roman" pitchFamily="18" charset="0"/>
                <a:cs typeface="Times New Roman" pitchFamily="18" charset="0"/>
              </a:rPr>
              <a:t>omillar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bog’liq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o‘lim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sabablarining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ustun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kelishi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asosan</a:t>
            </a:r>
            <a:r>
              <a:rPr lang="en-US" sz="2800" dirty="0">
                <a:latin typeface="Times New Roman" pitchFamily="18" charset="0"/>
                <a:cs typeface="Times New Roman" pitchFamily="18" charset="0"/>
              </a:rPr>
              <a:t> XX </a:t>
            </a:r>
            <a:r>
              <a:rPr lang="en-US" sz="2800" dirty="0" err="1">
                <a:latin typeface="Times New Roman" pitchFamily="18" charset="0"/>
                <a:cs typeface="Times New Roman" pitchFamily="18" charset="0"/>
              </a:rPr>
              <a:t>asmitig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ikkinchi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yarmiga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to‘g‘ri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keladi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Ushbu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davrda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o‘lim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sabablari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tarkibida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qon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aylanish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tizimi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o'simta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kasalliklaridan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sodir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o‘lim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hollari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yetakchi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o‘rinni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egalladi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Biroq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bugungi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kunda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dunyoning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rivojlangan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mamlakatlarida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kutilayotgan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hayot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davomiyligi</a:t>
            </a:r>
            <a:r>
              <a:rPr lang="en-US" sz="2800" dirty="0">
                <a:latin typeface="Times New Roman" pitchFamily="18" charset="0"/>
                <a:cs typeface="Times New Roman" pitchFamily="18" charset="0"/>
              </a:rPr>
              <a:t> 75-80 </a:t>
            </a:r>
            <a:r>
              <a:rPr lang="en-US" sz="2800" dirty="0" err="1">
                <a:latin typeface="Times New Roman" pitchFamily="18" charset="0"/>
                <a:cs typeface="Times New Roman" pitchFamily="18" charset="0"/>
              </a:rPr>
              <a:t>yoshdan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oshgan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bo‘lsa</a:t>
            </a:r>
            <a:r>
              <a:rPr lang="en-US" sz="2800" dirty="0">
                <a:latin typeface="Times New Roman" pitchFamily="18" charset="0"/>
                <a:cs typeface="Times New Roman" pitchFamily="18" charset="0"/>
              </a:rPr>
              <a:t>-da, </a:t>
            </a:r>
            <a:r>
              <a:rPr lang="en-US" sz="2800" dirty="0" err="1">
                <a:latin typeface="Times New Roman" pitchFamily="18" charset="0"/>
                <a:cs typeface="Times New Roman" pitchFamily="18" charset="0"/>
              </a:rPr>
              <a:t>ekzogen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patologiyalar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ayniqsa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bolalarda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tugatilganligi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haqida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xulosa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chiqarishga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erta</a:t>
            </a:r>
            <a:r>
              <a:rPr lang="en-US" sz="2800" dirty="0">
                <a:latin typeface="Times New Roman" pitchFamily="18" charset="0"/>
                <a:cs typeface="Times New Roman" pitchFamily="18" charset="0"/>
              </a:rPr>
              <a:t>. </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484275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err="1">
                <a:latin typeface="Times New Roman" pitchFamily="18" charset="0"/>
                <a:cs typeface="Times New Roman" pitchFamily="18" charset="0"/>
              </a:rPr>
              <a:t>Demografiyada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aholining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o‘lim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holatini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statistik</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tahlil</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qilish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maqsadida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qator</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ko‘rsatkichlar</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tizimidan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foydalaniladi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Shulardan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o‘lim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darajasini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bahoiovchi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eng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oddiy</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ko‘rsatkich</a:t>
            </a:r>
            <a:r>
              <a:rPr lang="en-US" sz="3600" dirty="0">
                <a:latin typeface="Times New Roman" pitchFamily="18" charset="0"/>
                <a:cs typeface="Times New Roman" pitchFamily="18" charset="0"/>
              </a:rPr>
              <a:t> — </a:t>
            </a:r>
            <a:r>
              <a:rPr lang="en-US" sz="3600" dirty="0" err="1">
                <a:latin typeface="Times New Roman" pitchFamily="18" charset="0"/>
                <a:cs typeface="Times New Roman" pitchFamily="18" charset="0"/>
              </a:rPr>
              <a:t>bu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o</a:t>
            </a:r>
            <a:r>
              <a:rPr lang="en-US" sz="3600" b="1" dirty="0" err="1">
                <a:latin typeface="Times New Roman" pitchFamily="18" charset="0"/>
                <a:cs typeface="Times New Roman" pitchFamily="18" charset="0"/>
              </a:rPr>
              <a:t>‘limning</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umumiy</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koeffitsenti</a:t>
            </a:r>
            <a:r>
              <a:rPr lang="en-US" sz="3600" dirty="0" err="1">
                <a:latin typeface="Times New Roman" pitchFamily="18" charset="0"/>
                <a:cs typeface="Times New Roman" pitchFamily="18" charset="0"/>
              </a:rPr>
              <a:t>hisoblanib</a:t>
            </a:r>
            <a:r>
              <a:rPr lang="en-US" sz="3600" dirty="0">
                <a:latin typeface="Times New Roman" pitchFamily="18" charset="0"/>
                <a:cs typeface="Times New Roman" pitchFamily="18" charset="0"/>
              </a:rPr>
              <a:t>, u </a:t>
            </a:r>
            <a:r>
              <a:rPr lang="en-US" sz="3600" dirty="0" err="1">
                <a:latin typeface="Times New Roman" pitchFamily="18" charset="0"/>
                <a:cs typeface="Times New Roman" pitchFamily="18" charset="0"/>
              </a:rPr>
              <a:t>quyidagi</a:t>
            </a:r>
            <a:r>
              <a:rPr lang="en-US" sz="3600" dirty="0">
                <a:latin typeface="Times New Roman" pitchFamily="18" charset="0"/>
                <a:cs typeface="Times New Roman" pitchFamily="18" charset="0"/>
              </a:rPr>
              <a:t> formula </a:t>
            </a:r>
            <a:r>
              <a:rPr lang="en-US" sz="3600" dirty="0" err="1">
                <a:latin typeface="Times New Roman" pitchFamily="18" charset="0"/>
                <a:cs typeface="Times New Roman" pitchFamily="18" charset="0"/>
              </a:rPr>
              <a:t>yordamida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aniqlanadi</a:t>
            </a:r>
            <a:r>
              <a:rPr lang="en-US" sz="3600"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a:p>
            <a:pPr algn="ctr"/>
            <a:r>
              <a:rPr lang="en-US" sz="3600" i="1" dirty="0">
                <a:latin typeface="Times New Roman" pitchFamily="18" charset="0"/>
                <a:cs typeface="Times New Roman" pitchFamily="18" charset="0"/>
              </a:rPr>
              <a:t>m</a:t>
            </a:r>
            <a:r>
              <a:rPr lang="en-US" sz="3600" dirty="0">
                <a:latin typeface="Times New Roman" pitchFamily="18" charset="0"/>
                <a:cs typeface="Times New Roman" pitchFamily="18" charset="0"/>
              </a:rPr>
              <a:t> = M/R* 1000</a:t>
            </a:r>
            <a:endParaRPr lang="ru-RU" sz="3600" dirty="0">
              <a:latin typeface="Times New Roman" pitchFamily="18" charset="0"/>
              <a:cs typeface="Times New Roman" pitchFamily="18" charset="0"/>
            </a:endParaRPr>
          </a:p>
          <a:p>
            <a:pPr algn="ctr"/>
            <a:r>
              <a:rPr lang="en-US" sz="3600" dirty="0" err="1">
                <a:latin typeface="Times New Roman" pitchFamily="18" charset="0"/>
                <a:cs typeface="Times New Roman" pitchFamily="18" charset="0"/>
              </a:rPr>
              <a:t>Buyerda</a:t>
            </a:r>
            <a:r>
              <a:rPr lang="en-US" sz="3600" dirty="0">
                <a:latin typeface="Times New Roman" pitchFamily="18" charset="0"/>
                <a:cs typeface="Times New Roman" pitchFamily="18" charset="0"/>
              </a:rPr>
              <a:t>: </a:t>
            </a:r>
            <a:r>
              <a:rPr lang="en-US" sz="3600" i="1" dirty="0">
                <a:latin typeface="Times New Roman" pitchFamily="18" charset="0"/>
                <a:cs typeface="Times New Roman" pitchFamily="18" charset="0"/>
              </a:rPr>
              <a:t>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o‘rganilayotgan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davrdagi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o’lganlarning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umumiy</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soni</a:t>
            </a:r>
            <a:r>
              <a:rPr lang="en-US" sz="3600" dirty="0">
                <a:latin typeface="Times New Roman" pitchFamily="18" charset="0"/>
                <a:cs typeface="Times New Roman" pitchFamily="18" charset="0"/>
              </a:rPr>
              <a:t>; </a:t>
            </a:r>
            <a:r>
              <a:rPr lang="en-US" sz="3600" i="1" dirty="0">
                <a:latin typeface="Times New Roman" pitchFamily="18" charset="0"/>
                <a:cs typeface="Times New Roman" pitchFamily="18" charset="0"/>
              </a:rPr>
              <a:t>R</a:t>
            </a:r>
            <a:r>
              <a:rPr lang="en-US" sz="3600" dirty="0">
                <a:latin typeface="Times New Roman" pitchFamily="18" charset="0"/>
                <a:cs typeface="Times New Roman" pitchFamily="18" charset="0"/>
              </a:rPr>
              <a:t> — </a:t>
            </a:r>
            <a:r>
              <a:rPr lang="en-US" sz="3600" dirty="0" err="1">
                <a:latin typeface="Times New Roman" pitchFamily="18" charset="0"/>
                <a:cs typeface="Times New Roman" pitchFamily="18" charset="0"/>
              </a:rPr>
              <a:t>o'rganilayotgan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davrdagi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aholining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o‘rtacha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soni</a:t>
            </a:r>
            <a:r>
              <a:rPr lang="en-US" sz="3600"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p:txBody>
      </p:sp>
    </p:spTree>
    <p:extLst>
      <p:ext uri="{BB962C8B-B14F-4D97-AF65-F5344CB8AC3E}">
        <p14:creationId xmlns:p14="http://schemas.microsoft.com/office/powerpoint/2010/main" val="1864277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 calcmode="lin" valueType="num">
                                      <p:cBhvr additive="base">
                                        <p:cTn id="16"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 calcmode="lin" valueType="num">
                                      <p:cBhvr additive="base">
                                        <p:cTn id="20"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абличка 3"/>
          <p:cNvSpPr/>
          <p:nvPr/>
        </p:nvSpPr>
        <p:spPr>
          <a:xfrm>
            <a:off x="0" y="0"/>
            <a:ext cx="9144000" cy="6858000"/>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latin typeface="Times New Roman" pitchFamily="18" charset="0"/>
                <a:cs typeface="Times New Roman" pitchFamily="18" charset="0"/>
              </a:rPr>
              <a:t>Chaqaloqlar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o‘limi</a:t>
            </a:r>
            <a:r>
              <a:rPr lang="en-US" sz="2400" dirty="0" err="1">
                <a:latin typeface="Times New Roman" pitchFamily="18" charset="0"/>
                <a:cs typeface="Times New Roman" pitchFamily="18" charset="0"/>
              </a:rPr>
              <a:t>deganda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yoshgacha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ya’ni</a:t>
            </a:r>
            <a:r>
              <a:rPr lang="en-US" sz="2400" dirty="0">
                <a:latin typeface="Times New Roman" pitchFamily="18" charset="0"/>
                <a:cs typeface="Times New Roman" pitchFamily="18" charset="0"/>
              </a:rPr>
              <a:t>, 0 </a:t>
            </a:r>
            <a:r>
              <a:rPr lang="en-US" sz="2400" dirty="0" err="1">
                <a:latin typeface="Times New Roman" pitchFamily="18" charset="0"/>
                <a:cs typeface="Times New Roman" pitchFamily="18" charset="0"/>
              </a:rPr>
              <a:t>oydan</a:t>
            </a:r>
            <a:r>
              <a:rPr lang="en-US" sz="2400" dirty="0">
                <a:latin typeface="Times New Roman" pitchFamily="18" charset="0"/>
                <a:cs typeface="Times New Roman" pitchFamily="18" charset="0"/>
              </a:rPr>
              <a:t> 12 </a:t>
            </a:r>
            <a:r>
              <a:rPr lang="en-US" sz="2400" dirty="0" err="1">
                <a:latin typeface="Times New Roman" pitchFamily="18" charset="0"/>
                <a:cs typeface="Times New Roman" pitchFamily="18" charset="0"/>
              </a:rPr>
              <a:t>oygacha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bolalar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o'limi</a:t>
            </a:r>
            <a:r>
              <a:rPr lang="en-US" sz="2400"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bolalar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o‘limi</a:t>
            </a:r>
            <a:r>
              <a:rPr lang="en-US" sz="2400" dirty="0" err="1">
                <a:latin typeface="Times New Roman" pitchFamily="18" charset="0"/>
                <a:cs typeface="Times New Roman" pitchFamily="18" charset="0"/>
              </a:rPr>
              <a:t>deganda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esa</a:t>
            </a:r>
            <a:r>
              <a:rPr lang="en-US" sz="2400" dirty="0">
                <a:latin typeface="Times New Roman" pitchFamily="18" charset="0"/>
                <a:cs typeface="Times New Roman" pitchFamily="18" charset="0"/>
              </a:rPr>
              <a:t> 1 </a:t>
            </a:r>
            <a:r>
              <a:rPr lang="en-US" sz="2400" dirty="0" err="1">
                <a:latin typeface="Times New Roman" pitchFamily="18" charset="0"/>
                <a:cs typeface="Times New Roman" pitchFamily="18" charset="0"/>
              </a:rPr>
              <a:t>yoshdan</a:t>
            </a:r>
            <a:r>
              <a:rPr lang="en-US" sz="2400" dirty="0">
                <a:latin typeface="Times New Roman" pitchFamily="18" charset="0"/>
                <a:cs typeface="Times New Roman" pitchFamily="18" charset="0"/>
              </a:rPr>
              <a:t> 15 </a:t>
            </a:r>
            <a:r>
              <a:rPr lang="en-US" sz="2400" dirty="0" err="1">
                <a:latin typeface="Times New Roman" pitchFamily="18" charset="0"/>
                <a:cs typeface="Times New Roman" pitchFamily="18" charset="0"/>
              </a:rPr>
              <a:t>yoshgacha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aholi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guruhining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o‘limi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tushuniladi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ctr"/>
            <a:r>
              <a:rPr lang="en-US" sz="2400" dirty="0" err="1">
                <a:latin typeface="Times New Roman" pitchFamily="18" charset="0"/>
                <a:cs typeface="Times New Roman" pitchFamily="18" charset="0"/>
              </a:rPr>
              <a:t>Bir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yoshgacha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ko'rsatkichlarining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aksariyati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boshqa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guruhlari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o‘limidan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yuqoriroq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ushbu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davrdagi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ehtimolini</a:t>
            </a:r>
            <a:r>
              <a:rPr lang="en-US" sz="2400" dirty="0">
                <a:latin typeface="Times New Roman" pitchFamily="18" charset="0"/>
                <a:cs typeface="Times New Roman" pitchFamily="18" charset="0"/>
              </a:rPr>
              <a:t> 55 </a:t>
            </a:r>
            <a:r>
              <a:rPr lang="en-US" sz="2400" dirty="0" err="1">
                <a:latin typeface="Times New Roman" pitchFamily="18" charset="0"/>
                <a:cs typeface="Times New Roman" pitchFamily="18" charset="0"/>
              </a:rPr>
              <a:t>yoshga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yetganlarning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ehtimoli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taqqoslash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mumkin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Mazkur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ko‘rsatkichning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boshqa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koeffitsientlaridan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farqi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shundaki</a:t>
            </a:r>
            <a:r>
              <a:rPr lang="en-US" sz="2400" dirty="0">
                <a:latin typeface="Times New Roman" pitchFamily="18" charset="0"/>
                <a:cs typeface="Times New Roman" pitchFamily="18" charset="0"/>
              </a:rPr>
              <a:t>, u </a:t>
            </a:r>
            <a:r>
              <a:rPr lang="en-US" sz="2400" dirty="0" err="1">
                <a:latin typeface="Times New Roman" pitchFamily="18" charset="0"/>
                <a:cs typeface="Times New Roman" pitchFamily="18" charset="0"/>
              </a:rPr>
              <a:t>o‘ziga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hisoblash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usuli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yordamida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aniqlanadi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hamda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muhim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ijtimoiy-iqtisodiy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ahamiyatga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Chaqaloqlar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o‘limi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onalar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o‘limi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darajasi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qatorda</a:t>
            </a:r>
            <a:r>
              <a:rPr lang="en-US" sz="2400" dirty="0">
                <a:latin typeface="Times New Roman" pitchFamily="18" charset="0"/>
                <a:cs typeface="Times New Roman" pitchFamily="18" charset="0"/>
              </a:rPr>
              <a:t> u </a:t>
            </a:r>
            <a:r>
              <a:rPr lang="en-US" sz="2400" dirty="0" err="1">
                <a:latin typeface="Times New Roman" pitchFamily="18" charset="0"/>
                <a:cs typeface="Times New Roman" pitchFamily="18" charset="0"/>
              </a:rPr>
              <a:t>reproduktiv</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salomatlik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holatini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hamda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pediatriya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boshqa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xizmatlar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sifatini</a:t>
            </a:r>
            <a:r>
              <a:rPr lang="en-US" sz="2400" dirty="0">
                <a:latin typeface="Times New Roman" pitchFamily="18" charset="0"/>
                <a:cs typeface="Times New Roman" pitchFamily="18" charset="0"/>
              </a:rPr>
              <a:t> ham </a:t>
            </a:r>
            <a:r>
              <a:rPr lang="en-US" sz="2400" dirty="0" err="1">
                <a:latin typeface="Times New Roman" pitchFamily="18" charset="0"/>
                <a:cs typeface="Times New Roman" pitchFamily="18" charset="0"/>
              </a:rPr>
              <a:t>ko‘rsatadi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4093777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 calcmode="lin" valueType="num">
                                      <p:cBhvr additive="base">
                                        <p:cTn id="16"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663787950"/>
              </p:ext>
            </p:extLst>
          </p:nvPr>
        </p:nvGraphicFramePr>
        <p:xfrm>
          <a:off x="755576" y="2348880"/>
          <a:ext cx="7848872" cy="3435096"/>
        </p:xfrm>
        <a:graphic>
          <a:graphicData uri="http://schemas.openxmlformats.org/drawingml/2006/table">
            <a:tbl>
              <a:tblPr firstRow="1" firstCol="1" bandRow="1">
                <a:tableStyleId>{5C22544A-7EE6-4342-B048-85BDC9FD1C3A}</a:tableStyleId>
              </a:tblPr>
              <a:tblGrid>
                <a:gridCol w="3772221"/>
                <a:gridCol w="4076651"/>
              </a:tblGrid>
              <a:tr h="0">
                <a:tc>
                  <a:txBody>
                    <a:bodyPr/>
                    <a:lstStyle/>
                    <a:p>
                      <a:pPr indent="270510" algn="just">
                        <a:lnSpc>
                          <a:spcPct val="115000"/>
                        </a:lnSpc>
                        <a:spcAft>
                          <a:spcPts val="0"/>
                        </a:spcAft>
                      </a:pPr>
                      <a:r>
                        <a:rPr lang="ru-RU" sz="2800" dirty="0" err="1">
                          <a:effectLst/>
                          <a:latin typeface="Times New Roman" pitchFamily="18" charset="0"/>
                          <a:cs typeface="Times New Roman" pitchFamily="18" charset="0"/>
                        </a:rPr>
                        <a:t>Chaqaloqlar</a:t>
                      </a:r>
                      <a:r>
                        <a:rPr lang="ru-RU" sz="2800" dirty="0">
                          <a:effectLst/>
                          <a:latin typeface="Times New Roman" pitchFamily="18" charset="0"/>
                          <a:cs typeface="Times New Roman" pitchFamily="18" charset="0"/>
                        </a:rPr>
                        <a:t> </a:t>
                      </a:r>
                      <a:r>
                        <a:rPr lang="ru-RU" sz="2800" dirty="0" err="1">
                          <a:effectLst/>
                          <a:latin typeface="Times New Roman" pitchFamily="18" charset="0"/>
                          <a:cs typeface="Times New Roman" pitchFamily="18" charset="0"/>
                        </a:rPr>
                        <a:t>o’limi</a:t>
                      </a:r>
                      <a:r>
                        <a:rPr lang="ru-RU" sz="2800" dirty="0">
                          <a:effectLst/>
                          <a:latin typeface="Times New Roman" pitchFamily="18" charset="0"/>
                          <a:cs typeface="Times New Roman" pitchFamily="18" charset="0"/>
                        </a:rPr>
                        <a:t> </a:t>
                      </a:r>
                      <a:r>
                        <a:rPr lang="ru-RU" sz="2800" dirty="0" err="1">
                          <a:effectLst/>
                          <a:latin typeface="Times New Roman" pitchFamily="18" charset="0"/>
                          <a:cs typeface="Times New Roman" pitchFamily="18" charset="0"/>
                        </a:rPr>
                        <a:t>koeffisiyentining</a:t>
                      </a:r>
                      <a:r>
                        <a:rPr lang="ru-RU" sz="2800" dirty="0">
                          <a:effectLst/>
                          <a:latin typeface="Times New Roman" pitchFamily="18" charset="0"/>
                          <a:cs typeface="Times New Roman" pitchFamily="18" charset="0"/>
                        </a:rPr>
                        <a:t> </a:t>
                      </a:r>
                      <a:r>
                        <a:rPr lang="ru-RU" sz="2800" dirty="0" err="1">
                          <a:effectLst/>
                          <a:latin typeface="Times New Roman" pitchFamily="18" charset="0"/>
                          <a:cs typeface="Times New Roman" pitchFamily="18" charset="0"/>
                        </a:rPr>
                        <a:t>miqdori</a:t>
                      </a:r>
                      <a:r>
                        <a:rPr lang="ru-RU" sz="2800" dirty="0">
                          <a:effectLst/>
                          <a:latin typeface="Times New Roman" pitchFamily="18" charset="0"/>
                          <a:cs typeface="Times New Roman" pitchFamily="18" charset="0"/>
                        </a:rPr>
                        <a:t>,</a:t>
                      </a:r>
                      <a:r>
                        <a:rPr lang="en-US" sz="2800" dirty="0">
                          <a:effectLst/>
                          <a:latin typeface="Times New Roman" pitchFamily="18" charset="0"/>
                          <a:cs typeface="Times New Roman" pitchFamily="18" charset="0"/>
                        </a:rPr>
                        <a:t>‰</a:t>
                      </a:r>
                      <a:endParaRPr lang="ru-RU" sz="2800" dirty="0">
                        <a:effectLst/>
                        <a:latin typeface="Times New Roman" pitchFamily="18" charset="0"/>
                        <a:ea typeface="Times New Roman"/>
                        <a:cs typeface="Times New Roman" pitchFamily="18" charset="0"/>
                      </a:endParaRPr>
                    </a:p>
                  </a:txBody>
                  <a:tcPr marL="68580" marR="68580" marT="0" marB="0"/>
                </a:tc>
                <a:tc>
                  <a:txBody>
                    <a:bodyPr/>
                    <a:lstStyle/>
                    <a:p>
                      <a:pPr indent="270510" algn="just">
                        <a:lnSpc>
                          <a:spcPct val="115000"/>
                        </a:lnSpc>
                        <a:spcAft>
                          <a:spcPts val="0"/>
                        </a:spcAft>
                      </a:pPr>
                      <a:r>
                        <a:rPr lang="ru-RU" sz="2800">
                          <a:effectLst/>
                          <a:latin typeface="Times New Roman" pitchFamily="18" charset="0"/>
                          <a:cs typeface="Times New Roman" pitchFamily="18" charset="0"/>
                        </a:rPr>
                        <a:t>Chaqaloqlar o’limi darajasi tavsifi</a:t>
                      </a:r>
                      <a:endParaRPr lang="ru-RU" sz="2800">
                        <a:effectLst/>
                        <a:latin typeface="Times New Roman" pitchFamily="18" charset="0"/>
                        <a:ea typeface="Times New Roman"/>
                        <a:cs typeface="Times New Roman" pitchFamily="18" charset="0"/>
                      </a:endParaRPr>
                    </a:p>
                  </a:txBody>
                  <a:tcPr marL="68580" marR="68580" marT="0" marB="0"/>
                </a:tc>
              </a:tr>
              <a:tr h="0">
                <a:tc>
                  <a:txBody>
                    <a:bodyPr/>
                    <a:lstStyle/>
                    <a:p>
                      <a:pPr indent="270510" algn="just">
                        <a:lnSpc>
                          <a:spcPct val="115000"/>
                        </a:lnSpc>
                        <a:spcAft>
                          <a:spcPts val="0"/>
                        </a:spcAft>
                      </a:pPr>
                      <a:r>
                        <a:rPr lang="ru-RU" sz="2800">
                          <a:effectLst/>
                          <a:latin typeface="Times New Roman" pitchFamily="18" charset="0"/>
                          <a:cs typeface="Times New Roman" pitchFamily="18" charset="0"/>
                        </a:rPr>
                        <a:t>10 dan kam</a:t>
                      </a:r>
                      <a:endParaRPr lang="ru-RU" sz="2800">
                        <a:effectLst/>
                        <a:latin typeface="Times New Roman" pitchFamily="18" charset="0"/>
                        <a:ea typeface="Times New Roman"/>
                        <a:cs typeface="Times New Roman" pitchFamily="18" charset="0"/>
                      </a:endParaRPr>
                    </a:p>
                  </a:txBody>
                  <a:tcPr marL="68580" marR="68580" marT="0" marB="0"/>
                </a:tc>
                <a:tc>
                  <a:txBody>
                    <a:bodyPr/>
                    <a:lstStyle/>
                    <a:p>
                      <a:pPr indent="270510" algn="just">
                        <a:lnSpc>
                          <a:spcPct val="115000"/>
                        </a:lnSpc>
                        <a:spcAft>
                          <a:spcPts val="0"/>
                        </a:spcAft>
                      </a:pPr>
                      <a:r>
                        <a:rPr lang="ru-RU" sz="2800" dirty="0" err="1">
                          <a:effectLst/>
                          <a:latin typeface="Times New Roman" pitchFamily="18" charset="0"/>
                          <a:cs typeface="Times New Roman" pitchFamily="18" charset="0"/>
                        </a:rPr>
                        <a:t>Past</a:t>
                      </a:r>
                      <a:endParaRPr lang="ru-RU" sz="2800" dirty="0">
                        <a:effectLst/>
                        <a:latin typeface="Times New Roman" pitchFamily="18" charset="0"/>
                        <a:ea typeface="Times New Roman"/>
                        <a:cs typeface="Times New Roman" pitchFamily="18" charset="0"/>
                      </a:endParaRPr>
                    </a:p>
                  </a:txBody>
                  <a:tcPr marL="68580" marR="68580" marT="0" marB="0"/>
                </a:tc>
              </a:tr>
              <a:tr h="0">
                <a:tc>
                  <a:txBody>
                    <a:bodyPr/>
                    <a:lstStyle/>
                    <a:p>
                      <a:pPr indent="270510" algn="just">
                        <a:lnSpc>
                          <a:spcPct val="115000"/>
                        </a:lnSpc>
                        <a:spcAft>
                          <a:spcPts val="0"/>
                        </a:spcAft>
                      </a:pPr>
                      <a:r>
                        <a:rPr lang="ru-RU" sz="2800">
                          <a:effectLst/>
                          <a:latin typeface="Times New Roman" pitchFamily="18" charset="0"/>
                          <a:cs typeface="Times New Roman" pitchFamily="18" charset="0"/>
                        </a:rPr>
                        <a:t>10-19</a:t>
                      </a:r>
                      <a:endParaRPr lang="ru-RU" sz="2800">
                        <a:effectLst/>
                        <a:latin typeface="Times New Roman" pitchFamily="18" charset="0"/>
                        <a:ea typeface="Times New Roman"/>
                        <a:cs typeface="Times New Roman" pitchFamily="18" charset="0"/>
                      </a:endParaRPr>
                    </a:p>
                  </a:txBody>
                  <a:tcPr marL="68580" marR="68580" marT="0" marB="0"/>
                </a:tc>
                <a:tc>
                  <a:txBody>
                    <a:bodyPr/>
                    <a:lstStyle/>
                    <a:p>
                      <a:pPr indent="270510" algn="just">
                        <a:lnSpc>
                          <a:spcPct val="115000"/>
                        </a:lnSpc>
                        <a:spcAft>
                          <a:spcPts val="0"/>
                        </a:spcAft>
                      </a:pPr>
                      <a:r>
                        <a:rPr lang="ru-RU" sz="2800" dirty="0" err="1">
                          <a:effectLst/>
                          <a:latin typeface="Times New Roman" pitchFamily="18" charset="0"/>
                          <a:cs typeface="Times New Roman" pitchFamily="18" charset="0"/>
                        </a:rPr>
                        <a:t>O’rtacha</a:t>
                      </a:r>
                      <a:endParaRPr lang="ru-RU" sz="2800" dirty="0">
                        <a:effectLst/>
                        <a:latin typeface="Times New Roman" pitchFamily="18" charset="0"/>
                        <a:ea typeface="Times New Roman"/>
                        <a:cs typeface="Times New Roman" pitchFamily="18" charset="0"/>
                      </a:endParaRPr>
                    </a:p>
                  </a:txBody>
                  <a:tcPr marL="68580" marR="68580" marT="0" marB="0"/>
                </a:tc>
              </a:tr>
              <a:tr h="0">
                <a:tc>
                  <a:txBody>
                    <a:bodyPr/>
                    <a:lstStyle/>
                    <a:p>
                      <a:pPr indent="270510" algn="just">
                        <a:lnSpc>
                          <a:spcPct val="115000"/>
                        </a:lnSpc>
                        <a:spcAft>
                          <a:spcPts val="0"/>
                        </a:spcAft>
                      </a:pPr>
                      <a:r>
                        <a:rPr lang="ru-RU" sz="2800">
                          <a:effectLst/>
                          <a:latin typeface="Times New Roman" pitchFamily="18" charset="0"/>
                          <a:cs typeface="Times New Roman" pitchFamily="18" charset="0"/>
                        </a:rPr>
                        <a:t>20-29</a:t>
                      </a:r>
                      <a:endParaRPr lang="ru-RU" sz="2800">
                        <a:effectLst/>
                        <a:latin typeface="Times New Roman" pitchFamily="18" charset="0"/>
                        <a:ea typeface="Times New Roman"/>
                        <a:cs typeface="Times New Roman" pitchFamily="18" charset="0"/>
                      </a:endParaRPr>
                    </a:p>
                  </a:txBody>
                  <a:tcPr marL="68580" marR="68580" marT="0" marB="0"/>
                </a:tc>
                <a:tc>
                  <a:txBody>
                    <a:bodyPr/>
                    <a:lstStyle/>
                    <a:p>
                      <a:pPr indent="270510" algn="just">
                        <a:lnSpc>
                          <a:spcPct val="115000"/>
                        </a:lnSpc>
                        <a:spcAft>
                          <a:spcPts val="0"/>
                        </a:spcAft>
                      </a:pPr>
                      <a:r>
                        <a:rPr lang="ru-RU" sz="2800" dirty="0" err="1">
                          <a:effectLst/>
                          <a:latin typeface="Times New Roman" pitchFamily="18" charset="0"/>
                          <a:cs typeface="Times New Roman" pitchFamily="18" charset="0"/>
                        </a:rPr>
                        <a:t>Yuqori</a:t>
                      </a:r>
                      <a:r>
                        <a:rPr lang="ru-RU" sz="2800" dirty="0">
                          <a:effectLst/>
                          <a:latin typeface="Times New Roman" pitchFamily="18" charset="0"/>
                          <a:cs typeface="Times New Roman" pitchFamily="18" charset="0"/>
                        </a:rPr>
                        <a:t> </a:t>
                      </a:r>
                      <a:endParaRPr lang="ru-RU" sz="2800" dirty="0">
                        <a:effectLst/>
                        <a:latin typeface="Times New Roman" pitchFamily="18" charset="0"/>
                        <a:ea typeface="Times New Roman"/>
                        <a:cs typeface="Times New Roman" pitchFamily="18" charset="0"/>
                      </a:endParaRPr>
                    </a:p>
                  </a:txBody>
                  <a:tcPr marL="68580" marR="68580" marT="0" marB="0"/>
                </a:tc>
              </a:tr>
              <a:tr h="0">
                <a:tc>
                  <a:txBody>
                    <a:bodyPr/>
                    <a:lstStyle/>
                    <a:p>
                      <a:pPr indent="270510" algn="just">
                        <a:lnSpc>
                          <a:spcPct val="115000"/>
                        </a:lnSpc>
                        <a:spcAft>
                          <a:spcPts val="0"/>
                        </a:spcAft>
                      </a:pPr>
                      <a:r>
                        <a:rPr lang="ru-RU" sz="2800">
                          <a:effectLst/>
                          <a:latin typeface="Times New Roman" pitchFamily="18" charset="0"/>
                          <a:cs typeface="Times New Roman" pitchFamily="18" charset="0"/>
                        </a:rPr>
                        <a:t>30 va undan ko’p</a:t>
                      </a:r>
                      <a:endParaRPr lang="ru-RU" sz="2800">
                        <a:effectLst/>
                        <a:latin typeface="Times New Roman" pitchFamily="18" charset="0"/>
                        <a:ea typeface="Times New Roman"/>
                        <a:cs typeface="Times New Roman" pitchFamily="18" charset="0"/>
                      </a:endParaRPr>
                    </a:p>
                  </a:txBody>
                  <a:tcPr marL="68580" marR="68580" marT="0" marB="0"/>
                </a:tc>
                <a:tc>
                  <a:txBody>
                    <a:bodyPr/>
                    <a:lstStyle/>
                    <a:p>
                      <a:pPr indent="270510" algn="just">
                        <a:lnSpc>
                          <a:spcPct val="115000"/>
                        </a:lnSpc>
                        <a:spcAft>
                          <a:spcPts val="0"/>
                        </a:spcAft>
                      </a:pPr>
                      <a:r>
                        <a:rPr lang="ru-RU" sz="2800" dirty="0" err="1">
                          <a:effectLst/>
                          <a:latin typeface="Times New Roman" pitchFamily="18" charset="0"/>
                          <a:cs typeface="Times New Roman" pitchFamily="18" charset="0"/>
                        </a:rPr>
                        <a:t>Juda</a:t>
                      </a:r>
                      <a:r>
                        <a:rPr lang="ru-RU" sz="2800" dirty="0">
                          <a:effectLst/>
                          <a:latin typeface="Times New Roman" pitchFamily="18" charset="0"/>
                          <a:cs typeface="Times New Roman" pitchFamily="18" charset="0"/>
                        </a:rPr>
                        <a:t> </a:t>
                      </a:r>
                      <a:r>
                        <a:rPr lang="ru-RU" sz="2800" dirty="0" err="1">
                          <a:effectLst/>
                          <a:latin typeface="Times New Roman" pitchFamily="18" charset="0"/>
                          <a:cs typeface="Times New Roman" pitchFamily="18" charset="0"/>
                        </a:rPr>
                        <a:t>baland</a:t>
                      </a:r>
                      <a:endParaRPr lang="ru-RU" sz="2800" dirty="0">
                        <a:effectLst/>
                        <a:latin typeface="Times New Roman" pitchFamily="18" charset="0"/>
                        <a:ea typeface="Times New Roman"/>
                        <a:cs typeface="Times New Roman" pitchFamily="18" charset="0"/>
                      </a:endParaRPr>
                    </a:p>
                  </a:txBody>
                  <a:tcPr marL="68580" marR="68580" marT="0" marB="0"/>
                </a:tc>
              </a:tr>
            </a:tbl>
          </a:graphicData>
        </a:graphic>
      </p:graphicFrame>
      <p:sp>
        <p:nvSpPr>
          <p:cNvPr id="5" name="Rectangle 1"/>
          <p:cNvSpPr>
            <a:spLocks noChangeArrowheads="1"/>
          </p:cNvSpPr>
          <p:nvPr/>
        </p:nvSpPr>
        <p:spPr bwMode="auto">
          <a:xfrm>
            <a:off x="755576" y="836712"/>
            <a:ext cx="715580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69875" algn="ctr"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Chaqaloqlar</a:t>
            </a:r>
            <a:r>
              <a:rPr kumimoji="0" lang="en-US"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o‘limi</a:t>
            </a:r>
            <a:r>
              <a:rPr kumimoji="0" lang="en-US"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koeffitsientini</a:t>
            </a:r>
            <a:r>
              <a:rPr kumimoji="0" lang="en-US"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269875" algn="ctr"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baholash</a:t>
            </a:r>
            <a:r>
              <a:rPr kumimoji="0" lang="en-US"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mezoni</a:t>
            </a:r>
            <a:endParaRPr kumimoji="0" lang="ru-RU" sz="36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235737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ертикальный свиток 3"/>
          <p:cNvSpPr/>
          <p:nvPr/>
        </p:nvSpPr>
        <p:spPr>
          <a:xfrm>
            <a:off x="0" y="0"/>
            <a:ext cx="9324528" cy="6858000"/>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400" dirty="0">
                <a:solidFill>
                  <a:schemeClr val="tx1"/>
                </a:solidFill>
                <a:latin typeface="Times New Roman" pitchFamily="18" charset="0"/>
                <a:cs typeface="Times New Roman" pitchFamily="18" charset="0"/>
              </a:rPr>
              <a:t>Demografiyaning asosiy vazifalaridan biri aholining o‘rtacha umr ko‘rishi darajasini aniqlashdan iborat.</a:t>
            </a:r>
            <a:r>
              <a:rPr lang="uz-Latn-UZ" sz="2400" b="1" dirty="0">
                <a:solidFill>
                  <a:schemeClr val="tx1"/>
                </a:solidFill>
                <a:latin typeface="Times New Roman" pitchFamily="18" charset="0"/>
                <a:cs typeface="Times New Roman" pitchFamily="18" charset="0"/>
              </a:rPr>
              <a:t>Umrning o‘rtacha davomiyligi</a:t>
            </a:r>
            <a:r>
              <a:rPr lang="uz-Latn-UZ" sz="2400" dirty="0">
                <a:solidFill>
                  <a:schemeClr val="tx1"/>
                </a:solidFill>
                <a:latin typeface="Times New Roman" pitchFamily="18" charset="0"/>
                <a:cs typeface="Times New Roman" pitchFamily="18" charset="0"/>
              </a:rPr>
              <a:t>deganda, joriy yilda tug‘ilgan avlodning (ularning hayoti davomida shu yilda hisoblangan turli yoshdagi o‘lim ko‘rsatkichi o'zgarmas bo‘lib qolganda) o‘rtacha umrga - yashashga to‘g‘ri kelgan yosh soni tushuniladi. Umrning o‘rtacha uzunligini aniqlash uchun demografiyada o'limni tahlil qilishning asosiy usullaridan biri bo’lmish o‘lim jadvalini (ba’zan hayot yoki yashash jadvali deb ham ataladi) tuzish kerak bo‘ladi. Joriy yilda ayrim yoshlardagi o'lim ko'rsatkichlariga asoslangan holda aholining hayoti mobaynida kamayib borishini ko‘rsatuvchi va bir-biri bilan uzviy bog‘liq bo‘lgan ko‘rsatkichlar tizimidan tashkil topgan jadvalga </a:t>
            </a:r>
            <a:r>
              <a:rPr lang="uz-Latn-UZ" sz="2400" b="1" dirty="0">
                <a:solidFill>
                  <a:schemeClr val="tx1"/>
                </a:solidFill>
                <a:latin typeface="Times New Roman" pitchFamily="18" charset="0"/>
                <a:cs typeface="Times New Roman" pitchFamily="18" charset="0"/>
              </a:rPr>
              <a:t>o‘lim jadvali</a:t>
            </a:r>
            <a:r>
              <a:rPr lang="uz-Latn-UZ" sz="2400" dirty="0">
                <a:solidFill>
                  <a:schemeClr val="tx1"/>
                </a:solidFill>
                <a:latin typeface="Times New Roman" pitchFamily="18" charset="0"/>
                <a:cs typeface="Times New Roman" pitchFamily="18" charset="0"/>
              </a:rPr>
              <a:t>deyiladi.</a:t>
            </a: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649392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additive="base">
                                        <p:cTn id="14"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7504" y="1052736"/>
            <a:ext cx="8928992" cy="4832092"/>
          </a:xfrm>
          <a:prstGeom prst="rect">
            <a:avLst/>
          </a:prstGeom>
        </p:spPr>
        <p:txBody>
          <a:bodyPr wrap="square">
            <a:spAutoFit/>
          </a:bodyPr>
          <a:lstStyle/>
          <a:p>
            <a:pPr algn="ctr"/>
            <a:r>
              <a:rPr lang="uz-Latn-UZ" sz="2800" dirty="0">
                <a:solidFill>
                  <a:srgbClr val="002060"/>
                </a:solidFill>
                <a:latin typeface="Times New Roman" pitchFamily="18" charset="0"/>
                <a:cs typeface="Times New Roman" pitchFamily="18" charset="0"/>
              </a:rPr>
              <a:t>O‘lim jadvali aholisi 100 000 dan kam boMmagan hududlarda, shahar va qishloqlarda erkaklar va ayollar ucltun alohida hisoblanadi. Odatda, bunday jadvallar davlat tomonidan aholini ro‘yxatdan o‘tkazish davriga bog‘lab tuziladi va bosqichma-bosqich hisoblashlar va ma’lumotlar olish natijasida umrning o‘rtacha davomiyligi ko‘rsatkichi olinadi va u aholi salomatligining asosiy ko‘rsatkichlaridan biri hisoblanadi. 0‘lim jadvalini inglizcha, </a:t>
            </a:r>
            <a:r>
              <a:rPr lang="uz-Latn-UZ" sz="2800" b="1" dirty="0">
                <a:solidFill>
                  <a:srgbClr val="002060"/>
                </a:solidFill>
                <a:latin typeface="Times New Roman" pitchFamily="18" charset="0"/>
                <a:cs typeface="Times New Roman" pitchFamily="18" charset="0"/>
              </a:rPr>
              <a:t>hayot jadvali </a:t>
            </a:r>
            <a:r>
              <a:rPr lang="uz-Latn-UZ" sz="2800" dirty="0">
                <a:solidFill>
                  <a:srgbClr val="002060"/>
                </a:solidFill>
                <a:latin typeface="Times New Roman" pitchFamily="18" charset="0"/>
                <a:cs typeface="Times New Roman" pitchFamily="18" charset="0"/>
              </a:rPr>
              <a:t>(life tables) deyilishi bejiz emas, chunki u faqat o‘lim haqidagi model bo‘lmay, balki avlodlar harakati haqidagi model hamdir</a:t>
            </a:r>
            <a:r>
              <a:rPr lang="uz-Latn-UZ"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4021637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низ 3"/>
          <p:cNvSpPr/>
          <p:nvPr/>
        </p:nvSpPr>
        <p:spPr>
          <a:xfrm>
            <a:off x="30978" y="8353"/>
            <a:ext cx="9113021" cy="3240360"/>
          </a:xfrm>
          <a:prstGeom prst="downArrow">
            <a:avLst>
              <a:gd name="adj1" fmla="val 50000"/>
              <a:gd name="adj2" fmla="val 5128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smtClean="0">
              <a:solidFill>
                <a:schemeClr val="tx1"/>
              </a:solidFill>
              <a:latin typeface="Times New Roman" pitchFamily="18" charset="0"/>
              <a:cs typeface="Times New Roman" pitchFamily="18" charset="0"/>
            </a:endParaRPr>
          </a:p>
          <a:p>
            <a:pPr algn="ctr"/>
            <a:r>
              <a:rPr lang="en-US" sz="2400" b="1" dirty="0" err="1" smtClean="0">
                <a:solidFill>
                  <a:schemeClr val="tx1"/>
                </a:solidFill>
                <a:latin typeface="Times New Roman" pitchFamily="18" charset="0"/>
                <a:cs typeface="Times New Roman" pitchFamily="18" charset="0"/>
              </a:rPr>
              <a:t>To’liq</a:t>
            </a:r>
            <a:r>
              <a:rPr lang="en-US" sz="2400" b="1" dirty="0" smtClean="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o‘lim</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jadvali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yillik</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koeffitsientlar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asosida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hisoblab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chiqariladigan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o‘lim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jadvali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Mazkur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holda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o‘lim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jadvali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qadami</a:t>
            </a:r>
            <a:r>
              <a:rPr lang="en-US" sz="2400" dirty="0">
                <a:solidFill>
                  <a:schemeClr val="tx1"/>
                </a:solidFill>
                <a:latin typeface="Times New Roman" pitchFamily="18" charset="0"/>
                <a:cs typeface="Times New Roman" pitchFamily="18" charset="0"/>
              </a:rPr>
              <a:t> 1 </a:t>
            </a:r>
            <a:r>
              <a:rPr lang="en-US" sz="2400" dirty="0" err="1">
                <a:solidFill>
                  <a:schemeClr val="tx1"/>
                </a:solidFill>
                <a:latin typeface="Times New Roman" pitchFamily="18" charset="0"/>
                <a:cs typeface="Times New Roman" pitchFamily="18" charset="0"/>
              </a:rPr>
              <a:t>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teng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bo‘ladi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Odatda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ular</a:t>
            </a:r>
            <a:r>
              <a:rPr lang="en-US" sz="2400" dirty="0">
                <a:solidFill>
                  <a:schemeClr val="tx1"/>
                </a:solidFill>
                <a:latin typeface="Times New Roman" pitchFamily="18" charset="0"/>
                <a:cs typeface="Times New Roman" pitchFamily="18" charset="0"/>
              </a:rPr>
              <a:t> 0 </a:t>
            </a:r>
            <a:r>
              <a:rPr lang="en-US" sz="2400" dirty="0" err="1">
                <a:solidFill>
                  <a:schemeClr val="tx1"/>
                </a:solidFill>
                <a:latin typeface="Times New Roman" pitchFamily="18" charset="0"/>
                <a:cs typeface="Times New Roman" pitchFamily="18" charset="0"/>
              </a:rPr>
              <a:t>dan</a:t>
            </a:r>
            <a:r>
              <a:rPr lang="en-US" sz="2400" dirty="0">
                <a:solidFill>
                  <a:schemeClr val="tx1"/>
                </a:solidFill>
                <a:latin typeface="Times New Roman" pitchFamily="18" charset="0"/>
                <a:cs typeface="Times New Roman" pitchFamily="18" charset="0"/>
              </a:rPr>
              <a:t> 100 </a:t>
            </a:r>
            <a:r>
              <a:rPr lang="en-US" sz="2400" dirty="0" err="1">
                <a:solidFill>
                  <a:schemeClr val="tx1"/>
                </a:solidFill>
                <a:latin typeface="Times New Roman" pitchFamily="18" charset="0"/>
                <a:cs typeface="Times New Roman" pitchFamily="18" charset="0"/>
              </a:rPr>
              <a:t>gacha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bo‘lgan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yosh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davrini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qamrab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oladi</a:t>
            </a:r>
            <a:r>
              <a:rPr lang="en-US" sz="2400" dirty="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p:txBody>
      </p:sp>
      <p:sp>
        <p:nvSpPr>
          <p:cNvPr id="5" name="Прямоугольник с двумя вырезанными соседними углами 4"/>
          <p:cNvSpPr/>
          <p:nvPr/>
        </p:nvSpPr>
        <p:spPr>
          <a:xfrm>
            <a:off x="0" y="3248713"/>
            <a:ext cx="9036496" cy="3609287"/>
          </a:xfrm>
          <a:prstGeom prst="snip2Same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a:solidFill>
                  <a:schemeClr val="tx1"/>
                </a:solidFill>
                <a:latin typeface="Times New Roman" pitchFamily="18" charset="0"/>
                <a:cs typeface="Times New Roman" pitchFamily="18" charset="0"/>
              </a:rPr>
              <a:t>Qisqa</a:t>
            </a:r>
            <a:r>
              <a:rPr lang="en-US" sz="3600" b="1" dirty="0">
                <a:solidFill>
                  <a:schemeClr val="tx1"/>
                </a:solidFill>
                <a:latin typeface="Times New Roman" pitchFamily="18" charset="0"/>
                <a:cs typeface="Times New Roman" pitchFamily="18" charset="0"/>
              </a:rPr>
              <a:t> </a:t>
            </a:r>
            <a:r>
              <a:rPr lang="en-US" sz="3600" b="1" dirty="0" err="1">
                <a:solidFill>
                  <a:schemeClr val="tx1"/>
                </a:solidFill>
                <a:latin typeface="Times New Roman" pitchFamily="18" charset="0"/>
                <a:cs typeface="Times New Roman" pitchFamily="18" charset="0"/>
              </a:rPr>
              <a:t>o‘lim</a:t>
            </a:r>
            <a:r>
              <a:rPr lang="en-US" sz="3600" b="1" dirty="0">
                <a:solidFill>
                  <a:schemeClr val="tx1"/>
                </a:solidFill>
                <a:latin typeface="Times New Roman" pitchFamily="18" charset="0"/>
                <a:cs typeface="Times New Roman" pitchFamily="18" charset="0"/>
              </a:rPr>
              <a:t> </a:t>
            </a:r>
            <a:r>
              <a:rPr lang="en-US" sz="3600" b="1" dirty="0" err="1" smtClean="0">
                <a:solidFill>
                  <a:schemeClr val="tx1"/>
                </a:solidFill>
                <a:latin typeface="Times New Roman" pitchFamily="18" charset="0"/>
                <a:cs typeface="Times New Roman" pitchFamily="18" charset="0"/>
              </a:rPr>
              <a:t>jadvalida</a:t>
            </a:r>
            <a:r>
              <a:rPr lang="ru-RU" sz="3600" b="1" dirty="0" smtClean="0">
                <a:solidFill>
                  <a:schemeClr val="tx1"/>
                </a:solidFill>
                <a:latin typeface="Times New Roman" pitchFamily="18" charset="0"/>
                <a:cs typeface="Times New Roman" pitchFamily="18" charset="0"/>
              </a:rPr>
              <a:t> </a:t>
            </a:r>
            <a:r>
              <a:rPr lang="en-US" sz="3600" dirty="0" err="1" smtClean="0">
                <a:solidFill>
                  <a:schemeClr val="tx1"/>
                </a:solidFill>
                <a:latin typeface="Times New Roman" pitchFamily="18" charset="0"/>
                <a:cs typeface="Times New Roman" pitchFamily="18" charset="0"/>
              </a:rPr>
              <a:t>bir</a:t>
            </a:r>
            <a:r>
              <a:rPr lang="en-US" sz="3600" dirty="0" smtClean="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qadam</a:t>
            </a:r>
            <a:r>
              <a:rPr lang="en-US" sz="3600" dirty="0">
                <a:solidFill>
                  <a:schemeClr val="tx1"/>
                </a:solidFill>
                <a:latin typeface="Times New Roman" pitchFamily="18" charset="0"/>
                <a:cs typeface="Times New Roman" pitchFamily="18" charset="0"/>
              </a:rPr>
              <a:t> 5 </a:t>
            </a:r>
            <a:r>
              <a:rPr lang="en-US" sz="3600" dirty="0" err="1">
                <a:solidFill>
                  <a:schemeClr val="tx1"/>
                </a:solidFill>
                <a:latin typeface="Times New Roman" pitchFamily="18" charset="0"/>
                <a:cs typeface="Times New Roman" pitchFamily="18" charset="0"/>
              </a:rPr>
              <a:t>yilga</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teng</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bo'ladi</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Biroq</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bunda</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aksariyat</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hollarda</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hayotning</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birinchi</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yili</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alohida</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ajratiladi</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o‘lim</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jadvalida</a:t>
            </a:r>
            <a:r>
              <a:rPr lang="en-US" sz="3600" dirty="0">
                <a:solidFill>
                  <a:schemeClr val="tx1"/>
                </a:solidFill>
                <a:latin typeface="Times New Roman" pitchFamily="18" charset="0"/>
                <a:cs typeface="Times New Roman" pitchFamily="18" charset="0"/>
              </a:rPr>
              <a:t> 0 </a:t>
            </a:r>
            <a:r>
              <a:rPr lang="en-US" sz="3600" dirty="0" err="1">
                <a:solidFill>
                  <a:schemeClr val="tx1"/>
                </a:solidFill>
                <a:latin typeface="Times New Roman" pitchFamily="18" charset="0"/>
                <a:cs typeface="Times New Roman" pitchFamily="18" charset="0"/>
              </a:rPr>
              <a:t>belgisi</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yoziladi</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va</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butun</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birinchi</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besh</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yillik</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bir</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yillik</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guruhda</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ko‘rib</a:t>
            </a:r>
            <a:r>
              <a:rPr lang="en-US" sz="3600" dirty="0">
                <a:solidFill>
                  <a:schemeClr val="tx1"/>
                </a:solidFill>
                <a:latin typeface="Times New Roman" pitchFamily="18" charset="0"/>
                <a:cs typeface="Times New Roman" pitchFamily="18" charset="0"/>
              </a:rPr>
              <a:t> </a:t>
            </a:r>
            <a:r>
              <a:rPr lang="en-US" sz="3600" dirty="0" err="1">
                <a:solidFill>
                  <a:schemeClr val="tx1"/>
                </a:solidFill>
                <a:latin typeface="Times New Roman" pitchFamily="18" charset="0"/>
                <a:cs typeface="Times New Roman" pitchFamily="18" charset="0"/>
              </a:rPr>
              <a:t>chiqiladi</a:t>
            </a:r>
            <a:r>
              <a:rPr lang="en-US" sz="3600" dirty="0">
                <a:solidFill>
                  <a:schemeClr val="tx1"/>
                </a:solidFill>
                <a:latin typeface="Times New Roman" pitchFamily="18" charset="0"/>
                <a:cs typeface="Times New Roman" pitchFamily="18" charset="0"/>
              </a:rPr>
              <a:t>.</a:t>
            </a:r>
            <a:endParaRPr lang="ru-RU" sz="3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382333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Effect transition="in" filter="fade">
                                      <p:cBhvr>
                                        <p:cTn id="25" dur="1000"/>
                                        <p:tgtEl>
                                          <p:spTgt spid="5">
                                            <p:txEl>
                                              <p:pRg st="0" end="0"/>
                                            </p:txEl>
                                          </p:spTgt>
                                        </p:tgtEl>
                                      </p:cBhvr>
                                    </p:animEffect>
                                    <p:anim calcmode="lin" valueType="num">
                                      <p:cBhvr>
                                        <p:cTn id="26"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Табличка 3"/>
              <p:cNvSpPr/>
              <p:nvPr/>
            </p:nvSpPr>
            <p:spPr>
              <a:xfrm>
                <a:off x="0" y="0"/>
                <a:ext cx="9144000" cy="6858000"/>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latin typeface="Times New Roman" pitchFamily="18" charset="0"/>
                    <a:cs typeface="Times New Roman" pitchFamily="18" charset="0"/>
                  </a:rPr>
                  <a:t>Asosiy</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ko‘rsatkichlar</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va</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ularni</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hisoblash</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uslublari</a:t>
                </a:r>
                <a:r>
                  <a:rPr lang="en-US" sz="2000" b="1" dirty="0">
                    <a:solidFill>
                      <a:schemeClr val="tx1"/>
                    </a:solidFill>
                    <a:latin typeface="Times New Roman" pitchFamily="18" charset="0"/>
                    <a:cs typeface="Times New Roman" pitchFamily="18" charset="0"/>
                  </a:rPr>
                  <a:t>. </a:t>
                </a:r>
                <a:r>
                  <a:rPr lang="en-US" sz="2000" dirty="0">
                    <a:solidFill>
                      <a:schemeClr val="tx1"/>
                    </a:solidFill>
                    <a:latin typeface="Times New Roman" pitchFamily="18" charset="0"/>
                    <a:cs typeface="Times New Roman" pitchFamily="18" charset="0"/>
                  </a:rPr>
                  <a:t>0‘lim </a:t>
                </a:r>
                <a:r>
                  <a:rPr lang="en-US" sz="2000" dirty="0" err="1">
                    <a:solidFill>
                      <a:schemeClr val="tx1"/>
                    </a:solidFill>
                    <a:latin typeface="Times New Roman" pitchFamily="18" charset="0"/>
                    <a:cs typeface="Times New Roman" pitchFamily="18" charset="0"/>
                  </a:rPr>
                  <a:t>jadvali</a:t>
                </a:r>
                <a:r>
                  <a:rPr lang="en-US" sz="2000" dirty="0">
                    <a:solidFill>
                      <a:schemeClr val="tx1"/>
                    </a:solidFill>
                    <a:latin typeface="Times New Roman" pitchFamily="18" charset="0"/>
                    <a:cs typeface="Times New Roman" pitchFamily="18" charset="0"/>
                  </a:rPr>
                  <a:t> — </a:t>
                </a:r>
                <a:r>
                  <a:rPr lang="en-US" sz="2000" dirty="0" err="1">
                    <a:solidFill>
                      <a:schemeClr val="tx1"/>
                    </a:solidFill>
                    <a:latin typeface="Times New Roman" pitchFamily="18" charset="0"/>
                    <a:cs typeface="Times New Roman" pitchFamily="18" charset="0"/>
                  </a:rPr>
                  <a:t>bu</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o‘ziga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xos</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ko'rsatkichlarga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ega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hamda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hisoblanishning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ketma-ketligini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aks</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ettiruvchi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ustunlar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qatoridir</a:t>
                </a:r>
                <a:r>
                  <a:rPr lang="en-US" sz="2000" dirty="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a:p>
                <a:pPr algn="ctr"/>
                <a:r>
                  <a:rPr lang="en-US" sz="2000" dirty="0">
                    <a:solidFill>
                      <a:schemeClr val="tx1"/>
                    </a:solidFill>
                    <a:latin typeface="Times New Roman" pitchFamily="18" charset="0"/>
                    <a:cs typeface="Times New Roman" pitchFamily="18" charset="0"/>
                  </a:rPr>
                  <a:t>0‘lim </a:t>
                </a:r>
                <a:r>
                  <a:rPr lang="en-US" sz="2000" dirty="0" err="1">
                    <a:solidFill>
                      <a:schemeClr val="tx1"/>
                    </a:solidFill>
                    <a:latin typeface="Times New Roman" pitchFamily="18" charset="0"/>
                    <a:cs typeface="Times New Roman" pitchFamily="18" charset="0"/>
                  </a:rPr>
                  <a:t>jadvalining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birinchi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ustunida</a:t>
                </a:r>
                <a:r>
                  <a:rPr lang="en-US" sz="2000" dirty="0">
                    <a:solidFill>
                      <a:schemeClr val="tx1"/>
                    </a:solidFill>
                    <a:latin typeface="Times New Roman" pitchFamily="18" charset="0"/>
                    <a:cs typeface="Times New Roman" pitchFamily="18" charset="0"/>
                  </a:rPr>
                  <a:t> </a:t>
                </a:r>
                <a:r>
                  <a:rPr lang="en-US" sz="2000" i="1" dirty="0">
                    <a:solidFill>
                      <a:schemeClr val="tx1"/>
                    </a:solidFill>
                    <a:latin typeface="Times New Roman" pitchFamily="18" charset="0"/>
                    <a:cs typeface="Times New Roman" pitchFamily="18" charset="0"/>
                  </a:rPr>
                  <a:t>l</a:t>
                </a:r>
                <a:r>
                  <a:rPr lang="en-US" sz="2000" i="1" baseline="-25000" dirty="0">
                    <a:solidFill>
                      <a:schemeClr val="tx1"/>
                    </a:solidFill>
                    <a:latin typeface="Times New Roman" pitchFamily="18" charset="0"/>
                    <a:cs typeface="Times New Roman" pitchFamily="18" charset="0"/>
                  </a:rPr>
                  <a:t>x</a:t>
                </a:r>
                <a:r>
                  <a:rPr lang="en-US" sz="2000" i="1" dirty="0">
                    <a:solidFill>
                      <a:schemeClr val="tx1"/>
                    </a:solidFill>
                    <a:latin typeface="Times New Roman" pitchFamily="18" charset="0"/>
                    <a:cs typeface="Times New Roman" pitchFamily="18" charset="0"/>
                  </a:rPr>
                  <a:t> —</a:t>
                </a:r>
                <a:r>
                  <a:rPr lang="en-US" sz="2000" dirty="0">
                    <a:solidFill>
                      <a:schemeClr val="tx1"/>
                    </a:solidFill>
                    <a:latin typeface="Times New Roman" pitchFamily="18" charset="0"/>
                    <a:cs typeface="Times New Roman" pitchFamily="18" charset="0"/>
                  </a:rPr>
                  <a:t>x </a:t>
                </a:r>
                <a:r>
                  <a:rPr lang="en-US" sz="2000" dirty="0" err="1">
                    <a:solidFill>
                      <a:schemeClr val="tx1"/>
                    </a:solidFill>
                    <a:latin typeface="Times New Roman" pitchFamily="18" charset="0"/>
                    <a:cs typeface="Times New Roman" pitchFamily="18" charset="0"/>
                  </a:rPr>
                  <a:t>yoshgacha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yashab</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yetadiganlar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soni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qayd</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ctiladi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Aytishjoizki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o‘lim</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jadvalining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o‘zagi</a:t>
                </a:r>
                <a:r>
                  <a:rPr lang="en-US" sz="2000" dirty="0">
                    <a:solidFill>
                      <a:schemeClr val="tx1"/>
                    </a:solidFill>
                    <a:latin typeface="Times New Roman" pitchFamily="18" charset="0"/>
                    <a:cs typeface="Times New Roman" pitchFamily="18" charset="0"/>
                  </a:rPr>
                  <a:t> </a:t>
                </a:r>
                <a:r>
                  <a:rPr lang="en-US" sz="2000" i="1" dirty="0">
                    <a:solidFill>
                      <a:schemeClr val="tx1"/>
                    </a:solidFill>
                    <a:latin typeface="Times New Roman" pitchFamily="18" charset="0"/>
                    <a:cs typeface="Times New Roman" pitchFamily="18" charset="0"/>
                  </a:rPr>
                  <a:t>l</a:t>
                </a:r>
                <a:r>
                  <a:rPr lang="en-US" sz="2000" i="1" baseline="-25000" dirty="0">
                    <a:solidFill>
                      <a:schemeClr val="tx1"/>
                    </a:solidFill>
                    <a:latin typeface="Times New Roman" pitchFamily="18" charset="0"/>
                    <a:cs typeface="Times New Roman" pitchFamily="18" charset="0"/>
                  </a:rPr>
                  <a:t>0</a:t>
                </a:r>
                <a:r>
                  <a:rPr lang="en-US" sz="2000" dirty="0">
                    <a:solidFill>
                      <a:schemeClr val="tx1"/>
                    </a:solidFill>
                    <a:latin typeface="Times New Roman" pitchFamily="18" charset="0"/>
                    <a:cs typeface="Times New Roman" pitchFamily="18" charset="0"/>
                  </a:rPr>
                  <a:t> (100 000 </a:t>
                </a:r>
                <a:r>
                  <a:rPr lang="en-US" sz="2000" dirty="0" err="1">
                    <a:solidFill>
                      <a:schemeClr val="tx1"/>
                    </a:solidFill>
                    <a:latin typeface="Times New Roman" pitchFamily="18" charset="0"/>
                    <a:cs typeface="Times New Roman" pitchFamily="18" charset="0"/>
                  </a:rPr>
                  <a:t>yoki</a:t>
                </a:r>
                <a:r>
                  <a:rPr lang="en-US" sz="2000" dirty="0">
                    <a:solidFill>
                      <a:schemeClr val="tx1"/>
                    </a:solidFill>
                    <a:latin typeface="Times New Roman" pitchFamily="18" charset="0"/>
                    <a:cs typeface="Times New Roman" pitchFamily="18" charset="0"/>
                  </a:rPr>
                  <a:t> 10 000) </a:t>
                </a:r>
                <a:r>
                  <a:rPr lang="en-US" sz="2000" dirty="0" err="1">
                    <a:solidFill>
                      <a:schemeClr val="tx1"/>
                    </a:solidFill>
                    <a:latin typeface="Times New Roman" pitchFamily="18" charset="0"/>
                    <a:cs typeface="Times New Roman" pitchFamily="18" charset="0"/>
                  </a:rPr>
                  <a:t>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teng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bo‘ladi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keyingi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ko‘rsatkichlar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o‘lganlar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sonini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ketma-ketlikda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ayirib</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borish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yoki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keyingi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yoshga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yashash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ehtimoliga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mos</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bo'lgan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ko‘rsatkichga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ko‘paytirish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yo‘li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bilan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hosil</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qilinadi</a:t>
                </a:r>
                <a:r>
                  <a:rPr lang="en-US" sz="2000" dirty="0">
                    <a:solidFill>
                      <a:schemeClr val="tx1"/>
                    </a:solidFill>
                    <a:latin typeface="Times New Roman" pitchFamily="18" charset="0"/>
                    <a:cs typeface="Times New Roman" pitchFamily="18" charset="0"/>
                  </a:rPr>
                  <a:t>. </a:t>
                </a:r>
                <a:r>
                  <a:rPr lang="en-US" sz="2000" i="1" dirty="0">
                    <a:solidFill>
                      <a:schemeClr val="tx1"/>
                    </a:solidFill>
                    <a:latin typeface="Times New Roman" pitchFamily="18" charset="0"/>
                    <a:cs typeface="Times New Roman" pitchFamily="18" charset="0"/>
                  </a:rPr>
                  <a:t>d</a:t>
                </a:r>
                <a:r>
                  <a:rPr lang="en-US" sz="2000" i="1" baseline="-25000" dirty="0">
                    <a:solidFill>
                      <a:schemeClr val="tx1"/>
                    </a:solidFill>
                    <a:latin typeface="Times New Roman" pitchFamily="18" charset="0"/>
                    <a:cs typeface="Times New Roman" pitchFamily="18" charset="0"/>
                  </a:rPr>
                  <a:t>x</a:t>
                </a:r>
                <a:r>
                  <a:rPr lang="en-US" sz="2000" i="1" dirty="0">
                    <a:solidFill>
                      <a:schemeClr val="tx1"/>
                    </a:solidFill>
                    <a:latin typeface="Times New Roman" pitchFamily="18" charset="0"/>
                    <a:cs typeface="Times New Roman" pitchFamily="18" charset="0"/>
                  </a:rPr>
                  <a:t> </a:t>
                </a:r>
                <a:r>
                  <a:rPr lang="en-US" sz="2000" i="1" dirty="0" smtClean="0">
                    <a:solidFill>
                      <a:schemeClr val="tx1"/>
                    </a:solidFill>
                    <a:latin typeface="Times New Roman" pitchFamily="18" charset="0"/>
                    <a:cs typeface="Times New Roman" pitchFamily="18" charset="0"/>
                  </a:rPr>
                  <a:t>— </a:t>
                </a:r>
                <a:r>
                  <a:rPr lang="en-US" sz="2000" i="1" dirty="0">
                    <a:solidFill>
                      <a:schemeClr val="tx1"/>
                    </a:solidFill>
                    <a:latin typeface="Times New Roman" pitchFamily="18" charset="0"/>
                    <a:cs typeface="Times New Roman" pitchFamily="18" charset="0"/>
                  </a:rPr>
                  <a:t>x</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yoshidan</a:t>
                </a:r>
                <a:r>
                  <a:rPr lang="en-US" sz="2000" dirty="0">
                    <a:solidFill>
                      <a:schemeClr val="tx1"/>
                    </a:solidFill>
                    <a:latin typeface="Times New Roman" pitchFamily="18" charset="0"/>
                    <a:cs typeface="Times New Roman" pitchFamily="18" charset="0"/>
                  </a:rPr>
                  <a:t> </a:t>
                </a:r>
                <a:r>
                  <a:rPr lang="en-US" sz="2000" i="1" dirty="0">
                    <a:solidFill>
                      <a:schemeClr val="tx1"/>
                    </a:solidFill>
                    <a:latin typeface="Times New Roman" pitchFamily="18" charset="0"/>
                    <a:cs typeface="Times New Roman" pitchFamily="18" charset="0"/>
                  </a:rPr>
                  <a:t>x</a:t>
                </a:r>
                <a:r>
                  <a:rPr lang="en-US" sz="2000" dirty="0">
                    <a:solidFill>
                      <a:schemeClr val="tx1"/>
                    </a:solidFill>
                    <a:latin typeface="Times New Roman" pitchFamily="18" charset="0"/>
                    <a:cs typeface="Times New Roman" pitchFamily="18" charset="0"/>
                  </a:rPr>
                  <a:t> = 5 </a:t>
                </a:r>
                <a:r>
                  <a:rPr lang="en-US" sz="2000" dirty="0" err="1">
                    <a:solidFill>
                      <a:schemeClr val="tx1"/>
                    </a:solidFill>
                    <a:latin typeface="Times New Roman" pitchFamily="18" charset="0"/>
                    <a:cs typeface="Times New Roman" pitchFamily="18" charset="0"/>
                  </a:rPr>
                  <a:t>yoshi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oralig‘idagi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o'lchamlar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soni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Ushbu</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holda</a:t>
                </a:r>
                <a:r>
                  <a:rPr lang="en-US" sz="2000" dirty="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a:p>
                <a:pPr algn="ctr"/>
                <a:r>
                  <a:rPr lang="en-US" sz="2000" i="1" dirty="0">
                    <a:solidFill>
                      <a:schemeClr val="tx1"/>
                    </a:solidFill>
                    <a:latin typeface="Times New Roman" pitchFamily="18" charset="0"/>
                    <a:cs typeface="Times New Roman" pitchFamily="18" charset="0"/>
                  </a:rPr>
                  <a:t>l</a:t>
                </a:r>
                <a:r>
                  <a:rPr lang="en-US" sz="2000" i="1" baseline="-25000" dirty="0">
                    <a:solidFill>
                      <a:schemeClr val="tx1"/>
                    </a:solidFill>
                    <a:latin typeface="Times New Roman" pitchFamily="18" charset="0"/>
                    <a:cs typeface="Times New Roman" pitchFamily="18" charset="0"/>
                  </a:rPr>
                  <a:t>x+5</a:t>
                </a:r>
                <a:r>
                  <a:rPr lang="en-US" sz="2000" i="1" dirty="0">
                    <a:solidFill>
                      <a:schemeClr val="tx1"/>
                    </a:solidFill>
                    <a:latin typeface="Times New Roman" pitchFamily="18" charset="0"/>
                    <a:cs typeface="Times New Roman" pitchFamily="18" charset="0"/>
                  </a:rPr>
                  <a:t>=l</a:t>
                </a:r>
                <a:r>
                  <a:rPr lang="en-US" sz="2000" i="1" baseline="-25000" dirty="0">
                    <a:solidFill>
                      <a:schemeClr val="tx1"/>
                    </a:solidFill>
                    <a:latin typeface="Times New Roman" pitchFamily="18" charset="0"/>
                    <a:cs typeface="Times New Roman" pitchFamily="18" charset="0"/>
                  </a:rPr>
                  <a:t>x</a:t>
                </a:r>
                <a:r>
                  <a:rPr lang="en-US" sz="2000" i="1" dirty="0">
                    <a:solidFill>
                      <a:schemeClr val="tx1"/>
                    </a:solidFill>
                    <a:latin typeface="Times New Roman" pitchFamily="18" charset="0"/>
                    <a:cs typeface="Times New Roman" pitchFamily="18" charset="0"/>
                  </a:rPr>
                  <a:t> -d</a:t>
                </a:r>
                <a:r>
                  <a:rPr lang="en-US" sz="2000" i="1" baseline="-25000" dirty="0">
                    <a:solidFill>
                      <a:schemeClr val="tx1"/>
                    </a:solidFill>
                    <a:latin typeface="Times New Roman" pitchFamily="18" charset="0"/>
                    <a:cs typeface="Times New Roman" pitchFamily="18" charset="0"/>
                  </a:rPr>
                  <a:t>x</a:t>
                </a:r>
                <a:endParaRPr lang="ru-RU" sz="2000" dirty="0">
                  <a:solidFill>
                    <a:schemeClr val="tx1"/>
                  </a:solidFill>
                  <a:latin typeface="Times New Roman" pitchFamily="18" charset="0"/>
                  <a:cs typeface="Times New Roman" pitchFamily="18" charset="0"/>
                </a:endParaRPr>
              </a:p>
              <a:p>
                <a:pPr algn="ctr"/>
                <a:r>
                  <a:rPr lang="en-US" sz="2000" i="1" dirty="0" err="1">
                    <a:solidFill>
                      <a:schemeClr val="tx1"/>
                    </a:solidFill>
                    <a:latin typeface="Times New Roman" pitchFamily="18" charset="0"/>
                    <a:cs typeface="Times New Roman" pitchFamily="18" charset="0"/>
                  </a:rPr>
                  <a:t>q</a:t>
                </a:r>
                <a:r>
                  <a:rPr lang="en-US" sz="2000" i="1" baseline="-25000" dirty="0" err="1">
                    <a:solidFill>
                      <a:schemeClr val="tx1"/>
                    </a:solidFill>
                    <a:latin typeface="Times New Roman" pitchFamily="18" charset="0"/>
                    <a:cs typeface="Times New Roman" pitchFamily="18" charset="0"/>
                  </a:rPr>
                  <a:t>x</a:t>
                </a:r>
                <a:r>
                  <a:rPr lang="en-US" sz="2000" dirty="0">
                    <a:solidFill>
                      <a:schemeClr val="tx1"/>
                    </a:solidFill>
                    <a:latin typeface="Times New Roman" pitchFamily="18" charset="0"/>
                    <a:cs typeface="Times New Roman" pitchFamily="18" charset="0"/>
                  </a:rPr>
                  <a:t>-</a:t>
                </a:r>
                <a:r>
                  <a:rPr lang="en-US" sz="2000" i="1" dirty="0">
                    <a:solidFill>
                      <a:schemeClr val="tx1"/>
                    </a:solidFill>
                    <a:latin typeface="Times New Roman" pitchFamily="18" charset="0"/>
                    <a:cs typeface="Times New Roman" pitchFamily="18" charset="0"/>
                  </a:rPr>
                  <a:t>x</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yoshidan</a:t>
                </a:r>
                <a:r>
                  <a:rPr lang="en-US" sz="2000" dirty="0">
                    <a:solidFill>
                      <a:schemeClr val="tx1"/>
                    </a:solidFill>
                    <a:latin typeface="Times New Roman" pitchFamily="18" charset="0"/>
                    <a:cs typeface="Times New Roman" pitchFamily="18" charset="0"/>
                  </a:rPr>
                  <a:t> </a:t>
                </a:r>
                <a:r>
                  <a:rPr lang="en-US" sz="2000" i="1" dirty="0">
                    <a:solidFill>
                      <a:schemeClr val="tx1"/>
                    </a:solidFill>
                    <a:latin typeface="Times New Roman" pitchFamily="18" charset="0"/>
                    <a:cs typeface="Times New Roman" pitchFamily="18" charset="0"/>
                  </a:rPr>
                  <a:t>x + 5</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yoshi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oralig‘ida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o‘lish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ehtimoli.Mazkur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ko'rsatkichni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uch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uslubda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hisoblash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mumkin</a:t>
                </a:r>
                <a:r>
                  <a:rPr lang="en-US" sz="2000" dirty="0">
                    <a:solidFill>
                      <a:schemeClr val="tx1"/>
                    </a:solidFill>
                    <a:latin typeface="Times New Roman" pitchFamily="18" charset="0"/>
                    <a:cs typeface="Times New Roman" pitchFamily="18" charset="0"/>
                  </a:rPr>
                  <a:t>, agar </a:t>
                </a:r>
                <a:r>
                  <a:rPr lang="en-US" sz="2000" i="1" dirty="0" err="1">
                    <a:solidFill>
                      <a:schemeClr val="tx1"/>
                    </a:solidFill>
                    <a:latin typeface="Times New Roman" pitchFamily="18" charset="0"/>
                    <a:cs typeface="Times New Roman" pitchFamily="18" charset="0"/>
                  </a:rPr>
                  <a:t>l</a:t>
                </a:r>
                <a:r>
                  <a:rPr lang="en-US" sz="2000" i="1" baseline="-25000" dirty="0" err="1">
                    <a:solidFill>
                      <a:schemeClr val="tx1"/>
                    </a:solidFill>
                    <a:latin typeface="Times New Roman" pitchFamily="18" charset="0"/>
                    <a:cs typeface="Times New Roman" pitchFamily="18" charset="0"/>
                  </a:rPr>
                  <a:t>x</a:t>
                </a:r>
                <a:r>
                  <a:rPr lang="en-US" sz="2000" dirty="0" err="1">
                    <a:solidFill>
                      <a:schemeClr val="tx1"/>
                    </a:solidFill>
                    <a:latin typeface="Times New Roman" pitchFamily="18" charset="0"/>
                    <a:cs typeface="Times New Roman" pitchFamily="18" charset="0"/>
                  </a:rPr>
                  <a:t>qiymatlarining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ketma-ketligi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mos</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ravishdagi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yosh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guruhlari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oralig‘ida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o‘lganlar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sonini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ketma-ketlikda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oshirib</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borish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yo‘li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bilan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hisoblab</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chiqarilgan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bo‘lsa</a:t>
                </a:r>
                <a:r>
                  <a:rPr lang="en-US" sz="2000" dirty="0">
                    <a:solidFill>
                      <a:schemeClr val="tx1"/>
                    </a:solidFill>
                    <a:latin typeface="Times New Roman" pitchFamily="18" charset="0"/>
                    <a:cs typeface="Times New Roman" pitchFamily="18" charset="0"/>
                  </a:rPr>
                  <a:t>, u </a:t>
                </a:r>
                <a:r>
                  <a:rPr lang="en-US" sz="2000" dirty="0" err="1">
                    <a:solidFill>
                      <a:schemeClr val="tx1"/>
                    </a:solidFill>
                    <a:latin typeface="Times New Roman" pitchFamily="18" charset="0"/>
                    <a:cs typeface="Times New Roman" pitchFamily="18" charset="0"/>
                  </a:rPr>
                  <a:t>holda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o‘lim</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ehtimoli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quyidagi</a:t>
                </a:r>
                <a:r>
                  <a:rPr lang="en-US" sz="2000" dirty="0">
                    <a:solidFill>
                      <a:schemeClr val="tx1"/>
                    </a:solidFill>
                    <a:latin typeface="Times New Roman" pitchFamily="18" charset="0"/>
                    <a:cs typeface="Times New Roman" pitchFamily="18" charset="0"/>
                  </a:rPr>
                  <a:t> formula </a:t>
                </a:r>
                <a:r>
                  <a:rPr lang="en-US" sz="2000" dirty="0" err="1">
                    <a:solidFill>
                      <a:schemeClr val="tx1"/>
                    </a:solidFill>
                    <a:latin typeface="Times New Roman" pitchFamily="18" charset="0"/>
                    <a:cs typeface="Times New Roman" pitchFamily="18" charset="0"/>
                  </a:rPr>
                  <a:t>yordamida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hisoblanishi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mumkin</a:t>
                </a:r>
                <a:r>
                  <a:rPr lang="en-US" sz="2000" dirty="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a:p>
                <a:pPr algn="ctr"/>
                <a:r>
                  <a:rPr lang="en-US" sz="2000" dirty="0" err="1">
                    <a:solidFill>
                      <a:schemeClr val="tx1"/>
                    </a:solidFill>
                    <a:latin typeface="Times New Roman" pitchFamily="18" charset="0"/>
                    <a:cs typeface="Times New Roman" pitchFamily="18" charset="0"/>
                  </a:rPr>
                  <a:t>q</a:t>
                </a:r>
                <a:r>
                  <a:rPr lang="en-US" sz="2000" baseline="-25000" dirty="0" err="1">
                    <a:solidFill>
                      <a:schemeClr val="tx1"/>
                    </a:solidFill>
                    <a:latin typeface="Times New Roman" pitchFamily="18" charset="0"/>
                    <a:cs typeface="Times New Roman" pitchFamily="18" charset="0"/>
                  </a:rPr>
                  <a:t>x</a:t>
                </a:r>
                <a:r>
                  <a:rPr lang="en-US" sz="2000" dirty="0">
                    <a:solidFill>
                      <a:schemeClr val="tx1"/>
                    </a:solidFill>
                    <a:latin typeface="Times New Roman" pitchFamily="18" charset="0"/>
                    <a:cs typeface="Times New Roman" pitchFamily="18" charset="0"/>
                  </a:rPr>
                  <a:t>=</a:t>
                </a:r>
                <a14:m>
                  <m:oMath xmlns:m="http://schemas.openxmlformats.org/officeDocument/2006/math">
                    <m:f>
                      <m:fPr>
                        <m:ctrlPr>
                          <a:rPr lang="ru-RU" sz="2000" i="1">
                            <a:solidFill>
                              <a:schemeClr val="tx1"/>
                            </a:solidFill>
                            <a:latin typeface="Cambria Math" panose="02040503050406030204" pitchFamily="18" charset="0"/>
                          </a:rPr>
                        </m:ctrlPr>
                      </m:fPr>
                      <m:num>
                        <m:r>
                          <a:rPr lang="en-US" sz="2000" i="1">
                            <a:solidFill>
                              <a:schemeClr val="tx1"/>
                            </a:solidFill>
                            <a:latin typeface="Cambria Math"/>
                          </a:rPr>
                          <m:t>𝑙</m:t>
                        </m:r>
                        <m:r>
                          <a:rPr lang="en-US" sz="2000" i="1" baseline="-25000">
                            <a:solidFill>
                              <a:schemeClr val="tx1"/>
                            </a:solidFill>
                            <a:latin typeface="Cambria Math"/>
                          </a:rPr>
                          <m:t>𝑥</m:t>
                        </m:r>
                        <m:r>
                          <a:rPr lang="en-US" sz="2000" i="1" baseline="-25000">
                            <a:solidFill>
                              <a:schemeClr val="tx1"/>
                            </a:solidFill>
                            <a:latin typeface="Cambria Math"/>
                          </a:rPr>
                          <m:t>+5</m:t>
                        </m:r>
                      </m:num>
                      <m:den>
                        <m:r>
                          <a:rPr lang="en-US" sz="2000" i="1">
                            <a:solidFill>
                              <a:schemeClr val="tx1"/>
                            </a:solidFill>
                            <a:latin typeface="Cambria Math"/>
                          </a:rPr>
                          <m:t>𝑙</m:t>
                        </m:r>
                        <m:r>
                          <a:rPr lang="en-US" sz="2000" i="1" baseline="-25000">
                            <a:solidFill>
                              <a:schemeClr val="tx1"/>
                            </a:solidFill>
                            <a:latin typeface="Cambria Math"/>
                          </a:rPr>
                          <m:t>𝑥</m:t>
                        </m:r>
                      </m:den>
                    </m:f>
                  </m:oMath>
                </a14:m>
                <a:endParaRPr lang="ru-RU" sz="2000" i="1" dirty="0">
                  <a:solidFill>
                    <a:schemeClr val="tx1"/>
                  </a:solidFill>
                  <a:latin typeface="Times New Roman" pitchFamily="18" charset="0"/>
                  <a:cs typeface="Times New Roman" pitchFamily="18" charset="0"/>
                </a:endParaRPr>
              </a:p>
            </p:txBody>
          </p:sp>
        </mc:Choice>
        <mc:Fallback xmlns="">
          <p:sp>
            <p:nvSpPr>
              <p:cNvPr id="4" name="Табличка 3"/>
              <p:cNvSpPr>
                <a:spLocks noRot="1" noChangeAspect="1" noMove="1" noResize="1" noEditPoints="1" noAdjustHandles="1" noChangeArrowheads="1" noChangeShapeType="1" noTextEdit="1"/>
              </p:cNvSpPr>
              <p:nvPr/>
            </p:nvSpPr>
            <p:spPr>
              <a:xfrm>
                <a:off x="0" y="0"/>
                <a:ext cx="9144000" cy="6858000"/>
              </a:xfrm>
              <a:prstGeom prst="plaque">
                <a:avLst/>
              </a:prstGeom>
              <a:blipFill rotWithShape="1">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5030795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barn(inVertical)">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barn(inVertical)">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barn(inVertical)">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barn(inVertical)">
                                      <p:cBhvr>
                                        <p:cTn id="3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573984" y="476672"/>
            <a:ext cx="7908985" cy="2304256"/>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err="1">
                <a:solidFill>
                  <a:schemeClr val="tx1"/>
                </a:solidFill>
              </a:rPr>
              <a:t>Aftidan</a:t>
            </a:r>
            <a:r>
              <a:rPr lang="en-US" sz="2000" b="1" dirty="0">
                <a:solidFill>
                  <a:schemeClr val="tx1"/>
                </a:solidFill>
              </a:rPr>
              <a:t>, </a:t>
            </a:r>
            <a:r>
              <a:rPr lang="en-US" sz="2000" b="1" dirty="0" err="1">
                <a:solidFill>
                  <a:schemeClr val="tx1"/>
                </a:solidFill>
              </a:rPr>
              <a:t>ma’lum</a:t>
            </a:r>
            <a:r>
              <a:rPr lang="en-US" sz="2000" b="1" dirty="0">
                <a:solidFill>
                  <a:schemeClr val="tx1"/>
                </a:solidFill>
              </a:rPr>
              <a:t> </a:t>
            </a:r>
            <a:r>
              <a:rPr lang="en-US" sz="2000" b="1" dirty="0" err="1">
                <a:solidFill>
                  <a:schemeClr val="tx1"/>
                </a:solidFill>
              </a:rPr>
              <a:t>yoshgacha</a:t>
            </a:r>
            <a:r>
              <a:rPr lang="en-US" sz="2000" b="1" dirty="0">
                <a:solidFill>
                  <a:schemeClr val="tx1"/>
                </a:solidFill>
              </a:rPr>
              <a:t> </a:t>
            </a:r>
            <a:r>
              <a:rPr lang="en-US" sz="2000" b="1" dirty="0" err="1">
                <a:solidFill>
                  <a:schemeClr val="tx1"/>
                </a:solidFill>
              </a:rPr>
              <a:t>yashab</a:t>
            </a:r>
            <a:r>
              <a:rPr lang="en-US" sz="2000" b="1" dirty="0">
                <a:solidFill>
                  <a:schemeClr val="tx1"/>
                </a:solidFill>
              </a:rPr>
              <a:t> </a:t>
            </a:r>
            <a:r>
              <a:rPr lang="en-US" sz="2000" b="1" dirty="0" err="1">
                <a:solidFill>
                  <a:schemeClr val="tx1"/>
                </a:solidFill>
              </a:rPr>
              <a:t>ketganlar</a:t>
            </a:r>
            <a:r>
              <a:rPr lang="en-US" sz="2000" b="1" dirty="0">
                <a:solidFill>
                  <a:schemeClr val="tx1"/>
                </a:solidFill>
              </a:rPr>
              <a:t> </a:t>
            </a:r>
            <a:r>
              <a:rPr lang="en-US" sz="2000" b="1" dirty="0" err="1">
                <a:solidFill>
                  <a:schemeClr val="tx1"/>
                </a:solidFill>
              </a:rPr>
              <a:t>va</a:t>
            </a:r>
            <a:r>
              <a:rPr lang="en-US" sz="2000" b="1" dirty="0">
                <a:solidFill>
                  <a:schemeClr val="tx1"/>
                </a:solidFill>
              </a:rPr>
              <a:t> </a:t>
            </a:r>
            <a:r>
              <a:rPr lang="en-US" sz="2000" b="1" dirty="0" err="1">
                <a:solidFill>
                  <a:schemeClr val="tx1"/>
                </a:solidFill>
              </a:rPr>
              <a:t>shu</a:t>
            </a:r>
            <a:r>
              <a:rPr lang="en-US" sz="2000" b="1" dirty="0">
                <a:solidFill>
                  <a:schemeClr val="tx1"/>
                </a:solidFill>
              </a:rPr>
              <a:t> </a:t>
            </a:r>
            <a:r>
              <a:rPr lang="en-US" sz="2000" b="1" dirty="0" err="1">
                <a:solidFill>
                  <a:schemeClr val="tx1"/>
                </a:solidFill>
              </a:rPr>
              <a:t>oraliqda</a:t>
            </a:r>
            <a:r>
              <a:rPr lang="en-US" sz="2000" b="1" dirty="0">
                <a:solidFill>
                  <a:schemeClr val="tx1"/>
                </a:solidFill>
              </a:rPr>
              <a:t> </a:t>
            </a:r>
            <a:r>
              <a:rPr lang="en-US" sz="2000" b="1" dirty="0" err="1">
                <a:solidFill>
                  <a:schemeClr val="tx1"/>
                </a:solidFill>
              </a:rPr>
              <a:t>o‘lganlar</a:t>
            </a:r>
            <a:r>
              <a:rPr lang="en-US" sz="2000" b="1" dirty="0">
                <a:solidFill>
                  <a:schemeClr val="tx1"/>
                </a:solidFill>
              </a:rPr>
              <a:t> </a:t>
            </a:r>
            <a:r>
              <a:rPr lang="en-US" sz="2000" b="1" dirty="0" err="1">
                <a:solidFill>
                  <a:schemeClr val="tx1"/>
                </a:solidFill>
              </a:rPr>
              <a:t>sonlari</a:t>
            </a:r>
            <a:r>
              <a:rPr lang="en-US" sz="2000" b="1" dirty="0">
                <a:solidFill>
                  <a:schemeClr val="tx1"/>
                </a:solidFill>
              </a:rPr>
              <a:t> </a:t>
            </a:r>
            <a:r>
              <a:rPr lang="en-US" sz="2000" b="1" dirty="0" err="1">
                <a:solidFill>
                  <a:schemeClr val="tx1"/>
                </a:solidFill>
              </a:rPr>
              <a:t>o‘rtasidagi</a:t>
            </a:r>
            <a:r>
              <a:rPr lang="en-US" sz="2000" b="1" dirty="0">
                <a:solidFill>
                  <a:schemeClr val="tx1"/>
                </a:solidFill>
              </a:rPr>
              <a:t> </a:t>
            </a:r>
            <a:r>
              <a:rPr lang="en-US" sz="2000" b="1" dirty="0" err="1">
                <a:solidFill>
                  <a:schemeClr val="tx1"/>
                </a:solidFill>
              </a:rPr>
              <a:t>o‘zaro</a:t>
            </a:r>
            <a:r>
              <a:rPr lang="en-US" sz="2000" b="1" dirty="0">
                <a:solidFill>
                  <a:schemeClr val="tx1"/>
                </a:solidFill>
              </a:rPr>
              <a:t> </a:t>
            </a:r>
            <a:r>
              <a:rPr lang="en-US" sz="2000" b="1" dirty="0" err="1">
                <a:solidFill>
                  <a:schemeClr val="tx1"/>
                </a:solidFill>
              </a:rPr>
              <a:t>bog’liqlik</a:t>
            </a:r>
            <a:r>
              <a:rPr lang="en-US" sz="2000" b="1" dirty="0">
                <a:solidFill>
                  <a:schemeClr val="tx1"/>
                </a:solidFill>
              </a:rPr>
              <a:t> </a:t>
            </a:r>
            <a:r>
              <a:rPr lang="en-US" sz="2000" b="1" dirty="0" err="1">
                <a:solidFill>
                  <a:schemeClr val="tx1"/>
                </a:solidFill>
              </a:rPr>
              <a:t>tufayli</a:t>
            </a:r>
            <a:r>
              <a:rPr lang="en-US" sz="2000" b="1" dirty="0">
                <a:solidFill>
                  <a:schemeClr val="tx1"/>
                </a:solidFill>
              </a:rPr>
              <a:t> </a:t>
            </a:r>
            <a:r>
              <a:rPr lang="en-US" sz="2000" b="1" dirty="0" err="1">
                <a:solidFill>
                  <a:schemeClr val="tx1"/>
                </a:solidFill>
              </a:rPr>
              <a:t>o‘lim</a:t>
            </a:r>
            <a:r>
              <a:rPr lang="en-US" sz="2000" b="1" dirty="0">
                <a:solidFill>
                  <a:schemeClr val="tx1"/>
                </a:solidFill>
              </a:rPr>
              <a:t> </a:t>
            </a:r>
            <a:r>
              <a:rPr lang="en-US" sz="2000" b="1" dirty="0" err="1">
                <a:solidFill>
                  <a:schemeClr val="tx1"/>
                </a:solidFill>
              </a:rPr>
              <a:t>ehtimolini</a:t>
            </a:r>
            <a:r>
              <a:rPr lang="en-US" sz="2000" b="1" dirty="0">
                <a:solidFill>
                  <a:schemeClr val="tx1"/>
                </a:solidFill>
              </a:rPr>
              <a:t> </a:t>
            </a:r>
            <a:r>
              <a:rPr lang="en-US" sz="2000" b="1" dirty="0" err="1">
                <a:solidFill>
                  <a:schemeClr val="tx1"/>
                </a:solidFill>
              </a:rPr>
              <a:t>yana</a:t>
            </a:r>
            <a:r>
              <a:rPr lang="en-US" sz="2000" b="1" dirty="0">
                <a:solidFill>
                  <a:schemeClr val="tx1"/>
                </a:solidFill>
              </a:rPr>
              <a:t> </a:t>
            </a:r>
            <a:r>
              <a:rPr lang="en-US" sz="2000" b="1" dirty="0" err="1">
                <a:solidFill>
                  <a:schemeClr val="tx1"/>
                </a:solidFill>
              </a:rPr>
              <a:t>bir</a:t>
            </a:r>
            <a:r>
              <a:rPr lang="en-US" sz="2000" b="1" dirty="0">
                <a:solidFill>
                  <a:schemeClr val="tx1"/>
                </a:solidFill>
              </a:rPr>
              <a:t> </a:t>
            </a:r>
            <a:r>
              <a:rPr lang="en-US" sz="2000" b="1" dirty="0" err="1">
                <a:solidFill>
                  <a:schemeClr val="tx1"/>
                </a:solidFill>
              </a:rPr>
              <a:t>usulda</a:t>
            </a:r>
            <a:r>
              <a:rPr lang="en-US" sz="2000" b="1" dirty="0">
                <a:solidFill>
                  <a:schemeClr val="tx1"/>
                </a:solidFill>
              </a:rPr>
              <a:t> </a:t>
            </a:r>
            <a:r>
              <a:rPr lang="en-US" sz="2000" b="1" dirty="0" err="1">
                <a:solidFill>
                  <a:schemeClr val="tx1"/>
                </a:solidFill>
              </a:rPr>
              <a:t>hisoblab</a:t>
            </a:r>
            <a:r>
              <a:rPr lang="en-US" sz="2000" b="1" dirty="0">
                <a:solidFill>
                  <a:schemeClr val="tx1"/>
                </a:solidFill>
              </a:rPr>
              <a:t> </a:t>
            </a:r>
            <a:r>
              <a:rPr lang="en-US" sz="2000" b="1" dirty="0" err="1">
                <a:solidFill>
                  <a:schemeClr val="tx1"/>
                </a:solidFill>
              </a:rPr>
              <a:t>chiqish</a:t>
            </a:r>
            <a:r>
              <a:rPr lang="en-US" sz="2000" b="1" dirty="0">
                <a:solidFill>
                  <a:schemeClr val="tx1"/>
                </a:solidFill>
              </a:rPr>
              <a:t> </a:t>
            </a:r>
            <a:r>
              <a:rPr lang="en-US" sz="2000" b="1" dirty="0" err="1">
                <a:solidFill>
                  <a:schemeClr val="tx1"/>
                </a:solidFill>
              </a:rPr>
              <a:t>mumkin</a:t>
            </a:r>
            <a:r>
              <a:rPr lang="en-US" sz="2000" b="1" dirty="0">
                <a:solidFill>
                  <a:schemeClr val="tx1"/>
                </a:solidFill>
              </a:rPr>
              <a:t>:</a:t>
            </a:r>
            <a:endParaRPr lang="ru-RU" sz="2000" b="1" dirty="0">
              <a:solidFill>
                <a:schemeClr val="tx1"/>
              </a:solidFill>
            </a:endParaRPr>
          </a:p>
        </p:txBody>
      </p:sp>
      <mc:AlternateContent xmlns:mc="http://schemas.openxmlformats.org/markup-compatibility/2006" xmlns:a14="http://schemas.microsoft.com/office/drawing/2010/main">
        <mc:Choice Requires="a14">
          <p:sp>
            <p:nvSpPr>
              <p:cNvPr id="5" name="Блок-схема: знак завершения 4"/>
              <p:cNvSpPr/>
              <p:nvPr/>
            </p:nvSpPr>
            <p:spPr>
              <a:xfrm>
                <a:off x="3459952" y="2865156"/>
                <a:ext cx="2203764" cy="864096"/>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t>      </a:t>
                </a:r>
                <a:r>
                  <a:rPr lang="en-US" sz="2800" b="1" dirty="0" smtClean="0">
                    <a:solidFill>
                      <a:schemeClr val="tx1"/>
                    </a:solidFill>
                  </a:rPr>
                  <a:t>q</a:t>
                </a:r>
                <a:r>
                  <a:rPr lang="en-US" sz="2800" b="1" baseline="-25000" dirty="0" err="1" smtClean="0">
                    <a:solidFill>
                      <a:schemeClr val="tx1"/>
                    </a:solidFill>
                  </a:rPr>
                  <a:t>x</a:t>
                </a:r>
                <a:r>
                  <a:rPr lang="en-US" sz="2800" b="1" baseline="-25000" dirty="0">
                    <a:solidFill>
                      <a:schemeClr val="tx1"/>
                    </a:solidFill>
                  </a:rPr>
                  <a:t>=</a:t>
                </a:r>
                <a14:m>
                  <m:oMath xmlns:m="http://schemas.openxmlformats.org/officeDocument/2006/math">
                    <m:f>
                      <m:fPr>
                        <m:ctrlPr>
                          <a:rPr lang="ru-RU" sz="2800" b="1" i="1">
                            <a:solidFill>
                              <a:schemeClr val="tx1"/>
                            </a:solidFill>
                            <a:latin typeface="Cambria Math" panose="02040503050406030204" pitchFamily="18" charset="0"/>
                          </a:rPr>
                        </m:ctrlPr>
                      </m:fPr>
                      <m:num>
                        <m:r>
                          <a:rPr lang="en-US" sz="2800" b="1" i="1">
                            <a:solidFill>
                              <a:schemeClr val="tx1"/>
                            </a:solidFill>
                            <a:latin typeface="Cambria Math"/>
                          </a:rPr>
                          <m:t>𝒅</m:t>
                        </m:r>
                        <m:r>
                          <a:rPr lang="en-US" sz="2800" b="1" i="1" baseline="-25000">
                            <a:solidFill>
                              <a:schemeClr val="tx1"/>
                            </a:solidFill>
                            <a:latin typeface="Cambria Math"/>
                          </a:rPr>
                          <m:t>𝒙</m:t>
                        </m:r>
                      </m:num>
                      <m:den>
                        <m:r>
                          <a:rPr lang="en-US" sz="2800" b="1" i="1">
                            <a:solidFill>
                              <a:schemeClr val="tx1"/>
                            </a:solidFill>
                            <a:latin typeface="Cambria Math"/>
                          </a:rPr>
                          <m:t>𝒍</m:t>
                        </m:r>
                        <m:r>
                          <a:rPr lang="en-US" sz="2800" b="1" i="1" baseline="-25000">
                            <a:solidFill>
                              <a:schemeClr val="tx1"/>
                            </a:solidFill>
                            <a:latin typeface="Cambria Math"/>
                          </a:rPr>
                          <m:t>𝒙</m:t>
                        </m:r>
                      </m:den>
                    </m:f>
                  </m:oMath>
                </a14:m>
                <a:endParaRPr lang="ru-RU" sz="2800" b="1" i="1" dirty="0">
                  <a:solidFill>
                    <a:schemeClr val="tx1"/>
                  </a:solidFill>
                </a:endParaRPr>
              </a:p>
            </p:txBody>
          </p:sp>
        </mc:Choice>
        <mc:Fallback xmlns="">
          <p:sp>
            <p:nvSpPr>
              <p:cNvPr id="5" name="Блок-схема: знак завершения 4"/>
              <p:cNvSpPr>
                <a:spLocks noRot="1" noChangeAspect="1" noMove="1" noResize="1" noEditPoints="1" noAdjustHandles="1" noChangeArrowheads="1" noChangeShapeType="1" noTextEdit="1"/>
              </p:cNvSpPr>
              <p:nvPr/>
            </p:nvSpPr>
            <p:spPr>
              <a:xfrm>
                <a:off x="3459952" y="2865156"/>
                <a:ext cx="2203764" cy="864096"/>
              </a:xfrm>
              <a:prstGeom prst="flowChartTerminator">
                <a:avLst/>
              </a:prstGeom>
              <a:blipFill rotWithShape="1">
                <a:blip r:embed="rId2"/>
                <a:stretch>
                  <a:fillRect/>
                </a:stretch>
              </a:blipFill>
            </p:spPr>
            <p:txBody>
              <a:bodyPr/>
              <a:lstStyle/>
              <a:p>
                <a:r>
                  <a:rPr lang="ru-RU">
                    <a:noFill/>
                  </a:rPr>
                  <a:t> </a:t>
                </a:r>
              </a:p>
            </p:txBody>
          </p:sp>
        </mc:Fallback>
      </mc:AlternateContent>
      <p:sp>
        <p:nvSpPr>
          <p:cNvPr id="7" name="Выноска со стрелкой вниз 6"/>
          <p:cNvSpPr/>
          <p:nvPr/>
        </p:nvSpPr>
        <p:spPr>
          <a:xfrm>
            <a:off x="573984" y="3861048"/>
            <a:ext cx="8039026" cy="1584176"/>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err="1">
                <a:solidFill>
                  <a:schemeClr val="tx1"/>
                </a:solidFill>
              </a:rPr>
              <a:t>Hisoblashning</a:t>
            </a:r>
            <a:r>
              <a:rPr lang="en-US" sz="2000" b="1" dirty="0">
                <a:solidFill>
                  <a:schemeClr val="tx1"/>
                </a:solidFill>
              </a:rPr>
              <a:t> </a:t>
            </a:r>
            <a:r>
              <a:rPr lang="en-US" sz="2000" b="1" dirty="0" err="1">
                <a:solidFill>
                  <a:schemeClr val="tx1"/>
                </a:solidFill>
              </a:rPr>
              <a:t>uchinchi</a:t>
            </a:r>
            <a:r>
              <a:rPr lang="en-US" sz="2000" b="1" dirty="0">
                <a:solidFill>
                  <a:schemeClr val="tx1"/>
                </a:solidFill>
              </a:rPr>
              <a:t> </a:t>
            </a:r>
            <a:r>
              <a:rPr lang="en-US" sz="2000" b="1" dirty="0" err="1">
                <a:solidFill>
                  <a:schemeClr val="tx1"/>
                </a:solidFill>
              </a:rPr>
              <a:t>usuli</a:t>
            </a:r>
            <a:r>
              <a:rPr lang="en-US" sz="2000" b="1" dirty="0">
                <a:solidFill>
                  <a:schemeClr val="tx1"/>
                </a:solidFill>
              </a:rPr>
              <a:t> </a:t>
            </a:r>
            <a:r>
              <a:rPr lang="en-US" sz="2000" b="1" dirty="0" err="1">
                <a:solidFill>
                  <a:schemeClr val="tx1"/>
                </a:solidFill>
              </a:rPr>
              <a:t>bevosita</a:t>
            </a:r>
            <a:r>
              <a:rPr lang="en-US" sz="2000" b="1" dirty="0">
                <a:solidFill>
                  <a:schemeClr val="tx1"/>
                </a:solidFill>
              </a:rPr>
              <a:t> </a:t>
            </a:r>
            <a:r>
              <a:rPr lang="en-US" sz="2000" b="1" dirty="0" err="1">
                <a:solidFill>
                  <a:schemeClr val="tx1"/>
                </a:solidFill>
              </a:rPr>
              <a:t>yosh</a:t>
            </a:r>
            <a:r>
              <a:rPr lang="en-US" sz="2000" b="1" dirty="0">
                <a:solidFill>
                  <a:schemeClr val="tx1"/>
                </a:solidFill>
              </a:rPr>
              <a:t> </a:t>
            </a:r>
            <a:r>
              <a:rPr lang="en-US" sz="2000" b="1" dirty="0" err="1">
                <a:solidFill>
                  <a:schemeClr val="tx1"/>
                </a:solidFill>
              </a:rPr>
              <a:t>guruhlari</a:t>
            </a:r>
            <a:r>
              <a:rPr lang="en-US" sz="2000" b="1" dirty="0">
                <a:solidFill>
                  <a:schemeClr val="tx1"/>
                </a:solidFill>
              </a:rPr>
              <a:t> </a:t>
            </a:r>
            <a:r>
              <a:rPr lang="en-US" sz="2000" b="1" dirty="0" err="1">
                <a:solidFill>
                  <a:schemeClr val="tx1"/>
                </a:solidFill>
              </a:rPr>
              <a:t>bo'yicha</a:t>
            </a:r>
            <a:r>
              <a:rPr lang="en-US" sz="2000" b="1" dirty="0">
                <a:solidFill>
                  <a:schemeClr val="tx1"/>
                </a:solidFill>
              </a:rPr>
              <a:t> </a:t>
            </a:r>
            <a:r>
              <a:rPr lang="en-US" sz="2000" b="1" dirty="0" err="1">
                <a:solidFill>
                  <a:schemeClr val="tx1"/>
                </a:solidFill>
              </a:rPr>
              <a:t>o‘lim</a:t>
            </a:r>
            <a:r>
              <a:rPr lang="en-US" sz="2000" b="1" dirty="0">
                <a:solidFill>
                  <a:schemeClr val="tx1"/>
                </a:solidFill>
              </a:rPr>
              <a:t> </a:t>
            </a:r>
            <a:r>
              <a:rPr lang="en-US" sz="2000" b="1" dirty="0" err="1">
                <a:solidFill>
                  <a:schemeClr val="tx1"/>
                </a:solidFill>
              </a:rPr>
              <a:t>koeffitsientlaridan</a:t>
            </a:r>
            <a:r>
              <a:rPr lang="en-US" sz="2000" b="1" dirty="0">
                <a:solidFill>
                  <a:schemeClr val="tx1"/>
                </a:solidFill>
              </a:rPr>
              <a:t> </a:t>
            </a:r>
            <a:r>
              <a:rPr lang="en-US" sz="2000" b="1" dirty="0" err="1">
                <a:solidFill>
                  <a:schemeClr val="tx1"/>
                </a:solidFill>
              </a:rPr>
              <a:t>kelib</a:t>
            </a:r>
            <a:r>
              <a:rPr lang="en-US" sz="2000" b="1" dirty="0">
                <a:solidFill>
                  <a:schemeClr val="tx1"/>
                </a:solidFill>
              </a:rPr>
              <a:t> </a:t>
            </a:r>
            <a:r>
              <a:rPr lang="en-US" sz="2000" b="1" dirty="0" err="1">
                <a:solidFill>
                  <a:schemeClr val="tx1"/>
                </a:solidFill>
              </a:rPr>
              <a:t>chiqadi</a:t>
            </a:r>
            <a:r>
              <a:rPr lang="en-US" sz="2000" b="1" dirty="0">
                <a:solidFill>
                  <a:schemeClr val="tx1"/>
                </a:solidFill>
              </a:rPr>
              <a:t> </a:t>
            </a:r>
            <a:r>
              <a:rPr lang="en-US" sz="2000" b="1" dirty="0" err="1">
                <a:solidFill>
                  <a:schemeClr val="tx1"/>
                </a:solidFill>
              </a:rPr>
              <a:t>va</a:t>
            </a:r>
            <a:r>
              <a:rPr lang="en-US" sz="2000" b="1" dirty="0">
                <a:solidFill>
                  <a:schemeClr val="tx1"/>
                </a:solidFill>
              </a:rPr>
              <a:t> </a:t>
            </a:r>
            <a:r>
              <a:rPr lang="en-US" sz="2000" b="1" dirty="0" err="1">
                <a:solidFill>
                  <a:schemeClr val="tx1"/>
                </a:solidFill>
              </a:rPr>
              <a:t>quyidagi</a:t>
            </a:r>
            <a:r>
              <a:rPr lang="en-US" sz="2000" b="1" dirty="0">
                <a:solidFill>
                  <a:schemeClr val="tx1"/>
                </a:solidFill>
              </a:rPr>
              <a:t> formula </a:t>
            </a:r>
            <a:r>
              <a:rPr lang="en-US" sz="2000" b="1" dirty="0" err="1">
                <a:solidFill>
                  <a:schemeClr val="tx1"/>
                </a:solidFill>
              </a:rPr>
              <a:t>asosida</a:t>
            </a:r>
            <a:r>
              <a:rPr lang="en-US" sz="2000" b="1" dirty="0">
                <a:solidFill>
                  <a:schemeClr val="tx1"/>
                </a:solidFill>
              </a:rPr>
              <a:t> </a:t>
            </a:r>
            <a:r>
              <a:rPr lang="en-US" sz="2000" b="1" dirty="0" err="1">
                <a:solidFill>
                  <a:schemeClr val="tx1"/>
                </a:solidFill>
              </a:rPr>
              <a:t>aniqlanadi</a:t>
            </a:r>
            <a:r>
              <a:rPr lang="en-US" sz="2000" b="1" dirty="0">
                <a:solidFill>
                  <a:schemeClr val="tx1"/>
                </a:solidFill>
              </a:rPr>
              <a:t>:</a:t>
            </a:r>
            <a:endParaRPr lang="ru-RU" sz="2000" b="1" dirty="0">
              <a:solidFill>
                <a:schemeClr val="tx1"/>
              </a:solidFill>
            </a:endParaRPr>
          </a:p>
        </p:txBody>
      </p:sp>
      <mc:AlternateContent xmlns:mc="http://schemas.openxmlformats.org/markup-compatibility/2006" xmlns:a14="http://schemas.microsoft.com/office/drawing/2010/main">
        <mc:Choice Requires="a14">
          <p:sp>
            <p:nvSpPr>
              <p:cNvPr id="8" name="Блок-схема: знак завершения 7"/>
              <p:cNvSpPr/>
              <p:nvPr/>
            </p:nvSpPr>
            <p:spPr>
              <a:xfrm>
                <a:off x="3358509" y="5589240"/>
                <a:ext cx="2520280" cy="1008112"/>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 </a:t>
                </a:r>
                <a:r>
                  <a:rPr lang="en-US" dirty="0" smtClean="0"/>
                  <a:t>      </a:t>
                </a:r>
                <a:r>
                  <a:rPr lang="en-US" sz="2800" b="1" dirty="0" err="1" smtClean="0">
                    <a:solidFill>
                      <a:schemeClr val="tx1"/>
                    </a:solidFill>
                  </a:rPr>
                  <a:t>q</a:t>
                </a:r>
                <a:r>
                  <a:rPr lang="en-US" sz="2800" b="1" baseline="-25000" dirty="0" err="1" smtClean="0">
                    <a:solidFill>
                      <a:schemeClr val="tx1"/>
                    </a:solidFill>
                  </a:rPr>
                  <a:t>x</a:t>
                </a:r>
                <a:r>
                  <a:rPr lang="en-US" sz="2800" b="1" baseline="-25000" dirty="0">
                    <a:solidFill>
                      <a:schemeClr val="tx1"/>
                    </a:solidFill>
                  </a:rPr>
                  <a:t>=</a:t>
                </a:r>
                <a14:m>
                  <m:oMath xmlns:m="http://schemas.openxmlformats.org/officeDocument/2006/math">
                    <m:f>
                      <m:fPr>
                        <m:ctrlPr>
                          <a:rPr lang="ru-RU" sz="2800" b="1" i="1">
                            <a:solidFill>
                              <a:schemeClr val="tx1"/>
                            </a:solidFill>
                            <a:latin typeface="Cambria Math" panose="02040503050406030204" pitchFamily="18" charset="0"/>
                          </a:rPr>
                        </m:ctrlPr>
                      </m:fPr>
                      <m:num>
                        <m:r>
                          <a:rPr lang="en-US" sz="2800" b="1" i="1">
                            <a:solidFill>
                              <a:schemeClr val="tx1"/>
                            </a:solidFill>
                            <a:latin typeface="Cambria Math"/>
                          </a:rPr>
                          <m:t>𝟐</m:t>
                        </m:r>
                        <m:r>
                          <a:rPr lang="en-US" sz="2800" b="1" i="1">
                            <a:solidFill>
                              <a:schemeClr val="tx1"/>
                            </a:solidFill>
                            <a:latin typeface="Cambria Math"/>
                          </a:rPr>
                          <m:t>𝒎𝒙</m:t>
                        </m:r>
                      </m:num>
                      <m:den>
                        <m:r>
                          <a:rPr lang="en-US" sz="2800" b="1" i="1">
                            <a:solidFill>
                              <a:schemeClr val="tx1"/>
                            </a:solidFill>
                            <a:latin typeface="Cambria Math"/>
                          </a:rPr>
                          <m:t>𝟐</m:t>
                        </m:r>
                        <m:r>
                          <a:rPr lang="en-US" sz="2800" b="1" i="1">
                            <a:solidFill>
                              <a:schemeClr val="tx1"/>
                            </a:solidFill>
                            <a:latin typeface="Cambria Math"/>
                          </a:rPr>
                          <m:t>+</m:t>
                        </m:r>
                        <m:r>
                          <a:rPr lang="en-US" sz="2800" b="1" i="1">
                            <a:solidFill>
                              <a:schemeClr val="tx1"/>
                            </a:solidFill>
                            <a:latin typeface="Cambria Math"/>
                          </a:rPr>
                          <m:t>𝒎𝒙</m:t>
                        </m:r>
                      </m:den>
                    </m:f>
                  </m:oMath>
                </a14:m>
                <a:r>
                  <a:rPr lang="en-US" sz="2800" b="1" dirty="0" smtClean="0">
                    <a:solidFill>
                      <a:schemeClr val="tx1"/>
                    </a:solidFill>
                  </a:rPr>
                  <a:t> </a:t>
                </a:r>
                <a:r>
                  <a:rPr lang="en-US" sz="2800" b="1" dirty="0">
                    <a:solidFill>
                      <a:schemeClr val="tx1"/>
                    </a:solidFill>
                  </a:rPr>
                  <a:t>		</a:t>
                </a:r>
                <a:endParaRPr lang="ru-RU" sz="2800" b="1" i="1" dirty="0">
                  <a:solidFill>
                    <a:schemeClr val="tx1"/>
                  </a:solidFill>
                </a:endParaRPr>
              </a:p>
            </p:txBody>
          </p:sp>
        </mc:Choice>
        <mc:Fallback xmlns="">
          <p:sp>
            <p:nvSpPr>
              <p:cNvPr id="8" name="Блок-схема: знак завершения 7"/>
              <p:cNvSpPr>
                <a:spLocks noRot="1" noChangeAspect="1" noMove="1" noResize="1" noEditPoints="1" noAdjustHandles="1" noChangeArrowheads="1" noChangeShapeType="1" noTextEdit="1"/>
              </p:cNvSpPr>
              <p:nvPr/>
            </p:nvSpPr>
            <p:spPr>
              <a:xfrm>
                <a:off x="3358509" y="5589240"/>
                <a:ext cx="2520280" cy="1008112"/>
              </a:xfrm>
              <a:prstGeom prst="flowChartTerminator">
                <a:avLst/>
              </a:prstGeom>
              <a:blipFill rotWithShape="1">
                <a:blip r:embed="rId3"/>
                <a:stretch>
                  <a:fillRect t="-1183"/>
                </a:stretch>
              </a:blipFill>
            </p:spPr>
            <p:txBody>
              <a:bodyPr/>
              <a:lstStyle/>
              <a:p>
                <a:r>
                  <a:rPr lang="ru-RU">
                    <a:noFill/>
                  </a:rPr>
                  <a:t> </a:t>
                </a:r>
              </a:p>
            </p:txBody>
          </p:sp>
        </mc:Fallback>
      </mc:AlternateContent>
    </p:spTree>
    <p:extLst>
      <p:ext uri="{BB962C8B-B14F-4D97-AF65-F5344CB8AC3E}">
        <p14:creationId xmlns:p14="http://schemas.microsoft.com/office/powerpoint/2010/main" val="958144349"/>
      </p:ext>
    </p:extLst>
  </p:cSld>
  <p:clrMapOvr>
    <a:masterClrMapping/>
  </p:clrMapOvr>
  <p:transition spd="slow">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Блок-схема: несколько документов 4"/>
          <p:cNvSpPr/>
          <p:nvPr/>
        </p:nvSpPr>
        <p:spPr>
          <a:xfrm>
            <a:off x="395536" y="476672"/>
            <a:ext cx="8352927" cy="6048671"/>
          </a:xfrm>
          <a:prstGeom prst="flowChartMulti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err="1" smtClean="0">
                <a:solidFill>
                  <a:schemeClr val="tx1"/>
                </a:solidFill>
              </a:rPr>
              <a:t>O‘lim</a:t>
            </a:r>
            <a:r>
              <a:rPr lang="en-US" sz="2000" b="1" dirty="0" smtClean="0">
                <a:solidFill>
                  <a:schemeClr val="tx1"/>
                </a:solidFill>
              </a:rPr>
              <a:t> </a:t>
            </a:r>
            <a:r>
              <a:rPr lang="en-US" sz="2000" b="1" dirty="0" err="1">
                <a:solidFill>
                  <a:schemeClr val="tx1"/>
                </a:solidFill>
              </a:rPr>
              <a:t>jadvalining</a:t>
            </a:r>
            <a:r>
              <a:rPr lang="en-US" sz="2000" b="1" dirty="0">
                <a:solidFill>
                  <a:schemeClr val="tx1"/>
                </a:solidFill>
              </a:rPr>
              <a:t> </a:t>
            </a:r>
            <a:r>
              <a:rPr lang="en-US" sz="2000" b="1" dirty="0" err="1">
                <a:solidFill>
                  <a:schemeClr val="tx1"/>
                </a:solidFill>
              </a:rPr>
              <a:t>keyingi</a:t>
            </a:r>
            <a:r>
              <a:rPr lang="en-US" sz="2000" b="1" dirty="0">
                <a:solidFill>
                  <a:schemeClr val="tx1"/>
                </a:solidFill>
              </a:rPr>
              <a:t> </a:t>
            </a:r>
            <a:r>
              <a:rPr lang="en-US" sz="2000" b="1" dirty="0" err="1">
                <a:solidFill>
                  <a:schemeClr val="tx1"/>
                </a:solidFill>
              </a:rPr>
              <a:t>ko'rsatkichi</a:t>
            </a:r>
            <a:r>
              <a:rPr lang="en-US" sz="2000" b="1" dirty="0">
                <a:solidFill>
                  <a:schemeClr val="tx1"/>
                </a:solidFill>
              </a:rPr>
              <a:t> - </a:t>
            </a:r>
            <a:r>
              <a:rPr lang="en-US" sz="2000" b="1" dirty="0" err="1">
                <a:solidFill>
                  <a:schemeClr val="tx1"/>
                </a:solidFill>
              </a:rPr>
              <a:t>bu</a:t>
            </a:r>
            <a:r>
              <a:rPr lang="en-US" sz="2000" b="1" dirty="0">
                <a:solidFill>
                  <a:schemeClr val="tx1"/>
                </a:solidFill>
              </a:rPr>
              <a:t> x </a:t>
            </a:r>
            <a:r>
              <a:rPr lang="en-US" sz="2000" b="1" dirty="0" err="1">
                <a:solidFill>
                  <a:schemeClr val="tx1"/>
                </a:solidFill>
              </a:rPr>
              <a:t>yoshidan</a:t>
            </a:r>
            <a:r>
              <a:rPr lang="en-US" sz="2000" b="1" dirty="0">
                <a:solidFill>
                  <a:schemeClr val="tx1"/>
                </a:solidFill>
              </a:rPr>
              <a:t> x+5 </a:t>
            </a:r>
            <a:r>
              <a:rPr lang="en-US" sz="2000" b="1" dirty="0" err="1">
                <a:solidFill>
                  <a:schemeClr val="tx1"/>
                </a:solidFill>
              </a:rPr>
              <a:t>yoshigacha</a:t>
            </a:r>
            <a:r>
              <a:rPr lang="en-US" sz="2000" b="1" dirty="0">
                <a:solidFill>
                  <a:schemeClr val="tx1"/>
                </a:solidFill>
              </a:rPr>
              <a:t> </a:t>
            </a:r>
            <a:r>
              <a:rPr lang="en-US" sz="2000" b="1" dirty="0" err="1">
                <a:solidFill>
                  <a:schemeClr val="tx1"/>
                </a:solidFill>
              </a:rPr>
              <a:t>yashab</a:t>
            </a:r>
            <a:r>
              <a:rPr lang="en-US" sz="2000" b="1" dirty="0">
                <a:solidFill>
                  <a:schemeClr val="tx1"/>
                </a:solidFill>
              </a:rPr>
              <a:t> </a:t>
            </a:r>
            <a:r>
              <a:rPr lang="en-US" sz="2000" b="1" dirty="0" err="1">
                <a:solidFill>
                  <a:schemeClr val="tx1"/>
                </a:solidFill>
              </a:rPr>
              <a:t>ketish</a:t>
            </a:r>
            <a:r>
              <a:rPr lang="en-US" sz="2000" b="1" dirty="0">
                <a:solidFill>
                  <a:schemeClr val="tx1"/>
                </a:solidFill>
              </a:rPr>
              <a:t> </a:t>
            </a:r>
            <a:r>
              <a:rPr lang="en-US" sz="2000" b="1" dirty="0" err="1">
                <a:solidFill>
                  <a:schemeClr val="tx1"/>
                </a:solidFill>
              </a:rPr>
              <a:t>ehtimolidir.Yashab</a:t>
            </a:r>
            <a:r>
              <a:rPr lang="en-US" sz="2000" b="1" dirty="0">
                <a:solidFill>
                  <a:schemeClr val="tx1"/>
                </a:solidFill>
              </a:rPr>
              <a:t> </a:t>
            </a:r>
            <a:r>
              <a:rPr lang="en-US" sz="2000" b="1" dirty="0" err="1">
                <a:solidFill>
                  <a:schemeClr val="tx1"/>
                </a:solidFill>
              </a:rPr>
              <a:t>ketish</a:t>
            </a:r>
            <a:r>
              <a:rPr lang="en-US" sz="2000" b="1" dirty="0">
                <a:solidFill>
                  <a:schemeClr val="tx1"/>
                </a:solidFill>
              </a:rPr>
              <a:t> </a:t>
            </a:r>
            <a:r>
              <a:rPr lang="en-US" sz="2000" b="1" dirty="0" err="1">
                <a:solidFill>
                  <a:schemeClr val="tx1"/>
                </a:solidFill>
              </a:rPr>
              <a:t>ehtimoli</a:t>
            </a:r>
            <a:r>
              <a:rPr lang="en-US" sz="2000" b="1" dirty="0">
                <a:solidFill>
                  <a:schemeClr val="tx1"/>
                </a:solidFill>
              </a:rPr>
              <a:t> </a:t>
            </a:r>
            <a:r>
              <a:rPr lang="en-US" sz="2000" b="1" dirty="0" err="1">
                <a:solidFill>
                  <a:schemeClr val="tx1"/>
                </a:solidFill>
              </a:rPr>
              <a:t>hamda</a:t>
            </a:r>
            <a:r>
              <a:rPr lang="en-US" sz="2000" b="1" dirty="0">
                <a:solidFill>
                  <a:schemeClr val="tx1"/>
                </a:solidFill>
              </a:rPr>
              <a:t> </a:t>
            </a:r>
            <a:r>
              <a:rPr lang="en-US" sz="2000" b="1" dirty="0" err="1">
                <a:solidFill>
                  <a:schemeClr val="tx1"/>
                </a:solidFill>
              </a:rPr>
              <a:t>o‘lim</a:t>
            </a:r>
            <a:r>
              <a:rPr lang="en-US" sz="2000" b="1" dirty="0">
                <a:solidFill>
                  <a:schemeClr val="tx1"/>
                </a:solidFill>
              </a:rPr>
              <a:t> </a:t>
            </a:r>
            <a:r>
              <a:rPr lang="en-US" sz="2000" b="1" dirty="0" err="1">
                <a:solidFill>
                  <a:schemeClr val="tx1"/>
                </a:solidFill>
              </a:rPr>
              <a:t>ehtimoli</a:t>
            </a:r>
            <a:r>
              <a:rPr lang="en-US" sz="2000" b="1" dirty="0">
                <a:solidFill>
                  <a:schemeClr val="tx1"/>
                </a:solidFill>
              </a:rPr>
              <a:t> </a:t>
            </a:r>
            <a:r>
              <a:rPr lang="en-US" sz="2000" b="1" dirty="0" err="1">
                <a:solidFill>
                  <a:schemeClr val="tx1"/>
                </a:solidFill>
              </a:rPr>
              <a:t>bir-birini</a:t>
            </a:r>
            <a:r>
              <a:rPr lang="en-US" sz="2000" b="1" dirty="0">
                <a:solidFill>
                  <a:schemeClr val="tx1"/>
                </a:solidFill>
              </a:rPr>
              <a:t> </a:t>
            </a:r>
            <a:r>
              <a:rPr lang="en-US" sz="2000" b="1" dirty="0" err="1">
                <a:solidFill>
                  <a:schemeClr val="tx1"/>
                </a:solidFill>
              </a:rPr>
              <a:t>istisno</a:t>
            </a:r>
            <a:r>
              <a:rPr lang="en-US" sz="2000" b="1" dirty="0">
                <a:solidFill>
                  <a:schemeClr val="tx1"/>
                </a:solidFill>
              </a:rPr>
              <a:t> </a:t>
            </a:r>
            <a:r>
              <a:rPr lang="en-US" sz="2000" b="1" dirty="0" err="1">
                <a:solidFill>
                  <a:schemeClr val="tx1"/>
                </a:solidFill>
              </a:rPr>
              <a:t>etuvchi</a:t>
            </a:r>
            <a:r>
              <a:rPr lang="en-US" sz="2000" b="1" dirty="0">
                <a:solidFill>
                  <a:schemeClr val="tx1"/>
                </a:solidFill>
              </a:rPr>
              <a:t> </a:t>
            </a:r>
            <a:r>
              <a:rPr lang="en-US" sz="2000" b="1" dirty="0" err="1">
                <a:solidFill>
                  <a:schemeClr val="tx1"/>
                </a:solidFill>
              </a:rPr>
              <a:t>ikkita</a:t>
            </a:r>
            <a:r>
              <a:rPr lang="en-US" sz="2000" b="1" dirty="0">
                <a:solidFill>
                  <a:schemeClr val="tx1"/>
                </a:solidFill>
              </a:rPr>
              <a:t> </a:t>
            </a:r>
            <a:r>
              <a:rPr lang="en-US" sz="2000" b="1" dirty="0" err="1">
                <a:solidFill>
                  <a:schemeClr val="tx1"/>
                </a:solidFill>
              </a:rPr>
              <a:t>ehtimol</a:t>
            </a:r>
            <a:r>
              <a:rPr lang="en-US" sz="2000" b="1" dirty="0">
                <a:solidFill>
                  <a:schemeClr val="tx1"/>
                </a:solidFill>
              </a:rPr>
              <a:t> </a:t>
            </a:r>
            <a:r>
              <a:rPr lang="en-US" sz="2000" b="1" dirty="0" err="1">
                <a:solidFill>
                  <a:schemeClr val="tx1"/>
                </a:solidFill>
              </a:rPr>
              <a:t>bo’lganligi</a:t>
            </a:r>
            <a:r>
              <a:rPr lang="en-US" sz="2000" b="1" dirty="0">
                <a:solidFill>
                  <a:schemeClr val="tx1"/>
                </a:solidFill>
              </a:rPr>
              <a:t> bois, </a:t>
            </a:r>
            <a:r>
              <a:rPr lang="en-US" sz="2000" b="1" dirty="0" err="1">
                <a:solidFill>
                  <a:schemeClr val="tx1"/>
                </a:solidFill>
              </a:rPr>
              <a:t>ulaming</a:t>
            </a:r>
            <a:r>
              <a:rPr lang="en-US" sz="2000" b="1" dirty="0">
                <a:solidFill>
                  <a:schemeClr val="tx1"/>
                </a:solidFill>
              </a:rPr>
              <a:t> </a:t>
            </a:r>
            <a:r>
              <a:rPr lang="en-US" sz="2000" b="1" dirty="0" err="1">
                <a:solidFill>
                  <a:schemeClr val="tx1"/>
                </a:solidFill>
              </a:rPr>
              <a:t>yig‘indisi</a:t>
            </a:r>
            <a:r>
              <a:rPr lang="en-US" sz="2000" b="1" dirty="0">
                <a:solidFill>
                  <a:schemeClr val="tx1"/>
                </a:solidFill>
              </a:rPr>
              <a:t> 1 </a:t>
            </a:r>
            <a:r>
              <a:rPr lang="en-US" sz="2000" b="1" dirty="0" err="1">
                <a:solidFill>
                  <a:schemeClr val="tx1"/>
                </a:solidFill>
              </a:rPr>
              <a:t>ga</a:t>
            </a:r>
            <a:r>
              <a:rPr lang="en-US" sz="2000" b="1" dirty="0">
                <a:solidFill>
                  <a:schemeClr val="tx1"/>
                </a:solidFill>
              </a:rPr>
              <a:t> </a:t>
            </a:r>
            <a:r>
              <a:rPr lang="en-US" sz="2000" b="1" dirty="0" err="1">
                <a:solidFill>
                  <a:schemeClr val="tx1"/>
                </a:solidFill>
              </a:rPr>
              <a:t>teng</a:t>
            </a:r>
            <a:r>
              <a:rPr lang="en-US" sz="2000" b="1" dirty="0">
                <a:solidFill>
                  <a:schemeClr val="tx1"/>
                </a:solidFill>
              </a:rPr>
              <a:t>. </a:t>
            </a:r>
            <a:r>
              <a:rPr lang="en-US" sz="2000" b="1" dirty="0" err="1">
                <a:solidFill>
                  <a:schemeClr val="tx1"/>
                </a:solidFill>
              </a:rPr>
              <a:t>Shunday</a:t>
            </a:r>
            <a:r>
              <a:rPr lang="en-US" sz="2000" b="1" dirty="0">
                <a:solidFill>
                  <a:schemeClr val="tx1"/>
                </a:solidFill>
              </a:rPr>
              <a:t> </a:t>
            </a:r>
            <a:r>
              <a:rPr lang="en-US" sz="2000" b="1" dirty="0" err="1">
                <a:solidFill>
                  <a:schemeClr val="tx1"/>
                </a:solidFill>
              </a:rPr>
              <a:t>qilib</a:t>
            </a:r>
            <a:r>
              <a:rPr lang="en-US" sz="2000" b="1" dirty="0">
                <a:solidFill>
                  <a:schemeClr val="tx1"/>
                </a:solidFill>
              </a:rPr>
              <a:t>, x+5 </a:t>
            </a:r>
            <a:r>
              <a:rPr lang="en-US" sz="2000" b="1" dirty="0" err="1">
                <a:solidFill>
                  <a:schemeClr val="tx1"/>
                </a:solidFill>
              </a:rPr>
              <a:t>yoshigacha</a:t>
            </a:r>
            <a:r>
              <a:rPr lang="en-US" sz="2000" b="1" dirty="0">
                <a:solidFill>
                  <a:schemeClr val="tx1"/>
                </a:solidFill>
              </a:rPr>
              <a:t> </a:t>
            </a:r>
            <a:r>
              <a:rPr lang="en-US" sz="2000" b="1" dirty="0" err="1">
                <a:solidFill>
                  <a:schemeClr val="tx1"/>
                </a:solidFill>
              </a:rPr>
              <a:t>yashash</a:t>
            </a:r>
            <a:r>
              <a:rPr lang="en-US" sz="2000" b="1" dirty="0">
                <a:solidFill>
                  <a:schemeClr val="tx1"/>
                </a:solidFill>
              </a:rPr>
              <a:t> </a:t>
            </a:r>
            <a:r>
              <a:rPr lang="en-US" sz="2000" b="1" dirty="0" err="1">
                <a:solidFill>
                  <a:schemeClr val="tx1"/>
                </a:solidFill>
              </a:rPr>
              <a:t>ehtimoli</a:t>
            </a:r>
            <a:r>
              <a:rPr lang="en-US" sz="2000" b="1" dirty="0">
                <a:solidFill>
                  <a:schemeClr val="tx1"/>
                </a:solidFill>
              </a:rPr>
              <a:t> </a:t>
            </a:r>
            <a:r>
              <a:rPr lang="en-US" sz="2000" b="1" dirty="0" err="1">
                <a:solidFill>
                  <a:schemeClr val="tx1"/>
                </a:solidFill>
              </a:rPr>
              <a:t>quyidagi</a:t>
            </a:r>
            <a:r>
              <a:rPr lang="en-US" sz="2000" b="1" dirty="0">
                <a:solidFill>
                  <a:schemeClr val="tx1"/>
                </a:solidFill>
              </a:rPr>
              <a:t> formula </a:t>
            </a:r>
            <a:r>
              <a:rPr lang="en-US" sz="2000" b="1" dirty="0" err="1">
                <a:solidFill>
                  <a:schemeClr val="tx1"/>
                </a:solidFill>
              </a:rPr>
              <a:t>yordamida</a:t>
            </a:r>
            <a:r>
              <a:rPr lang="en-US" sz="2000" b="1" dirty="0">
                <a:solidFill>
                  <a:schemeClr val="tx1"/>
                </a:solidFill>
              </a:rPr>
              <a:t> </a:t>
            </a:r>
            <a:r>
              <a:rPr lang="en-US" sz="2000" b="1" dirty="0" err="1">
                <a:solidFill>
                  <a:schemeClr val="tx1"/>
                </a:solidFill>
              </a:rPr>
              <a:t>hisoblanadi</a:t>
            </a:r>
            <a:r>
              <a:rPr lang="en-US" sz="2000" b="1" dirty="0">
                <a:solidFill>
                  <a:schemeClr val="tx1"/>
                </a:solidFill>
              </a:rPr>
              <a:t>:</a:t>
            </a:r>
            <a:endParaRPr lang="ru-RU" sz="2000" b="1" dirty="0">
              <a:solidFill>
                <a:schemeClr val="tx1"/>
              </a:solidFill>
            </a:endParaRPr>
          </a:p>
          <a:p>
            <a:r>
              <a:rPr lang="en-US" sz="2000" b="1" i="1" dirty="0" smtClean="0">
                <a:solidFill>
                  <a:srgbClr val="FFFF00"/>
                </a:solidFill>
              </a:rPr>
              <a:t>                                              </a:t>
            </a:r>
            <a:r>
              <a:rPr lang="en-US" sz="2000" b="1" i="1" dirty="0" err="1" smtClean="0">
                <a:solidFill>
                  <a:srgbClr val="FFFF00"/>
                </a:solidFill>
              </a:rPr>
              <a:t>P</a:t>
            </a:r>
            <a:r>
              <a:rPr lang="en-US" sz="2000" b="1" i="1" baseline="-25000" dirty="0" err="1" smtClean="0">
                <a:solidFill>
                  <a:srgbClr val="FFFF00"/>
                </a:solidFill>
              </a:rPr>
              <a:t>x</a:t>
            </a:r>
            <a:r>
              <a:rPr lang="en-US" sz="2000" b="1" i="1" dirty="0" smtClean="0">
                <a:solidFill>
                  <a:srgbClr val="FFFF00"/>
                </a:solidFill>
              </a:rPr>
              <a:t>=1-q</a:t>
            </a:r>
            <a:r>
              <a:rPr lang="en-US" sz="2000" b="1" i="1" baseline="-25000" dirty="0" smtClean="0">
                <a:solidFill>
                  <a:srgbClr val="FFFF00"/>
                </a:solidFill>
              </a:rPr>
              <a:t>x</a:t>
            </a:r>
            <a:endParaRPr lang="ru-RU" sz="2000" b="1" dirty="0">
              <a:solidFill>
                <a:srgbClr val="FFFF00"/>
              </a:solidFill>
            </a:endParaRPr>
          </a:p>
          <a:p>
            <a:r>
              <a:rPr lang="en-US" sz="2000" b="1" dirty="0" err="1">
                <a:solidFill>
                  <a:schemeClr val="tx1"/>
                </a:solidFill>
              </a:rPr>
              <a:t>Qisqa</a:t>
            </a:r>
            <a:r>
              <a:rPr lang="en-US" sz="2000" b="1" dirty="0">
                <a:solidFill>
                  <a:schemeClr val="tx1"/>
                </a:solidFill>
              </a:rPr>
              <a:t> </a:t>
            </a:r>
            <a:r>
              <a:rPr lang="en-US" sz="2000" b="1" dirty="0" err="1">
                <a:solidFill>
                  <a:schemeClr val="tx1"/>
                </a:solidFill>
              </a:rPr>
              <a:t>o‘lim</a:t>
            </a:r>
            <a:r>
              <a:rPr lang="en-US" sz="2000" b="1" dirty="0">
                <a:solidFill>
                  <a:schemeClr val="tx1"/>
                </a:solidFill>
              </a:rPr>
              <a:t> </a:t>
            </a:r>
            <a:r>
              <a:rPr lang="en-US" sz="2000" b="1" dirty="0" err="1">
                <a:solidFill>
                  <a:schemeClr val="tx1"/>
                </a:solidFill>
              </a:rPr>
              <a:t>jadvalida</a:t>
            </a:r>
            <a:r>
              <a:rPr lang="en-US" sz="2000" b="1" dirty="0">
                <a:solidFill>
                  <a:schemeClr val="tx1"/>
                </a:solidFill>
              </a:rPr>
              <a:t> </a:t>
            </a:r>
            <a:r>
              <a:rPr lang="en-US" sz="2000" b="1" dirty="0" err="1">
                <a:solidFill>
                  <a:schemeClr val="tx1"/>
                </a:solidFill>
              </a:rPr>
              <a:t>oxirgi</a:t>
            </a:r>
            <a:r>
              <a:rPr lang="en-US" sz="2000" b="1" dirty="0">
                <a:solidFill>
                  <a:schemeClr val="tx1"/>
                </a:solidFill>
              </a:rPr>
              <a:t> </a:t>
            </a:r>
            <a:r>
              <a:rPr lang="en-US" sz="2000" b="1" dirty="0" err="1">
                <a:solidFill>
                  <a:schemeClr val="tx1"/>
                </a:solidFill>
              </a:rPr>
              <a:t>sanaluvchi</a:t>
            </a:r>
            <a:r>
              <a:rPr lang="en-US" sz="2000" b="1" dirty="0">
                <a:solidFill>
                  <a:schemeClr val="tx1"/>
                </a:solidFill>
              </a:rPr>
              <a:t> «85 </a:t>
            </a:r>
            <a:r>
              <a:rPr lang="en-US" sz="2000" b="1" dirty="0" err="1">
                <a:solidFill>
                  <a:schemeClr val="tx1"/>
                </a:solidFill>
              </a:rPr>
              <a:t>yosh</a:t>
            </a:r>
            <a:r>
              <a:rPr lang="en-US" sz="2000" b="1" dirty="0">
                <a:solidFill>
                  <a:schemeClr val="tx1"/>
                </a:solidFill>
              </a:rPr>
              <a:t> </a:t>
            </a:r>
            <a:r>
              <a:rPr lang="en-US" sz="2000" b="1" dirty="0" err="1">
                <a:solidFill>
                  <a:schemeClr val="tx1"/>
                </a:solidFill>
              </a:rPr>
              <a:t>va</a:t>
            </a:r>
            <a:r>
              <a:rPr lang="en-US" sz="2000" b="1" dirty="0">
                <a:solidFill>
                  <a:schemeClr val="tx1"/>
                </a:solidFill>
              </a:rPr>
              <a:t> </a:t>
            </a:r>
            <a:r>
              <a:rPr lang="en-US" sz="2000" b="1" dirty="0" err="1">
                <a:solidFill>
                  <a:schemeClr val="tx1"/>
                </a:solidFill>
              </a:rPr>
              <a:t>undan</a:t>
            </a:r>
            <a:r>
              <a:rPr lang="en-US" sz="2000" b="1" dirty="0">
                <a:solidFill>
                  <a:schemeClr val="tx1"/>
                </a:solidFill>
              </a:rPr>
              <a:t> </a:t>
            </a:r>
            <a:r>
              <a:rPr lang="en-US" sz="2000" b="1" dirty="0" err="1">
                <a:solidFill>
                  <a:schemeClr val="tx1"/>
                </a:solidFill>
              </a:rPr>
              <a:t>yuqori</a:t>
            </a:r>
            <a:r>
              <a:rPr lang="en-US" sz="2000" b="1" dirty="0">
                <a:solidFill>
                  <a:schemeClr val="tx1"/>
                </a:solidFill>
              </a:rPr>
              <a:t>» </a:t>
            </a:r>
            <a:r>
              <a:rPr lang="en-US" sz="2000" b="1" dirty="0" err="1">
                <a:solidFill>
                  <a:schemeClr val="tx1"/>
                </a:solidFill>
              </a:rPr>
              <a:t>yosh</a:t>
            </a:r>
            <a:r>
              <a:rPr lang="en-US" sz="2000" b="1" dirty="0">
                <a:solidFill>
                  <a:schemeClr val="tx1"/>
                </a:solidFill>
              </a:rPr>
              <a:t> </a:t>
            </a:r>
            <a:r>
              <a:rPr lang="en-US" sz="2000" b="1" dirty="0" err="1">
                <a:solidFill>
                  <a:schemeClr val="tx1"/>
                </a:solidFill>
              </a:rPr>
              <a:t>oralig‘iga</a:t>
            </a:r>
            <a:r>
              <a:rPr lang="en-US" sz="2000" b="1" dirty="0">
                <a:solidFill>
                  <a:schemeClr val="tx1"/>
                </a:solidFill>
              </a:rPr>
              <a:t> </a:t>
            </a:r>
            <a:r>
              <a:rPr lang="en-US" sz="2000" b="1" dirty="0" err="1">
                <a:solidFill>
                  <a:schemeClr val="tx1"/>
                </a:solidFill>
              </a:rPr>
              <a:t>yetib</a:t>
            </a:r>
            <a:r>
              <a:rPr lang="en-US" sz="2000" b="1" dirty="0">
                <a:solidFill>
                  <a:schemeClr val="tx1"/>
                </a:solidFill>
              </a:rPr>
              <a:t> </a:t>
            </a:r>
            <a:r>
              <a:rPr lang="en-US" sz="2000" b="1" dirty="0" err="1">
                <a:solidFill>
                  <a:schemeClr val="tx1"/>
                </a:solidFill>
              </a:rPr>
              <a:t>borilganda</a:t>
            </a:r>
            <a:r>
              <a:rPr lang="en-US" sz="2000" b="1" dirty="0">
                <a:solidFill>
                  <a:schemeClr val="tx1"/>
                </a:solidFill>
              </a:rPr>
              <a:t> </a:t>
            </a:r>
            <a:r>
              <a:rPr lang="en-US" sz="2000" b="1" dirty="0" err="1">
                <a:solidFill>
                  <a:schemeClr val="tx1"/>
                </a:solidFill>
              </a:rPr>
              <a:t>hisob-kitoblami</a:t>
            </a:r>
            <a:r>
              <a:rPr lang="en-US" sz="2000" b="1" dirty="0">
                <a:solidFill>
                  <a:schemeClr val="tx1"/>
                </a:solidFill>
              </a:rPr>
              <a:t> </a:t>
            </a:r>
            <a:r>
              <a:rPr lang="en-US" sz="2000" b="1" dirty="0" err="1">
                <a:solidFill>
                  <a:schemeClr val="tx1"/>
                </a:solidFill>
              </a:rPr>
              <a:t>yakunlash</a:t>
            </a:r>
            <a:r>
              <a:rPr lang="en-US" sz="2000" b="1" dirty="0">
                <a:solidFill>
                  <a:schemeClr val="tx1"/>
                </a:solidFill>
              </a:rPr>
              <a:t> </a:t>
            </a:r>
            <a:r>
              <a:rPr lang="en-US" sz="2000" b="1" dirty="0" err="1">
                <a:solidFill>
                  <a:schemeClr val="tx1"/>
                </a:solidFill>
              </a:rPr>
              <a:t>uchun</a:t>
            </a:r>
            <a:r>
              <a:rPr lang="en-US" sz="2000" b="1" dirty="0">
                <a:solidFill>
                  <a:schemeClr val="tx1"/>
                </a:solidFill>
              </a:rPr>
              <a:t> </a:t>
            </a:r>
            <a:r>
              <a:rPr lang="en-US" sz="2000" b="1" dirty="0" err="1">
                <a:solidFill>
                  <a:schemeClr val="tx1"/>
                </a:solidFill>
              </a:rPr>
              <a:t>quyidagi</a:t>
            </a:r>
            <a:r>
              <a:rPr lang="en-US" sz="2000" b="1" dirty="0">
                <a:solidFill>
                  <a:schemeClr val="tx1"/>
                </a:solidFill>
              </a:rPr>
              <a:t> </a:t>
            </a:r>
            <a:r>
              <a:rPr lang="en-US" sz="2000" b="1" dirty="0" err="1">
                <a:solidFill>
                  <a:schemeClr val="tx1"/>
                </a:solidFill>
              </a:rPr>
              <a:t>amallarni</a:t>
            </a:r>
            <a:r>
              <a:rPr lang="en-US" sz="2000" b="1" dirty="0">
                <a:solidFill>
                  <a:schemeClr val="tx1"/>
                </a:solidFill>
              </a:rPr>
              <a:t> </a:t>
            </a:r>
            <a:r>
              <a:rPr lang="en-US" sz="2000" b="1" dirty="0" err="1">
                <a:solidFill>
                  <a:schemeClr val="tx1"/>
                </a:solidFill>
              </a:rPr>
              <a:t>bajarish</a:t>
            </a:r>
            <a:r>
              <a:rPr lang="en-US" sz="2000" b="1" dirty="0">
                <a:solidFill>
                  <a:schemeClr val="tx1"/>
                </a:solidFill>
              </a:rPr>
              <a:t> </a:t>
            </a:r>
            <a:r>
              <a:rPr lang="en-US" sz="2000" b="1" dirty="0" err="1">
                <a:solidFill>
                  <a:schemeClr val="tx1"/>
                </a:solidFill>
              </a:rPr>
              <a:t>lozim</a:t>
            </a:r>
            <a:r>
              <a:rPr lang="en-US" sz="2000" b="1" dirty="0">
                <a:solidFill>
                  <a:schemeClr val="tx1"/>
                </a:solidFill>
              </a:rPr>
              <a:t>: </a:t>
            </a:r>
            <a:r>
              <a:rPr lang="en-US" sz="2000" b="1" dirty="0" err="1">
                <a:solidFill>
                  <a:schemeClr val="tx1"/>
                </a:solidFill>
              </a:rPr>
              <a:t>o‘lim</a:t>
            </a:r>
            <a:r>
              <a:rPr lang="en-US" sz="2000" b="1" dirty="0">
                <a:solidFill>
                  <a:schemeClr val="tx1"/>
                </a:solidFill>
              </a:rPr>
              <a:t> </a:t>
            </a:r>
            <a:r>
              <a:rPr lang="en-US" sz="2000" b="1" dirty="0" err="1">
                <a:solidFill>
                  <a:schemeClr val="tx1"/>
                </a:solidFill>
              </a:rPr>
              <a:t>ehtimoli</a:t>
            </a:r>
            <a:r>
              <a:rPr lang="en-US" sz="2000" b="1" dirty="0">
                <a:solidFill>
                  <a:schemeClr val="tx1"/>
                </a:solidFill>
              </a:rPr>
              <a:t> 1 </a:t>
            </a:r>
            <a:r>
              <a:rPr lang="en-US" sz="2000" b="1" dirty="0" err="1">
                <a:solidFill>
                  <a:schemeClr val="tx1"/>
                </a:solidFill>
              </a:rPr>
              <a:t>ga</a:t>
            </a:r>
            <a:r>
              <a:rPr lang="en-US" sz="2000" b="1" dirty="0">
                <a:solidFill>
                  <a:schemeClr val="tx1"/>
                </a:solidFill>
              </a:rPr>
              <a:t>, </a:t>
            </a:r>
            <a:r>
              <a:rPr lang="en-US" sz="2000" b="1" dirty="0" err="1">
                <a:solidFill>
                  <a:schemeClr val="tx1"/>
                </a:solidFill>
              </a:rPr>
              <a:t>keyingi</a:t>
            </a:r>
            <a:r>
              <a:rPr lang="en-US" sz="2000" b="1" dirty="0">
                <a:solidFill>
                  <a:schemeClr val="tx1"/>
                </a:solidFill>
              </a:rPr>
              <a:t> </a:t>
            </a:r>
            <a:r>
              <a:rPr lang="en-US" sz="2000" b="1" dirty="0" err="1">
                <a:solidFill>
                  <a:schemeClr val="tx1"/>
                </a:solidFill>
              </a:rPr>
              <a:t>yosh</a:t>
            </a:r>
            <a:r>
              <a:rPr lang="en-US" sz="2000" b="1" dirty="0">
                <a:solidFill>
                  <a:schemeClr val="tx1"/>
                </a:solidFill>
              </a:rPr>
              <a:t> </a:t>
            </a:r>
            <a:r>
              <a:rPr lang="en-US" sz="2000" b="1" dirty="0" err="1">
                <a:solidFill>
                  <a:schemeClr val="tx1"/>
                </a:solidFill>
              </a:rPr>
              <a:t>guruhigacha</a:t>
            </a:r>
            <a:r>
              <a:rPr lang="en-US" sz="2000" b="1" dirty="0">
                <a:solidFill>
                  <a:schemeClr val="tx1"/>
                </a:solidFill>
              </a:rPr>
              <a:t> </a:t>
            </a:r>
            <a:r>
              <a:rPr lang="en-US" sz="2000" b="1" dirty="0" err="1">
                <a:solidFill>
                  <a:schemeClr val="tx1"/>
                </a:solidFill>
              </a:rPr>
              <a:t>yashab</a:t>
            </a:r>
            <a:r>
              <a:rPr lang="en-US" sz="2000" b="1" dirty="0">
                <a:solidFill>
                  <a:schemeClr val="tx1"/>
                </a:solidFill>
              </a:rPr>
              <a:t> </a:t>
            </a:r>
            <a:r>
              <a:rPr lang="en-US" sz="2000" b="1" dirty="0" err="1">
                <a:solidFill>
                  <a:schemeClr val="tx1"/>
                </a:solidFill>
              </a:rPr>
              <a:t>ketish</a:t>
            </a:r>
            <a:r>
              <a:rPr lang="en-US" sz="2000" b="1" dirty="0">
                <a:solidFill>
                  <a:schemeClr val="tx1"/>
                </a:solidFill>
              </a:rPr>
              <a:t> </a:t>
            </a:r>
            <a:r>
              <a:rPr lang="en-US" sz="2000" b="1" dirty="0" err="1">
                <a:solidFill>
                  <a:schemeClr val="tx1"/>
                </a:solidFill>
              </a:rPr>
              <a:t>ehtimoli</a:t>
            </a:r>
            <a:r>
              <a:rPr lang="en-US" sz="2000" b="1" dirty="0">
                <a:solidFill>
                  <a:schemeClr val="tx1"/>
                </a:solidFill>
              </a:rPr>
              <a:t> </a:t>
            </a:r>
            <a:r>
              <a:rPr lang="en-US" sz="2000" b="1" dirty="0" err="1">
                <a:solidFill>
                  <a:schemeClr val="tx1"/>
                </a:solidFill>
              </a:rPr>
              <a:t>esa</a:t>
            </a:r>
            <a:r>
              <a:rPr lang="en-US" sz="2000" b="1" dirty="0">
                <a:solidFill>
                  <a:schemeClr val="tx1"/>
                </a:solidFill>
              </a:rPr>
              <a:t> </a:t>
            </a:r>
            <a:r>
              <a:rPr lang="en-US" sz="2000" b="1" dirty="0" err="1">
                <a:solidFill>
                  <a:schemeClr val="tx1"/>
                </a:solidFill>
              </a:rPr>
              <a:t>mos</a:t>
            </a:r>
            <a:r>
              <a:rPr lang="en-US" sz="2000" b="1" dirty="0">
                <a:solidFill>
                  <a:schemeClr val="tx1"/>
                </a:solidFill>
              </a:rPr>
              <a:t> </a:t>
            </a:r>
            <a:r>
              <a:rPr lang="en-US" sz="2000" b="1" dirty="0" err="1">
                <a:solidFill>
                  <a:schemeClr val="tx1"/>
                </a:solidFill>
              </a:rPr>
              <a:t>holda</a:t>
            </a:r>
            <a:r>
              <a:rPr lang="en-US" sz="2000" b="1" dirty="0">
                <a:solidFill>
                  <a:schemeClr val="tx1"/>
                </a:solidFill>
              </a:rPr>
              <a:t> 0 </a:t>
            </a:r>
            <a:r>
              <a:rPr lang="en-US" sz="2000" b="1" dirty="0" err="1">
                <a:solidFill>
                  <a:schemeClr val="tx1"/>
                </a:solidFill>
              </a:rPr>
              <a:t>ga</a:t>
            </a:r>
            <a:r>
              <a:rPr lang="en-US" sz="2000" b="1" dirty="0">
                <a:solidFill>
                  <a:schemeClr val="tx1"/>
                </a:solidFill>
              </a:rPr>
              <a:t> </a:t>
            </a:r>
            <a:r>
              <a:rPr lang="en-US" sz="2000" b="1" dirty="0" err="1">
                <a:solidFill>
                  <a:schemeClr val="tx1"/>
                </a:solidFill>
              </a:rPr>
              <a:t>tenglashtiriladi</a:t>
            </a:r>
            <a:r>
              <a:rPr lang="en-US" sz="2000" b="1" dirty="0">
                <a:solidFill>
                  <a:schemeClr val="tx1"/>
                </a:solidFill>
              </a:rPr>
              <a:t>.</a:t>
            </a:r>
            <a:endParaRPr lang="ru-RU" sz="2000" b="1" dirty="0">
              <a:solidFill>
                <a:schemeClr val="tx1"/>
              </a:solidFill>
            </a:endParaRPr>
          </a:p>
        </p:txBody>
      </p:sp>
    </p:spTree>
    <p:extLst>
      <p:ext uri="{BB962C8B-B14F-4D97-AF65-F5344CB8AC3E}">
        <p14:creationId xmlns:p14="http://schemas.microsoft.com/office/powerpoint/2010/main" val="817619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circle(in)">
                                      <p:cBhvr>
                                        <p:cTn id="13" dur="2000"/>
                                        <p:tgtEl>
                                          <p:spTgt spid="5">
                                            <p:txEl>
                                              <p:pRg st="0" end="0"/>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Effect transition="in" filter="circle(in)">
                                      <p:cBhvr>
                                        <p:cTn id="16" dur="2000"/>
                                        <p:tgtEl>
                                          <p:spTgt spid="5">
                                            <p:txEl>
                                              <p:pRg st="1" end="1"/>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circle(in)">
                                      <p:cBhvr>
                                        <p:cTn id="19" dur="2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ятиугольник 1"/>
          <p:cNvSpPr/>
          <p:nvPr/>
        </p:nvSpPr>
        <p:spPr>
          <a:xfrm>
            <a:off x="395536" y="548680"/>
            <a:ext cx="5472608" cy="1152128"/>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err="1">
                <a:solidFill>
                  <a:srgbClr val="FFC000"/>
                </a:solidFill>
              </a:rPr>
              <a:t>r</a:t>
            </a:r>
            <a:r>
              <a:rPr lang="en-US" sz="2400" b="1" baseline="-25000" dirty="0" err="1">
                <a:solidFill>
                  <a:srgbClr val="FFC000"/>
                </a:solidFill>
              </a:rPr>
              <a:t>x</a:t>
            </a:r>
            <a:r>
              <a:rPr lang="en-US" sz="2400" dirty="0">
                <a:solidFill>
                  <a:schemeClr val="tx1"/>
                </a:solidFill>
              </a:rPr>
              <a:t> </a:t>
            </a:r>
            <a:r>
              <a:rPr lang="en-US" sz="2400" dirty="0" err="1">
                <a:solidFill>
                  <a:schemeClr val="tx1"/>
                </a:solidFill>
              </a:rPr>
              <a:t>qiymati</a:t>
            </a:r>
            <a:r>
              <a:rPr lang="en-US" sz="2400" dirty="0">
                <a:solidFill>
                  <a:schemeClr val="tx1"/>
                </a:solidFill>
              </a:rPr>
              <a:t> </a:t>
            </a:r>
            <a:r>
              <a:rPr lang="en-US" sz="2400" dirty="0" err="1">
                <a:solidFill>
                  <a:schemeClr val="tx1"/>
                </a:solidFill>
              </a:rPr>
              <a:t>mavjud</a:t>
            </a:r>
            <a:r>
              <a:rPr lang="en-US" sz="2400" dirty="0">
                <a:solidFill>
                  <a:schemeClr val="tx1"/>
                </a:solidFill>
              </a:rPr>
              <a:t> </a:t>
            </a:r>
            <a:r>
              <a:rPr lang="en-US" sz="2400" dirty="0" err="1">
                <a:solidFill>
                  <a:schemeClr val="tx1"/>
                </a:solidFill>
              </a:rPr>
              <a:t>holda</a:t>
            </a:r>
            <a:r>
              <a:rPr lang="en-US" sz="2400" dirty="0">
                <a:solidFill>
                  <a:schemeClr val="tx1"/>
                </a:solidFill>
              </a:rPr>
              <a:t> </a:t>
            </a:r>
            <a:r>
              <a:rPr lang="en-US" sz="2400" dirty="0" err="1">
                <a:solidFill>
                  <a:schemeClr val="tx1"/>
                </a:solidFill>
              </a:rPr>
              <a:t>yashab</a:t>
            </a:r>
            <a:r>
              <a:rPr lang="en-US" sz="2400" dirty="0">
                <a:solidFill>
                  <a:schemeClr val="tx1"/>
                </a:solidFill>
              </a:rPr>
              <a:t> </a:t>
            </a:r>
            <a:r>
              <a:rPr lang="en-US" sz="2400" dirty="0" err="1">
                <a:solidFill>
                  <a:schemeClr val="tx1"/>
                </a:solidFill>
              </a:rPr>
              <a:t>yetganlar</a:t>
            </a:r>
            <a:r>
              <a:rPr lang="en-US" sz="2400" dirty="0">
                <a:solidFill>
                  <a:schemeClr val="tx1"/>
                </a:solidFill>
              </a:rPr>
              <a:t> </a:t>
            </a:r>
            <a:r>
              <a:rPr lang="en-US" sz="2400" dirty="0" err="1">
                <a:solidFill>
                  <a:schemeClr val="tx1"/>
                </a:solidFill>
              </a:rPr>
              <a:t>soni</a:t>
            </a:r>
            <a:r>
              <a:rPr lang="en-US" sz="2400" dirty="0">
                <a:solidFill>
                  <a:schemeClr val="tx1"/>
                </a:solidFill>
              </a:rPr>
              <a:t> </a:t>
            </a:r>
            <a:r>
              <a:rPr lang="en-US" sz="2400" dirty="0" err="1">
                <a:solidFill>
                  <a:schemeClr val="tx1"/>
                </a:solidFill>
              </a:rPr>
              <a:t>quyidagi</a:t>
            </a:r>
            <a:r>
              <a:rPr lang="en-US" sz="2400" dirty="0">
                <a:solidFill>
                  <a:schemeClr val="tx1"/>
                </a:solidFill>
              </a:rPr>
              <a:t> formula </a:t>
            </a:r>
            <a:r>
              <a:rPr lang="en-US" sz="2400" dirty="0" err="1">
                <a:solidFill>
                  <a:schemeClr val="tx1"/>
                </a:solidFill>
              </a:rPr>
              <a:t>yordamida</a:t>
            </a:r>
            <a:r>
              <a:rPr lang="en-US" sz="2400" dirty="0">
                <a:solidFill>
                  <a:schemeClr val="tx1"/>
                </a:solidFill>
              </a:rPr>
              <a:t> </a:t>
            </a:r>
            <a:r>
              <a:rPr lang="en-US" sz="2400" dirty="0" err="1">
                <a:solidFill>
                  <a:schemeClr val="tx1"/>
                </a:solidFill>
              </a:rPr>
              <a:t>aniqlanadi</a:t>
            </a:r>
            <a:r>
              <a:rPr lang="en-US" sz="2400" dirty="0">
                <a:solidFill>
                  <a:schemeClr val="tx1"/>
                </a:solidFill>
              </a:rPr>
              <a:t>:</a:t>
            </a:r>
            <a:endParaRPr lang="ru-RU" sz="2400" dirty="0">
              <a:solidFill>
                <a:schemeClr val="tx1"/>
              </a:solidFill>
            </a:endParaRPr>
          </a:p>
        </p:txBody>
      </p:sp>
      <p:sp>
        <p:nvSpPr>
          <p:cNvPr id="3" name="Блок-схема: знак завершения 2"/>
          <p:cNvSpPr/>
          <p:nvPr/>
        </p:nvSpPr>
        <p:spPr>
          <a:xfrm>
            <a:off x="6516216" y="683924"/>
            <a:ext cx="1800200" cy="936104"/>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rgbClr val="FFC000"/>
                </a:solidFill>
              </a:rPr>
              <a:t>l</a:t>
            </a:r>
            <a:r>
              <a:rPr lang="en-US" sz="2800" b="1" baseline="-25000" dirty="0">
                <a:solidFill>
                  <a:srgbClr val="FFC000"/>
                </a:solidFill>
              </a:rPr>
              <a:t>x+5</a:t>
            </a:r>
            <a:r>
              <a:rPr lang="en-US" sz="2800" b="1" dirty="0">
                <a:solidFill>
                  <a:srgbClr val="FFC000"/>
                </a:solidFill>
              </a:rPr>
              <a:t>=l</a:t>
            </a:r>
            <a:r>
              <a:rPr lang="en-US" sz="2800" b="1" baseline="-25000" dirty="0">
                <a:solidFill>
                  <a:srgbClr val="FFC000"/>
                </a:solidFill>
              </a:rPr>
              <a:t>x</a:t>
            </a:r>
            <a:r>
              <a:rPr lang="en-US" sz="2800" b="1" dirty="0">
                <a:solidFill>
                  <a:srgbClr val="FFC000"/>
                </a:solidFill>
              </a:rPr>
              <a:t>*</a:t>
            </a:r>
            <a:r>
              <a:rPr lang="en-US" sz="2800" b="1" dirty="0" err="1">
                <a:solidFill>
                  <a:srgbClr val="FFC000"/>
                </a:solidFill>
              </a:rPr>
              <a:t>p</a:t>
            </a:r>
            <a:r>
              <a:rPr lang="en-US" sz="2800" b="1" baseline="-25000" dirty="0" err="1">
                <a:solidFill>
                  <a:srgbClr val="FFC000"/>
                </a:solidFill>
              </a:rPr>
              <a:t>x</a:t>
            </a:r>
            <a:endParaRPr lang="ru-RU" sz="2800" b="1" dirty="0">
              <a:solidFill>
                <a:srgbClr val="FFC000"/>
              </a:solidFill>
            </a:endParaRPr>
          </a:p>
        </p:txBody>
      </p:sp>
      <p:sp>
        <p:nvSpPr>
          <p:cNvPr id="7" name="Блок-схема: альтернативный процесс 6"/>
          <p:cNvSpPr/>
          <p:nvPr/>
        </p:nvSpPr>
        <p:spPr>
          <a:xfrm>
            <a:off x="395536" y="1988840"/>
            <a:ext cx="8352928" cy="439248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err="1">
                <a:solidFill>
                  <a:schemeClr val="tx1"/>
                </a:solidFill>
              </a:rPr>
              <a:t>O‘lim</a:t>
            </a:r>
            <a:r>
              <a:rPr lang="en-US" sz="2000" b="1" dirty="0">
                <a:solidFill>
                  <a:schemeClr val="tx1"/>
                </a:solidFill>
              </a:rPr>
              <a:t> </a:t>
            </a:r>
            <a:r>
              <a:rPr lang="en-US" sz="2000" b="1" dirty="0" err="1">
                <a:solidFill>
                  <a:schemeClr val="tx1"/>
                </a:solidFill>
              </a:rPr>
              <a:t>jadvalidagi</a:t>
            </a:r>
            <a:r>
              <a:rPr lang="en-US" sz="2000" b="1" dirty="0">
                <a:solidFill>
                  <a:schemeClr val="tx1"/>
                </a:solidFill>
              </a:rPr>
              <a:t> </a:t>
            </a:r>
            <a:r>
              <a:rPr lang="en-US" sz="2000" b="1" dirty="0" err="1">
                <a:solidFill>
                  <a:schemeClr val="tx1"/>
                </a:solidFill>
              </a:rPr>
              <a:t>birinchi</a:t>
            </a:r>
            <a:r>
              <a:rPr lang="en-US" sz="2000" b="1" dirty="0">
                <a:solidFill>
                  <a:schemeClr val="tx1"/>
                </a:solidFill>
              </a:rPr>
              <a:t> </a:t>
            </a:r>
            <a:r>
              <a:rPr lang="en-US" sz="2000" b="1" dirty="0" err="1">
                <a:solidFill>
                  <a:schemeClr val="tx1"/>
                </a:solidFill>
              </a:rPr>
              <a:t>to‘rt</a:t>
            </a:r>
            <a:r>
              <a:rPr lang="en-US" sz="2000" b="1" dirty="0">
                <a:solidFill>
                  <a:schemeClr val="tx1"/>
                </a:solidFill>
              </a:rPr>
              <a:t> </a:t>
            </a:r>
            <a:r>
              <a:rPr lang="en-US" sz="2000" b="1" dirty="0" err="1">
                <a:solidFill>
                  <a:schemeClr val="tx1"/>
                </a:solidFill>
              </a:rPr>
              <a:t>ustun</a:t>
            </a:r>
            <a:r>
              <a:rPr lang="en-US" sz="2000" b="1" dirty="0">
                <a:solidFill>
                  <a:schemeClr val="tx1"/>
                </a:solidFill>
              </a:rPr>
              <a:t> </a:t>
            </a:r>
            <a:r>
              <a:rPr lang="en-US" sz="2000" b="1" dirty="0" err="1">
                <a:solidFill>
                  <a:schemeClr val="tx1"/>
                </a:solidFill>
              </a:rPr>
              <a:t>ko‘rsatkichlari</a:t>
            </a:r>
            <a:r>
              <a:rPr lang="en-US" sz="2000" b="1" dirty="0">
                <a:solidFill>
                  <a:schemeClr val="tx1"/>
                </a:solidFill>
              </a:rPr>
              <a:t> </a:t>
            </a:r>
            <a:r>
              <a:rPr lang="en-US" sz="2000" b="1" dirty="0" err="1">
                <a:solidFill>
                  <a:schemeClr val="tx1"/>
                </a:solidFill>
              </a:rPr>
              <a:t>yangi</a:t>
            </a:r>
            <a:r>
              <a:rPr lang="en-US" sz="2000" b="1" dirty="0">
                <a:solidFill>
                  <a:schemeClr val="tx1"/>
                </a:solidFill>
              </a:rPr>
              <a:t> </a:t>
            </a:r>
            <a:r>
              <a:rPr lang="en-US" sz="2000" b="1" dirty="0" err="1">
                <a:solidFill>
                  <a:schemeClr val="tx1"/>
                </a:solidFill>
              </a:rPr>
              <a:t>o‘zaro</a:t>
            </a:r>
            <a:r>
              <a:rPr lang="en-US" sz="2000" b="1" dirty="0">
                <a:solidFill>
                  <a:schemeClr val="tx1"/>
                </a:solidFill>
              </a:rPr>
              <a:t> </a:t>
            </a:r>
            <a:r>
              <a:rPr lang="en-US" sz="2000" b="1" dirty="0" err="1">
                <a:solidFill>
                  <a:schemeClr val="tx1"/>
                </a:solidFill>
              </a:rPr>
              <a:t>bog‘lanishlar</a:t>
            </a:r>
            <a:r>
              <a:rPr lang="en-US" sz="2000" b="1" dirty="0">
                <a:solidFill>
                  <a:schemeClr val="tx1"/>
                </a:solidFill>
              </a:rPr>
              <a:t>, </a:t>
            </a:r>
            <a:r>
              <a:rPr lang="en-US" sz="2000" b="1" dirty="0" err="1">
                <a:solidFill>
                  <a:schemeClr val="tx1"/>
                </a:solidFill>
              </a:rPr>
              <a:t>ulardan</a:t>
            </a:r>
            <a:r>
              <a:rPr lang="en-US" sz="2000" b="1" dirty="0">
                <a:solidFill>
                  <a:schemeClr val="tx1"/>
                </a:solidFill>
              </a:rPr>
              <a:t> </a:t>
            </a:r>
            <a:r>
              <a:rPr lang="en-US" sz="2000" b="1" dirty="0" err="1">
                <a:solidFill>
                  <a:schemeClr val="tx1"/>
                </a:solidFill>
              </a:rPr>
              <a:t>uchtasini</a:t>
            </a:r>
            <a:r>
              <a:rPr lang="en-US" sz="2000" b="1" dirty="0">
                <a:solidFill>
                  <a:schemeClr val="tx1"/>
                </a:solidFill>
              </a:rPr>
              <a:t> </a:t>
            </a:r>
            <a:r>
              <a:rPr lang="en-US" sz="2000" b="1" dirty="0" err="1">
                <a:solidFill>
                  <a:schemeClr val="tx1"/>
                </a:solidFill>
              </a:rPr>
              <a:t>oson</a:t>
            </a:r>
            <a:r>
              <a:rPr lang="en-US" sz="2000" b="1" dirty="0">
                <a:solidFill>
                  <a:schemeClr val="tx1"/>
                </a:solidFill>
              </a:rPr>
              <a:t> </a:t>
            </a:r>
            <a:r>
              <a:rPr lang="en-US" sz="2000" b="1" dirty="0" err="1">
                <a:solidFill>
                  <a:schemeClr val="tx1"/>
                </a:solidFill>
              </a:rPr>
              <a:t>yo‘l</a:t>
            </a:r>
            <a:r>
              <a:rPr lang="en-US" sz="2000" b="1" dirty="0">
                <a:solidFill>
                  <a:schemeClr val="tx1"/>
                </a:solidFill>
              </a:rPr>
              <a:t> </a:t>
            </a:r>
            <a:r>
              <a:rPr lang="en-US" sz="2000" b="1" dirty="0" err="1">
                <a:solidFill>
                  <a:schemeClr val="tx1"/>
                </a:solidFill>
              </a:rPr>
              <a:t>bilan</a:t>
            </a:r>
            <a:r>
              <a:rPr lang="en-US" sz="2000" b="1" dirty="0">
                <a:solidFill>
                  <a:schemeClr val="tx1"/>
                </a:solidFill>
              </a:rPr>
              <a:t> </a:t>
            </a:r>
            <a:r>
              <a:rPr lang="en-US" sz="2000" b="1" dirty="0" err="1">
                <a:solidFill>
                  <a:schemeClr val="tx1"/>
                </a:solidFill>
              </a:rPr>
              <a:t>biridan-biri</a:t>
            </a:r>
            <a:r>
              <a:rPr lang="en-US" sz="2000" b="1" dirty="0">
                <a:solidFill>
                  <a:schemeClr val="tx1"/>
                </a:solidFill>
              </a:rPr>
              <a:t> </a:t>
            </a:r>
            <a:r>
              <a:rPr lang="en-US" sz="2000" b="1" dirty="0" err="1">
                <a:solidFill>
                  <a:schemeClr val="tx1"/>
                </a:solidFill>
              </a:rPr>
              <a:t>usulida</a:t>
            </a:r>
            <a:r>
              <a:rPr lang="en-US" sz="2000" b="1" dirty="0">
                <a:solidFill>
                  <a:schemeClr val="tx1"/>
                </a:solidFill>
              </a:rPr>
              <a:t> (</a:t>
            </a:r>
            <a:r>
              <a:rPr lang="en-US" sz="2000" b="1" dirty="0" err="1">
                <a:solidFill>
                  <a:schemeClr val="tx1"/>
                </a:solidFill>
              </a:rPr>
              <a:t>o’lganlar</a:t>
            </a:r>
            <a:r>
              <a:rPr lang="en-US" sz="2000" b="1" dirty="0">
                <a:solidFill>
                  <a:schemeClr val="tx1"/>
                </a:solidFill>
              </a:rPr>
              <a:t> </a:t>
            </a:r>
            <a:r>
              <a:rPr lang="en-US" sz="2000" b="1" dirty="0" err="1">
                <a:solidFill>
                  <a:schemeClr val="tx1"/>
                </a:solidFill>
              </a:rPr>
              <a:t>soni</a:t>
            </a:r>
            <a:r>
              <a:rPr lang="en-US" sz="2000" b="1" dirty="0">
                <a:solidFill>
                  <a:schemeClr val="tx1"/>
                </a:solidFill>
              </a:rPr>
              <a:t> </a:t>
            </a:r>
            <a:r>
              <a:rPr lang="en-US" sz="2000" b="1" dirty="0" err="1">
                <a:solidFill>
                  <a:schemeClr val="tx1"/>
                </a:solidFill>
              </a:rPr>
              <a:t>bundan</a:t>
            </a:r>
            <a:r>
              <a:rPr lang="en-US" sz="2000" b="1" dirty="0">
                <a:solidFill>
                  <a:schemeClr val="tx1"/>
                </a:solidFill>
              </a:rPr>
              <a:t> </a:t>
            </a:r>
            <a:r>
              <a:rPr lang="en-US" sz="2000" b="1" dirty="0" err="1">
                <a:solidFill>
                  <a:schemeClr val="tx1"/>
                </a:solidFill>
              </a:rPr>
              <a:t>mustasno</a:t>
            </a:r>
            <a:r>
              <a:rPr lang="en-US" sz="2000" b="1" dirty="0">
                <a:solidFill>
                  <a:schemeClr val="tx1"/>
                </a:solidFill>
              </a:rPr>
              <a:t>) </a:t>
            </a:r>
            <a:r>
              <a:rPr lang="en-US" sz="2000" b="1" dirty="0" err="1">
                <a:solidFill>
                  <a:schemeClr val="tx1"/>
                </a:solidFill>
              </a:rPr>
              <a:t>chiqarish</a:t>
            </a:r>
            <a:r>
              <a:rPr lang="en-US" sz="2000" b="1" dirty="0">
                <a:solidFill>
                  <a:schemeClr val="tx1"/>
                </a:solidFill>
              </a:rPr>
              <a:t> </a:t>
            </a:r>
            <a:r>
              <a:rPr lang="en-US" sz="2000" b="1" dirty="0" err="1">
                <a:solidFill>
                  <a:schemeClr val="tx1"/>
                </a:solidFill>
              </a:rPr>
              <a:t>mumkinligini</a:t>
            </a:r>
            <a:r>
              <a:rPr lang="en-US" sz="2000" b="1" dirty="0">
                <a:solidFill>
                  <a:schemeClr val="tx1"/>
                </a:solidFill>
              </a:rPr>
              <a:t> </a:t>
            </a:r>
            <a:r>
              <a:rPr lang="en-US" sz="2000" b="1" dirty="0" err="1">
                <a:solidFill>
                  <a:schemeClr val="tx1"/>
                </a:solidFill>
              </a:rPr>
              <a:t>yuqoridagi</a:t>
            </a:r>
            <a:r>
              <a:rPr lang="en-US" sz="2000" b="1" dirty="0">
                <a:solidFill>
                  <a:schemeClr val="tx1"/>
                </a:solidFill>
              </a:rPr>
              <a:t> </a:t>
            </a:r>
            <a:r>
              <a:rPr lang="en-US" sz="2000" b="1" dirty="0" err="1">
                <a:solidFill>
                  <a:schemeClr val="tx1"/>
                </a:solidFill>
              </a:rPr>
              <a:t>misollarda</a:t>
            </a:r>
            <a:r>
              <a:rPr lang="en-US" sz="2000" b="1" dirty="0">
                <a:solidFill>
                  <a:schemeClr val="tx1"/>
                </a:solidFill>
              </a:rPr>
              <a:t> </a:t>
            </a:r>
            <a:r>
              <a:rPr lang="en-US" sz="2000" b="1" dirty="0" err="1">
                <a:solidFill>
                  <a:schemeClr val="tx1"/>
                </a:solidFill>
              </a:rPr>
              <a:t>kuzatib</a:t>
            </a:r>
            <a:r>
              <a:rPr lang="en-US" sz="2000" b="1" dirty="0">
                <a:solidFill>
                  <a:schemeClr val="tx1"/>
                </a:solidFill>
              </a:rPr>
              <a:t> </a:t>
            </a:r>
            <a:r>
              <a:rPr lang="en-US" sz="2000" b="1" dirty="0" err="1">
                <a:solidFill>
                  <a:schemeClr val="tx1"/>
                </a:solidFill>
              </a:rPr>
              <a:t>o'tdik</a:t>
            </a:r>
            <a:r>
              <a:rPr lang="en-US" sz="2000" b="1" dirty="0">
                <a:solidFill>
                  <a:schemeClr val="tx1"/>
                </a:solidFill>
              </a:rPr>
              <a:t>.</a:t>
            </a:r>
            <a:endParaRPr lang="ru-RU" sz="2000" b="1" dirty="0">
              <a:solidFill>
                <a:schemeClr val="tx1"/>
              </a:solidFill>
            </a:endParaRPr>
          </a:p>
          <a:p>
            <a:r>
              <a:rPr lang="en-US" sz="2000" b="1" dirty="0" err="1">
                <a:solidFill>
                  <a:schemeClr val="tx1"/>
                </a:solidFill>
              </a:rPr>
              <a:t>Sanab</a:t>
            </a:r>
            <a:r>
              <a:rPr lang="en-US" sz="2000" b="1" dirty="0">
                <a:solidFill>
                  <a:schemeClr val="tx1"/>
                </a:solidFill>
              </a:rPr>
              <a:t> </a:t>
            </a:r>
            <a:r>
              <a:rPr lang="en-US" sz="2000" b="1" dirty="0" err="1">
                <a:solidFill>
                  <a:schemeClr val="tx1"/>
                </a:solidFill>
              </a:rPr>
              <a:t>o'tilgan</a:t>
            </a:r>
            <a:r>
              <a:rPr lang="en-US" sz="2000" b="1" dirty="0">
                <a:solidFill>
                  <a:schemeClr val="tx1"/>
                </a:solidFill>
              </a:rPr>
              <a:t> </a:t>
            </a:r>
            <a:r>
              <a:rPr lang="en-US" sz="2000" b="1" dirty="0" err="1">
                <a:solidFill>
                  <a:schemeClr val="tx1"/>
                </a:solidFill>
              </a:rPr>
              <a:t>ko‘rsatkichlar</a:t>
            </a:r>
            <a:r>
              <a:rPr lang="en-US" sz="2000" b="1" dirty="0">
                <a:solidFill>
                  <a:schemeClr val="tx1"/>
                </a:solidFill>
              </a:rPr>
              <a:t> </a:t>
            </a:r>
            <a:r>
              <a:rPr lang="en-US" sz="2000" b="1" dirty="0" err="1">
                <a:solidFill>
                  <a:schemeClr val="tx1"/>
                </a:solidFill>
              </a:rPr>
              <a:t>kelgusi</a:t>
            </a:r>
            <a:r>
              <a:rPr lang="en-US" sz="2000" b="1" dirty="0">
                <a:solidFill>
                  <a:schemeClr val="tx1"/>
                </a:solidFill>
              </a:rPr>
              <a:t> </a:t>
            </a:r>
            <a:r>
              <a:rPr lang="en-US" sz="2000" b="1" dirty="0" err="1">
                <a:solidFill>
                  <a:schemeClr val="tx1"/>
                </a:solidFill>
              </a:rPr>
              <a:t>hisob-kitoblar</a:t>
            </a:r>
            <a:r>
              <a:rPr lang="en-US" sz="2000" b="1" dirty="0">
                <a:solidFill>
                  <a:schemeClr val="tx1"/>
                </a:solidFill>
              </a:rPr>
              <a:t> </a:t>
            </a:r>
            <a:r>
              <a:rPr lang="en-US" sz="2000" b="1" dirty="0" err="1">
                <a:solidFill>
                  <a:schemeClr val="tx1"/>
                </a:solidFill>
              </a:rPr>
              <a:t>uchun</a:t>
            </a:r>
            <a:r>
              <a:rPr lang="en-US" sz="2000" b="1" dirty="0">
                <a:solidFill>
                  <a:schemeClr val="tx1"/>
                </a:solidFill>
              </a:rPr>
              <a:t> </a:t>
            </a:r>
            <a:r>
              <a:rPr lang="en-US" sz="2000" b="1" dirty="0" err="1">
                <a:solidFill>
                  <a:schemeClr val="tx1"/>
                </a:solidFill>
              </a:rPr>
              <a:t>juda</a:t>
            </a:r>
            <a:r>
              <a:rPr lang="en-US" sz="2000" b="1" dirty="0">
                <a:solidFill>
                  <a:schemeClr val="tx1"/>
                </a:solidFill>
              </a:rPr>
              <a:t> </a:t>
            </a:r>
            <a:r>
              <a:rPr lang="en-US" sz="2000" b="1" dirty="0" err="1">
                <a:solidFill>
                  <a:schemeClr val="tx1"/>
                </a:solidFill>
              </a:rPr>
              <a:t>muhim</a:t>
            </a:r>
            <a:r>
              <a:rPr lang="en-US" sz="2000" b="1" dirty="0">
                <a:solidFill>
                  <a:schemeClr val="tx1"/>
                </a:solidFill>
              </a:rPr>
              <a:t> </a:t>
            </a:r>
            <a:r>
              <a:rPr lang="en-US" sz="2000" b="1" dirty="0" err="1">
                <a:solidFill>
                  <a:schemeClr val="tx1"/>
                </a:solidFill>
              </a:rPr>
              <a:t>bo‘lib</a:t>
            </a:r>
            <a:r>
              <a:rPr lang="en-US" sz="2000" b="1" dirty="0">
                <a:solidFill>
                  <a:schemeClr val="tx1"/>
                </a:solidFill>
              </a:rPr>
              <a:t>, </a:t>
            </a:r>
            <a:r>
              <a:rPr lang="en-US" sz="2000" b="1" dirty="0" err="1">
                <a:solidFill>
                  <a:schemeClr val="tx1"/>
                </a:solidFill>
              </a:rPr>
              <a:t>agregat</a:t>
            </a:r>
            <a:r>
              <a:rPr lang="en-US" sz="2000" b="1" dirty="0">
                <a:solidFill>
                  <a:schemeClr val="tx1"/>
                </a:solidFill>
              </a:rPr>
              <a:t> </a:t>
            </a:r>
            <a:r>
              <a:rPr lang="en-US" sz="2000" b="1" dirty="0" err="1">
                <a:solidFill>
                  <a:schemeClr val="tx1"/>
                </a:solidFill>
              </a:rPr>
              <a:t>ko‘rsatkichlar</a:t>
            </a:r>
            <a:r>
              <a:rPr lang="en-US" sz="2000" b="1" dirty="0">
                <a:solidFill>
                  <a:schemeClr val="tx1"/>
                </a:solidFill>
              </a:rPr>
              <a:t> </a:t>
            </a:r>
            <a:r>
              <a:rPr lang="en-US" sz="2000" b="1" dirty="0" err="1">
                <a:solidFill>
                  <a:schemeClr val="tx1"/>
                </a:solidFill>
              </a:rPr>
              <a:t>hamda</a:t>
            </a:r>
            <a:r>
              <a:rPr lang="en-US" sz="2000" b="1" dirty="0">
                <a:solidFill>
                  <a:schemeClr val="tx1"/>
                </a:solidFill>
              </a:rPr>
              <a:t> </a:t>
            </a:r>
            <a:r>
              <a:rPr lang="en-US" sz="2000" b="1" dirty="0" err="1">
                <a:solidFill>
                  <a:schemeClr val="tx1"/>
                </a:solidFill>
              </a:rPr>
              <a:t>bevosita</a:t>
            </a:r>
            <a:r>
              <a:rPr lang="en-US" sz="2000" b="1" dirty="0">
                <a:solidFill>
                  <a:schemeClr val="tx1"/>
                </a:solidFill>
              </a:rPr>
              <a:t> </a:t>
            </a:r>
            <a:r>
              <a:rPr lang="en-US" sz="2000" b="1" dirty="0" err="1">
                <a:solidFill>
                  <a:schemeClr val="tx1"/>
                </a:solidFill>
              </a:rPr>
              <a:t>kutilayotgan</a:t>
            </a:r>
            <a:r>
              <a:rPr lang="en-US" sz="2000" b="1" dirty="0">
                <a:solidFill>
                  <a:schemeClr val="tx1"/>
                </a:solidFill>
              </a:rPr>
              <a:t> </a:t>
            </a:r>
            <a:r>
              <a:rPr lang="en-US" sz="2000" b="1" dirty="0" err="1">
                <a:solidFill>
                  <a:schemeClr val="tx1"/>
                </a:solidFill>
              </a:rPr>
              <a:t>hayot</a:t>
            </a:r>
            <a:r>
              <a:rPr lang="en-US" sz="2000" b="1" dirty="0">
                <a:solidFill>
                  <a:schemeClr val="tx1"/>
                </a:solidFill>
              </a:rPr>
              <a:t> </a:t>
            </a:r>
            <a:r>
              <a:rPr lang="en-US" sz="2000" b="1" dirty="0" err="1">
                <a:solidFill>
                  <a:schemeClr val="tx1"/>
                </a:solidFill>
              </a:rPr>
              <a:t>davomiyligini</a:t>
            </a:r>
            <a:r>
              <a:rPr lang="en-US" sz="2000" b="1" dirty="0">
                <a:solidFill>
                  <a:schemeClr val="tx1"/>
                </a:solidFill>
              </a:rPr>
              <a:t> </a:t>
            </a:r>
            <a:r>
              <a:rPr lang="en-US" sz="2000" b="1" dirty="0" err="1">
                <a:solidFill>
                  <a:schemeClr val="tx1"/>
                </a:solidFill>
              </a:rPr>
              <a:t>hisoblash</a:t>
            </a:r>
            <a:r>
              <a:rPr lang="en-US" sz="2000" b="1" dirty="0">
                <a:solidFill>
                  <a:schemeClr val="tx1"/>
                </a:solidFill>
              </a:rPr>
              <a:t> </a:t>
            </a:r>
            <a:r>
              <a:rPr lang="en-US" sz="2000" b="1" dirty="0" err="1">
                <a:solidFill>
                  <a:schemeClr val="tx1"/>
                </a:solidFill>
              </a:rPr>
              <a:t>jarayoniga</a:t>
            </a:r>
            <a:r>
              <a:rPr lang="en-US" sz="2000" b="1" dirty="0">
                <a:solidFill>
                  <a:schemeClr val="tx1"/>
                </a:solidFill>
              </a:rPr>
              <a:t> </a:t>
            </a:r>
            <a:r>
              <a:rPr lang="en-US" sz="2000" b="1" dirty="0" err="1">
                <a:solidFill>
                  <a:schemeClr val="tx1"/>
                </a:solidFill>
              </a:rPr>
              <a:t>o‘tish</a:t>
            </a:r>
            <a:r>
              <a:rPr lang="en-US" sz="2000" b="1" dirty="0">
                <a:solidFill>
                  <a:schemeClr val="tx1"/>
                </a:solidFill>
              </a:rPr>
              <a:t> </a:t>
            </a:r>
            <a:r>
              <a:rPr lang="en-US" sz="2000" b="1" dirty="0" err="1">
                <a:solidFill>
                  <a:schemeClr val="tx1"/>
                </a:solidFill>
              </a:rPr>
              <a:t>uchun</a:t>
            </a:r>
            <a:r>
              <a:rPr lang="en-US" sz="2000" b="1" dirty="0">
                <a:solidFill>
                  <a:schemeClr val="tx1"/>
                </a:solidFill>
              </a:rPr>
              <a:t> </a:t>
            </a:r>
            <a:r>
              <a:rPr lang="en-US" sz="2000" b="1" dirty="0" err="1">
                <a:solidFill>
                  <a:schemeClr val="tx1"/>
                </a:solidFill>
              </a:rPr>
              <a:t>zamin</a:t>
            </a:r>
            <a:r>
              <a:rPr lang="en-US" sz="2000" b="1" dirty="0">
                <a:solidFill>
                  <a:schemeClr val="tx1"/>
                </a:solidFill>
              </a:rPr>
              <a:t> </a:t>
            </a:r>
            <a:r>
              <a:rPr lang="en-US" sz="2000" b="1" dirty="0" err="1">
                <a:solidFill>
                  <a:schemeClr val="tx1"/>
                </a:solidFill>
              </a:rPr>
              <a:t>yaratadi</a:t>
            </a:r>
            <a:r>
              <a:rPr lang="en-US" sz="2000" b="1" dirty="0">
                <a:solidFill>
                  <a:schemeClr val="tx1"/>
                </a:solidFill>
              </a:rPr>
              <a:t>. </a:t>
            </a:r>
            <a:r>
              <a:rPr lang="en-US" sz="2000" b="1" dirty="0" err="1">
                <a:solidFill>
                  <a:schemeClr val="tx1"/>
                </a:solidFill>
              </a:rPr>
              <a:t>Yashab</a:t>
            </a:r>
            <a:r>
              <a:rPr lang="en-US" sz="2000" b="1" dirty="0">
                <a:solidFill>
                  <a:schemeClr val="tx1"/>
                </a:solidFill>
              </a:rPr>
              <a:t> </a:t>
            </a:r>
            <a:r>
              <a:rPr lang="en-US" sz="2000" b="1" dirty="0" err="1">
                <a:solidFill>
                  <a:schemeClr val="tx1"/>
                </a:solidFill>
              </a:rPr>
              <a:t>ketganlar</a:t>
            </a:r>
            <a:r>
              <a:rPr lang="en-US" sz="2000" b="1" dirty="0">
                <a:solidFill>
                  <a:schemeClr val="tx1"/>
                </a:solidFill>
              </a:rPr>
              <a:t> </a:t>
            </a:r>
            <a:r>
              <a:rPr lang="en-US" sz="2000" b="1" dirty="0" err="1">
                <a:solidFill>
                  <a:schemeClr val="tx1"/>
                </a:solidFill>
              </a:rPr>
              <a:t>soni</a:t>
            </a:r>
            <a:r>
              <a:rPr lang="en-US" sz="2000" b="1" dirty="0">
                <a:solidFill>
                  <a:schemeClr val="tx1"/>
                </a:solidFill>
              </a:rPr>
              <a:t>, </a:t>
            </a:r>
            <a:r>
              <a:rPr lang="en-US" sz="2000" b="1" dirty="0" err="1">
                <a:solidFill>
                  <a:schemeClr val="tx1"/>
                </a:solidFill>
              </a:rPr>
              <a:t>garchi</a:t>
            </a:r>
            <a:r>
              <a:rPr lang="en-US" sz="2000" b="1" dirty="0">
                <a:solidFill>
                  <a:schemeClr val="tx1"/>
                </a:solidFill>
              </a:rPr>
              <a:t> </a:t>
            </a:r>
            <a:r>
              <a:rPr lang="en-US" sz="2000" b="1" dirty="0" err="1">
                <a:solidFill>
                  <a:schemeClr val="tx1"/>
                </a:solidFill>
              </a:rPr>
              <a:t>ular</a:t>
            </a:r>
            <a:r>
              <a:rPr lang="en-US" sz="2000" b="1" dirty="0">
                <a:solidFill>
                  <a:schemeClr val="tx1"/>
                </a:solidFill>
              </a:rPr>
              <a:t> </a:t>
            </a:r>
            <a:r>
              <a:rPr lang="en-US" sz="2000" b="1" dirty="0" err="1">
                <a:solidFill>
                  <a:schemeClr val="tx1"/>
                </a:solidFill>
              </a:rPr>
              <a:t>o‘lim</a:t>
            </a:r>
            <a:r>
              <a:rPr lang="en-US" sz="2000" b="1" dirty="0">
                <a:solidFill>
                  <a:schemeClr val="tx1"/>
                </a:solidFill>
              </a:rPr>
              <a:t> </a:t>
            </a:r>
            <a:r>
              <a:rPr lang="en-US" sz="2000" b="1" dirty="0" err="1">
                <a:solidFill>
                  <a:schemeClr val="tx1"/>
                </a:solidFill>
              </a:rPr>
              <a:t>tartibining</a:t>
            </a:r>
            <a:r>
              <a:rPr lang="en-US" sz="2000" b="1" dirty="0">
                <a:solidFill>
                  <a:schemeClr val="tx1"/>
                </a:solidFill>
              </a:rPr>
              <a:t> </a:t>
            </a:r>
            <a:r>
              <a:rPr lang="en-US" sz="2000" b="1" dirty="0" err="1">
                <a:solidFill>
                  <a:schemeClr val="tx1"/>
                </a:solidFill>
              </a:rPr>
              <a:t>egri</a:t>
            </a:r>
            <a:r>
              <a:rPr lang="en-US" sz="2000" b="1" dirty="0">
                <a:solidFill>
                  <a:schemeClr val="tx1"/>
                </a:solidFill>
              </a:rPr>
              <a:t> </a:t>
            </a:r>
            <a:r>
              <a:rPr lang="en-US" sz="2000" b="1" dirty="0" err="1">
                <a:solidFill>
                  <a:schemeClr val="tx1"/>
                </a:solidFill>
              </a:rPr>
              <a:t>chizig‘ini</a:t>
            </a:r>
            <a:r>
              <a:rPr lang="en-US" sz="2000" b="1" dirty="0">
                <a:solidFill>
                  <a:schemeClr val="tx1"/>
                </a:solidFill>
              </a:rPr>
              <a:t> </a:t>
            </a:r>
            <a:r>
              <a:rPr lang="en-US" sz="2000" b="1" dirty="0" err="1">
                <a:solidFill>
                  <a:schemeClr val="tx1"/>
                </a:solidFill>
              </a:rPr>
              <a:t>ta’riflasa</a:t>
            </a:r>
            <a:r>
              <a:rPr lang="en-US" sz="2000" b="1" dirty="0">
                <a:solidFill>
                  <a:schemeClr val="tx1"/>
                </a:solidFill>
              </a:rPr>
              <a:t>-da, </a:t>
            </a:r>
            <a:r>
              <a:rPr lang="en-US" sz="2000" b="1" dirty="0" err="1">
                <a:solidFill>
                  <a:schemeClr val="tx1"/>
                </a:solidFill>
              </a:rPr>
              <a:t>diskret</a:t>
            </a:r>
            <a:r>
              <a:rPr lang="en-US" sz="2000" b="1" dirty="0">
                <a:solidFill>
                  <a:schemeClr val="tx1"/>
                </a:solidFill>
              </a:rPr>
              <a:t> </a:t>
            </a:r>
            <a:r>
              <a:rPr lang="en-US" sz="2000" b="1" dirty="0" err="1">
                <a:solidFill>
                  <a:schemeClr val="tx1"/>
                </a:solidFill>
              </a:rPr>
              <a:t>tarzda</a:t>
            </a:r>
            <a:r>
              <a:rPr lang="en-US" sz="2000" b="1" dirty="0">
                <a:solidFill>
                  <a:schemeClr val="tx1"/>
                </a:solidFill>
              </a:rPr>
              <a:t> </a:t>
            </a:r>
            <a:r>
              <a:rPr lang="en-US" sz="2000" b="1" dirty="0" err="1">
                <a:solidFill>
                  <a:schemeClr val="tx1"/>
                </a:solidFill>
              </a:rPr>
              <a:t>o'zgaradi</a:t>
            </a:r>
            <a:r>
              <a:rPr lang="en-US" sz="2000" b="1" dirty="0">
                <a:solidFill>
                  <a:schemeClr val="tx1"/>
                </a:solidFill>
              </a:rPr>
              <a:t>. </a:t>
            </a:r>
            <a:r>
              <a:rPr lang="en-US" sz="2000" b="1" dirty="0" err="1">
                <a:solidFill>
                  <a:schemeClr val="tx1"/>
                </a:solidFill>
              </a:rPr>
              <a:t>Ayniqsa</a:t>
            </a:r>
            <a:r>
              <a:rPr lang="en-US" sz="2000" b="1" dirty="0">
                <a:solidFill>
                  <a:schemeClr val="tx1"/>
                </a:solidFill>
              </a:rPr>
              <a:t>, </a:t>
            </a:r>
            <a:r>
              <a:rPr lang="en-US" sz="2000" b="1" dirty="0" err="1">
                <a:solidFill>
                  <a:schemeClr val="tx1"/>
                </a:solidFill>
              </a:rPr>
              <a:t>mazkur</a:t>
            </a:r>
            <a:r>
              <a:rPr lang="en-US" sz="2000" b="1" dirty="0">
                <a:solidFill>
                  <a:schemeClr val="tx1"/>
                </a:solidFill>
              </a:rPr>
              <a:t> </a:t>
            </a:r>
            <a:r>
              <a:rPr lang="en-US" sz="2000" b="1" dirty="0" err="1">
                <a:solidFill>
                  <a:schemeClr val="tx1"/>
                </a:solidFill>
              </a:rPr>
              <a:t>qisqa</a:t>
            </a:r>
            <a:r>
              <a:rPr lang="en-US" sz="2000" b="1" dirty="0">
                <a:solidFill>
                  <a:schemeClr val="tx1"/>
                </a:solidFill>
              </a:rPr>
              <a:t> </a:t>
            </a:r>
            <a:r>
              <a:rPr lang="en-US" sz="2000" b="1" dirty="0" err="1">
                <a:solidFill>
                  <a:schemeClr val="tx1"/>
                </a:solidFill>
              </a:rPr>
              <a:t>o‘lim</a:t>
            </a:r>
            <a:r>
              <a:rPr lang="en-US" sz="2000" b="1" dirty="0">
                <a:solidFill>
                  <a:schemeClr val="tx1"/>
                </a:solidFill>
              </a:rPr>
              <a:t> </a:t>
            </a:r>
            <a:r>
              <a:rPr lang="en-US" sz="2000" b="1" dirty="0" err="1">
                <a:solidFill>
                  <a:schemeClr val="tx1"/>
                </a:solidFill>
              </a:rPr>
              <a:t>jadvaliga</a:t>
            </a:r>
            <a:r>
              <a:rPr lang="en-US" sz="2000" b="1" dirty="0">
                <a:solidFill>
                  <a:schemeClr val="tx1"/>
                </a:solidFill>
              </a:rPr>
              <a:t> </a:t>
            </a:r>
            <a:r>
              <a:rPr lang="en-US" sz="2000" b="1" dirty="0" err="1">
                <a:solidFill>
                  <a:schemeClr val="tx1"/>
                </a:solidFill>
              </a:rPr>
              <a:t>tegishli</a:t>
            </a:r>
            <a:r>
              <a:rPr lang="en-US" sz="2000" b="1" dirty="0">
                <a:solidFill>
                  <a:schemeClr val="tx1"/>
                </a:solidFill>
              </a:rPr>
              <a:t>, </a:t>
            </a:r>
            <a:r>
              <a:rPr lang="en-US" sz="2000" b="1" dirty="0" err="1">
                <a:solidFill>
                  <a:schemeClr val="tx1"/>
                </a:solidFill>
              </a:rPr>
              <a:t>aslida</a:t>
            </a:r>
            <a:r>
              <a:rPr lang="en-US" sz="2000" b="1" dirty="0">
                <a:solidFill>
                  <a:schemeClr val="tx1"/>
                </a:solidFill>
              </a:rPr>
              <a:t> </a:t>
            </a:r>
            <a:r>
              <a:rPr lang="en-US" sz="2000" b="1" dirty="0" err="1">
                <a:solidFill>
                  <a:schemeClr val="tx1"/>
                </a:solidFill>
              </a:rPr>
              <a:t>esa</a:t>
            </a:r>
            <a:r>
              <a:rPr lang="en-US" sz="2000" b="1" dirty="0">
                <a:solidFill>
                  <a:schemeClr val="tx1"/>
                </a:solidFill>
              </a:rPr>
              <a:t> </a:t>
            </a:r>
            <a:r>
              <a:rPr lang="en-US" sz="2000" b="1" dirty="0" err="1">
                <a:solidFill>
                  <a:schemeClr val="tx1"/>
                </a:solidFill>
              </a:rPr>
              <a:t>avlod</a:t>
            </a:r>
            <a:r>
              <a:rPr lang="en-US" sz="2000" b="1" dirty="0">
                <a:solidFill>
                  <a:schemeClr val="tx1"/>
                </a:solidFill>
              </a:rPr>
              <a:t> </a:t>
            </a:r>
            <a:r>
              <a:rPr lang="en-US" sz="2000" b="1" dirty="0" err="1">
                <a:solidFill>
                  <a:schemeClr val="tx1"/>
                </a:solidFill>
              </a:rPr>
              <a:t>soni</a:t>
            </a:r>
            <a:r>
              <a:rPr lang="en-US" sz="2000" b="1" dirty="0">
                <a:solidFill>
                  <a:schemeClr val="tx1"/>
                </a:solidFill>
              </a:rPr>
              <a:t> </a:t>
            </a:r>
            <a:r>
              <a:rPr lang="en-US" sz="2000" b="1" dirty="0" err="1">
                <a:solidFill>
                  <a:schemeClr val="tx1"/>
                </a:solidFill>
              </a:rPr>
              <a:t>ancha</a:t>
            </a:r>
            <a:r>
              <a:rPr lang="en-US" sz="2000" b="1" dirty="0">
                <a:solidFill>
                  <a:schemeClr val="tx1"/>
                </a:solidFill>
              </a:rPr>
              <a:t> </a:t>
            </a:r>
            <a:r>
              <a:rPr lang="en-US" sz="2000" b="1" dirty="0" err="1">
                <a:solidFill>
                  <a:schemeClr val="tx1"/>
                </a:solidFill>
              </a:rPr>
              <a:t>ravonva</a:t>
            </a:r>
            <a:r>
              <a:rPr lang="en-US" sz="2000" b="1" dirty="0">
                <a:solidFill>
                  <a:schemeClr val="tx1"/>
                </a:solidFill>
              </a:rPr>
              <a:t> </a:t>
            </a:r>
            <a:r>
              <a:rPr lang="en-US" sz="2000" b="1" dirty="0" err="1">
                <a:solidFill>
                  <a:schemeClr val="tx1"/>
                </a:solidFill>
              </a:rPr>
              <a:t>muntazam</a:t>
            </a:r>
            <a:r>
              <a:rPr lang="en-US" sz="2000" b="1" dirty="0">
                <a:solidFill>
                  <a:schemeClr val="tx1"/>
                </a:solidFill>
              </a:rPr>
              <a:t> </a:t>
            </a:r>
            <a:r>
              <a:rPr lang="en-US" sz="2000" b="1" dirty="0" err="1">
                <a:solidFill>
                  <a:schemeClr val="tx1"/>
                </a:solidFill>
              </a:rPr>
              <a:t>tarzda</a:t>
            </a:r>
            <a:r>
              <a:rPr lang="en-US" sz="2000" b="1" dirty="0">
                <a:solidFill>
                  <a:schemeClr val="tx1"/>
                </a:solidFill>
              </a:rPr>
              <a:t> </a:t>
            </a:r>
            <a:r>
              <a:rPr lang="en-US" sz="2000" b="1" dirty="0" err="1">
                <a:solidFill>
                  <a:schemeClr val="tx1"/>
                </a:solidFill>
              </a:rPr>
              <a:t>pasayib</a:t>
            </a:r>
            <a:r>
              <a:rPr lang="en-US" sz="2000" b="1" dirty="0">
                <a:solidFill>
                  <a:schemeClr val="tx1"/>
                </a:solidFill>
              </a:rPr>
              <a:t> </a:t>
            </a:r>
            <a:r>
              <a:rPr lang="en-US" sz="2000" b="1" dirty="0" err="1">
                <a:solidFill>
                  <a:schemeClr val="tx1"/>
                </a:solidFill>
              </a:rPr>
              <a:t>boradi</a:t>
            </a:r>
            <a:r>
              <a:rPr lang="en-US" sz="2000" b="1" dirty="0">
                <a:solidFill>
                  <a:schemeClr val="tx1"/>
                </a:solidFill>
              </a:rPr>
              <a:t>. </a:t>
            </a:r>
            <a:endParaRPr lang="ru-RU" sz="2000" b="1" dirty="0">
              <a:solidFill>
                <a:schemeClr val="tx1"/>
              </a:solidFill>
            </a:endParaRPr>
          </a:p>
        </p:txBody>
      </p:sp>
    </p:spTree>
    <p:extLst>
      <p:ext uri="{BB962C8B-B14F-4D97-AF65-F5344CB8AC3E}">
        <p14:creationId xmlns:p14="http://schemas.microsoft.com/office/powerpoint/2010/main" val="9740012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ircle(in)">
                                      <p:cBhvr>
                                        <p:cTn id="1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Блок-схема: альтернативный процесс 3"/>
              <p:cNvSpPr/>
              <p:nvPr/>
            </p:nvSpPr>
            <p:spPr>
              <a:xfrm>
                <a:off x="228863" y="404664"/>
                <a:ext cx="8749480" cy="616530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500" b="1" dirty="0" smtClean="0">
                    <a:solidFill>
                      <a:schemeClr val="tx1"/>
                    </a:solidFill>
                  </a:rPr>
                  <a:t>M</a:t>
                </a:r>
                <a:r>
                  <a:rPr lang="en-US" sz="2500" b="1" dirty="0" err="1" smtClean="0">
                    <a:solidFill>
                      <a:schemeClr val="tx1"/>
                    </a:solidFill>
                  </a:rPr>
                  <a:t>uayyan</a:t>
                </a:r>
                <a:r>
                  <a:rPr lang="en-US" sz="2500" b="1" dirty="0" smtClean="0">
                    <a:solidFill>
                      <a:schemeClr val="tx1"/>
                    </a:solidFill>
                  </a:rPr>
                  <a:t> </a:t>
                </a:r>
                <a:r>
                  <a:rPr lang="en-US" sz="2500" b="1" dirty="0" err="1">
                    <a:solidFill>
                      <a:schemeClr val="tx1"/>
                    </a:solidFill>
                  </a:rPr>
                  <a:t>avlodning</a:t>
                </a:r>
                <a:r>
                  <a:rPr lang="en-US" sz="2500" b="1" dirty="0">
                    <a:solidFill>
                      <a:schemeClr val="tx1"/>
                    </a:solidFill>
                  </a:rPr>
                  <a:t> real </a:t>
                </a:r>
                <a:r>
                  <a:rPr lang="en-US" sz="2500" b="1" dirty="0" err="1">
                    <a:solidFill>
                      <a:schemeClr val="tx1"/>
                    </a:solidFill>
                  </a:rPr>
                  <a:t>kattaligini</a:t>
                </a:r>
                <a:r>
                  <a:rPr lang="en-US" sz="2500" b="1" dirty="0">
                    <a:solidFill>
                      <a:schemeClr val="tx1"/>
                    </a:solidFill>
                  </a:rPr>
                  <a:t> </a:t>
                </a:r>
                <a:r>
                  <a:rPr lang="en-US" sz="2500" b="1" dirty="0" err="1">
                    <a:solidFill>
                      <a:schemeClr val="tx1"/>
                    </a:solidFill>
                  </a:rPr>
                  <a:t>aniqlash</a:t>
                </a:r>
                <a:r>
                  <a:rPr lang="en-US" sz="2500" b="1" dirty="0">
                    <a:solidFill>
                      <a:schemeClr val="tx1"/>
                    </a:solidFill>
                  </a:rPr>
                  <a:t> </a:t>
                </a:r>
                <a:r>
                  <a:rPr lang="en-US" sz="2500" b="1" dirty="0" err="1">
                    <a:solidFill>
                      <a:schemeClr val="tx1"/>
                    </a:solidFill>
                  </a:rPr>
                  <a:t>uchun</a:t>
                </a:r>
                <a:r>
                  <a:rPr lang="en-US" sz="2500" b="1" dirty="0">
                    <a:solidFill>
                      <a:schemeClr val="tx1"/>
                    </a:solidFill>
                  </a:rPr>
                  <a:t> </a:t>
                </a:r>
                <a:r>
                  <a:rPr lang="en-US" sz="2500" b="1" dirty="0" err="1">
                    <a:solidFill>
                      <a:schemeClr val="tx1"/>
                    </a:solidFill>
                  </a:rPr>
                  <a:t>boshqa</a:t>
                </a:r>
                <a:r>
                  <a:rPr lang="en-US" sz="2500" b="1" dirty="0">
                    <a:solidFill>
                      <a:schemeClr val="tx1"/>
                    </a:solidFill>
                  </a:rPr>
                  <a:t> </a:t>
                </a:r>
                <a:r>
                  <a:rPr lang="en-US" sz="2500" b="1" dirty="0" err="1">
                    <a:solidFill>
                      <a:schemeClr val="tx1"/>
                    </a:solidFill>
                  </a:rPr>
                  <a:t>ko’rsatkich</a:t>
                </a:r>
                <a:r>
                  <a:rPr lang="en-US" sz="2500" b="1" dirty="0">
                    <a:solidFill>
                      <a:schemeClr val="tx1"/>
                    </a:solidFill>
                  </a:rPr>
                  <a:t>, </a:t>
                </a:r>
                <a:r>
                  <a:rPr lang="en-US" sz="2500" b="1" dirty="0" err="1">
                    <a:solidFill>
                      <a:schemeClr val="tx1"/>
                    </a:solidFill>
                  </a:rPr>
                  <a:t>ya’ni</a:t>
                </a:r>
                <a:r>
                  <a:rPr lang="en-US" sz="2500" b="1" dirty="0">
                    <a:solidFill>
                      <a:schemeClr val="tx1"/>
                    </a:solidFill>
                  </a:rPr>
                  <a:t> x </a:t>
                </a:r>
                <a:r>
                  <a:rPr lang="en-US" sz="2500" b="1" dirty="0" err="1">
                    <a:solidFill>
                      <a:schemeClr val="tx1"/>
                    </a:solidFill>
                  </a:rPr>
                  <a:t>yoshi</a:t>
                </a:r>
                <a:r>
                  <a:rPr lang="en-US" sz="2500" b="1" dirty="0">
                    <a:solidFill>
                      <a:schemeClr val="tx1"/>
                    </a:solidFill>
                  </a:rPr>
                  <a:t> </a:t>
                </a:r>
                <a:r>
                  <a:rPr lang="en-US" sz="2500" b="1" dirty="0" err="1">
                    <a:solidFill>
                      <a:schemeClr val="tx1"/>
                    </a:solidFill>
                  </a:rPr>
                  <a:t>bilan</a:t>
                </a:r>
                <a:r>
                  <a:rPr lang="en-US" sz="2500" b="1" dirty="0">
                    <a:solidFill>
                      <a:schemeClr val="tx1"/>
                    </a:solidFill>
                  </a:rPr>
                  <a:t> x+5 </a:t>
                </a:r>
                <a:r>
                  <a:rPr lang="en-US" sz="2500" b="1" dirty="0" err="1">
                    <a:solidFill>
                      <a:schemeClr val="tx1"/>
                    </a:solidFill>
                  </a:rPr>
                  <a:t>yoshi</a:t>
                </a:r>
                <a:r>
                  <a:rPr lang="en-US" sz="2500" b="1" dirty="0">
                    <a:solidFill>
                      <a:schemeClr val="tx1"/>
                    </a:solidFill>
                  </a:rPr>
                  <a:t> </a:t>
                </a:r>
                <a:r>
                  <a:rPr lang="en-US" sz="2500" b="1" dirty="0" err="1">
                    <a:solidFill>
                      <a:schemeClr val="tx1"/>
                    </a:solidFill>
                  </a:rPr>
                  <a:t>oralig‘idagi</a:t>
                </a:r>
                <a:r>
                  <a:rPr lang="en-US" sz="2500" b="1" dirty="0">
                    <a:solidFill>
                      <a:schemeClr val="tx1"/>
                    </a:solidFill>
                  </a:rPr>
                  <a:t> </a:t>
                </a:r>
                <a:r>
                  <a:rPr lang="en-US" sz="2500" b="1" dirty="0" err="1">
                    <a:solidFill>
                      <a:schemeClr val="tx1"/>
                    </a:solidFill>
                  </a:rPr>
                  <a:t>yashovchilar</a:t>
                </a:r>
                <a:r>
                  <a:rPr lang="en-US" sz="2500" b="1" dirty="0">
                    <a:solidFill>
                      <a:schemeClr val="tx1"/>
                    </a:solidFill>
                  </a:rPr>
                  <a:t> </a:t>
                </a:r>
                <a:r>
                  <a:rPr lang="en-US" sz="2500" b="1" dirty="0" err="1">
                    <a:solidFill>
                      <a:schemeClr val="tx1"/>
                    </a:solidFill>
                  </a:rPr>
                  <a:t>sonidan</a:t>
                </a:r>
                <a:r>
                  <a:rPr lang="en-US" sz="2500" b="1" dirty="0">
                    <a:solidFill>
                      <a:schemeClr val="tx1"/>
                    </a:solidFill>
                  </a:rPr>
                  <a:t> </a:t>
                </a:r>
                <a:r>
                  <a:rPr lang="en-US" sz="2500" b="1" dirty="0" err="1">
                    <a:solidFill>
                      <a:schemeClr val="tx1"/>
                    </a:solidFill>
                  </a:rPr>
                  <a:t>foydalaniladi</a:t>
                </a:r>
                <a:r>
                  <a:rPr lang="en-US" sz="2500" b="1" dirty="0">
                    <a:solidFill>
                      <a:schemeClr val="tx1"/>
                    </a:solidFill>
                  </a:rPr>
                  <a:t>, </a:t>
                </a:r>
                <a:r>
                  <a:rPr lang="en-US" sz="2500" b="1" dirty="0" err="1">
                    <a:solidFill>
                      <a:schemeClr val="tx1"/>
                    </a:solidFill>
                  </a:rPr>
                  <a:t>buning</a:t>
                </a:r>
                <a:r>
                  <a:rPr lang="en-US" sz="2500" b="1" dirty="0">
                    <a:solidFill>
                      <a:schemeClr val="tx1"/>
                    </a:solidFill>
                  </a:rPr>
                  <a:t> </a:t>
                </a:r>
                <a:r>
                  <a:rPr lang="en-US" sz="2500" b="1" dirty="0" err="1">
                    <a:solidFill>
                      <a:schemeClr val="tx1"/>
                    </a:solidFill>
                  </a:rPr>
                  <a:t>uchun</a:t>
                </a:r>
                <a:r>
                  <a:rPr lang="en-US" sz="2500" b="1" dirty="0">
                    <a:solidFill>
                      <a:schemeClr val="tx1"/>
                    </a:solidFill>
                  </a:rPr>
                  <a:t> x </a:t>
                </a:r>
                <a:r>
                  <a:rPr lang="en-US" sz="2500" b="1" dirty="0" err="1">
                    <a:solidFill>
                      <a:schemeClr val="tx1"/>
                    </a:solidFill>
                  </a:rPr>
                  <a:t>yoshigacha</a:t>
                </a:r>
                <a:r>
                  <a:rPr lang="en-US" sz="2500" b="1" dirty="0">
                    <a:solidFill>
                      <a:schemeClr val="tx1"/>
                    </a:solidFill>
                  </a:rPr>
                  <a:t> </a:t>
                </a:r>
                <a:r>
                  <a:rPr lang="en-US" sz="2500" b="1" dirty="0" err="1">
                    <a:solidFill>
                      <a:schemeClr val="tx1"/>
                    </a:solidFill>
                  </a:rPr>
                  <a:t>yashab</a:t>
                </a:r>
                <a:r>
                  <a:rPr lang="en-US" sz="2500" b="1" dirty="0">
                    <a:solidFill>
                      <a:schemeClr val="tx1"/>
                    </a:solidFill>
                  </a:rPr>
                  <a:t> </a:t>
                </a:r>
                <a:r>
                  <a:rPr lang="en-US" sz="2500" b="1" dirty="0" err="1">
                    <a:solidFill>
                      <a:schemeClr val="tx1"/>
                    </a:solidFill>
                  </a:rPr>
                  <a:t>ketganlar</a:t>
                </a:r>
                <a:r>
                  <a:rPr lang="en-US" sz="2500" b="1" dirty="0">
                    <a:solidFill>
                      <a:schemeClr val="tx1"/>
                    </a:solidFill>
                  </a:rPr>
                  <a:t> </a:t>
                </a:r>
                <a:r>
                  <a:rPr lang="en-US" sz="2500" b="1" dirty="0" err="1">
                    <a:solidFill>
                      <a:schemeClr val="tx1"/>
                    </a:solidFill>
                  </a:rPr>
                  <a:t>soniga</a:t>
                </a:r>
                <a:r>
                  <a:rPr lang="en-US" sz="2500" b="1" dirty="0">
                    <a:solidFill>
                      <a:schemeClr val="tx1"/>
                    </a:solidFill>
                  </a:rPr>
                  <a:t> x+5 </a:t>
                </a:r>
                <a:r>
                  <a:rPr lang="en-US" sz="2500" b="1" dirty="0" err="1">
                    <a:solidFill>
                      <a:schemeClr val="tx1"/>
                    </a:solidFill>
                  </a:rPr>
                  <a:t>yoshigacha</a:t>
                </a:r>
                <a:r>
                  <a:rPr lang="en-US" sz="2500" b="1" dirty="0">
                    <a:solidFill>
                      <a:schemeClr val="tx1"/>
                    </a:solidFill>
                  </a:rPr>
                  <a:t> </a:t>
                </a:r>
                <a:r>
                  <a:rPr lang="en-US" sz="2500" b="1" dirty="0" err="1">
                    <a:solidFill>
                      <a:schemeClr val="tx1"/>
                    </a:solidFill>
                  </a:rPr>
                  <a:t>yashab</a:t>
                </a:r>
                <a:r>
                  <a:rPr lang="en-US" sz="2500" b="1" dirty="0">
                    <a:solidFill>
                      <a:schemeClr val="tx1"/>
                    </a:solidFill>
                  </a:rPr>
                  <a:t> </a:t>
                </a:r>
                <a:r>
                  <a:rPr lang="en-US" sz="2500" b="1" dirty="0" err="1">
                    <a:solidFill>
                      <a:schemeClr val="tx1"/>
                    </a:solidFill>
                  </a:rPr>
                  <a:t>ketganlar</a:t>
                </a:r>
                <a:r>
                  <a:rPr lang="en-US" sz="2500" b="1" dirty="0">
                    <a:solidFill>
                      <a:schemeClr val="tx1"/>
                    </a:solidFill>
                  </a:rPr>
                  <a:t> </a:t>
                </a:r>
                <a:r>
                  <a:rPr lang="en-US" sz="2500" b="1" dirty="0" err="1">
                    <a:solidFill>
                      <a:schemeClr val="tx1"/>
                    </a:solidFill>
                  </a:rPr>
                  <a:t>soni</a:t>
                </a:r>
                <a:r>
                  <a:rPr lang="en-US" sz="2500" b="1" dirty="0">
                    <a:solidFill>
                      <a:schemeClr val="tx1"/>
                    </a:solidFill>
                  </a:rPr>
                  <a:t> </a:t>
                </a:r>
                <a:r>
                  <a:rPr lang="en-US" sz="2500" b="1" dirty="0" err="1">
                    <a:solidFill>
                      <a:schemeClr val="tx1"/>
                    </a:solidFill>
                  </a:rPr>
                  <a:t>qo’shiladi</a:t>
                </a:r>
                <a:r>
                  <a:rPr lang="en-US" sz="2500" b="1" dirty="0">
                    <a:solidFill>
                      <a:schemeClr val="tx1"/>
                    </a:solidFill>
                  </a:rPr>
                  <a:t>, </a:t>
                </a:r>
                <a:r>
                  <a:rPr lang="en-US" sz="2500" b="1" dirty="0" err="1">
                    <a:solidFill>
                      <a:schemeClr val="tx1"/>
                    </a:solidFill>
                  </a:rPr>
                  <a:t>yig‘indi</a:t>
                </a:r>
                <a:r>
                  <a:rPr lang="en-US" sz="2500" b="1" dirty="0">
                    <a:solidFill>
                      <a:schemeClr val="tx1"/>
                    </a:solidFill>
                  </a:rPr>
                  <a:t> </a:t>
                </a:r>
                <a:r>
                  <a:rPr lang="en-US" sz="2500" b="1" dirty="0" err="1">
                    <a:solidFill>
                      <a:schemeClr val="tx1"/>
                    </a:solidFill>
                  </a:rPr>
                  <a:t>esa</a:t>
                </a:r>
                <a:r>
                  <a:rPr lang="en-US" sz="2500" b="1" dirty="0">
                    <a:solidFill>
                      <a:schemeClr val="tx1"/>
                    </a:solidFill>
                  </a:rPr>
                  <a:t> </a:t>
                </a:r>
                <a:r>
                  <a:rPr lang="en-US" sz="2500" b="1" dirty="0" err="1">
                    <a:solidFill>
                      <a:schemeClr val="tx1"/>
                    </a:solidFill>
                  </a:rPr>
                  <a:t>ikkiga</a:t>
                </a:r>
                <a:r>
                  <a:rPr lang="en-US" sz="2500" b="1" dirty="0">
                    <a:solidFill>
                      <a:schemeClr val="tx1"/>
                    </a:solidFill>
                  </a:rPr>
                  <a:t> </a:t>
                </a:r>
                <a:r>
                  <a:rPr lang="en-US" sz="2500" b="1" dirty="0" err="1">
                    <a:solidFill>
                      <a:schemeClr val="tx1"/>
                    </a:solidFill>
                  </a:rPr>
                  <a:t>bo‘linadi</a:t>
                </a:r>
                <a:r>
                  <a:rPr lang="en-US" sz="2500" b="1" dirty="0">
                    <a:solidFill>
                      <a:schemeClr val="tx1"/>
                    </a:solidFill>
                  </a:rPr>
                  <a:t>, </a:t>
                </a:r>
                <a:r>
                  <a:rPr lang="en-US" sz="2500" b="1" dirty="0" err="1">
                    <a:solidFill>
                      <a:schemeClr val="tx1"/>
                    </a:solidFill>
                  </a:rPr>
                  <a:t>ya’ni</a:t>
                </a:r>
                <a:r>
                  <a:rPr lang="en-US" sz="2500" b="1" dirty="0">
                    <a:solidFill>
                      <a:schemeClr val="tx1"/>
                    </a:solidFill>
                  </a:rPr>
                  <a:t> </a:t>
                </a:r>
                <a:r>
                  <a:rPr lang="en-US" sz="2500" b="1" dirty="0" err="1">
                    <a:solidFill>
                      <a:schemeClr val="tx1"/>
                    </a:solidFill>
                  </a:rPr>
                  <a:t>oddiy</a:t>
                </a:r>
                <a:r>
                  <a:rPr lang="en-US" sz="2500" b="1" dirty="0">
                    <a:solidFill>
                      <a:schemeClr val="tx1"/>
                    </a:solidFill>
                  </a:rPr>
                  <a:t> </a:t>
                </a:r>
                <a:r>
                  <a:rPr lang="en-US" sz="2500" b="1" dirty="0" err="1">
                    <a:solidFill>
                      <a:schemeClr val="tx1"/>
                    </a:solidFill>
                  </a:rPr>
                  <a:t>o‘rtacha</a:t>
                </a:r>
                <a:r>
                  <a:rPr lang="en-US" sz="2500" b="1" dirty="0">
                    <a:solidFill>
                      <a:schemeClr val="tx1"/>
                    </a:solidFill>
                  </a:rPr>
                  <a:t> </a:t>
                </a:r>
                <a:r>
                  <a:rPr lang="en-US" sz="2500" b="1" dirty="0" err="1">
                    <a:solidFill>
                      <a:schemeClr val="tx1"/>
                    </a:solidFill>
                  </a:rPr>
                  <a:t>arifmetik</a:t>
                </a:r>
                <a:r>
                  <a:rPr lang="en-US" sz="2500" b="1" dirty="0">
                    <a:solidFill>
                      <a:schemeClr val="tx1"/>
                    </a:solidFill>
                  </a:rPr>
                  <a:t> </a:t>
                </a:r>
                <a:r>
                  <a:rPr lang="en-US" sz="2500" b="1" dirty="0" err="1">
                    <a:solidFill>
                      <a:schemeClr val="tx1"/>
                    </a:solidFill>
                  </a:rPr>
                  <a:t>ko’rsatkich</a:t>
                </a:r>
                <a:r>
                  <a:rPr lang="en-US" sz="2500" b="1" dirty="0">
                    <a:solidFill>
                      <a:schemeClr val="tx1"/>
                    </a:solidFill>
                  </a:rPr>
                  <a:t> </a:t>
                </a:r>
                <a:r>
                  <a:rPr lang="en-US" sz="2500" b="1" dirty="0" err="1">
                    <a:solidFill>
                      <a:schemeClr val="tx1"/>
                    </a:solidFill>
                  </a:rPr>
                  <a:t>hisoblanadi</a:t>
                </a:r>
                <a:r>
                  <a:rPr lang="en-US" sz="2500" b="1" dirty="0">
                    <a:solidFill>
                      <a:schemeClr val="tx1"/>
                    </a:solidFill>
                  </a:rPr>
                  <a:t>. </a:t>
                </a:r>
                <a:r>
                  <a:rPr lang="en-US" sz="2500" b="1" dirty="0" err="1">
                    <a:solidFill>
                      <a:schemeClr val="tx1"/>
                    </a:solidFill>
                  </a:rPr>
                  <a:t>Natijada</a:t>
                </a:r>
                <a:r>
                  <a:rPr lang="en-US" sz="2500" b="1" dirty="0">
                    <a:solidFill>
                      <a:schemeClr val="tx1"/>
                    </a:solidFill>
                  </a:rPr>
                  <a:t> </a:t>
                </a:r>
                <a:r>
                  <a:rPr lang="en-US" sz="2500" b="1" dirty="0" err="1">
                    <a:solidFill>
                      <a:schemeClr val="tx1"/>
                    </a:solidFill>
                  </a:rPr>
                  <a:t>berilgan</a:t>
                </a:r>
                <a:r>
                  <a:rPr lang="en-US" sz="2500" b="1" dirty="0">
                    <a:solidFill>
                      <a:schemeClr val="tx1"/>
                    </a:solidFill>
                  </a:rPr>
                  <a:t> </a:t>
                </a:r>
                <a:r>
                  <a:rPr lang="en-US" sz="2500" b="1" dirty="0" err="1">
                    <a:solidFill>
                      <a:schemeClr val="tx1"/>
                    </a:solidFill>
                  </a:rPr>
                  <a:t>besh</a:t>
                </a:r>
                <a:r>
                  <a:rPr lang="en-US" sz="2500" b="1" dirty="0">
                    <a:solidFill>
                      <a:schemeClr val="tx1"/>
                    </a:solidFill>
                  </a:rPr>
                  <a:t> </a:t>
                </a:r>
                <a:r>
                  <a:rPr lang="en-US" sz="2500" b="1" dirty="0" err="1">
                    <a:solidFill>
                      <a:schemeClr val="tx1"/>
                    </a:solidFill>
                  </a:rPr>
                  <a:t>yillik</a:t>
                </a:r>
                <a:r>
                  <a:rPr lang="en-US" sz="2500" b="1" dirty="0">
                    <a:solidFill>
                      <a:schemeClr val="tx1"/>
                    </a:solidFill>
                  </a:rPr>
                  <a:t> </a:t>
                </a:r>
                <a:r>
                  <a:rPr lang="en-US" sz="2500" b="1" dirty="0" err="1">
                    <a:solidFill>
                      <a:schemeClr val="tx1"/>
                    </a:solidFill>
                  </a:rPr>
                  <a:t>oralig'idagi</a:t>
                </a:r>
                <a:r>
                  <a:rPr lang="en-US" sz="2500" b="1" dirty="0">
                    <a:solidFill>
                      <a:schemeClr val="tx1"/>
                    </a:solidFill>
                  </a:rPr>
                  <a:t> </a:t>
                </a:r>
                <a:r>
                  <a:rPr lang="en-US" sz="2500" b="1" dirty="0" err="1">
                    <a:solidFill>
                      <a:schemeClr val="tx1"/>
                    </a:solidFill>
                  </a:rPr>
                  <a:t>har</a:t>
                </a:r>
                <a:r>
                  <a:rPr lang="en-US" sz="2500" b="1" dirty="0">
                    <a:solidFill>
                      <a:schemeClr val="tx1"/>
                    </a:solidFill>
                  </a:rPr>
                  <a:t> </a:t>
                </a:r>
                <a:r>
                  <a:rPr lang="en-US" sz="2500" b="1" dirty="0" err="1">
                    <a:solidFill>
                      <a:schemeClr val="tx1"/>
                    </a:solidFill>
                  </a:rPr>
                  <a:t>bir</a:t>
                </a:r>
                <a:r>
                  <a:rPr lang="en-US" sz="2500" b="1" dirty="0">
                    <a:solidFill>
                      <a:schemeClr val="tx1"/>
                    </a:solidFill>
                  </a:rPr>
                  <a:t> </a:t>
                </a:r>
                <a:r>
                  <a:rPr lang="en-US" sz="2500" b="1" dirty="0" err="1">
                    <a:solidFill>
                      <a:schemeClr val="tx1"/>
                    </a:solidFill>
                  </a:rPr>
                  <a:t>xil</a:t>
                </a:r>
                <a:r>
                  <a:rPr lang="en-US" sz="2500" b="1" dirty="0">
                    <a:solidFill>
                      <a:schemeClr val="tx1"/>
                    </a:solidFill>
                  </a:rPr>
                  <a:t> </a:t>
                </a:r>
                <a:r>
                  <a:rPr lang="en-US" sz="2500" b="1" dirty="0" err="1">
                    <a:solidFill>
                      <a:schemeClr val="tx1"/>
                    </a:solidFill>
                  </a:rPr>
                  <a:t>guruhiga</a:t>
                </a:r>
                <a:r>
                  <a:rPr lang="en-US" sz="2500" b="1" dirty="0">
                    <a:solidFill>
                      <a:schemeClr val="tx1"/>
                    </a:solidFill>
                  </a:rPr>
                  <a:t> </a:t>
                </a:r>
                <a:r>
                  <a:rPr lang="en-US" sz="2500" b="1" dirty="0" err="1">
                    <a:solidFill>
                      <a:schemeClr val="tx1"/>
                    </a:solidFill>
                  </a:rPr>
                  <a:t>kiruvchi</a:t>
                </a:r>
                <a:r>
                  <a:rPr lang="en-US" sz="2500" b="1" dirty="0">
                    <a:solidFill>
                      <a:schemeClr val="tx1"/>
                    </a:solidFill>
                  </a:rPr>
                  <a:t> </a:t>
                </a:r>
                <a:r>
                  <a:rPr lang="en-US" sz="2500" b="1" dirty="0" err="1">
                    <a:solidFill>
                      <a:schemeClr val="tx1"/>
                    </a:solidFill>
                  </a:rPr>
                  <a:t>odamlarning</a:t>
                </a:r>
                <a:r>
                  <a:rPr lang="en-US" sz="2500" b="1" dirty="0">
                    <a:solidFill>
                      <a:schemeClr val="tx1"/>
                    </a:solidFill>
                  </a:rPr>
                  <a:t> </a:t>
                </a:r>
                <a:r>
                  <a:rPr lang="en-US" sz="2500" b="1" dirty="0" err="1">
                    <a:solidFill>
                      <a:schemeClr val="tx1"/>
                    </a:solidFill>
                  </a:rPr>
                  <a:t>o'rtacha</a:t>
                </a:r>
                <a:r>
                  <a:rPr lang="en-US" sz="2500" b="1" dirty="0">
                    <a:solidFill>
                      <a:schemeClr val="tx1"/>
                    </a:solidFill>
                  </a:rPr>
                  <a:t> </a:t>
                </a:r>
                <a:r>
                  <a:rPr lang="en-US" sz="2500" b="1" dirty="0" err="1">
                    <a:solidFill>
                      <a:schemeClr val="tx1"/>
                    </a:solidFill>
                  </a:rPr>
                  <a:t>soni</a:t>
                </a:r>
                <a:r>
                  <a:rPr lang="en-US" sz="2500" b="1" dirty="0">
                    <a:solidFill>
                      <a:schemeClr val="tx1"/>
                    </a:solidFill>
                  </a:rPr>
                  <a:t> </a:t>
                </a:r>
                <a:r>
                  <a:rPr lang="en-US" sz="2500" b="1" dirty="0" err="1">
                    <a:solidFill>
                      <a:schemeClr val="tx1"/>
                    </a:solidFill>
                  </a:rPr>
                  <a:t>hosil</a:t>
                </a:r>
                <a:r>
                  <a:rPr lang="en-US" sz="2500" b="1" dirty="0">
                    <a:solidFill>
                      <a:schemeClr val="tx1"/>
                    </a:solidFill>
                  </a:rPr>
                  <a:t> </a:t>
                </a:r>
                <a:r>
                  <a:rPr lang="en-US" sz="2500" b="1" dirty="0" err="1">
                    <a:solidFill>
                      <a:schemeClr val="tx1"/>
                    </a:solidFill>
                  </a:rPr>
                  <a:t>bo‘ladi</a:t>
                </a:r>
                <a:r>
                  <a:rPr lang="en-US" sz="2500" b="1" dirty="0">
                    <a:solidFill>
                      <a:schemeClr val="tx1"/>
                    </a:solidFill>
                  </a:rPr>
                  <a:t>, </a:t>
                </a:r>
                <a:r>
                  <a:rPr lang="en-US" sz="2500" b="1" dirty="0" err="1">
                    <a:solidFill>
                      <a:schemeClr val="tx1"/>
                    </a:solidFill>
                  </a:rPr>
                  <a:t>so‘ng</a:t>
                </a:r>
                <a:r>
                  <a:rPr lang="en-US" sz="2500" b="1" dirty="0">
                    <a:solidFill>
                      <a:schemeClr val="tx1"/>
                    </a:solidFill>
                  </a:rPr>
                  <a:t> </a:t>
                </a:r>
                <a:r>
                  <a:rPr lang="en-US" sz="2500" b="1" dirty="0" err="1">
                    <a:solidFill>
                      <a:schemeClr val="tx1"/>
                    </a:solidFill>
                  </a:rPr>
                  <a:t>bu</a:t>
                </a:r>
                <a:r>
                  <a:rPr lang="en-US" sz="2500" b="1" dirty="0">
                    <a:solidFill>
                      <a:schemeClr val="tx1"/>
                    </a:solidFill>
                  </a:rPr>
                  <a:t> son 5 </a:t>
                </a:r>
                <a:r>
                  <a:rPr lang="en-US" sz="2500" b="1" dirty="0" err="1">
                    <a:solidFill>
                      <a:schemeClr val="tx1"/>
                    </a:solidFill>
                  </a:rPr>
                  <a:t>ga</a:t>
                </a:r>
                <a:r>
                  <a:rPr lang="en-US" sz="2500" b="1" dirty="0">
                    <a:solidFill>
                      <a:schemeClr val="tx1"/>
                    </a:solidFill>
                  </a:rPr>
                  <a:t>, </a:t>
                </a:r>
                <a:r>
                  <a:rPr lang="en-US" sz="2500" b="1" dirty="0" err="1">
                    <a:solidFill>
                      <a:schemeClr val="tx1"/>
                    </a:solidFill>
                  </a:rPr>
                  <a:t>ya’ni</a:t>
                </a:r>
                <a:r>
                  <a:rPr lang="en-US" sz="2500" b="1" dirty="0">
                    <a:solidFill>
                      <a:schemeClr val="tx1"/>
                    </a:solidFill>
                  </a:rPr>
                  <a:t> </a:t>
                </a:r>
                <a:r>
                  <a:rPr lang="en-US" sz="2500" b="1" dirty="0" err="1">
                    <a:solidFill>
                      <a:schemeClr val="tx1"/>
                    </a:solidFill>
                  </a:rPr>
                  <a:t>oraliq</a:t>
                </a:r>
                <a:r>
                  <a:rPr lang="en-US" sz="2500" b="1" dirty="0">
                    <a:solidFill>
                      <a:schemeClr val="tx1"/>
                    </a:solidFill>
                  </a:rPr>
                  <a:t> </a:t>
                </a:r>
                <a:r>
                  <a:rPr lang="en-US" sz="2500" b="1" dirty="0" err="1">
                    <a:solidFill>
                      <a:schemeClr val="tx1"/>
                    </a:solidFill>
                  </a:rPr>
                  <a:t>uzunligiga</a:t>
                </a:r>
                <a:r>
                  <a:rPr lang="en-US" sz="2500" b="1" dirty="0">
                    <a:solidFill>
                      <a:schemeClr val="tx1"/>
                    </a:solidFill>
                  </a:rPr>
                  <a:t> </a:t>
                </a:r>
                <a:r>
                  <a:rPr lang="en-US" sz="2500" b="1" dirty="0" err="1">
                    <a:solidFill>
                      <a:schemeClr val="tx1"/>
                    </a:solidFill>
                  </a:rPr>
                  <a:t>ko'paytiriladi</a:t>
                </a:r>
                <a:r>
                  <a:rPr lang="en-US" sz="2500" b="1" dirty="0">
                    <a:solidFill>
                      <a:schemeClr val="tx1"/>
                    </a:solidFill>
                  </a:rPr>
                  <a:t>, </a:t>
                </a:r>
                <a:r>
                  <a:rPr lang="en-US" sz="2500" b="1" dirty="0" err="1">
                    <a:solidFill>
                      <a:schemeClr val="tx1"/>
                    </a:solidFill>
                  </a:rPr>
                  <a:t>so‘ngi</a:t>
                </a:r>
                <a:r>
                  <a:rPr lang="en-US" sz="2500" b="1" dirty="0">
                    <a:solidFill>
                      <a:schemeClr val="tx1"/>
                    </a:solidFill>
                  </a:rPr>
                  <a:t> </a:t>
                </a:r>
                <a:r>
                  <a:rPr lang="en-US" sz="2500" b="1" dirty="0" err="1">
                    <a:solidFill>
                      <a:schemeClr val="tx1"/>
                    </a:solidFill>
                  </a:rPr>
                  <a:t>variantida</a:t>
                </a:r>
                <a:r>
                  <a:rPr lang="en-US" sz="2500" b="1" dirty="0">
                    <a:solidFill>
                      <a:schemeClr val="tx1"/>
                    </a:solidFill>
                  </a:rPr>
                  <a:t> </a:t>
                </a:r>
                <a:r>
                  <a:rPr lang="en-US" sz="2500" b="1" dirty="0" err="1">
                    <a:solidFill>
                      <a:schemeClr val="tx1"/>
                    </a:solidFill>
                  </a:rPr>
                  <a:t>ushbu</a:t>
                </a:r>
                <a:r>
                  <a:rPr lang="en-US" sz="2500" b="1" dirty="0">
                    <a:solidFill>
                      <a:schemeClr val="tx1"/>
                    </a:solidFill>
                  </a:rPr>
                  <a:t> formula </a:t>
                </a:r>
                <a:r>
                  <a:rPr lang="en-US" sz="2500" b="1" dirty="0" err="1">
                    <a:solidFill>
                      <a:schemeClr val="tx1"/>
                    </a:solidFill>
                  </a:rPr>
                  <a:t>quyidagi</a:t>
                </a:r>
                <a:r>
                  <a:rPr lang="en-US" sz="2500" b="1" dirty="0">
                    <a:solidFill>
                      <a:schemeClr val="tx1"/>
                    </a:solidFill>
                  </a:rPr>
                  <a:t> </a:t>
                </a:r>
                <a:r>
                  <a:rPr lang="en-US" sz="2500" b="1" dirty="0" err="1">
                    <a:solidFill>
                      <a:schemeClr val="tx1"/>
                    </a:solidFill>
                  </a:rPr>
                  <a:t>ko‘rsatkichga</a:t>
                </a:r>
                <a:r>
                  <a:rPr lang="en-US" sz="2500" b="1" dirty="0">
                    <a:solidFill>
                      <a:schemeClr val="tx1"/>
                    </a:solidFill>
                  </a:rPr>
                  <a:t> </a:t>
                </a:r>
                <a:r>
                  <a:rPr lang="en-US" sz="2500" b="1" dirty="0" err="1">
                    <a:solidFill>
                      <a:schemeClr val="tx1"/>
                    </a:solidFill>
                  </a:rPr>
                  <a:t>ega</a:t>
                </a:r>
                <a:r>
                  <a:rPr lang="en-US" sz="2500" b="1" dirty="0">
                    <a:solidFill>
                      <a:schemeClr val="tx1"/>
                    </a:solidFill>
                  </a:rPr>
                  <a:t> </a:t>
                </a:r>
                <a:r>
                  <a:rPr lang="en-US" sz="2500" b="1" dirty="0" err="1">
                    <a:solidFill>
                      <a:schemeClr val="tx1"/>
                    </a:solidFill>
                  </a:rPr>
                  <a:t>bo‘ladi</a:t>
                </a:r>
                <a:r>
                  <a:rPr lang="en-US" sz="2500" b="1" dirty="0">
                    <a:solidFill>
                      <a:schemeClr val="tx1"/>
                    </a:solidFill>
                  </a:rPr>
                  <a:t>:</a:t>
                </a:r>
                <a:endParaRPr lang="ru-RU" sz="2500" b="1" dirty="0">
                  <a:solidFill>
                    <a:schemeClr val="tx1"/>
                  </a:solidFill>
                </a:endParaRPr>
              </a:p>
              <a:p>
                <a:r>
                  <a:rPr lang="en-US" sz="2500" b="1" dirty="0" smtClean="0">
                    <a:solidFill>
                      <a:srgbClr val="FFC000"/>
                    </a:solidFill>
                  </a:rPr>
                  <a:t>                                     L</a:t>
                </a:r>
                <a:r>
                  <a:rPr lang="en-US" sz="2500" b="1" baseline="-25000" dirty="0" smtClean="0">
                    <a:solidFill>
                      <a:srgbClr val="FFC000"/>
                    </a:solidFill>
                  </a:rPr>
                  <a:t>x</a:t>
                </a:r>
                <a:r>
                  <a:rPr lang="en-US" sz="2500" b="1" dirty="0">
                    <a:solidFill>
                      <a:srgbClr val="FFC000"/>
                    </a:solidFill>
                  </a:rPr>
                  <a:t>=</a:t>
                </a:r>
                <a14:m>
                  <m:oMath xmlns:m="http://schemas.openxmlformats.org/officeDocument/2006/math">
                    <m:f>
                      <m:fPr>
                        <m:ctrlPr>
                          <a:rPr lang="ru-RU" sz="2500" b="1" i="1">
                            <a:solidFill>
                              <a:srgbClr val="FFC000"/>
                            </a:solidFill>
                            <a:latin typeface="Cambria Math" panose="02040503050406030204" pitchFamily="18" charset="0"/>
                          </a:rPr>
                        </m:ctrlPr>
                      </m:fPr>
                      <m:num>
                        <m:sSub>
                          <m:sSubPr>
                            <m:ctrlPr>
                              <a:rPr lang="ru-RU" sz="2500" b="1" i="1">
                                <a:solidFill>
                                  <a:srgbClr val="FFC000"/>
                                </a:solidFill>
                                <a:latin typeface="Cambria Math" panose="02040503050406030204" pitchFamily="18" charset="0"/>
                              </a:rPr>
                            </m:ctrlPr>
                          </m:sSubPr>
                          <m:e>
                            <m:r>
                              <a:rPr lang="ru-RU" sz="2500" b="1" i="1">
                                <a:solidFill>
                                  <a:srgbClr val="FFC000"/>
                                </a:solidFill>
                                <a:latin typeface="Cambria Math"/>
                              </a:rPr>
                              <m:t>𝒍</m:t>
                            </m:r>
                          </m:e>
                          <m:sub>
                            <m:r>
                              <a:rPr lang="ru-RU" sz="2500" b="1" i="1">
                                <a:solidFill>
                                  <a:srgbClr val="FFC000"/>
                                </a:solidFill>
                                <a:latin typeface="Cambria Math"/>
                              </a:rPr>
                              <m:t>𝒙</m:t>
                            </m:r>
                            <m:r>
                              <a:rPr lang="ru-RU" sz="2500" b="1" i="1">
                                <a:solidFill>
                                  <a:srgbClr val="FFC000"/>
                                </a:solidFill>
                                <a:latin typeface="Cambria Math"/>
                              </a:rPr>
                              <m:t> </m:t>
                            </m:r>
                          </m:sub>
                        </m:sSub>
                        <m:r>
                          <a:rPr lang="en-US" sz="2500" b="1" i="1">
                            <a:solidFill>
                              <a:srgbClr val="FFC000"/>
                            </a:solidFill>
                            <a:latin typeface="Cambria Math"/>
                          </a:rPr>
                          <m:t>+</m:t>
                        </m:r>
                        <m:sSub>
                          <m:sSubPr>
                            <m:ctrlPr>
                              <a:rPr lang="ru-RU" sz="2500" b="1" i="1">
                                <a:solidFill>
                                  <a:srgbClr val="FFC000"/>
                                </a:solidFill>
                                <a:latin typeface="Cambria Math" panose="02040503050406030204" pitchFamily="18" charset="0"/>
                              </a:rPr>
                            </m:ctrlPr>
                          </m:sSubPr>
                          <m:e>
                            <m:r>
                              <a:rPr lang="ru-RU" sz="2500" b="1" i="1">
                                <a:solidFill>
                                  <a:srgbClr val="FFC000"/>
                                </a:solidFill>
                                <a:latin typeface="Cambria Math"/>
                              </a:rPr>
                              <m:t>𝒍</m:t>
                            </m:r>
                          </m:e>
                          <m:sub>
                            <m:r>
                              <a:rPr lang="ru-RU" sz="2500" b="1" i="1">
                                <a:solidFill>
                                  <a:srgbClr val="FFC000"/>
                                </a:solidFill>
                                <a:latin typeface="Cambria Math"/>
                              </a:rPr>
                              <m:t>𝒙</m:t>
                            </m:r>
                            <m:r>
                              <a:rPr lang="en-US" sz="2500" b="1" i="1">
                                <a:solidFill>
                                  <a:srgbClr val="FFC000"/>
                                </a:solidFill>
                                <a:latin typeface="Cambria Math"/>
                              </a:rPr>
                              <m:t>+</m:t>
                            </m:r>
                            <m:r>
                              <a:rPr lang="en-US" sz="2500" b="1" i="1">
                                <a:solidFill>
                                  <a:srgbClr val="FFC000"/>
                                </a:solidFill>
                                <a:latin typeface="Cambria Math"/>
                              </a:rPr>
                              <m:t>𝟓</m:t>
                            </m:r>
                          </m:sub>
                        </m:sSub>
                      </m:num>
                      <m:den>
                        <m:r>
                          <a:rPr lang="en-US" sz="2500" b="1" i="1">
                            <a:solidFill>
                              <a:srgbClr val="FFC000"/>
                            </a:solidFill>
                            <a:latin typeface="Cambria Math"/>
                          </a:rPr>
                          <m:t>𝟐</m:t>
                        </m:r>
                      </m:den>
                    </m:f>
                    <m:r>
                      <a:rPr lang="en-US" sz="2500" b="1" i="1">
                        <a:solidFill>
                          <a:srgbClr val="FFC000"/>
                        </a:solidFill>
                        <a:latin typeface="Cambria Math"/>
                      </a:rPr>
                      <m:t>∗</m:t>
                    </m:r>
                    <m:r>
                      <a:rPr lang="en-US" sz="2500" b="1" i="1">
                        <a:solidFill>
                          <a:srgbClr val="FFC000"/>
                        </a:solidFill>
                        <a:latin typeface="Cambria Math"/>
                      </a:rPr>
                      <m:t>𝟓</m:t>
                    </m:r>
                  </m:oMath>
                </a14:m>
                <a:endParaRPr lang="ru-RU" sz="2500" b="1" dirty="0">
                  <a:solidFill>
                    <a:srgbClr val="FFC000"/>
                  </a:solidFill>
                </a:endParaRPr>
              </a:p>
            </p:txBody>
          </p:sp>
        </mc:Choice>
        <mc:Fallback xmlns="">
          <p:sp>
            <p:nvSpPr>
              <p:cNvPr id="4" name="Блок-схема: альтернативный процесс 3"/>
              <p:cNvSpPr>
                <a:spLocks noRot="1" noChangeAspect="1" noMove="1" noResize="1" noEditPoints="1" noAdjustHandles="1" noChangeArrowheads="1" noChangeShapeType="1" noTextEdit="1"/>
              </p:cNvSpPr>
              <p:nvPr/>
            </p:nvSpPr>
            <p:spPr>
              <a:xfrm>
                <a:off x="228863" y="404664"/>
                <a:ext cx="8749480" cy="6165304"/>
              </a:xfrm>
              <a:prstGeom prst="flowChartAlternateProcess">
                <a:avLst/>
              </a:prstGeom>
              <a:blipFill rotWithShape="1">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4533877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additive="base">
                                        <p:cTn id="14"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
                                            <p:txEl>
                                              <p:pRg st="0" end="0"/>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 calcmode="lin" valueType="num">
                                      <p:cBhvr additive="base">
                                        <p:cTn id="18"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Выноска со стрелкой вниз 5"/>
          <p:cNvSpPr/>
          <p:nvPr/>
        </p:nvSpPr>
        <p:spPr>
          <a:xfrm>
            <a:off x="611560" y="548680"/>
            <a:ext cx="8064896" cy="4680520"/>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err="1">
                <a:solidFill>
                  <a:schemeClr val="tx1"/>
                </a:solidFill>
              </a:rPr>
              <a:t>O</a:t>
            </a:r>
            <a:r>
              <a:rPr lang="en-US" sz="2000" b="1" dirty="0" err="1" smtClean="0">
                <a:solidFill>
                  <a:schemeClr val="tx1"/>
                </a:solidFill>
              </a:rPr>
              <a:t>‘lim</a:t>
            </a:r>
            <a:r>
              <a:rPr lang="en-US" sz="2000" b="1" dirty="0" smtClean="0">
                <a:solidFill>
                  <a:schemeClr val="tx1"/>
                </a:solidFill>
              </a:rPr>
              <a:t> </a:t>
            </a:r>
            <a:r>
              <a:rPr lang="en-US" sz="2000" b="1" dirty="0" err="1">
                <a:solidFill>
                  <a:schemeClr val="tx1"/>
                </a:solidFill>
              </a:rPr>
              <a:t>jadvali</a:t>
            </a:r>
            <a:r>
              <a:rPr lang="en-US" sz="2000" b="1" dirty="0">
                <a:solidFill>
                  <a:schemeClr val="tx1"/>
                </a:solidFill>
              </a:rPr>
              <a:t> </a:t>
            </a:r>
            <a:r>
              <a:rPr lang="en-US" sz="2000" b="1" dirty="0" err="1">
                <a:solidFill>
                  <a:schemeClr val="tx1"/>
                </a:solidFill>
              </a:rPr>
              <a:t>hisoblashdagi</a:t>
            </a:r>
            <a:r>
              <a:rPr lang="en-US" sz="2000" b="1" dirty="0">
                <a:solidFill>
                  <a:schemeClr val="tx1"/>
                </a:solidFill>
              </a:rPr>
              <a:t> </a:t>
            </a:r>
            <a:r>
              <a:rPr lang="en-US" sz="2000" b="1" dirty="0" err="1">
                <a:solidFill>
                  <a:schemeClr val="tx1"/>
                </a:solidFill>
              </a:rPr>
              <a:t>keyingi</a:t>
            </a:r>
            <a:r>
              <a:rPr lang="en-US" sz="2000" b="1" dirty="0">
                <a:solidFill>
                  <a:schemeClr val="tx1"/>
                </a:solidFill>
              </a:rPr>
              <a:t> </a:t>
            </a:r>
            <a:r>
              <a:rPr lang="en-US" sz="2000" b="1" dirty="0" err="1">
                <a:solidFill>
                  <a:schemeClr val="tx1"/>
                </a:solidFill>
              </a:rPr>
              <a:t>qadam</a:t>
            </a:r>
            <a:r>
              <a:rPr lang="en-US" sz="2000" b="1" dirty="0">
                <a:solidFill>
                  <a:schemeClr val="tx1"/>
                </a:solidFill>
              </a:rPr>
              <a:t> </a:t>
            </a:r>
            <a:r>
              <a:rPr lang="en-US" sz="2000" b="1" dirty="0" err="1">
                <a:solidFill>
                  <a:schemeClr val="tx1"/>
                </a:solidFill>
              </a:rPr>
              <a:t>bu</a:t>
            </a:r>
            <a:r>
              <a:rPr lang="en-US" sz="2000" b="1" dirty="0">
                <a:solidFill>
                  <a:schemeClr val="tx1"/>
                </a:solidFill>
              </a:rPr>
              <a:t> </a:t>
            </a:r>
            <a:r>
              <a:rPr lang="en-US" sz="2000" b="1" dirty="0" err="1">
                <a:solidFill>
                  <a:schemeClr val="tx1"/>
                </a:solidFill>
              </a:rPr>
              <a:t>berilgan</a:t>
            </a:r>
            <a:r>
              <a:rPr lang="en-US" sz="2000" b="1" dirty="0">
                <a:solidFill>
                  <a:schemeClr val="tx1"/>
                </a:solidFill>
              </a:rPr>
              <a:t> </a:t>
            </a:r>
            <a:r>
              <a:rPr lang="en-US" sz="2000" b="1" dirty="0" err="1">
                <a:solidFill>
                  <a:schemeClr val="tx1"/>
                </a:solidFill>
              </a:rPr>
              <a:t>o‘lim</a:t>
            </a:r>
            <a:r>
              <a:rPr lang="en-US" sz="2000" b="1" dirty="0">
                <a:solidFill>
                  <a:schemeClr val="tx1"/>
                </a:solidFill>
              </a:rPr>
              <a:t> </a:t>
            </a:r>
            <a:r>
              <a:rPr lang="en-US" sz="2000" b="1" dirty="0" err="1">
                <a:solidFill>
                  <a:schemeClr val="tx1"/>
                </a:solidFill>
              </a:rPr>
              <a:t>tartibi</a:t>
            </a:r>
            <a:r>
              <a:rPr lang="en-US" sz="2000" b="1" dirty="0">
                <a:solidFill>
                  <a:schemeClr val="tx1"/>
                </a:solidFill>
              </a:rPr>
              <a:t> </a:t>
            </a:r>
            <a:r>
              <a:rPr lang="en-US" sz="2000" b="1" dirty="0" err="1">
                <a:solidFill>
                  <a:schemeClr val="tx1"/>
                </a:solidFill>
              </a:rPr>
              <a:t>saqlanishi</a:t>
            </a:r>
            <a:r>
              <a:rPr lang="en-US" sz="2000" b="1" dirty="0">
                <a:solidFill>
                  <a:schemeClr val="tx1"/>
                </a:solidFill>
              </a:rPr>
              <a:t> </a:t>
            </a:r>
            <a:r>
              <a:rPr lang="en-US" sz="2000" b="1" dirty="0" err="1">
                <a:solidFill>
                  <a:schemeClr val="tx1"/>
                </a:solidFill>
              </a:rPr>
              <a:t>sharoitida</a:t>
            </a:r>
            <a:r>
              <a:rPr lang="en-US" sz="2000" b="1" dirty="0">
                <a:solidFill>
                  <a:schemeClr val="tx1"/>
                </a:solidFill>
              </a:rPr>
              <a:t> </a:t>
            </a:r>
            <a:r>
              <a:rPr lang="en-US" sz="2000" b="1" dirty="0" err="1">
                <a:solidFill>
                  <a:schemeClr val="tx1"/>
                </a:solidFill>
              </a:rPr>
              <a:t>ma’lum</a:t>
            </a:r>
            <a:r>
              <a:rPr lang="en-US" sz="2000" b="1" dirty="0">
                <a:solidFill>
                  <a:schemeClr val="tx1"/>
                </a:solidFill>
              </a:rPr>
              <a:t> </a:t>
            </a:r>
            <a:r>
              <a:rPr lang="en-US" sz="2000" b="1" dirty="0" err="1">
                <a:solidFill>
                  <a:schemeClr val="tx1"/>
                </a:solidFill>
              </a:rPr>
              <a:t>kalendar</a:t>
            </a:r>
            <a:r>
              <a:rPr lang="en-US" sz="2000" b="1" dirty="0">
                <a:solidFill>
                  <a:schemeClr val="tx1"/>
                </a:solidFill>
              </a:rPr>
              <a:t> </a:t>
            </a:r>
            <a:r>
              <a:rPr lang="en-US" sz="2000" b="1" dirty="0" err="1">
                <a:solidFill>
                  <a:schemeClr val="tx1"/>
                </a:solidFill>
              </a:rPr>
              <a:t>yilida</a:t>
            </a:r>
            <a:r>
              <a:rPr lang="en-US" sz="2000" b="1" dirty="0">
                <a:solidFill>
                  <a:schemeClr val="tx1"/>
                </a:solidFill>
              </a:rPr>
              <a:t> </a:t>
            </a:r>
            <a:r>
              <a:rPr lang="en-US" sz="2000" b="1" dirty="0" err="1">
                <a:solidFill>
                  <a:schemeClr val="tx1"/>
                </a:solidFill>
              </a:rPr>
              <a:t>tug‘ilganlaming</a:t>
            </a:r>
            <a:r>
              <a:rPr lang="en-US" sz="2000" b="1" dirty="0">
                <a:solidFill>
                  <a:schemeClr val="tx1"/>
                </a:solidFill>
              </a:rPr>
              <a:t> </a:t>
            </a:r>
            <a:r>
              <a:rPr lang="en-US" sz="2000" b="1" dirty="0" err="1">
                <a:solidFill>
                  <a:schemeClr val="tx1"/>
                </a:solidFill>
              </a:rPr>
              <a:t>yashashi</a:t>
            </a:r>
            <a:r>
              <a:rPr lang="en-US" sz="2000" b="1" dirty="0">
                <a:solidFill>
                  <a:schemeClr val="tx1"/>
                </a:solidFill>
              </a:rPr>
              <a:t> </a:t>
            </a:r>
            <a:r>
              <a:rPr lang="en-US" sz="2000" b="1" dirty="0" err="1">
                <a:solidFill>
                  <a:schemeClr val="tx1"/>
                </a:solidFill>
              </a:rPr>
              <a:t>lozim</a:t>
            </a:r>
            <a:r>
              <a:rPr lang="en-US" sz="2000" b="1" dirty="0">
                <a:solidFill>
                  <a:schemeClr val="tx1"/>
                </a:solidFill>
              </a:rPr>
              <a:t> </a:t>
            </a:r>
            <a:r>
              <a:rPr lang="en-US" sz="2000" b="1" dirty="0" err="1">
                <a:solidFill>
                  <a:schemeClr val="tx1"/>
                </a:solidFill>
              </a:rPr>
              <a:t>bo’lgan</a:t>
            </a:r>
            <a:r>
              <a:rPr lang="en-US" sz="2000" b="1" dirty="0">
                <a:solidFill>
                  <a:schemeClr val="tx1"/>
                </a:solidFill>
              </a:rPr>
              <a:t> </a:t>
            </a:r>
            <a:r>
              <a:rPr lang="en-US" sz="2000" b="1" dirty="0" err="1">
                <a:solidFill>
                  <a:schemeClr val="tx1"/>
                </a:solidFill>
              </a:rPr>
              <a:t>yillar</a:t>
            </a:r>
            <a:r>
              <a:rPr lang="en-US" sz="2000" b="1" dirty="0">
                <a:solidFill>
                  <a:schemeClr val="tx1"/>
                </a:solidFill>
              </a:rPr>
              <a:t> </a:t>
            </a:r>
            <a:r>
              <a:rPr lang="en-US" sz="2000" b="1" dirty="0" err="1">
                <a:solidFill>
                  <a:schemeClr val="tx1"/>
                </a:solidFill>
              </a:rPr>
              <a:t>sonini</a:t>
            </a:r>
            <a:r>
              <a:rPr lang="en-US" sz="2000" b="1" dirty="0">
                <a:solidFill>
                  <a:schemeClr val="tx1"/>
                </a:solidFill>
              </a:rPr>
              <a:t> </a:t>
            </a:r>
            <a:r>
              <a:rPr lang="en-US" sz="2000" b="1" dirty="0" err="1">
                <a:solidFill>
                  <a:schemeClr val="tx1"/>
                </a:solidFill>
              </a:rPr>
              <a:t>aniqlash</a:t>
            </a:r>
            <a:r>
              <a:rPr lang="en-US" sz="2000" b="1" dirty="0">
                <a:solidFill>
                  <a:schemeClr val="tx1"/>
                </a:solidFill>
              </a:rPr>
              <a:t>. Bu </a:t>
            </a:r>
            <a:r>
              <a:rPr lang="en-US" sz="2000" b="1" dirty="0" err="1">
                <a:solidFill>
                  <a:schemeClr val="tx1"/>
                </a:solidFill>
              </a:rPr>
              <a:t>ko‘rsatkich</a:t>
            </a:r>
            <a:r>
              <a:rPr lang="en-US" sz="2000" b="1" dirty="0">
                <a:solidFill>
                  <a:schemeClr val="tx1"/>
                </a:solidFill>
              </a:rPr>
              <a:t> </a:t>
            </a:r>
            <a:r>
              <a:rPr lang="en-US" sz="2000" b="1" dirty="0" err="1">
                <a:solidFill>
                  <a:schemeClr val="tx1"/>
                </a:solidFill>
              </a:rPr>
              <a:t>barcha</a:t>
            </a:r>
            <a:r>
              <a:rPr lang="en-US" sz="2000" b="1" dirty="0">
                <a:solidFill>
                  <a:schemeClr val="tx1"/>
                </a:solidFill>
              </a:rPr>
              <a:t> Lx </a:t>
            </a:r>
            <a:r>
              <a:rPr lang="en-US" sz="2000" b="1" dirty="0" err="1">
                <a:solidFill>
                  <a:schemeClr val="tx1"/>
                </a:solidFill>
              </a:rPr>
              <a:t>qiymatlarining</a:t>
            </a:r>
            <a:r>
              <a:rPr lang="en-US" sz="2000" b="1" dirty="0">
                <a:solidFill>
                  <a:schemeClr val="tx1"/>
                </a:solidFill>
              </a:rPr>
              <a:t> </a:t>
            </a:r>
            <a:r>
              <a:rPr lang="en-US" sz="2000" b="1" dirty="0" err="1">
                <a:solidFill>
                  <a:schemeClr val="tx1"/>
                </a:solidFill>
              </a:rPr>
              <a:t>yig‘indisi</a:t>
            </a:r>
            <a:r>
              <a:rPr lang="en-US" sz="2000" b="1" dirty="0">
                <a:solidFill>
                  <a:schemeClr val="tx1"/>
                </a:solidFill>
              </a:rPr>
              <a:t> </a:t>
            </a:r>
            <a:r>
              <a:rPr lang="en-US" sz="2000" b="1" dirty="0" err="1">
                <a:solidFill>
                  <a:schemeClr val="tx1"/>
                </a:solidFill>
              </a:rPr>
              <a:t>bo‘lib</a:t>
            </a:r>
            <a:r>
              <a:rPr lang="en-US" sz="2000" b="1" dirty="0">
                <a:solidFill>
                  <a:schemeClr val="tx1"/>
                </a:solidFill>
              </a:rPr>
              <a:t>, </a:t>
            </a:r>
            <a:r>
              <a:rPr lang="en-US" sz="2000" b="1" dirty="0" err="1">
                <a:solidFill>
                  <a:schemeClr val="tx1"/>
                </a:solidFill>
              </a:rPr>
              <a:t>bunda</a:t>
            </a:r>
            <a:r>
              <a:rPr lang="en-US" sz="2000" b="1" dirty="0">
                <a:solidFill>
                  <a:schemeClr val="tx1"/>
                </a:solidFill>
              </a:rPr>
              <a:t> </a:t>
            </a:r>
            <a:r>
              <a:rPr lang="en-US" sz="2000" b="1" dirty="0" err="1">
                <a:solidFill>
                  <a:schemeClr val="tx1"/>
                </a:solidFill>
              </a:rPr>
              <a:t>qo‘shish</a:t>
            </a:r>
            <a:r>
              <a:rPr lang="en-US" sz="2000" b="1" dirty="0">
                <a:solidFill>
                  <a:schemeClr val="tx1"/>
                </a:solidFill>
              </a:rPr>
              <a:t> </a:t>
            </a:r>
            <a:r>
              <a:rPr lang="en-US" sz="2000" b="1" dirty="0" err="1">
                <a:solidFill>
                  <a:schemeClr val="tx1"/>
                </a:solidFill>
              </a:rPr>
              <a:t>quyidan</a:t>
            </a:r>
            <a:r>
              <a:rPr lang="en-US" sz="2000" b="1" dirty="0">
                <a:solidFill>
                  <a:schemeClr val="tx1"/>
                </a:solidFill>
              </a:rPr>
              <a:t> </a:t>
            </a:r>
            <a:r>
              <a:rPr lang="en-US" sz="2000" b="1" dirty="0" err="1">
                <a:solidFill>
                  <a:schemeClr val="tx1"/>
                </a:solidFill>
              </a:rPr>
              <a:t>yuqoriga</a:t>
            </a:r>
            <a:r>
              <a:rPr lang="en-US" sz="2000" b="1" dirty="0">
                <a:solidFill>
                  <a:schemeClr val="tx1"/>
                </a:solidFill>
              </a:rPr>
              <a:t> </a:t>
            </a:r>
            <a:r>
              <a:rPr lang="en-US" sz="2000" b="1" dirty="0" err="1">
                <a:solidFill>
                  <a:schemeClr val="tx1"/>
                </a:solidFill>
              </a:rPr>
              <a:t>bo’lgan</a:t>
            </a:r>
            <a:r>
              <a:rPr lang="en-US" sz="2000" b="1" dirty="0">
                <a:solidFill>
                  <a:schemeClr val="tx1"/>
                </a:solidFill>
              </a:rPr>
              <a:t> </a:t>
            </a:r>
            <a:r>
              <a:rPr lang="en-US" sz="2000" b="1" dirty="0" err="1">
                <a:solidFill>
                  <a:schemeClr val="tx1"/>
                </a:solidFill>
              </a:rPr>
              <a:t>ketma-ketlikda</a:t>
            </a:r>
            <a:r>
              <a:rPr lang="en-US" sz="2000" b="1" dirty="0">
                <a:solidFill>
                  <a:schemeClr val="tx1"/>
                </a:solidFill>
              </a:rPr>
              <a:t> </a:t>
            </a:r>
            <a:r>
              <a:rPr lang="en-US" sz="2000" b="1" dirty="0" err="1">
                <a:solidFill>
                  <a:schemeClr val="tx1"/>
                </a:solidFill>
              </a:rPr>
              <a:t>amalga</a:t>
            </a:r>
            <a:r>
              <a:rPr lang="en-US" sz="2000" b="1" dirty="0">
                <a:solidFill>
                  <a:schemeClr val="tx1"/>
                </a:solidFill>
              </a:rPr>
              <a:t> </a:t>
            </a:r>
            <a:r>
              <a:rPr lang="en-US" sz="2000" b="1" dirty="0" err="1">
                <a:solidFill>
                  <a:schemeClr val="tx1"/>
                </a:solidFill>
              </a:rPr>
              <a:t>oshiriladi</a:t>
            </a:r>
            <a:r>
              <a:rPr lang="en-US" sz="2000" b="1" dirty="0">
                <a:solidFill>
                  <a:schemeClr val="tx1"/>
                </a:solidFill>
              </a:rPr>
              <a:t>. 0‘lim </a:t>
            </a:r>
            <a:r>
              <a:rPr lang="en-US" sz="2000" b="1" dirty="0" err="1">
                <a:solidFill>
                  <a:schemeClr val="tx1"/>
                </a:solidFill>
              </a:rPr>
              <a:t>jadvaliga</a:t>
            </a:r>
            <a:r>
              <a:rPr lang="en-US" sz="2000" b="1" dirty="0">
                <a:solidFill>
                  <a:schemeClr val="tx1"/>
                </a:solidFill>
              </a:rPr>
              <a:t> </a:t>
            </a:r>
            <a:r>
              <a:rPr lang="en-US" sz="2000" b="1" dirty="0" err="1">
                <a:solidFill>
                  <a:schemeClr val="tx1"/>
                </a:solidFill>
              </a:rPr>
              <a:t>teng</a:t>
            </a:r>
            <a:r>
              <a:rPr lang="en-US" sz="2000" b="1" dirty="0">
                <a:solidFill>
                  <a:schemeClr val="tx1"/>
                </a:solidFill>
              </a:rPr>
              <a:t> </a:t>
            </a:r>
            <a:r>
              <a:rPr lang="en-US" sz="2000" b="1" dirty="0" err="1">
                <a:solidFill>
                  <a:schemeClr val="tx1"/>
                </a:solidFill>
              </a:rPr>
              <a:t>bo‘lgan</a:t>
            </a:r>
            <a:r>
              <a:rPr lang="en-US" sz="2000" b="1" dirty="0">
                <a:solidFill>
                  <a:schemeClr val="tx1"/>
                </a:solidFill>
              </a:rPr>
              <a:t>, </a:t>
            </a:r>
            <a:r>
              <a:rPr lang="en-US" sz="2000" b="1" dirty="0" err="1">
                <a:solidFill>
                  <a:schemeClr val="tx1"/>
                </a:solidFill>
              </a:rPr>
              <a:t>ya’ni</a:t>
            </a:r>
            <a:r>
              <a:rPr lang="en-US" sz="2000" b="1" dirty="0">
                <a:solidFill>
                  <a:schemeClr val="tx1"/>
                </a:solidFill>
              </a:rPr>
              <a:t> 10 </a:t>
            </a:r>
            <a:r>
              <a:rPr lang="en-US" sz="2000" b="1" dirty="0" err="1">
                <a:solidFill>
                  <a:schemeClr val="tx1"/>
                </a:solidFill>
              </a:rPr>
              <a:t>guruhi</a:t>
            </a:r>
            <a:r>
              <a:rPr lang="en-US" sz="2000" b="1" dirty="0">
                <a:solidFill>
                  <a:schemeClr val="tx1"/>
                </a:solidFill>
              </a:rPr>
              <a:t> </a:t>
            </a:r>
            <a:r>
              <a:rPr lang="en-US" sz="2000" b="1" dirty="0" err="1">
                <a:solidFill>
                  <a:schemeClr val="tx1"/>
                </a:solidFill>
              </a:rPr>
              <a:t>uchun</a:t>
            </a:r>
            <a:r>
              <a:rPr lang="en-US" sz="2000" b="1" dirty="0">
                <a:solidFill>
                  <a:schemeClr val="tx1"/>
                </a:solidFill>
              </a:rPr>
              <a:t> u «85 </a:t>
            </a:r>
            <a:r>
              <a:rPr lang="en-US" sz="2000" b="1" dirty="0" err="1">
                <a:solidFill>
                  <a:schemeClr val="tx1"/>
                </a:solidFill>
              </a:rPr>
              <a:t>yosh</a:t>
            </a:r>
            <a:r>
              <a:rPr lang="en-US" sz="2000" b="1" dirty="0">
                <a:solidFill>
                  <a:schemeClr val="tx1"/>
                </a:solidFill>
              </a:rPr>
              <a:t> </a:t>
            </a:r>
            <a:r>
              <a:rPr lang="en-US" sz="2000" b="1" dirty="0" err="1">
                <a:solidFill>
                  <a:schemeClr val="tx1"/>
                </a:solidFill>
              </a:rPr>
              <a:t>va</a:t>
            </a:r>
            <a:r>
              <a:rPr lang="en-US" sz="2000" b="1" dirty="0">
                <a:solidFill>
                  <a:schemeClr val="tx1"/>
                </a:solidFill>
              </a:rPr>
              <a:t> </a:t>
            </a:r>
            <a:r>
              <a:rPr lang="en-US" sz="2000" b="1" dirty="0" err="1">
                <a:solidFill>
                  <a:schemeClr val="tx1"/>
                </a:solidFill>
              </a:rPr>
              <a:t>yuqori</a:t>
            </a:r>
            <a:r>
              <a:rPr lang="en-US" sz="2000" b="1" dirty="0">
                <a:solidFill>
                  <a:schemeClr val="tx1"/>
                </a:solidFill>
              </a:rPr>
              <a:t>» </a:t>
            </a:r>
            <a:r>
              <a:rPr lang="en-US" sz="2000" b="1" dirty="0" err="1">
                <a:solidFill>
                  <a:schemeClr val="tx1"/>
                </a:solidFill>
              </a:rPr>
              <a:t>yoshidan</a:t>
            </a:r>
            <a:r>
              <a:rPr lang="en-US" sz="2000" b="1" dirty="0">
                <a:solidFill>
                  <a:schemeClr val="tx1"/>
                </a:solidFill>
              </a:rPr>
              <a:t> «0» </a:t>
            </a:r>
            <a:r>
              <a:rPr lang="en-US" sz="2000" b="1" dirty="0" err="1">
                <a:solidFill>
                  <a:schemeClr val="tx1"/>
                </a:solidFill>
              </a:rPr>
              <a:t>yoshigacha</a:t>
            </a:r>
            <a:r>
              <a:rPr lang="en-US" sz="2000" b="1" dirty="0">
                <a:solidFill>
                  <a:schemeClr val="tx1"/>
                </a:solidFill>
              </a:rPr>
              <a:t> </a:t>
            </a:r>
            <a:r>
              <a:rPr lang="en-US" sz="2000" b="1" dirty="0" err="1">
                <a:solidFill>
                  <a:schemeClr val="tx1"/>
                </a:solidFill>
              </a:rPr>
              <a:t>yashaganlar</a:t>
            </a:r>
            <a:r>
              <a:rPr lang="en-US" sz="2000" b="1" dirty="0">
                <a:solidFill>
                  <a:schemeClr val="tx1"/>
                </a:solidFill>
              </a:rPr>
              <a:t> </a:t>
            </a:r>
            <a:r>
              <a:rPr lang="en-US" sz="2000" b="1" dirty="0" err="1">
                <a:solidFill>
                  <a:schemeClr val="tx1"/>
                </a:solidFill>
              </a:rPr>
              <a:t>soni</a:t>
            </a:r>
            <a:r>
              <a:rPr lang="en-US" sz="2000" b="1" dirty="0">
                <a:solidFill>
                  <a:schemeClr val="tx1"/>
                </a:solidFill>
              </a:rPr>
              <a:t> </a:t>
            </a:r>
            <a:r>
              <a:rPr lang="en-US" sz="2000" b="1" dirty="0" err="1">
                <a:solidFill>
                  <a:schemeClr val="tx1"/>
                </a:solidFill>
              </a:rPr>
              <a:t>yig'indisiga</a:t>
            </a:r>
            <a:r>
              <a:rPr lang="en-US" sz="2000" b="1" dirty="0">
                <a:solidFill>
                  <a:schemeClr val="tx1"/>
                </a:solidFill>
              </a:rPr>
              <a:t> </a:t>
            </a:r>
            <a:r>
              <a:rPr lang="en-US" sz="2000" b="1" dirty="0" err="1">
                <a:solidFill>
                  <a:schemeClr val="tx1"/>
                </a:solidFill>
              </a:rPr>
              <a:t>teng</a:t>
            </a:r>
            <a:r>
              <a:rPr lang="en-US" sz="2000" b="1" dirty="0">
                <a:solidFill>
                  <a:schemeClr val="tx1"/>
                </a:solidFill>
              </a:rPr>
              <a:t>.</a:t>
            </a:r>
            <a:endParaRPr lang="ru-RU" sz="2000" b="1" dirty="0">
              <a:solidFill>
                <a:schemeClr val="tx1"/>
              </a:solidFill>
            </a:endParaRPr>
          </a:p>
        </p:txBody>
      </p:sp>
      <mc:AlternateContent xmlns:mc="http://schemas.openxmlformats.org/markup-compatibility/2006" xmlns:a14="http://schemas.microsoft.com/office/drawing/2010/main">
        <mc:Choice Requires="a14">
          <p:sp>
            <p:nvSpPr>
              <p:cNvPr id="7" name="Блок-схема: знак завершения 6"/>
              <p:cNvSpPr/>
              <p:nvPr/>
            </p:nvSpPr>
            <p:spPr>
              <a:xfrm>
                <a:off x="3323425" y="5517232"/>
                <a:ext cx="2520280" cy="1080120"/>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smtClean="0">
                    <a:solidFill>
                      <a:srgbClr val="FFC000"/>
                    </a:solidFill>
                  </a:rPr>
                  <a:t>   T</a:t>
                </a:r>
                <a:r>
                  <a:rPr lang="en-US" sz="3600" b="1" baseline="-25000" dirty="0" smtClean="0">
                    <a:solidFill>
                      <a:srgbClr val="FFC000"/>
                    </a:solidFill>
                  </a:rPr>
                  <a:t>0</a:t>
                </a:r>
                <a:r>
                  <a:rPr lang="en-US" sz="3600" b="1" dirty="0">
                    <a:solidFill>
                      <a:srgbClr val="FFC000"/>
                    </a:solidFill>
                  </a:rPr>
                  <a:t>=</a:t>
                </a:r>
                <a14:m>
                  <m:oMath xmlns:m="http://schemas.openxmlformats.org/officeDocument/2006/math">
                    <m:nary>
                      <m:naryPr>
                        <m:chr m:val="∑"/>
                        <m:limLoc m:val="undOvr"/>
                        <m:subHide m:val="on"/>
                        <m:supHide m:val="on"/>
                        <m:ctrlPr>
                          <a:rPr lang="ru-RU" sz="3600" b="1" i="1">
                            <a:solidFill>
                              <a:srgbClr val="FFC000"/>
                            </a:solidFill>
                            <a:latin typeface="Cambria Math" panose="02040503050406030204" pitchFamily="18" charset="0"/>
                          </a:rPr>
                        </m:ctrlPr>
                      </m:naryPr>
                      <m:sub/>
                      <m:sup/>
                      <m:e>
                        <m:sSub>
                          <m:sSubPr>
                            <m:ctrlPr>
                              <a:rPr lang="ru-RU" sz="3600" b="1" i="1">
                                <a:solidFill>
                                  <a:srgbClr val="FFC000"/>
                                </a:solidFill>
                                <a:latin typeface="Cambria Math" panose="02040503050406030204" pitchFamily="18" charset="0"/>
                              </a:rPr>
                            </m:ctrlPr>
                          </m:sSubPr>
                          <m:e>
                            <m:r>
                              <a:rPr lang="ru-RU" sz="3600" b="1" i="1">
                                <a:solidFill>
                                  <a:srgbClr val="FFC000"/>
                                </a:solidFill>
                                <a:latin typeface="Cambria Math"/>
                              </a:rPr>
                              <m:t>𝑳</m:t>
                            </m:r>
                          </m:e>
                          <m:sub>
                            <m:r>
                              <a:rPr lang="ru-RU" sz="3600" b="1" i="1">
                                <a:solidFill>
                                  <a:srgbClr val="FFC000"/>
                                </a:solidFill>
                                <a:latin typeface="Cambria Math"/>
                              </a:rPr>
                              <m:t>𝒙</m:t>
                            </m:r>
                          </m:sub>
                        </m:sSub>
                      </m:e>
                    </m:nary>
                  </m:oMath>
                </a14:m>
                <a:endParaRPr lang="ru-RU" sz="3600" b="1" dirty="0">
                  <a:solidFill>
                    <a:srgbClr val="FFC000"/>
                  </a:solidFill>
                </a:endParaRPr>
              </a:p>
            </p:txBody>
          </p:sp>
        </mc:Choice>
        <mc:Fallback xmlns="">
          <p:sp>
            <p:nvSpPr>
              <p:cNvPr id="7" name="Блок-схема: знак завершения 6"/>
              <p:cNvSpPr>
                <a:spLocks noRot="1" noChangeAspect="1" noMove="1" noResize="1" noEditPoints="1" noAdjustHandles="1" noChangeArrowheads="1" noChangeShapeType="1" noTextEdit="1"/>
              </p:cNvSpPr>
              <p:nvPr/>
            </p:nvSpPr>
            <p:spPr>
              <a:xfrm>
                <a:off x="3323425" y="5517232"/>
                <a:ext cx="2520280" cy="1080120"/>
              </a:xfrm>
              <a:prstGeom prst="flowChartTerminator">
                <a:avLst/>
              </a:prstGeom>
              <a:blipFill rotWithShape="1">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382981662"/>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1)">
                                      <p:cBhvr>
                                        <p:cTn id="1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Блок-схема: подготовка 2"/>
              <p:cNvSpPr/>
              <p:nvPr/>
            </p:nvSpPr>
            <p:spPr>
              <a:xfrm>
                <a:off x="755576" y="692696"/>
                <a:ext cx="7632848" cy="5400600"/>
              </a:xfrm>
              <a:prstGeom prst="flowChartPrepa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err="1">
                    <a:solidFill>
                      <a:schemeClr val="tx1"/>
                    </a:solidFill>
                  </a:rPr>
                  <a:t>Boshqa</a:t>
                </a:r>
                <a:r>
                  <a:rPr lang="en-US" sz="3200" b="1" dirty="0">
                    <a:solidFill>
                      <a:schemeClr val="tx1"/>
                    </a:solidFill>
                  </a:rPr>
                  <a:t> </a:t>
                </a:r>
                <a:r>
                  <a:rPr lang="en-US" sz="3200" b="1" dirty="0" err="1">
                    <a:solidFill>
                      <a:schemeClr val="tx1"/>
                    </a:solidFill>
                  </a:rPr>
                  <a:t>har</a:t>
                </a:r>
                <a:r>
                  <a:rPr lang="en-US" sz="3200" b="1" dirty="0">
                    <a:solidFill>
                      <a:schemeClr val="tx1"/>
                    </a:solidFill>
                  </a:rPr>
                  <a:t> </a:t>
                </a:r>
                <a:r>
                  <a:rPr lang="en-US" sz="3200" b="1" dirty="0" err="1">
                    <a:solidFill>
                      <a:schemeClr val="tx1"/>
                    </a:solidFill>
                  </a:rPr>
                  <a:t>bir</a:t>
                </a:r>
                <a:r>
                  <a:rPr lang="en-US" sz="3200" b="1" dirty="0">
                    <a:solidFill>
                      <a:schemeClr val="tx1"/>
                    </a:solidFill>
                  </a:rPr>
                  <a:t> </a:t>
                </a:r>
                <a:r>
                  <a:rPr lang="en-US" sz="3200" b="1" dirty="0" err="1">
                    <a:solidFill>
                      <a:schemeClr val="tx1"/>
                    </a:solidFill>
                  </a:rPr>
                  <a:t>yosh</a:t>
                </a:r>
                <a:r>
                  <a:rPr lang="en-US" sz="3200" b="1" dirty="0">
                    <a:solidFill>
                      <a:schemeClr val="tx1"/>
                    </a:solidFill>
                  </a:rPr>
                  <a:t> </a:t>
                </a:r>
                <a:r>
                  <a:rPr lang="en-US" sz="3200" b="1" dirty="0" err="1">
                    <a:solidFill>
                      <a:schemeClr val="tx1"/>
                    </a:solidFill>
                  </a:rPr>
                  <a:t>guruhi</a:t>
                </a:r>
                <a:r>
                  <a:rPr lang="en-US" sz="3200" b="1" dirty="0">
                    <a:solidFill>
                      <a:schemeClr val="tx1"/>
                    </a:solidFill>
                  </a:rPr>
                  <a:t> </a:t>
                </a:r>
                <a:r>
                  <a:rPr lang="en-US" sz="3200" b="1" dirty="0" err="1">
                    <a:solidFill>
                      <a:schemeClr val="tx1"/>
                    </a:solidFill>
                  </a:rPr>
                  <a:t>uchun</a:t>
                </a:r>
                <a:r>
                  <a:rPr lang="en-US" sz="3200" b="1" dirty="0">
                    <a:solidFill>
                      <a:schemeClr val="tx1"/>
                    </a:solidFill>
                  </a:rPr>
                  <a:t> </a:t>
                </a:r>
                <a:r>
                  <a:rPr lang="en-US" sz="3200" b="1" dirty="0" err="1">
                    <a:solidFill>
                      <a:schemeClr val="tx1"/>
                    </a:solidFill>
                  </a:rPr>
                  <a:t>mos</a:t>
                </a:r>
                <a:r>
                  <a:rPr lang="en-US" sz="3200" b="1" dirty="0">
                    <a:solidFill>
                      <a:schemeClr val="tx1"/>
                    </a:solidFill>
                  </a:rPr>
                  <a:t> </a:t>
                </a:r>
                <a:r>
                  <a:rPr lang="en-US" sz="3200" b="1" dirty="0" err="1">
                    <a:solidFill>
                      <a:schemeClr val="tx1"/>
                    </a:solidFill>
                  </a:rPr>
                  <a:t>ravishda</a:t>
                </a:r>
                <a:r>
                  <a:rPr lang="en-US" sz="3200" b="1" dirty="0">
                    <a:solidFill>
                      <a:schemeClr val="tx1"/>
                    </a:solidFill>
                  </a:rPr>
                  <a:t> «85 </a:t>
                </a:r>
                <a:r>
                  <a:rPr lang="en-US" sz="3200" b="1" dirty="0" err="1">
                    <a:solidFill>
                      <a:schemeClr val="tx1"/>
                    </a:solidFill>
                  </a:rPr>
                  <a:t>yosh</a:t>
                </a:r>
                <a:r>
                  <a:rPr lang="en-US" sz="3200" b="1" dirty="0">
                    <a:solidFill>
                      <a:schemeClr val="tx1"/>
                    </a:solidFill>
                  </a:rPr>
                  <a:t> </a:t>
                </a:r>
                <a:r>
                  <a:rPr lang="en-US" sz="3200" b="1" dirty="0" err="1">
                    <a:solidFill>
                      <a:schemeClr val="tx1"/>
                    </a:solidFill>
                  </a:rPr>
                  <a:t>va</a:t>
                </a:r>
                <a:r>
                  <a:rPr lang="en-US" sz="3200" b="1" dirty="0">
                    <a:solidFill>
                      <a:schemeClr val="tx1"/>
                    </a:solidFill>
                  </a:rPr>
                  <a:t> </a:t>
                </a:r>
                <a:r>
                  <a:rPr lang="en-US" sz="3200" b="1" dirty="0" err="1">
                    <a:solidFill>
                      <a:schemeClr val="tx1"/>
                    </a:solidFill>
                  </a:rPr>
                  <a:t>ynqori</a:t>
                </a:r>
                <a:r>
                  <a:rPr lang="en-US" sz="3200" b="1" dirty="0">
                    <a:solidFill>
                      <a:schemeClr val="tx1"/>
                    </a:solidFill>
                  </a:rPr>
                  <a:t>» </a:t>
                </a:r>
                <a:r>
                  <a:rPr lang="en-US" sz="3200" b="1" dirty="0" err="1">
                    <a:solidFill>
                      <a:schemeClr val="tx1"/>
                    </a:solidFill>
                  </a:rPr>
                  <a:t>yoshidan</a:t>
                </a:r>
                <a:r>
                  <a:rPr lang="en-US" sz="3200" b="1" dirty="0">
                    <a:solidFill>
                      <a:schemeClr val="tx1"/>
                    </a:solidFill>
                  </a:rPr>
                  <a:t> x </a:t>
                </a:r>
                <a:r>
                  <a:rPr lang="en-US" sz="3200" b="1" dirty="0" err="1">
                    <a:solidFill>
                      <a:schemeClr val="tx1"/>
                    </a:solidFill>
                  </a:rPr>
                  <a:t>yoshigacha</a:t>
                </a:r>
                <a:r>
                  <a:rPr lang="en-US" sz="3200" b="1" dirty="0">
                    <a:solidFill>
                      <a:schemeClr val="tx1"/>
                    </a:solidFill>
                  </a:rPr>
                  <a:t> </a:t>
                </a:r>
                <a:r>
                  <a:rPr lang="en-US" sz="3200" b="1" dirty="0" err="1">
                    <a:solidFill>
                      <a:schemeClr val="tx1"/>
                    </a:solidFill>
                  </a:rPr>
                  <a:t>yashaganlar</a:t>
                </a:r>
                <a:r>
                  <a:rPr lang="en-US" sz="3200" b="1" dirty="0">
                    <a:solidFill>
                      <a:schemeClr val="tx1"/>
                    </a:solidFill>
                  </a:rPr>
                  <a:t> </a:t>
                </a:r>
                <a:r>
                  <a:rPr lang="en-US" sz="3200" b="1" dirty="0" err="1">
                    <a:solidFill>
                      <a:schemeClr val="tx1"/>
                    </a:solidFill>
                  </a:rPr>
                  <a:t>soni</a:t>
                </a:r>
                <a:r>
                  <a:rPr lang="en-US" sz="3200" b="1" dirty="0">
                    <a:solidFill>
                      <a:schemeClr val="tx1"/>
                    </a:solidFill>
                  </a:rPr>
                  <a:t> </a:t>
                </a:r>
                <a:r>
                  <a:rPr lang="en-US" sz="3200" b="1" dirty="0" err="1">
                    <a:solidFill>
                      <a:schemeClr val="tx1"/>
                    </a:solidFill>
                  </a:rPr>
                  <a:t>yig‘indisini</a:t>
                </a:r>
                <a:r>
                  <a:rPr lang="en-US" sz="3200" b="1" dirty="0">
                    <a:solidFill>
                      <a:schemeClr val="tx1"/>
                    </a:solidFill>
                  </a:rPr>
                  <a:t> </a:t>
                </a:r>
                <a:r>
                  <a:rPr lang="en-US" sz="3200" b="1" dirty="0" err="1">
                    <a:solidFill>
                      <a:schemeClr val="tx1"/>
                    </a:solidFill>
                  </a:rPr>
                  <a:t>tashkil</a:t>
                </a:r>
                <a:r>
                  <a:rPr lang="en-US" sz="3200" b="1" dirty="0">
                    <a:solidFill>
                      <a:schemeClr val="tx1"/>
                    </a:solidFill>
                  </a:rPr>
                  <a:t> </a:t>
                </a:r>
                <a:r>
                  <a:rPr lang="en-US" sz="3200" b="1" dirty="0" err="1">
                    <a:solidFill>
                      <a:schemeClr val="tx1"/>
                    </a:solidFill>
                  </a:rPr>
                  <a:t>qiladi</a:t>
                </a:r>
                <a:r>
                  <a:rPr lang="en-US" sz="3200" b="1" dirty="0">
                    <a:solidFill>
                      <a:schemeClr val="tx1"/>
                    </a:solidFill>
                  </a:rPr>
                  <a:t>.</a:t>
                </a:r>
                <a:endParaRPr lang="ru-RU" sz="3200" b="1" dirty="0">
                  <a:solidFill>
                    <a:schemeClr val="tx1"/>
                  </a:solidFill>
                </a:endParaRPr>
              </a:p>
              <a:p>
                <a:r>
                  <a:rPr lang="en-US" sz="3600" dirty="0" smtClean="0">
                    <a:solidFill>
                      <a:srgbClr val="FFC000"/>
                    </a:solidFill>
                  </a:rPr>
                  <a:t>           </a:t>
                </a:r>
                <a:r>
                  <a:rPr lang="en-US" sz="3600" dirty="0" err="1" smtClean="0">
                    <a:solidFill>
                      <a:srgbClr val="FFC000"/>
                    </a:solidFill>
                  </a:rPr>
                  <a:t>T</a:t>
                </a:r>
                <a:r>
                  <a:rPr lang="en-US" sz="3600" baseline="-25000" dirty="0" err="1" smtClean="0">
                    <a:solidFill>
                      <a:srgbClr val="FFC000"/>
                    </a:solidFill>
                  </a:rPr>
                  <a:t>x</a:t>
                </a:r>
                <a:r>
                  <a:rPr lang="en-US" sz="3600" dirty="0">
                    <a:solidFill>
                      <a:srgbClr val="FFC000"/>
                    </a:solidFill>
                  </a:rPr>
                  <a:t>=</a:t>
                </a:r>
                <a14:m>
                  <m:oMath xmlns:m="http://schemas.openxmlformats.org/officeDocument/2006/math">
                    <m:nary>
                      <m:naryPr>
                        <m:chr m:val="∑"/>
                        <m:limLoc m:val="undOvr"/>
                        <m:subHide m:val="on"/>
                        <m:supHide m:val="on"/>
                        <m:ctrlPr>
                          <a:rPr lang="ru-RU" sz="3600" i="1">
                            <a:solidFill>
                              <a:srgbClr val="FFC000"/>
                            </a:solidFill>
                            <a:latin typeface="Cambria Math" panose="02040503050406030204" pitchFamily="18" charset="0"/>
                          </a:rPr>
                        </m:ctrlPr>
                      </m:naryPr>
                      <m:sub/>
                      <m:sup/>
                      <m:e>
                        <m:sSub>
                          <m:sSubPr>
                            <m:ctrlPr>
                              <a:rPr lang="ru-RU" sz="3600" i="1">
                                <a:solidFill>
                                  <a:srgbClr val="FFC000"/>
                                </a:solidFill>
                                <a:latin typeface="Cambria Math" panose="02040503050406030204" pitchFamily="18" charset="0"/>
                              </a:rPr>
                            </m:ctrlPr>
                          </m:sSubPr>
                          <m:e>
                            <m:r>
                              <a:rPr lang="ru-RU" sz="3600" i="1">
                                <a:solidFill>
                                  <a:srgbClr val="FFC000"/>
                                </a:solidFill>
                                <a:latin typeface="Cambria Math"/>
                              </a:rPr>
                              <m:t>𝐿</m:t>
                            </m:r>
                          </m:e>
                          <m:sub>
                            <m:r>
                              <a:rPr lang="ru-RU" sz="3600" i="1">
                                <a:solidFill>
                                  <a:srgbClr val="FFC000"/>
                                </a:solidFill>
                                <a:latin typeface="Cambria Math"/>
                              </a:rPr>
                              <m:t>𝑥</m:t>
                            </m:r>
                          </m:sub>
                        </m:sSub>
                      </m:e>
                    </m:nary>
                  </m:oMath>
                </a14:m>
                <a:endParaRPr lang="ru-RU" sz="3600" dirty="0">
                  <a:solidFill>
                    <a:srgbClr val="FFC000"/>
                  </a:solidFill>
                </a:endParaRPr>
              </a:p>
            </p:txBody>
          </p:sp>
        </mc:Choice>
        <mc:Fallback xmlns="">
          <p:sp>
            <p:nvSpPr>
              <p:cNvPr id="3" name="Блок-схема: подготовка 2"/>
              <p:cNvSpPr>
                <a:spLocks noRot="1" noChangeAspect="1" noMove="1" noResize="1" noEditPoints="1" noAdjustHandles="1" noChangeArrowheads="1" noChangeShapeType="1" noTextEdit="1"/>
              </p:cNvSpPr>
              <p:nvPr/>
            </p:nvSpPr>
            <p:spPr>
              <a:xfrm>
                <a:off x="755576" y="692696"/>
                <a:ext cx="7632848" cy="5400600"/>
              </a:xfrm>
              <a:prstGeom prst="flowChartPreparation">
                <a:avLst/>
              </a:prstGeom>
              <a:blipFill rotWithShape="1">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40223555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barn(inVertical)">
                                      <p:cBhvr>
                                        <p:cTn id="18"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179512" y="260648"/>
            <a:ext cx="7848872" cy="45365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err="1">
                <a:solidFill>
                  <a:schemeClr val="tx1"/>
                </a:solidFill>
              </a:rPr>
              <a:t>O</a:t>
            </a:r>
            <a:r>
              <a:rPr lang="en-US" sz="2000" b="1" dirty="0" err="1" smtClean="0">
                <a:solidFill>
                  <a:schemeClr val="tx1"/>
                </a:solidFill>
              </a:rPr>
              <a:t>‘lim</a:t>
            </a:r>
            <a:r>
              <a:rPr lang="en-US" sz="2000" b="1" dirty="0" smtClean="0">
                <a:solidFill>
                  <a:schemeClr val="tx1"/>
                </a:solidFill>
              </a:rPr>
              <a:t> </a:t>
            </a:r>
            <a:r>
              <a:rPr lang="en-US" sz="2000" b="1" dirty="0" err="1">
                <a:solidFill>
                  <a:schemeClr val="tx1"/>
                </a:solidFill>
              </a:rPr>
              <a:t>jadvalining</a:t>
            </a:r>
            <a:r>
              <a:rPr lang="en-US" sz="2000" b="1" dirty="0">
                <a:solidFill>
                  <a:schemeClr val="tx1"/>
                </a:solidFill>
              </a:rPr>
              <a:t> </a:t>
            </a:r>
            <a:r>
              <a:rPr lang="en-US" sz="2000" b="1" dirty="0" err="1">
                <a:solidFill>
                  <a:schemeClr val="tx1"/>
                </a:solidFill>
              </a:rPr>
              <a:t>yakuniy</a:t>
            </a:r>
            <a:r>
              <a:rPr lang="en-US" sz="2000" b="1" dirty="0">
                <a:solidFill>
                  <a:schemeClr val="tx1"/>
                </a:solidFill>
              </a:rPr>
              <a:t> </a:t>
            </a:r>
            <a:r>
              <a:rPr lang="en-US" sz="2000" b="1" dirty="0" err="1">
                <a:solidFill>
                  <a:schemeClr val="tx1"/>
                </a:solidFill>
              </a:rPr>
              <a:t>ko‘rsatkichlari</a:t>
            </a:r>
            <a:r>
              <a:rPr lang="en-US" sz="2000" b="1" dirty="0">
                <a:solidFill>
                  <a:schemeClr val="tx1"/>
                </a:solidFill>
              </a:rPr>
              <a:t> - </a:t>
            </a:r>
            <a:r>
              <a:rPr lang="en-US" sz="2000" b="1" dirty="0" err="1">
                <a:solidFill>
                  <a:schemeClr val="tx1"/>
                </a:solidFill>
              </a:rPr>
              <a:t>bu</a:t>
            </a:r>
            <a:r>
              <a:rPr lang="en-US" sz="2000" b="1" dirty="0">
                <a:solidFill>
                  <a:schemeClr val="tx1"/>
                </a:solidFill>
              </a:rPr>
              <a:t> </a:t>
            </a:r>
            <a:r>
              <a:rPr lang="en-US" sz="2000" b="1" dirty="0" err="1">
                <a:solidFill>
                  <a:schemeClr val="tx1"/>
                </a:solidFill>
              </a:rPr>
              <a:t>yangi</a:t>
            </a:r>
            <a:r>
              <a:rPr lang="en-US" sz="2000" b="1" dirty="0">
                <a:solidFill>
                  <a:schemeClr val="tx1"/>
                </a:solidFill>
              </a:rPr>
              <a:t> </a:t>
            </a:r>
            <a:r>
              <a:rPr lang="en-US" sz="2000" b="1" dirty="0" err="1">
                <a:solidFill>
                  <a:schemeClr val="tx1"/>
                </a:solidFill>
              </a:rPr>
              <a:t>tug‘ilgan</a:t>
            </a:r>
            <a:r>
              <a:rPr lang="en-US" sz="2000" b="1" dirty="0">
                <a:solidFill>
                  <a:schemeClr val="tx1"/>
                </a:solidFill>
              </a:rPr>
              <a:t> </a:t>
            </a:r>
            <a:r>
              <a:rPr lang="en-US" sz="2000" b="1" dirty="0" err="1">
                <a:solidFill>
                  <a:schemeClr val="tx1"/>
                </a:solidFill>
              </a:rPr>
              <a:t>chaqaloqlar</a:t>
            </a:r>
            <a:r>
              <a:rPr lang="en-US" sz="2000" b="1" dirty="0">
                <a:solidFill>
                  <a:schemeClr val="tx1"/>
                </a:solidFill>
              </a:rPr>
              <a:t> </a:t>
            </a:r>
            <a:r>
              <a:rPr lang="en-US" sz="2000" b="1" dirty="0" err="1">
                <a:solidFill>
                  <a:schemeClr val="tx1"/>
                </a:solidFill>
              </a:rPr>
              <a:t>uchun</a:t>
            </a:r>
            <a:r>
              <a:rPr lang="en-US" sz="2000" b="1" dirty="0">
                <a:solidFill>
                  <a:schemeClr val="tx1"/>
                </a:solidFill>
              </a:rPr>
              <a:t> </a:t>
            </a:r>
            <a:r>
              <a:rPr lang="en-US" sz="2000" b="1" dirty="0" err="1">
                <a:solidFill>
                  <a:schemeClr val="tx1"/>
                </a:solidFill>
              </a:rPr>
              <a:t>hayot</a:t>
            </a:r>
            <a:r>
              <a:rPr lang="en-US" sz="2000" b="1" dirty="0">
                <a:solidFill>
                  <a:schemeClr val="tx1"/>
                </a:solidFill>
              </a:rPr>
              <a:t> </a:t>
            </a:r>
            <a:r>
              <a:rPr lang="en-US" sz="2000" b="1" dirty="0" err="1">
                <a:solidFill>
                  <a:schemeClr val="tx1"/>
                </a:solidFill>
              </a:rPr>
              <a:t>davomiyligi</a:t>
            </a:r>
            <a:r>
              <a:rPr lang="en-US" sz="2000" b="1" dirty="0">
                <a:solidFill>
                  <a:schemeClr val="tx1"/>
                </a:solidFill>
              </a:rPr>
              <a:t> </a:t>
            </a:r>
            <a:r>
              <a:rPr lang="en-US" sz="2000" b="1" dirty="0" err="1">
                <a:solidFill>
                  <a:schemeClr val="tx1"/>
                </a:solidFill>
              </a:rPr>
              <a:t>hamda</a:t>
            </a:r>
            <a:r>
              <a:rPr lang="en-US" sz="2000" b="1" dirty="0">
                <a:solidFill>
                  <a:schemeClr val="tx1"/>
                </a:solidFill>
              </a:rPr>
              <a:t> </a:t>
            </a:r>
            <a:r>
              <a:rPr lang="en-US" sz="2000" b="1" dirty="0" err="1">
                <a:solidFill>
                  <a:schemeClr val="tx1"/>
                </a:solidFill>
              </a:rPr>
              <a:t>oraliq</a:t>
            </a:r>
            <a:r>
              <a:rPr lang="en-US" sz="2000" b="1" dirty="0">
                <a:solidFill>
                  <a:schemeClr val="tx1"/>
                </a:solidFill>
              </a:rPr>
              <a:t> </a:t>
            </a:r>
            <a:r>
              <a:rPr lang="en-US" sz="2000" b="1" dirty="0" err="1">
                <a:solidFill>
                  <a:schemeClr val="tx1"/>
                </a:solidFill>
              </a:rPr>
              <a:t>hayot</a:t>
            </a:r>
            <a:r>
              <a:rPr lang="en-US" sz="2000" b="1" dirty="0">
                <a:solidFill>
                  <a:schemeClr val="tx1"/>
                </a:solidFill>
              </a:rPr>
              <a:t> </a:t>
            </a:r>
            <a:r>
              <a:rPr lang="en-US" sz="2000" b="1" dirty="0" err="1">
                <a:solidFill>
                  <a:schemeClr val="tx1"/>
                </a:solidFill>
              </a:rPr>
              <a:t>davomiyligi</a:t>
            </a:r>
            <a:r>
              <a:rPr lang="en-US" sz="2000" b="1" dirty="0">
                <a:solidFill>
                  <a:schemeClr val="tx1"/>
                </a:solidFill>
              </a:rPr>
              <a:t>, </a:t>
            </a:r>
            <a:r>
              <a:rPr lang="en-US" sz="2000" b="1" dirty="0" err="1">
                <a:solidFill>
                  <a:schemeClr val="tx1"/>
                </a:solidFill>
              </a:rPr>
              <a:t>ya’ni</a:t>
            </a:r>
            <a:r>
              <a:rPr lang="en-US" sz="2000" b="1" dirty="0">
                <a:solidFill>
                  <a:schemeClr val="tx1"/>
                </a:solidFill>
              </a:rPr>
              <a:t> </a:t>
            </a:r>
            <a:r>
              <a:rPr lang="en-US" sz="2000" b="1" dirty="0" err="1">
                <a:solidFill>
                  <a:schemeClr val="tx1"/>
                </a:solidFill>
              </a:rPr>
              <a:t>ma’Ium</a:t>
            </a:r>
            <a:r>
              <a:rPr lang="en-US" sz="2000" b="1" dirty="0">
                <a:solidFill>
                  <a:schemeClr val="tx1"/>
                </a:solidFill>
              </a:rPr>
              <a:t> </a:t>
            </a:r>
            <a:r>
              <a:rPr lang="en-US" sz="2000" b="1" dirty="0" err="1">
                <a:solidFill>
                  <a:schemeClr val="tx1"/>
                </a:solidFill>
              </a:rPr>
              <a:t>yoshgacha</a:t>
            </a:r>
            <a:r>
              <a:rPr lang="en-US" sz="2000" b="1" dirty="0">
                <a:solidFill>
                  <a:schemeClr val="tx1"/>
                </a:solidFill>
              </a:rPr>
              <a:t> </a:t>
            </a:r>
            <a:r>
              <a:rPr lang="en-US" sz="2000" b="1" dirty="0" err="1">
                <a:solidFill>
                  <a:schemeClr val="tx1"/>
                </a:solidFill>
              </a:rPr>
              <a:t>yashagan</a:t>
            </a:r>
            <a:r>
              <a:rPr lang="en-US" sz="2000" b="1" dirty="0">
                <a:solidFill>
                  <a:schemeClr val="tx1"/>
                </a:solidFill>
              </a:rPr>
              <a:t> </a:t>
            </a:r>
            <a:r>
              <a:rPr lang="en-US" sz="2000" b="1" dirty="0" err="1">
                <a:solidFill>
                  <a:schemeClr val="tx1"/>
                </a:solidFill>
              </a:rPr>
              <a:t>insonlarning</a:t>
            </a:r>
            <a:r>
              <a:rPr lang="en-US" sz="2000" b="1" dirty="0">
                <a:solidFill>
                  <a:schemeClr val="tx1"/>
                </a:solidFill>
              </a:rPr>
              <a:t> </a:t>
            </a:r>
            <a:r>
              <a:rPr lang="en-US" sz="2000" b="1" dirty="0" err="1">
                <a:solidFill>
                  <a:schemeClr val="tx1"/>
                </a:solidFill>
              </a:rPr>
              <a:t>kelgusida</a:t>
            </a:r>
            <a:r>
              <a:rPr lang="en-US" sz="2000" b="1" dirty="0">
                <a:solidFill>
                  <a:schemeClr val="tx1"/>
                </a:solidFill>
              </a:rPr>
              <a:t> </a:t>
            </a:r>
            <a:r>
              <a:rPr lang="en-US" sz="2000" b="1" dirty="0" err="1">
                <a:solidFill>
                  <a:schemeClr val="tx1"/>
                </a:solidFill>
              </a:rPr>
              <a:t>yashaydigan</a:t>
            </a:r>
            <a:r>
              <a:rPr lang="en-US" sz="2000" b="1" dirty="0">
                <a:solidFill>
                  <a:schemeClr val="tx1"/>
                </a:solidFill>
              </a:rPr>
              <a:t> </a:t>
            </a:r>
            <a:r>
              <a:rPr lang="en-US" sz="2000" b="1" dirty="0" err="1">
                <a:solidFill>
                  <a:schemeClr val="tx1"/>
                </a:solidFill>
              </a:rPr>
              <a:t>hayot</a:t>
            </a:r>
            <a:r>
              <a:rPr lang="en-US" sz="2000" b="1" dirty="0">
                <a:solidFill>
                  <a:schemeClr val="tx1"/>
                </a:solidFill>
              </a:rPr>
              <a:t> </a:t>
            </a:r>
            <a:r>
              <a:rPr lang="en-US" sz="2000" b="1" dirty="0" err="1">
                <a:solidFill>
                  <a:schemeClr val="tx1"/>
                </a:solidFill>
              </a:rPr>
              <a:t>davomiyligi</a:t>
            </a:r>
            <a:r>
              <a:rPr lang="en-US" sz="2000" b="1" dirty="0">
                <a:solidFill>
                  <a:schemeClr val="tx1"/>
                </a:solidFill>
              </a:rPr>
              <a:t> </a:t>
            </a:r>
            <a:r>
              <a:rPr lang="en-US" sz="2000" b="1" dirty="0" err="1">
                <a:solidFill>
                  <a:schemeClr val="tx1"/>
                </a:solidFill>
              </a:rPr>
              <a:t>ko'rsatkichlarining</a:t>
            </a:r>
            <a:r>
              <a:rPr lang="en-US" sz="2000" b="1" dirty="0">
                <a:solidFill>
                  <a:schemeClr val="tx1"/>
                </a:solidFill>
              </a:rPr>
              <a:t> </a:t>
            </a:r>
            <a:r>
              <a:rPr lang="en-US" sz="2000" b="1" dirty="0" err="1">
                <a:solidFill>
                  <a:schemeClr val="tx1"/>
                </a:solidFill>
              </a:rPr>
              <a:t>ketma-ketligini</a:t>
            </a:r>
            <a:r>
              <a:rPr lang="en-US" sz="2000" b="1" dirty="0">
                <a:solidFill>
                  <a:schemeClr val="tx1"/>
                </a:solidFill>
              </a:rPr>
              <a:t> </a:t>
            </a:r>
            <a:r>
              <a:rPr lang="en-US" sz="2000" b="1" dirty="0" err="1">
                <a:solidFill>
                  <a:schemeClr val="tx1"/>
                </a:solidFill>
              </a:rPr>
              <a:t>ifodalovchi</a:t>
            </a:r>
            <a:r>
              <a:rPr lang="en-US" sz="2000" b="1" dirty="0">
                <a:solidFill>
                  <a:schemeClr val="tx1"/>
                </a:solidFill>
              </a:rPr>
              <a:t> </a:t>
            </a:r>
            <a:r>
              <a:rPr lang="en-US" sz="2000" b="1" dirty="0" err="1">
                <a:solidFill>
                  <a:schemeClr val="tx1"/>
                </a:solidFill>
              </a:rPr>
              <a:t>sonlar</a:t>
            </a:r>
            <a:r>
              <a:rPr lang="en-US" sz="2000" b="1" dirty="0">
                <a:solidFill>
                  <a:schemeClr val="tx1"/>
                </a:solidFill>
              </a:rPr>
              <a:t>.</a:t>
            </a:r>
            <a:endParaRPr lang="ru-RU" sz="2000" b="1" dirty="0">
              <a:solidFill>
                <a:schemeClr val="tx1"/>
              </a:solidFill>
            </a:endParaRPr>
          </a:p>
          <a:p>
            <a:r>
              <a:rPr lang="en-US" sz="2000" b="1" dirty="0" err="1">
                <a:solidFill>
                  <a:schemeClr val="tx1"/>
                </a:solidFill>
              </a:rPr>
              <a:t>Yangi</a:t>
            </a:r>
            <a:r>
              <a:rPr lang="en-US" sz="2000" b="1" dirty="0">
                <a:solidFill>
                  <a:schemeClr val="tx1"/>
                </a:solidFill>
              </a:rPr>
              <a:t> </a:t>
            </a:r>
            <a:r>
              <a:rPr lang="en-US" sz="2000" b="1" dirty="0" err="1">
                <a:solidFill>
                  <a:schemeClr val="tx1"/>
                </a:solidFill>
              </a:rPr>
              <a:t>tug‘ilgan</a:t>
            </a:r>
            <a:r>
              <a:rPr lang="en-US" sz="2000" b="1" dirty="0">
                <a:solidFill>
                  <a:schemeClr val="tx1"/>
                </a:solidFill>
              </a:rPr>
              <a:t> </a:t>
            </a:r>
            <a:r>
              <a:rPr lang="en-US" sz="2000" b="1" dirty="0" err="1">
                <a:solidFill>
                  <a:schemeClr val="tx1"/>
                </a:solidFill>
              </a:rPr>
              <a:t>chaqaloqlaming</a:t>
            </a:r>
            <a:r>
              <a:rPr lang="en-US" sz="2000" b="1" dirty="0">
                <a:solidFill>
                  <a:schemeClr val="tx1"/>
                </a:solidFill>
              </a:rPr>
              <a:t> </a:t>
            </a:r>
            <a:r>
              <a:rPr lang="en-US" sz="2000" b="1" dirty="0" err="1">
                <a:solidFill>
                  <a:schemeClr val="tx1"/>
                </a:solidFill>
              </a:rPr>
              <a:t>kutilayotgan</a:t>
            </a:r>
            <a:r>
              <a:rPr lang="en-US" sz="2000" b="1" dirty="0">
                <a:solidFill>
                  <a:schemeClr val="tx1"/>
                </a:solidFill>
              </a:rPr>
              <a:t> </a:t>
            </a:r>
            <a:r>
              <a:rPr lang="en-US" sz="2000" b="1" dirty="0" err="1">
                <a:solidFill>
                  <a:schemeClr val="tx1"/>
                </a:solidFill>
              </a:rPr>
              <a:t>hayot</a:t>
            </a:r>
            <a:r>
              <a:rPr lang="en-US" sz="2000" b="1" dirty="0">
                <a:solidFill>
                  <a:schemeClr val="tx1"/>
                </a:solidFill>
              </a:rPr>
              <a:t> </a:t>
            </a:r>
            <a:r>
              <a:rPr lang="en-US" sz="2000" b="1" dirty="0" err="1">
                <a:solidFill>
                  <a:schemeClr val="tx1"/>
                </a:solidFill>
              </a:rPr>
              <a:t>davomiyligi</a:t>
            </a:r>
            <a:r>
              <a:rPr lang="en-US" sz="2000" b="1" dirty="0">
                <a:solidFill>
                  <a:schemeClr val="tx1"/>
                </a:solidFill>
              </a:rPr>
              <a:t> </a:t>
            </a:r>
            <a:r>
              <a:rPr lang="en-US" sz="2000" b="1" dirty="0" err="1">
                <a:solidFill>
                  <a:schemeClr val="tx1"/>
                </a:solidFill>
              </a:rPr>
              <a:t>quyidagi</a:t>
            </a:r>
            <a:r>
              <a:rPr lang="en-US" sz="2000" b="1" dirty="0">
                <a:solidFill>
                  <a:schemeClr val="tx1"/>
                </a:solidFill>
              </a:rPr>
              <a:t> formula </a:t>
            </a:r>
            <a:r>
              <a:rPr lang="en-US" sz="2000" b="1" dirty="0" err="1">
                <a:solidFill>
                  <a:schemeClr val="tx1"/>
                </a:solidFill>
              </a:rPr>
              <a:t>yordamida</a:t>
            </a:r>
            <a:r>
              <a:rPr lang="en-US" sz="2000" b="1" dirty="0">
                <a:solidFill>
                  <a:schemeClr val="tx1"/>
                </a:solidFill>
              </a:rPr>
              <a:t> </a:t>
            </a:r>
            <a:r>
              <a:rPr lang="en-US" sz="2000" b="1" dirty="0" err="1">
                <a:solidFill>
                  <a:schemeClr val="tx1"/>
                </a:solidFill>
              </a:rPr>
              <a:t>aniqlanadi</a:t>
            </a:r>
            <a:r>
              <a:rPr lang="en-US" dirty="0"/>
              <a:t>.</a:t>
            </a:r>
            <a:endParaRPr lang="ru-RU" dirty="0"/>
          </a:p>
        </p:txBody>
      </p:sp>
      <mc:AlternateContent xmlns:mc="http://schemas.openxmlformats.org/markup-compatibility/2006" xmlns:a14="http://schemas.microsoft.com/office/drawing/2010/main">
        <mc:Choice Requires="a14">
          <p:sp>
            <p:nvSpPr>
              <p:cNvPr id="3" name="Блок-схема: знак завершения 2"/>
              <p:cNvSpPr/>
              <p:nvPr/>
            </p:nvSpPr>
            <p:spPr>
              <a:xfrm>
                <a:off x="5371403" y="4941168"/>
                <a:ext cx="3240360" cy="1152128"/>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14:m>
                  <m:oMathPara xmlns:m="http://schemas.openxmlformats.org/officeDocument/2006/math">
                    <m:oMathParaPr>
                      <m:jc m:val="centerGroup"/>
                    </m:oMathParaPr>
                    <m:oMath xmlns:m="http://schemas.openxmlformats.org/officeDocument/2006/math">
                      <m:sSub>
                        <m:sSubPr>
                          <m:ctrlPr>
                            <a:rPr lang="ru-RU" sz="3200" b="1" i="1" smtClean="0">
                              <a:solidFill>
                                <a:srgbClr val="FFC000"/>
                              </a:solidFill>
                              <a:latin typeface="Cambria Math" panose="02040503050406030204" pitchFamily="18" charset="0"/>
                            </a:rPr>
                          </m:ctrlPr>
                        </m:sSubPr>
                        <m:e>
                          <m:r>
                            <a:rPr lang="ru-RU" sz="3200" b="1" i="1">
                              <a:solidFill>
                                <a:srgbClr val="FFC000"/>
                              </a:solidFill>
                              <a:latin typeface="Cambria Math"/>
                            </a:rPr>
                            <m:t>𝒆</m:t>
                          </m:r>
                        </m:e>
                        <m:sub>
                          <m:r>
                            <a:rPr lang="ru-RU" sz="3200" b="1" i="1">
                              <a:solidFill>
                                <a:srgbClr val="FFC000"/>
                              </a:solidFill>
                              <a:latin typeface="Cambria Math"/>
                            </a:rPr>
                            <m:t>𝟎</m:t>
                          </m:r>
                        </m:sub>
                      </m:sSub>
                      <m:r>
                        <a:rPr lang="ru-RU" sz="3200" b="1" i="1">
                          <a:solidFill>
                            <a:srgbClr val="FFC000"/>
                          </a:solidFill>
                          <a:latin typeface="Cambria Math"/>
                        </a:rPr>
                        <m:t>=</m:t>
                      </m:r>
                      <m:f>
                        <m:fPr>
                          <m:ctrlPr>
                            <a:rPr lang="ru-RU" sz="3200" b="1" i="1">
                              <a:solidFill>
                                <a:srgbClr val="FFC000"/>
                              </a:solidFill>
                              <a:latin typeface="Cambria Math" panose="02040503050406030204" pitchFamily="18" charset="0"/>
                            </a:rPr>
                          </m:ctrlPr>
                        </m:fPr>
                        <m:num>
                          <m:sSub>
                            <m:sSubPr>
                              <m:ctrlPr>
                                <a:rPr lang="ru-RU" sz="3200" b="1" i="1">
                                  <a:solidFill>
                                    <a:srgbClr val="FFC000"/>
                                  </a:solidFill>
                                  <a:latin typeface="Cambria Math" panose="02040503050406030204" pitchFamily="18" charset="0"/>
                                </a:rPr>
                              </m:ctrlPr>
                            </m:sSubPr>
                            <m:e>
                              <m:r>
                                <a:rPr lang="ru-RU" sz="3200" b="1" i="1">
                                  <a:solidFill>
                                    <a:srgbClr val="FFC000"/>
                                  </a:solidFill>
                                  <a:latin typeface="Cambria Math"/>
                                </a:rPr>
                                <m:t>𝑻</m:t>
                              </m:r>
                            </m:e>
                            <m:sub>
                              <m:r>
                                <a:rPr lang="ru-RU" sz="3200" b="1" i="1">
                                  <a:solidFill>
                                    <a:srgbClr val="FFC000"/>
                                  </a:solidFill>
                                  <a:latin typeface="Cambria Math"/>
                                </a:rPr>
                                <m:t>𝟎</m:t>
                              </m:r>
                            </m:sub>
                          </m:sSub>
                        </m:num>
                        <m:den>
                          <m:sSub>
                            <m:sSubPr>
                              <m:ctrlPr>
                                <a:rPr lang="ru-RU" sz="3200" b="1" i="1">
                                  <a:solidFill>
                                    <a:srgbClr val="FFC000"/>
                                  </a:solidFill>
                                  <a:latin typeface="Cambria Math" panose="02040503050406030204" pitchFamily="18" charset="0"/>
                                </a:rPr>
                              </m:ctrlPr>
                            </m:sSubPr>
                            <m:e>
                              <m:r>
                                <a:rPr lang="ru-RU" sz="3200" b="1" i="1">
                                  <a:solidFill>
                                    <a:srgbClr val="FFC000"/>
                                  </a:solidFill>
                                  <a:latin typeface="Cambria Math"/>
                                </a:rPr>
                                <m:t>𝑳</m:t>
                              </m:r>
                            </m:e>
                            <m:sub>
                              <m:r>
                                <a:rPr lang="ru-RU" sz="3200" b="1" i="1">
                                  <a:solidFill>
                                    <a:srgbClr val="FFC000"/>
                                  </a:solidFill>
                                  <a:latin typeface="Cambria Math"/>
                                </a:rPr>
                                <m:t>𝟎</m:t>
                              </m:r>
                            </m:sub>
                          </m:sSub>
                        </m:den>
                      </m:f>
                    </m:oMath>
                  </m:oMathPara>
                </a14:m>
                <a:endParaRPr lang="ru-RU" sz="3200" b="1" dirty="0">
                  <a:solidFill>
                    <a:srgbClr val="FFC000"/>
                  </a:solidFill>
                </a:endParaRPr>
              </a:p>
            </p:txBody>
          </p:sp>
        </mc:Choice>
        <mc:Fallback xmlns="">
          <p:sp>
            <p:nvSpPr>
              <p:cNvPr id="3" name="Блок-схема: знак завершения 2"/>
              <p:cNvSpPr>
                <a:spLocks noRot="1" noChangeAspect="1" noMove="1" noResize="1" noEditPoints="1" noAdjustHandles="1" noChangeArrowheads="1" noChangeShapeType="1" noTextEdit="1"/>
              </p:cNvSpPr>
              <p:nvPr/>
            </p:nvSpPr>
            <p:spPr>
              <a:xfrm>
                <a:off x="5371403" y="4941168"/>
                <a:ext cx="3240360" cy="1152128"/>
              </a:xfrm>
              <a:prstGeom prst="flowChartTerminator">
                <a:avLst/>
              </a:prstGeom>
              <a:blipFill rotWithShape="1">
                <a:blip r:embed="rId2"/>
                <a:stretch>
                  <a:fillRect/>
                </a:stretch>
              </a:blipFill>
            </p:spPr>
            <p:txBody>
              <a:bodyPr/>
              <a:lstStyle/>
              <a:p>
                <a:r>
                  <a:rPr lang="ru-RU">
                    <a:noFill/>
                  </a:rPr>
                  <a:t> </a:t>
                </a:r>
              </a:p>
            </p:txBody>
          </p:sp>
        </mc:Fallback>
      </mc:AlternateContent>
      <p:cxnSp>
        <p:nvCxnSpPr>
          <p:cNvPr id="5" name="Прямая со стрелкой 4"/>
          <p:cNvCxnSpPr/>
          <p:nvPr/>
        </p:nvCxnSpPr>
        <p:spPr>
          <a:xfrm>
            <a:off x="6984268" y="4221088"/>
            <a:ext cx="684076"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404250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Блок-схема: альтернативный процесс 1"/>
              <p:cNvSpPr/>
              <p:nvPr/>
            </p:nvSpPr>
            <p:spPr>
              <a:xfrm>
                <a:off x="683568" y="620688"/>
                <a:ext cx="8064896" cy="561662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solidFill>
                      <a:schemeClr val="tx1"/>
                    </a:solidFill>
                    <a:latin typeface="Times New Roman" pitchFamily="18" charset="0"/>
                    <a:cs typeface="Times New Roman" pitchFamily="18" charset="0"/>
                  </a:rPr>
                  <a:t>Mos</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ravishda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boshqa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yosh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guruhi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oralig‘igacha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yashab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yetganlarning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hayot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davomiyligi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ushbu</a:t>
                </a:r>
                <a:r>
                  <a:rPr lang="en-US" sz="2400" dirty="0">
                    <a:solidFill>
                      <a:schemeClr val="tx1"/>
                    </a:solidFill>
                    <a:latin typeface="Times New Roman" pitchFamily="18" charset="0"/>
                    <a:cs typeface="Times New Roman" pitchFamily="18" charset="0"/>
                  </a:rPr>
                  <a:t> formula </a:t>
                </a:r>
                <a:r>
                  <a:rPr lang="en-US" sz="2400" dirty="0" err="1">
                    <a:solidFill>
                      <a:schemeClr val="tx1"/>
                    </a:solidFill>
                    <a:latin typeface="Times New Roman" pitchFamily="18" charset="0"/>
                    <a:cs typeface="Times New Roman" pitchFamily="18" charset="0"/>
                  </a:rPr>
                  <a:t>bo‘yicha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hisoblanadi</a:t>
                </a:r>
                <a:r>
                  <a:rPr lang="en-US" sz="2400" dirty="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a:p>
                <a:pPr/>
                <a14:m>
                  <m:oMathPara xmlns:m="http://schemas.openxmlformats.org/officeDocument/2006/math">
                    <m:oMathParaPr>
                      <m:jc m:val="centerGroup"/>
                    </m:oMathParaPr>
                    <m:oMath xmlns:m="http://schemas.openxmlformats.org/officeDocument/2006/math">
                      <m:sSub>
                        <m:sSubPr>
                          <m:ctrlPr>
                            <a:rPr lang="ru-RU" sz="2400" i="1">
                              <a:solidFill>
                                <a:schemeClr val="tx1"/>
                              </a:solidFill>
                              <a:latin typeface="Cambria Math" panose="02040503050406030204" pitchFamily="18" charset="0"/>
                            </a:rPr>
                          </m:ctrlPr>
                        </m:sSubPr>
                        <m:e>
                          <m:r>
                            <a:rPr lang="ru-RU" sz="2400" i="1">
                              <a:solidFill>
                                <a:schemeClr val="tx1"/>
                              </a:solidFill>
                              <a:latin typeface="Cambria Math" panose="02040503050406030204" pitchFamily="18" charset="0"/>
                            </a:rPr>
                            <m:t>𝑒</m:t>
                          </m:r>
                        </m:e>
                        <m:sub>
                          <m:r>
                            <a:rPr lang="ru-RU" sz="2400" i="1">
                              <a:solidFill>
                                <a:schemeClr val="tx1"/>
                              </a:solidFill>
                              <a:latin typeface="Cambria Math" panose="02040503050406030204" pitchFamily="18" charset="0"/>
                            </a:rPr>
                            <m:t>𝑥</m:t>
                          </m:r>
                        </m:sub>
                      </m:sSub>
                      <m:r>
                        <a:rPr lang="ru-RU" sz="2400" i="1">
                          <a:solidFill>
                            <a:schemeClr val="tx1"/>
                          </a:solidFill>
                          <a:latin typeface="Cambria Math" panose="02040503050406030204" pitchFamily="18" charset="0"/>
                        </a:rPr>
                        <m:t>=</m:t>
                      </m:r>
                      <m:f>
                        <m:fPr>
                          <m:ctrlPr>
                            <a:rPr lang="ru-RU" sz="2400" i="1">
                              <a:solidFill>
                                <a:schemeClr val="tx1"/>
                              </a:solidFill>
                              <a:latin typeface="Cambria Math" panose="02040503050406030204" pitchFamily="18" charset="0"/>
                            </a:rPr>
                          </m:ctrlPr>
                        </m:fPr>
                        <m:num>
                          <m:sSub>
                            <m:sSubPr>
                              <m:ctrlPr>
                                <a:rPr lang="ru-RU" sz="2400" i="1">
                                  <a:solidFill>
                                    <a:schemeClr val="tx1"/>
                                  </a:solidFill>
                                  <a:latin typeface="Cambria Math" panose="02040503050406030204" pitchFamily="18" charset="0"/>
                                </a:rPr>
                              </m:ctrlPr>
                            </m:sSubPr>
                            <m:e>
                              <m:r>
                                <a:rPr lang="ru-RU" sz="2400" i="1">
                                  <a:solidFill>
                                    <a:schemeClr val="tx1"/>
                                  </a:solidFill>
                                  <a:latin typeface="Cambria Math" panose="02040503050406030204" pitchFamily="18" charset="0"/>
                                </a:rPr>
                                <m:t>𝑇</m:t>
                              </m:r>
                            </m:e>
                            <m:sub>
                              <m:r>
                                <a:rPr lang="ru-RU" sz="2400" i="1">
                                  <a:solidFill>
                                    <a:schemeClr val="tx1"/>
                                  </a:solidFill>
                                  <a:latin typeface="Cambria Math" panose="02040503050406030204" pitchFamily="18" charset="0"/>
                                </a:rPr>
                                <m:t>𝑥</m:t>
                              </m:r>
                            </m:sub>
                          </m:sSub>
                        </m:num>
                        <m:den>
                          <m:sSub>
                            <m:sSubPr>
                              <m:ctrlPr>
                                <a:rPr lang="ru-RU" sz="2400" i="1">
                                  <a:solidFill>
                                    <a:schemeClr val="tx1"/>
                                  </a:solidFill>
                                  <a:latin typeface="Cambria Math" panose="02040503050406030204" pitchFamily="18" charset="0"/>
                                </a:rPr>
                              </m:ctrlPr>
                            </m:sSubPr>
                            <m:e>
                              <m:r>
                                <a:rPr lang="ru-RU" sz="2400" i="1">
                                  <a:solidFill>
                                    <a:schemeClr val="tx1"/>
                                  </a:solidFill>
                                  <a:latin typeface="Cambria Math" panose="02040503050406030204" pitchFamily="18" charset="0"/>
                                </a:rPr>
                                <m:t>𝐿</m:t>
                              </m:r>
                            </m:e>
                            <m:sub>
                              <m:r>
                                <a:rPr lang="ru-RU" sz="2400" i="1">
                                  <a:solidFill>
                                    <a:schemeClr val="tx1"/>
                                  </a:solidFill>
                                  <a:latin typeface="Cambria Math" panose="02040503050406030204" pitchFamily="18" charset="0"/>
                                </a:rPr>
                                <m:t>𝑥</m:t>
                              </m:r>
                            </m:sub>
                          </m:sSub>
                        </m:den>
                      </m:f>
                    </m:oMath>
                  </m:oMathPara>
                </a14:m>
                <a:endParaRPr lang="ru-RU" sz="2400" dirty="0">
                  <a:solidFill>
                    <a:schemeClr val="tx1"/>
                  </a:solidFill>
                  <a:latin typeface="Times New Roman" pitchFamily="18" charset="0"/>
                  <a:cs typeface="Times New Roman" pitchFamily="18" charset="0"/>
                </a:endParaRPr>
              </a:p>
              <a:p>
                <a:r>
                  <a:rPr lang="ru-RU" sz="2400" dirty="0">
                    <a:solidFill>
                      <a:schemeClr val="tx1"/>
                    </a:solidFill>
                    <a:latin typeface="Times New Roman" pitchFamily="18" charset="0"/>
                    <a:cs typeface="Times New Roman" pitchFamily="18" charset="0"/>
                  </a:rPr>
                  <a:t>0‘lim </a:t>
                </a:r>
                <a:r>
                  <a:rPr lang="ru-RU" sz="2400" dirty="0" err="1">
                    <a:solidFill>
                      <a:schemeClr val="tx1"/>
                    </a:solidFill>
                    <a:latin typeface="Times New Roman" pitchFamily="18" charset="0"/>
                    <a:cs typeface="Times New Roman" pitchFamily="18" charset="0"/>
                  </a:rPr>
                  <a:t>jadvalida</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birinchi</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yosh</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guruhidan</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tashqari</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boshqa</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barcha</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guruhlardagi</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aholi</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yoshining</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o‘sib</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borishi</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bilan</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ular</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umrining</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o‘rtacha</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uzunligi</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kamayib</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borishi</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tabiiy</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hol</a:t>
                </a:r>
                <a:r>
                  <a:rPr lang="ru-RU" sz="2400" dirty="0">
                    <a:solidFill>
                      <a:schemeClr val="tx1"/>
                    </a:solidFill>
                    <a:latin typeface="Times New Roman" pitchFamily="18" charset="0"/>
                    <a:cs typeface="Times New Roman" pitchFamily="18" charset="0"/>
                  </a:rPr>
                  <a:t>.</a:t>
                </a:r>
              </a:p>
              <a:p>
                <a:r>
                  <a:rPr lang="ru-RU" sz="2400" dirty="0" err="1">
                    <a:solidFill>
                      <a:schemeClr val="tx1"/>
                    </a:solidFill>
                    <a:latin typeface="Times New Roman" pitchFamily="18" charset="0"/>
                    <a:cs typeface="Times New Roman" pitchFamily="18" charset="0"/>
                  </a:rPr>
                  <a:t>Tanlangan</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uslub</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va</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boshlang‘ich</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axborotning</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haqqoniyligidan</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qat’iy</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nazar</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o‘lim</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jadvali</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ko‘rsatkichlarining</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aniqligi</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ko‘p</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jihatdan</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hisoblash</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ob’yekti</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bo'lgan</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guruhning</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kattaligiga</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bog‘liq</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Bunday</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ehtimoliy</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uslublar</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statistik</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qonunlarga</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bo‘ysunuvchi</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katta</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sonlar</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qonuniyatidan</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kelib</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chiqishini</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yodda</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tutmoq</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lozim</a:t>
                </a:r>
                <a:r>
                  <a:rPr lang="ru-RU" sz="2400" dirty="0">
                    <a:solidFill>
                      <a:schemeClr val="tx1"/>
                    </a:solidFill>
                    <a:latin typeface="Times New Roman" pitchFamily="18" charset="0"/>
                    <a:cs typeface="Times New Roman" pitchFamily="18" charset="0"/>
                  </a:rPr>
                  <a:t>.</a:t>
                </a:r>
              </a:p>
            </p:txBody>
          </p:sp>
        </mc:Choice>
        <mc:Fallback xmlns="">
          <p:sp>
            <p:nvSpPr>
              <p:cNvPr id="2" name="Блок-схема: альтернативный процесс 1"/>
              <p:cNvSpPr>
                <a:spLocks noRot="1" noChangeAspect="1" noMove="1" noResize="1" noEditPoints="1" noAdjustHandles="1" noChangeArrowheads="1" noChangeShapeType="1" noTextEdit="1"/>
              </p:cNvSpPr>
              <p:nvPr/>
            </p:nvSpPr>
            <p:spPr>
              <a:xfrm>
                <a:off x="683568" y="620688"/>
                <a:ext cx="8064896" cy="5616624"/>
              </a:xfrm>
              <a:prstGeom prst="flowChartAlternateProcess">
                <a:avLst/>
              </a:prstGeom>
              <a:blipFill rotWithShape="1">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492836674"/>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fade">
                                      <p:cBhvr>
                                        <p:cTn id="13" dur="1000"/>
                                        <p:tgtEl>
                                          <p:spTgt spid="2">
                                            <p:txEl>
                                              <p:pRg st="0" end="0"/>
                                            </p:txEl>
                                          </p:spTgt>
                                        </p:tgtEl>
                                      </p:cBhvr>
                                    </p:animEffect>
                                    <p:anim calcmode="lin" valueType="num">
                                      <p:cBhvr>
                                        <p:cTn id="14"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2">
                                            <p:txEl>
                                              <p:pRg st="1" end="1"/>
                                            </p:txEl>
                                          </p:spTgt>
                                        </p:tgtEl>
                                        <p:attrNameLst>
                                          <p:attrName>style.visibility</p:attrName>
                                        </p:attrNameLst>
                                      </p:cBhvr>
                                      <p:to>
                                        <p:strVal val="visible"/>
                                      </p:to>
                                    </p:set>
                                    <p:animEffect transition="in" filter="circle(in)">
                                      <p:cBhvr>
                                        <p:cTn id="20" dur="2000"/>
                                        <p:tgtEl>
                                          <p:spTgt spid="2">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Effect transition="in" filter="wheel(1)">
                                      <p:cBhvr>
                                        <p:cTn id="25" dur="2000"/>
                                        <p:tgtEl>
                                          <p:spTgt spid="2">
                                            <p:txEl>
                                              <p:pRg st="2" end="2"/>
                                            </p:txEl>
                                          </p:spTgt>
                                        </p:tgtEl>
                                      </p:cBhvr>
                                    </p:animEffect>
                                  </p:childTnLst>
                                </p:cTn>
                              </p:par>
                              <p:par>
                                <p:cTn id="26" presetID="21" presetClass="entr" presetSubtype="1" fill="hold" nodeType="with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wheel(1)">
                                      <p:cBhvr>
                                        <p:cTn id="28" dur="2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457200" y="764704"/>
                <a:ext cx="8229600" cy="5559896"/>
              </a:xfrm>
            </p:spPr>
            <p:txBody>
              <a:bodyPr>
                <a:normAutofit/>
              </a:bodyPr>
              <a:lstStyle/>
              <a:p>
                <a:pPr marL="0" indent="0">
                  <a:buNone/>
                </a:pPr>
                <a:r>
                  <a:rPr lang="en-US" dirty="0" smtClean="0"/>
                  <a:t>O</a:t>
                </a:r>
                <a:r>
                  <a:rPr lang="ru-RU" dirty="0" smtClean="0"/>
                  <a:t>‘</a:t>
                </a:r>
                <a:r>
                  <a:rPr lang="ru-RU" dirty="0" err="1" smtClean="0"/>
                  <a:t>lim</a:t>
                </a:r>
                <a:r>
                  <a:rPr lang="ru-RU" dirty="0" smtClean="0"/>
                  <a:t> </a:t>
                </a:r>
                <a:r>
                  <a:rPr lang="ru-RU" dirty="0" err="1"/>
                  <a:t>jadvalining</a:t>
                </a:r>
                <a:r>
                  <a:rPr lang="ru-RU" dirty="0"/>
                  <a:t> </a:t>
                </a:r>
                <a:r>
                  <a:rPr lang="ru-RU" dirty="0" err="1"/>
                  <a:t>asosiy</a:t>
                </a:r>
                <a:r>
                  <a:rPr lang="ru-RU" dirty="0"/>
                  <a:t> </a:t>
                </a:r>
                <a:r>
                  <a:rPr lang="ru-RU" dirty="0" err="1"/>
                  <a:t>ko'rsatkichlari</a:t>
                </a:r>
                <a:r>
                  <a:rPr lang="ru-RU" dirty="0"/>
                  <a:t> </a:t>
                </a:r>
                <a:r>
                  <a:rPr lang="ru-RU" dirty="0" err="1"/>
                  <a:t>hisobi</a:t>
                </a:r>
                <a:r>
                  <a:rPr lang="ru-RU" dirty="0"/>
                  <a:t> </a:t>
                </a:r>
                <a:r>
                  <a:rPr lang="ru-RU" dirty="0" err="1"/>
                  <a:t>natijalari</a:t>
                </a:r>
                <a:r>
                  <a:rPr lang="ru-RU" dirty="0"/>
                  <a:t> </a:t>
                </a:r>
                <a:r>
                  <a:rPr lang="ru-RU" dirty="0" err="1"/>
                  <a:t>yorda­mida</a:t>
                </a:r>
                <a:r>
                  <a:rPr lang="ru-RU" dirty="0"/>
                  <a:t> </a:t>
                </a:r>
                <a:r>
                  <a:rPr lang="ru-RU" dirty="0" err="1"/>
                  <a:t>hisoblab</a:t>
                </a:r>
                <a:r>
                  <a:rPr lang="ru-RU" dirty="0"/>
                  <a:t> </a:t>
                </a:r>
                <a:r>
                  <a:rPr lang="ru-RU" dirty="0" err="1"/>
                  <a:t>chiqiladigan</a:t>
                </a:r>
                <a:r>
                  <a:rPr lang="ru-RU" dirty="0"/>
                  <a:t> </a:t>
                </a:r>
                <a:r>
                  <a:rPr lang="ru-RU" dirty="0" err="1"/>
                  <a:t>miqdor</a:t>
                </a:r>
                <a:r>
                  <a:rPr lang="ru-RU" dirty="0"/>
                  <a:t> </a:t>
                </a:r>
                <a:r>
                  <a:rPr lang="ru-RU" dirty="0" err="1"/>
                  <a:t>ko‘rsatkichlari</a:t>
                </a:r>
                <a:r>
                  <a:rPr lang="ru-RU" dirty="0"/>
                  <a:t> </a:t>
                </a:r>
                <a:r>
                  <a:rPr lang="ru-RU" dirty="0" err="1"/>
                  <a:t>orasida</a:t>
                </a:r>
                <a:r>
                  <a:rPr lang="ru-RU" dirty="0"/>
                  <a:t> </a:t>
                </a:r>
                <a:r>
                  <a:rPr lang="ru-RU" dirty="0" err="1"/>
                  <a:t>ma’Ium</a:t>
                </a:r>
                <a:r>
                  <a:rPr lang="ru-RU" dirty="0"/>
                  <a:t> </a:t>
                </a:r>
                <a:r>
                  <a:rPr lang="ru-RU" dirty="0" err="1"/>
                  <a:t>yosh</a:t>
                </a:r>
                <a:r>
                  <a:rPr lang="ru-RU" dirty="0"/>
                  <a:t> </a:t>
                </a:r>
                <a:r>
                  <a:rPr lang="ru-RU" dirty="0" err="1"/>
                  <a:t>oralig‘i</a:t>
                </a:r>
                <a:r>
                  <a:rPr lang="ru-RU" dirty="0"/>
                  <a:t> </a:t>
                </a:r>
                <a:r>
                  <a:rPr lang="ru-RU" dirty="0" err="1"/>
                  <a:t>boshlanishigacha</a:t>
                </a:r>
                <a:r>
                  <a:rPr lang="ru-RU" dirty="0"/>
                  <a:t> </a:t>
                </a:r>
                <a:r>
                  <a:rPr lang="ru-RU" dirty="0" err="1"/>
                  <a:t>yashab</a:t>
                </a:r>
                <a:r>
                  <a:rPr lang="ru-RU" dirty="0"/>
                  <a:t> </a:t>
                </a:r>
                <a:r>
                  <a:rPr lang="ru-RU" dirty="0" err="1"/>
                  <a:t>yetmaganlarning</a:t>
                </a:r>
                <a:r>
                  <a:rPr lang="ru-RU" dirty="0"/>
                  <a:t> </a:t>
                </a:r>
                <a:r>
                  <a:rPr lang="ru-RU" dirty="0" err="1"/>
                  <a:t>o‘rtacha</a:t>
                </a:r>
                <a:r>
                  <a:rPr lang="ru-RU" dirty="0"/>
                  <a:t> </a:t>
                </a:r>
                <a:r>
                  <a:rPr lang="ru-RU" dirty="0" err="1"/>
                  <a:t>hayot</a:t>
                </a:r>
                <a:r>
                  <a:rPr lang="ru-RU" dirty="0"/>
                  <a:t> </a:t>
                </a:r>
                <a:r>
                  <a:rPr lang="ru-RU" dirty="0" err="1"/>
                  <a:t>davomiyligi</a:t>
                </a:r>
                <a:r>
                  <a:rPr lang="ru-RU" dirty="0"/>
                  <a:t> </a:t>
                </a:r>
                <a:r>
                  <a:rPr lang="ru-RU" dirty="0" err="1"/>
                  <a:t>ko‘rsatkichi</a:t>
                </a:r>
                <a:r>
                  <a:rPr lang="ru-RU" dirty="0"/>
                  <a:t> </a:t>
                </a:r>
                <a:r>
                  <a:rPr lang="ru-RU" dirty="0" err="1"/>
                  <a:t>alohida</a:t>
                </a:r>
                <a:r>
                  <a:rPr lang="ru-RU" dirty="0"/>
                  <a:t> </a:t>
                </a:r>
                <a:r>
                  <a:rPr lang="ru-RU" dirty="0" err="1"/>
                  <a:t>qiziqish</a:t>
                </a:r>
                <a:r>
                  <a:rPr lang="ru-RU" dirty="0"/>
                  <a:t> </a:t>
                </a:r>
                <a:r>
                  <a:rPr lang="ru-RU" dirty="0" err="1"/>
                  <a:t>uyg'otadi</a:t>
                </a:r>
                <a:r>
                  <a:rPr lang="ru-RU" dirty="0"/>
                  <a:t>. U </a:t>
                </a:r>
                <a:r>
                  <a:rPr lang="ru-RU" dirty="0" err="1"/>
                  <a:t>qu­yidagi</a:t>
                </a:r>
                <a:r>
                  <a:rPr lang="ru-RU" dirty="0"/>
                  <a:t> </a:t>
                </a:r>
                <a:r>
                  <a:rPr lang="ru-RU" dirty="0" err="1"/>
                  <a:t>formula</a:t>
                </a:r>
                <a:r>
                  <a:rPr lang="ru-RU" dirty="0"/>
                  <a:t> </a:t>
                </a:r>
                <a:r>
                  <a:rPr lang="ru-RU" dirty="0" err="1"/>
                  <a:t>yordamida</a:t>
                </a:r>
                <a:r>
                  <a:rPr lang="ru-RU" dirty="0"/>
                  <a:t> </a:t>
                </a:r>
                <a:r>
                  <a:rPr lang="ru-RU" dirty="0" err="1"/>
                  <a:t>hisoblanadi</a:t>
                </a:r>
                <a:r>
                  <a:rPr lang="ru-RU" dirty="0"/>
                  <a:t>:</a:t>
                </a:r>
              </a:p>
              <a:p>
                <a:pPr marL="0" indent="0">
                  <a:buNone/>
                </a:pPr>
                <a14:m>
                  <m:oMathPara xmlns:m="http://schemas.openxmlformats.org/officeDocument/2006/math">
                    <m:oMathParaPr>
                      <m:jc m:val="center"/>
                    </m:oMathParaPr>
                    <m:oMath xmlns:m="http://schemas.openxmlformats.org/officeDocument/2006/math">
                      <m:sSub>
                        <m:sSubPr>
                          <m:ctrlPr>
                            <a:rPr lang="ru-RU" i="1">
                              <a:latin typeface="Cambria Math" panose="02040503050406030204" pitchFamily="18" charset="0"/>
                            </a:rPr>
                          </m:ctrlPr>
                        </m:sSubPr>
                        <m:e>
                          <m:r>
                            <a:rPr lang="ru-RU" i="1">
                              <a:latin typeface="Cambria Math" panose="02040503050406030204" pitchFamily="18" charset="0"/>
                            </a:rPr>
                            <m:t>𝑒</m:t>
                          </m:r>
                        </m:e>
                        <m:sub>
                          <m:r>
                            <a:rPr lang="ru-RU" i="1">
                              <a:latin typeface="Cambria Math" panose="02040503050406030204" pitchFamily="18" charset="0"/>
                            </a:rPr>
                            <m:t>𝑥</m:t>
                          </m:r>
                          <m:r>
                            <a:rPr lang="ru-RU" i="1">
                              <a:latin typeface="Cambria Math" panose="02040503050406030204" pitchFamily="18" charset="0"/>
                            </a:rPr>
                            <m:t>+</m:t>
                          </m:r>
                          <m:r>
                            <a:rPr lang="ru-RU" i="1">
                              <a:latin typeface="Cambria Math" panose="02040503050406030204" pitchFamily="18" charset="0"/>
                            </a:rPr>
                            <m:t>𝑡</m:t>
                          </m:r>
                        </m:sub>
                      </m:sSub>
                      <m:r>
                        <a:rPr lang="ru-RU" i="1">
                          <a:latin typeface="Cambria Math" panose="02040503050406030204" pitchFamily="18" charset="0"/>
                        </a:rPr>
                        <m:t>=</m:t>
                      </m:r>
                      <m:f>
                        <m:fPr>
                          <m:ctrlPr>
                            <a:rPr lang="ru-RU" i="1">
                              <a:latin typeface="Cambria Math" panose="02040503050406030204" pitchFamily="18" charset="0"/>
                            </a:rPr>
                          </m:ctrlPr>
                        </m:fPr>
                        <m:num>
                          <m:sSub>
                            <m:sSubPr>
                              <m:ctrlPr>
                                <a:rPr lang="ru-RU" i="1">
                                  <a:latin typeface="Cambria Math" panose="02040503050406030204" pitchFamily="18" charset="0"/>
                                </a:rPr>
                              </m:ctrlPr>
                            </m:sSubPr>
                            <m:e>
                              <m:r>
                                <a:rPr lang="ru-RU" i="1">
                                  <a:latin typeface="Cambria Math" panose="02040503050406030204" pitchFamily="18" charset="0"/>
                                </a:rPr>
                                <m:t>𝑡</m:t>
                              </m:r>
                            </m:e>
                            <m:sub>
                              <m:r>
                                <a:rPr lang="ru-RU" i="1">
                                  <a:latin typeface="Cambria Math" panose="02040503050406030204" pitchFamily="18" charset="0"/>
                                </a:rPr>
                                <m:t>𝑥</m:t>
                              </m:r>
                              <m:r>
                                <a:rPr lang="ru-RU" i="1">
                                  <a:latin typeface="Cambria Math" panose="02040503050406030204" pitchFamily="18" charset="0"/>
                                </a:rPr>
                                <m:t>+</m:t>
                              </m:r>
                              <m:r>
                                <a:rPr lang="ru-RU" i="1">
                                  <a:latin typeface="Cambria Math" panose="02040503050406030204" pitchFamily="18" charset="0"/>
                                </a:rPr>
                                <m:t>𝑡</m:t>
                              </m:r>
                            </m:sub>
                          </m:sSub>
                          <m:r>
                            <a:rPr lang="ru-RU" i="1">
                              <a:latin typeface="Cambria Math" panose="02040503050406030204" pitchFamily="18" charset="0"/>
                            </a:rPr>
                            <m:t>+</m:t>
                          </m:r>
                          <m:sSub>
                            <m:sSubPr>
                              <m:ctrlPr>
                                <a:rPr lang="ru-RU" i="1">
                                  <a:latin typeface="Cambria Math" panose="02040503050406030204" pitchFamily="18" charset="0"/>
                                </a:rPr>
                              </m:ctrlPr>
                            </m:sSubPr>
                            <m:e>
                              <m:r>
                                <a:rPr lang="ru-RU" i="1">
                                  <a:latin typeface="Cambria Math" panose="02040503050406030204" pitchFamily="18" charset="0"/>
                                </a:rPr>
                                <m:t>𝑡</m:t>
                              </m:r>
                            </m:e>
                            <m:sub>
                              <m:r>
                                <a:rPr lang="ru-RU" i="1">
                                  <a:latin typeface="Cambria Math" panose="02040503050406030204" pitchFamily="18" charset="0"/>
                                </a:rPr>
                                <m:t>𝑥</m:t>
                              </m:r>
                            </m:sub>
                          </m:sSub>
                        </m:num>
                        <m:den>
                          <m:sSub>
                            <m:sSubPr>
                              <m:ctrlPr>
                                <a:rPr lang="ru-RU" i="1">
                                  <a:latin typeface="Cambria Math" panose="02040503050406030204" pitchFamily="18" charset="0"/>
                                </a:rPr>
                              </m:ctrlPr>
                            </m:sSubPr>
                            <m:e>
                              <m:r>
                                <a:rPr lang="ru-RU" i="1">
                                  <a:latin typeface="Cambria Math" panose="02040503050406030204" pitchFamily="18" charset="0"/>
                                </a:rPr>
                                <m:t>𝑙</m:t>
                              </m:r>
                            </m:e>
                            <m:sub>
                              <m:r>
                                <a:rPr lang="ru-RU" i="1">
                                  <a:latin typeface="Cambria Math" panose="02040503050406030204" pitchFamily="18" charset="0"/>
                                </a:rPr>
                                <m:t>𝑥</m:t>
                              </m:r>
                              <m:r>
                                <a:rPr lang="ru-RU" i="1">
                                  <a:latin typeface="Cambria Math" panose="02040503050406030204" pitchFamily="18" charset="0"/>
                                </a:rPr>
                                <m:t>+</m:t>
                              </m:r>
                              <m:r>
                                <a:rPr lang="ru-RU" i="1">
                                  <a:latin typeface="Cambria Math" panose="02040503050406030204" pitchFamily="18" charset="0"/>
                                </a:rPr>
                                <m:t>𝑡</m:t>
                              </m:r>
                            </m:sub>
                          </m:sSub>
                        </m:den>
                      </m:f>
                    </m:oMath>
                  </m:oMathPara>
                </a14:m>
                <a:endParaRPr lang="ru-RU" dirty="0"/>
              </a:p>
              <a:p>
                <a:pPr marL="0" indent="0">
                  <a:buNone/>
                </a:pPr>
                <a:r>
                  <a:rPr lang="ru-RU" dirty="0" err="1"/>
                  <a:t>Mazkur</a:t>
                </a:r>
                <a:r>
                  <a:rPr lang="ru-RU" dirty="0"/>
                  <a:t> </a:t>
                </a:r>
                <a:r>
                  <a:rPr lang="ru-RU" dirty="0" err="1"/>
                  <a:t>ko'rsatkichning</a:t>
                </a:r>
                <a:r>
                  <a:rPr lang="ru-RU" dirty="0"/>
                  <a:t> </a:t>
                </a:r>
                <a:r>
                  <a:rPr lang="ru-RU" dirty="0" err="1"/>
                  <a:t>ahamiyati</a:t>
                </a:r>
                <a:r>
                  <a:rPr lang="ru-RU" dirty="0"/>
                  <a:t> </a:t>
                </a:r>
                <a:r>
                  <a:rPr lang="ru-RU" dirty="0" err="1"/>
                  <a:t>shundaki</a:t>
                </a:r>
                <a:r>
                  <a:rPr lang="ru-RU" dirty="0"/>
                  <a:t>, u </a:t>
                </a:r>
                <a:r>
                  <a:rPr lang="ru-RU" dirty="0" err="1"/>
                  <a:t>aniq</a:t>
                </a:r>
                <a:r>
                  <a:rPr lang="ru-RU" dirty="0"/>
                  <a:t> </a:t>
                </a:r>
                <a:r>
                  <a:rPr lang="ru-RU" dirty="0" err="1"/>
                  <a:t>yosh</a:t>
                </a:r>
                <a:r>
                  <a:rPr lang="ru-RU" dirty="0"/>
                  <a:t> </a:t>
                </a:r>
                <a:r>
                  <a:rPr lang="ru-RU" dirty="0" err="1"/>
                  <a:t>oralig‘idagi</a:t>
                </a:r>
                <a:r>
                  <a:rPr lang="ru-RU" dirty="0"/>
                  <a:t> </a:t>
                </a:r>
                <a:r>
                  <a:rPr lang="ru-RU" dirty="0" err="1"/>
                  <a:t>o‘lim</a:t>
                </a:r>
                <a:r>
                  <a:rPr lang="ru-RU" dirty="0"/>
                  <a:t> </a:t>
                </a:r>
                <a:r>
                  <a:rPr lang="ru-RU" dirty="0" err="1"/>
                  <a:t>hisobiga</a:t>
                </a:r>
                <a:r>
                  <a:rPr lang="ru-RU" dirty="0"/>
                  <a:t> </a:t>
                </a:r>
                <a:r>
                  <a:rPr lang="ru-RU" dirty="0" err="1"/>
                  <a:t>hayot</a:t>
                </a:r>
                <a:r>
                  <a:rPr lang="ru-RU" dirty="0"/>
                  <a:t> </a:t>
                </a:r>
                <a:r>
                  <a:rPr lang="ru-RU" dirty="0" err="1"/>
                  <a:t>davomiyligi</a:t>
                </a:r>
                <a:r>
                  <a:rPr lang="ru-RU" dirty="0"/>
                  <a:t> </a:t>
                </a:r>
                <a:r>
                  <a:rPr lang="ru-RU" dirty="0" err="1"/>
                  <a:t>yillaridagi</a:t>
                </a:r>
                <a:r>
                  <a:rPr lang="ru-RU" dirty="0"/>
                  <a:t> </a:t>
                </a:r>
                <a:r>
                  <a:rPr lang="ru-RU" dirty="0" err="1"/>
                  <a:t>real</a:t>
                </a:r>
                <a:r>
                  <a:rPr lang="ru-RU" dirty="0"/>
                  <a:t> </a:t>
                </a:r>
                <a:r>
                  <a:rPr lang="ru-RU" dirty="0" err="1"/>
                  <a:t>yo’qotiladigan</a:t>
                </a:r>
                <a:r>
                  <a:rPr lang="ru-RU" dirty="0"/>
                  <a:t> </a:t>
                </a:r>
                <a:r>
                  <a:rPr lang="ru-RU" dirty="0" err="1"/>
                  <a:t>yillar</a:t>
                </a:r>
                <a:r>
                  <a:rPr lang="ru-RU" dirty="0"/>
                  <a:t> </a:t>
                </a:r>
                <a:r>
                  <a:rPr lang="ru-RU" dirty="0" err="1"/>
                  <a:t>sonini</a:t>
                </a:r>
                <a:r>
                  <a:rPr lang="ru-RU" dirty="0"/>
                  <a:t> </a:t>
                </a:r>
                <a:r>
                  <a:rPr lang="ru-RU" dirty="0" err="1"/>
                  <a:t>aniqlash</a:t>
                </a:r>
                <a:r>
                  <a:rPr lang="ru-RU" dirty="0"/>
                  <a:t> </a:t>
                </a:r>
                <a:r>
                  <a:rPr lang="ru-RU" dirty="0" err="1"/>
                  <a:t>imkonini</a:t>
                </a:r>
                <a:r>
                  <a:rPr lang="ru-RU" dirty="0"/>
                  <a:t> </a:t>
                </a:r>
                <a:r>
                  <a:rPr lang="ru-RU" dirty="0" err="1"/>
                  <a:t>beradi</a:t>
                </a:r>
                <a:r>
                  <a:rPr lang="ru-RU" dirty="0"/>
                  <a:t>.</a:t>
                </a:r>
              </a:p>
              <a:p>
                <a:endParaRPr lang="ru-RU" dirty="0"/>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457200" y="764704"/>
                <a:ext cx="8229600" cy="5559896"/>
              </a:xfrm>
              <a:blipFill rotWithShape="0">
                <a:blip r:embed="rId2"/>
                <a:stretch>
                  <a:fillRect l="-1333" t="-876" r="-1111"/>
                </a:stretch>
              </a:blipFill>
            </p:spPr>
            <p:txBody>
              <a:bodyPr/>
              <a:lstStyle/>
              <a:p>
                <a:r>
                  <a:rPr lang="ru-RU">
                    <a:noFill/>
                  </a:rPr>
                  <a:t> </a:t>
                </a:r>
              </a:p>
            </p:txBody>
          </p:sp>
        </mc:Fallback>
      </mc:AlternateContent>
    </p:spTree>
    <p:extLst>
      <p:ext uri="{BB962C8B-B14F-4D97-AF65-F5344CB8AC3E}">
        <p14:creationId xmlns:p14="http://schemas.microsoft.com/office/powerpoint/2010/main" val="40785359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435280" cy="6192688"/>
          </a:xfrm>
        </p:spPr>
        <p:txBody>
          <a:bodyPr>
            <a:normAutofit fontScale="77500" lnSpcReduction="20000"/>
          </a:bodyPr>
          <a:lstStyle/>
          <a:p>
            <a:pPr marL="0" indent="0">
              <a:buNone/>
            </a:pPr>
            <a:r>
              <a:rPr lang="en-US" dirty="0" smtClean="0"/>
              <a:t>	</a:t>
            </a:r>
            <a:r>
              <a:rPr lang="en-US" dirty="0" err="1" smtClean="0"/>
              <a:t>Buning</a:t>
            </a:r>
            <a:r>
              <a:rPr lang="en-US" dirty="0" smtClean="0"/>
              <a:t> </a:t>
            </a:r>
            <a:r>
              <a:rPr lang="en-US" dirty="0" err="1"/>
              <a:t>uchun</a:t>
            </a:r>
            <a:r>
              <a:rPr lang="en-US" dirty="0"/>
              <a:t> </a:t>
            </a:r>
            <a:r>
              <a:rPr lang="en-US" dirty="0" err="1"/>
              <a:t>hosil</a:t>
            </a:r>
            <a:r>
              <a:rPr lang="en-US" dirty="0"/>
              <a:t> </a:t>
            </a:r>
            <a:r>
              <a:rPr lang="en-US" dirty="0" err="1"/>
              <a:t>bo'lgan</a:t>
            </a:r>
            <a:r>
              <a:rPr lang="en-US" dirty="0"/>
              <a:t> </a:t>
            </a:r>
            <a:r>
              <a:rPr lang="en-US" dirty="0" err="1"/>
              <a:t>qiymatni</a:t>
            </a:r>
            <a:r>
              <a:rPr lang="en-US" dirty="0"/>
              <a:t> </a:t>
            </a:r>
            <a:r>
              <a:rPr lang="en-US" dirty="0" err="1"/>
              <a:t>berilgan</a:t>
            </a:r>
            <a:r>
              <a:rPr lang="en-US" dirty="0"/>
              <a:t> </a:t>
            </a:r>
            <a:r>
              <a:rPr lang="en-US" dirty="0" err="1"/>
              <a:t>yosh</a:t>
            </a:r>
            <a:r>
              <a:rPr lang="en-US" dirty="0"/>
              <a:t> </a:t>
            </a:r>
            <a:r>
              <a:rPr lang="en-US" dirty="0" err="1"/>
              <a:t>oralig‘i</a:t>
            </a:r>
            <a:r>
              <a:rPr lang="en-US" dirty="0"/>
              <a:t> </a:t>
            </a:r>
            <a:r>
              <a:rPr lang="en-US" dirty="0" err="1"/>
              <a:t>uzunligidan</a:t>
            </a:r>
            <a:r>
              <a:rPr lang="en-US" dirty="0"/>
              <a:t> </a:t>
            </a:r>
            <a:r>
              <a:rPr lang="en-US" dirty="0" err="1"/>
              <a:t>ayirish</a:t>
            </a:r>
            <a:r>
              <a:rPr lang="en-US" dirty="0"/>
              <a:t> </a:t>
            </a:r>
            <a:r>
              <a:rPr lang="en-US" dirty="0" err="1"/>
              <a:t>lozim</a:t>
            </a:r>
            <a:r>
              <a:rPr lang="en-US" dirty="0"/>
              <a:t>. </a:t>
            </a:r>
            <a:r>
              <a:rPr lang="en-US" dirty="0" err="1"/>
              <a:t>Masalan</a:t>
            </a:r>
            <a:r>
              <a:rPr lang="en-US" dirty="0"/>
              <a:t>, agar 20-30 </a:t>
            </a:r>
            <a:r>
              <a:rPr lang="en-US" dirty="0" err="1"/>
              <a:t>yosh</a:t>
            </a:r>
            <a:r>
              <a:rPr lang="en-US" dirty="0"/>
              <a:t> </a:t>
            </a:r>
            <a:r>
              <a:rPr lang="en-US" dirty="0" err="1"/>
              <a:t>oralig‘ida</a:t>
            </a:r>
            <a:r>
              <a:rPr lang="en-US" dirty="0"/>
              <a:t> </a:t>
            </a:r>
            <a:r>
              <a:rPr lang="en-US" dirty="0" err="1"/>
              <a:t>hisoblangan</a:t>
            </a:r>
            <a:r>
              <a:rPr lang="en-US" dirty="0"/>
              <a:t> </a:t>
            </a:r>
            <a:r>
              <a:rPr lang="en-US" dirty="0" err="1"/>
              <a:t>hayot</a:t>
            </a:r>
            <a:r>
              <a:rPr lang="en-US" dirty="0"/>
              <a:t> </a:t>
            </a:r>
            <a:r>
              <a:rPr lang="en-US" dirty="0" err="1"/>
              <a:t>davomiyligi</a:t>
            </a:r>
            <a:r>
              <a:rPr lang="en-US" dirty="0"/>
              <a:t> 9,5 </a:t>
            </a:r>
            <a:r>
              <a:rPr lang="en-US" dirty="0" err="1"/>
              <a:t>yoshga</a:t>
            </a:r>
            <a:r>
              <a:rPr lang="en-US" dirty="0"/>
              <a:t> </a:t>
            </a:r>
            <a:r>
              <a:rPr lang="en-US" dirty="0" err="1"/>
              <a:t>teng</a:t>
            </a:r>
            <a:r>
              <a:rPr lang="en-US" dirty="0"/>
              <a:t> </a:t>
            </a:r>
            <a:r>
              <a:rPr lang="en-US" dirty="0" err="1"/>
              <a:t>bo'lsa</a:t>
            </a:r>
            <a:r>
              <a:rPr lang="en-US" dirty="0"/>
              <a:t>, </a:t>
            </a:r>
            <a:r>
              <a:rPr lang="en-US" dirty="0" err="1"/>
              <a:t>oraliqning</a:t>
            </a:r>
            <a:r>
              <a:rPr lang="en-US" dirty="0"/>
              <a:t> </a:t>
            </a:r>
            <a:r>
              <a:rPr lang="en-US" dirty="0" err="1"/>
              <a:t>amaldagi</a:t>
            </a:r>
            <a:r>
              <a:rPr lang="en-US" dirty="0"/>
              <a:t> </a:t>
            </a:r>
            <a:r>
              <a:rPr lang="en-US" dirty="0" err="1"/>
              <a:t>uzunligi</a:t>
            </a:r>
            <a:r>
              <a:rPr lang="en-US" dirty="0"/>
              <a:t> 10 </a:t>
            </a:r>
            <a:r>
              <a:rPr lang="en-US" dirty="0" err="1"/>
              <a:t>yil</a:t>
            </a:r>
            <a:r>
              <a:rPr lang="en-US" dirty="0"/>
              <a:t> </a:t>
            </a:r>
            <a:r>
              <a:rPr lang="en-US" dirty="0" err="1"/>
              <a:t>bo'lsa</a:t>
            </a:r>
            <a:r>
              <a:rPr lang="en-US" dirty="0"/>
              <a:t>, u </a:t>
            </a:r>
            <a:r>
              <a:rPr lang="en-US" dirty="0" err="1"/>
              <a:t>holda</a:t>
            </a:r>
            <a:r>
              <a:rPr lang="en-US" dirty="0"/>
              <a:t> </a:t>
            </a:r>
            <a:r>
              <a:rPr lang="en-US" dirty="0" err="1"/>
              <a:t>joriy</a:t>
            </a:r>
            <a:r>
              <a:rPr lang="en-US" dirty="0"/>
              <a:t> </a:t>
            </a:r>
            <a:r>
              <a:rPr lang="en-US" dirty="0" err="1"/>
              <a:t>o‘lim</a:t>
            </a:r>
            <a:r>
              <a:rPr lang="en-US" dirty="0"/>
              <a:t> </a:t>
            </a:r>
            <a:r>
              <a:rPr lang="en-US" dirty="0" err="1"/>
              <a:t>darajasi</a:t>
            </a:r>
            <a:r>
              <a:rPr lang="en-US" dirty="0"/>
              <a:t> </a:t>
            </a:r>
            <a:r>
              <a:rPr lang="en-US" dirty="0" err="1"/>
              <a:t>saqlangan</a:t>
            </a:r>
            <a:r>
              <a:rPr lang="en-US" dirty="0"/>
              <a:t> </a:t>
            </a:r>
            <a:r>
              <a:rPr lang="en-US" dirty="0" err="1"/>
              <a:t>vaziyatda</a:t>
            </a:r>
            <a:r>
              <a:rPr lang="en-US" dirty="0"/>
              <a:t> </a:t>
            </a:r>
            <a:r>
              <a:rPr lang="en-US" dirty="0" err="1"/>
              <a:t>har</a:t>
            </a:r>
            <a:r>
              <a:rPr lang="en-US" dirty="0"/>
              <a:t> </a:t>
            </a:r>
            <a:r>
              <a:rPr lang="en-US" dirty="0" err="1"/>
              <a:t>bir</a:t>
            </a:r>
            <a:r>
              <a:rPr lang="en-US" dirty="0"/>
              <a:t> 20 </a:t>
            </a:r>
            <a:r>
              <a:rPr lang="en-US" dirty="0" err="1"/>
              <a:t>yoshga</a:t>
            </a:r>
            <a:r>
              <a:rPr lang="en-US" dirty="0"/>
              <a:t> </a:t>
            </a:r>
            <a:r>
              <a:rPr lang="en-US" dirty="0" err="1"/>
              <a:t>to‘lganlar</a:t>
            </a:r>
            <a:r>
              <a:rPr lang="en-US" dirty="0"/>
              <a:t> </a:t>
            </a:r>
            <a:r>
              <a:rPr lang="en-US" dirty="0" err="1"/>
              <a:t>uchun</a:t>
            </a:r>
            <a:r>
              <a:rPr lang="en-US" dirty="0"/>
              <a:t> </a:t>
            </a:r>
            <a:r>
              <a:rPr lang="en-US" dirty="0" err="1"/>
              <a:t>yo'qotishlar</a:t>
            </a:r>
            <a:r>
              <a:rPr lang="en-US" dirty="0"/>
              <a:t> 0,5 </a:t>
            </a:r>
            <a:r>
              <a:rPr lang="en-US" dirty="0" err="1"/>
              <a:t>yilga</a:t>
            </a:r>
            <a:r>
              <a:rPr lang="en-US" dirty="0"/>
              <a:t> </a:t>
            </a:r>
            <a:r>
              <a:rPr lang="en-US" dirty="0" err="1"/>
              <a:t>teng</a:t>
            </a:r>
            <a:r>
              <a:rPr lang="en-US" dirty="0"/>
              <a:t> </a:t>
            </a:r>
            <a:r>
              <a:rPr lang="en-US" dirty="0" err="1"/>
              <a:t>bo'Iadi</a:t>
            </a:r>
            <a:r>
              <a:rPr lang="en-US" dirty="0"/>
              <a:t>. </a:t>
            </a:r>
            <a:r>
              <a:rPr lang="en-US" dirty="0" err="1"/>
              <a:t>Ushbu</a:t>
            </a:r>
            <a:r>
              <a:rPr lang="en-US" dirty="0"/>
              <a:t> </a:t>
            </a:r>
            <a:r>
              <a:rPr lang="en-US" dirty="0" err="1"/>
              <a:t>guruh</a:t>
            </a:r>
            <a:r>
              <a:rPr lang="en-US" dirty="0"/>
              <a:t> </a:t>
            </a:r>
            <a:r>
              <a:rPr lang="en-US" dirty="0" err="1"/>
              <a:t>uchun</a:t>
            </a:r>
            <a:r>
              <a:rPr lang="en-US" dirty="0"/>
              <a:t> 20 </a:t>
            </a:r>
            <a:r>
              <a:rPr lang="en-US" dirty="0" err="1"/>
              <a:t>yoshlilarning</a:t>
            </a:r>
            <a:r>
              <a:rPr lang="en-US" dirty="0"/>
              <a:t> </a:t>
            </a:r>
            <a:r>
              <a:rPr lang="en-US" dirty="0" err="1"/>
              <a:t>amaldagi</a:t>
            </a:r>
            <a:r>
              <a:rPr lang="en-US" dirty="0"/>
              <a:t> </a:t>
            </a:r>
            <a:r>
              <a:rPr lang="en-US" dirty="0" err="1"/>
              <a:t>sonini</a:t>
            </a:r>
            <a:r>
              <a:rPr lang="en-US" dirty="0"/>
              <a:t> </a:t>
            </a:r>
            <a:r>
              <a:rPr lang="en-US" dirty="0" err="1"/>
              <a:t>bilib</a:t>
            </a:r>
            <a:r>
              <a:rPr lang="en-US" dirty="0"/>
              <a:t>, </a:t>
            </a:r>
            <a:r>
              <a:rPr lang="en-US" dirty="0" err="1"/>
              <a:t>mazkur</a:t>
            </a:r>
            <a:r>
              <a:rPr lang="en-US" dirty="0"/>
              <a:t> </a:t>
            </a:r>
            <a:r>
              <a:rPr lang="en-US" dirty="0" err="1"/>
              <a:t>aholi</a:t>
            </a:r>
            <a:r>
              <a:rPr lang="en-US" dirty="0"/>
              <a:t> </a:t>
            </a:r>
            <a:r>
              <a:rPr lang="en-US" dirty="0" err="1"/>
              <a:t>avlodi</a:t>
            </a:r>
            <a:r>
              <a:rPr lang="en-US" dirty="0"/>
              <a:t> </a:t>
            </a:r>
            <a:r>
              <a:rPr lang="en-US" dirty="0" err="1"/>
              <a:t>kelgusi</a:t>
            </a:r>
            <a:r>
              <a:rPr lang="en-US" dirty="0"/>
              <a:t> 10 </a:t>
            </a:r>
            <a:r>
              <a:rPr lang="en-US" dirty="0" err="1"/>
              <a:t>yil</a:t>
            </a:r>
            <a:r>
              <a:rPr lang="en-US" dirty="0"/>
              <a:t> </a:t>
            </a:r>
            <a:r>
              <a:rPr lang="en-US" dirty="0" err="1"/>
              <a:t>mobaynida</a:t>
            </a:r>
            <a:r>
              <a:rPr lang="en-US" dirty="0"/>
              <a:t> </a:t>
            </a:r>
            <a:r>
              <a:rPr lang="en-US" dirty="0" err="1"/>
              <a:t>duch</a:t>
            </a:r>
            <a:r>
              <a:rPr lang="en-US" dirty="0"/>
              <a:t> </a:t>
            </a:r>
            <a:r>
              <a:rPr lang="en-US" dirty="0" err="1"/>
              <a:t>keladigan</a:t>
            </a:r>
            <a:r>
              <a:rPr lang="en-US" dirty="0"/>
              <a:t> </a:t>
            </a:r>
            <a:r>
              <a:rPr lang="en-US" dirty="0" err="1"/>
              <a:t>yo'qotishlarning</a:t>
            </a:r>
            <a:r>
              <a:rPr lang="en-US" dirty="0"/>
              <a:t> </a:t>
            </a:r>
            <a:r>
              <a:rPr lang="en-US" dirty="0" err="1"/>
              <a:t>yig'indisini</a:t>
            </a:r>
            <a:r>
              <a:rPr lang="en-US" dirty="0"/>
              <a:t> </a:t>
            </a:r>
            <a:r>
              <a:rPr lang="en-US" dirty="0" err="1"/>
              <a:t>aniqlash</a:t>
            </a:r>
            <a:r>
              <a:rPr lang="en-US" dirty="0"/>
              <a:t> </a:t>
            </a:r>
            <a:r>
              <a:rPr lang="en-US" dirty="0" err="1"/>
              <a:t>mumkin</a:t>
            </a:r>
            <a:r>
              <a:rPr lang="en-US" dirty="0"/>
              <a:t>. </a:t>
            </a:r>
            <a:r>
              <a:rPr lang="en-US" dirty="0" err="1"/>
              <a:t>Ular</a:t>
            </a:r>
            <a:r>
              <a:rPr lang="en-US" dirty="0"/>
              <a:t> </a:t>
            </a:r>
            <a:r>
              <a:rPr lang="en-US" dirty="0" err="1"/>
              <a:t>quyidagi</a:t>
            </a:r>
            <a:r>
              <a:rPr lang="en-US" dirty="0"/>
              <a:t> formula </a:t>
            </a:r>
            <a:r>
              <a:rPr lang="en-US" dirty="0" err="1"/>
              <a:t>yordamida</a:t>
            </a:r>
            <a:r>
              <a:rPr lang="en-US" dirty="0"/>
              <a:t> </a:t>
            </a:r>
            <a:r>
              <a:rPr lang="en-US" dirty="0" err="1"/>
              <a:t>aniqlanadi</a:t>
            </a:r>
            <a:r>
              <a:rPr lang="en-US" dirty="0"/>
              <a:t>:</a:t>
            </a:r>
            <a:endParaRPr lang="ru-RU" dirty="0"/>
          </a:p>
          <a:p>
            <a:pPr marL="0" indent="0">
              <a:buNone/>
            </a:pPr>
            <a:r>
              <a:rPr lang="en-US" dirty="0" smtClean="0"/>
              <a:t>		</a:t>
            </a:r>
            <a:r>
              <a:rPr lang="en-US" dirty="0" err="1" smtClean="0"/>
              <a:t>dT</a:t>
            </a:r>
            <a:r>
              <a:rPr lang="en-US" dirty="0" smtClean="0"/>
              <a:t>=0,5*P</a:t>
            </a:r>
            <a:r>
              <a:rPr lang="en-US" baseline="-25000" dirty="0" smtClean="0"/>
              <a:t>20</a:t>
            </a:r>
            <a:endParaRPr lang="ru-RU" dirty="0"/>
          </a:p>
          <a:p>
            <a:pPr marL="0" indent="0">
              <a:buNone/>
            </a:pPr>
            <a:r>
              <a:rPr lang="en-US" dirty="0" smtClean="0"/>
              <a:t>	0‘lim </a:t>
            </a:r>
            <a:r>
              <a:rPr lang="en-US" dirty="0" err="1"/>
              <a:t>jadvali</a:t>
            </a:r>
            <a:r>
              <a:rPr lang="en-US" dirty="0"/>
              <a:t> </a:t>
            </a:r>
            <a:r>
              <a:rPr lang="en-US" dirty="0" err="1"/>
              <a:t>o'limning</a:t>
            </a:r>
            <a:r>
              <a:rPr lang="en-US" dirty="0"/>
              <a:t> </a:t>
            </a:r>
            <a:r>
              <a:rPr lang="en-US" dirty="0" err="1"/>
              <a:t>joriy</a:t>
            </a:r>
            <a:r>
              <a:rPr lang="en-US" dirty="0"/>
              <a:t> </a:t>
            </a:r>
            <a:r>
              <a:rPr lang="en-US" dirty="0" err="1"/>
              <a:t>holati</a:t>
            </a:r>
            <a:r>
              <a:rPr lang="en-US" dirty="0"/>
              <a:t> </a:t>
            </a:r>
            <a:r>
              <a:rPr lang="en-US" dirty="0" err="1"/>
              <a:t>va</a:t>
            </a:r>
            <a:r>
              <a:rPr lang="en-US" dirty="0"/>
              <a:t> </a:t>
            </a:r>
            <a:r>
              <a:rPr lang="en-US" dirty="0" err="1"/>
              <a:t>yosh</a:t>
            </a:r>
            <a:r>
              <a:rPr lang="en-US" dirty="0"/>
              <a:t> </a:t>
            </a:r>
            <a:r>
              <a:rPr lang="en-US" dirty="0" err="1"/>
              <a:t>bo'yicha</a:t>
            </a:r>
            <a:r>
              <a:rPr lang="en-US" dirty="0"/>
              <a:t> </a:t>
            </a:r>
            <a:r>
              <a:rPr lang="en-US" dirty="0" err="1"/>
              <a:t>guruhlardagi</a:t>
            </a:r>
            <a:r>
              <a:rPr lang="en-US" dirty="0"/>
              <a:t> </a:t>
            </a:r>
            <a:r>
              <a:rPr lang="en-US" dirty="0" err="1"/>
              <a:t>dinamikasi</a:t>
            </a:r>
            <a:r>
              <a:rPr lang="en-US" dirty="0"/>
              <a:t> </a:t>
            </a:r>
            <a:r>
              <a:rPr lang="en-US" dirty="0" err="1"/>
              <a:t>tahlilining</a:t>
            </a:r>
            <a:r>
              <a:rPr lang="en-US" dirty="0"/>
              <a:t> </a:t>
            </a:r>
            <a:r>
              <a:rPr lang="en-US" dirty="0" err="1"/>
              <a:t>mukammal</a:t>
            </a:r>
            <a:r>
              <a:rPr lang="en-US" dirty="0"/>
              <a:t> </a:t>
            </a:r>
            <a:r>
              <a:rPr lang="en-US" dirty="0" err="1"/>
              <a:t>vositasidir</a:t>
            </a:r>
            <a:r>
              <a:rPr lang="en-US" dirty="0"/>
              <a:t>. 0‘lim </a:t>
            </a:r>
            <a:r>
              <a:rPr lang="en-US" dirty="0" err="1"/>
              <a:t>jadvalining</a:t>
            </a:r>
            <a:r>
              <a:rPr lang="en-US" dirty="0"/>
              <a:t> </a:t>
            </a:r>
            <a:r>
              <a:rPr lang="en-US" dirty="0" err="1"/>
              <a:t>yakuniy</a:t>
            </a:r>
            <a:r>
              <a:rPr lang="en-US" dirty="0"/>
              <a:t> </a:t>
            </a:r>
            <a:r>
              <a:rPr lang="en-US" dirty="0" err="1"/>
              <a:t>ko‘rsatkichi</a:t>
            </a:r>
            <a:r>
              <a:rPr lang="en-US" dirty="0"/>
              <a:t> </a:t>
            </a:r>
            <a:r>
              <a:rPr lang="en-US" dirty="0" err="1"/>
              <a:t>hisoblangan</a:t>
            </a:r>
            <a:r>
              <a:rPr lang="en-US" dirty="0"/>
              <a:t> </a:t>
            </a:r>
            <a:r>
              <a:rPr lang="en-US" dirty="0" err="1"/>
              <a:t>yangi</a:t>
            </a:r>
            <a:r>
              <a:rPr lang="en-US" dirty="0"/>
              <a:t> </a:t>
            </a:r>
            <a:r>
              <a:rPr lang="en-US" dirty="0" err="1"/>
              <a:t>tug‘ilgan</a:t>
            </a:r>
            <a:r>
              <a:rPr lang="en-US" dirty="0"/>
              <a:t> </a:t>
            </a:r>
            <a:r>
              <a:rPr lang="en-US" dirty="0" err="1"/>
              <a:t>chaqaloq</a:t>
            </a:r>
            <a:r>
              <a:rPr lang="en-US" dirty="0"/>
              <a:t> </a:t>
            </a:r>
            <a:r>
              <a:rPr lang="en-US" dirty="0" err="1"/>
              <a:t>uchun</a:t>
            </a:r>
            <a:r>
              <a:rPr lang="en-US" dirty="0"/>
              <a:t> </a:t>
            </a:r>
            <a:r>
              <a:rPr lang="en-US" dirty="0" err="1"/>
              <a:t>kutiladigan</a:t>
            </a:r>
            <a:r>
              <a:rPr lang="en-US" dirty="0"/>
              <a:t> </a:t>
            </a:r>
            <a:r>
              <a:rPr lang="en-US" dirty="0" err="1"/>
              <a:t>hayot</a:t>
            </a:r>
            <a:r>
              <a:rPr lang="en-US" dirty="0"/>
              <a:t> </a:t>
            </a:r>
            <a:r>
              <a:rPr lang="en-US" dirty="0" err="1"/>
              <a:t>davomiyligining</a:t>
            </a:r>
            <a:r>
              <a:rPr lang="en-US" dirty="0"/>
              <a:t> </a:t>
            </a:r>
            <a:r>
              <a:rPr lang="en-US" dirty="0" err="1"/>
              <a:t>ko'rsatkichi</a:t>
            </a:r>
            <a:r>
              <a:rPr lang="en-US" dirty="0"/>
              <a:t> </a:t>
            </a:r>
            <a:r>
              <a:rPr lang="en-US" dirty="0" err="1"/>
              <a:t>ko‘rinishida</a:t>
            </a:r>
            <a:r>
              <a:rPr lang="en-US" dirty="0"/>
              <a:t>, </a:t>
            </a:r>
            <a:r>
              <a:rPr lang="en-US" dirty="0" err="1"/>
              <a:t>birtomondan</a:t>
            </a:r>
            <a:r>
              <a:rPr lang="en-US" dirty="0"/>
              <a:t>, </a:t>
            </a:r>
            <a:r>
              <a:rPr lang="en-US" dirty="0" err="1"/>
              <a:t>o‘lim</a:t>
            </a:r>
            <a:r>
              <a:rPr lang="en-US" dirty="0"/>
              <a:t> </a:t>
            </a:r>
            <a:r>
              <a:rPr lang="en-US" dirty="0" err="1"/>
              <a:t>darajasini</a:t>
            </a:r>
            <a:r>
              <a:rPr lang="en-US" dirty="0"/>
              <a:t> </a:t>
            </a:r>
            <a:r>
              <a:rPr lang="en-US" dirty="0" err="1"/>
              <a:t>tavsiflaydi</a:t>
            </a:r>
            <a:r>
              <a:rPr lang="en-US" dirty="0"/>
              <a:t>, </a:t>
            </a:r>
            <a:r>
              <a:rPr lang="en-US" dirty="0" err="1"/>
              <a:t>ikkinchi</a:t>
            </a:r>
            <a:r>
              <a:rPr lang="en-US" dirty="0"/>
              <a:t> </a:t>
            </a:r>
            <a:r>
              <a:rPr lang="en-US" dirty="0" err="1"/>
              <a:t>tomondan</a:t>
            </a:r>
            <a:r>
              <a:rPr lang="en-US" dirty="0"/>
              <a:t> </a:t>
            </a:r>
            <a:r>
              <a:rPr lang="en-US" dirty="0" err="1"/>
              <a:t>esa</a:t>
            </a:r>
            <a:r>
              <a:rPr lang="en-US" dirty="0"/>
              <a:t> </a:t>
            </a:r>
            <a:r>
              <a:rPr lang="en-US" dirty="0" err="1"/>
              <a:t>har</a:t>
            </a:r>
            <a:r>
              <a:rPr lang="en-US" dirty="0"/>
              <a:t> </a:t>
            </a:r>
            <a:r>
              <a:rPr lang="en-US" dirty="0" err="1"/>
              <a:t>qanday</a:t>
            </a:r>
            <a:r>
              <a:rPr lang="en-US" dirty="0"/>
              <a:t> </a:t>
            </a:r>
            <a:r>
              <a:rPr lang="en-US" dirty="0" err="1"/>
              <a:t>mamlakat</a:t>
            </a:r>
            <a:r>
              <a:rPr lang="en-US" dirty="0"/>
              <a:t>, </a:t>
            </a:r>
            <a:r>
              <a:rPr lang="en-US" dirty="0" err="1"/>
              <a:t>hududlarning</a:t>
            </a:r>
            <a:r>
              <a:rPr lang="en-US" dirty="0"/>
              <a:t> </a:t>
            </a:r>
            <a:r>
              <a:rPr lang="en-US" dirty="0" err="1"/>
              <a:t>o‘lim</a:t>
            </a:r>
            <a:r>
              <a:rPr lang="en-US" dirty="0"/>
              <a:t> </a:t>
            </a:r>
            <a:r>
              <a:rPr lang="en-US" dirty="0" err="1"/>
              <a:t>darajalarini</a:t>
            </a:r>
            <a:r>
              <a:rPr lang="en-US" dirty="0"/>
              <a:t> </a:t>
            </a:r>
            <a:r>
              <a:rPr lang="en-US" dirty="0" err="1"/>
              <a:t>taqqoslash</a:t>
            </a:r>
            <a:r>
              <a:rPr lang="en-US" dirty="0"/>
              <a:t> </a:t>
            </a:r>
            <a:r>
              <a:rPr lang="en-US" dirty="0" err="1"/>
              <a:t>imkonini</a:t>
            </a:r>
            <a:r>
              <a:rPr lang="en-US" dirty="0"/>
              <a:t> </a:t>
            </a:r>
            <a:r>
              <a:rPr lang="en-US" dirty="0" err="1"/>
              <a:t>beradi</a:t>
            </a:r>
            <a:r>
              <a:rPr lang="en-US" dirty="0"/>
              <a:t>, </a:t>
            </a:r>
            <a:r>
              <a:rPr lang="en-US" dirty="0" err="1"/>
              <a:t>ya’ni</a:t>
            </a:r>
            <a:r>
              <a:rPr lang="en-US" dirty="0"/>
              <a:t> </a:t>
            </a:r>
            <a:r>
              <a:rPr lang="en-US" dirty="0" err="1"/>
              <a:t>bir</a:t>
            </a:r>
            <a:r>
              <a:rPr lang="en-US" dirty="0"/>
              <a:t> </a:t>
            </a:r>
            <a:r>
              <a:rPr lang="en-US" dirty="0" err="1"/>
              <a:t>demografik</a:t>
            </a:r>
            <a:r>
              <a:rPr lang="en-US" dirty="0"/>
              <a:t> </a:t>
            </a:r>
            <a:r>
              <a:rPr lang="en-US" dirty="0" err="1"/>
              <a:t>guruhning</a:t>
            </a:r>
            <a:r>
              <a:rPr lang="en-US" dirty="0"/>
              <a:t> </a:t>
            </a:r>
            <a:r>
              <a:rPr lang="en-US" dirty="0" err="1"/>
              <a:t>boshqasiga</a:t>
            </a:r>
            <a:r>
              <a:rPr lang="en-US" dirty="0"/>
              <a:t> </a:t>
            </a:r>
            <a:r>
              <a:rPr lang="en-US" dirty="0" err="1"/>
              <a:t>nisbatan</a:t>
            </a:r>
            <a:r>
              <a:rPr lang="en-US" dirty="0"/>
              <a:t> </a:t>
            </a:r>
            <a:r>
              <a:rPr lang="en-US" dirty="0" err="1"/>
              <a:t>holatini</a:t>
            </a:r>
            <a:r>
              <a:rPr lang="en-US" dirty="0"/>
              <a:t> </a:t>
            </a:r>
            <a:r>
              <a:rPr lang="en-US" dirty="0" err="1"/>
              <a:t>epidemiologik</a:t>
            </a:r>
            <a:r>
              <a:rPr lang="en-US" dirty="0"/>
              <a:t> </a:t>
            </a:r>
            <a:r>
              <a:rPr lang="en-US" dirty="0" err="1"/>
              <a:t>jarayonlar</a:t>
            </a:r>
            <a:r>
              <a:rPr lang="en-US" dirty="0"/>
              <a:t>, </a:t>
            </a:r>
            <a:r>
              <a:rPr lang="en-US" dirty="0" err="1"/>
              <a:t>ijtimoiy-iqtisodiy</a:t>
            </a:r>
            <a:r>
              <a:rPr lang="en-US" dirty="0"/>
              <a:t> </a:t>
            </a:r>
            <a:r>
              <a:rPr lang="en-US" dirty="0" err="1"/>
              <a:t>taraqqiyot</a:t>
            </a:r>
            <a:r>
              <a:rPr lang="en-US" dirty="0"/>
              <a:t> </a:t>
            </a:r>
            <a:r>
              <a:rPr lang="en-US" dirty="0" err="1"/>
              <a:t>darajasi</a:t>
            </a:r>
            <a:r>
              <a:rPr lang="en-US" dirty="0"/>
              <a:t>, </a:t>
            </a:r>
            <a:r>
              <a:rPr lang="en-US" dirty="0" err="1"/>
              <a:t>hayot</a:t>
            </a:r>
            <a:r>
              <a:rPr lang="en-US" dirty="0"/>
              <a:t> </a:t>
            </a:r>
            <a:r>
              <a:rPr lang="en-US" dirty="0" err="1"/>
              <a:t>sifati</a:t>
            </a:r>
            <a:r>
              <a:rPr lang="en-US" dirty="0"/>
              <a:t> </a:t>
            </a:r>
            <a:r>
              <a:rPr lang="en-US" dirty="0" err="1"/>
              <a:t>nuqtai</a:t>
            </a:r>
            <a:r>
              <a:rPr lang="en-US" dirty="0"/>
              <a:t> </a:t>
            </a:r>
            <a:r>
              <a:rPr lang="en-US" dirty="0" err="1"/>
              <a:t>nazaridan</a:t>
            </a:r>
            <a:r>
              <a:rPr lang="en-US" dirty="0"/>
              <a:t> </a:t>
            </a:r>
            <a:r>
              <a:rPr lang="en-US" dirty="0" err="1"/>
              <a:t>taqqoslash</a:t>
            </a:r>
            <a:r>
              <a:rPr lang="en-US" dirty="0"/>
              <a:t> </a:t>
            </a:r>
            <a:r>
              <a:rPr lang="en-US" dirty="0" err="1"/>
              <a:t>imkonini</a:t>
            </a:r>
            <a:r>
              <a:rPr lang="en-US" dirty="0"/>
              <a:t> </a:t>
            </a:r>
            <a:r>
              <a:rPr lang="en-US" dirty="0" err="1"/>
              <a:t>beradi</a:t>
            </a:r>
            <a:r>
              <a:rPr lang="en-US" dirty="0"/>
              <a:t>. </a:t>
            </a:r>
            <a:r>
              <a:rPr lang="en-US" dirty="0" err="1"/>
              <a:t>Shu</a:t>
            </a:r>
            <a:r>
              <a:rPr lang="en-US" dirty="0"/>
              <a:t> </a:t>
            </a:r>
            <a:r>
              <a:rPr lang="en-US" dirty="0" err="1"/>
              <a:t>sababdan</a:t>
            </a:r>
            <a:r>
              <a:rPr lang="en-US" dirty="0"/>
              <a:t> </a:t>
            </a:r>
            <a:r>
              <a:rPr lang="en-US" dirty="0" err="1"/>
              <a:t>hayotning</a:t>
            </a:r>
            <a:r>
              <a:rPr lang="en-US" dirty="0"/>
              <a:t> </a:t>
            </a:r>
            <a:r>
              <a:rPr lang="en-US" dirty="0" err="1"/>
              <a:t>kutilayotgan</a:t>
            </a:r>
            <a:r>
              <a:rPr lang="en-US" dirty="0"/>
              <a:t> </a:t>
            </a:r>
            <a:r>
              <a:rPr lang="en-US" dirty="0" err="1"/>
              <a:t>davomiyligi</a:t>
            </a:r>
            <a:r>
              <a:rPr lang="en-US" dirty="0"/>
              <a:t> </a:t>
            </a:r>
            <a:r>
              <a:rPr lang="en-US" dirty="0" err="1"/>
              <a:t>aholi</a:t>
            </a:r>
            <a:r>
              <a:rPr lang="en-US" dirty="0"/>
              <a:t> </a:t>
            </a:r>
            <a:r>
              <a:rPr lang="en-US" dirty="0" err="1"/>
              <a:t>ijtimoiy-iqtisodiy</a:t>
            </a:r>
            <a:r>
              <a:rPr lang="en-US" dirty="0"/>
              <a:t> </a:t>
            </a:r>
            <a:r>
              <a:rPr lang="en-US" dirty="0" err="1"/>
              <a:t>farvonliginingasosiy</a:t>
            </a:r>
            <a:r>
              <a:rPr lang="en-US" dirty="0"/>
              <a:t> </a:t>
            </a:r>
            <a:r>
              <a:rPr lang="en-US" dirty="0" err="1"/>
              <a:t>oichamlari</a:t>
            </a:r>
            <a:r>
              <a:rPr lang="en-US" dirty="0"/>
              <a:t> </a:t>
            </a:r>
            <a:r>
              <a:rPr lang="en-US" dirty="0" err="1"/>
              <a:t>sifati</a:t>
            </a:r>
            <a:r>
              <a:rPr lang="en-US" dirty="0"/>
              <a:t> deb </a:t>
            </a:r>
            <a:r>
              <a:rPr lang="en-US" dirty="0" err="1"/>
              <a:t>qaraladi</a:t>
            </a:r>
            <a:r>
              <a:rPr lang="en-US" dirty="0"/>
              <a:t>.</a:t>
            </a:r>
            <a:endParaRPr lang="ru-RU" dirty="0"/>
          </a:p>
          <a:p>
            <a:pPr marL="0" indent="0">
              <a:buNone/>
            </a:pPr>
            <a:r>
              <a:rPr lang="en-US" dirty="0" smtClean="0"/>
              <a:t>	</a:t>
            </a:r>
            <a:r>
              <a:rPr lang="en-US" dirty="0" err="1" smtClean="0"/>
              <a:t>Demografiyada</a:t>
            </a:r>
            <a:r>
              <a:rPr lang="en-US" dirty="0" smtClean="0"/>
              <a:t> </a:t>
            </a:r>
            <a:r>
              <a:rPr lang="en-US" dirty="0" err="1"/>
              <a:t>alohida</a:t>
            </a:r>
            <a:r>
              <a:rPr lang="en-US" dirty="0"/>
              <a:t> </a:t>
            </a:r>
            <a:r>
              <a:rPr lang="en-US" dirty="0" err="1"/>
              <a:t>olingan</a:t>
            </a:r>
            <a:r>
              <a:rPr lang="en-US" dirty="0"/>
              <a:t> </a:t>
            </a:r>
            <a:r>
              <a:rPr lang="en-US" dirty="0" err="1"/>
              <a:t>kasalliklar</a:t>
            </a:r>
            <a:r>
              <a:rPr lang="en-US" dirty="0"/>
              <a:t> </a:t>
            </a:r>
            <a:r>
              <a:rPr lang="en-US" dirty="0" err="1"/>
              <a:t>bo'yicha</a:t>
            </a:r>
            <a:r>
              <a:rPr lang="en-US" dirty="0"/>
              <a:t> </a:t>
            </a:r>
            <a:r>
              <a:rPr lang="en-US" dirty="0" err="1"/>
              <a:t>umrning</a:t>
            </a:r>
            <a:r>
              <a:rPr lang="en-US" dirty="0"/>
              <a:t> </a:t>
            </a:r>
            <a:r>
              <a:rPr lang="en-US" dirty="0" err="1"/>
              <a:t>o'rtacha</a:t>
            </a:r>
            <a:r>
              <a:rPr lang="en-US" dirty="0"/>
              <a:t> </a:t>
            </a:r>
            <a:r>
              <a:rPr lang="en-US" dirty="0" err="1"/>
              <a:t>uzunligini</a:t>
            </a:r>
            <a:r>
              <a:rPr lang="en-US" dirty="0"/>
              <a:t> </a:t>
            </a:r>
            <a:r>
              <a:rPr lang="en-US" dirty="0" err="1"/>
              <a:t>aniqlash</a:t>
            </a:r>
            <a:r>
              <a:rPr lang="en-US" dirty="0"/>
              <a:t> </a:t>
            </a:r>
            <a:r>
              <a:rPr lang="en-US" dirty="0" err="1"/>
              <a:t>uchun</a:t>
            </a:r>
            <a:r>
              <a:rPr lang="en-US" dirty="0"/>
              <a:t> </a:t>
            </a:r>
            <a:r>
              <a:rPr lang="en-US" dirty="0" err="1"/>
              <a:t>shu</a:t>
            </a:r>
            <a:r>
              <a:rPr lang="en-US" dirty="0"/>
              <a:t> </a:t>
            </a:r>
            <a:r>
              <a:rPr lang="en-US" dirty="0" err="1"/>
              <a:t>kasallikdan</a:t>
            </a:r>
            <a:r>
              <a:rPr lang="en-US" dirty="0"/>
              <a:t> </a:t>
            </a:r>
            <a:r>
              <a:rPr lang="en-US" dirty="0" err="1"/>
              <a:t>o'lganlar</a:t>
            </a:r>
            <a:r>
              <a:rPr lang="en-US" dirty="0"/>
              <a:t> </a:t>
            </a:r>
            <a:r>
              <a:rPr lang="en-US" dirty="0" err="1"/>
              <a:t>sonini</a:t>
            </a:r>
            <a:r>
              <a:rPr lang="en-US" dirty="0"/>
              <a:t> dx </a:t>
            </a:r>
            <a:r>
              <a:rPr lang="en-US" dirty="0" err="1"/>
              <a:t>dan</a:t>
            </a:r>
            <a:r>
              <a:rPr lang="en-US" dirty="0"/>
              <a:t> </a:t>
            </a:r>
            <a:r>
              <a:rPr lang="en-US" dirty="0" err="1"/>
              <a:t>ayirib</a:t>
            </a:r>
            <a:r>
              <a:rPr lang="en-US" dirty="0"/>
              <a:t> </a:t>
            </a:r>
            <a:r>
              <a:rPr lang="en-US" dirty="0" err="1"/>
              <a:t>tashlanib</a:t>
            </a:r>
            <a:r>
              <a:rPr lang="en-US" dirty="0"/>
              <a:t>, </a:t>
            </a:r>
            <a:r>
              <a:rPr lang="en-US" dirty="0" err="1"/>
              <a:t>o'lim</a:t>
            </a:r>
            <a:r>
              <a:rPr lang="en-US" dirty="0"/>
              <a:t> </a:t>
            </a:r>
            <a:r>
              <a:rPr lang="en-US" dirty="0" err="1"/>
              <a:t>jadvali</a:t>
            </a:r>
            <a:r>
              <a:rPr lang="en-US" dirty="0"/>
              <a:t> </a:t>
            </a:r>
            <a:r>
              <a:rPr lang="en-US" dirty="0" err="1"/>
              <a:t>tuziladi.Natijada</a:t>
            </a:r>
            <a:r>
              <a:rPr lang="en-US" dirty="0"/>
              <a:t> </a:t>
            </a:r>
            <a:r>
              <a:rPr lang="en-US" dirty="0" err="1"/>
              <a:t>ayrim</a:t>
            </a:r>
            <a:r>
              <a:rPr lang="en-US" dirty="0"/>
              <a:t> </a:t>
            </a:r>
            <a:r>
              <a:rPr lang="en-US" dirty="0" err="1"/>
              <a:t>kasalliklarning</a:t>
            </a:r>
            <a:r>
              <a:rPr lang="en-US" dirty="0"/>
              <a:t> </a:t>
            </a:r>
            <a:r>
              <a:rPr lang="en-US" dirty="0" err="1"/>
              <a:t>umrning</a:t>
            </a:r>
            <a:r>
              <a:rPr lang="en-US" dirty="0"/>
              <a:t> </a:t>
            </a:r>
            <a:r>
              <a:rPr lang="en-US" dirty="0" err="1"/>
              <a:t>o'rtacha</a:t>
            </a:r>
            <a:r>
              <a:rPr lang="en-US" dirty="0"/>
              <a:t> </a:t>
            </a:r>
            <a:r>
              <a:rPr lang="en-US" dirty="0" err="1"/>
              <a:t>uzunligiga</a:t>
            </a:r>
            <a:r>
              <a:rPr lang="en-US" dirty="0"/>
              <a:t> </a:t>
            </a:r>
            <a:r>
              <a:rPr lang="en-US" dirty="0" err="1"/>
              <a:t>ta’siri</a:t>
            </a:r>
            <a:r>
              <a:rPr lang="en-US" dirty="0"/>
              <a:t> </a:t>
            </a:r>
            <a:r>
              <a:rPr lang="en-US" dirty="0" err="1"/>
              <a:t>o'rganiladi</a:t>
            </a:r>
            <a:r>
              <a:rPr lang="en-US" dirty="0"/>
              <a:t>.</a:t>
            </a:r>
            <a:endParaRPr lang="ru-RU" dirty="0"/>
          </a:p>
          <a:p>
            <a:endParaRPr lang="ru-RU" dirty="0"/>
          </a:p>
        </p:txBody>
      </p:sp>
    </p:spTree>
    <p:extLst>
      <p:ext uri="{BB962C8B-B14F-4D97-AF65-F5344CB8AC3E}">
        <p14:creationId xmlns:p14="http://schemas.microsoft.com/office/powerpoint/2010/main" val="3650676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111" y="1196752"/>
            <a:ext cx="9316974" cy="4524315"/>
          </a:xfrm>
          <a:prstGeom prst="rect">
            <a:avLst/>
          </a:prstGeom>
        </p:spPr>
        <p:txBody>
          <a:bodyPr wrap="none">
            <a:spAutoFit/>
          </a:bodyPr>
          <a:lstStyle/>
          <a:p>
            <a:pPr algn="ctr"/>
            <a:r>
              <a:rPr lang="en-US" sz="9600" b="1" dirty="0">
                <a:latin typeface="Times New Roman" pitchFamily="18" charset="0"/>
                <a:cs typeface="Times New Roman" pitchFamily="18" charset="0"/>
              </a:rPr>
              <a:t>E’TIBORINGIZ </a:t>
            </a:r>
            <a:endParaRPr lang="ru-RU" sz="9600" b="1" dirty="0" smtClean="0">
              <a:latin typeface="Times New Roman" pitchFamily="18" charset="0"/>
              <a:cs typeface="Times New Roman" pitchFamily="18" charset="0"/>
            </a:endParaRPr>
          </a:p>
          <a:p>
            <a:pPr algn="ctr"/>
            <a:r>
              <a:rPr lang="en-US" sz="9600" b="1" dirty="0" smtClean="0">
                <a:latin typeface="Times New Roman" pitchFamily="18" charset="0"/>
                <a:cs typeface="Times New Roman" pitchFamily="18" charset="0"/>
              </a:rPr>
              <a:t>UCHUN </a:t>
            </a:r>
            <a:endParaRPr lang="ru-RU" sz="9600" b="1" dirty="0" smtClean="0">
              <a:latin typeface="Times New Roman" pitchFamily="18" charset="0"/>
              <a:cs typeface="Times New Roman" pitchFamily="18" charset="0"/>
            </a:endParaRPr>
          </a:p>
          <a:p>
            <a:pPr algn="ctr"/>
            <a:r>
              <a:rPr lang="en-US" sz="9600" b="1" dirty="0" smtClean="0">
                <a:latin typeface="Times New Roman" pitchFamily="18" charset="0"/>
                <a:cs typeface="Times New Roman" pitchFamily="18" charset="0"/>
              </a:rPr>
              <a:t>RAXMAT</a:t>
            </a:r>
            <a:r>
              <a:rPr lang="en-US" sz="9600" b="1" dirty="0">
                <a:latin typeface="Times New Roman" pitchFamily="18" charset="0"/>
                <a:cs typeface="Times New Roman" pitchFamily="18" charset="0"/>
              </a:rPr>
              <a:t>!!!</a:t>
            </a:r>
            <a:endParaRPr lang="ru-RU" sz="9600" b="1" dirty="0">
              <a:latin typeface="Times New Roman" pitchFamily="18" charset="0"/>
              <a:cs typeface="Times New Roman" pitchFamily="18" charset="0"/>
            </a:endParaRPr>
          </a:p>
        </p:txBody>
      </p:sp>
    </p:spTree>
    <p:extLst>
      <p:ext uri="{BB962C8B-B14F-4D97-AF65-F5344CB8AC3E}">
        <p14:creationId xmlns:p14="http://schemas.microsoft.com/office/powerpoint/2010/main" val="29013686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animEffect transition="in" filter="wipe(down)">
                                      <p:cBhvr>
                                        <p:cTn id="23" dur="580">
                                          <p:stCondLst>
                                            <p:cond delay="0"/>
                                          </p:stCondLst>
                                        </p:cTn>
                                        <p:tgtEl>
                                          <p:spTgt spid="4">
                                            <p:txEl>
                                              <p:pRg st="1" end="1"/>
                                            </p:txEl>
                                          </p:spTgt>
                                        </p:tgtEl>
                                      </p:cBhvr>
                                    </p:animEffect>
                                    <p:anim calcmode="lin" valueType="num">
                                      <p:cBhvr>
                                        <p:cTn id="24"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xEl>
                                              <p:pRg st="1" end="1"/>
                                            </p:txEl>
                                          </p:spTgt>
                                        </p:tgtEl>
                                      </p:cBhvr>
                                      <p:to x="100000" y="60000"/>
                                    </p:animScale>
                                    <p:animScale>
                                      <p:cBhvr>
                                        <p:cTn id="30" dur="166" decel="50000">
                                          <p:stCondLst>
                                            <p:cond delay="676"/>
                                          </p:stCondLst>
                                        </p:cTn>
                                        <p:tgtEl>
                                          <p:spTgt spid="4">
                                            <p:txEl>
                                              <p:pRg st="1" end="1"/>
                                            </p:txEl>
                                          </p:spTgt>
                                        </p:tgtEl>
                                      </p:cBhvr>
                                      <p:to x="100000" y="100000"/>
                                    </p:animScale>
                                    <p:animScale>
                                      <p:cBhvr>
                                        <p:cTn id="31" dur="26">
                                          <p:stCondLst>
                                            <p:cond delay="1312"/>
                                          </p:stCondLst>
                                        </p:cTn>
                                        <p:tgtEl>
                                          <p:spTgt spid="4">
                                            <p:txEl>
                                              <p:pRg st="1" end="1"/>
                                            </p:txEl>
                                          </p:spTgt>
                                        </p:tgtEl>
                                      </p:cBhvr>
                                      <p:to x="100000" y="80000"/>
                                    </p:animScale>
                                    <p:animScale>
                                      <p:cBhvr>
                                        <p:cTn id="32" dur="166" decel="50000">
                                          <p:stCondLst>
                                            <p:cond delay="1338"/>
                                          </p:stCondLst>
                                        </p:cTn>
                                        <p:tgtEl>
                                          <p:spTgt spid="4">
                                            <p:txEl>
                                              <p:pRg st="1" end="1"/>
                                            </p:txEl>
                                          </p:spTgt>
                                        </p:tgtEl>
                                      </p:cBhvr>
                                      <p:to x="100000" y="100000"/>
                                    </p:animScale>
                                    <p:animScale>
                                      <p:cBhvr>
                                        <p:cTn id="33" dur="26">
                                          <p:stCondLst>
                                            <p:cond delay="1642"/>
                                          </p:stCondLst>
                                        </p:cTn>
                                        <p:tgtEl>
                                          <p:spTgt spid="4">
                                            <p:txEl>
                                              <p:pRg st="1" end="1"/>
                                            </p:txEl>
                                          </p:spTgt>
                                        </p:tgtEl>
                                      </p:cBhvr>
                                      <p:to x="100000" y="90000"/>
                                    </p:animScale>
                                    <p:animScale>
                                      <p:cBhvr>
                                        <p:cTn id="34" dur="166" decel="50000">
                                          <p:stCondLst>
                                            <p:cond delay="1668"/>
                                          </p:stCondLst>
                                        </p:cTn>
                                        <p:tgtEl>
                                          <p:spTgt spid="4">
                                            <p:txEl>
                                              <p:pRg st="1" end="1"/>
                                            </p:txEl>
                                          </p:spTgt>
                                        </p:tgtEl>
                                      </p:cBhvr>
                                      <p:to x="100000" y="100000"/>
                                    </p:animScale>
                                    <p:animScale>
                                      <p:cBhvr>
                                        <p:cTn id="35" dur="26">
                                          <p:stCondLst>
                                            <p:cond delay="1808"/>
                                          </p:stCondLst>
                                        </p:cTn>
                                        <p:tgtEl>
                                          <p:spTgt spid="4">
                                            <p:txEl>
                                              <p:pRg st="1" end="1"/>
                                            </p:txEl>
                                          </p:spTgt>
                                        </p:tgtEl>
                                      </p:cBhvr>
                                      <p:to x="100000" y="95000"/>
                                    </p:animScale>
                                    <p:animScale>
                                      <p:cBhvr>
                                        <p:cTn id="36" dur="166" decel="50000">
                                          <p:stCondLst>
                                            <p:cond delay="1834"/>
                                          </p:stCondLst>
                                        </p:cTn>
                                        <p:tgtEl>
                                          <p:spTgt spid="4">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animEffect transition="in" filter="wipe(down)">
                                      <p:cBhvr>
                                        <p:cTn id="39" dur="580">
                                          <p:stCondLst>
                                            <p:cond delay="0"/>
                                          </p:stCondLst>
                                        </p:cTn>
                                        <p:tgtEl>
                                          <p:spTgt spid="4">
                                            <p:txEl>
                                              <p:pRg st="2" end="2"/>
                                            </p:txEl>
                                          </p:spTgt>
                                        </p:tgtEl>
                                      </p:cBhvr>
                                    </p:animEffect>
                                    <p:anim calcmode="lin" valueType="num">
                                      <p:cBhvr>
                                        <p:cTn id="40"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xEl>
                                              <p:pRg st="2" end="2"/>
                                            </p:txEl>
                                          </p:spTgt>
                                        </p:tgtEl>
                                      </p:cBhvr>
                                      <p:to x="100000" y="60000"/>
                                    </p:animScale>
                                    <p:animScale>
                                      <p:cBhvr>
                                        <p:cTn id="46" dur="166" decel="50000">
                                          <p:stCondLst>
                                            <p:cond delay="676"/>
                                          </p:stCondLst>
                                        </p:cTn>
                                        <p:tgtEl>
                                          <p:spTgt spid="4">
                                            <p:txEl>
                                              <p:pRg st="2" end="2"/>
                                            </p:txEl>
                                          </p:spTgt>
                                        </p:tgtEl>
                                      </p:cBhvr>
                                      <p:to x="100000" y="100000"/>
                                    </p:animScale>
                                    <p:animScale>
                                      <p:cBhvr>
                                        <p:cTn id="47" dur="26">
                                          <p:stCondLst>
                                            <p:cond delay="1312"/>
                                          </p:stCondLst>
                                        </p:cTn>
                                        <p:tgtEl>
                                          <p:spTgt spid="4">
                                            <p:txEl>
                                              <p:pRg st="2" end="2"/>
                                            </p:txEl>
                                          </p:spTgt>
                                        </p:tgtEl>
                                      </p:cBhvr>
                                      <p:to x="100000" y="80000"/>
                                    </p:animScale>
                                    <p:animScale>
                                      <p:cBhvr>
                                        <p:cTn id="48" dur="166" decel="50000">
                                          <p:stCondLst>
                                            <p:cond delay="1338"/>
                                          </p:stCondLst>
                                        </p:cTn>
                                        <p:tgtEl>
                                          <p:spTgt spid="4">
                                            <p:txEl>
                                              <p:pRg st="2" end="2"/>
                                            </p:txEl>
                                          </p:spTgt>
                                        </p:tgtEl>
                                      </p:cBhvr>
                                      <p:to x="100000" y="100000"/>
                                    </p:animScale>
                                    <p:animScale>
                                      <p:cBhvr>
                                        <p:cTn id="49" dur="26">
                                          <p:stCondLst>
                                            <p:cond delay="1642"/>
                                          </p:stCondLst>
                                        </p:cTn>
                                        <p:tgtEl>
                                          <p:spTgt spid="4">
                                            <p:txEl>
                                              <p:pRg st="2" end="2"/>
                                            </p:txEl>
                                          </p:spTgt>
                                        </p:tgtEl>
                                      </p:cBhvr>
                                      <p:to x="100000" y="90000"/>
                                    </p:animScale>
                                    <p:animScale>
                                      <p:cBhvr>
                                        <p:cTn id="50" dur="166" decel="50000">
                                          <p:stCondLst>
                                            <p:cond delay="1668"/>
                                          </p:stCondLst>
                                        </p:cTn>
                                        <p:tgtEl>
                                          <p:spTgt spid="4">
                                            <p:txEl>
                                              <p:pRg st="2" end="2"/>
                                            </p:txEl>
                                          </p:spTgt>
                                        </p:tgtEl>
                                      </p:cBhvr>
                                      <p:to x="100000" y="100000"/>
                                    </p:animScale>
                                    <p:animScale>
                                      <p:cBhvr>
                                        <p:cTn id="51" dur="26">
                                          <p:stCondLst>
                                            <p:cond delay="1808"/>
                                          </p:stCondLst>
                                        </p:cTn>
                                        <p:tgtEl>
                                          <p:spTgt spid="4">
                                            <p:txEl>
                                              <p:pRg st="2" end="2"/>
                                            </p:txEl>
                                          </p:spTgt>
                                        </p:tgtEl>
                                      </p:cBhvr>
                                      <p:to x="100000" y="95000"/>
                                    </p:animScale>
                                    <p:animScale>
                                      <p:cBhvr>
                                        <p:cTn id="52" dur="166" decel="50000">
                                          <p:stCondLst>
                                            <p:cond delay="1834"/>
                                          </p:stCondLst>
                                        </p:cTn>
                                        <p:tgtEl>
                                          <p:spTgt spid="4">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213</TotalTime>
  <Words>1834</Words>
  <Application>Microsoft Office PowerPoint</Application>
  <PresentationFormat>Экран (4:3)</PresentationFormat>
  <Paragraphs>82</Paragraphs>
  <Slides>30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30</vt:i4>
      </vt:variant>
    </vt:vector>
  </HeadingPairs>
  <TitlesOfParts>
    <vt:vector size="36" baseType="lpstr">
      <vt:lpstr>Calibri</vt:lpstr>
      <vt:lpstr>Cambria Math</vt:lpstr>
      <vt:lpstr>Constantia</vt:lpstr>
      <vt:lpstr>Times New Roman</vt:lpstr>
      <vt:lpstr>Wingdings 2</vt:lpstr>
      <vt:lpstr>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Packard bell</dc:creator>
  <cp:lastModifiedBy>Hewlett-Packard Company</cp:lastModifiedBy>
  <cp:revision>30</cp:revision>
  <dcterms:created xsi:type="dcterms:W3CDTF">2019-04-08T13:35:49Z</dcterms:created>
  <dcterms:modified xsi:type="dcterms:W3CDTF">2019-04-09T06:10:04Z</dcterms:modified>
</cp:coreProperties>
</file>