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1" r:id="rId9"/>
    <p:sldId id="264" r:id="rId10"/>
    <p:sldId id="265" r:id="rId11"/>
    <p:sldId id="266" r:id="rId12"/>
    <p:sldId id="282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92" d="100"/>
          <a:sy n="92" d="100"/>
        </p:scale>
        <p:origin x="3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A1472C-E1AE-4EBA-9151-9EF0CF6328AA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61C231-98CC-42FA-8ED8-B71253FE8F5C}">
      <dgm:prSet phldrT="[Текст]"/>
      <dgm:spPr/>
      <dgm:t>
        <a:bodyPr/>
        <a:lstStyle/>
        <a:p>
          <a:r>
            <a:rPr lang="en-US" dirty="0" err="1" smtClean="0"/>
            <a:t>Migratsiya</a:t>
          </a:r>
          <a:r>
            <a:rPr lang="en-US" dirty="0" smtClean="0"/>
            <a:t> 2 </a:t>
          </a:r>
          <a:r>
            <a:rPr lang="en-US" dirty="0" err="1" smtClean="0"/>
            <a:t>xil</a:t>
          </a:r>
          <a:r>
            <a:rPr lang="en-US" dirty="0" smtClean="0"/>
            <a:t> </a:t>
          </a:r>
          <a:r>
            <a:rPr lang="en-US" dirty="0" err="1" smtClean="0"/>
            <a:t>bo’ladi</a:t>
          </a:r>
          <a:endParaRPr lang="ru-RU" dirty="0"/>
        </a:p>
      </dgm:t>
    </dgm:pt>
    <dgm:pt modelId="{51A68BD8-8AA1-4AC5-B7D5-C6DBEE18DE77}" type="parTrans" cxnId="{4FBFC05A-EDF3-4BA0-980E-DD9C85D54B5C}">
      <dgm:prSet/>
      <dgm:spPr/>
      <dgm:t>
        <a:bodyPr/>
        <a:lstStyle/>
        <a:p>
          <a:endParaRPr lang="ru-RU"/>
        </a:p>
      </dgm:t>
    </dgm:pt>
    <dgm:pt modelId="{AEFF2874-91EE-4E9B-9B2E-BA26C6378263}" type="sibTrans" cxnId="{4FBFC05A-EDF3-4BA0-980E-DD9C85D54B5C}">
      <dgm:prSet/>
      <dgm:spPr/>
      <dgm:t>
        <a:bodyPr/>
        <a:lstStyle/>
        <a:p>
          <a:endParaRPr lang="ru-RU"/>
        </a:p>
      </dgm:t>
    </dgm:pt>
    <dgm:pt modelId="{846BDEB8-900D-4FCC-8F78-DEE87ECF1B45}">
      <dgm:prSet phldrT="[Текст]"/>
      <dgm:spPr/>
      <dgm:t>
        <a:bodyPr/>
        <a:lstStyle/>
        <a:p>
          <a:r>
            <a:rPr lang="en-US" dirty="0" err="1" smtClean="0"/>
            <a:t>Tashqi</a:t>
          </a:r>
          <a:endParaRPr lang="ru-RU" dirty="0"/>
        </a:p>
      </dgm:t>
    </dgm:pt>
    <dgm:pt modelId="{A830C509-809D-4D55-9460-A46DC690104D}" type="parTrans" cxnId="{FE2FE8C5-DFA9-4D1E-8989-EE4791B832CE}">
      <dgm:prSet/>
      <dgm:spPr/>
      <dgm:t>
        <a:bodyPr/>
        <a:lstStyle/>
        <a:p>
          <a:endParaRPr lang="ru-RU"/>
        </a:p>
      </dgm:t>
    </dgm:pt>
    <dgm:pt modelId="{461053FB-C583-4681-941D-0BB63DB48BEA}" type="sibTrans" cxnId="{FE2FE8C5-DFA9-4D1E-8989-EE4791B832CE}">
      <dgm:prSet/>
      <dgm:spPr/>
      <dgm:t>
        <a:bodyPr/>
        <a:lstStyle/>
        <a:p>
          <a:endParaRPr lang="ru-RU"/>
        </a:p>
      </dgm:t>
    </dgm:pt>
    <dgm:pt modelId="{983B849B-BF27-4D78-A96F-37780BE92E7D}">
      <dgm:prSet phldrT="[Текст]"/>
      <dgm:spPr/>
      <dgm:t>
        <a:bodyPr/>
        <a:lstStyle/>
        <a:p>
          <a:r>
            <a:rPr lang="en-US" dirty="0" err="1" smtClean="0"/>
            <a:t>Ichki</a:t>
          </a:r>
          <a:endParaRPr lang="ru-RU" dirty="0"/>
        </a:p>
      </dgm:t>
    </dgm:pt>
    <dgm:pt modelId="{C04158DC-BF1C-4119-B0B1-98B628520BF3}" type="parTrans" cxnId="{2D5CA16E-D12A-425A-BE44-88EC5E40DDD9}">
      <dgm:prSet/>
      <dgm:spPr/>
      <dgm:t>
        <a:bodyPr/>
        <a:lstStyle/>
        <a:p>
          <a:endParaRPr lang="ru-RU"/>
        </a:p>
      </dgm:t>
    </dgm:pt>
    <dgm:pt modelId="{A0769744-8283-478F-A5D7-AF68B02AAC9F}" type="sibTrans" cxnId="{2D5CA16E-D12A-425A-BE44-88EC5E40DDD9}">
      <dgm:prSet/>
      <dgm:spPr/>
      <dgm:t>
        <a:bodyPr/>
        <a:lstStyle/>
        <a:p>
          <a:endParaRPr lang="ru-RU"/>
        </a:p>
      </dgm:t>
    </dgm:pt>
    <dgm:pt modelId="{A1AD19E6-DAD9-4AFC-A6CD-C8E7FD83E3AB}" type="pres">
      <dgm:prSet presAssocID="{28A1472C-E1AE-4EBA-9151-9EF0CF6328A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6872D0-DF5F-42D0-AE72-987EBB91C1DD}" type="pres">
      <dgm:prSet presAssocID="{DC61C231-98CC-42FA-8ED8-B71253FE8F5C}" presName="node" presStyleLbl="node1" presStyleIdx="0" presStyleCnt="3" custScaleX="132423" custRadScaleRad="89258" custRadScaleInc="-14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D959E-D382-4176-B0EC-B913CDCE795C}" type="pres">
      <dgm:prSet presAssocID="{AEFF2874-91EE-4E9B-9B2E-BA26C6378263}" presName="sibTrans" presStyleLbl="sibTrans2D1" presStyleIdx="0" presStyleCnt="3"/>
      <dgm:spPr/>
      <dgm:t>
        <a:bodyPr/>
        <a:lstStyle/>
        <a:p>
          <a:endParaRPr lang="ru-RU"/>
        </a:p>
      </dgm:t>
    </dgm:pt>
    <dgm:pt modelId="{04A62455-6230-465B-993C-0DAA1843C35D}" type="pres">
      <dgm:prSet presAssocID="{AEFF2874-91EE-4E9B-9B2E-BA26C6378263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8D017DBB-AFEA-4FE3-9F8E-0D89357D4A9B}" type="pres">
      <dgm:prSet presAssocID="{846BDEB8-900D-4FCC-8F78-DEE87ECF1B4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A99FB1-53B1-4918-A502-F4061D048A84}" type="pres">
      <dgm:prSet presAssocID="{461053FB-C583-4681-941D-0BB63DB48BEA}" presName="sibTrans" presStyleLbl="sibTrans2D1" presStyleIdx="1" presStyleCnt="3" custScaleX="12016" custScaleY="63645" custLinFactNeighborX="-4390" custLinFactNeighborY="20825"/>
      <dgm:spPr/>
      <dgm:t>
        <a:bodyPr/>
        <a:lstStyle/>
        <a:p>
          <a:endParaRPr lang="ru-RU"/>
        </a:p>
      </dgm:t>
    </dgm:pt>
    <dgm:pt modelId="{33790E59-6198-4BA7-B1C8-562E7223EF46}" type="pres">
      <dgm:prSet presAssocID="{461053FB-C583-4681-941D-0BB63DB48BEA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5D140202-FEEC-4327-B11A-A2F15C837E83}" type="pres">
      <dgm:prSet presAssocID="{983B849B-BF27-4D78-A96F-37780BE92E7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84BC99-F9F4-4819-ABB3-DE8986D766FD}" type="pres">
      <dgm:prSet presAssocID="{A0769744-8283-478F-A5D7-AF68B02AAC9F}" presName="sibTrans" presStyleLbl="sibTrans2D1" presStyleIdx="2" presStyleCnt="3"/>
      <dgm:spPr/>
      <dgm:t>
        <a:bodyPr/>
        <a:lstStyle/>
        <a:p>
          <a:endParaRPr lang="ru-RU"/>
        </a:p>
      </dgm:t>
    </dgm:pt>
    <dgm:pt modelId="{0503A929-9616-474B-A6A3-B3FD8629A73C}" type="pres">
      <dgm:prSet presAssocID="{A0769744-8283-478F-A5D7-AF68B02AAC9F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A915A663-9664-4FEC-A352-C2A65F15D11E}" type="presOf" srcId="{AEFF2874-91EE-4E9B-9B2E-BA26C6378263}" destId="{04A62455-6230-465B-993C-0DAA1843C35D}" srcOrd="1" destOrd="0" presId="urn:microsoft.com/office/officeart/2005/8/layout/cycle7"/>
    <dgm:cxn modelId="{C795DC98-1655-447F-9508-FF3D8B914746}" type="presOf" srcId="{983B849B-BF27-4D78-A96F-37780BE92E7D}" destId="{5D140202-FEEC-4327-B11A-A2F15C837E83}" srcOrd="0" destOrd="0" presId="urn:microsoft.com/office/officeart/2005/8/layout/cycle7"/>
    <dgm:cxn modelId="{4FBFC05A-EDF3-4BA0-980E-DD9C85D54B5C}" srcId="{28A1472C-E1AE-4EBA-9151-9EF0CF6328AA}" destId="{DC61C231-98CC-42FA-8ED8-B71253FE8F5C}" srcOrd="0" destOrd="0" parTransId="{51A68BD8-8AA1-4AC5-B7D5-C6DBEE18DE77}" sibTransId="{AEFF2874-91EE-4E9B-9B2E-BA26C6378263}"/>
    <dgm:cxn modelId="{3AD5C76A-D842-4BA8-B861-D7652A8BE512}" type="presOf" srcId="{28A1472C-E1AE-4EBA-9151-9EF0CF6328AA}" destId="{A1AD19E6-DAD9-4AFC-A6CD-C8E7FD83E3AB}" srcOrd="0" destOrd="0" presId="urn:microsoft.com/office/officeart/2005/8/layout/cycle7"/>
    <dgm:cxn modelId="{2D5CA16E-D12A-425A-BE44-88EC5E40DDD9}" srcId="{28A1472C-E1AE-4EBA-9151-9EF0CF6328AA}" destId="{983B849B-BF27-4D78-A96F-37780BE92E7D}" srcOrd="2" destOrd="0" parTransId="{C04158DC-BF1C-4119-B0B1-98B628520BF3}" sibTransId="{A0769744-8283-478F-A5D7-AF68B02AAC9F}"/>
    <dgm:cxn modelId="{A9D121FC-E999-44BB-A4BC-79E52F1B6745}" type="presOf" srcId="{A0769744-8283-478F-A5D7-AF68B02AAC9F}" destId="{0503A929-9616-474B-A6A3-B3FD8629A73C}" srcOrd="1" destOrd="0" presId="urn:microsoft.com/office/officeart/2005/8/layout/cycle7"/>
    <dgm:cxn modelId="{46ADF27B-B9E5-456D-A9A9-1B70170954B2}" type="presOf" srcId="{AEFF2874-91EE-4E9B-9B2E-BA26C6378263}" destId="{6EDD959E-D382-4176-B0EC-B913CDCE795C}" srcOrd="0" destOrd="0" presId="urn:microsoft.com/office/officeart/2005/8/layout/cycle7"/>
    <dgm:cxn modelId="{3A9570D3-BAEB-4B26-8198-C196BA45036B}" type="presOf" srcId="{DC61C231-98CC-42FA-8ED8-B71253FE8F5C}" destId="{626872D0-DF5F-42D0-AE72-987EBB91C1DD}" srcOrd="0" destOrd="0" presId="urn:microsoft.com/office/officeart/2005/8/layout/cycle7"/>
    <dgm:cxn modelId="{12C46878-F29C-484C-A5B2-138A6FACDD50}" type="presOf" srcId="{461053FB-C583-4681-941D-0BB63DB48BEA}" destId="{36A99FB1-53B1-4918-A502-F4061D048A84}" srcOrd="0" destOrd="0" presId="urn:microsoft.com/office/officeart/2005/8/layout/cycle7"/>
    <dgm:cxn modelId="{EBE0D777-43D0-4CA2-A2E8-D76E8ADE2E99}" type="presOf" srcId="{A0769744-8283-478F-A5D7-AF68B02AAC9F}" destId="{7784BC99-F9F4-4819-ABB3-DE8986D766FD}" srcOrd="0" destOrd="0" presId="urn:microsoft.com/office/officeart/2005/8/layout/cycle7"/>
    <dgm:cxn modelId="{FE2FE8C5-DFA9-4D1E-8989-EE4791B832CE}" srcId="{28A1472C-E1AE-4EBA-9151-9EF0CF6328AA}" destId="{846BDEB8-900D-4FCC-8F78-DEE87ECF1B45}" srcOrd="1" destOrd="0" parTransId="{A830C509-809D-4D55-9460-A46DC690104D}" sibTransId="{461053FB-C583-4681-941D-0BB63DB48BEA}"/>
    <dgm:cxn modelId="{6CF3CB7B-CE1E-4C20-A333-B5B5F3CEFCA6}" type="presOf" srcId="{846BDEB8-900D-4FCC-8F78-DEE87ECF1B45}" destId="{8D017DBB-AFEA-4FE3-9F8E-0D89357D4A9B}" srcOrd="0" destOrd="0" presId="urn:microsoft.com/office/officeart/2005/8/layout/cycle7"/>
    <dgm:cxn modelId="{0F645490-7671-4B1C-8815-2C25EDAEAF9F}" type="presOf" srcId="{461053FB-C583-4681-941D-0BB63DB48BEA}" destId="{33790E59-6198-4BA7-B1C8-562E7223EF46}" srcOrd="1" destOrd="0" presId="urn:microsoft.com/office/officeart/2005/8/layout/cycle7"/>
    <dgm:cxn modelId="{83E822A6-04E8-45FC-A38F-F2490BCA8098}" type="presParOf" srcId="{A1AD19E6-DAD9-4AFC-A6CD-C8E7FD83E3AB}" destId="{626872D0-DF5F-42D0-AE72-987EBB91C1DD}" srcOrd="0" destOrd="0" presId="urn:microsoft.com/office/officeart/2005/8/layout/cycle7"/>
    <dgm:cxn modelId="{56BC13FE-FEF0-4362-8B5D-12B27BEB6D04}" type="presParOf" srcId="{A1AD19E6-DAD9-4AFC-A6CD-C8E7FD83E3AB}" destId="{6EDD959E-D382-4176-B0EC-B913CDCE795C}" srcOrd="1" destOrd="0" presId="urn:microsoft.com/office/officeart/2005/8/layout/cycle7"/>
    <dgm:cxn modelId="{95B3D016-2499-4382-8B79-2BF8EFEC3DC5}" type="presParOf" srcId="{6EDD959E-D382-4176-B0EC-B913CDCE795C}" destId="{04A62455-6230-465B-993C-0DAA1843C35D}" srcOrd="0" destOrd="0" presId="urn:microsoft.com/office/officeart/2005/8/layout/cycle7"/>
    <dgm:cxn modelId="{96CC2BD2-8B85-430A-B0C5-D977FE7927BE}" type="presParOf" srcId="{A1AD19E6-DAD9-4AFC-A6CD-C8E7FD83E3AB}" destId="{8D017DBB-AFEA-4FE3-9F8E-0D89357D4A9B}" srcOrd="2" destOrd="0" presId="urn:microsoft.com/office/officeart/2005/8/layout/cycle7"/>
    <dgm:cxn modelId="{2372F40B-0EFA-4F0F-BBE9-C095BF07AFBD}" type="presParOf" srcId="{A1AD19E6-DAD9-4AFC-A6CD-C8E7FD83E3AB}" destId="{36A99FB1-53B1-4918-A502-F4061D048A84}" srcOrd="3" destOrd="0" presId="urn:microsoft.com/office/officeart/2005/8/layout/cycle7"/>
    <dgm:cxn modelId="{4583426C-BD28-45BA-9B49-06A3F2770A6A}" type="presParOf" srcId="{36A99FB1-53B1-4918-A502-F4061D048A84}" destId="{33790E59-6198-4BA7-B1C8-562E7223EF46}" srcOrd="0" destOrd="0" presId="urn:microsoft.com/office/officeart/2005/8/layout/cycle7"/>
    <dgm:cxn modelId="{8912F24B-3225-4097-879B-CB2BE1AA2F70}" type="presParOf" srcId="{A1AD19E6-DAD9-4AFC-A6CD-C8E7FD83E3AB}" destId="{5D140202-FEEC-4327-B11A-A2F15C837E83}" srcOrd="4" destOrd="0" presId="urn:microsoft.com/office/officeart/2005/8/layout/cycle7"/>
    <dgm:cxn modelId="{F015B5D4-8AEF-4221-952F-F460BA5D4C26}" type="presParOf" srcId="{A1AD19E6-DAD9-4AFC-A6CD-C8E7FD83E3AB}" destId="{7784BC99-F9F4-4819-ABB3-DE8986D766FD}" srcOrd="5" destOrd="0" presId="urn:microsoft.com/office/officeart/2005/8/layout/cycle7"/>
    <dgm:cxn modelId="{5454B8F3-E754-4F46-AB81-E32CA026C8DD}" type="presParOf" srcId="{7784BC99-F9F4-4819-ABB3-DE8986D766FD}" destId="{0503A929-9616-474B-A6A3-B3FD8629A73C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6872D0-DF5F-42D0-AE72-987EBB91C1DD}">
      <dsp:nvSpPr>
        <dsp:cNvPr id="0" name=""/>
        <dsp:cNvSpPr/>
      </dsp:nvSpPr>
      <dsp:spPr>
        <a:xfrm>
          <a:off x="2439045" y="310981"/>
          <a:ext cx="3991786" cy="15072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Migratsiya</a:t>
          </a:r>
          <a:r>
            <a:rPr lang="en-US" sz="3900" kern="1200" dirty="0" smtClean="0"/>
            <a:t> 2 </a:t>
          </a:r>
          <a:r>
            <a:rPr lang="en-US" sz="3900" kern="1200" dirty="0" err="1" smtClean="0"/>
            <a:t>xil</a:t>
          </a:r>
          <a:r>
            <a:rPr lang="en-US" sz="3900" kern="1200" dirty="0" smtClean="0"/>
            <a:t> </a:t>
          </a:r>
          <a:r>
            <a:rPr lang="en-US" sz="3900" kern="1200" dirty="0" err="1" smtClean="0"/>
            <a:t>bo’ladi</a:t>
          </a:r>
          <a:endParaRPr lang="ru-RU" sz="3900" kern="1200" dirty="0"/>
        </a:p>
      </dsp:txBody>
      <dsp:txXfrm>
        <a:off x="2483190" y="355126"/>
        <a:ext cx="3903496" cy="1418920"/>
      </dsp:txXfrm>
    </dsp:sp>
    <dsp:sp modelId="{6EDD959E-D382-4176-B0EC-B913CDCE795C}">
      <dsp:nvSpPr>
        <dsp:cNvPr id="0" name=""/>
        <dsp:cNvSpPr/>
      </dsp:nvSpPr>
      <dsp:spPr>
        <a:xfrm rot="3463451">
          <a:off x="4913174" y="2802254"/>
          <a:ext cx="1571666" cy="52752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5071431" y="2907759"/>
        <a:ext cx="1255152" cy="316513"/>
      </dsp:txXfrm>
    </dsp:sp>
    <dsp:sp modelId="{8D017DBB-AFEA-4FE3-9F8E-0D89357D4A9B}">
      <dsp:nvSpPr>
        <dsp:cNvPr id="0" name=""/>
        <dsp:cNvSpPr/>
      </dsp:nvSpPr>
      <dsp:spPr>
        <a:xfrm>
          <a:off x="5455866" y="4313841"/>
          <a:ext cx="3014420" cy="15072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Tashqi</a:t>
          </a:r>
          <a:endParaRPr lang="ru-RU" sz="3900" kern="1200" dirty="0"/>
        </a:p>
      </dsp:txBody>
      <dsp:txXfrm>
        <a:off x="5500011" y="4357986"/>
        <a:ext cx="2926130" cy="1418920"/>
      </dsp:txXfrm>
    </dsp:sp>
    <dsp:sp modelId="{36A99FB1-53B1-4918-A502-F4061D048A84}">
      <dsp:nvSpPr>
        <dsp:cNvPr id="0" name=""/>
        <dsp:cNvSpPr/>
      </dsp:nvSpPr>
      <dsp:spPr>
        <a:xfrm rot="10800000">
          <a:off x="4310153" y="5009432"/>
          <a:ext cx="188851" cy="335742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4366808" y="5076580"/>
        <a:ext cx="75541" cy="201446"/>
      </dsp:txXfrm>
    </dsp:sp>
    <dsp:sp modelId="{5D140202-FEEC-4327-B11A-A2F15C837E83}">
      <dsp:nvSpPr>
        <dsp:cNvPr id="0" name=""/>
        <dsp:cNvSpPr/>
      </dsp:nvSpPr>
      <dsp:spPr>
        <a:xfrm>
          <a:off x="476862" y="4313841"/>
          <a:ext cx="3014420" cy="15072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err="1" smtClean="0"/>
            <a:t>Ichki</a:t>
          </a:r>
          <a:endParaRPr lang="ru-RU" sz="3900" kern="1200" dirty="0"/>
        </a:p>
      </dsp:txBody>
      <dsp:txXfrm>
        <a:off x="521007" y="4357986"/>
        <a:ext cx="2926130" cy="1418920"/>
      </dsp:txXfrm>
    </dsp:sp>
    <dsp:sp modelId="{7784BC99-F9F4-4819-ABB3-DE8986D766FD}">
      <dsp:nvSpPr>
        <dsp:cNvPr id="0" name=""/>
        <dsp:cNvSpPr/>
      </dsp:nvSpPr>
      <dsp:spPr>
        <a:xfrm rot="18088694">
          <a:off x="2423672" y="2802254"/>
          <a:ext cx="1571666" cy="52752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2581929" y="2907759"/>
        <a:ext cx="1255152" cy="316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4/9/2019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jpg"/><Relationship Id="rId4" Type="http://schemas.openxmlformats.org/officeDocument/2006/relationships/image" Target="../media/image11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7419" y="346778"/>
            <a:ext cx="8825658" cy="1158241"/>
          </a:xfrm>
        </p:spPr>
        <p:txBody>
          <a:bodyPr/>
          <a:lstStyle/>
          <a:p>
            <a:pPr algn="ctr"/>
            <a:r>
              <a:rPr lang="en-US" sz="4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mirgratsiyasi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yo’nalishlari</a:t>
            </a:r>
            <a:endParaRPr lang="ru-RU" sz="4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57419" y="2424324"/>
            <a:ext cx="8825658" cy="2525628"/>
          </a:xfrm>
        </p:spPr>
        <p:txBody>
          <a:bodyPr>
            <a:normAutofit fontScale="85000" lnSpcReduction="20000"/>
          </a:bodyPr>
          <a:lstStyle/>
          <a:p>
            <a:r>
              <a:rPr lang="es-ES_tradnl" sz="3600" b="1" i="1" dirty="0" smtClean="0"/>
              <a:t>                              </a:t>
            </a:r>
            <a:r>
              <a:rPr lang="es-ES_tradnl" sz="3600" b="1" i="1" dirty="0" smtClean="0">
                <a:solidFill>
                  <a:schemeClr val="tx1"/>
                </a:solidFill>
              </a:rPr>
              <a:t>R E J A</a:t>
            </a:r>
            <a:r>
              <a:rPr lang="es-ES_tradnl" sz="3600" b="1" dirty="0" smtClean="0">
                <a:solidFill>
                  <a:schemeClr val="tx1"/>
                </a:solidFill>
              </a:rPr>
              <a:t>: </a:t>
            </a:r>
            <a:endParaRPr lang="ru-RU" sz="3600" dirty="0" smtClean="0">
              <a:solidFill>
                <a:schemeClr val="tx1"/>
              </a:solidFill>
            </a:endParaRPr>
          </a:p>
          <a:p>
            <a:pPr marL="742950" lvl="0" indent="-742950">
              <a:buAutoNum type="arabicPeriod"/>
            </a:pPr>
            <a:r>
              <a:rPr lang="en-US" sz="3600" i="1" dirty="0" err="1" smtClean="0">
                <a:solidFill>
                  <a:schemeClr val="tx1"/>
                </a:solidFill>
              </a:rPr>
              <a:t>Migratsiya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to’g’risida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tushuncha</a:t>
            </a:r>
            <a:r>
              <a:rPr lang="en-US" sz="3600" i="1" dirty="0" smtClean="0">
                <a:solidFill>
                  <a:schemeClr val="tx1"/>
                </a:solidFill>
              </a:rPr>
              <a:t>.</a:t>
            </a:r>
            <a:endParaRPr lang="ru-RU" sz="3600" dirty="0" smtClean="0">
              <a:solidFill>
                <a:schemeClr val="tx1"/>
              </a:solidFill>
            </a:endParaRPr>
          </a:p>
          <a:p>
            <a:pPr lvl="0"/>
            <a:r>
              <a:rPr lang="en-US" sz="3600" i="1" dirty="0" smtClean="0">
                <a:solidFill>
                  <a:schemeClr val="tx1"/>
                </a:solidFill>
              </a:rPr>
              <a:t>2. </a:t>
            </a:r>
            <a:r>
              <a:rPr lang="en-US" sz="3600" i="1" dirty="0" err="1" smtClean="0">
                <a:solidFill>
                  <a:schemeClr val="tx1"/>
                </a:solidFill>
              </a:rPr>
              <a:t>Migratsiya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markazkarining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tarixiy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tarqqiyoti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davomidagi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o’zgarishi</a:t>
            </a:r>
            <a:r>
              <a:rPr lang="en-US" sz="3600" i="1" dirty="0" smtClean="0">
                <a:solidFill>
                  <a:schemeClr val="tx1"/>
                </a:solidFill>
              </a:rPr>
              <a:t>.</a:t>
            </a:r>
            <a:endParaRPr lang="ru-RU" sz="3600" dirty="0" smtClean="0">
              <a:solidFill>
                <a:schemeClr val="tx1"/>
              </a:solidFill>
            </a:endParaRPr>
          </a:p>
          <a:p>
            <a:pPr lvl="0"/>
            <a:r>
              <a:rPr lang="en-US" sz="3600" i="1" dirty="0" smtClean="0">
                <a:solidFill>
                  <a:schemeClr val="tx1"/>
                </a:solidFill>
              </a:rPr>
              <a:t>3. </a:t>
            </a:r>
            <a:r>
              <a:rPr lang="en-US" sz="3600" i="1" dirty="0" err="1" smtClean="0">
                <a:solidFill>
                  <a:schemeClr val="tx1"/>
                </a:solidFill>
              </a:rPr>
              <a:t>Migratsiya</a:t>
            </a:r>
            <a:r>
              <a:rPr lang="en-US" sz="3600" i="1" dirty="0" smtClean="0">
                <a:solidFill>
                  <a:schemeClr val="tx1"/>
                </a:solidFill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</a:rPr>
              <a:t>ko`rsatkichlari</a:t>
            </a:r>
            <a:r>
              <a:rPr lang="en-US" sz="3600" i="1" dirty="0" smtClean="0">
                <a:solidFill>
                  <a:schemeClr val="tx1"/>
                </a:solidFill>
              </a:rPr>
              <a:t>.</a:t>
            </a:r>
            <a:endParaRPr lang="ru-RU" sz="3600" dirty="0" smtClean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4576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32370"/>
          </a:xfrm>
        </p:spPr>
        <p:txBody>
          <a:bodyPr/>
          <a:lstStyle/>
          <a:p>
            <a:pPr lvl="3" algn="l" defTabSz="457200" rtl="0">
              <a:spcBef>
                <a:spcPct val="0"/>
              </a:spcBef>
            </a:pPr>
            <a:r>
              <a:rPr lang="en-US" sz="4000" b="1" i="1" dirty="0" smtClean="0">
                <a:solidFill>
                  <a:schemeClr val="tx1"/>
                </a:solidFill>
              </a:rPr>
              <a:t>1. </a:t>
            </a:r>
            <a:r>
              <a:rPr lang="en-US" sz="4000" b="1" i="1" dirty="0" err="1" smtClean="0">
                <a:solidFill>
                  <a:schemeClr val="tx1"/>
                </a:solidFill>
              </a:rPr>
              <a:t>Migratsiya</a:t>
            </a:r>
            <a:r>
              <a:rPr lang="en-US" sz="4000" b="1" i="1" dirty="0" smtClean="0">
                <a:solidFill>
                  <a:schemeClr val="tx1"/>
                </a:solidFill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</a:rPr>
              <a:t>to’g’risida</a:t>
            </a:r>
            <a:r>
              <a:rPr lang="en-US" sz="4000" b="1" i="1" dirty="0">
                <a:solidFill>
                  <a:schemeClr val="tx1"/>
                </a:solidFill>
              </a:rPr>
              <a:t> </a:t>
            </a:r>
            <a:r>
              <a:rPr lang="en-US" sz="4000" b="1" i="1" dirty="0" err="1">
                <a:solidFill>
                  <a:schemeClr val="tx1"/>
                </a:solidFill>
              </a:rPr>
              <a:t>tushuncha</a:t>
            </a:r>
            <a:r>
              <a:rPr lang="en-US" sz="4000" b="1" i="1" dirty="0">
                <a:solidFill>
                  <a:schemeClr val="tx1"/>
                </a:solidFill>
              </a:rPr>
              <a:t>.</a:t>
            </a:r>
            <a:r>
              <a:rPr lang="ru-RU" sz="1600" dirty="0"/>
              <a:t/>
            </a:r>
            <a:br>
              <a:rPr lang="ru-RU" sz="1600" dirty="0"/>
            </a:br>
            <a:endParaRPr lang="ru-RU" dirty="0"/>
          </a:p>
        </p:txBody>
      </p:sp>
      <p:sp>
        <p:nvSpPr>
          <p:cNvPr id="4" name="Рамка 3"/>
          <p:cNvSpPr/>
          <p:nvPr/>
        </p:nvSpPr>
        <p:spPr>
          <a:xfrm>
            <a:off x="0" y="1257300"/>
            <a:ext cx="12192000" cy="56007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2390" y="1970222"/>
            <a:ext cx="1069917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migrassiyasidir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adbiyotlarda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qishloqdan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shxarga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hsaxardan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qishloqqa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qaytishini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mayantiksimon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migarassiya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qishloqdan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shxarga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qishloqqa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kechqurun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migrassiyaqning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bajarilmaydi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o’zgartirilmaydi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Shuninmg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mayantiksimon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42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717458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Прямоугольник с одним вырезанным углом 3"/>
          <p:cNvSpPr/>
          <p:nvPr/>
        </p:nvSpPr>
        <p:spPr>
          <a:xfrm>
            <a:off x="0" y="0"/>
            <a:ext cx="12192000" cy="6858000"/>
          </a:xfrm>
          <a:prstGeom prst="snip1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Migratsiya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rayonlar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shaharga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qit’adan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qit’aga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Migratsiya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vaqtincha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mavsumiy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migrassion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xilma-hil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muhimlari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</a:t>
            </a:r>
            <a:r>
              <a:rPr lang="en-US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qidirib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axvolini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rayondan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rayonga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xamda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siyosiy</a:t>
            </a:r>
            <a:r>
              <a:rPr lang="en-US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</a:t>
            </a:r>
            <a:r>
              <a:rPr lang="en-US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siyosiy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etiqodga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quvg’in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olinishi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chegaralarning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xarbiy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rayonlardan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joylarga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o’tish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millatlar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vakillarini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ayirbosh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517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615" y="-1522386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3148445"/>
            <a:ext cx="8946541" cy="3099954"/>
          </a:xfrm>
        </p:spPr>
        <p:txBody>
          <a:bodyPr>
            <a:normAutofit lnSpcReduction="10000"/>
          </a:bodyPr>
          <a:lstStyle/>
          <a:p>
            <a:pPr lvl="0"/>
            <a:r>
              <a:rPr lang="en-US" i="1" dirty="0" smtClean="0"/>
              <a:t>1. </a:t>
            </a:r>
            <a:r>
              <a:rPr lang="en-US" i="1" dirty="0" err="1" smtClean="0"/>
              <a:t>Oilaviy</a:t>
            </a:r>
            <a:r>
              <a:rPr lang="en-US" i="1" dirty="0" smtClean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boshqa</a:t>
            </a:r>
            <a:r>
              <a:rPr lang="en-US" i="1" dirty="0"/>
              <a:t> </a:t>
            </a:r>
            <a:r>
              <a:rPr lang="en-US" i="1" dirty="0" err="1"/>
              <a:t>sabablarga</a:t>
            </a:r>
            <a:r>
              <a:rPr lang="en-US" i="1" dirty="0"/>
              <a:t> </a:t>
            </a:r>
            <a:r>
              <a:rPr lang="en-US" i="1" dirty="0" err="1"/>
              <a:t>ko’ra</a:t>
            </a:r>
            <a:r>
              <a:rPr lang="en-US" i="1" dirty="0"/>
              <a:t> </a:t>
            </a:r>
            <a:r>
              <a:rPr lang="en-US" i="1" dirty="0" err="1"/>
              <a:t>doimiy</a:t>
            </a:r>
            <a:r>
              <a:rPr lang="en-US" i="1" dirty="0"/>
              <a:t> </a:t>
            </a:r>
            <a:r>
              <a:rPr lang="en-US" i="1" dirty="0" err="1"/>
              <a:t>yashahs</a:t>
            </a:r>
            <a:r>
              <a:rPr lang="en-US" i="1" dirty="0"/>
              <a:t> </a:t>
            </a:r>
            <a:r>
              <a:rPr lang="en-US" i="1" dirty="0" err="1"/>
              <a:t>maqsadida</a:t>
            </a:r>
            <a:r>
              <a:rPr lang="en-US" i="1" dirty="0"/>
              <a:t> </a:t>
            </a:r>
            <a:r>
              <a:rPr lang="en-US" i="1" dirty="0" err="1"/>
              <a:t>bir</a:t>
            </a:r>
            <a:r>
              <a:rPr lang="en-US" i="1" dirty="0"/>
              <a:t> </a:t>
            </a:r>
            <a:r>
              <a:rPr lang="en-US" i="1" dirty="0" err="1"/>
              <a:t>davlatdan</a:t>
            </a:r>
            <a:r>
              <a:rPr lang="en-US" i="1" dirty="0"/>
              <a:t> </a:t>
            </a:r>
            <a:r>
              <a:rPr lang="en-US" i="1" dirty="0" err="1"/>
              <a:t>boshqa</a:t>
            </a:r>
            <a:r>
              <a:rPr lang="en-US" i="1" dirty="0"/>
              <a:t> </a:t>
            </a:r>
            <a:r>
              <a:rPr lang="en-US" i="1" dirty="0" err="1"/>
              <a:t>davlatga</a:t>
            </a:r>
            <a:r>
              <a:rPr lang="en-US" i="1" dirty="0"/>
              <a:t> </a:t>
            </a:r>
            <a:r>
              <a:rPr lang="en-US" i="1" dirty="0" err="1"/>
              <a:t>ketgan</a:t>
            </a:r>
            <a:r>
              <a:rPr lang="en-US" i="1" dirty="0"/>
              <a:t> </a:t>
            </a:r>
            <a:r>
              <a:rPr lang="en-US" i="1" dirty="0" err="1"/>
              <a:t>emigratlar</a:t>
            </a:r>
            <a:r>
              <a:rPr lang="en-US" i="1" dirty="0"/>
              <a:t>.</a:t>
            </a:r>
            <a:endParaRPr lang="ru-RU" dirty="0"/>
          </a:p>
          <a:p>
            <a:pPr lvl="0"/>
            <a:r>
              <a:rPr lang="en-US" i="1" dirty="0" smtClean="0"/>
              <a:t>2. Migrant </a:t>
            </a:r>
            <a:r>
              <a:rPr lang="en-US" i="1" dirty="0" err="1"/>
              <a:t>mexnatkashlar</a:t>
            </a:r>
            <a:r>
              <a:rPr lang="en-US" i="1" dirty="0"/>
              <a:t>.</a:t>
            </a:r>
            <a:endParaRPr lang="ru-RU" dirty="0"/>
          </a:p>
          <a:p>
            <a:pPr lvl="0"/>
            <a:r>
              <a:rPr lang="en-US" i="1" dirty="0" smtClean="0"/>
              <a:t>3. </a:t>
            </a:r>
            <a:r>
              <a:rPr lang="en-US" i="1" dirty="0" err="1" smtClean="0"/>
              <a:t>Nolegal</a:t>
            </a:r>
            <a:r>
              <a:rPr lang="en-US" i="1" dirty="0" smtClean="0"/>
              <a:t> </a:t>
            </a:r>
            <a:r>
              <a:rPr lang="en-US" i="1" dirty="0" err="1"/>
              <a:t>immigrantlar</a:t>
            </a:r>
            <a:r>
              <a:rPr lang="en-US" i="1" dirty="0"/>
              <a:t>.</a:t>
            </a:r>
            <a:endParaRPr lang="ru-RU" dirty="0"/>
          </a:p>
          <a:p>
            <a:pPr lvl="0"/>
            <a:r>
              <a:rPr lang="en-US" i="1" dirty="0" smtClean="0"/>
              <a:t>4. </a:t>
            </a:r>
            <a:r>
              <a:rPr lang="en-US" i="1" dirty="0" err="1" smtClean="0"/>
              <a:t>Qochoqlar</a:t>
            </a:r>
            <a:r>
              <a:rPr lang="en-US" i="1" dirty="0"/>
              <a:t>.</a:t>
            </a:r>
            <a:endParaRPr lang="ru-RU" dirty="0"/>
          </a:p>
          <a:p>
            <a:pPr lvl="0"/>
            <a:r>
              <a:rPr lang="en-US" i="1" dirty="0" smtClean="0"/>
              <a:t>5. </a:t>
            </a:r>
            <a:r>
              <a:rPr lang="en-US" i="1" dirty="0" err="1" smtClean="0"/>
              <a:t>Talabalar</a:t>
            </a:r>
            <a:r>
              <a:rPr lang="en-US" i="1" dirty="0" smtClean="0"/>
              <a:t> </a:t>
            </a:r>
            <a:r>
              <a:rPr lang="en-US" i="1" dirty="0" err="1"/>
              <a:t>ilmiy</a:t>
            </a:r>
            <a:r>
              <a:rPr lang="en-US" i="1" dirty="0"/>
              <a:t> </a:t>
            </a:r>
            <a:r>
              <a:rPr lang="en-US" i="1" dirty="0" err="1"/>
              <a:t>hodimlar</a:t>
            </a:r>
            <a:r>
              <a:rPr lang="en-US" i="1" dirty="0"/>
              <a:t>, </a:t>
            </a:r>
            <a:r>
              <a:rPr lang="en-US" i="1" dirty="0" err="1" smtClean="0"/>
              <a:t>tadqiqotchilar</a:t>
            </a:r>
            <a:r>
              <a:rPr lang="en-US" i="1" dirty="0"/>
              <a:t>.</a:t>
            </a:r>
            <a:endParaRPr lang="ru-RU" dirty="0"/>
          </a:p>
          <a:p>
            <a:pPr lvl="0"/>
            <a:r>
              <a:rPr lang="en-US" i="1" dirty="0" smtClean="0"/>
              <a:t>6. </a:t>
            </a:r>
            <a:r>
              <a:rPr lang="en-US" i="1" dirty="0" err="1" smtClean="0"/>
              <a:t>Turli</a:t>
            </a:r>
            <a:r>
              <a:rPr lang="en-US" i="1" dirty="0" smtClean="0"/>
              <a:t> </a:t>
            </a:r>
            <a:r>
              <a:rPr lang="en-US" i="1" dirty="0" err="1"/>
              <a:t>maqsadda</a:t>
            </a:r>
            <a:r>
              <a:rPr lang="en-US" i="1" dirty="0"/>
              <a:t> </a:t>
            </a:r>
            <a:r>
              <a:rPr lang="en-US" i="1" dirty="0" err="1"/>
              <a:t>ko’chib</a:t>
            </a:r>
            <a:r>
              <a:rPr lang="en-US" i="1" dirty="0"/>
              <a:t> </a:t>
            </a:r>
            <a:r>
              <a:rPr lang="en-US" i="1" dirty="0" err="1"/>
              <a:t>yuruvchilar</a:t>
            </a:r>
            <a:r>
              <a:rPr lang="en-US" i="1" dirty="0"/>
              <a:t> –</a:t>
            </a:r>
            <a:r>
              <a:rPr lang="en-US" i="1" dirty="0" err="1"/>
              <a:t>turistlar</a:t>
            </a:r>
            <a:r>
              <a:rPr lang="en-US" i="1" dirty="0"/>
              <a:t>, dam </a:t>
            </a:r>
            <a:r>
              <a:rPr lang="en-US" i="1" dirty="0" err="1"/>
              <a:t>oluvchilar</a:t>
            </a:r>
            <a:r>
              <a:rPr lang="en-US" i="1" dirty="0"/>
              <a:t>, </a:t>
            </a:r>
            <a:r>
              <a:rPr lang="en-US" i="1" dirty="0" err="1"/>
              <a:t>anjuman</a:t>
            </a:r>
            <a:r>
              <a:rPr lang="en-US" i="1" dirty="0"/>
              <a:t> </a:t>
            </a:r>
            <a:r>
              <a:rPr lang="en-US" i="1" dirty="0" err="1"/>
              <a:t>qatnashchilari</a:t>
            </a:r>
            <a:r>
              <a:rPr lang="en-US" i="1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Блок-схема: подготовка 3"/>
          <p:cNvSpPr/>
          <p:nvPr/>
        </p:nvSpPr>
        <p:spPr>
          <a:xfrm>
            <a:off x="218209" y="145473"/>
            <a:ext cx="11973791" cy="2722418"/>
          </a:xfrm>
          <a:prstGeom prst="flowChartPreparati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migrassiyalar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ko’payishi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kamayishiga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ko’rsatmaydi</a:t>
            </a:r>
            <a:r>
              <a:rPr lang="uz-Cyrl-UZ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xududi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taqsimlanishga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holos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migrasiyalar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aksincha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xatto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ko’payishiga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sababchi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hisoblanadi.Xalqaro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migratsiyasi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5666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араллелограмм 3"/>
          <p:cNvSpPr/>
          <p:nvPr/>
        </p:nvSpPr>
        <p:spPr>
          <a:xfrm>
            <a:off x="646112" y="353291"/>
            <a:ext cx="11128663" cy="1153391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3" algn="ctr"/>
            <a:endParaRPr lang="en-US" sz="3200" b="1" i="1" dirty="0" smtClean="0">
              <a:solidFill>
                <a:schemeClr val="tx1"/>
              </a:solidFill>
            </a:endParaRPr>
          </a:p>
          <a:p>
            <a:pPr marL="0" lvl="3" algn="ctr"/>
            <a:r>
              <a:rPr lang="en-US" sz="3200" b="1" i="1" dirty="0" smtClean="0">
                <a:solidFill>
                  <a:schemeClr val="tx1"/>
                </a:solidFill>
              </a:rPr>
              <a:t>2</a:t>
            </a:r>
            <a:r>
              <a:rPr lang="en-US" sz="3200" b="1" i="1" dirty="0">
                <a:solidFill>
                  <a:schemeClr val="tx1"/>
                </a:solidFill>
              </a:rPr>
              <a:t>. </a:t>
            </a:r>
            <a:r>
              <a:rPr lang="en-US" sz="3200" b="1" i="1" dirty="0" err="1">
                <a:solidFill>
                  <a:schemeClr val="tx1"/>
                </a:solidFill>
              </a:rPr>
              <a:t>Migratsiya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</a:rPr>
              <a:t>markazkarining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</a:rPr>
              <a:t>tarixiy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</a:rPr>
              <a:t>tarqqiyoti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</a:rPr>
              <a:t>davomidagi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</a:rPr>
              <a:t>o’xgarishi</a:t>
            </a:r>
            <a:r>
              <a:rPr lang="en-US" sz="3200" b="1" i="1" dirty="0">
                <a:solidFill>
                  <a:schemeClr val="tx1"/>
                </a:solidFill>
              </a:rPr>
              <a:t>.</a:t>
            </a: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endParaRPr lang="ru-RU" sz="32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5" name="Багетная рамка 4"/>
          <p:cNvSpPr/>
          <p:nvPr/>
        </p:nvSpPr>
        <p:spPr>
          <a:xfrm>
            <a:off x="72736" y="2088573"/>
            <a:ext cx="12119264" cy="4769427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13954" y="2765126"/>
            <a:ext cx="1065760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joylashishi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zamonlardayoq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migratsiyasiga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oqibatlarga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Antik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asrlarining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ro’y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adabiyotlarda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xalqlarning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deb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nomlangan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migrassion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Osiyodagi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xalqlarning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etnik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Shimoliy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EVROPAGA German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xalqlarining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joylashuvi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Britaniya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opollariga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hsu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71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632114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1727" y="145473"/>
            <a:ext cx="11648209" cy="67125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Shu </a:t>
            </a:r>
            <a:r>
              <a:rPr lang="en-US" dirty="0" err="1"/>
              <a:t>davrda</a:t>
            </a:r>
            <a:r>
              <a:rPr lang="en-US" dirty="0"/>
              <a:t> </a:t>
            </a:r>
            <a:r>
              <a:rPr lang="en-US" dirty="0" err="1"/>
              <a:t>slavyan</a:t>
            </a:r>
            <a:r>
              <a:rPr lang="en-US" dirty="0"/>
              <a:t> </a:t>
            </a:r>
            <a:r>
              <a:rPr lang="en-US" dirty="0" err="1"/>
              <a:t>xalqlari</a:t>
            </a:r>
            <a:r>
              <a:rPr lang="en-US" dirty="0"/>
              <a:t> </a:t>
            </a:r>
            <a:r>
              <a:rPr lang="en-US" dirty="0" err="1"/>
              <a:t>Sharqiy</a:t>
            </a:r>
            <a:r>
              <a:rPr lang="en-US" dirty="0"/>
              <a:t> </a:t>
            </a:r>
            <a:r>
              <a:rPr lang="en-US" dirty="0" err="1"/>
              <a:t>Yevropa</a:t>
            </a:r>
            <a:r>
              <a:rPr lang="en-US" dirty="0"/>
              <a:t> </a:t>
            </a:r>
            <a:r>
              <a:rPr lang="en-US" dirty="0" err="1"/>
              <a:t>xamda</a:t>
            </a:r>
            <a:r>
              <a:rPr lang="en-US" dirty="0"/>
              <a:t> </a:t>
            </a:r>
            <a:r>
              <a:rPr lang="en-US" dirty="0" err="1"/>
              <a:t>bokon</a:t>
            </a:r>
            <a:r>
              <a:rPr lang="en-US" dirty="0"/>
              <a:t> </a:t>
            </a:r>
            <a:r>
              <a:rPr lang="en-US" dirty="0" err="1"/>
              <a:t>yarimorolini</a:t>
            </a:r>
            <a:r>
              <a:rPr lang="en-US" dirty="0"/>
              <a:t> </a:t>
            </a:r>
            <a:r>
              <a:rPr lang="en-US" dirty="0" err="1"/>
              <a:t>egalladi</a:t>
            </a:r>
            <a:r>
              <a:rPr lang="en-US" dirty="0"/>
              <a:t> </a:t>
            </a:r>
            <a:r>
              <a:rPr lang="en-US" dirty="0" err="1"/>
              <a:t>xamda</a:t>
            </a:r>
            <a:r>
              <a:rPr lang="en-US" dirty="0"/>
              <a:t> </a:t>
            </a:r>
            <a:r>
              <a:rPr lang="en-US" dirty="0" err="1"/>
              <a:t>O’rta</a:t>
            </a:r>
            <a:r>
              <a:rPr lang="en-US" dirty="0"/>
              <a:t> </a:t>
            </a:r>
            <a:r>
              <a:rPr lang="en-US" dirty="0" err="1"/>
              <a:t>Osiyoda</a:t>
            </a:r>
            <a:r>
              <a:rPr lang="en-US" dirty="0"/>
              <a:t> </a:t>
            </a:r>
            <a:r>
              <a:rPr lang="en-US" dirty="0" err="1"/>
              <a:t>turkiy</a:t>
            </a:r>
            <a:r>
              <a:rPr lang="en-US" dirty="0"/>
              <a:t> </a:t>
            </a:r>
            <a:r>
              <a:rPr lang="en-US" dirty="0" err="1"/>
              <a:t>xaqlar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</a:t>
            </a:r>
            <a:r>
              <a:rPr lang="en-US" dirty="0" err="1"/>
              <a:t>Arablarning</a:t>
            </a:r>
            <a:r>
              <a:rPr lang="en-US" dirty="0"/>
              <a:t> </a:t>
            </a:r>
            <a:r>
              <a:rPr lang="en-US" dirty="0" err="1"/>
              <a:t>istelolari</a:t>
            </a:r>
            <a:r>
              <a:rPr lang="en-US" dirty="0"/>
              <a:t> (</a:t>
            </a:r>
            <a:r>
              <a:rPr lang="en-US" dirty="0" err="1"/>
              <a:t>ayniqsa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sharq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shimoliy</a:t>
            </a:r>
            <a:r>
              <a:rPr lang="en-US" dirty="0"/>
              <a:t> </a:t>
            </a:r>
            <a:r>
              <a:rPr lang="en-US" dirty="0" err="1"/>
              <a:t>Afrika</a:t>
            </a:r>
            <a:r>
              <a:rPr lang="en-US" dirty="0"/>
              <a:t> </a:t>
            </a:r>
            <a:r>
              <a:rPr lang="en-US" dirty="0" err="1"/>
              <a:t>hududlarida</a:t>
            </a:r>
            <a:r>
              <a:rPr lang="en-US" dirty="0"/>
              <a:t>), </a:t>
            </a:r>
            <a:r>
              <a:rPr lang="en-US" dirty="0" err="1"/>
              <a:t>mug’ullarning</a:t>
            </a:r>
            <a:r>
              <a:rPr lang="en-US" dirty="0"/>
              <a:t> </a:t>
            </a:r>
            <a:r>
              <a:rPr lang="en-US" dirty="0" err="1"/>
              <a:t>yurishlari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xam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o’tmishda</a:t>
            </a:r>
            <a:r>
              <a:rPr lang="en-US" dirty="0"/>
              <a:t> </a:t>
            </a:r>
            <a:r>
              <a:rPr lang="en-US" dirty="0" err="1"/>
              <a:t>xalqlarning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joydan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joyga</a:t>
            </a:r>
            <a:r>
              <a:rPr lang="en-US" dirty="0"/>
              <a:t> </a:t>
            </a:r>
            <a:r>
              <a:rPr lang="en-US" dirty="0" err="1"/>
              <a:t>ko’chib</a:t>
            </a:r>
            <a:r>
              <a:rPr lang="en-US" dirty="0"/>
              <a:t> </a:t>
            </a:r>
            <a:r>
              <a:rPr lang="en-US" dirty="0" err="1"/>
              <a:t>ketishga</a:t>
            </a:r>
            <a:r>
              <a:rPr lang="en-US" dirty="0"/>
              <a:t> </a:t>
            </a:r>
            <a:r>
              <a:rPr lang="en-US" dirty="0" err="1"/>
              <a:t>xamda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etnik</a:t>
            </a:r>
            <a:r>
              <a:rPr lang="en-US" dirty="0"/>
              <a:t> </a:t>
            </a:r>
            <a:r>
              <a:rPr lang="en-US" dirty="0" err="1"/>
              <a:t>sostaviga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 </a:t>
            </a:r>
            <a:r>
              <a:rPr lang="en-US" dirty="0" err="1"/>
              <a:t>muxim</a:t>
            </a:r>
            <a:r>
              <a:rPr lang="en-US" dirty="0"/>
              <a:t> </a:t>
            </a:r>
            <a:r>
              <a:rPr lang="en-US" dirty="0" err="1"/>
              <a:t>voqealardandir</a:t>
            </a:r>
            <a:r>
              <a:rPr lang="en-US" dirty="0"/>
              <a:t>. XV-XVI </a:t>
            </a:r>
            <a:r>
              <a:rPr lang="en-US" dirty="0" err="1"/>
              <a:t>asrlardagi</a:t>
            </a:r>
            <a:r>
              <a:rPr lang="en-US" dirty="0"/>
              <a:t> </a:t>
            </a:r>
            <a:r>
              <a:rPr lang="en-US" dirty="0" err="1"/>
              <a:t>buyuk</a:t>
            </a:r>
            <a:r>
              <a:rPr lang="en-US" dirty="0"/>
              <a:t> </a:t>
            </a:r>
            <a:r>
              <a:rPr lang="en-US" dirty="0" err="1"/>
              <a:t>geografik</a:t>
            </a:r>
            <a:r>
              <a:rPr lang="en-US" dirty="0"/>
              <a:t> </a:t>
            </a:r>
            <a:r>
              <a:rPr lang="en-US" dirty="0" err="1"/>
              <a:t>kashfiyotlar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migrasiyasining</a:t>
            </a:r>
            <a:r>
              <a:rPr lang="en-US" dirty="0"/>
              <a:t> </a:t>
            </a:r>
            <a:r>
              <a:rPr lang="en-US" dirty="0" err="1"/>
              <a:t>avj</a:t>
            </a:r>
            <a:r>
              <a:rPr lang="en-US" dirty="0"/>
              <a:t> </a:t>
            </a:r>
            <a:r>
              <a:rPr lang="en-US" dirty="0" err="1"/>
              <a:t>olishiga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Bu </a:t>
            </a:r>
            <a:r>
              <a:rPr lang="en-US" dirty="0" err="1"/>
              <a:t>davrda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dunyo</a:t>
            </a:r>
            <a:r>
              <a:rPr lang="en-US" dirty="0"/>
              <a:t> (</a:t>
            </a:r>
            <a:r>
              <a:rPr lang="en-US" dirty="0" err="1"/>
              <a:t>Amerika</a:t>
            </a:r>
            <a:r>
              <a:rPr lang="en-US" dirty="0"/>
              <a:t>)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kashf</a:t>
            </a:r>
            <a:r>
              <a:rPr lang="en-US" dirty="0"/>
              <a:t> </a:t>
            </a:r>
            <a:r>
              <a:rPr lang="en-US" dirty="0" err="1"/>
              <a:t>qilinishi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yevropadan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ko’plab</a:t>
            </a:r>
            <a:r>
              <a:rPr lang="en-US" dirty="0"/>
              <a:t> </a:t>
            </a:r>
            <a:r>
              <a:rPr lang="en-US" dirty="0" err="1"/>
              <a:t>odamlar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yerga</a:t>
            </a:r>
            <a:r>
              <a:rPr lang="en-US" dirty="0"/>
              <a:t> </a:t>
            </a:r>
            <a:r>
              <a:rPr lang="en-US" dirty="0" err="1"/>
              <a:t>ko’chib</a:t>
            </a:r>
            <a:r>
              <a:rPr lang="en-US" dirty="0"/>
              <a:t> </a:t>
            </a:r>
            <a:r>
              <a:rPr lang="en-US" dirty="0" err="1"/>
              <a:t>kela</a:t>
            </a:r>
            <a:r>
              <a:rPr lang="en-US" dirty="0"/>
              <a:t> </a:t>
            </a:r>
            <a:r>
              <a:rPr lang="en-US" dirty="0" err="1"/>
              <a:t>boshladilar</a:t>
            </a:r>
            <a:r>
              <a:rPr lang="en-US" dirty="0"/>
              <a:t>, </a:t>
            </a:r>
            <a:r>
              <a:rPr lang="en-US" dirty="0" err="1"/>
              <a:t>keyinchlik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,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shimoliy</a:t>
            </a:r>
            <a:r>
              <a:rPr lang="en-US" dirty="0"/>
              <a:t> </a:t>
            </a:r>
            <a:r>
              <a:rPr lang="en-US" dirty="0" err="1"/>
              <a:t>Amerikaga</a:t>
            </a:r>
            <a:r>
              <a:rPr lang="en-US" dirty="0"/>
              <a:t> </a:t>
            </a:r>
            <a:r>
              <a:rPr lang="en-US" dirty="0" err="1"/>
              <a:t>ingilizlar</a:t>
            </a:r>
            <a:r>
              <a:rPr lang="en-US" dirty="0"/>
              <a:t>, </a:t>
            </a:r>
            <a:r>
              <a:rPr lang="en-US" dirty="0" err="1"/>
              <a:t>gollandlar</a:t>
            </a:r>
            <a:r>
              <a:rPr lang="en-US" dirty="0"/>
              <a:t> </a:t>
            </a:r>
            <a:r>
              <a:rPr lang="en-US" dirty="0" err="1"/>
              <a:t>fransuzlar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yevropaliklar</a:t>
            </a:r>
            <a:r>
              <a:rPr lang="en-US" dirty="0"/>
              <a:t> </a:t>
            </a:r>
            <a:r>
              <a:rPr lang="en-US" dirty="0" err="1"/>
              <a:t>ko’chib</a:t>
            </a:r>
            <a:r>
              <a:rPr lang="en-US" dirty="0"/>
              <a:t> </a:t>
            </a:r>
            <a:r>
              <a:rPr lang="en-US" dirty="0" err="1"/>
              <a:t>borib</a:t>
            </a:r>
            <a:r>
              <a:rPr lang="en-US" dirty="0"/>
              <a:t> u </a:t>
            </a:r>
            <a:r>
              <a:rPr lang="en-US" dirty="0" err="1"/>
              <a:t>yerlarni</a:t>
            </a:r>
            <a:r>
              <a:rPr lang="en-US" dirty="0"/>
              <a:t> </a:t>
            </a:r>
            <a:r>
              <a:rPr lang="en-US" dirty="0" err="1"/>
              <a:t>egalladilar</a:t>
            </a:r>
            <a:r>
              <a:rPr lang="en-US" dirty="0"/>
              <a:t>. </a:t>
            </a:r>
            <a:r>
              <a:rPr lang="en-US" dirty="0" err="1"/>
              <a:t>Shimoliy</a:t>
            </a:r>
            <a:r>
              <a:rPr lang="en-US" dirty="0"/>
              <a:t> </a:t>
            </a:r>
            <a:r>
              <a:rPr lang="en-US" dirty="0" err="1"/>
              <a:t>Amerikaning</a:t>
            </a:r>
            <a:r>
              <a:rPr lang="en-US" dirty="0"/>
              <a:t> </a:t>
            </a:r>
            <a:r>
              <a:rPr lang="en-US" dirty="0" err="1"/>
              <a:t>janubiy</a:t>
            </a:r>
            <a:r>
              <a:rPr lang="en-US" dirty="0"/>
              <a:t> </a:t>
            </a:r>
            <a:r>
              <a:rPr lang="en-US" dirty="0" err="1"/>
              <a:t>qismlari</a:t>
            </a:r>
            <a:r>
              <a:rPr lang="en-US" dirty="0"/>
              <a:t> </a:t>
            </a:r>
            <a:r>
              <a:rPr lang="en-US" dirty="0" err="1"/>
              <a:t>xamda</a:t>
            </a:r>
            <a:r>
              <a:rPr lang="en-US" dirty="0"/>
              <a:t> </a:t>
            </a:r>
            <a:r>
              <a:rPr lang="en-US" dirty="0" err="1"/>
              <a:t>markaziy</a:t>
            </a:r>
            <a:r>
              <a:rPr lang="en-US" dirty="0"/>
              <a:t> </a:t>
            </a:r>
            <a:r>
              <a:rPr lang="en-US" dirty="0" err="1"/>
              <a:t>Amerikaning</a:t>
            </a:r>
            <a:r>
              <a:rPr lang="en-US" dirty="0"/>
              <a:t> </a:t>
            </a:r>
            <a:r>
              <a:rPr lang="en-US" dirty="0" err="1"/>
              <a:t>o’zlashtirilishida</a:t>
            </a:r>
            <a:r>
              <a:rPr lang="en-US" dirty="0"/>
              <a:t> </a:t>
            </a:r>
            <a:r>
              <a:rPr lang="en-US" dirty="0" err="1"/>
              <a:t>Afrikadan</a:t>
            </a:r>
            <a:r>
              <a:rPr lang="en-US" dirty="0"/>
              <a:t> </a:t>
            </a:r>
            <a:r>
              <a:rPr lang="en-US" dirty="0" err="1"/>
              <a:t>qul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borilgan</a:t>
            </a:r>
            <a:r>
              <a:rPr lang="en-US" dirty="0"/>
              <a:t> </a:t>
            </a:r>
            <a:r>
              <a:rPr lang="en-US" dirty="0" err="1"/>
              <a:t>negrlar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ro’l</a:t>
            </a:r>
            <a:r>
              <a:rPr lang="en-US" dirty="0"/>
              <a:t> </a:t>
            </a:r>
            <a:r>
              <a:rPr lang="en-US" dirty="0" err="1"/>
              <a:t>o’ynadi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65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693074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0" y="0"/>
            <a:ext cx="12084627" cy="6951518"/>
          </a:xfrm>
          <a:prstGeom prst="vertic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migrassiyasi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kapitalizmning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Bu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kapitalistik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tub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mohiyatidan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qonunlaridan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chiqadigan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kapitalizmning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ishsizlik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yersiz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dexqonlar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ko’payishiga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sababchi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bo’ldi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Monopolistik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kapitalizmgacha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Amerikagacha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Avstraliyaga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qit’alarga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boruvchilar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imtiyozlar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xol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qit’alarga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Amerika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Avstraliya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Zellandiyaga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ketishni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kuchaytirdi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XVI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o’rtalaridsan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jaxon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urushi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boshlangunga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Yevropadan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qit’alar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milliondan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ortiqroq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rayonlarga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26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155" y="420914"/>
            <a:ext cx="7066845" cy="588554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1898" y="287844"/>
            <a:ext cx="483325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Agar 1870 –yi8llargacha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Emigrantlar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G’arbiy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shimoliy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Britaniya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Irlandiya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Skandinaviya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XIX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oxirlaridan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emigrantlar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Italiya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Avstriya-Vengriya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rossiya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kabilar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o’ringa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xo’jaligida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kapitalizmning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rivojlaninshi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dexqonlarning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qishloqlashuvida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aloqalarnining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rivojanishi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ketishni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osonlashtirdi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XIX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XX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arzon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kuchiga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mamlaktlatlari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eas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arzon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rayonga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aylanib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qoldi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02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693074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87680"/>
            <a:ext cx="12192000" cy="5760719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Agar 1870 –yi8llargacha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Emigrantlar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G’arbiy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shimoliy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Britaniya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Irlandiya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Skandinaviya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XIX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oxirlaridan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emigrantlar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Avstriya-Vengriya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rossiya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o’ringa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xo’jaligida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kapitalizmning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rivojlaninshi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dexqonlarning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qishloqlashuvida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transport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aloqalarnining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rivojanishi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ketishni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osonlashtirdi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XIX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XX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arzon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mamlaktlatlari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eas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arzon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rayonga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aylanib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qoldi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28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583346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6742" y="3947160"/>
            <a:ext cx="10914743" cy="5821679"/>
          </a:xfrm>
        </p:spPr>
        <p:txBody>
          <a:bodyPr>
            <a:normAutofit/>
          </a:bodyPr>
          <a:lstStyle/>
          <a:p>
            <a:pPr algn="ctr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Maslan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XIX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yarmida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Rossiyada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kapitalistik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krepostniklik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xuquqining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bekor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Sibir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Qozog’iston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o’tish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1861-1914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rossiyaning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g’arbidan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millionga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Ruslar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Ukrainlar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Beloruslar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Tatarlar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Mordvalar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XIX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XX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Xitoydan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Janubiy-Shaqiy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Malaziya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Tayland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Indoneziya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Yaponiyadan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Gavayi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orollariga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AQSH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Shimoliy-Sharqiy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Xitoy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manchjuniya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Koreyaga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Xindistondan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Shrilankaga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Afrika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Osiyo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Birma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malaziya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o’tdi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mamlakatlararo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qit’alararo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migrassion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xarakatlari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aynisa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Amerika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qit’asida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etnik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xilma-xillanib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" y="194492"/>
            <a:ext cx="11756571" cy="361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89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191" y="-1705266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25714" y="714444"/>
            <a:ext cx="1146628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AQSH,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Braziliya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Argentina 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Avstraliya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Zellandiya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mamlaktlarda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yashayotgan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milliondan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oltidan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yevropaliklar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avlodlaridir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AQSH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o’zidagina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foizi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yashahsga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Aqshning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Shimoli-Sharqida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britaniya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Irlandiyadan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Nyuyorkda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ko’pchilikni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italyanlar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yaxudiylar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Braziliyaning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rayonlarida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portugaliyadan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Argentinaning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Ispaniyadan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urushlari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migrasion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buldi.Urush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migrasion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migrasiyadir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xarbiy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zonasidan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qochib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xavfsizroq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rayonlarga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17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01"/>
            <a:ext cx="12192000" cy="675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0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766226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" y="982176"/>
            <a:ext cx="1014548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tugagandan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tuzulishi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migrasion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boshlanmasdan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xududida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Polsha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Chexoslavakiya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Vengriya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Ruminiya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Sobiq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Yugoslavakiya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12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millionga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nemislar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Germaniyaning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mag’lubiyati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konferensiyaning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nemislarning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xammasi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Avstriya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ruminiya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vengriyada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mingga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nemislar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yashaydi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Sharqiy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millatga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mansubligiga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ayirboshlash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75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729650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82880"/>
            <a:ext cx="8946541" cy="6065519"/>
          </a:xfrm>
        </p:spPr>
        <p:txBody>
          <a:bodyPr>
            <a:normAutofit/>
          </a:bodyPr>
          <a:lstStyle/>
          <a:p>
            <a:r>
              <a:rPr lang="en-US" sz="2200" dirty="0"/>
              <a:t>Ana </a:t>
            </a:r>
            <a:r>
              <a:rPr lang="en-US" sz="2200" dirty="0" err="1"/>
              <a:t>shunday</a:t>
            </a:r>
            <a:r>
              <a:rPr lang="en-US" sz="2200" dirty="0"/>
              <a:t> </a:t>
            </a:r>
            <a:r>
              <a:rPr lang="en-US" sz="2200" dirty="0" err="1"/>
              <a:t>aholi</a:t>
            </a:r>
            <a:r>
              <a:rPr lang="en-US" sz="2200" dirty="0"/>
              <a:t> </a:t>
            </a:r>
            <a:r>
              <a:rPr lang="en-US" sz="2200" dirty="0" err="1"/>
              <a:t>ayirboshlash</a:t>
            </a:r>
            <a:r>
              <a:rPr lang="en-US" sz="2200" dirty="0"/>
              <a:t> </a:t>
            </a:r>
            <a:r>
              <a:rPr lang="en-US" sz="2200" dirty="0" err="1"/>
              <a:t>Bolgariya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Ruminiya</a:t>
            </a:r>
            <a:r>
              <a:rPr lang="en-US" sz="2200" dirty="0"/>
              <a:t>, </a:t>
            </a:r>
            <a:r>
              <a:rPr lang="en-US" sz="2200" dirty="0" err="1"/>
              <a:t>Polsha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Rossiya</a:t>
            </a:r>
            <a:r>
              <a:rPr lang="en-US" sz="2200" dirty="0"/>
              <a:t>, </a:t>
            </a:r>
            <a:r>
              <a:rPr lang="en-US" sz="2200" dirty="0" err="1"/>
              <a:t>Chexoslovakiya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hakozalar</a:t>
            </a:r>
            <a:r>
              <a:rPr lang="en-US" sz="2200" dirty="0"/>
              <a:t> </a:t>
            </a:r>
            <a:r>
              <a:rPr lang="en-US" sz="2200" dirty="0" err="1"/>
              <a:t>o’rtasida</a:t>
            </a:r>
            <a:r>
              <a:rPr lang="en-US" sz="2200" dirty="0"/>
              <a:t> </a:t>
            </a:r>
            <a:r>
              <a:rPr lang="en-US" sz="2200" dirty="0" err="1"/>
              <a:t>bo’ldi</a:t>
            </a:r>
            <a:r>
              <a:rPr lang="en-US" sz="2200" dirty="0"/>
              <a:t>. </a:t>
            </a:r>
            <a:r>
              <a:rPr lang="en-GB" sz="2200" dirty="0" err="1"/>
              <a:t>Ikkinchi</a:t>
            </a:r>
            <a:r>
              <a:rPr lang="en-GB" sz="2200" dirty="0"/>
              <a:t> </a:t>
            </a:r>
            <a:r>
              <a:rPr lang="en-GB" sz="2200" dirty="0" err="1"/>
              <a:t>jahon</a:t>
            </a:r>
            <a:r>
              <a:rPr lang="en-GB" sz="2200" dirty="0"/>
              <a:t> </a:t>
            </a:r>
            <a:r>
              <a:rPr lang="en-GB" sz="2200" dirty="0" err="1"/>
              <a:t>urushining</a:t>
            </a:r>
            <a:r>
              <a:rPr lang="en-GB" sz="2200" dirty="0"/>
              <a:t> </a:t>
            </a:r>
            <a:r>
              <a:rPr lang="en-GB" sz="2200" dirty="0" err="1"/>
              <a:t>siyosiy</a:t>
            </a:r>
            <a:r>
              <a:rPr lang="en-GB" sz="2200" dirty="0"/>
              <a:t> </a:t>
            </a:r>
            <a:r>
              <a:rPr lang="en-GB" sz="2200" dirty="0" err="1"/>
              <a:t>va</a:t>
            </a:r>
            <a:r>
              <a:rPr lang="en-GB" sz="2200" dirty="0"/>
              <a:t> </a:t>
            </a:r>
            <a:r>
              <a:rPr lang="en-GB" sz="2200" dirty="0" err="1"/>
              <a:t>harbiy</a:t>
            </a:r>
            <a:r>
              <a:rPr lang="en-GB" sz="2200" dirty="0"/>
              <a:t> </a:t>
            </a:r>
            <a:r>
              <a:rPr lang="en-GB" sz="2200" dirty="0" err="1"/>
              <a:t>yakunlari</a:t>
            </a:r>
            <a:r>
              <a:rPr lang="en-GB" sz="2200" dirty="0"/>
              <a:t> </a:t>
            </a:r>
            <a:r>
              <a:rPr lang="en-GB" sz="2200" dirty="0" err="1"/>
              <a:t>bilan</a:t>
            </a:r>
            <a:r>
              <a:rPr lang="en-GB" sz="2200" dirty="0"/>
              <a:t> </a:t>
            </a:r>
            <a:r>
              <a:rPr lang="en-GB" sz="2200" dirty="0" err="1"/>
              <a:t>bog’liq</a:t>
            </a:r>
            <a:r>
              <a:rPr lang="en-GB" sz="2200" dirty="0"/>
              <a:t> </a:t>
            </a:r>
            <a:r>
              <a:rPr lang="en-GB" sz="2200" dirty="0" err="1"/>
              <a:t>bo’lgan</a:t>
            </a:r>
            <a:r>
              <a:rPr lang="en-GB" sz="2200" dirty="0"/>
              <a:t> </a:t>
            </a:r>
            <a:r>
              <a:rPr lang="en-GB" sz="2200" dirty="0" err="1"/>
              <a:t>migratsion</a:t>
            </a:r>
            <a:r>
              <a:rPr lang="en-GB" sz="2200" dirty="0"/>
              <a:t> </a:t>
            </a:r>
            <a:r>
              <a:rPr lang="en-GB" sz="2200" dirty="0" err="1"/>
              <a:t>harakatlar</a:t>
            </a:r>
            <a:r>
              <a:rPr lang="en-GB" sz="2200" dirty="0"/>
              <a:t> </a:t>
            </a:r>
            <a:r>
              <a:rPr lang="en-GB" sz="2200" dirty="0" err="1"/>
              <a:t>Osiyoda</a:t>
            </a:r>
            <a:r>
              <a:rPr lang="en-GB" sz="2200" dirty="0"/>
              <a:t> ham </a:t>
            </a:r>
            <a:r>
              <a:rPr lang="en-GB" sz="2200" dirty="0" err="1"/>
              <a:t>kuzatildi</a:t>
            </a:r>
            <a:r>
              <a:rPr lang="en-US" sz="2200" dirty="0"/>
              <a:t>. Bu </a:t>
            </a:r>
            <a:r>
              <a:rPr lang="en-US" sz="2200" dirty="0" err="1"/>
              <a:t>esa</a:t>
            </a:r>
            <a:r>
              <a:rPr lang="en-US" sz="2200" dirty="0"/>
              <a:t> </a:t>
            </a:r>
            <a:r>
              <a:rPr lang="en-US" sz="2200" dirty="0" err="1"/>
              <a:t>imperialistik</a:t>
            </a:r>
            <a:r>
              <a:rPr lang="en-US" sz="2200" dirty="0"/>
              <a:t> </a:t>
            </a:r>
            <a:r>
              <a:rPr lang="en-US" sz="2200" dirty="0" err="1"/>
              <a:t>Yaponiyatining</a:t>
            </a:r>
            <a:r>
              <a:rPr lang="en-US" sz="2200" dirty="0"/>
              <a:t> </a:t>
            </a:r>
            <a:r>
              <a:rPr lang="en-US" sz="2200" dirty="0" err="1"/>
              <a:t>urushda</a:t>
            </a:r>
            <a:r>
              <a:rPr lang="en-US" sz="2200" dirty="0"/>
              <a:t> </a:t>
            </a:r>
            <a:r>
              <a:rPr lang="en-US" sz="2200" dirty="0" err="1"/>
              <a:t>taslim</a:t>
            </a:r>
            <a:r>
              <a:rPr lang="en-US" sz="2200" dirty="0"/>
              <a:t> </a:t>
            </a:r>
            <a:r>
              <a:rPr lang="en-US" sz="2200" dirty="0" err="1"/>
              <a:t>bo’lishi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u </a:t>
            </a:r>
            <a:r>
              <a:rPr lang="en-US" sz="2200" dirty="0" err="1"/>
              <a:t>ilgari</a:t>
            </a:r>
            <a:r>
              <a:rPr lang="en-US" sz="2200" dirty="0"/>
              <a:t> </a:t>
            </a:r>
            <a:r>
              <a:rPr lang="en-US" sz="2200" dirty="0" err="1"/>
              <a:t>bosib</a:t>
            </a:r>
            <a:r>
              <a:rPr lang="en-US" sz="2200" dirty="0"/>
              <a:t> </a:t>
            </a:r>
            <a:r>
              <a:rPr lang="en-US" sz="2200" dirty="0" err="1"/>
              <a:t>olgan</a:t>
            </a:r>
            <a:r>
              <a:rPr lang="en-US" sz="2200" dirty="0"/>
              <a:t> </a:t>
            </a:r>
            <a:r>
              <a:rPr lang="en-US" sz="2200" dirty="0" err="1"/>
              <a:t>rayonlardan</a:t>
            </a:r>
            <a:r>
              <a:rPr lang="en-US" sz="2200" dirty="0"/>
              <a:t> </a:t>
            </a:r>
            <a:r>
              <a:rPr lang="en-US" sz="2200" dirty="0" err="1"/>
              <a:t>yaponlarning</a:t>
            </a:r>
            <a:r>
              <a:rPr lang="en-US" sz="2200" dirty="0"/>
              <a:t> </a:t>
            </a:r>
            <a:r>
              <a:rPr lang="en-US" sz="2200" dirty="0" err="1"/>
              <a:t>o’z</a:t>
            </a:r>
            <a:r>
              <a:rPr lang="en-US" sz="2200" dirty="0"/>
              <a:t> </a:t>
            </a:r>
            <a:r>
              <a:rPr lang="en-US" sz="2200" dirty="0" err="1"/>
              <a:t>yurtiga</a:t>
            </a:r>
            <a:r>
              <a:rPr lang="en-US" sz="2200" dirty="0"/>
              <a:t> </a:t>
            </a:r>
            <a:r>
              <a:rPr lang="en-US" sz="2200" dirty="0" err="1"/>
              <a:t>qaytishi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bog’liq</a:t>
            </a:r>
            <a:r>
              <a:rPr lang="en-US" sz="2200" dirty="0"/>
              <a:t> </a:t>
            </a:r>
            <a:r>
              <a:rPr lang="en-US" sz="2200" dirty="0" err="1"/>
              <a:t>edi</a:t>
            </a:r>
            <a:r>
              <a:rPr lang="en-US" sz="2200" dirty="0"/>
              <a:t>. </a:t>
            </a:r>
            <a:endParaRPr lang="ru-RU" sz="2200" dirty="0"/>
          </a:p>
          <a:p>
            <a:r>
              <a:rPr lang="en-US" sz="2200" dirty="0"/>
              <a:t>	1956 </a:t>
            </a:r>
            <a:r>
              <a:rPr lang="en-US" sz="2200" dirty="0" err="1"/>
              <a:t>yilgacha</a:t>
            </a:r>
            <a:r>
              <a:rPr lang="en-US" sz="2200" dirty="0"/>
              <a:t> </a:t>
            </a:r>
            <a:r>
              <a:rPr lang="en-US" sz="2200" dirty="0" err="1"/>
              <a:t>Yaponiyaga</a:t>
            </a:r>
            <a:r>
              <a:rPr lang="en-US" sz="2200" dirty="0"/>
              <a:t> </a:t>
            </a:r>
            <a:r>
              <a:rPr lang="en-US" sz="2200" dirty="0" err="1"/>
              <a:t>milliondan</a:t>
            </a:r>
            <a:r>
              <a:rPr lang="en-US" sz="2200" dirty="0"/>
              <a:t> </a:t>
            </a:r>
            <a:r>
              <a:rPr lang="en-US" sz="2200" dirty="0" err="1"/>
              <a:t>ortiqroq</a:t>
            </a:r>
            <a:r>
              <a:rPr lang="en-US" sz="2200" dirty="0"/>
              <a:t> </a:t>
            </a:r>
            <a:r>
              <a:rPr lang="en-US" sz="2200" dirty="0" err="1"/>
              <a:t>yaponlar</a:t>
            </a:r>
            <a:r>
              <a:rPr lang="en-US" sz="2200" dirty="0"/>
              <a:t> </a:t>
            </a:r>
            <a:r>
              <a:rPr lang="en-US" sz="2200" dirty="0" err="1"/>
              <a:t>ko’chib</a:t>
            </a:r>
            <a:r>
              <a:rPr lang="en-US" sz="2200" dirty="0"/>
              <a:t> </a:t>
            </a:r>
            <a:r>
              <a:rPr lang="en-US" sz="2200" dirty="0" err="1"/>
              <a:t>keldi</a:t>
            </a:r>
            <a:r>
              <a:rPr lang="en-US" sz="2200" dirty="0"/>
              <a:t> (</a:t>
            </a:r>
            <a:r>
              <a:rPr lang="en-US" sz="2200" dirty="0" err="1"/>
              <a:t>asosan</a:t>
            </a:r>
            <a:r>
              <a:rPr lang="en-US" sz="2200" dirty="0"/>
              <a:t> </a:t>
            </a:r>
            <a:r>
              <a:rPr lang="en-US" sz="2200" dirty="0" err="1"/>
              <a:t>xitoy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Koreya</a:t>
            </a:r>
            <a:r>
              <a:rPr lang="en-US" sz="2200" dirty="0"/>
              <a:t> </a:t>
            </a:r>
            <a:r>
              <a:rPr lang="en-US" sz="2200" dirty="0" err="1"/>
              <a:t>xududidan</a:t>
            </a:r>
            <a:r>
              <a:rPr lang="en-US" sz="2200" dirty="0"/>
              <a:t>). </a:t>
            </a:r>
            <a:r>
              <a:rPr lang="en-GB" sz="2200" dirty="0"/>
              <a:t>Ammo </a:t>
            </a:r>
            <a:r>
              <a:rPr lang="en-GB" sz="2200" dirty="0" err="1"/>
              <a:t>ikkinchi</a:t>
            </a:r>
            <a:r>
              <a:rPr lang="en-GB" sz="2200" dirty="0"/>
              <a:t> </a:t>
            </a:r>
            <a:r>
              <a:rPr lang="en-GB" sz="2200" dirty="0" err="1"/>
              <a:t>jahon</a:t>
            </a:r>
            <a:r>
              <a:rPr lang="en-GB" sz="2200" dirty="0"/>
              <a:t> </a:t>
            </a:r>
            <a:r>
              <a:rPr lang="en-GB" sz="2200" dirty="0" err="1"/>
              <a:t>urushidan</a:t>
            </a:r>
            <a:r>
              <a:rPr lang="en-GB" sz="2200" dirty="0"/>
              <a:t> </a:t>
            </a:r>
            <a:r>
              <a:rPr lang="en-GB" sz="2200" dirty="0" err="1"/>
              <a:t>keyingi</a:t>
            </a:r>
            <a:r>
              <a:rPr lang="en-GB" sz="2200" dirty="0"/>
              <a:t> </a:t>
            </a:r>
            <a:r>
              <a:rPr lang="en-GB" sz="2200" dirty="0" err="1"/>
              <a:t>Osiyoda</a:t>
            </a:r>
            <a:r>
              <a:rPr lang="en-GB" sz="2200" dirty="0"/>
              <a:t> </a:t>
            </a:r>
            <a:r>
              <a:rPr lang="en-GB" sz="2200" dirty="0" err="1"/>
              <a:t>eng</a:t>
            </a:r>
            <a:r>
              <a:rPr lang="en-GB" sz="2200" dirty="0"/>
              <a:t> kata </a:t>
            </a:r>
            <a:r>
              <a:rPr lang="en-GB" sz="2200" dirty="0" err="1"/>
              <a:t>migratsion</a:t>
            </a:r>
            <a:r>
              <a:rPr lang="en-GB" sz="2200" dirty="0"/>
              <a:t> </a:t>
            </a:r>
            <a:r>
              <a:rPr lang="en-GB" sz="2200" dirty="0" err="1"/>
              <a:t>harakatlar</a:t>
            </a:r>
            <a:r>
              <a:rPr lang="en-GB" sz="2200" dirty="0"/>
              <a:t> </a:t>
            </a:r>
            <a:r>
              <a:rPr lang="en-GB" sz="2200" dirty="0" err="1"/>
              <a:t>Hindiston</a:t>
            </a:r>
            <a:r>
              <a:rPr lang="en-GB" sz="2200" dirty="0"/>
              <a:t> </a:t>
            </a:r>
            <a:r>
              <a:rPr lang="en-GB" sz="2200" dirty="0" err="1"/>
              <a:t>va</a:t>
            </a:r>
            <a:r>
              <a:rPr lang="en-GB" sz="2200" dirty="0"/>
              <a:t> </a:t>
            </a:r>
            <a:r>
              <a:rPr lang="en-GB" sz="2200" dirty="0" err="1"/>
              <a:t>Pokiston</a:t>
            </a:r>
            <a:r>
              <a:rPr lang="en-GB" sz="2200" dirty="0"/>
              <a:t> </a:t>
            </a:r>
            <a:r>
              <a:rPr lang="en-GB" sz="2200" dirty="0" err="1"/>
              <a:t>davlatlarining</a:t>
            </a:r>
            <a:r>
              <a:rPr lang="en-GB" sz="2200" dirty="0"/>
              <a:t> </a:t>
            </a:r>
            <a:r>
              <a:rPr lang="en-GB" sz="2200" dirty="0" err="1"/>
              <a:t>tashkil</a:t>
            </a:r>
            <a:r>
              <a:rPr lang="en-GB" sz="2200" dirty="0"/>
              <a:t> </a:t>
            </a:r>
            <a:r>
              <a:rPr lang="en-GB" sz="2200" dirty="0" err="1"/>
              <a:t>topishi</a:t>
            </a:r>
            <a:r>
              <a:rPr lang="en-GB" sz="2200" dirty="0"/>
              <a:t> </a:t>
            </a:r>
            <a:r>
              <a:rPr lang="en-GB" sz="2200" dirty="0" err="1"/>
              <a:t>bilan</a:t>
            </a:r>
            <a:r>
              <a:rPr lang="en-GB" sz="2200" dirty="0"/>
              <a:t> </a:t>
            </a:r>
            <a:r>
              <a:rPr lang="en-GB" sz="2200" dirty="0" err="1"/>
              <a:t>bog’liqdir</a:t>
            </a:r>
            <a:r>
              <a:rPr lang="en-GB" sz="2200" dirty="0"/>
              <a:t>. </a:t>
            </a:r>
            <a:r>
              <a:rPr lang="en-GB" sz="2400" dirty="0"/>
              <a:t>. </a:t>
            </a:r>
            <a:r>
              <a:rPr lang="en-GB" sz="2400" dirty="0" err="1"/>
              <a:t>Ma’lumki</a:t>
            </a:r>
            <a:r>
              <a:rPr lang="en-GB" sz="2400" dirty="0"/>
              <a:t>, </a:t>
            </a:r>
            <a:r>
              <a:rPr lang="en-GB" sz="2400" dirty="0" err="1"/>
              <a:t>bu</a:t>
            </a:r>
            <a:r>
              <a:rPr lang="en-GB" sz="2400" dirty="0"/>
              <a:t> </a:t>
            </a:r>
            <a:r>
              <a:rPr lang="en-GB" sz="2400" dirty="0" err="1"/>
              <a:t>ikkita</a:t>
            </a:r>
            <a:r>
              <a:rPr lang="en-GB" sz="2400" dirty="0"/>
              <a:t> </a:t>
            </a:r>
            <a:r>
              <a:rPr lang="en-GB" sz="2400" dirty="0" err="1"/>
              <a:t>davlatga</a:t>
            </a:r>
            <a:r>
              <a:rPr lang="en-GB" sz="2400" dirty="0"/>
              <a:t> </a:t>
            </a:r>
            <a:r>
              <a:rPr lang="en-GB" sz="2400" dirty="0" err="1"/>
              <a:t>ajralish</a:t>
            </a:r>
            <a:r>
              <a:rPr lang="en-GB" sz="2400" dirty="0"/>
              <a:t> u </a:t>
            </a:r>
            <a:r>
              <a:rPr lang="en-GB" sz="2400" dirty="0" err="1"/>
              <a:t>yerda</a:t>
            </a:r>
            <a:r>
              <a:rPr lang="en-GB" sz="2400" dirty="0"/>
              <a:t> </a:t>
            </a:r>
            <a:r>
              <a:rPr lang="en-GB" sz="2400" dirty="0" err="1"/>
              <a:t>yashovchi</a:t>
            </a:r>
            <a:r>
              <a:rPr lang="en-GB" sz="2400" dirty="0"/>
              <a:t> </a:t>
            </a:r>
            <a:r>
              <a:rPr lang="en-GB" sz="2400" dirty="0" err="1"/>
              <a:t>aholining</a:t>
            </a:r>
            <a:r>
              <a:rPr lang="en-GB" sz="2400" dirty="0"/>
              <a:t> </a:t>
            </a:r>
            <a:r>
              <a:rPr lang="en-GB" sz="2400" dirty="0" err="1"/>
              <a:t>diniy</a:t>
            </a:r>
            <a:r>
              <a:rPr lang="en-GB" sz="2400" dirty="0"/>
              <a:t> </a:t>
            </a:r>
            <a:r>
              <a:rPr lang="en-GB" sz="2400" dirty="0" err="1"/>
              <a:t>e’tiqodiga</a:t>
            </a:r>
            <a:r>
              <a:rPr lang="en-GB" sz="2400" dirty="0"/>
              <a:t> </a:t>
            </a:r>
            <a:r>
              <a:rPr lang="en-GB" sz="2400" dirty="0" err="1"/>
              <a:t>qarab</a:t>
            </a:r>
            <a:r>
              <a:rPr lang="en-GB" sz="2400" dirty="0"/>
              <a:t> </a:t>
            </a:r>
            <a:r>
              <a:rPr lang="en-GB" sz="2400" dirty="0" err="1"/>
              <a:t>amalga</a:t>
            </a:r>
            <a:r>
              <a:rPr lang="en-GB" sz="2400" dirty="0"/>
              <a:t> </a:t>
            </a:r>
            <a:r>
              <a:rPr lang="en-GB" sz="2400" dirty="0" err="1"/>
              <a:t>oshirildi</a:t>
            </a:r>
            <a:r>
              <a:rPr lang="en-GB" sz="2400" dirty="0"/>
              <a:t>. </a:t>
            </a:r>
            <a:r>
              <a:rPr lang="en-GB" sz="2400" dirty="0" err="1"/>
              <a:t>Natijada</a:t>
            </a:r>
            <a:r>
              <a:rPr lang="en-GB" sz="2400" dirty="0"/>
              <a:t> </a:t>
            </a:r>
            <a:r>
              <a:rPr lang="en-GB" sz="2400" dirty="0" err="1"/>
              <a:t>Hindiston</a:t>
            </a:r>
            <a:r>
              <a:rPr lang="en-GB" sz="2400" dirty="0"/>
              <a:t> </a:t>
            </a:r>
            <a:r>
              <a:rPr lang="en-GB" sz="2400" dirty="0" err="1"/>
              <a:t>ko’chib</a:t>
            </a:r>
            <a:r>
              <a:rPr lang="en-GB" sz="2400" dirty="0"/>
              <a:t> </a:t>
            </a:r>
            <a:r>
              <a:rPr lang="en-GB" sz="2400" dirty="0" err="1"/>
              <a:t>o’tdi</a:t>
            </a:r>
            <a:r>
              <a:rPr lang="en-GB" sz="2400" dirty="0"/>
              <a:t>. </a:t>
            </a:r>
            <a:r>
              <a:rPr lang="en-GB" sz="2400" dirty="0" err="1"/>
              <a:t>Ikkinchi</a:t>
            </a:r>
            <a:r>
              <a:rPr lang="en-GB" sz="2400" dirty="0"/>
              <a:t> </a:t>
            </a:r>
            <a:r>
              <a:rPr lang="en-GB" sz="2400" dirty="0" err="1"/>
              <a:t>jahon</a:t>
            </a:r>
            <a:r>
              <a:rPr lang="en-GB" sz="2400" dirty="0"/>
              <a:t> </a:t>
            </a:r>
            <a:r>
              <a:rPr lang="en-GB" sz="2400" dirty="0" err="1"/>
              <a:t>urushidan</a:t>
            </a:r>
            <a:r>
              <a:rPr lang="en-GB" sz="2400" dirty="0"/>
              <a:t> </a:t>
            </a:r>
            <a:r>
              <a:rPr lang="en-GB" sz="2400" dirty="0" err="1"/>
              <a:t>keyin</a:t>
            </a:r>
            <a:r>
              <a:rPr lang="en-GB" sz="2400" dirty="0"/>
              <a:t> </a:t>
            </a:r>
            <a:r>
              <a:rPr lang="en-GB" sz="2400" dirty="0" err="1"/>
              <a:t>qit’alararo</a:t>
            </a:r>
            <a:r>
              <a:rPr lang="en-GB" sz="2400" dirty="0"/>
              <a:t> </a:t>
            </a:r>
            <a:r>
              <a:rPr lang="en-GB" sz="2400" dirty="0" err="1"/>
              <a:t>migratsiya</a:t>
            </a:r>
            <a:r>
              <a:rPr lang="en-GB" sz="2400" dirty="0"/>
              <a:t> </a:t>
            </a:r>
            <a:r>
              <a:rPr lang="en-GB" sz="2400" dirty="0" err="1"/>
              <a:t>yanada</a:t>
            </a:r>
            <a:r>
              <a:rPr lang="en-GB" sz="2400" dirty="0"/>
              <a:t> </a:t>
            </a:r>
            <a:r>
              <a:rPr lang="en-GB" sz="2400" dirty="0" err="1"/>
              <a:t>kuchaydi</a:t>
            </a:r>
            <a:r>
              <a:rPr lang="en-GB" sz="2400" dirty="0"/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08122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778418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475488"/>
            <a:ext cx="8946541" cy="5772911"/>
          </a:xfrm>
        </p:spPr>
        <p:txBody>
          <a:bodyPr>
            <a:noAutofit/>
          </a:bodyPr>
          <a:lstStyle/>
          <a:p>
            <a:endParaRPr lang="ru-RU" sz="22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0"/>
            <a:ext cx="12090400" cy="68580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Migratsiya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Biron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oqibatlarga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migratsion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harakatlarda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ko’pincha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emigrantlar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kamayishi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tarkbining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yomonlashuviga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immigrantlar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tarkibini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yaxshilaydi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Migratsion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harakatlarda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mehnatga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yaroqli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kishilar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erkaklar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emigratsiyaning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oqibatini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urushlar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oqibati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tenglashtiradilar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emigrantlar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yo’qotgan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urushlardagi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singari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o’zining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shva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erkak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resurslaridan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judo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mamlakatda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takror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iqtisodiyotga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8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4910" y="3391466"/>
            <a:ext cx="9404723" cy="4419599"/>
          </a:xfrm>
        </p:spPr>
        <p:txBody>
          <a:bodyPr/>
          <a:lstStyle/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3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иммиграция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коэффициенти</a:t>
            </a:r>
            <a:endParaRPr lang="ru-RU" sz="3600" dirty="0"/>
          </a:p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uz-Cyrl-UZ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иммигрант (кўчиб келганлар) сони</a:t>
            </a:r>
          </a:p>
          <a:p>
            <a:pPr marL="0" lvl="0" indent="449263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uz-Cyrl-UZ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P- келган давлатни аҳоли сони</a:t>
            </a:r>
            <a:r>
              <a:rPr lang="ru-RU" sz="3600" dirty="0"/>
              <a:t> </a:t>
            </a:r>
            <a:endParaRPr lang="ru-RU" sz="3600" dirty="0">
              <a:latin typeface="Arial" panose="020B0604020202020204" pitchFamily="34" charset="0"/>
            </a:endParaRP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174910" y="1351300"/>
            <a:ext cx="11740265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Иммиграция</a:t>
            </a:r>
            <a:r>
              <a:rPr kumimoji="0" lang="en-GB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коэффициенти</a:t>
            </a:r>
            <a:r>
              <a:rPr kumimoji="0" lang="en-GB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иммигрантлар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сонини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ифодалаб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ўрганилаётган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даврда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муайян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давлат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ҳудудга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келган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аҳоли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сони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ҳисобланади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 ҳисоб ўша давлат ёки ҳудуд аҳоли сонида ҳар 1000 киши ҳисобига белгиланади.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endParaRPr kumimoji="0" lang="uz-Cyrl-U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675449"/>
              </p:ext>
            </p:extLst>
          </p:nvPr>
        </p:nvGraphicFramePr>
        <p:xfrm>
          <a:off x="2062163" y="2720975"/>
          <a:ext cx="2524125" cy="1306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Уравнение" r:id="rId3" imgW="888840" imgH="393480" progId="Equation.3">
                  <p:embed/>
                </p:oleObj>
              </mc:Choice>
              <mc:Fallback>
                <p:oleObj name="Уравнение" r:id="rId3" imgW="888840" imgH="3934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2163" y="2720975"/>
                        <a:ext cx="2524125" cy="13065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-182880" y="2720906"/>
            <a:ext cx="71558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z-Cyrl-U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Параллелограмм 3"/>
          <p:cNvSpPr/>
          <p:nvPr/>
        </p:nvSpPr>
        <p:spPr>
          <a:xfrm>
            <a:off x="1074058" y="159657"/>
            <a:ext cx="10624456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3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3.Migratsiya </a:t>
            </a:r>
            <a:r>
              <a:rPr lang="en-US" sz="36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ko`rsatkichlari</a:t>
            </a:r>
            <a:r>
              <a:rPr lang="en-US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35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851570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5130" y="459433"/>
            <a:ext cx="8946541" cy="1536192"/>
          </a:xfrm>
        </p:spPr>
        <p:txBody>
          <a:bodyPr>
            <a:noAutofit/>
          </a:bodyPr>
          <a:lstStyle/>
          <a:p>
            <a:pPr algn="ctr"/>
            <a:r>
              <a:rPr lang="uz-Cyrl-UZ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Эмиграция коэффициенти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эмигрантлар сонини ифодалаб, муайян ҳудудда аҳолининг кўчиб кетиш жараёнини билдиради ва шу ҳудуд аҳолисига нисбатан 1000 киши ҳисобига </a:t>
            </a:r>
            <a:r>
              <a:rPr lang="uz-Cyrl-UZ" sz="2400" dirty="0"/>
              <a:t>аниқланади:</a:t>
            </a:r>
            <a:endParaRPr lang="en-US" sz="2400" dirty="0" smtClean="0"/>
          </a:p>
          <a:p>
            <a:endParaRPr lang="ru-RU" sz="2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448066" y="-2232"/>
            <a:ext cx="12958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иқланади: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endParaRPr kumimoji="0" lang="uz-Cyrl-U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8279555"/>
              </p:ext>
            </p:extLst>
          </p:nvPr>
        </p:nvGraphicFramePr>
        <p:xfrm>
          <a:off x="2548128" y="2457290"/>
          <a:ext cx="3716802" cy="1263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Уравнение" r:id="rId3" imgW="965200" imgH="393700" progId="Equation.3">
                  <p:embed/>
                </p:oleObj>
              </mc:Choice>
              <mc:Fallback>
                <p:oleObj name="Уравнение" r:id="rId3" imgW="965200" imgH="393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8128" y="2457290"/>
                        <a:ext cx="3716802" cy="12635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645130" y="4358420"/>
            <a:ext cx="690285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kumimoji="0" lang="uz-Cyrl-UZ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</a:t>
            </a:r>
            <a:r>
              <a:rPr kumimoji="0" lang="uz-Cyrl-U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эмиграция коэффициенти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V- эмигрантлар (кетганлар) сони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Р- кетган давлатнинг умумий аҳоли сони</a:t>
            </a:r>
            <a:endParaRPr kumimoji="0" lang="uz-Cyrl-U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136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3647" y="-1754034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1829" y="806431"/>
            <a:ext cx="9756457" cy="5812083"/>
          </a:xfrm>
        </p:spPr>
        <p:txBody>
          <a:bodyPr>
            <a:noAutofit/>
          </a:bodyPr>
          <a:lstStyle/>
          <a:p>
            <a:pPr algn="ctr"/>
            <a:r>
              <a:rPr lang="uz-Cyrl-UZ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Миграция </a:t>
            </a:r>
            <a:r>
              <a:rPr lang="uz-Cyrl-UZ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савдоси-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бир йил давомида кўчиб келган аҳоли билан, кўчиб кетган аҳолининг айирмасига тенг. Бу жараён аҳолида иммиграция ва эмиграция таъсирининг натижасидир. Миграция сальдоси манфий ёки мусбат бўлади ва у абсольют (масалан йилига 3000 киши) ҳамда нисбий кўрсаткичларда (100 ва 1000 киши ҳисобига) ифодаланади.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60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7"/>
            <a:ext cx="6161089" cy="2159853"/>
          </a:xfrm>
        </p:spPr>
        <p:txBody>
          <a:bodyPr/>
          <a:lstStyle/>
          <a:p>
            <a:pPr algn="ctr"/>
            <a:r>
              <a:rPr lang="uz-Cyrl-UZ" sz="2400" i="1" dirty="0">
                <a:solidFill>
                  <a:schemeClr val="tx1"/>
                </a:solidFill>
              </a:rPr>
              <a:t>Миграция сальдоси коэффициенти- </a:t>
            </a:r>
            <a:r>
              <a:rPr lang="uz-Cyrl-UZ" sz="2400" dirty="0">
                <a:solidFill>
                  <a:schemeClr val="tx1"/>
                </a:solidFill>
              </a:rPr>
              <a:t>муайян ҳудуд аҳолиси таркибида келиш ва кетиш натижаларини ифодалаб, 1000 кишига нисбатан кўпайиш ёки қисқариш шаклида белгиланади: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1936" y="4401312"/>
            <a:ext cx="8946541" cy="822959"/>
          </a:xfrm>
        </p:spPr>
        <p:txBody>
          <a:bodyPr>
            <a:normAutofit fontScale="25000" lnSpcReduction="20000"/>
          </a:bodyPr>
          <a:lstStyle/>
          <a:p>
            <a:r>
              <a:rPr lang="en-US" sz="11200" dirty="0"/>
              <a:t>R</a:t>
            </a:r>
            <a:r>
              <a:rPr lang="ru-RU" sz="11200" dirty="0"/>
              <a:t>- миграция </a:t>
            </a:r>
            <a:r>
              <a:rPr lang="ru-RU" sz="11200" dirty="0" err="1"/>
              <a:t>сальдоси</a:t>
            </a:r>
            <a:r>
              <a:rPr lang="ru-RU" sz="11200" dirty="0"/>
              <a:t> </a:t>
            </a:r>
            <a:r>
              <a:rPr lang="ru-RU" sz="11200" dirty="0" err="1"/>
              <a:t>коэффициенти</a:t>
            </a:r>
            <a:endParaRPr lang="ru-RU" sz="11200" dirty="0"/>
          </a:p>
          <a:p>
            <a:r>
              <a:rPr lang="en-US" sz="11200" dirty="0"/>
              <a:t>I</a:t>
            </a:r>
            <a:r>
              <a:rPr lang="en-US" sz="11200" baseline="-25000" dirty="0"/>
              <a:t>n </a:t>
            </a:r>
            <a:r>
              <a:rPr lang="uz-Cyrl-UZ" sz="11200" dirty="0"/>
              <a:t>– </a:t>
            </a:r>
            <a:r>
              <a:rPr lang="ru-RU" sz="11200" dirty="0" err="1"/>
              <a:t>иммигрантлар</a:t>
            </a:r>
            <a:r>
              <a:rPr lang="ru-RU" sz="11200" dirty="0"/>
              <a:t> </a:t>
            </a:r>
            <a:r>
              <a:rPr lang="uz-Cyrl-UZ" sz="11200" dirty="0"/>
              <a:t>сони</a:t>
            </a:r>
            <a:endParaRPr lang="ru-RU" sz="11200" dirty="0"/>
          </a:p>
          <a:p>
            <a:r>
              <a:rPr lang="en-US" sz="11200" dirty="0"/>
              <a:t>V</a:t>
            </a:r>
            <a:r>
              <a:rPr lang="uz-Cyrl-UZ" sz="11200" dirty="0"/>
              <a:t>- эмигрантлар сони</a:t>
            </a:r>
            <a:endParaRPr lang="ru-RU" sz="11200" dirty="0"/>
          </a:p>
          <a:p>
            <a:r>
              <a:rPr lang="en-US" sz="11200" dirty="0"/>
              <a:t>P</a:t>
            </a:r>
            <a:r>
              <a:rPr lang="uz-Cyrl-UZ" sz="11200" dirty="0"/>
              <a:t>- </a:t>
            </a:r>
            <a:r>
              <a:rPr lang="ru-RU" sz="11200" dirty="0" err="1"/>
              <a:t>аҳолининг</a:t>
            </a:r>
            <a:r>
              <a:rPr lang="ru-RU" sz="11200" dirty="0"/>
              <a:t> </a:t>
            </a:r>
            <a:r>
              <a:rPr lang="ru-RU" sz="11200" dirty="0" err="1"/>
              <a:t>умумий</a:t>
            </a:r>
            <a:r>
              <a:rPr lang="ru-RU" sz="11200" dirty="0"/>
              <a:t> сони</a:t>
            </a:r>
          </a:p>
          <a:p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2911634" y="2736754"/>
            <a:ext cx="47735266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0781716"/>
              </p:ext>
            </p:extLst>
          </p:nvPr>
        </p:nvGraphicFramePr>
        <p:xfrm>
          <a:off x="1352151" y="2736754"/>
          <a:ext cx="4437888" cy="12622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Уравнение" r:id="rId3" imgW="1130300" imgH="393700" progId="Equation.3">
                  <p:embed/>
                </p:oleObj>
              </mc:Choice>
              <mc:Fallback>
                <p:oleObj name="Уравнение" r:id="rId3" imgW="1130300" imgH="393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151" y="2736754"/>
                        <a:ext cx="4437888" cy="12622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2911634" y="2988780"/>
            <a:ext cx="4773526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555" y="549869"/>
            <a:ext cx="4591731" cy="344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5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632114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138518"/>
            <a:ext cx="10217831" cy="5233253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pPr algn="ctr"/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Мигрантлар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 йўналган ҳудудларда, миграция сальдоси ижобий, яъни кўчиб келганлар сони кўчиб кетганлар сонидан ортиқ бўлади. Натижада бундай ҳудудларда аҳоли сони ўсиб боради, ёки аксинча.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491992"/>
            <a:ext cx="9404723" cy="1400530"/>
          </a:xfrm>
        </p:spPr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3837884"/>
              </p:ext>
            </p:extLst>
          </p:nvPr>
        </p:nvGraphicFramePr>
        <p:xfrm>
          <a:off x="1103313" y="425450"/>
          <a:ext cx="8947150" cy="5822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148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87" y="-1530629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940965" y="798490"/>
            <a:ext cx="3271234" cy="17515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err="1" smtClean="0"/>
              <a:t>Migratsiya</a:t>
            </a:r>
            <a:r>
              <a:rPr lang="en-US" sz="2600" dirty="0" smtClean="0"/>
              <a:t> </a:t>
            </a:r>
            <a:r>
              <a:rPr lang="en-US" sz="2600" dirty="0" err="1" smtClean="0"/>
              <a:t>ko’rsatkchlari</a:t>
            </a:r>
            <a:endParaRPr lang="ru-RU" sz="26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2975020" y="2331076"/>
            <a:ext cx="1429555" cy="14166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1103311" y="3786389"/>
            <a:ext cx="2361106" cy="18674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Migratsiyani</a:t>
            </a:r>
            <a:r>
              <a:rPr lang="en-US" dirty="0" smtClean="0"/>
              <a:t> </a:t>
            </a:r>
            <a:r>
              <a:rPr lang="en-US" dirty="0" err="1" smtClean="0"/>
              <a:t>mutloqi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nisbiy</a:t>
            </a:r>
            <a:r>
              <a:rPr lang="en-US" dirty="0" smtClean="0"/>
              <a:t> son </a:t>
            </a:r>
            <a:r>
              <a:rPr lang="en-US" dirty="0" err="1" smtClean="0"/>
              <a:t>ma’lumotlari</a:t>
            </a:r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383369" y="2550017"/>
            <a:ext cx="0" cy="12363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Овал 11"/>
          <p:cNvSpPr/>
          <p:nvPr/>
        </p:nvSpPr>
        <p:spPr>
          <a:xfrm>
            <a:off x="4301544" y="3966693"/>
            <a:ext cx="2163650" cy="19189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Migratsiya</a:t>
            </a:r>
            <a:r>
              <a:rPr lang="en-US" dirty="0" smtClean="0"/>
              <a:t> </a:t>
            </a:r>
            <a:r>
              <a:rPr lang="en-US" dirty="0" err="1" smtClean="0"/>
              <a:t>intensevligi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koeffitsienti</a:t>
            </a:r>
            <a:endParaRPr lang="ru-RU" dirty="0"/>
          </a:p>
        </p:txBody>
      </p:sp>
      <p:cxnSp>
        <p:nvCxnSpPr>
          <p:cNvPr id="14" name="Прямая соединительная линия 13"/>
          <p:cNvCxnSpPr>
            <a:stCxn id="4" idx="5"/>
          </p:cNvCxnSpPr>
          <p:nvPr/>
        </p:nvCxnSpPr>
        <p:spPr>
          <a:xfrm>
            <a:off x="6733138" y="2293512"/>
            <a:ext cx="1444947" cy="16731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7242228" y="4082603"/>
            <a:ext cx="2185107" cy="18030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Migrtsiya</a:t>
            </a:r>
            <a:r>
              <a:rPr lang="en-US" sz="2400" dirty="0" smtClean="0"/>
              <a:t> </a:t>
            </a:r>
            <a:r>
              <a:rPr lang="en-US" sz="2400" dirty="0" err="1" smtClean="0"/>
              <a:t>saldozi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5582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2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-1517749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1970468" y="1751527"/>
            <a:ext cx="2730321" cy="3876541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Aholining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yashash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joyini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o’zgartirish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maqsadida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joydan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ikkinchi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joyga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ko’chishi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aholi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migratsiyasi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deyiladi</a:t>
            </a:r>
            <a:endParaRPr lang="ru-RU" sz="2000" b="1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4572000" y="3296992"/>
            <a:ext cx="1378039" cy="579549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6065949" y="1841679"/>
            <a:ext cx="2781837" cy="3786389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“ </a:t>
            </a:r>
            <a:r>
              <a:rPr lang="en-US" b="1" dirty="0" err="1" smtClean="0"/>
              <a:t>Aholining</a:t>
            </a:r>
            <a:r>
              <a:rPr lang="en-US" b="1" dirty="0" smtClean="0"/>
              <a:t> </a:t>
            </a:r>
            <a:r>
              <a:rPr lang="en-US" b="1" dirty="0" err="1" smtClean="0"/>
              <a:t>mayatniksimon</a:t>
            </a:r>
            <a:r>
              <a:rPr lang="en-US" b="1" dirty="0" smtClean="0"/>
              <a:t> </a:t>
            </a:r>
            <a:r>
              <a:rPr lang="en-US" b="1" dirty="0" err="1" smtClean="0"/>
              <a:t>harakati</a:t>
            </a:r>
            <a:r>
              <a:rPr lang="en-US" b="1" dirty="0" smtClean="0"/>
              <a:t>” </a:t>
            </a:r>
            <a:r>
              <a:rPr lang="en-US" b="1" dirty="0" err="1" smtClean="0"/>
              <a:t>deganda</a:t>
            </a:r>
            <a:r>
              <a:rPr lang="en-US" b="1" dirty="0" smtClean="0"/>
              <a:t> </a:t>
            </a:r>
            <a:r>
              <a:rPr lang="en-US" b="1" dirty="0" err="1" smtClean="0"/>
              <a:t>kundalik</a:t>
            </a:r>
            <a:r>
              <a:rPr lang="en-US" b="1" dirty="0" smtClean="0"/>
              <a:t> </a:t>
            </a:r>
            <a:r>
              <a:rPr lang="en-US" b="1" dirty="0" err="1" smtClean="0"/>
              <a:t>ishlash</a:t>
            </a:r>
            <a:r>
              <a:rPr lang="en-US" b="1" dirty="0" smtClean="0"/>
              <a:t> </a:t>
            </a:r>
            <a:r>
              <a:rPr lang="en-US" b="1" dirty="0" err="1" smtClean="0"/>
              <a:t>yoki</a:t>
            </a:r>
            <a:r>
              <a:rPr lang="en-US" b="1" dirty="0" smtClean="0"/>
              <a:t> </a:t>
            </a:r>
            <a:r>
              <a:rPr lang="en-US" b="1" dirty="0" err="1" smtClean="0"/>
              <a:t>o’qish</a:t>
            </a:r>
            <a:r>
              <a:rPr lang="en-US" b="1" dirty="0" smtClean="0"/>
              <a:t> </a:t>
            </a:r>
            <a:r>
              <a:rPr lang="en-US" b="1" dirty="0" err="1" smtClean="0"/>
              <a:t>maqsadida</a:t>
            </a:r>
            <a:r>
              <a:rPr lang="en-US" b="1" dirty="0" smtClean="0"/>
              <a:t> </a:t>
            </a:r>
            <a:r>
              <a:rPr lang="en-US" b="1" dirty="0" err="1" smtClean="0"/>
              <a:t>qishloqdan</a:t>
            </a:r>
            <a:r>
              <a:rPr lang="en-US" b="1" dirty="0" smtClean="0"/>
              <a:t> </a:t>
            </a:r>
            <a:r>
              <a:rPr lang="en-US" b="1" dirty="0" err="1" smtClean="0"/>
              <a:t>shaharga</a:t>
            </a:r>
            <a:r>
              <a:rPr lang="en-US" b="1" dirty="0" smtClean="0"/>
              <a:t> </a:t>
            </a:r>
            <a:r>
              <a:rPr lang="en-US" b="1" dirty="0" err="1" smtClean="0"/>
              <a:t>yoki</a:t>
            </a:r>
            <a:r>
              <a:rPr lang="en-US" b="1" dirty="0" smtClean="0"/>
              <a:t> </a:t>
            </a:r>
            <a:r>
              <a:rPr lang="en-US" b="1" dirty="0" err="1" smtClean="0"/>
              <a:t>shahardan</a:t>
            </a:r>
            <a:r>
              <a:rPr lang="en-US" b="1" dirty="0" smtClean="0"/>
              <a:t> </a:t>
            </a:r>
            <a:r>
              <a:rPr lang="en-US" b="1" dirty="0" err="1" smtClean="0"/>
              <a:t>qishloqqaqatnashi</a:t>
            </a:r>
            <a:r>
              <a:rPr lang="en-US" b="1" dirty="0" smtClean="0"/>
              <a:t> </a:t>
            </a:r>
            <a:r>
              <a:rPr lang="en-US" b="1" dirty="0" err="1" smtClean="0"/>
              <a:t>tushuniladi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7624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080" y="-1517750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10625" y="940158"/>
            <a:ext cx="5679583" cy="785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Xalqaro</a:t>
            </a:r>
            <a:r>
              <a:rPr lang="en-US" sz="2800" dirty="0" smtClean="0"/>
              <a:t> </a:t>
            </a:r>
            <a:r>
              <a:rPr lang="en-US" sz="2800" dirty="0" err="1" smtClean="0"/>
              <a:t>Migratsiya</a:t>
            </a:r>
            <a:r>
              <a:rPr lang="en-US" sz="2800" dirty="0" smtClean="0"/>
              <a:t> </a:t>
            </a:r>
            <a:r>
              <a:rPr lang="en-US" sz="2800" dirty="0" err="1" smtClean="0"/>
              <a:t>turlari</a:t>
            </a:r>
            <a:endParaRPr lang="ru-RU" sz="28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2318197" y="1725769"/>
            <a:ext cx="1210614" cy="158410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3670479" y="1725769"/>
            <a:ext cx="1223493" cy="158410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103312" y="3309869"/>
            <a:ext cx="1807313" cy="20477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Oilaviy</a:t>
            </a:r>
            <a:r>
              <a:rPr lang="en-US" b="1" dirty="0" smtClean="0"/>
              <a:t> </a:t>
            </a:r>
            <a:r>
              <a:rPr lang="en-US" b="1" dirty="0" err="1" smtClean="0"/>
              <a:t>sabalarga</a:t>
            </a:r>
            <a:r>
              <a:rPr lang="en-US" b="1" dirty="0" smtClean="0"/>
              <a:t> </a:t>
            </a:r>
            <a:r>
              <a:rPr lang="en-US" b="1" dirty="0" err="1" smtClean="0"/>
              <a:t>ko’ra</a:t>
            </a:r>
            <a:r>
              <a:rPr lang="en-US" b="1" dirty="0" smtClean="0"/>
              <a:t> </a:t>
            </a:r>
            <a:r>
              <a:rPr lang="en-US" b="1" dirty="0" err="1" smtClean="0"/>
              <a:t>aholining</a:t>
            </a:r>
            <a:r>
              <a:rPr lang="en-US" b="1" dirty="0" smtClean="0"/>
              <a:t> </a:t>
            </a:r>
            <a:r>
              <a:rPr lang="en-US" b="1" dirty="0" err="1" smtClean="0"/>
              <a:t>bir</a:t>
            </a:r>
            <a:r>
              <a:rPr lang="en-US" b="1" dirty="0" smtClean="0"/>
              <a:t> </a:t>
            </a:r>
            <a:r>
              <a:rPr lang="en-US" b="1" dirty="0" err="1" smtClean="0"/>
              <a:t>joydan</a:t>
            </a:r>
            <a:r>
              <a:rPr lang="en-US" b="1" dirty="0" smtClean="0"/>
              <a:t> </a:t>
            </a:r>
            <a:r>
              <a:rPr lang="en-US" b="1" dirty="0" err="1" smtClean="0"/>
              <a:t>ikkinchi</a:t>
            </a:r>
            <a:r>
              <a:rPr lang="en-US" b="1" dirty="0" smtClean="0"/>
              <a:t> </a:t>
            </a:r>
            <a:r>
              <a:rPr lang="en-US" b="1" dirty="0" err="1" smtClean="0"/>
              <a:t>joyga</a:t>
            </a:r>
            <a:r>
              <a:rPr lang="en-US" b="1" dirty="0" smtClean="0"/>
              <a:t> </a:t>
            </a:r>
            <a:r>
              <a:rPr lang="en-US" b="1" dirty="0" err="1" smtClean="0"/>
              <a:t>ko’chishi</a:t>
            </a:r>
            <a:endParaRPr lang="ru-RU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219718" y="3309870"/>
            <a:ext cx="1532586" cy="13394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Iqtisodiy</a:t>
            </a:r>
            <a:r>
              <a:rPr lang="en-US" b="1" dirty="0" smtClean="0"/>
              <a:t> </a:t>
            </a:r>
            <a:r>
              <a:rPr lang="en-US" b="1" dirty="0" err="1" smtClean="0"/>
              <a:t>sabablarga</a:t>
            </a:r>
            <a:r>
              <a:rPr lang="en-US" b="1" dirty="0" smtClean="0"/>
              <a:t> </a:t>
            </a:r>
            <a:r>
              <a:rPr lang="en-US" b="1" dirty="0" err="1" smtClean="0"/>
              <a:t>ko’ra</a:t>
            </a:r>
            <a:r>
              <a:rPr lang="en-US" b="1" dirty="0" smtClean="0"/>
              <a:t> </a:t>
            </a:r>
            <a:r>
              <a:rPr lang="en-US" b="1" dirty="0" err="1" smtClean="0"/>
              <a:t>aholining</a:t>
            </a:r>
            <a:r>
              <a:rPr lang="en-US" b="1" dirty="0" smtClean="0"/>
              <a:t> </a:t>
            </a:r>
            <a:r>
              <a:rPr lang="en-US" b="1" dirty="0" err="1" smtClean="0"/>
              <a:t>ko’chishi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593983" y="3309870"/>
            <a:ext cx="1481071" cy="13394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Migrant </a:t>
            </a:r>
            <a:r>
              <a:rPr lang="en-US" b="1" dirty="0" err="1" smtClean="0"/>
              <a:t>mehnatkashlar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435172" y="3309870"/>
            <a:ext cx="1460626" cy="13394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Nolegal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migrantlar</a:t>
            </a:r>
            <a:endParaRPr lang="ru-RU" sz="20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374265" y="4971245"/>
            <a:ext cx="1674253" cy="12771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Talabalar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ilmiy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tadqiqotchilar</a:t>
            </a:r>
            <a:endParaRPr lang="ru-RU" sz="20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065949" y="4984124"/>
            <a:ext cx="2369223" cy="12642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Turli</a:t>
            </a:r>
            <a:r>
              <a:rPr lang="en-US" b="1" dirty="0" smtClean="0"/>
              <a:t> </a:t>
            </a:r>
            <a:r>
              <a:rPr lang="en-US" b="1" dirty="0" err="1" smtClean="0"/>
              <a:t>maqsadlarda</a:t>
            </a:r>
            <a:r>
              <a:rPr lang="en-US" b="1" dirty="0" smtClean="0"/>
              <a:t> </a:t>
            </a:r>
            <a:r>
              <a:rPr lang="en-US" b="1" dirty="0" err="1" smtClean="0"/>
              <a:t>ko’chib</a:t>
            </a:r>
            <a:r>
              <a:rPr lang="en-US" b="1" dirty="0" smtClean="0"/>
              <a:t> </a:t>
            </a:r>
            <a:r>
              <a:rPr lang="en-US" b="1" dirty="0" err="1" smtClean="0"/>
              <a:t>yuruvchilar</a:t>
            </a:r>
            <a:r>
              <a:rPr lang="en-US" b="1" dirty="0" smtClean="0"/>
              <a:t>, </a:t>
            </a:r>
            <a:r>
              <a:rPr lang="en-US" b="1" dirty="0" err="1" smtClean="0"/>
              <a:t>turistlar</a:t>
            </a:r>
            <a:r>
              <a:rPr lang="en-US" b="1" dirty="0" smtClean="0"/>
              <a:t> dam </a:t>
            </a:r>
            <a:r>
              <a:rPr lang="en-US" b="1" dirty="0" err="1" smtClean="0"/>
              <a:t>oluvchilar</a:t>
            </a:r>
            <a:endParaRPr lang="ru-RU" b="1" dirty="0"/>
          </a:p>
        </p:txBody>
      </p:sp>
      <p:cxnSp>
        <p:nvCxnSpPr>
          <p:cNvPr id="21" name="Прямая соединительная линия 20"/>
          <p:cNvCxnSpPr>
            <a:endCxn id="15" idx="0"/>
          </p:cNvCxnSpPr>
          <p:nvPr/>
        </p:nvCxnSpPr>
        <p:spPr>
          <a:xfrm>
            <a:off x="6851561" y="1725769"/>
            <a:ext cx="482958" cy="158410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endCxn id="16" idx="0"/>
          </p:cNvCxnSpPr>
          <p:nvPr/>
        </p:nvCxnSpPr>
        <p:spPr>
          <a:xfrm>
            <a:off x="8126080" y="1725769"/>
            <a:ext cx="1039405" cy="158410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4" idx="2"/>
          </p:cNvCxnSpPr>
          <p:nvPr/>
        </p:nvCxnSpPr>
        <p:spPr>
          <a:xfrm flipH="1">
            <a:off x="4752304" y="1725769"/>
            <a:ext cx="998113" cy="325835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4" idx="2"/>
          </p:cNvCxnSpPr>
          <p:nvPr/>
        </p:nvCxnSpPr>
        <p:spPr>
          <a:xfrm>
            <a:off x="5750417" y="1725769"/>
            <a:ext cx="650383" cy="3258355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85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322" y="-1530629"/>
            <a:ext cx="9404723" cy="14005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566670"/>
            <a:ext cx="8946541" cy="5681729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997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168</TotalTime>
  <Words>1767</Words>
  <Application>Microsoft Office PowerPoint</Application>
  <PresentationFormat>Широкоэкранный</PresentationFormat>
  <Paragraphs>70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Century Gothic</vt:lpstr>
      <vt:lpstr>Times New Roman</vt:lpstr>
      <vt:lpstr>Wingdings 3</vt:lpstr>
      <vt:lpstr>Ион</vt:lpstr>
      <vt:lpstr>Уравнение</vt:lpstr>
      <vt:lpstr>Aholi mirgratsiyasi, uning turlari         va yo’nalishlari</vt:lpstr>
      <vt:lpstr>1. Migratsiya to’g’risida tushuncha.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Миграция сальдоси коэффициенти- муайян ҳудуд аҳолиси таркибида келиш ва кетиш натижаларини ифодалаб, 1000 кишига нисбатан кўпайиш ёки қисқариш шаклида белгиланади: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Aholi mirgratsiyasi, uning turlari         va yo’nalishlari</dc:title>
  <dc:creator>User</dc:creator>
  <cp:lastModifiedBy>Hewlett-Packard Company</cp:lastModifiedBy>
  <cp:revision>22</cp:revision>
  <dcterms:created xsi:type="dcterms:W3CDTF">2019-04-08T09:13:59Z</dcterms:created>
  <dcterms:modified xsi:type="dcterms:W3CDTF">2019-04-09T06:16:04Z</dcterms:modified>
</cp:coreProperties>
</file>