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24" r:id="rId2"/>
    <p:sldMasterId id="2147483829" r:id="rId3"/>
  </p:sldMasterIdLst>
  <p:sldIdLst>
    <p:sldId id="256" r:id="rId4"/>
    <p:sldId id="257" r:id="rId5"/>
    <p:sldId id="258" r:id="rId6"/>
    <p:sldId id="261" r:id="rId7"/>
    <p:sldId id="289" r:id="rId8"/>
    <p:sldId id="288" r:id="rId9"/>
    <p:sldId id="263" r:id="rId10"/>
    <p:sldId id="267" r:id="rId11"/>
    <p:sldId id="272" r:id="rId12"/>
    <p:sldId id="290" r:id="rId13"/>
    <p:sldId id="275" r:id="rId14"/>
    <p:sldId id="276" r:id="rId15"/>
    <p:sldId id="295" r:id="rId16"/>
    <p:sldId id="292" r:id="rId17"/>
    <p:sldId id="291" r:id="rId18"/>
    <p:sldId id="306" r:id="rId19"/>
    <p:sldId id="307" r:id="rId20"/>
    <p:sldId id="308" r:id="rId21"/>
    <p:sldId id="309" r:id="rId22"/>
    <p:sldId id="259" r:id="rId23"/>
    <p:sldId id="284" r:id="rId24"/>
    <p:sldId id="296" r:id="rId25"/>
    <p:sldId id="280" r:id="rId26"/>
    <p:sldId id="298" r:id="rId27"/>
    <p:sldId id="299" r:id="rId28"/>
    <p:sldId id="301" r:id="rId29"/>
    <p:sldId id="310" r:id="rId30"/>
    <p:sldId id="311" r:id="rId31"/>
    <p:sldId id="285" r:id="rId32"/>
    <p:sldId id="305" r:id="rId33"/>
    <p:sldId id="297" r:id="rId34"/>
    <p:sldId id="270" r:id="rId35"/>
    <p:sldId id="269" r:id="rId36"/>
    <p:sldId id="304" r:id="rId3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laroy" initials="M" lastIdx="0" clrIdx="0">
    <p:extLst>
      <p:ext uri="{19B8F6BF-5375-455C-9EA6-DF929625EA0E}">
        <p15:presenceInfo xmlns:p15="http://schemas.microsoft.com/office/powerpoint/2012/main" userId="Mohlaro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7FDF8"/>
    <a:srgbClr val="FF6600"/>
    <a:srgbClr val="BCA382"/>
    <a:srgbClr val="DCCFBE"/>
    <a:srgbClr val="FF0066"/>
    <a:srgbClr val="FFCC99"/>
    <a:srgbClr val="E4D2F2"/>
    <a:srgbClr val="F8E6D4"/>
    <a:srgbClr val="FFCCF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20" autoAdjust="0"/>
    <p:restoredTop sz="94799" autoAdjust="0"/>
  </p:normalViewPr>
  <p:slideViewPr>
    <p:cSldViewPr snapToGrid="0">
      <p:cViewPr varScale="1">
        <p:scale>
          <a:sx n="92" d="100"/>
          <a:sy n="92" d="100"/>
        </p:scale>
        <p:origin x="1236" y="90"/>
      </p:cViewPr>
      <p:guideLst>
        <p:guide orient="horz" pos="2160"/>
        <p:guide pos="2880"/>
      </p:guideLst>
    </p:cSldViewPr>
  </p:slideViewPr>
  <p:notesTextViewPr>
    <p:cViewPr>
      <p:scale>
        <a:sx n="1" d="1"/>
        <a:sy n="1" d="1"/>
      </p:scale>
      <p:origin x="0" y="0"/>
    </p:cViewPr>
  </p:notesTextViewPr>
  <p:sorterViewPr>
    <p:cViewPr>
      <p:scale>
        <a:sx n="66" d="100"/>
        <a:sy n="66" d="100"/>
      </p:scale>
      <p:origin x="0" y="54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2786668250"/>
      </p:ext>
    </p:extLst>
  </p:cSld>
  <p:clrMapOvr>
    <a:masterClrMapping/>
  </p:clrMapOvr>
  <p:transition advClick="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1977399884"/>
      </p:ext>
    </p:extLst>
  </p:cSld>
  <p:clrMapOvr>
    <a:masterClrMapping/>
  </p:clrMapOvr>
  <p:transition advClick="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ru-RU" smtClean="0"/>
              <a:t>Образец заголовка</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1179900217"/>
      </p:ext>
    </p:extLst>
  </p:cSld>
  <p:clrMapOvr>
    <a:masterClrMapping/>
  </p:clrMapOvr>
  <p:transition advClick="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3475573293"/>
      </p:ext>
    </p:extLst>
  </p:cSld>
  <p:clrMapOvr>
    <a:masterClrMapping/>
  </p:clrMapOvr>
  <p:transition advClick="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82061690"/>
      </p:ext>
    </p:extLst>
  </p:cSld>
  <p:clrMapOvr>
    <a:masterClrMapping/>
  </p:clrMapOvr>
  <p:transition advClick="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1013012021"/>
      </p:ext>
    </p:extLst>
  </p:cSld>
  <p:clrMapOvr>
    <a:masterClrMapping/>
  </p:clrMapOvr>
  <p:transition advClick="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2623594979"/>
      </p:ext>
    </p:extLst>
  </p:cSld>
  <p:clrMapOvr>
    <a:masterClrMapping/>
  </p:clrMapOvr>
  <p:transition advClick="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1378743012"/>
      </p:ext>
    </p:extLst>
  </p:cSld>
  <p:clrMapOvr>
    <a:masterClrMapping/>
  </p:clrMapOvr>
  <p:transition advClick="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3527429809"/>
      </p:ext>
    </p:extLst>
  </p:cSld>
  <p:clrMapOvr>
    <a:masterClrMapping/>
  </p:clrMapOvr>
  <p:transition advClick="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966182288"/>
      </p:ext>
    </p:extLst>
  </p:cSld>
  <p:clrMapOvr>
    <a:masterClrMapping/>
  </p:clrMapOvr>
  <p:transition advClick="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563986855"/>
      </p:ext>
    </p:extLst>
  </p:cSld>
  <p:clrMapOvr>
    <a:masterClrMapping/>
  </p:clrMapOvr>
  <p:transition advClick="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3896743419"/>
      </p:ext>
    </p:extLst>
  </p:cSld>
  <p:clrMapOvr>
    <a:masterClrMapping/>
  </p:clrMapOvr>
  <p:transition advClick="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3580630407"/>
      </p:ext>
    </p:extLst>
  </p:cSld>
  <p:clrMapOvr>
    <a:masterClrMapping/>
  </p:clrMapOvr>
  <p:transition advClick="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3823263779"/>
      </p:ext>
    </p:extLst>
  </p:cSld>
  <p:clrMapOvr>
    <a:masterClrMapping/>
  </p:clrMapOvr>
  <p:transition advClick="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6" name="Footer Placeholder 5"/>
          <p:cNvSpPr>
            <a:spLocks noGrp="1"/>
          </p:cNvSpPr>
          <p:nvPr>
            <p:ph type="ftr" sz="quarter" idx="11"/>
          </p:nvPr>
        </p:nvSpPr>
        <p:spPr/>
        <p:txBody>
          <a:bodyPr/>
          <a:lstStyle/>
          <a:p>
            <a:endParaRPr lang="ru-RU"/>
          </a:p>
        </p:txBody>
      </p:sp>
      <p:sp>
        <p:nvSpPr>
          <p:cNvPr id="12"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3" name="Slide Number Placeholder 5"/>
          <p:cNvSpPr>
            <a:spLocks noGrp="1"/>
          </p:cNvSpPr>
          <p:nvPr>
            <p:ph type="sldNum" sz="quarter" idx="12"/>
          </p:nvPr>
        </p:nvSpPr>
        <p:spPr>
          <a:xfrm>
            <a:off x="511228" y="787783"/>
            <a:ext cx="584978" cy="365125"/>
          </a:xfrm>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3642445513"/>
      </p:ext>
    </p:extLst>
  </p:cSld>
  <p:clrMapOvr>
    <a:masterClrMapping/>
  </p:clrMapOvr>
  <p:transition advClick="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8" name="Footer Placeholder 7"/>
          <p:cNvSpPr>
            <a:spLocks noGrp="1"/>
          </p:cNvSpPr>
          <p:nvPr>
            <p:ph type="ftr" sz="quarter" idx="11"/>
          </p:nvPr>
        </p:nvSpPr>
        <p:spPr/>
        <p:txBody>
          <a:bodyPr/>
          <a:lstStyle/>
          <a:p>
            <a:endParaRPr 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3721204138"/>
      </p:ext>
    </p:extLst>
  </p:cSld>
  <p:clrMapOvr>
    <a:masterClrMapping/>
  </p:clrMapOvr>
  <p:transition advClick="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4" name="Footer Placeholder 3"/>
          <p:cNvSpPr>
            <a:spLocks noGrp="1"/>
          </p:cNvSpPr>
          <p:nvPr>
            <p:ph type="ftr" sz="quarter" idx="11"/>
          </p:nvPr>
        </p:nvSpPr>
        <p:spPr/>
        <p:txBody>
          <a:bodyPr/>
          <a:lstStyle/>
          <a:p>
            <a:endParaRPr 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1336352232"/>
      </p:ext>
    </p:extLst>
  </p:cSld>
  <p:clrMapOvr>
    <a:masterClrMapping/>
  </p:clrMapOvr>
  <p:transition advClick="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1211561249"/>
      </p:ext>
    </p:extLst>
  </p:cSld>
  <p:clrMapOvr>
    <a:masterClrMapping/>
  </p:clrMapOvr>
  <p:transition advClick="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1510132957"/>
      </p:ext>
    </p:extLst>
  </p:cSld>
  <p:clrMapOvr>
    <a:masterClrMapping/>
  </p:clrMapOvr>
  <p:transition advClick="0"/>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1913714565"/>
      </p:ext>
    </p:extLst>
  </p:cSld>
  <p:clrMapOvr>
    <a:masterClrMapping/>
  </p:clrMapOvr>
  <p:transition advClick="0"/>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3227956767"/>
      </p:ext>
    </p:extLst>
  </p:cSld>
  <p:clrMapOvr>
    <a:masterClrMapping/>
  </p:clrMapOvr>
  <p:transition advClick="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p:txBody>
          <a:bodyPr/>
          <a:lstStyle/>
          <a:p>
            <a:endParaRPr 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60F254C6-5C71-4EC0-8D73-7BEA2B82D6D0}" type="slidenum">
              <a:rPr lang="ru-RU" smtClean="0"/>
              <a:pPr/>
              <a:t>‹#›</a:t>
            </a:fld>
            <a:endParaRPr 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869943876"/>
      </p:ext>
    </p:extLst>
  </p:cSld>
  <p:clrMapOvr>
    <a:masterClrMapping/>
  </p:clrMapOvr>
  <p:transition advClick="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3001076239"/>
      </p:ext>
    </p:extLst>
  </p:cSld>
  <p:clrMapOvr>
    <a:masterClrMapping/>
  </p:clrMapOvr>
  <p:transition advClick="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6" name="Footer Placeholder 5"/>
          <p:cNvSpPr>
            <a:spLocks noGrp="1"/>
          </p:cNvSpPr>
          <p:nvPr>
            <p:ph type="ftr" sz="quarter" idx="11"/>
          </p:nvPr>
        </p:nvSpPr>
        <p:spPr/>
        <p:txBody>
          <a:bodyPr/>
          <a:lstStyle/>
          <a:p>
            <a:endParaRPr 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60F254C6-5C71-4EC0-8D73-7BEA2B82D6D0}" type="slidenum">
              <a:rPr lang="ru-RU" smtClean="0"/>
              <a:pPr/>
              <a:t>‹#›</a:t>
            </a:fld>
            <a:endParaRPr 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628542850"/>
      </p:ext>
    </p:extLst>
  </p:cSld>
  <p:clrMapOvr>
    <a:masterClrMapping/>
  </p:clrMapOvr>
  <p:transition advClick="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610228509"/>
      </p:ext>
    </p:extLst>
  </p:cSld>
  <p:clrMapOvr>
    <a:masterClrMapping/>
  </p:clrMapOvr>
  <p:transition advClick="0"/>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3343509347"/>
      </p:ext>
    </p:extLst>
  </p:cSld>
  <p:clrMapOvr>
    <a:masterClrMapping/>
  </p:clrMapOvr>
  <p:transition advClick="0"/>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917399028"/>
      </p:ext>
    </p:extLst>
  </p:cSld>
  <p:clrMapOvr>
    <a:masterClrMapping/>
  </p:clrMapOvr>
  <p:transition advClick="0"/>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065417" y="5054602"/>
            <a:ext cx="673276" cy="279400"/>
          </a:xfrm>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a:xfrm>
            <a:off x="1921934" y="5054602"/>
            <a:ext cx="4064860" cy="279400"/>
          </a:xfrm>
        </p:spPr>
        <p:txBody>
          <a:bodyPr/>
          <a:lstStyle/>
          <a:p>
            <a:endParaRPr lang="ru-RU"/>
          </a:p>
        </p:txBody>
      </p:sp>
      <p:sp>
        <p:nvSpPr>
          <p:cNvPr id="6" name="Slide Number Placeholder 5"/>
          <p:cNvSpPr>
            <a:spLocks noGrp="1"/>
          </p:cNvSpPr>
          <p:nvPr>
            <p:ph type="sldNum" sz="quarter" idx="12"/>
          </p:nvPr>
        </p:nvSpPr>
        <p:spPr>
          <a:xfrm>
            <a:off x="6817317" y="5054602"/>
            <a:ext cx="413483" cy="279400"/>
          </a:xfrm>
        </p:spPr>
        <p:txBody>
          <a:bodyPr/>
          <a:lstStyle/>
          <a:p>
            <a:fld id="{60F254C6-5C71-4EC0-8D73-7BEA2B82D6D0}" type="slidenum">
              <a:rPr lang="ru-RU" smtClean="0"/>
              <a:pPr/>
              <a:t>‹#›</a:t>
            </a:fld>
            <a:endParaRPr lang="ru-RU"/>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96368502"/>
      </p:ext>
    </p:extLst>
  </p:cSld>
  <p:clrMapOvr>
    <a:masterClrMapping/>
  </p:clrMapOvr>
  <p:transition advClick="0"/>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3404043307"/>
      </p:ext>
    </p:extLst>
  </p:cSld>
  <p:clrMapOvr>
    <a:masterClrMapping/>
  </p:clrMapOvr>
  <p:transition advClick="0"/>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0F254C6-5C71-4EC0-8D73-7BEA2B82D6D0}" type="slidenum">
              <a:rPr lang="ru-RU" smtClean="0"/>
              <a:pPr/>
              <a:t>‹#›</a:t>
            </a:fld>
            <a:endParaRPr lang="ru-RU"/>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56338835"/>
      </p:ext>
    </p:extLst>
  </p:cSld>
  <p:clrMapOvr>
    <a:masterClrMapping/>
  </p:clrMapOvr>
  <p:transition advClick="0"/>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2249492849"/>
      </p:ext>
    </p:extLst>
  </p:cSld>
  <p:clrMapOvr>
    <a:masterClrMapping/>
  </p:clrMapOvr>
  <p:transition advClick="0"/>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60F254C6-5C71-4EC0-8D73-7BEA2B82D6D0}" type="slidenum">
              <a:rPr lang="ru-RU" smtClean="0"/>
              <a:pPr/>
              <a:t>‹#›</a:t>
            </a:fld>
            <a:endParaRPr lang="ru-RU"/>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0502342"/>
      </p:ext>
    </p:extLst>
  </p:cSld>
  <p:clrMapOvr>
    <a:masterClrMapping/>
  </p:clrMapOvr>
  <p:transition advClick="0"/>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60F254C6-5C71-4EC0-8D73-7BEA2B82D6D0}" type="slidenum">
              <a:rPr lang="ru-RU" smtClean="0"/>
              <a:pPr/>
              <a:t>‹#›</a:t>
            </a:fld>
            <a:endParaRPr lang="ru-RU"/>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34048864"/>
      </p:ext>
    </p:extLst>
  </p:cSld>
  <p:clrMapOvr>
    <a:masterClrMapping/>
  </p:clrMapOvr>
  <p:transition advClick="0"/>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1901290969"/>
      </p:ext>
    </p:extLst>
  </p:cSld>
  <p:clrMapOvr>
    <a:masterClrMapping/>
  </p:clrMapOvr>
  <p:transition advClick="0"/>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0F254C6-5C71-4EC0-8D73-7BEA2B82D6D0}" type="slidenum">
              <a:rPr lang="ru-RU" smtClean="0"/>
              <a:pPr/>
              <a:t>‹#›</a:t>
            </a:fld>
            <a:endParaRPr lang="ru-RU"/>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49003326"/>
      </p:ext>
    </p:extLst>
  </p:cSld>
  <p:clrMapOvr>
    <a:masterClrMapping/>
  </p:clrMapOvr>
  <p:transition advClick="0"/>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173962265"/>
      </p:ext>
    </p:extLst>
  </p:cSld>
  <p:clrMapOvr>
    <a:masterClrMapping/>
  </p:clrMapOvr>
  <p:transition advClick="0"/>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4267357676"/>
      </p:ext>
    </p:extLst>
  </p:cSld>
  <p:clrMapOvr>
    <a:masterClrMapping/>
  </p:clrMapOvr>
  <p:transition advClick="0"/>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0F254C6-5C71-4EC0-8D73-7BEA2B82D6D0}" type="slidenum">
              <a:rPr lang="ru-RU" smtClean="0"/>
              <a:pPr/>
              <a:t>‹#›</a:t>
            </a:fld>
            <a:endParaRPr lang="ru-RU"/>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44674035"/>
      </p:ext>
    </p:extLst>
  </p:cSld>
  <p:clrMapOvr>
    <a:masterClrMapping/>
  </p:clrMapOvr>
  <p:transition advClick="0"/>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0F254C6-5C71-4EC0-8D73-7BEA2B82D6D0}" type="slidenum">
              <a:rPr lang="ru-RU" smtClean="0"/>
              <a:pPr/>
              <a:t>‹#›</a:t>
            </a:fld>
            <a:endParaRPr lang="ru-RU"/>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9030800"/>
      </p:ext>
    </p:extLst>
  </p:cSld>
  <p:clrMapOvr>
    <a:masterClrMapping/>
  </p:clrMapOvr>
  <p:transition advClick="0"/>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0F254C6-5C71-4EC0-8D73-7BEA2B82D6D0}" type="slidenum">
              <a:rPr lang="ru-RU" smtClean="0"/>
              <a:pPr/>
              <a:t>‹#›</a:t>
            </a:fld>
            <a:endParaRPr lang="ru-RU"/>
          </a:p>
        </p:txBody>
      </p:sp>
    </p:spTree>
    <p:extLst>
      <p:ext uri="{BB962C8B-B14F-4D97-AF65-F5344CB8AC3E}">
        <p14:creationId xmlns:p14="http://schemas.microsoft.com/office/powerpoint/2010/main" val="3331296843"/>
      </p:ext>
    </p:extLst>
  </p:cSld>
  <p:clrMapOvr>
    <a:masterClrMapping/>
  </p:clrMapOvr>
  <p:transition advClick="0"/>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0F254C6-5C71-4EC0-8D73-7BEA2B82D6D0}" type="slidenum">
              <a:rPr lang="ru-RU" smtClean="0"/>
              <a:pPr/>
              <a:t>‹#›</a:t>
            </a:fld>
            <a:endParaRPr lang="ru-RU"/>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85684938"/>
      </p:ext>
    </p:extLst>
  </p:cSld>
  <p:clrMapOvr>
    <a:masterClrMapping/>
  </p:clrMapOvr>
  <p:transition advClick="0"/>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ru-RU" smtClean="0"/>
              <a:t>Образец заголовка</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0F254C6-5C71-4EC0-8D73-7BEA2B82D6D0}" type="slidenum">
              <a:rPr lang="ru-RU" smtClean="0"/>
              <a:pPr/>
              <a:t>‹#›</a:t>
            </a:fld>
            <a:endParaRPr lang="ru-RU"/>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7526016"/>
      </p:ext>
    </p:extLst>
  </p:cSld>
  <p:clrMapOvr>
    <a:masterClrMapping/>
  </p:clrMapOvr>
  <p:transition advClick="0"/>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0F254C6-5C71-4EC0-8D73-7BEA2B82D6D0}" type="slidenum">
              <a:rPr lang="ru-RU" smtClean="0"/>
              <a:pPr/>
              <a:t>‹#›</a:t>
            </a:fld>
            <a:endParaRPr lang="ru-RU"/>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05498388"/>
      </p:ext>
    </p:extLst>
  </p:cSld>
  <p:clrMapOvr>
    <a:masterClrMapping/>
  </p:clrMapOvr>
  <p:transition advClick="0"/>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F420F7C-96E9-4356-A018-F8FA930E3B05}" type="datetimeFigureOut">
              <a:rPr lang="ru-RU" smtClean="0"/>
              <a:pPr/>
              <a:t>15.04.2019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0F254C6-5C71-4EC0-8D73-7BEA2B82D6D0}" type="slidenum">
              <a:rPr lang="ru-RU" smtClean="0"/>
              <a:pPr/>
              <a:t>‹#›</a:t>
            </a:fld>
            <a:endParaRPr lang="ru-RU"/>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38292176"/>
      </p:ext>
    </p:extLst>
  </p:cSld>
  <p:clrMapOvr>
    <a:masterClrMapping/>
  </p:clrMapOvr>
  <p:transition advClick="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18" Type="http://schemas.openxmlformats.org/officeDocument/2006/relationships/theme" Target="../theme/theme3.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slideLayout" Target="../slideLayouts/slideLayout44.xml"/><Relationship Id="rId2" Type="http://schemas.openxmlformats.org/officeDocument/2006/relationships/slideLayout" Target="../slideLayouts/slideLayout29.xml"/><Relationship Id="rId16" Type="http://schemas.openxmlformats.org/officeDocument/2006/relationships/slideLayout" Target="../slideLayouts/slideLayout43.xml"/><Relationship Id="rId20" Type="http://schemas.openxmlformats.org/officeDocument/2006/relationships/image" Target="../media/image4.pn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10" Type="http://schemas.openxmlformats.org/officeDocument/2006/relationships/slideLayout" Target="../slideLayouts/slideLayout37.xml"/><Relationship Id="rId19" Type="http://schemas.openxmlformats.org/officeDocument/2006/relationships/image" Target="../media/image3.png"/><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420F7C-96E9-4356-A018-F8FA930E3B05}" type="datetimeFigureOut">
              <a:rPr lang="ru-RU" smtClean="0"/>
              <a:pPr/>
              <a:t>15.04.2019</a:t>
            </a:fld>
            <a:endParaRPr lang="ru-RU"/>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254C6-5C71-4EC0-8D73-7BEA2B82D6D0}" type="slidenum">
              <a:rPr lang="ru-RU" smtClean="0"/>
              <a:pPr/>
              <a:t>‹#›</a:t>
            </a:fld>
            <a:endParaRPr lang="ru-RU"/>
          </a:p>
        </p:txBody>
      </p:sp>
    </p:spTree>
    <p:extLst>
      <p:ext uri="{BB962C8B-B14F-4D97-AF65-F5344CB8AC3E}">
        <p14:creationId xmlns:p14="http://schemas.microsoft.com/office/powerpoint/2010/main" val="10531494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Click="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04"/>
            <a:ext cx="1952272" cy="6853049"/>
            <a:chOff x="6627813" y="195650"/>
            <a:chExt cx="1952625" cy="5678101"/>
          </a:xfrm>
        </p:grpSpPr>
        <p:sp>
          <p:nvSpPr>
            <p:cNvPr id="50" name="Freeform 27"/>
            <p:cNvSpPr/>
            <p:nvPr/>
          </p:nvSpPr>
          <p:spPr bwMode="auto">
            <a:xfrm>
              <a:off x="6627813" y="19565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6F420F7C-96E9-4356-A018-F8FA930E3B05}" type="datetimeFigureOut">
              <a:rPr lang="ru-RU" smtClean="0"/>
              <a:pPr/>
              <a:t>15.04.2019</a:t>
            </a:fld>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60F254C6-5C71-4EC0-8D73-7BEA2B82D6D0}" type="slidenum">
              <a:rPr lang="ru-RU" smtClean="0"/>
              <a:pPr/>
              <a:t>‹#›</a:t>
            </a:fld>
            <a:endParaRPr lang="ru-RU"/>
          </a:p>
        </p:txBody>
      </p:sp>
    </p:spTree>
    <p:extLst>
      <p:ext uri="{BB962C8B-B14F-4D97-AF65-F5344CB8AC3E}">
        <p14:creationId xmlns:p14="http://schemas.microsoft.com/office/powerpoint/2010/main" val="3073291645"/>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 id="2147483736" r:id="rId12"/>
    <p:sldLayoutId id="2147483737" r:id="rId13"/>
    <p:sldLayoutId id="2147483738" r:id="rId14"/>
    <p:sldLayoutId id="2147483739" r:id="rId15"/>
    <p:sldLayoutId id="2147483740" r:id="rId16"/>
  </p:sldLayoutIdLst>
  <p:transition advClick="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F420F7C-96E9-4356-A018-F8FA930E3B05}" type="datetimeFigureOut">
              <a:rPr lang="ru-RU" smtClean="0"/>
              <a:pPr/>
              <a:t>15.04.2019</a:t>
            </a:fld>
            <a:endParaRPr lang="ru-RU"/>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0F254C6-5C71-4EC0-8D73-7BEA2B82D6D0}" type="slidenum">
              <a:rPr lang="ru-RU" smtClean="0"/>
              <a:pPr/>
              <a:t>‹#›</a:t>
            </a:fld>
            <a:endParaRPr lang="ru-RU"/>
          </a:p>
        </p:txBody>
      </p:sp>
    </p:spTree>
    <p:extLst>
      <p:ext uri="{BB962C8B-B14F-4D97-AF65-F5344CB8AC3E}">
        <p14:creationId xmlns:p14="http://schemas.microsoft.com/office/powerpoint/2010/main" val="3182395446"/>
      </p:ext>
    </p:extLst>
  </p:cSld>
  <p:clrMap bg1="lt1" tx1="dk1" bg2="lt2" tx2="dk2" accent1="accent1" accent2="accent2" accent3="accent3" accent4="accent4" accent5="accent5" accent6="accent6" hlink="hlink" folHlink="folHlink"/>
  <p:sldLayoutIdLst>
    <p:sldLayoutId id="2147483830" r:id="rId1"/>
    <p:sldLayoutId id="2147483831" r:id="rId2"/>
    <p:sldLayoutId id="2147483832" r:id="rId3"/>
    <p:sldLayoutId id="2147483833" r:id="rId4"/>
    <p:sldLayoutId id="2147483834" r:id="rId5"/>
    <p:sldLayoutId id="2147483835" r:id="rId6"/>
    <p:sldLayoutId id="2147483836" r:id="rId7"/>
    <p:sldLayoutId id="2147483837" r:id="rId8"/>
    <p:sldLayoutId id="2147483838" r:id="rId9"/>
    <p:sldLayoutId id="2147483839" r:id="rId10"/>
    <p:sldLayoutId id="2147483840" r:id="rId11"/>
    <p:sldLayoutId id="2147483841" r:id="rId12"/>
    <p:sldLayoutId id="2147483842" r:id="rId13"/>
    <p:sldLayoutId id="2147483843" r:id="rId14"/>
    <p:sldLayoutId id="2147483844" r:id="rId15"/>
    <p:sldLayoutId id="2147483845" r:id="rId16"/>
    <p:sldLayoutId id="2147483846" r:id="rId17"/>
  </p:sldLayoutIdLst>
  <p:transition advClick="0"/>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wm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8.xml"/><Relationship Id="rId1" Type="http://schemas.openxmlformats.org/officeDocument/2006/relationships/vmlDrawing" Target="../drawings/vmlDrawing1.vml"/><Relationship Id="rId4" Type="http://schemas.openxmlformats.org/officeDocument/2006/relationships/image" Target="../media/image15.w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eg"/><Relationship Id="rId1" Type="http://schemas.openxmlformats.org/officeDocument/2006/relationships/slideLayout" Target="../slideLayouts/slideLayout3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3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endParaRPr lang="en-US" dirty="0" smtClean="0"/>
          </a:p>
          <a:p>
            <a:endParaRPr lang="en-US" dirty="0"/>
          </a:p>
          <a:p>
            <a:endParaRPr lang="en-US" dirty="0" smtClean="0"/>
          </a:p>
          <a:p>
            <a:endParaRPr lang="en-US" dirty="0"/>
          </a:p>
          <a:p>
            <a:endParaRPr lang="ru-RU" dirty="0"/>
          </a:p>
        </p:txBody>
      </p:sp>
      <p:sp>
        <p:nvSpPr>
          <p:cNvPr id="7" name="Багетная рамка 6"/>
          <p:cNvSpPr/>
          <p:nvPr/>
        </p:nvSpPr>
        <p:spPr>
          <a:xfrm>
            <a:off x="575892" y="1019919"/>
            <a:ext cx="5228823" cy="4326963"/>
          </a:xfrm>
          <a:prstGeom prst="bevel">
            <a:avLst/>
          </a:prstGeom>
          <a:solidFill>
            <a:srgbClr val="F7FDF8"/>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3200" b="1" dirty="0" smtClean="0">
                <a:solidFill>
                  <a:srgbClr val="FF0000"/>
                </a:solidFill>
                <a:latin typeface="Algerian" panose="04020705040A02060702" pitchFamily="82" charset="0"/>
                <a:cs typeface="Times New Roman" pitchFamily="18" charset="0"/>
              </a:rPr>
              <a:t>MAVZU:</a:t>
            </a:r>
            <a:r>
              <a:rPr lang="en-GB" sz="2400" b="1" dirty="0" err="1">
                <a:solidFill>
                  <a:schemeClr val="tx1"/>
                </a:solidFill>
                <a:latin typeface="Algerian" panose="04020705040A02060702" pitchFamily="82" charset="0"/>
              </a:rPr>
              <a:t>Urbanizatsiya</a:t>
            </a:r>
            <a:r>
              <a:rPr lang="en-GB" sz="2400" b="1" dirty="0">
                <a:solidFill>
                  <a:schemeClr val="tx1"/>
                </a:solidFill>
                <a:latin typeface="Algerian" panose="04020705040A02060702" pitchFamily="82" charset="0"/>
              </a:rPr>
              <a:t>. </a:t>
            </a:r>
            <a:r>
              <a:rPr lang="en-GB" sz="2400" b="1" dirty="0" err="1">
                <a:solidFill>
                  <a:schemeClr val="tx1"/>
                </a:solidFill>
                <a:latin typeface="Algerian" panose="04020705040A02060702" pitchFamily="82" charset="0"/>
              </a:rPr>
              <a:t>Shahar</a:t>
            </a:r>
            <a:r>
              <a:rPr lang="en-GB" sz="2400" b="1" dirty="0">
                <a:solidFill>
                  <a:schemeClr val="tx1"/>
                </a:solidFill>
                <a:latin typeface="Algerian" panose="04020705040A02060702" pitchFamily="82" charset="0"/>
              </a:rPr>
              <a:t> </a:t>
            </a:r>
            <a:r>
              <a:rPr lang="en-GB" sz="2400" b="1" dirty="0" err="1">
                <a:solidFill>
                  <a:schemeClr val="tx1"/>
                </a:solidFill>
                <a:latin typeface="Algerian" panose="04020705040A02060702" pitchFamily="82" charset="0"/>
              </a:rPr>
              <a:t>va</a:t>
            </a:r>
            <a:r>
              <a:rPr lang="en-GB" sz="2400" b="1" dirty="0">
                <a:solidFill>
                  <a:schemeClr val="tx1"/>
                </a:solidFill>
                <a:latin typeface="Algerian" panose="04020705040A02060702" pitchFamily="82" charset="0"/>
              </a:rPr>
              <a:t> </a:t>
            </a:r>
            <a:r>
              <a:rPr lang="en-GB" sz="2400" b="1" dirty="0" err="1">
                <a:solidFill>
                  <a:schemeClr val="tx1"/>
                </a:solidFill>
                <a:latin typeface="Algerian" panose="04020705040A02060702" pitchFamily="82" charset="0"/>
              </a:rPr>
              <a:t>qishloq</a:t>
            </a:r>
            <a:r>
              <a:rPr lang="en-GB" sz="2400" b="1" dirty="0">
                <a:solidFill>
                  <a:schemeClr val="tx1"/>
                </a:solidFill>
                <a:latin typeface="Algerian" panose="04020705040A02060702" pitchFamily="82" charset="0"/>
              </a:rPr>
              <a:t> </a:t>
            </a:r>
            <a:r>
              <a:rPr lang="en-GB" sz="2400" b="1" dirty="0" err="1" smtClean="0">
                <a:solidFill>
                  <a:schemeClr val="tx1"/>
                </a:solidFill>
                <a:latin typeface="Algerian" panose="04020705040A02060702" pitchFamily="82" charset="0"/>
              </a:rPr>
              <a:t>aholisi</a:t>
            </a:r>
            <a:r>
              <a:rPr lang="uz-Latn-UZ" sz="2400" b="1" dirty="0" smtClean="0">
                <a:solidFill>
                  <a:schemeClr val="tx1"/>
                </a:solidFill>
                <a:latin typeface="Algerian" panose="04020705040A02060702" pitchFamily="82" charset="0"/>
              </a:rPr>
              <a:t>.</a:t>
            </a:r>
            <a:endParaRPr lang="uz-Cyrl-UZ" sz="2400" b="1" dirty="0">
              <a:solidFill>
                <a:schemeClr val="tx1"/>
              </a:solidFill>
            </a:endParaRPr>
          </a:p>
          <a:p>
            <a:pPr algn="ctr">
              <a:lnSpc>
                <a:spcPct val="150000"/>
              </a:lnSpc>
              <a:defRPr/>
            </a:pPr>
            <a:endParaRPr lang="ru-RU" sz="2400" b="1" dirty="0">
              <a:latin typeface="Arial" charset="0"/>
            </a:endParaRPr>
          </a:p>
        </p:txBody>
      </p:sp>
    </p:spTree>
    <p:extLst>
      <p:ext uri="{BB962C8B-B14F-4D97-AF65-F5344CB8AC3E}">
        <p14:creationId xmlns:p14="http://schemas.microsoft.com/office/powerpoint/2010/main" val="4181762598"/>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wheel(1)">
                                      <p:cBhvr>
                                        <p:cTn id="12" dur="2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2000">
              <a:srgbClr val="00B0F0"/>
            </a:gs>
            <a:gs pos="100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3" descr="j029198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a:xfrm>
            <a:off x="0" y="0"/>
            <a:ext cx="1808163" cy="1914525"/>
          </a:xfrm>
          <a:prstGeom prst="rect">
            <a:avLst/>
          </a:prstGeom>
          <a:noFill/>
        </p:spPr>
      </p:pic>
      <p:sp>
        <p:nvSpPr>
          <p:cNvPr id="18" name="Содержимое 2"/>
          <p:cNvSpPr txBox="1">
            <a:spLocks/>
          </p:cNvSpPr>
          <p:nvPr/>
        </p:nvSpPr>
        <p:spPr>
          <a:xfrm>
            <a:off x="1292780" y="2731521"/>
            <a:ext cx="6320912" cy="3247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Arial" panose="020B0604020202020204" pitchFamily="34" charset="0"/>
              <a:buNone/>
            </a:pPr>
            <a:r>
              <a:rPr lang="en-US" sz="4800" dirty="0" smtClean="0">
                <a:solidFill>
                  <a:schemeClr val="accent6">
                    <a:lumMod val="50000"/>
                  </a:schemeClr>
                </a:solidFill>
              </a:rPr>
              <a:t>                 :</a:t>
            </a:r>
          </a:p>
          <a:p>
            <a:pPr algn="ctr"/>
            <a:r>
              <a:rPr lang="en-US" sz="4800" dirty="0" smtClean="0">
                <a:solidFill>
                  <a:schemeClr val="accent6">
                    <a:lumMod val="50000"/>
                  </a:schemeClr>
                </a:solidFill>
              </a:rPr>
              <a:t>.</a:t>
            </a:r>
            <a:endParaRPr lang="ru-RU" sz="4800" dirty="0">
              <a:solidFill>
                <a:schemeClr val="accent6">
                  <a:lumMod val="50000"/>
                </a:schemeClr>
              </a:solidFill>
            </a:endParaRPr>
          </a:p>
        </p:txBody>
      </p:sp>
      <p:sp>
        <p:nvSpPr>
          <p:cNvPr id="20" name="TextBox 4"/>
          <p:cNvSpPr>
            <a:spLocks noChangeArrowheads="1"/>
          </p:cNvSpPr>
          <p:nvPr/>
        </p:nvSpPr>
        <p:spPr bwMode="auto">
          <a:xfrm>
            <a:off x="2743201" y="244701"/>
            <a:ext cx="4838371" cy="1301859"/>
          </a:xfrm>
          <a:prstGeom prst="ellipseRibbon">
            <a:avLst>
              <a:gd name="adj1" fmla="val 25000"/>
              <a:gd name="adj2" fmla="val 50000"/>
              <a:gd name="adj3" fmla="val 12500"/>
            </a:avLst>
          </a:prstGeom>
          <a:blipFill dpi="0" rotWithShape="1">
            <a:blip r:embed="rId3"/>
            <a:srcRect/>
            <a:tile tx="0" ty="0" sx="100000" sy="100000" flip="none" algn="tl"/>
          </a:blipFill>
          <a:ln w="9525">
            <a:solidFill>
              <a:schemeClr val="tx1"/>
            </a:solidFill>
            <a:round/>
            <a:headEnd/>
            <a:tailEnd/>
          </a:ln>
        </p:spPr>
        <p:txBody>
          <a:bodyPr wrap="square">
            <a:spAutoFit/>
          </a:bodyPr>
          <a:lstStyle/>
          <a:p>
            <a:pPr algn="ctr"/>
            <a:r>
              <a:rPr lang="en-US" sz="5500" b="1" dirty="0" smtClean="0">
                <a:latin typeface="Times New Roman" panose="02020603050405020304" pitchFamily="18" charset="0"/>
                <a:cs typeface="Times New Roman" panose="02020603050405020304" pitchFamily="18" charset="0"/>
              </a:rPr>
              <a:t>REJA:</a:t>
            </a:r>
            <a:endParaRPr lang="ru-RU" sz="5500" b="1" dirty="0">
              <a:latin typeface="Times New Roman" panose="02020603050405020304" pitchFamily="18" charset="0"/>
              <a:cs typeface="Times New Roman" panose="02020603050405020304" pitchFamily="18" charset="0"/>
            </a:endParaRPr>
          </a:p>
        </p:txBody>
      </p:sp>
      <p:grpSp>
        <p:nvGrpSpPr>
          <p:cNvPr id="27" name="Группа 26"/>
          <p:cNvGrpSpPr/>
          <p:nvPr/>
        </p:nvGrpSpPr>
        <p:grpSpPr>
          <a:xfrm>
            <a:off x="504022" y="2030147"/>
            <a:ext cx="8033033" cy="991196"/>
            <a:chOff x="1318317" y="2572598"/>
            <a:chExt cx="10759969" cy="1282092"/>
          </a:xfrm>
          <a:scene3d>
            <a:camera prst="orthographicFront">
              <a:rot lat="0" lon="0" rev="0"/>
            </a:camera>
            <a:lightRig rig="contrasting" dir="t">
              <a:rot lat="0" lon="0" rev="1200000"/>
            </a:lightRig>
          </a:scene3d>
        </p:grpSpPr>
        <p:sp>
          <p:nvSpPr>
            <p:cNvPr id="28" name="Прямоугольник 27"/>
            <p:cNvSpPr/>
            <p:nvPr/>
          </p:nvSpPr>
          <p:spPr>
            <a:xfrm>
              <a:off x="1318317" y="2605915"/>
              <a:ext cx="10759969" cy="1248775"/>
            </a:xfrm>
            <a:prstGeom prst="rect">
              <a:avLst/>
            </a:prstGeom>
            <a:blipFill rotWithShape="0">
              <a:blip r:embed="rId4"/>
              <a:tile tx="0" ty="0" sx="100000" sy="100000" flip="none" algn="tl"/>
            </a:blipFill>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4">
                <a:hueOff val="0"/>
                <a:satOff val="0"/>
                <a:lumOff val="0"/>
                <a:alphaOff val="0"/>
              </a:schemeClr>
            </a:effectRef>
            <a:fontRef idx="minor">
              <a:schemeClr val="lt1"/>
            </a:fontRef>
          </p:style>
        </p:sp>
        <p:sp>
          <p:nvSpPr>
            <p:cNvPr id="29" name="Прямоугольник 28"/>
            <p:cNvSpPr/>
            <p:nvPr/>
          </p:nvSpPr>
          <p:spPr>
            <a:xfrm>
              <a:off x="1318317" y="2572598"/>
              <a:ext cx="10759969" cy="1248775"/>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93969" tIns="101600" rIns="101600" bIns="101600" numCol="1" spcCol="1270" anchor="ctr" anchorCtr="0">
              <a:noAutofit/>
            </a:bodyPr>
            <a:lstStyle/>
            <a:p>
              <a:pPr lvl="0" algn="ctr" defTabSz="1778000">
                <a:lnSpc>
                  <a:spcPct val="90000"/>
                </a:lnSpc>
                <a:spcBef>
                  <a:spcPct val="0"/>
                </a:spcBef>
                <a:spcAft>
                  <a:spcPct val="35000"/>
                </a:spcAft>
              </a:pPr>
              <a:endParaRPr lang="ru-RU" sz="4000" b="1" kern="1200" dirty="0">
                <a:solidFill>
                  <a:schemeClr val="tx1"/>
                </a:solidFill>
                <a:latin typeface="Times New Roman" pitchFamily="18" charset="0"/>
                <a:cs typeface="Times New Roman" pitchFamily="18" charset="0"/>
              </a:endParaRPr>
            </a:p>
          </p:txBody>
        </p:sp>
      </p:grpSp>
      <p:sp>
        <p:nvSpPr>
          <p:cNvPr id="21" name="8-конечная звезда 20"/>
          <p:cNvSpPr/>
          <p:nvPr/>
        </p:nvSpPr>
        <p:spPr>
          <a:xfrm>
            <a:off x="610270" y="2263655"/>
            <a:ext cx="576263" cy="680697"/>
          </a:xfrm>
          <a:prstGeom prst="star8">
            <a:avLst/>
          </a:prstGeom>
          <a:solidFill>
            <a:srgbClr val="FFCC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4000" b="1" dirty="0" smtClean="0">
                <a:solidFill>
                  <a:srgbClr val="7030A0"/>
                </a:solidFill>
                <a:latin typeface="Algerian" panose="04020705040A02060702" pitchFamily="82" charset="0"/>
              </a:rPr>
              <a:t>1</a:t>
            </a:r>
            <a:endParaRPr lang="ru-RU" sz="4000" b="1" dirty="0">
              <a:solidFill>
                <a:srgbClr val="7030A0"/>
              </a:solidFill>
            </a:endParaRPr>
          </a:p>
        </p:txBody>
      </p:sp>
      <p:grpSp>
        <p:nvGrpSpPr>
          <p:cNvPr id="30" name="Группа 29"/>
          <p:cNvGrpSpPr/>
          <p:nvPr/>
        </p:nvGrpSpPr>
        <p:grpSpPr>
          <a:xfrm>
            <a:off x="501874" y="3463668"/>
            <a:ext cx="8033033" cy="933569"/>
            <a:chOff x="1318317" y="2572598"/>
            <a:chExt cx="10759969" cy="1248775"/>
          </a:xfrm>
          <a:scene3d>
            <a:camera prst="orthographicFront">
              <a:rot lat="0" lon="0" rev="0"/>
            </a:camera>
            <a:lightRig rig="contrasting" dir="t">
              <a:rot lat="0" lon="0" rev="1200000"/>
            </a:lightRig>
          </a:scene3d>
        </p:grpSpPr>
        <p:sp>
          <p:nvSpPr>
            <p:cNvPr id="31" name="Прямоугольник 30"/>
            <p:cNvSpPr/>
            <p:nvPr/>
          </p:nvSpPr>
          <p:spPr>
            <a:xfrm>
              <a:off x="1318317" y="2572598"/>
              <a:ext cx="10759969" cy="1248775"/>
            </a:xfrm>
            <a:prstGeom prst="rect">
              <a:avLst/>
            </a:prstGeom>
            <a:blipFill rotWithShape="0">
              <a:blip r:embed="rId4"/>
              <a:tile tx="0" ty="0" sx="100000" sy="100000" flip="none" algn="tl"/>
            </a:blipFill>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4">
                <a:hueOff val="0"/>
                <a:satOff val="0"/>
                <a:lumOff val="0"/>
                <a:alphaOff val="0"/>
              </a:schemeClr>
            </a:effectRef>
            <a:fontRef idx="minor">
              <a:schemeClr val="lt1"/>
            </a:fontRef>
          </p:style>
        </p:sp>
        <p:sp>
          <p:nvSpPr>
            <p:cNvPr id="32" name="Прямоугольник 31"/>
            <p:cNvSpPr/>
            <p:nvPr/>
          </p:nvSpPr>
          <p:spPr>
            <a:xfrm>
              <a:off x="1318317" y="2572598"/>
              <a:ext cx="10759969" cy="1248775"/>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93969" tIns="101600" rIns="101600" bIns="101600" numCol="1" spcCol="1270" anchor="ctr" anchorCtr="0">
              <a:noAutofit/>
            </a:bodyPr>
            <a:lstStyle/>
            <a:p>
              <a:pPr lvl="0" algn="ctr" defTabSz="1778000">
                <a:lnSpc>
                  <a:spcPct val="90000"/>
                </a:lnSpc>
                <a:spcBef>
                  <a:spcPct val="0"/>
                </a:spcBef>
                <a:spcAft>
                  <a:spcPct val="35000"/>
                </a:spcAft>
              </a:pPr>
              <a:endParaRPr lang="ru-RU" sz="4000" b="1" kern="1200" dirty="0">
                <a:solidFill>
                  <a:schemeClr val="tx1"/>
                </a:solidFill>
                <a:latin typeface="Times New Roman" pitchFamily="18" charset="0"/>
                <a:cs typeface="Times New Roman" pitchFamily="18" charset="0"/>
              </a:endParaRPr>
            </a:p>
          </p:txBody>
        </p:sp>
      </p:grpSp>
      <p:sp>
        <p:nvSpPr>
          <p:cNvPr id="33" name="8-конечная звезда 32"/>
          <p:cNvSpPr/>
          <p:nvPr/>
        </p:nvSpPr>
        <p:spPr>
          <a:xfrm>
            <a:off x="608122" y="3626668"/>
            <a:ext cx="576263" cy="680697"/>
          </a:xfrm>
          <a:prstGeom prst="star8">
            <a:avLst/>
          </a:prstGeom>
          <a:solidFill>
            <a:srgbClr val="FFCC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uz-Latn-UZ" sz="4000" b="1" dirty="0">
                <a:solidFill>
                  <a:srgbClr val="7030A0"/>
                </a:solidFill>
                <a:latin typeface="Algerian" panose="04020705040A02060702" pitchFamily="82" charset="0"/>
              </a:rPr>
              <a:t>2</a:t>
            </a:r>
            <a:endParaRPr lang="ru-RU" sz="4000" b="1" dirty="0">
              <a:solidFill>
                <a:srgbClr val="7030A0"/>
              </a:solidFill>
            </a:endParaRPr>
          </a:p>
        </p:txBody>
      </p:sp>
      <p:grpSp>
        <p:nvGrpSpPr>
          <p:cNvPr id="34" name="Группа 33"/>
          <p:cNvGrpSpPr/>
          <p:nvPr/>
        </p:nvGrpSpPr>
        <p:grpSpPr>
          <a:xfrm>
            <a:off x="512605" y="4835421"/>
            <a:ext cx="8033033" cy="934314"/>
            <a:chOff x="1318317" y="2572598"/>
            <a:chExt cx="10759969" cy="1248775"/>
          </a:xfrm>
          <a:scene3d>
            <a:camera prst="orthographicFront">
              <a:rot lat="0" lon="0" rev="0"/>
            </a:camera>
            <a:lightRig rig="contrasting" dir="t">
              <a:rot lat="0" lon="0" rev="1200000"/>
            </a:lightRig>
          </a:scene3d>
        </p:grpSpPr>
        <p:sp>
          <p:nvSpPr>
            <p:cNvPr id="35" name="Прямоугольник 34"/>
            <p:cNvSpPr/>
            <p:nvPr/>
          </p:nvSpPr>
          <p:spPr>
            <a:xfrm>
              <a:off x="1318317" y="2572598"/>
              <a:ext cx="10759969" cy="1248775"/>
            </a:xfrm>
            <a:prstGeom prst="rect">
              <a:avLst/>
            </a:prstGeom>
            <a:blipFill rotWithShape="0">
              <a:blip r:embed="rId4"/>
              <a:tile tx="0" ty="0" sx="100000" sy="100000" flip="none" algn="tl"/>
            </a:blipFill>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4">
                <a:hueOff val="0"/>
                <a:satOff val="0"/>
                <a:lumOff val="0"/>
                <a:alphaOff val="0"/>
              </a:schemeClr>
            </a:effectRef>
            <a:fontRef idx="minor">
              <a:schemeClr val="lt1"/>
            </a:fontRef>
          </p:style>
        </p:sp>
        <p:sp>
          <p:nvSpPr>
            <p:cNvPr id="36" name="Прямоугольник 35"/>
            <p:cNvSpPr/>
            <p:nvPr/>
          </p:nvSpPr>
          <p:spPr>
            <a:xfrm>
              <a:off x="1318317" y="2572598"/>
              <a:ext cx="10759969" cy="1248775"/>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93969" tIns="101600" rIns="101600" bIns="101600" numCol="1" spcCol="1270" anchor="ctr" anchorCtr="0">
              <a:noAutofit/>
            </a:bodyPr>
            <a:lstStyle/>
            <a:p>
              <a:pPr lvl="0" algn="ctr" defTabSz="1778000">
                <a:lnSpc>
                  <a:spcPct val="90000"/>
                </a:lnSpc>
                <a:spcBef>
                  <a:spcPct val="0"/>
                </a:spcBef>
                <a:spcAft>
                  <a:spcPct val="35000"/>
                </a:spcAft>
              </a:pPr>
              <a:endParaRPr lang="ru-RU" sz="4000" b="1" kern="1200" dirty="0">
                <a:solidFill>
                  <a:schemeClr val="tx1"/>
                </a:solidFill>
                <a:latin typeface="Times New Roman" pitchFamily="18" charset="0"/>
                <a:cs typeface="Times New Roman" pitchFamily="18" charset="0"/>
              </a:endParaRPr>
            </a:p>
          </p:txBody>
        </p:sp>
      </p:grpSp>
      <p:sp>
        <p:nvSpPr>
          <p:cNvPr id="37" name="8-конечная звезда 36"/>
          <p:cNvSpPr/>
          <p:nvPr/>
        </p:nvSpPr>
        <p:spPr>
          <a:xfrm>
            <a:off x="618853" y="4925291"/>
            <a:ext cx="576263" cy="680697"/>
          </a:xfrm>
          <a:prstGeom prst="star8">
            <a:avLst/>
          </a:prstGeom>
          <a:solidFill>
            <a:srgbClr val="FFCC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uz-Latn-UZ" sz="4000" b="1" dirty="0" smtClean="0">
                <a:solidFill>
                  <a:srgbClr val="7030A0"/>
                </a:solidFill>
                <a:latin typeface="Algerian" panose="04020705040A02060702" pitchFamily="82" charset="0"/>
              </a:rPr>
              <a:t>3</a:t>
            </a:r>
            <a:endParaRPr lang="ru-RU" sz="4000" b="1" dirty="0">
              <a:solidFill>
                <a:srgbClr val="7030A0"/>
              </a:solidFill>
            </a:endParaRPr>
          </a:p>
        </p:txBody>
      </p:sp>
      <p:sp>
        <p:nvSpPr>
          <p:cNvPr id="38" name="Прямоугольник 37"/>
          <p:cNvSpPr/>
          <p:nvPr/>
        </p:nvSpPr>
        <p:spPr>
          <a:xfrm>
            <a:off x="1202627" y="2295530"/>
            <a:ext cx="6280887" cy="570413"/>
          </a:xfrm>
          <a:prstGeom prst="rect">
            <a:avLst/>
          </a:prstGeom>
        </p:spPr>
        <p:txBody>
          <a:bodyPr wrap="none">
            <a:spAutoFit/>
          </a:bodyPr>
          <a:lstStyle/>
          <a:p>
            <a:pPr lvl="0">
              <a:lnSpc>
                <a:spcPct val="115000"/>
              </a:lnSpc>
              <a:spcAft>
                <a:spcPts val="0"/>
              </a:spcAft>
            </a:pPr>
            <a:r>
              <a:rPr lang="en-GB" sz="2800" b="1" dirty="0" err="1">
                <a:latin typeface="Aharoni" panose="02010803020104030203" pitchFamily="2" charset="-79"/>
                <a:ea typeface="Times New Roman" panose="02020603050405020304" pitchFamily="18" charset="0"/>
                <a:cs typeface="Aharoni" panose="02010803020104030203" pitchFamily="2" charset="-79"/>
              </a:rPr>
              <a:t>Aholi</a:t>
            </a:r>
            <a:r>
              <a:rPr lang="en-GB" sz="2800" b="1" dirty="0">
                <a:latin typeface="Aharoni" panose="02010803020104030203" pitchFamily="2" charset="-79"/>
                <a:ea typeface="Times New Roman" panose="02020603050405020304" pitchFamily="18" charset="0"/>
                <a:cs typeface="Aharoni" panose="02010803020104030203" pitchFamily="2" charset="-79"/>
              </a:rPr>
              <a:t> </a:t>
            </a:r>
            <a:r>
              <a:rPr lang="en-GB" sz="2800" b="1" dirty="0" err="1">
                <a:latin typeface="Aharoni" panose="02010803020104030203" pitchFamily="2" charset="-79"/>
                <a:ea typeface="Times New Roman" panose="02020603050405020304" pitchFamily="18" charset="0"/>
                <a:cs typeface="Aharoni" panose="02010803020104030203" pitchFamily="2" charset="-79"/>
              </a:rPr>
              <a:t>maskanlari</a:t>
            </a:r>
            <a:r>
              <a:rPr lang="en-GB" sz="2800" b="1" dirty="0">
                <a:latin typeface="Aharoni" panose="02010803020104030203" pitchFamily="2" charset="-79"/>
                <a:ea typeface="Times New Roman" panose="02020603050405020304" pitchFamily="18" charset="0"/>
                <a:cs typeface="Aharoni" panose="02010803020104030203" pitchFamily="2" charset="-79"/>
              </a:rPr>
              <a:t> </a:t>
            </a:r>
            <a:r>
              <a:rPr lang="en-GB" sz="2800" b="1" dirty="0" err="1">
                <a:latin typeface="Aharoni" panose="02010803020104030203" pitchFamily="2" charset="-79"/>
                <a:ea typeface="Times New Roman" panose="02020603050405020304" pitchFamily="18" charset="0"/>
                <a:cs typeface="Aharoni" panose="02010803020104030203" pitchFamily="2" charset="-79"/>
              </a:rPr>
              <a:t>haqida</a:t>
            </a:r>
            <a:r>
              <a:rPr lang="en-GB" sz="2800" b="1" dirty="0">
                <a:latin typeface="Aharoni" panose="02010803020104030203" pitchFamily="2" charset="-79"/>
                <a:ea typeface="Times New Roman" panose="02020603050405020304" pitchFamily="18" charset="0"/>
                <a:cs typeface="Aharoni" panose="02010803020104030203" pitchFamily="2" charset="-79"/>
              </a:rPr>
              <a:t> </a:t>
            </a:r>
            <a:r>
              <a:rPr lang="en-GB" sz="2800" b="1" dirty="0" err="1" smtClean="0">
                <a:latin typeface="Aharoni" panose="02010803020104030203" pitchFamily="2" charset="-79"/>
                <a:ea typeface="Times New Roman" panose="02020603050405020304" pitchFamily="18" charset="0"/>
                <a:cs typeface="Aharoni" panose="02010803020104030203" pitchFamily="2" charset="-79"/>
              </a:rPr>
              <a:t>tushuncha</a:t>
            </a:r>
            <a:r>
              <a:rPr lang="uz-Latn-UZ" sz="2800" b="1" dirty="0" smtClean="0">
                <a:latin typeface="Aharoni" panose="02010803020104030203" pitchFamily="2" charset="-79"/>
                <a:ea typeface="Times New Roman" panose="02020603050405020304" pitchFamily="18" charset="0"/>
                <a:cs typeface="Aharoni" panose="02010803020104030203" pitchFamily="2" charset="-79"/>
              </a:rPr>
              <a:t>.</a:t>
            </a:r>
            <a:endParaRPr lang="uz-Cyrl-UZ" sz="2000" b="1" dirty="0">
              <a:effectLst/>
              <a:latin typeface="Calibri" panose="020F0502020204030204" pitchFamily="34" charset="0"/>
              <a:ea typeface="Times New Roman" panose="02020603050405020304" pitchFamily="18" charset="0"/>
              <a:cs typeface="Aharoni" panose="02010803020104030203" pitchFamily="2" charset="-79"/>
            </a:endParaRPr>
          </a:p>
        </p:txBody>
      </p:sp>
      <p:sp>
        <p:nvSpPr>
          <p:cNvPr id="39" name="Прямоугольник 38"/>
          <p:cNvSpPr/>
          <p:nvPr/>
        </p:nvSpPr>
        <p:spPr>
          <a:xfrm>
            <a:off x="1184385" y="3498166"/>
            <a:ext cx="7250806" cy="954107"/>
          </a:xfrm>
          <a:prstGeom prst="rect">
            <a:avLst/>
          </a:prstGeom>
        </p:spPr>
        <p:txBody>
          <a:bodyPr wrap="square">
            <a:spAutoFit/>
          </a:bodyPr>
          <a:lstStyle/>
          <a:p>
            <a:r>
              <a:rPr lang="en-GB" sz="2800" b="1" dirty="0" err="1">
                <a:latin typeface="Aharoni" panose="02010803020104030203" pitchFamily="2" charset="-79"/>
                <a:ea typeface="Times New Roman" panose="02020603050405020304" pitchFamily="18" charset="0"/>
                <a:cs typeface="Aharoni" panose="02010803020104030203" pitchFamily="2" charset="-79"/>
              </a:rPr>
              <a:t>Shahar</a:t>
            </a:r>
            <a:r>
              <a:rPr lang="en-GB" sz="2800" b="1" dirty="0">
                <a:latin typeface="Aharoni" panose="02010803020104030203" pitchFamily="2" charset="-79"/>
                <a:ea typeface="Times New Roman" panose="02020603050405020304" pitchFamily="18" charset="0"/>
                <a:cs typeface="Aharoni" panose="02010803020104030203" pitchFamily="2" charset="-79"/>
              </a:rPr>
              <a:t> </a:t>
            </a:r>
            <a:r>
              <a:rPr lang="en-GB" sz="2800" b="1" dirty="0" err="1">
                <a:latin typeface="Aharoni" panose="02010803020104030203" pitchFamily="2" charset="-79"/>
                <a:ea typeface="Times New Roman" panose="02020603050405020304" pitchFamily="18" charset="0"/>
                <a:cs typeface="Aharoni" panose="02010803020104030203" pitchFamily="2" charset="-79"/>
              </a:rPr>
              <a:t>aholi</a:t>
            </a:r>
            <a:r>
              <a:rPr lang="en-GB" sz="2800" b="1" dirty="0">
                <a:latin typeface="Aharoni" panose="02010803020104030203" pitchFamily="2" charset="-79"/>
                <a:ea typeface="Times New Roman" panose="02020603050405020304" pitchFamily="18" charset="0"/>
                <a:cs typeface="Aharoni" panose="02010803020104030203" pitchFamily="2" charset="-79"/>
              </a:rPr>
              <a:t> </a:t>
            </a:r>
            <a:r>
              <a:rPr lang="en-GB" sz="2800" b="1" dirty="0" err="1">
                <a:latin typeface="Aharoni" panose="02010803020104030203" pitchFamily="2" charset="-79"/>
                <a:ea typeface="Times New Roman" panose="02020603050405020304" pitchFamily="18" charset="0"/>
                <a:cs typeface="Aharoni" panose="02010803020104030203" pitchFamily="2" charset="-79"/>
              </a:rPr>
              <a:t>punktlarining</a:t>
            </a:r>
            <a:r>
              <a:rPr lang="en-GB" sz="2800" b="1" dirty="0">
                <a:latin typeface="Aharoni" panose="02010803020104030203" pitchFamily="2" charset="-79"/>
                <a:ea typeface="Times New Roman" panose="02020603050405020304" pitchFamily="18" charset="0"/>
                <a:cs typeface="Aharoni" panose="02010803020104030203" pitchFamily="2" charset="-79"/>
              </a:rPr>
              <a:t> </a:t>
            </a:r>
            <a:r>
              <a:rPr lang="en-GB" sz="2800" b="1" dirty="0" err="1">
                <a:latin typeface="Aharoni" panose="02010803020104030203" pitchFamily="2" charset="-79"/>
                <a:ea typeface="Times New Roman" panose="02020603050405020304" pitchFamily="18" charset="0"/>
                <a:cs typeface="Aharoni" panose="02010803020104030203" pitchFamily="2" charset="-79"/>
              </a:rPr>
              <a:t>rivojlanish</a:t>
            </a:r>
            <a:r>
              <a:rPr lang="en-GB" sz="2800" b="1" dirty="0">
                <a:latin typeface="Aharoni" panose="02010803020104030203" pitchFamily="2" charset="-79"/>
                <a:ea typeface="Times New Roman" panose="02020603050405020304" pitchFamily="18" charset="0"/>
                <a:cs typeface="Aharoni" panose="02010803020104030203" pitchFamily="2" charset="-79"/>
              </a:rPr>
              <a:t> </a:t>
            </a:r>
            <a:r>
              <a:rPr lang="en-GB" sz="2800" b="1" dirty="0" err="1" smtClean="0">
                <a:latin typeface="Aharoni" panose="02010803020104030203" pitchFamily="2" charset="-79"/>
                <a:ea typeface="Times New Roman" panose="02020603050405020304" pitchFamily="18" charset="0"/>
                <a:cs typeface="Aharoni" panose="02010803020104030203" pitchFamily="2" charset="-79"/>
              </a:rPr>
              <a:t>hususiyatlari</a:t>
            </a:r>
            <a:r>
              <a:rPr lang="uz-Latn-UZ" sz="2800" b="1" dirty="0" smtClean="0">
                <a:latin typeface="Aharoni" panose="02010803020104030203" pitchFamily="2" charset="-79"/>
                <a:ea typeface="Times New Roman" panose="02020603050405020304" pitchFamily="18" charset="0"/>
                <a:cs typeface="Aharoni" panose="02010803020104030203" pitchFamily="2" charset="-79"/>
              </a:rPr>
              <a:t>.</a:t>
            </a:r>
            <a:endParaRPr lang="uz-Cyrl-UZ" sz="2800" b="1" dirty="0">
              <a:cs typeface="Aharoni" panose="02010803020104030203" pitchFamily="2" charset="-79"/>
            </a:endParaRPr>
          </a:p>
        </p:txBody>
      </p:sp>
      <p:sp>
        <p:nvSpPr>
          <p:cNvPr id="40" name="Прямоугольник 39"/>
          <p:cNvSpPr/>
          <p:nvPr/>
        </p:nvSpPr>
        <p:spPr>
          <a:xfrm>
            <a:off x="1301363" y="5001921"/>
            <a:ext cx="2672526" cy="587853"/>
          </a:xfrm>
          <a:prstGeom prst="rect">
            <a:avLst/>
          </a:prstGeom>
        </p:spPr>
        <p:txBody>
          <a:bodyPr wrap="none">
            <a:spAutoFit/>
          </a:bodyPr>
          <a:lstStyle/>
          <a:p>
            <a:pPr lvl="0">
              <a:lnSpc>
                <a:spcPct val="115000"/>
              </a:lnSpc>
              <a:spcAft>
                <a:spcPts val="0"/>
              </a:spcAft>
            </a:pPr>
            <a:r>
              <a:rPr lang="en-GB" sz="2800" b="1" dirty="0" err="1">
                <a:latin typeface="Aharoni" panose="02010803020104030203" pitchFamily="2" charset="-79"/>
                <a:ea typeface="Times New Roman" panose="02020603050405020304" pitchFamily="18" charset="0"/>
                <a:cs typeface="Aharoni" panose="02010803020104030203" pitchFamily="2" charset="-79"/>
              </a:rPr>
              <a:t>Urbanizatsiya</a:t>
            </a:r>
            <a:r>
              <a:rPr lang="en-GB" sz="2800" b="1" dirty="0">
                <a:latin typeface="Aharoni" panose="02010803020104030203" pitchFamily="2" charset="-79"/>
                <a:ea typeface="Times New Roman" panose="02020603050405020304" pitchFamily="18" charset="0"/>
                <a:cs typeface="Aharoni" panose="02010803020104030203" pitchFamily="2" charset="-79"/>
              </a:rPr>
              <a:t> </a:t>
            </a:r>
            <a:endParaRPr lang="uz-Cyrl-UZ" sz="2000" b="1" dirty="0">
              <a:effectLst/>
              <a:latin typeface="Calibri" panose="020F0502020204030204" pitchFamily="34" charset="0"/>
              <a:ea typeface="Times New Roman" panose="02020603050405020304" pitchFamily="18" charset="0"/>
              <a:cs typeface="Aharoni" panose="02010803020104030203" pitchFamily="2" charset="-79"/>
            </a:endParaRPr>
          </a:p>
        </p:txBody>
      </p:sp>
    </p:spTree>
    <p:extLst>
      <p:ext uri="{BB962C8B-B14F-4D97-AF65-F5344CB8AC3E}">
        <p14:creationId xmlns:p14="http://schemas.microsoft.com/office/powerpoint/2010/main" val="1608547172"/>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heel(1)">
                                      <p:cBhvr>
                                        <p:cTn id="14" dur="2000"/>
                                        <p:tgtEl>
                                          <p:spTgt spid="21"/>
                                        </p:tgtEl>
                                      </p:cBhvr>
                                    </p:animEffect>
                                  </p:childTnLst>
                                </p:cTn>
                              </p:par>
                              <p:par>
                                <p:cTn id="15" presetID="6" presetClass="entr" presetSubtype="16"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circle(in)">
                                      <p:cBhvr>
                                        <p:cTn id="17" dur="20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circle(in)">
                                      <p:cBhvr>
                                        <p:cTn id="22" dur="2000"/>
                                        <p:tgtEl>
                                          <p:spTgt spid="38"/>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circle(in)">
                                      <p:cBhvr>
                                        <p:cTn id="27" dur="2000"/>
                                        <p:tgtEl>
                                          <p:spTgt spid="39"/>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wheel(1)">
                                      <p:cBhvr>
                                        <p:cTn id="32" dur="2000"/>
                                        <p:tgtEl>
                                          <p:spTgt spid="33"/>
                                        </p:tgtEl>
                                      </p:cBhvr>
                                    </p:animEffect>
                                  </p:childTnLst>
                                </p:cTn>
                              </p:par>
                              <p:par>
                                <p:cTn id="33" presetID="6" presetClass="entr" presetSubtype="16" fill="hold" nodeType="with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circle(in)">
                                      <p:cBhvr>
                                        <p:cTn id="35" dur="2000"/>
                                        <p:tgtEl>
                                          <p:spTgt spid="30"/>
                                        </p:tgtEl>
                                      </p:cBhvr>
                                    </p:animEffect>
                                  </p:childTnLst>
                                </p:cTn>
                              </p:par>
                            </p:childTnLst>
                          </p:cTn>
                        </p:par>
                      </p:childTnLst>
                    </p:cTn>
                  </p:par>
                  <p:par>
                    <p:cTn id="36" fill="hold">
                      <p:stCondLst>
                        <p:cond delay="indefinite"/>
                      </p:stCondLst>
                      <p:childTnLst>
                        <p:par>
                          <p:cTn id="37" fill="hold">
                            <p:stCondLst>
                              <p:cond delay="0"/>
                            </p:stCondLst>
                            <p:childTnLst>
                              <p:par>
                                <p:cTn id="38" presetID="21" presetClass="entr" presetSubtype="1" fill="hold" grpId="0" nodeType="click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wheel(1)">
                                      <p:cBhvr>
                                        <p:cTn id="40" dur="2000"/>
                                        <p:tgtEl>
                                          <p:spTgt spid="37"/>
                                        </p:tgtEl>
                                      </p:cBhvr>
                                    </p:animEffect>
                                  </p:childTnLst>
                                </p:cTn>
                              </p:par>
                              <p:par>
                                <p:cTn id="41" presetID="6" presetClass="entr" presetSubtype="16" fill="hold" nodeType="with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circle(in)">
                                      <p:cBhvr>
                                        <p:cTn id="43" dur="2000"/>
                                        <p:tgtEl>
                                          <p:spTgt spid="34"/>
                                        </p:tgtEl>
                                      </p:cBhvr>
                                    </p:animEffect>
                                  </p:childTnLst>
                                </p:cTn>
                              </p:par>
                            </p:childTnLst>
                          </p:cTn>
                        </p:par>
                      </p:childTnLst>
                    </p:cTn>
                  </p:par>
                  <p:par>
                    <p:cTn id="44" fill="hold">
                      <p:stCondLst>
                        <p:cond delay="indefinite"/>
                      </p:stCondLst>
                      <p:childTnLst>
                        <p:par>
                          <p:cTn id="45" fill="hold">
                            <p:stCondLst>
                              <p:cond delay="0"/>
                            </p:stCondLst>
                            <p:childTnLst>
                              <p:par>
                                <p:cTn id="46" presetID="6" presetClass="entr" presetSubtype="16" fill="hold" grpId="0" nodeType="clickEffect">
                                  <p:stCondLst>
                                    <p:cond delay="0"/>
                                  </p:stCondLst>
                                  <p:childTnLst>
                                    <p:set>
                                      <p:cBhvr>
                                        <p:cTn id="47" dur="1" fill="hold">
                                          <p:stCondLst>
                                            <p:cond delay="0"/>
                                          </p:stCondLst>
                                        </p:cTn>
                                        <p:tgtEl>
                                          <p:spTgt spid="40"/>
                                        </p:tgtEl>
                                        <p:attrNameLst>
                                          <p:attrName>style.visibility</p:attrName>
                                        </p:attrNameLst>
                                      </p:cBhvr>
                                      <p:to>
                                        <p:strVal val="visible"/>
                                      </p:to>
                                    </p:set>
                                    <p:animEffect transition="in" filter="circle(in)">
                                      <p:cBhvr>
                                        <p:cTn id="48" dur="2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33" grpId="0" animBg="1"/>
      <p:bldP spid="37" grpId="0" animBg="1"/>
      <p:bldP spid="38" grpId="0"/>
      <p:bldP spid="39" grpId="0"/>
      <p:bldP spid="40"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62800" y="0"/>
            <a:ext cx="1981200" cy="1834951"/>
          </a:xfrm>
          <a:prstGeom prst="ellipse">
            <a:avLst/>
          </a:prstGeom>
          <a:ln>
            <a:noFill/>
          </a:ln>
          <a:effectLst>
            <a:softEdge rad="112500"/>
          </a:effectLst>
        </p:spPr>
      </p:pic>
      <p:sp>
        <p:nvSpPr>
          <p:cNvPr id="7" name="AutoShape 16"/>
          <p:cNvSpPr>
            <a:spLocks noChangeArrowheads="1"/>
          </p:cNvSpPr>
          <p:nvPr/>
        </p:nvSpPr>
        <p:spPr bwMode="auto">
          <a:xfrm>
            <a:off x="90438" y="241257"/>
            <a:ext cx="7072362" cy="1220790"/>
          </a:xfrm>
          <a:prstGeom prst="plaque">
            <a:avLst>
              <a:gd name="adj" fmla="val 50000"/>
            </a:avLst>
          </a:prstGeom>
          <a:solidFill>
            <a:srgbClr val="FFC000"/>
          </a:solidFill>
          <a:ln w="9525">
            <a:solidFill>
              <a:schemeClr val="tx1"/>
            </a:solidFill>
            <a:miter lim="800000"/>
            <a:headEnd/>
            <a:tailEnd/>
          </a:ln>
          <a:effectLst/>
          <a:scene3d>
            <a:camera prst="orthographicFront"/>
            <a:lightRig rig="threePt" dir="t"/>
          </a:scene3d>
          <a:sp3d>
            <a:bevelT w="381000" h="381000"/>
          </a:sp3d>
        </p:spPr>
        <p:txBody>
          <a:bodyPr wrap="none" anchor="ctr"/>
          <a:lstStyle/>
          <a:p>
            <a:pPr algn="ctr" eaLnBrk="1" hangingPunct="1">
              <a:defRPr/>
            </a:pPr>
            <a:endParaRPr lang="en-US" sz="3200" b="1" dirty="0">
              <a:latin typeface="Algerian" panose="04020705040A02060702" pitchFamily="82" charset="0"/>
              <a:cs typeface="Times New Roman" pitchFamily="18" charset="0"/>
            </a:endParaRPr>
          </a:p>
        </p:txBody>
      </p:sp>
      <p:sp>
        <p:nvSpPr>
          <p:cNvPr id="2" name="Прямоугольник 1"/>
          <p:cNvSpPr/>
          <p:nvPr/>
        </p:nvSpPr>
        <p:spPr>
          <a:xfrm>
            <a:off x="715529" y="375368"/>
            <a:ext cx="5822181" cy="1569660"/>
          </a:xfrm>
          <a:prstGeom prst="rect">
            <a:avLst/>
          </a:prstGeom>
        </p:spPr>
        <p:txBody>
          <a:bodyPr wrap="square">
            <a:spAutoFit/>
          </a:bodyPr>
          <a:lstStyle/>
          <a:p>
            <a:pPr lvl="0" algn="ctr">
              <a:defRPr/>
            </a:pPr>
            <a:r>
              <a:rPr lang="en-GB" sz="3200" b="1" dirty="0" err="1">
                <a:solidFill>
                  <a:srgbClr val="7030A0"/>
                </a:solidFill>
                <a:latin typeface="Algerian" panose="04020705040A02060702" pitchFamily="82" charset="0"/>
              </a:rPr>
              <a:t>Aholi</a:t>
            </a:r>
            <a:r>
              <a:rPr lang="en-GB" sz="3200" b="1" dirty="0">
                <a:solidFill>
                  <a:srgbClr val="7030A0"/>
                </a:solidFill>
                <a:latin typeface="Algerian" panose="04020705040A02060702" pitchFamily="82" charset="0"/>
              </a:rPr>
              <a:t> </a:t>
            </a:r>
            <a:r>
              <a:rPr lang="en-GB" sz="3200" b="1" dirty="0" err="1">
                <a:solidFill>
                  <a:srgbClr val="7030A0"/>
                </a:solidFill>
                <a:latin typeface="Algerian" panose="04020705040A02060702" pitchFamily="82" charset="0"/>
              </a:rPr>
              <a:t>maskanlari</a:t>
            </a:r>
            <a:r>
              <a:rPr lang="en-GB" sz="3200" b="1" dirty="0">
                <a:solidFill>
                  <a:srgbClr val="7030A0"/>
                </a:solidFill>
                <a:latin typeface="Algerian" panose="04020705040A02060702" pitchFamily="82" charset="0"/>
              </a:rPr>
              <a:t> </a:t>
            </a:r>
            <a:r>
              <a:rPr lang="en-GB" sz="3200" b="1" dirty="0" err="1">
                <a:solidFill>
                  <a:srgbClr val="7030A0"/>
                </a:solidFill>
                <a:latin typeface="Algerian" panose="04020705040A02060702" pitchFamily="82" charset="0"/>
              </a:rPr>
              <a:t>haqida</a:t>
            </a:r>
            <a:r>
              <a:rPr lang="en-GB" sz="3200" b="1" dirty="0">
                <a:solidFill>
                  <a:srgbClr val="7030A0"/>
                </a:solidFill>
                <a:latin typeface="Algerian" panose="04020705040A02060702" pitchFamily="82" charset="0"/>
              </a:rPr>
              <a:t> </a:t>
            </a:r>
            <a:r>
              <a:rPr lang="en-GB" sz="3200" b="1" dirty="0" err="1">
                <a:solidFill>
                  <a:srgbClr val="7030A0"/>
                </a:solidFill>
                <a:latin typeface="Algerian" panose="04020705040A02060702" pitchFamily="82" charset="0"/>
              </a:rPr>
              <a:t>tushuncha</a:t>
            </a:r>
            <a:endParaRPr lang="uz-Cyrl-UZ" sz="3200" b="1" dirty="0">
              <a:solidFill>
                <a:srgbClr val="7030A0"/>
              </a:solidFill>
            </a:endParaRPr>
          </a:p>
          <a:p>
            <a:pPr algn="ctr">
              <a:defRPr/>
            </a:pPr>
            <a:endParaRPr lang="en-US" sz="3200" b="1" dirty="0">
              <a:solidFill>
                <a:srgbClr val="7030A0"/>
              </a:solidFill>
              <a:latin typeface="Algerian" panose="04020705040A02060702" pitchFamily="82" charset="0"/>
              <a:cs typeface="Times New Roman" pitchFamily="18" charset="0"/>
            </a:endParaRPr>
          </a:p>
        </p:txBody>
      </p:sp>
      <p:sp>
        <p:nvSpPr>
          <p:cNvPr id="8" name="Табличка 7"/>
          <p:cNvSpPr/>
          <p:nvPr/>
        </p:nvSpPr>
        <p:spPr>
          <a:xfrm>
            <a:off x="233845" y="1800983"/>
            <a:ext cx="8665455" cy="4925159"/>
          </a:xfrm>
          <a:prstGeom prst="plaque">
            <a:avLst>
              <a:gd name="adj" fmla="val 6596"/>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r>
              <a:rPr lang="uz-Latn-UZ" sz="2400" b="1" dirty="0" smtClean="0">
                <a:solidFill>
                  <a:schemeClr val="tx1"/>
                </a:solidFill>
                <a:latin typeface="Times New Roman" panose="02020603050405020304" pitchFamily="18" charset="0"/>
                <a:cs typeface="Times New Roman" panose="02020603050405020304" pitchFamily="18" charset="0"/>
              </a:rPr>
              <a:t>	Ma’lum </a:t>
            </a:r>
            <a:r>
              <a:rPr lang="uz-Latn-UZ" sz="2400" b="1" dirty="0">
                <a:solidFill>
                  <a:schemeClr val="tx1"/>
                </a:solidFill>
                <a:latin typeface="Times New Roman" panose="02020603050405020304" pitchFamily="18" charset="0"/>
                <a:cs typeface="Times New Roman" panose="02020603050405020304" pitchFamily="18" charset="0"/>
              </a:rPr>
              <a:t>bir formaga ega bo’lgan, aholining hududiy joylanishi aholi manzilgohlari deyiladi. Aholi manzilgohlari aholi geografiyasi fanining muhim kotegoriyasi bo’lib, aholining yashayotgan joylarigina bo’lib qolmay, balki moddiy va ma’naviy boyliklari ishlab chiqariladigan va iste’mol etiladigan butun ijtimoiy hayotning asosiy markazlari hisoblanadi. Aholi punktlarini geografik jihatdan o’rganishda va harakterlashda har bir aholi manzilgohlarida yashaydigan aholining sonini bilish muhim ahamiyatga ega. </a:t>
            </a:r>
            <a:endParaRPr lang="uz-Cyrl-UZ" sz="24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4859078"/>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ppt_w</p:attrName>
                                        </p:attrNameLst>
                                      </p:cBhvr>
                                      <p:tavLst>
                                        <p:tav tm="0">
                                          <p:val>
                                            <p:fltVal val="0"/>
                                          </p:val>
                                        </p:tav>
                                        <p:tav tm="100000">
                                          <p:val>
                                            <p:strVal val="#ppt_w"/>
                                          </p:val>
                                        </p:tav>
                                      </p:tavLst>
                                    </p:anim>
                                    <p:anim calcmode="lin" valueType="num">
                                      <p:cBhvr>
                                        <p:cTn id="13" dur="1000" fill="hold"/>
                                        <p:tgtEl>
                                          <p:spTgt spid="8"/>
                                        </p:tgtEl>
                                        <p:attrNameLst>
                                          <p:attrName>ppt_h</p:attrName>
                                        </p:attrNameLst>
                                      </p:cBhvr>
                                      <p:tavLst>
                                        <p:tav tm="0">
                                          <p:val>
                                            <p:fltVal val="0"/>
                                          </p:val>
                                        </p:tav>
                                        <p:tav tm="100000">
                                          <p:val>
                                            <p:strVal val="#ppt_h"/>
                                          </p:val>
                                        </p:tav>
                                      </p:tavLst>
                                    </p:anim>
                                    <p:anim calcmode="lin" valueType="num">
                                      <p:cBhvr>
                                        <p:cTn id="14" dur="1000" fill="hold"/>
                                        <p:tgtEl>
                                          <p:spTgt spid="8"/>
                                        </p:tgtEl>
                                        <p:attrNameLst>
                                          <p:attrName>style.rotation</p:attrName>
                                        </p:attrNameLst>
                                      </p:cBhvr>
                                      <p:tavLst>
                                        <p:tav tm="0">
                                          <p:val>
                                            <p:fltVal val="90"/>
                                          </p:val>
                                        </p:tav>
                                        <p:tav tm="100000">
                                          <p:val>
                                            <p:fltVal val="0"/>
                                          </p:val>
                                        </p:tav>
                                      </p:tavLst>
                                    </p:anim>
                                    <p:animEffect transition="in" filter="fade">
                                      <p:cBhvr>
                                        <p:cTn id="1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grpSp>
        <p:nvGrpSpPr>
          <p:cNvPr id="6" name="Группа 5"/>
          <p:cNvGrpSpPr/>
          <p:nvPr/>
        </p:nvGrpSpPr>
        <p:grpSpPr>
          <a:xfrm>
            <a:off x="629691" y="862885"/>
            <a:ext cx="7432483" cy="5512585"/>
            <a:chOff x="0" y="0"/>
            <a:chExt cx="7859216" cy="4736160"/>
          </a:xfrm>
        </p:grpSpPr>
        <p:sp>
          <p:nvSpPr>
            <p:cNvPr id="7" name="Горизонтальный свиток 6"/>
            <p:cNvSpPr/>
            <p:nvPr/>
          </p:nvSpPr>
          <p:spPr>
            <a:xfrm>
              <a:off x="0" y="0"/>
              <a:ext cx="7859216" cy="4736160"/>
            </a:xfrm>
            <a:prstGeom prst="horizontalScroll">
              <a:avLst/>
            </a:prstGeom>
          </p:spPr>
          <p:style>
            <a:lnRef idx="2">
              <a:schemeClr val="accent2"/>
            </a:lnRef>
            <a:fillRef idx="1">
              <a:schemeClr val="lt1"/>
            </a:fillRef>
            <a:effectRef idx="0">
              <a:schemeClr val="accent2"/>
            </a:effectRef>
            <a:fontRef idx="minor">
              <a:schemeClr val="dk1"/>
            </a:fontRef>
          </p:style>
        </p:sp>
        <p:sp>
          <p:nvSpPr>
            <p:cNvPr id="8" name="Горизонтальный свиток 4"/>
            <p:cNvSpPr/>
            <p:nvPr/>
          </p:nvSpPr>
          <p:spPr>
            <a:xfrm>
              <a:off x="592020" y="411191"/>
              <a:ext cx="6971186" cy="3732949"/>
            </a:xfrm>
            <a:prstGeom prst="rect">
              <a:avLst/>
            </a:prstGeom>
          </p:spPr>
          <p:style>
            <a:lnRef idx="0">
              <a:scrgbClr r="0" g="0" b="0"/>
            </a:lnRef>
            <a:fillRef idx="0">
              <a:scrgbClr r="0" g="0" b="0"/>
            </a:fillRef>
            <a:effectRef idx="0">
              <a:scrgbClr r="0" g="0" b="0"/>
            </a:effectRef>
            <a:fontRef idx="minor">
              <a:schemeClr val="dk1"/>
            </a:fontRef>
          </p:style>
          <p:txBody>
            <a:bodyPr spcFirstLastPara="0" vert="horz" wrap="square" lIns="83820" tIns="83820" rIns="83820" bIns="83820" numCol="1" spcCol="1270" anchor="ctr" anchorCtr="0">
              <a:noAutofit/>
            </a:bodyPr>
            <a:lstStyle/>
            <a:p>
              <a:pPr lvl="0" algn="ctr" defTabSz="977900" rtl="0">
                <a:lnSpc>
                  <a:spcPct val="150000"/>
                </a:lnSpc>
                <a:spcBef>
                  <a:spcPct val="0"/>
                </a:spcBef>
                <a:spcAft>
                  <a:spcPct val="35000"/>
                </a:spcAft>
              </a:pPr>
              <a:endParaRPr lang="ru-RU" sz="2600" b="1" i="1" kern="1200" dirty="0">
                <a:latin typeface="Times New Roman" pitchFamily="18" charset="0"/>
                <a:cs typeface="Times New Roman" pitchFamily="18" charset="0"/>
              </a:endParaRPr>
            </a:p>
          </p:txBody>
        </p:sp>
      </p:grpSp>
      <p:sp>
        <p:nvSpPr>
          <p:cNvPr id="2" name="Прямоугольник 1"/>
          <p:cNvSpPr/>
          <p:nvPr/>
        </p:nvSpPr>
        <p:spPr>
          <a:xfrm>
            <a:off x="1420072" y="1541685"/>
            <a:ext cx="6642102" cy="4154984"/>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Chunki aholi manzilgohlari, birinchi navbatda, aholining soniga qarab (bir necha kishi yashaydigan mayday qishloqlarda tortib, to bir necha million kishilik aholi bo’lgan eng yirik shaharlargacha) klassifikatsiyaga ajratiladi. Aholi manzilgohlarini geografik jihatdan o’rganishda unda yashaydigan aholining umumiy soniga emas, balki uning tartibini, xalq xo’jaligi tarmoqlari bo’yicha taqsimlanishini, shuningdek har bir aholi manzilgohining bajaradigan </a:t>
            </a:r>
            <a:r>
              <a:rPr lang="uz-Latn-UZ" sz="2400" b="1" dirty="0" smtClean="0">
                <a:latin typeface="Times New Roman" panose="02020603050405020304" pitchFamily="18" charset="0"/>
                <a:cs typeface="Times New Roman" panose="02020603050405020304" pitchFamily="18" charset="0"/>
              </a:rPr>
              <a:t>funktsiyasini,</a:t>
            </a:r>
            <a:endParaRPr lang="ru-RU" sz="2400" b="1" dirty="0">
              <a:latin typeface="Times New Roman" pitchFamily="18" charset="0"/>
              <a:cs typeface="Times New Roman" panose="02020603050405020304" pitchFamily="18" charset="0"/>
            </a:endParaRPr>
          </a:p>
        </p:txBody>
      </p:sp>
    </p:spTree>
    <p:extLst>
      <p:ext uri="{BB962C8B-B14F-4D97-AF65-F5344CB8AC3E}">
        <p14:creationId xmlns:p14="http://schemas.microsoft.com/office/powerpoint/2010/main" val="2794391644"/>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9144000" cy="6858000"/>
          </a:xfrm>
          <a:prstGeom prst="rect">
            <a:avLst/>
          </a:prstGeom>
          <a:gradFill flip="none" rotWithShape="1">
            <a:gsLst>
              <a:gs pos="0">
                <a:srgbClr val="DDEBCF"/>
              </a:gs>
              <a:gs pos="50000">
                <a:srgbClr val="9CB86E"/>
              </a:gs>
              <a:gs pos="100000">
                <a:srgbClr val="156B13"/>
              </a:gs>
            </a:gsLst>
            <a:lin ang="13500000" scaled="1"/>
            <a:tileRect/>
          </a:gradFill>
          <a:scene3d>
            <a:camera prst="orthographicFront"/>
            <a:lightRig rig="threePt" dir="t"/>
          </a:scene3d>
          <a:sp3d contourW="88900">
            <a:contourClr>
              <a:schemeClr val="accent3">
                <a:lumMod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Скругленный прямоугольник 2"/>
          <p:cNvSpPr/>
          <p:nvPr/>
        </p:nvSpPr>
        <p:spPr>
          <a:xfrm>
            <a:off x="214282" y="214290"/>
            <a:ext cx="8715436" cy="6429420"/>
          </a:xfrm>
          <a:prstGeom prst="roundRect">
            <a:avLst/>
          </a:prstGeom>
          <a:scene3d>
            <a:camera prst="orthographicFront"/>
            <a:lightRig rig="threePt" dir="t"/>
          </a:scene3d>
          <a:sp3d contourW="88900">
            <a:contourClr>
              <a:schemeClr val="accent3">
                <a:lumMod val="50000"/>
              </a:schemeClr>
            </a:contourClr>
          </a:sp3d>
        </p:spPr>
        <p:style>
          <a:lnRef idx="2">
            <a:schemeClr val="accent1">
              <a:shade val="50000"/>
            </a:schemeClr>
          </a:lnRef>
          <a:fillRef idx="1001">
            <a:schemeClr val="lt2"/>
          </a:fillRef>
          <a:effectRef idx="0">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sp>
        <p:nvSpPr>
          <p:cNvPr id="11" name="Прямоугольник 10"/>
          <p:cNvSpPr/>
          <p:nvPr/>
        </p:nvSpPr>
        <p:spPr>
          <a:xfrm>
            <a:off x="550570" y="1386117"/>
            <a:ext cx="7717666" cy="3490186"/>
          </a:xfrm>
          <a:prstGeom prst="rect">
            <a:avLst/>
          </a:prstGeom>
        </p:spPr>
        <p:txBody>
          <a:bodyPr wrap="square">
            <a:spAutoFit/>
          </a:bodyPr>
          <a:lstStyle/>
          <a:p>
            <a:pPr indent="457200" algn="ctr">
              <a:lnSpc>
                <a:spcPct val="115000"/>
              </a:lnSpc>
            </a:pPr>
            <a:r>
              <a:rPr lang="uz-Latn-UZ" sz="2400" b="1" dirty="0">
                <a:latin typeface="Times New Roman" panose="02020603050405020304" pitchFamily="18" charset="0"/>
                <a:cs typeface="Times New Roman" panose="02020603050405020304" pitchFamily="18" charset="0"/>
              </a:rPr>
              <a:t>mamlakat iqtisodiy va madaniy hayotida tutgan o’rni va ahamiyati, uning boshqa aholi manzilgohlari bilan aloqasi, tabiiy geografik o’rnini analiz qilish muhimdir. </a:t>
            </a:r>
            <a:endParaRPr lang="ru-RU" sz="2400" b="1" dirty="0">
              <a:latin typeface="Times New Roman" pitchFamily="18" charset="0"/>
              <a:cs typeface="Times New Roman" panose="02020603050405020304" pitchFamily="18" charset="0"/>
            </a:endParaRPr>
          </a:p>
          <a:p>
            <a:pPr indent="457200" algn="ctr">
              <a:lnSpc>
                <a:spcPct val="115000"/>
              </a:lnSpc>
              <a:spcAft>
                <a:spcPts val="0"/>
              </a:spcAft>
            </a:pPr>
            <a:r>
              <a:rPr lang="uz-Latn-UZ" sz="2400" b="1" dirty="0">
                <a:latin typeface="Times New Roman" panose="02020603050405020304" pitchFamily="18" charset="0"/>
                <a:ea typeface="Times New Roman" panose="02020603050405020304" pitchFamily="18" charset="0"/>
                <a:cs typeface="Times New Roman" panose="02020603050405020304" pitchFamily="18" charset="0"/>
              </a:rPr>
              <a:t>Shunday qilib, aholi punktlari aholi yashaydigan joy sifatidagina qiziqtirmasdan, balki ishlab chqarish, markazlari, xo’jalik markazlari, madaniy – siyosiy markazlar, iqtisodiy aloqalarning asosiy tugunlari sifatida ham qiziqtiradi.</a:t>
            </a:r>
            <a:endParaRPr lang="uz-Cyrl-UZ" sz="24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950590"/>
      </p:ext>
    </p:extLst>
  </p:cSld>
  <p:clrMapOvr>
    <a:masterClrMapping/>
  </p:clrMapOvr>
  <p:transition advClick="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AutoShape 3"/>
          <p:cNvSpPr txBox="1">
            <a:spLocks noChangeArrowheads="1"/>
          </p:cNvSpPr>
          <p:nvPr/>
        </p:nvSpPr>
        <p:spPr>
          <a:xfrm>
            <a:off x="0" y="-109696"/>
            <a:ext cx="9144000" cy="6858000"/>
          </a:xfrm>
          <a:prstGeom prst="upDownArrowCallout">
            <a:avLst>
              <a:gd name="adj1" fmla="val 44321"/>
              <a:gd name="adj2" fmla="val 44321"/>
              <a:gd name="adj3" fmla="val 12500"/>
              <a:gd name="adj4" fmla="val 50000"/>
            </a:avLst>
          </a:prstGeom>
          <a:gradFill rotWithShape="1">
            <a:gsLst>
              <a:gs pos="0">
                <a:srgbClr val="EFF7A7"/>
              </a:gs>
              <a:gs pos="50000">
                <a:schemeClr val="bg1"/>
              </a:gs>
              <a:gs pos="100000">
                <a:srgbClr val="EFF7A7"/>
              </a:gs>
            </a:gsLst>
            <a:lin ang="5400000" scaled="1"/>
          </a:gradFill>
          <a:ln>
            <a:solidFill>
              <a:schemeClr val="tx1"/>
            </a:solidFill>
            <a:headEnd type="none" w="med" len="med"/>
            <a:tailEnd type="none" w="med" len="me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uz-Latn-UZ" sz="2400" dirty="0" smtClean="0"/>
              <a:t>	</a:t>
            </a:r>
            <a:endParaRPr lang="ru-RU" sz="2600" b="1" dirty="0" smtClean="0">
              <a:latin typeface="Times New Roman" pitchFamily="18" charset="0"/>
              <a:cs typeface="Times New Roman" panose="02020603050405020304" pitchFamily="18" charset="0"/>
            </a:endParaRPr>
          </a:p>
        </p:txBody>
      </p:sp>
      <p:sp>
        <p:nvSpPr>
          <p:cNvPr id="4" name="Прямоугольник 3"/>
          <p:cNvSpPr/>
          <p:nvPr/>
        </p:nvSpPr>
        <p:spPr>
          <a:xfrm>
            <a:off x="334850" y="1585338"/>
            <a:ext cx="8409903" cy="1578894"/>
          </a:xfrm>
          <a:prstGeom prst="rect">
            <a:avLst/>
          </a:prstGeom>
        </p:spPr>
        <p:txBody>
          <a:bodyPr wrap="square">
            <a:spAutoFit/>
          </a:bodyPr>
          <a:lstStyle/>
          <a:p>
            <a:pPr indent="457200" algn="just">
              <a:lnSpc>
                <a:spcPct val="115000"/>
              </a:lnSpc>
              <a:spcAft>
                <a:spcPts val="0"/>
              </a:spcAft>
            </a:pPr>
            <a:r>
              <a:rPr lang="en-US" sz="2800" b="1" dirty="0" err="1" smtClean="0">
                <a:latin typeface="Algerian" panose="04020705040A02060702" pitchFamily="82" charset="0"/>
                <a:ea typeface="Times New Roman" panose="02020603050405020304" pitchFamily="18" charset="0"/>
                <a:cs typeface="Times New Roman" panose="02020603050405020304" pitchFamily="18" charset="0"/>
              </a:rPr>
              <a:t>Aholi</a:t>
            </a:r>
            <a:r>
              <a:rPr lang="uz-Latn-UZ" sz="2800" b="1" dirty="0" smtClean="0">
                <a:latin typeface="Algerian" panose="04020705040A02060702" pitchFamily="82" charset="0"/>
                <a:ea typeface="Times New Roman" panose="02020603050405020304" pitchFamily="18" charset="0"/>
                <a:cs typeface="Times New Roman" panose="02020603050405020304" pitchFamily="18" charset="0"/>
              </a:rPr>
              <a:t> </a:t>
            </a:r>
            <a:r>
              <a:rPr lang="en-US" sz="2800" b="1" dirty="0" err="1" smtClean="0">
                <a:latin typeface="Algerian" panose="04020705040A02060702" pitchFamily="82" charset="0"/>
                <a:ea typeface="Times New Roman" panose="02020603050405020304" pitchFamily="18" charset="0"/>
                <a:cs typeface="Times New Roman" panose="02020603050405020304" pitchFamily="18" charset="0"/>
              </a:rPr>
              <a:t>manzilgohlari</a:t>
            </a:r>
            <a:r>
              <a:rPr lang="en-US" sz="2800" b="1" dirty="0" smtClean="0">
                <a:latin typeface="Algerian" panose="04020705040A02060702" pitchFamily="82" charset="0"/>
                <a:ea typeface="Times New Roman" panose="02020603050405020304" pitchFamily="18" charset="0"/>
                <a:cs typeface="Times New Roman" panose="02020603050405020304" pitchFamily="18" charset="0"/>
              </a:rPr>
              <a:t> </a:t>
            </a:r>
            <a:r>
              <a:rPr lang="en-US" sz="2800" b="1" dirty="0" err="1">
                <a:latin typeface="Algerian" panose="04020705040A02060702" pitchFamily="82" charset="0"/>
                <a:ea typeface="Times New Roman" panose="02020603050405020304" pitchFamily="18" charset="0"/>
                <a:cs typeface="Times New Roman" panose="02020603050405020304" pitchFamily="18" charset="0"/>
              </a:rPr>
              <a:t>birinchi</a:t>
            </a:r>
            <a:r>
              <a:rPr lang="en-US" sz="2800" b="1" dirty="0">
                <a:latin typeface="Algerian" panose="04020705040A02060702" pitchFamily="82" charset="0"/>
                <a:ea typeface="Times New Roman" panose="02020603050405020304" pitchFamily="18" charset="0"/>
                <a:cs typeface="Times New Roman" panose="02020603050405020304" pitchFamily="18" charset="0"/>
              </a:rPr>
              <a:t> </a:t>
            </a:r>
            <a:r>
              <a:rPr lang="en-US" sz="2800" b="1" dirty="0" err="1">
                <a:latin typeface="Algerian" panose="04020705040A02060702" pitchFamily="82" charset="0"/>
                <a:ea typeface="Times New Roman" panose="02020603050405020304" pitchFamily="18" charset="0"/>
                <a:cs typeface="Times New Roman" panose="02020603050405020304" pitchFamily="18" charset="0"/>
              </a:rPr>
              <a:t>navbatda</a:t>
            </a:r>
            <a:r>
              <a:rPr lang="en-US" sz="2800" b="1" dirty="0">
                <a:latin typeface="Algerian" panose="04020705040A02060702" pitchFamily="82" charset="0"/>
                <a:ea typeface="Times New Roman" panose="02020603050405020304" pitchFamily="18" charset="0"/>
                <a:cs typeface="Times New Roman" panose="02020603050405020304" pitchFamily="18" charset="0"/>
              </a:rPr>
              <a:t> 2 ta </a:t>
            </a:r>
            <a:r>
              <a:rPr lang="en-US" sz="2800" b="1" dirty="0" err="1">
                <a:latin typeface="Algerian" panose="04020705040A02060702" pitchFamily="82" charset="0"/>
                <a:ea typeface="Times New Roman" panose="02020603050405020304" pitchFamily="18" charset="0"/>
                <a:cs typeface="Times New Roman" panose="02020603050405020304" pitchFamily="18" charset="0"/>
              </a:rPr>
              <a:t>katta</a:t>
            </a:r>
            <a:r>
              <a:rPr lang="en-US" sz="2800" b="1" dirty="0">
                <a:latin typeface="Algerian" panose="04020705040A02060702" pitchFamily="82" charset="0"/>
                <a:ea typeface="Times New Roman" panose="02020603050405020304" pitchFamily="18" charset="0"/>
                <a:cs typeface="Times New Roman" panose="02020603050405020304" pitchFamily="18" charset="0"/>
              </a:rPr>
              <a:t> </a:t>
            </a:r>
            <a:r>
              <a:rPr lang="en-US" sz="2800" b="1" dirty="0" err="1">
                <a:latin typeface="Algerian" panose="04020705040A02060702" pitchFamily="82" charset="0"/>
                <a:ea typeface="Times New Roman" panose="02020603050405020304" pitchFamily="18" charset="0"/>
                <a:cs typeface="Times New Roman" panose="02020603050405020304" pitchFamily="18" charset="0"/>
              </a:rPr>
              <a:t>tipga</a:t>
            </a:r>
            <a:r>
              <a:rPr lang="en-US" sz="2800" b="1" dirty="0">
                <a:latin typeface="Algerian" panose="04020705040A02060702" pitchFamily="82" charset="0"/>
                <a:ea typeface="Times New Roman" panose="02020603050405020304" pitchFamily="18" charset="0"/>
                <a:cs typeface="Times New Roman" panose="02020603050405020304" pitchFamily="18" charset="0"/>
              </a:rPr>
              <a:t> </a:t>
            </a:r>
            <a:r>
              <a:rPr lang="en-US" sz="2800" b="1" dirty="0" err="1">
                <a:latin typeface="Algerian" panose="04020705040A02060702" pitchFamily="82" charset="0"/>
                <a:ea typeface="Times New Roman" panose="02020603050405020304" pitchFamily="18" charset="0"/>
                <a:cs typeface="Times New Roman" panose="02020603050405020304" pitchFamily="18" charset="0"/>
              </a:rPr>
              <a:t>ajraladi</a:t>
            </a:r>
            <a:r>
              <a:rPr lang="en-US" sz="2800" b="1" dirty="0">
                <a:latin typeface="Algerian" panose="04020705040A02060702" pitchFamily="82" charset="0"/>
                <a:ea typeface="Times New Roman" panose="02020603050405020304" pitchFamily="18" charset="0"/>
                <a:cs typeface="Times New Roman" panose="02020603050405020304" pitchFamily="18" charset="0"/>
              </a:rPr>
              <a:t>:</a:t>
            </a:r>
            <a:endParaRPr lang="uz-Cyrl-UZ" sz="2800" dirty="0">
              <a:latin typeface="Calibri" panose="020F0502020204030204" pitchFamily="34" charset="0"/>
              <a:ea typeface="Times New Roman" panose="02020603050405020304" pitchFamily="18" charset="0"/>
              <a:cs typeface="Times New Roman" panose="02020603050405020304" pitchFamily="18" charset="0"/>
            </a:endParaRPr>
          </a:p>
          <a:p>
            <a:pPr lvl="0" algn="just">
              <a:lnSpc>
                <a:spcPct val="115000"/>
              </a:lnSpc>
              <a:spcAft>
                <a:spcPts val="0"/>
              </a:spcAft>
              <a:tabLst>
                <a:tab pos="800100" algn="l"/>
              </a:tabLst>
            </a:pPr>
            <a:endParaRPr lang="uz-Cyrl-UZ" sz="2800" dirty="0" smtClean="0">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3045683388"/>
              </p:ext>
            </p:extLst>
          </p:nvPr>
        </p:nvGraphicFramePr>
        <p:xfrm>
          <a:off x="334850" y="4005330"/>
          <a:ext cx="7984902" cy="944880"/>
        </p:xfrm>
        <a:graphic>
          <a:graphicData uri="http://schemas.openxmlformats.org/drawingml/2006/table">
            <a:tbl>
              <a:tblPr/>
              <a:tblGrid>
                <a:gridCol w="7984902"/>
              </a:tblGrid>
              <a:tr h="4765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smtClean="0"/>
                        <a:t> </a:t>
                      </a:r>
                      <a:r>
                        <a:rPr lang="en-US" sz="2800" b="1" dirty="0" smtClean="0"/>
                        <a:t>2 . </a:t>
                      </a:r>
                      <a:r>
                        <a:rPr lang="en-US" sz="2800" b="1" dirty="0" err="1" smtClean="0">
                          <a:latin typeface="Algerian" panose="04020705040A02060702" pitchFamily="82" charset="0"/>
                          <a:ea typeface="Times New Roman" panose="02020603050405020304" pitchFamily="18" charset="0"/>
                          <a:cs typeface="Times New Roman" panose="02020603050405020304" pitchFamily="18" charset="0"/>
                        </a:rPr>
                        <a:t>Qishloqlar</a:t>
                      </a:r>
                      <a:r>
                        <a:rPr lang="en-US" sz="2800" b="1" dirty="0" smtClean="0">
                          <a:latin typeface="Algerian" panose="04020705040A02060702" pitchFamily="82" charset="0"/>
                          <a:ea typeface="Times New Roman" panose="02020603050405020304" pitchFamily="18" charset="0"/>
                          <a:cs typeface="Times New Roman" panose="02020603050405020304" pitchFamily="18" charset="0"/>
                        </a:rPr>
                        <a:t>.</a:t>
                      </a:r>
                      <a:endParaRPr lang="uz-Cyrl-UZ" sz="2800" dirty="0" smtClean="0">
                        <a:effectLst/>
                        <a:latin typeface="Calibri" panose="020F0502020204030204" pitchFamily="34" charset="0"/>
                        <a:ea typeface="Times New Roman" panose="02020603050405020304" pitchFamily="18" charset="0"/>
                        <a:cs typeface="Times New Roman" panose="02020603050405020304" pitchFamily="18" charset="0"/>
                      </a:endParaRPr>
                    </a:p>
                    <a:p>
                      <a:endParaRPr lang="ru-RU" sz="2800"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graphicFrame>
        <p:nvGraphicFramePr>
          <p:cNvPr id="5" name="Таблица 4"/>
          <p:cNvGraphicFramePr>
            <a:graphicFrameLocks noGrp="1"/>
          </p:cNvGraphicFramePr>
          <p:nvPr>
            <p:extLst>
              <p:ext uri="{D42A27DB-BD31-4B8C-83A1-F6EECF244321}">
                <p14:modId xmlns:p14="http://schemas.microsoft.com/office/powerpoint/2010/main" val="665364748"/>
              </p:ext>
            </p:extLst>
          </p:nvPr>
        </p:nvGraphicFramePr>
        <p:xfrm>
          <a:off x="334850" y="2707557"/>
          <a:ext cx="7984901" cy="1223493"/>
        </p:xfrm>
        <a:graphic>
          <a:graphicData uri="http://schemas.openxmlformats.org/drawingml/2006/table">
            <a:tbl>
              <a:tblPr/>
              <a:tblGrid>
                <a:gridCol w="7984901"/>
              </a:tblGrid>
              <a:tr h="12234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smtClean="0"/>
                        <a:t>1 .</a:t>
                      </a:r>
                      <a:r>
                        <a:rPr lang="en-US" sz="2800" dirty="0" smtClean="0"/>
                        <a:t> </a:t>
                      </a:r>
                      <a:r>
                        <a:rPr lang="en-US" sz="2800" b="1" dirty="0" err="1" smtClean="0">
                          <a:latin typeface="Algerian" panose="04020705040A02060702" pitchFamily="82" charset="0"/>
                          <a:ea typeface="Times New Roman" panose="02020603050405020304" pitchFamily="18" charset="0"/>
                          <a:cs typeface="Times New Roman" panose="02020603050405020304" pitchFamily="18" charset="0"/>
                        </a:rPr>
                        <a:t>Shaharlar</a:t>
                      </a:r>
                      <a:endParaRPr lang="uz-Cyrl-UZ" sz="2800" dirty="0" smtClean="0">
                        <a:latin typeface="Calibri" panose="020F0502020204030204" pitchFamily="34" charset="0"/>
                        <a:ea typeface="Times New Roman" panose="02020603050405020304" pitchFamily="18" charset="0"/>
                        <a:cs typeface="Times New Roman" panose="02020603050405020304" pitchFamily="18" charset="0"/>
                      </a:endParaRPr>
                    </a:p>
                    <a:p>
                      <a:endParaRPr lang="ru-RU" sz="2800"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Tree>
    <p:extLst>
      <p:ext uri="{BB962C8B-B14F-4D97-AF65-F5344CB8AC3E}">
        <p14:creationId xmlns:p14="http://schemas.microsoft.com/office/powerpoint/2010/main" val="4001713229"/>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 calcmode="lin" valueType="num">
                                      <p:cBhvr additive="base">
                                        <p:cTn id="11"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circle(in)">
                                      <p:cBhvr>
                                        <p:cTn id="2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ChangeAspect="1"/>
          </p:cNvGraphicFramePr>
          <p:nvPr>
            <p:extLst>
              <p:ext uri="{D42A27DB-BD31-4B8C-83A1-F6EECF244321}">
                <p14:modId xmlns:p14="http://schemas.microsoft.com/office/powerpoint/2010/main" val="2513254497"/>
              </p:ext>
            </p:extLst>
          </p:nvPr>
        </p:nvGraphicFramePr>
        <p:xfrm>
          <a:off x="1333501" y="1777726"/>
          <a:ext cx="73158" cy="422550"/>
        </p:xfrm>
        <a:graphic>
          <a:graphicData uri="http://schemas.openxmlformats.org/presentationml/2006/ole">
            <mc:AlternateContent xmlns:mc="http://schemas.openxmlformats.org/markup-compatibility/2006">
              <mc:Choice xmlns:v="urn:schemas-microsoft-com:vml" Requires="v">
                <p:oleObj spid="_x0000_s2145" name="Уравнение" r:id="rId3" imgW="126835" imgH="139518" progId="Equation.3">
                  <p:embed/>
                </p:oleObj>
              </mc:Choice>
              <mc:Fallback>
                <p:oleObj name="Уравнение" r:id="rId3" imgW="126835" imgH="139518" progId="Equation.3">
                  <p:embed/>
                  <p:pic>
                    <p:nvPicPr>
                      <p:cNvPr id="0" name="Picture 5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3501" y="1777726"/>
                        <a:ext cx="73158" cy="4225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Блок-схема: документ 3"/>
          <p:cNvSpPr/>
          <p:nvPr/>
        </p:nvSpPr>
        <p:spPr>
          <a:xfrm>
            <a:off x="90153" y="128789"/>
            <a:ext cx="8937936" cy="6729211"/>
          </a:xfrm>
          <a:prstGeom prst="flowChartDocumen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uz-Latn-UZ" sz="2400" b="1" dirty="0" smtClean="0">
              <a:latin typeface="Times New Roman" panose="02020603050405020304" pitchFamily="18" charset="0"/>
              <a:cs typeface="Times New Roman" panose="02020603050405020304" pitchFamily="18" charset="0"/>
            </a:endParaRPr>
          </a:p>
          <a:p>
            <a:pPr algn="ctr"/>
            <a:endParaRPr lang="uz-Latn-UZ" sz="2400" b="1" dirty="0">
              <a:latin typeface="Times New Roman" panose="02020603050405020304" pitchFamily="18" charset="0"/>
              <a:cs typeface="Times New Roman" panose="02020603050405020304" pitchFamily="18" charset="0"/>
            </a:endParaRPr>
          </a:p>
          <a:p>
            <a:pPr algn="ctr"/>
            <a:r>
              <a:rPr lang="en-US" sz="2400" b="1" dirty="0" err="1" smtClean="0">
                <a:latin typeface="Times New Roman" panose="02020603050405020304" pitchFamily="18" charset="0"/>
                <a:cs typeface="Times New Roman" panose="02020603050405020304" pitchFamily="18" charset="0"/>
              </a:rPr>
              <a:t>Shahar</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qishloq</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tushunchalarining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vujudga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kelishi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shaharlarning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qishloqlarda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ajralib</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chiqishi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jamiyat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tarixida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ijtimoiy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mehnat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taqsimotining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paydo</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bo’lishi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bilan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bog’liqdir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Ijtimoiy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mehnat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taqsimoti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jarayonida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xunarmandchilik</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savdoning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qishloq</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xo’jaligidan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ajralib</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chiqishi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munosabati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bilan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shahar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qishloq</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tumanlari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bilan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shahar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qishloq</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tushunchalari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vujudga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kelgan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Hunarmandlar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savdo</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bilan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shug’illanuvchilar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yashaydigan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manzilgohlari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shaharlar</a:t>
            </a:r>
            <a:r>
              <a:rPr lang="en-US" sz="2400" b="1" dirty="0">
                <a:latin typeface="Times New Roman" panose="02020603050405020304" pitchFamily="18" charset="0"/>
                <a:cs typeface="Times New Roman" panose="02020603050405020304" pitchFamily="18" charset="0"/>
              </a:rPr>
              <a:t> deb </a:t>
            </a:r>
            <a:r>
              <a:rPr lang="en-US" sz="2400" b="1" dirty="0" err="1">
                <a:latin typeface="Times New Roman" panose="02020603050405020304" pitchFamily="18" charset="0"/>
                <a:cs typeface="Times New Roman" panose="02020603050405020304" pitchFamily="18" charset="0"/>
              </a:rPr>
              <a:t>ataladi</a:t>
            </a:r>
            <a:r>
              <a:rPr lang="en-US" sz="2400" b="1" dirty="0">
                <a:latin typeface="Times New Roman" panose="02020603050405020304" pitchFamily="18" charset="0"/>
                <a:cs typeface="Times New Roman" panose="02020603050405020304" pitchFamily="18" charset="0"/>
              </a:rPr>
              <a:t>.</a:t>
            </a:r>
            <a:endParaRPr lang="uz-Cyrl-UZ" sz="2400" b="1" dirty="0">
              <a:latin typeface="Times New Roman" panose="02020603050405020304" pitchFamily="18" charset="0"/>
              <a:cs typeface="Times New Roman" panose="02020603050405020304" pitchFamily="18" charset="0"/>
            </a:endParaRPr>
          </a:p>
          <a:p>
            <a:pPr algn="ctr"/>
            <a:r>
              <a:rPr lang="en-US" sz="2400" b="1" dirty="0" err="1">
                <a:latin typeface="Times New Roman" panose="02020603050405020304" pitchFamily="18" charset="0"/>
                <a:cs typeface="Times New Roman" panose="02020603050405020304" pitchFamily="18" charset="0"/>
              </a:rPr>
              <a:t>Qishloq</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ho’jalik</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mehnati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bilan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shug’ullanuvchilar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yashaydigan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joylar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qishloqlar</a:t>
            </a:r>
            <a:r>
              <a:rPr lang="en-US" sz="2400" b="1" dirty="0">
                <a:latin typeface="Times New Roman" panose="02020603050405020304" pitchFamily="18" charset="0"/>
                <a:cs typeface="Times New Roman" panose="02020603050405020304" pitchFamily="18" charset="0"/>
              </a:rPr>
              <a:t> deb </a:t>
            </a:r>
            <a:r>
              <a:rPr lang="en-US" sz="2400" b="1" dirty="0" err="1">
                <a:latin typeface="Times New Roman" panose="02020603050405020304" pitchFamily="18" charset="0"/>
                <a:cs typeface="Times New Roman" panose="02020603050405020304" pitchFamily="18" charset="0"/>
              </a:rPr>
              <a:t>ataladi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Shahar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qishloq</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tushunchalarining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vujudga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kelishi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dunyoning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turli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qisimlarida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bir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vaqtda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bo’lgan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emas</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albatta</a:t>
            </a:r>
            <a:r>
              <a:rPr lang="en-US" sz="2400" b="1" dirty="0">
                <a:latin typeface="Times New Roman" panose="02020603050405020304" pitchFamily="18" charset="0"/>
                <a:cs typeface="Times New Roman" panose="02020603050405020304" pitchFamily="18" charset="0"/>
              </a:rPr>
              <a:t>. </a:t>
            </a:r>
            <a:endParaRPr lang="uz-Cyrl-UZ" sz="2400" b="1" dirty="0">
              <a:latin typeface="Times New Roman" panose="02020603050405020304" pitchFamily="18" charset="0"/>
              <a:cs typeface="Times New Roman" panose="02020603050405020304" pitchFamily="18" charset="0"/>
            </a:endParaRPr>
          </a:p>
          <a:p>
            <a:pPr algn="ctr"/>
            <a:endParaRPr lang="ru-R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1832860"/>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wipe(down)">
                                      <p:cBhvr>
                                        <p:cTn id="7" dur="500"/>
                                        <p:tgtEl>
                                          <p:spTgt spid="4">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4">
                                            <p:txEl>
                                              <p:pRg st="3" end="3"/>
                                            </p:txEl>
                                          </p:spTgt>
                                        </p:tgtEl>
                                        <p:attrNameLst>
                                          <p:attrName>style.visibility</p:attrName>
                                        </p:attrNameLst>
                                      </p:cBhvr>
                                      <p:to>
                                        <p:strVal val="visible"/>
                                      </p:to>
                                    </p:set>
                                    <p:animEffect transition="in" filter="wipe(down)">
                                      <p:cBhvr>
                                        <p:cTn id="10"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Выноска со стрелкой вверх 5"/>
          <p:cNvSpPr/>
          <p:nvPr/>
        </p:nvSpPr>
        <p:spPr>
          <a:xfrm>
            <a:off x="785615" y="759855"/>
            <a:ext cx="7576981" cy="5129705"/>
          </a:xfrm>
          <a:prstGeom prst="upArrowCallout">
            <a:avLst>
              <a:gd name="adj1" fmla="val 25000"/>
              <a:gd name="adj2" fmla="val 48423"/>
              <a:gd name="adj3" fmla="val 10947"/>
              <a:gd name="adj4" fmla="val 85723"/>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lnSpc>
                <a:spcPct val="150000"/>
              </a:lnSpc>
              <a:defRPr/>
            </a:pPr>
            <a:endParaRPr lang="ru-RU" sz="2400" b="1"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785616" y="1622252"/>
            <a:ext cx="7576980" cy="4662815"/>
          </a:xfrm>
          <a:prstGeom prst="rect">
            <a:avLst/>
          </a:prstGeom>
        </p:spPr>
        <p:txBody>
          <a:bodyPr wrap="square">
            <a:spAutoFit/>
          </a:bodyPr>
          <a:lstStyle/>
          <a:p>
            <a:pPr algn="ctr">
              <a:lnSpc>
                <a:spcPct val="150000"/>
              </a:lnSpc>
              <a:defRPr/>
            </a:pP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Ko’pchilik</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hollarda</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shaharlar</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asosan</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ibtidoiy</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jamoa</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tuzumidan</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quldorlik</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tuzimiga</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o’tish</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davrida</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vujudga</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kela</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boshladi</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Aholi</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manzilgohlari</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turli</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mamlakatlar</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hududida</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ularning</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ayrim</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rayonlari</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bo’yicha</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taqsimlanishi</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va</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to’planishi</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asosan</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o’sha</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mamlakatning</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xo’jalik</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geografiyasi</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bilan</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belgilanadi</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Xo’jalikning</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hududiy</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joylashuvi</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uning</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o’ziga</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xos</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xususiyatlari</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har</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bir</a:t>
            </a:r>
            <a:r>
              <a:rPr lang="en-US" sz="2200" b="1" dirty="0">
                <a:latin typeface="Times New Roman" panose="02020603050405020304" pitchFamily="18" charset="0"/>
                <a:cs typeface="Times New Roman" panose="02020603050405020304" pitchFamily="18" charset="0"/>
              </a:rPr>
              <a:t> rayon </a:t>
            </a:r>
            <a:r>
              <a:rPr lang="en-US" sz="2200" b="1" dirty="0" err="1">
                <a:latin typeface="Times New Roman" panose="02020603050405020304" pitchFamily="18" charset="0"/>
                <a:cs typeface="Times New Roman" panose="02020603050405020304" pitchFamily="18" charset="0"/>
              </a:rPr>
              <a:t>uchun</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aholi</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manzilgohlari</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muayyan</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formalarini</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vujudga</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keltiradi</a:t>
            </a:r>
            <a:r>
              <a:rPr lang="en-US" sz="2200" b="1" dirty="0">
                <a:latin typeface="Times New Roman" panose="02020603050405020304" pitchFamily="18" charset="0"/>
                <a:cs typeface="Times New Roman" panose="02020603050405020304" pitchFamily="18" charset="0"/>
              </a:rPr>
              <a:t>.</a:t>
            </a:r>
            <a:endParaRPr lang="uz-Cyrl-UZ" sz="2200" b="1" dirty="0">
              <a:latin typeface="Times New Roman" panose="02020603050405020304" pitchFamily="18" charset="0"/>
              <a:cs typeface="Times New Roman" panose="02020603050405020304" pitchFamily="18" charset="0"/>
            </a:endParaRPr>
          </a:p>
          <a:p>
            <a:pPr algn="ctr">
              <a:lnSpc>
                <a:spcPct val="150000"/>
              </a:lnSpc>
              <a:defRPr/>
            </a:pPr>
            <a:endParaRPr lang="ru-RU" sz="2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7319374"/>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anim calcmode="lin" valueType="num">
                                      <p:cBhvr>
                                        <p:cTn id="13" dur="2000" fill="hold"/>
                                        <p:tgtEl>
                                          <p:spTgt spid="2"/>
                                        </p:tgtEl>
                                        <p:attrNameLst>
                                          <p:attrName>ppt_w</p:attrName>
                                        </p:attrNameLst>
                                      </p:cBhvr>
                                      <p:tavLst>
                                        <p:tav tm="0" fmla="#ppt_w*sin(2.5*pi*$)">
                                          <p:val>
                                            <p:fltVal val="0"/>
                                          </p:val>
                                        </p:tav>
                                        <p:tav tm="100000">
                                          <p:val>
                                            <p:fltVal val="1"/>
                                          </p:val>
                                        </p:tav>
                                      </p:tavLst>
                                    </p:anim>
                                    <p:anim calcmode="lin" valueType="num">
                                      <p:cBhvr>
                                        <p:cTn id="1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Прямоугольник 7"/>
          <p:cNvSpPr/>
          <p:nvPr/>
        </p:nvSpPr>
        <p:spPr>
          <a:xfrm>
            <a:off x="4657323" y="2816975"/>
            <a:ext cx="7814256" cy="483017"/>
          </a:xfrm>
          <a:prstGeom prst="rect">
            <a:avLst/>
          </a:prstGeom>
        </p:spPr>
        <p:txBody>
          <a:bodyPr wrap="square">
            <a:spAutoFit/>
          </a:bodyPr>
          <a:lstStyle/>
          <a:p>
            <a:pPr indent="457200" algn="ctr">
              <a:lnSpc>
                <a:spcPct val="115000"/>
              </a:lnSpc>
            </a:pPr>
            <a:r>
              <a:rPr lang="uz-Latn-UZ" sz="2400" b="1" dirty="0" smtClean="0">
                <a:latin typeface="Times New Roman" panose="02020603050405020304" pitchFamily="18" charset="0"/>
                <a:cs typeface="Times New Roman" panose="02020603050405020304" pitchFamily="18" charset="0"/>
              </a:rPr>
              <a:t> </a:t>
            </a:r>
            <a:endParaRPr lang="uz-Cyrl-UZ"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AutoShape 2"/>
          <p:cNvSpPr txBox="1">
            <a:spLocks noChangeArrowheads="1"/>
          </p:cNvSpPr>
          <p:nvPr/>
        </p:nvSpPr>
        <p:spPr>
          <a:xfrm>
            <a:off x="1304523" y="874644"/>
            <a:ext cx="6705600" cy="4638261"/>
          </a:xfrm>
          <a:prstGeom prst="plaque">
            <a:avLst>
              <a:gd name="adj" fmla="val 16667"/>
            </a:avLst>
          </a:prstGeom>
          <a:gradFill rotWithShape="1">
            <a:gsLst>
              <a:gs pos="0">
                <a:schemeClr val="accent1"/>
              </a:gs>
              <a:gs pos="50000">
                <a:schemeClr val="bg1"/>
              </a:gs>
              <a:gs pos="100000">
                <a:schemeClr val="accent1"/>
              </a:gs>
            </a:gsLst>
            <a:lin ang="5400000" scaled="1"/>
          </a:gradFill>
          <a:ln>
            <a:solidFill>
              <a:schemeClr val="tx1"/>
            </a:solidFill>
            <a:headEnd type="none" w="med" len="med"/>
            <a:tailEnd type="none" w="med" len="med"/>
          </a:ln>
        </p:spPr>
        <p:txBody>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indent="457200" algn="ctr">
              <a:lnSpc>
                <a:spcPct val="115000"/>
              </a:lnSpc>
            </a:pPr>
            <a:r>
              <a:rPr lang="en-US" sz="2400" b="1" dirty="0">
                <a:solidFill>
                  <a:srgbClr val="002060"/>
                </a:solidFill>
                <a:latin typeface="Algerian" panose="04020705040A02060702" pitchFamily="82" charset="0"/>
                <a:ea typeface="Times New Roman" panose="02020603050405020304" pitchFamily="18" charset="0"/>
                <a:cs typeface="Times New Roman" panose="02020603050405020304" pitchFamily="18" charset="0"/>
              </a:rPr>
              <a:t>Professor </a:t>
            </a:r>
            <a:r>
              <a:rPr lang="en-US" sz="2400" b="1" dirty="0" err="1">
                <a:solidFill>
                  <a:srgbClr val="002060"/>
                </a:solidFill>
                <a:latin typeface="Algerian" panose="04020705040A02060702" pitchFamily="82" charset="0"/>
                <a:ea typeface="Times New Roman" panose="02020603050405020304" pitchFamily="18" charset="0"/>
                <a:cs typeface="Times New Roman" panose="02020603050405020304" pitchFamily="18" charset="0"/>
              </a:rPr>
              <a:t>V.V.Pokshishevskiy</a:t>
            </a:r>
            <a:r>
              <a:rPr lang="en-US" sz="2400" b="1" dirty="0">
                <a:solidFill>
                  <a:srgbClr val="002060"/>
                </a:solidFill>
                <a:latin typeface="Algerian" panose="04020705040A02060702" pitchFamily="82" charset="0"/>
                <a:ea typeface="Times New Roman" panose="02020603050405020304" pitchFamily="18" charset="0"/>
                <a:cs typeface="Times New Roman" panose="02020603050405020304" pitchFamily="18" charset="0"/>
              </a:rPr>
              <a:t> </a:t>
            </a:r>
            <a:r>
              <a:rPr lang="en-US" sz="2400" b="1" dirty="0" err="1">
                <a:solidFill>
                  <a:srgbClr val="002060"/>
                </a:solidFill>
                <a:latin typeface="Algerian" panose="04020705040A02060702" pitchFamily="82" charset="0"/>
                <a:ea typeface="Times New Roman" panose="02020603050405020304" pitchFamily="18" charset="0"/>
                <a:cs typeface="Times New Roman" panose="02020603050405020304" pitchFamily="18" charset="0"/>
              </a:rPr>
              <a:t>aholi</a:t>
            </a:r>
            <a:r>
              <a:rPr lang="en-US" sz="2400" b="1" dirty="0">
                <a:solidFill>
                  <a:srgbClr val="002060"/>
                </a:solidFill>
                <a:latin typeface="Algerian" panose="04020705040A02060702" pitchFamily="82" charset="0"/>
                <a:ea typeface="Times New Roman" panose="02020603050405020304" pitchFamily="18" charset="0"/>
                <a:cs typeface="Times New Roman" panose="02020603050405020304" pitchFamily="18" charset="0"/>
              </a:rPr>
              <a:t> </a:t>
            </a:r>
            <a:r>
              <a:rPr lang="en-US" sz="2400" b="1" dirty="0" err="1">
                <a:solidFill>
                  <a:srgbClr val="002060"/>
                </a:solidFill>
                <a:latin typeface="Algerian" panose="04020705040A02060702" pitchFamily="82" charset="0"/>
                <a:ea typeface="Times New Roman" panose="02020603050405020304" pitchFamily="18" charset="0"/>
                <a:cs typeface="Times New Roman" panose="02020603050405020304" pitchFamily="18" charset="0"/>
              </a:rPr>
              <a:t>manzilzgohlarini</a:t>
            </a:r>
            <a:r>
              <a:rPr lang="en-US" sz="2400" b="1" dirty="0">
                <a:solidFill>
                  <a:srgbClr val="002060"/>
                </a:solidFill>
                <a:latin typeface="Algerian" panose="04020705040A02060702" pitchFamily="82" charset="0"/>
                <a:ea typeface="Times New Roman" panose="02020603050405020304" pitchFamily="18" charset="0"/>
                <a:cs typeface="Times New Roman" panose="02020603050405020304" pitchFamily="18" charset="0"/>
              </a:rPr>
              <a:t> </a:t>
            </a:r>
            <a:r>
              <a:rPr lang="en-US" sz="2400" b="1" dirty="0" err="1">
                <a:solidFill>
                  <a:srgbClr val="002060"/>
                </a:solidFill>
                <a:latin typeface="Algerian" panose="04020705040A02060702" pitchFamily="82" charset="0"/>
                <a:ea typeface="Times New Roman" panose="02020603050405020304" pitchFamily="18" charset="0"/>
                <a:cs typeface="Times New Roman" panose="02020603050405020304" pitchFamily="18" charset="0"/>
              </a:rPr>
              <a:t>qo’yidagi</a:t>
            </a:r>
            <a:r>
              <a:rPr lang="en-US" sz="2400" b="1" dirty="0">
                <a:solidFill>
                  <a:srgbClr val="002060"/>
                </a:solidFill>
                <a:latin typeface="Algerian" panose="04020705040A02060702" pitchFamily="82" charset="0"/>
                <a:ea typeface="Times New Roman" panose="02020603050405020304" pitchFamily="18" charset="0"/>
                <a:cs typeface="Times New Roman" panose="02020603050405020304" pitchFamily="18" charset="0"/>
              </a:rPr>
              <a:t> 6 ta </a:t>
            </a:r>
            <a:r>
              <a:rPr lang="en-US" sz="2400" b="1" dirty="0" err="1">
                <a:solidFill>
                  <a:srgbClr val="002060"/>
                </a:solidFill>
                <a:latin typeface="Algerian" panose="04020705040A02060702" pitchFamily="82" charset="0"/>
                <a:ea typeface="Times New Roman" panose="02020603050405020304" pitchFamily="18" charset="0"/>
                <a:cs typeface="Times New Roman" panose="02020603050405020304" pitchFamily="18" charset="0"/>
              </a:rPr>
              <a:t>formasini</a:t>
            </a:r>
            <a:r>
              <a:rPr lang="en-US" sz="2400" b="1" dirty="0">
                <a:solidFill>
                  <a:srgbClr val="002060"/>
                </a:solidFill>
                <a:latin typeface="Algerian" panose="04020705040A02060702" pitchFamily="82" charset="0"/>
                <a:ea typeface="Times New Roman" panose="02020603050405020304" pitchFamily="18" charset="0"/>
                <a:cs typeface="Times New Roman" panose="02020603050405020304" pitchFamily="18" charset="0"/>
              </a:rPr>
              <a:t> </a:t>
            </a:r>
            <a:r>
              <a:rPr lang="en-US" sz="2400" b="1" dirty="0" err="1">
                <a:solidFill>
                  <a:srgbClr val="002060"/>
                </a:solidFill>
                <a:latin typeface="Algerian" panose="04020705040A02060702" pitchFamily="82" charset="0"/>
                <a:ea typeface="Times New Roman" panose="02020603050405020304" pitchFamily="18" charset="0"/>
                <a:cs typeface="Times New Roman" panose="02020603050405020304" pitchFamily="18" charset="0"/>
              </a:rPr>
              <a:t>dunyo</a:t>
            </a:r>
            <a:r>
              <a:rPr lang="en-US" sz="2400" b="1" dirty="0">
                <a:solidFill>
                  <a:srgbClr val="002060"/>
                </a:solidFill>
                <a:latin typeface="Algerian" panose="04020705040A02060702" pitchFamily="82" charset="0"/>
                <a:ea typeface="Times New Roman" panose="02020603050405020304" pitchFamily="18" charset="0"/>
                <a:cs typeface="Times New Roman" panose="02020603050405020304" pitchFamily="18" charset="0"/>
              </a:rPr>
              <a:t> </a:t>
            </a:r>
            <a:r>
              <a:rPr lang="en-US" sz="2400" b="1" dirty="0" err="1">
                <a:solidFill>
                  <a:srgbClr val="002060"/>
                </a:solidFill>
                <a:latin typeface="Algerian" panose="04020705040A02060702" pitchFamily="82" charset="0"/>
                <a:ea typeface="Times New Roman" panose="02020603050405020304" pitchFamily="18" charset="0"/>
                <a:cs typeface="Times New Roman" panose="02020603050405020304" pitchFamily="18" charset="0"/>
              </a:rPr>
              <a:t>bo’yicha</a:t>
            </a:r>
            <a:r>
              <a:rPr lang="en-US" sz="2400" b="1" dirty="0">
                <a:solidFill>
                  <a:srgbClr val="002060"/>
                </a:solidFill>
                <a:latin typeface="Algerian" panose="04020705040A02060702" pitchFamily="82" charset="0"/>
                <a:ea typeface="Times New Roman" panose="02020603050405020304" pitchFamily="18" charset="0"/>
                <a:cs typeface="Times New Roman" panose="02020603050405020304" pitchFamily="18" charset="0"/>
              </a:rPr>
              <a:t> </a:t>
            </a:r>
            <a:r>
              <a:rPr lang="en-US" sz="2400" b="1" dirty="0" err="1">
                <a:solidFill>
                  <a:srgbClr val="002060"/>
                </a:solidFill>
                <a:latin typeface="Algerian" panose="04020705040A02060702" pitchFamily="82" charset="0"/>
                <a:ea typeface="Times New Roman" panose="02020603050405020304" pitchFamily="18" charset="0"/>
                <a:cs typeface="Times New Roman" panose="02020603050405020304" pitchFamily="18" charset="0"/>
              </a:rPr>
              <a:t>keng</a:t>
            </a:r>
            <a:r>
              <a:rPr lang="en-US" sz="2400" b="1" dirty="0">
                <a:solidFill>
                  <a:srgbClr val="002060"/>
                </a:solidFill>
                <a:latin typeface="Algerian" panose="04020705040A02060702" pitchFamily="82" charset="0"/>
                <a:ea typeface="Times New Roman" panose="02020603050405020304" pitchFamily="18" charset="0"/>
                <a:cs typeface="Times New Roman" panose="02020603050405020304" pitchFamily="18" charset="0"/>
              </a:rPr>
              <a:t> </a:t>
            </a:r>
            <a:r>
              <a:rPr lang="en-US" sz="2400" b="1" dirty="0" err="1">
                <a:solidFill>
                  <a:srgbClr val="002060"/>
                </a:solidFill>
                <a:latin typeface="Algerian" panose="04020705040A02060702" pitchFamily="82" charset="0"/>
                <a:ea typeface="Times New Roman" panose="02020603050405020304" pitchFamily="18" charset="0"/>
                <a:cs typeface="Times New Roman" panose="02020603050405020304" pitchFamily="18" charset="0"/>
              </a:rPr>
              <a:t>tarqalgan</a:t>
            </a:r>
            <a:r>
              <a:rPr lang="en-US" sz="2400" b="1" dirty="0">
                <a:solidFill>
                  <a:srgbClr val="002060"/>
                </a:solidFill>
                <a:latin typeface="Algerian" panose="04020705040A02060702" pitchFamily="82" charset="0"/>
                <a:ea typeface="Times New Roman" panose="02020603050405020304" pitchFamily="18" charset="0"/>
                <a:cs typeface="Times New Roman" panose="02020603050405020304" pitchFamily="18" charset="0"/>
              </a:rPr>
              <a:t> </a:t>
            </a:r>
            <a:r>
              <a:rPr lang="en-US" sz="2400" b="1" dirty="0" err="1">
                <a:solidFill>
                  <a:srgbClr val="002060"/>
                </a:solidFill>
                <a:latin typeface="Algerian" panose="04020705040A02060702" pitchFamily="82" charset="0"/>
                <a:ea typeface="Times New Roman" panose="02020603050405020304" pitchFamily="18" charset="0"/>
                <a:cs typeface="Times New Roman" panose="02020603050405020304" pitchFamily="18" charset="0"/>
              </a:rPr>
              <a:t>formalar</a:t>
            </a:r>
            <a:r>
              <a:rPr lang="en-US" sz="2400" b="1" dirty="0">
                <a:solidFill>
                  <a:srgbClr val="002060"/>
                </a:solidFill>
                <a:latin typeface="Algerian" panose="04020705040A02060702" pitchFamily="82" charset="0"/>
                <a:ea typeface="Times New Roman" panose="02020603050405020304" pitchFamily="18" charset="0"/>
                <a:cs typeface="Times New Roman" panose="02020603050405020304" pitchFamily="18" charset="0"/>
              </a:rPr>
              <a:t> deb </a:t>
            </a:r>
            <a:r>
              <a:rPr lang="en-US" sz="2400" b="1" dirty="0" err="1">
                <a:solidFill>
                  <a:srgbClr val="002060"/>
                </a:solidFill>
                <a:latin typeface="Algerian" panose="04020705040A02060702" pitchFamily="82" charset="0"/>
                <a:ea typeface="Times New Roman" panose="02020603050405020304" pitchFamily="18" charset="0"/>
                <a:cs typeface="Times New Roman" panose="02020603050405020304" pitchFamily="18" charset="0"/>
              </a:rPr>
              <a:t>hisoblaydi</a:t>
            </a:r>
            <a:r>
              <a:rPr lang="en-US" sz="2400" b="1" dirty="0">
                <a:solidFill>
                  <a:srgbClr val="002060"/>
                </a:solidFill>
                <a:latin typeface="Algerian" panose="04020705040A02060702" pitchFamily="82" charset="0"/>
                <a:ea typeface="Times New Roman" panose="02020603050405020304" pitchFamily="18" charset="0"/>
                <a:cs typeface="Times New Roman" panose="02020603050405020304" pitchFamily="18" charset="0"/>
              </a:rPr>
              <a:t>.</a:t>
            </a:r>
            <a:endParaRPr lang="uz-Cyrl-UZ"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arn(inVertical)">
                                      <p:cBhvr>
                                        <p:cTn id="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8-конечная звезда 1"/>
          <p:cNvSpPr/>
          <p:nvPr/>
        </p:nvSpPr>
        <p:spPr>
          <a:xfrm>
            <a:off x="513578" y="584389"/>
            <a:ext cx="576263" cy="749300"/>
          </a:xfrm>
          <a:prstGeom prst="star8">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uz-Latn-UZ" sz="3600" b="1" dirty="0">
                <a:solidFill>
                  <a:schemeClr val="tx1"/>
                </a:solidFill>
                <a:latin typeface="Algerian" panose="04020705040A02060702" pitchFamily="82" charset="0"/>
              </a:rPr>
              <a:t>1</a:t>
            </a:r>
            <a:endParaRPr lang="ru-RU" sz="3200" b="1" dirty="0">
              <a:solidFill>
                <a:schemeClr val="tx1"/>
              </a:solidFill>
            </a:endParaRPr>
          </a:p>
        </p:txBody>
      </p:sp>
      <p:sp>
        <p:nvSpPr>
          <p:cNvPr id="5" name="Прямоугольник 12"/>
          <p:cNvSpPr>
            <a:spLocks noChangeArrowheads="1"/>
          </p:cNvSpPr>
          <p:nvPr/>
        </p:nvSpPr>
        <p:spPr bwMode="auto">
          <a:xfrm>
            <a:off x="1089841" y="584389"/>
            <a:ext cx="6148051"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lvl="0" algn="just"/>
            <a:r>
              <a:rPr lang="en-US" sz="2200" b="1" dirty="0" err="1" smtClean="0">
                <a:solidFill>
                  <a:srgbClr val="00B050"/>
                </a:solidFill>
                <a:latin typeface="Algerian" panose="04020705040A02060702" pitchFamily="82" charset="0"/>
              </a:rPr>
              <a:t>Qishloq</a:t>
            </a:r>
            <a:r>
              <a:rPr lang="en-US" sz="2200" b="1" dirty="0" smtClean="0">
                <a:solidFill>
                  <a:srgbClr val="00B050"/>
                </a:solidFill>
                <a:latin typeface="Algerian" panose="04020705040A02060702" pitchFamily="82" charset="0"/>
              </a:rPr>
              <a:t> </a:t>
            </a:r>
            <a:r>
              <a:rPr lang="en-US" sz="2200" b="1" dirty="0" err="1">
                <a:solidFill>
                  <a:srgbClr val="00B050"/>
                </a:solidFill>
                <a:latin typeface="Algerian" panose="04020705040A02060702" pitchFamily="82" charset="0"/>
              </a:rPr>
              <a:t>aholi</a:t>
            </a:r>
            <a:r>
              <a:rPr lang="en-US" sz="2200" b="1" dirty="0">
                <a:solidFill>
                  <a:srgbClr val="00B050"/>
                </a:solidFill>
                <a:latin typeface="Algerian" panose="04020705040A02060702" pitchFamily="82" charset="0"/>
              </a:rPr>
              <a:t> </a:t>
            </a:r>
            <a:r>
              <a:rPr lang="en-US" sz="2200" b="1" dirty="0" err="1">
                <a:solidFill>
                  <a:srgbClr val="00B050"/>
                </a:solidFill>
                <a:latin typeface="Algerian" panose="04020705040A02060702" pitchFamily="82" charset="0"/>
              </a:rPr>
              <a:t>manzilgohlari</a:t>
            </a:r>
            <a:r>
              <a:rPr lang="en-US" sz="2200" b="1" dirty="0">
                <a:solidFill>
                  <a:srgbClr val="00B050"/>
                </a:solidFill>
                <a:latin typeface="Algerian" panose="04020705040A02060702" pitchFamily="82" charset="0"/>
              </a:rPr>
              <a:t> </a:t>
            </a:r>
            <a:r>
              <a:rPr lang="en-US" sz="2200" b="1" dirty="0" err="1">
                <a:solidFill>
                  <a:srgbClr val="00B050"/>
                </a:solidFill>
                <a:latin typeface="Algerian" panose="04020705040A02060702" pitchFamily="82" charset="0"/>
              </a:rPr>
              <a:t>yoyilgan</a:t>
            </a:r>
            <a:r>
              <a:rPr lang="en-US" sz="2200" b="1" dirty="0">
                <a:solidFill>
                  <a:srgbClr val="00B050"/>
                </a:solidFill>
                <a:latin typeface="Algerian" panose="04020705040A02060702" pitchFamily="82" charset="0"/>
              </a:rPr>
              <a:t> (</a:t>
            </a:r>
            <a:r>
              <a:rPr lang="en-US" sz="2200" b="1" dirty="0" err="1">
                <a:solidFill>
                  <a:srgbClr val="00B050"/>
                </a:solidFill>
                <a:latin typeface="Algerian" panose="04020705040A02060702" pitchFamily="82" charset="0"/>
              </a:rPr>
              <a:t>tarqoq</a:t>
            </a:r>
            <a:r>
              <a:rPr lang="en-US" sz="2200" b="1" dirty="0">
                <a:solidFill>
                  <a:srgbClr val="00B050"/>
                </a:solidFill>
                <a:latin typeface="Algerian" panose="04020705040A02060702" pitchFamily="82" charset="0"/>
              </a:rPr>
              <a:t>) </a:t>
            </a:r>
            <a:r>
              <a:rPr lang="en-US" sz="2200" b="1" dirty="0" err="1">
                <a:solidFill>
                  <a:srgbClr val="00B050"/>
                </a:solidFill>
                <a:latin typeface="Algerian" panose="04020705040A02060702" pitchFamily="82" charset="0"/>
              </a:rPr>
              <a:t>formasi</a:t>
            </a:r>
            <a:r>
              <a:rPr lang="en-US" sz="2200" b="1" dirty="0">
                <a:solidFill>
                  <a:srgbClr val="00B050"/>
                </a:solidFill>
                <a:latin typeface="Algerian" panose="04020705040A02060702" pitchFamily="82" charset="0"/>
              </a:rPr>
              <a:t>.</a:t>
            </a:r>
            <a:endParaRPr lang="uz-Cyrl-UZ" sz="2200" b="1" dirty="0">
              <a:solidFill>
                <a:srgbClr val="00B050"/>
              </a:solidFill>
            </a:endParaRPr>
          </a:p>
          <a:p>
            <a:pPr algn="just"/>
            <a:endParaRPr lang="uz-Cyrl-UZ" altLang="uz-Cyrl-UZ" sz="2200" b="1" dirty="0">
              <a:solidFill>
                <a:srgbClr val="00B050"/>
              </a:solidFill>
              <a:latin typeface="PANDA Times UZ"/>
              <a:ea typeface="Times New Roman" panose="02020603050405020304" pitchFamily="18" charset="0"/>
              <a:cs typeface="PANDA Times UZ"/>
            </a:endParaRPr>
          </a:p>
        </p:txBody>
      </p:sp>
      <p:sp>
        <p:nvSpPr>
          <p:cNvPr id="12" name="8-конечная звезда 11"/>
          <p:cNvSpPr/>
          <p:nvPr/>
        </p:nvSpPr>
        <p:spPr>
          <a:xfrm>
            <a:off x="532326" y="1437345"/>
            <a:ext cx="576263" cy="749300"/>
          </a:xfrm>
          <a:prstGeom prst="star8">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uz-Latn-UZ" sz="3600" b="1" dirty="0">
                <a:solidFill>
                  <a:schemeClr val="tx1"/>
                </a:solidFill>
                <a:latin typeface="Algerian" panose="04020705040A02060702" pitchFamily="82" charset="0"/>
              </a:rPr>
              <a:t>2</a:t>
            </a:r>
            <a:endParaRPr lang="ru-RU" sz="3600" b="1" dirty="0">
              <a:solidFill>
                <a:schemeClr val="tx1"/>
              </a:solidFill>
            </a:endParaRPr>
          </a:p>
        </p:txBody>
      </p:sp>
      <p:sp>
        <p:nvSpPr>
          <p:cNvPr id="13" name="Прямоугольник 12"/>
          <p:cNvSpPr>
            <a:spLocks noChangeArrowheads="1"/>
          </p:cNvSpPr>
          <p:nvPr/>
        </p:nvSpPr>
        <p:spPr bwMode="auto">
          <a:xfrm>
            <a:off x="1108589" y="1591893"/>
            <a:ext cx="6148051"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lvl="0" algn="just"/>
            <a:r>
              <a:rPr lang="en-US" sz="2400" b="1" dirty="0" err="1">
                <a:solidFill>
                  <a:srgbClr val="00B050"/>
                </a:solidFill>
                <a:latin typeface="Algerian" panose="04020705040A02060702" pitchFamily="82" charset="0"/>
              </a:rPr>
              <a:t>Qishloqlar</a:t>
            </a:r>
            <a:r>
              <a:rPr lang="en-US" sz="2400" b="1" dirty="0">
                <a:solidFill>
                  <a:srgbClr val="00B050"/>
                </a:solidFill>
                <a:latin typeface="Algerian" panose="04020705040A02060702" pitchFamily="82" charset="0"/>
              </a:rPr>
              <a:t>.</a:t>
            </a:r>
            <a:endParaRPr lang="uz-Cyrl-UZ" sz="2400" dirty="0">
              <a:solidFill>
                <a:srgbClr val="00B050"/>
              </a:solidFill>
            </a:endParaRPr>
          </a:p>
          <a:p>
            <a:pPr algn="just"/>
            <a:endParaRPr lang="uz-Cyrl-UZ" altLang="uz-Cyrl-UZ" sz="2200" b="1" dirty="0">
              <a:solidFill>
                <a:srgbClr val="00B050"/>
              </a:solidFill>
              <a:latin typeface="PANDA Times UZ"/>
              <a:ea typeface="Times New Roman" panose="02020603050405020304" pitchFamily="18" charset="0"/>
              <a:cs typeface="PANDA Times UZ"/>
            </a:endParaRPr>
          </a:p>
        </p:txBody>
      </p:sp>
      <p:sp>
        <p:nvSpPr>
          <p:cNvPr id="14" name="8-конечная звезда 13"/>
          <p:cNvSpPr/>
          <p:nvPr/>
        </p:nvSpPr>
        <p:spPr>
          <a:xfrm>
            <a:off x="530178" y="2349601"/>
            <a:ext cx="576263" cy="749300"/>
          </a:xfrm>
          <a:prstGeom prst="star8">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uz-Latn-UZ" sz="3600" b="1" dirty="0">
                <a:solidFill>
                  <a:schemeClr val="tx1"/>
                </a:solidFill>
                <a:latin typeface="Algerian" panose="04020705040A02060702" pitchFamily="82" charset="0"/>
              </a:rPr>
              <a:t>3</a:t>
            </a:r>
            <a:endParaRPr lang="ru-RU" sz="3600" b="1" dirty="0">
              <a:solidFill>
                <a:schemeClr val="tx1"/>
              </a:solidFill>
            </a:endParaRPr>
          </a:p>
        </p:txBody>
      </p:sp>
      <p:sp>
        <p:nvSpPr>
          <p:cNvPr id="15" name="Прямоугольник 14"/>
          <p:cNvSpPr>
            <a:spLocks noChangeArrowheads="1"/>
          </p:cNvSpPr>
          <p:nvPr/>
        </p:nvSpPr>
        <p:spPr bwMode="auto">
          <a:xfrm>
            <a:off x="1030173" y="2401120"/>
            <a:ext cx="6148051"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lvl="0" algn="just"/>
            <a:r>
              <a:rPr lang="uz-Latn-UZ" sz="2400" b="1" dirty="0" smtClean="0">
                <a:solidFill>
                  <a:srgbClr val="00B050"/>
                </a:solidFill>
                <a:latin typeface="Algerian" panose="04020705040A02060702" pitchFamily="82" charset="0"/>
              </a:rPr>
              <a:t> </a:t>
            </a:r>
            <a:r>
              <a:rPr lang="en-US" sz="2400" b="1" dirty="0" err="1" smtClean="0">
                <a:solidFill>
                  <a:srgbClr val="00B050"/>
                </a:solidFill>
                <a:latin typeface="Algerian" panose="04020705040A02060702" pitchFamily="82" charset="0"/>
              </a:rPr>
              <a:t>Shaharlar</a:t>
            </a:r>
            <a:r>
              <a:rPr lang="en-US" sz="2400" b="1" dirty="0">
                <a:solidFill>
                  <a:srgbClr val="00B050"/>
                </a:solidFill>
                <a:latin typeface="Algerian" panose="04020705040A02060702" pitchFamily="82" charset="0"/>
              </a:rPr>
              <a:t>.</a:t>
            </a:r>
            <a:endParaRPr lang="uz-Cyrl-UZ" sz="2400" dirty="0">
              <a:solidFill>
                <a:srgbClr val="00B050"/>
              </a:solidFill>
            </a:endParaRPr>
          </a:p>
          <a:p>
            <a:pPr algn="just"/>
            <a:endParaRPr lang="uz-Cyrl-UZ" altLang="uz-Cyrl-UZ" sz="2200" b="1" dirty="0">
              <a:latin typeface="PANDA Times UZ"/>
              <a:ea typeface="Times New Roman" panose="02020603050405020304" pitchFamily="18" charset="0"/>
              <a:cs typeface="PANDA Times UZ"/>
            </a:endParaRPr>
          </a:p>
        </p:txBody>
      </p:sp>
      <p:sp>
        <p:nvSpPr>
          <p:cNvPr id="16" name="8-конечная звезда 15"/>
          <p:cNvSpPr/>
          <p:nvPr/>
        </p:nvSpPr>
        <p:spPr>
          <a:xfrm>
            <a:off x="515151" y="3236102"/>
            <a:ext cx="576263" cy="749300"/>
          </a:xfrm>
          <a:prstGeom prst="star8">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uz-Latn-UZ" sz="3600" b="1" dirty="0">
                <a:solidFill>
                  <a:schemeClr val="tx1"/>
                </a:solidFill>
                <a:latin typeface="Algerian" panose="04020705040A02060702" pitchFamily="82" charset="0"/>
              </a:rPr>
              <a:t>4</a:t>
            </a:r>
            <a:endParaRPr lang="ru-RU" sz="3600" b="1" dirty="0">
              <a:solidFill>
                <a:schemeClr val="tx1"/>
              </a:solidFill>
            </a:endParaRPr>
          </a:p>
        </p:txBody>
      </p:sp>
      <p:sp>
        <p:nvSpPr>
          <p:cNvPr id="17" name="Прямоугольник 16"/>
          <p:cNvSpPr>
            <a:spLocks noChangeArrowheads="1"/>
          </p:cNvSpPr>
          <p:nvPr/>
        </p:nvSpPr>
        <p:spPr bwMode="auto">
          <a:xfrm>
            <a:off x="1091414" y="3210347"/>
            <a:ext cx="55942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lvl="0" algn="just"/>
            <a:r>
              <a:rPr lang="en-US" sz="2400" b="1" dirty="0" err="1" smtClean="0">
                <a:solidFill>
                  <a:srgbClr val="00B050"/>
                </a:solidFill>
                <a:latin typeface="Algerian" panose="04020705040A02060702" pitchFamily="82" charset="0"/>
              </a:rPr>
              <a:t>Shahar</a:t>
            </a:r>
            <a:r>
              <a:rPr lang="uz-Latn-UZ" sz="2400" b="1" dirty="0" smtClean="0">
                <a:solidFill>
                  <a:srgbClr val="00B050"/>
                </a:solidFill>
                <a:latin typeface="Algerian" panose="04020705040A02060702" pitchFamily="82" charset="0"/>
              </a:rPr>
              <a:t> </a:t>
            </a:r>
            <a:r>
              <a:rPr lang="en-US" sz="2400" b="1" dirty="0" err="1" smtClean="0">
                <a:solidFill>
                  <a:srgbClr val="00B050"/>
                </a:solidFill>
                <a:latin typeface="Algerian" panose="04020705040A02060702" pitchFamily="82" charset="0"/>
              </a:rPr>
              <a:t>darajasiga</a:t>
            </a:r>
            <a:r>
              <a:rPr lang="en-US" sz="2400" b="1" dirty="0" smtClean="0">
                <a:solidFill>
                  <a:srgbClr val="00B050"/>
                </a:solidFill>
                <a:latin typeface="Algerian" panose="04020705040A02060702" pitchFamily="82" charset="0"/>
              </a:rPr>
              <a:t> </a:t>
            </a:r>
            <a:r>
              <a:rPr lang="en-US" sz="2400" b="1" dirty="0" err="1">
                <a:solidFill>
                  <a:srgbClr val="00B050"/>
                </a:solidFill>
                <a:latin typeface="Algerian" panose="04020705040A02060702" pitchFamily="82" charset="0"/>
              </a:rPr>
              <a:t>etmagan</a:t>
            </a:r>
            <a:r>
              <a:rPr lang="en-US" sz="2400" b="1" dirty="0">
                <a:solidFill>
                  <a:srgbClr val="00B050"/>
                </a:solidFill>
                <a:latin typeface="Algerian" panose="04020705040A02060702" pitchFamily="82" charset="0"/>
              </a:rPr>
              <a:t> </a:t>
            </a:r>
            <a:r>
              <a:rPr lang="en-US" sz="2400" b="1" dirty="0" err="1">
                <a:solidFill>
                  <a:srgbClr val="00B050"/>
                </a:solidFill>
                <a:latin typeface="Algerian" panose="04020705040A02060702" pitchFamily="82" charset="0"/>
              </a:rPr>
              <a:t>sanoat</a:t>
            </a:r>
            <a:r>
              <a:rPr lang="en-US" sz="2400" b="1" dirty="0">
                <a:solidFill>
                  <a:srgbClr val="00B050"/>
                </a:solidFill>
                <a:latin typeface="Algerian" panose="04020705040A02060702" pitchFamily="82" charset="0"/>
              </a:rPr>
              <a:t> </a:t>
            </a:r>
            <a:r>
              <a:rPr lang="en-US" sz="2400" b="1" dirty="0" err="1">
                <a:solidFill>
                  <a:srgbClr val="00B050"/>
                </a:solidFill>
                <a:latin typeface="Algerian" panose="04020705040A02060702" pitchFamily="82" charset="0"/>
              </a:rPr>
              <a:t>manzilgohi</a:t>
            </a:r>
            <a:r>
              <a:rPr lang="en-US" sz="2400" b="1" dirty="0">
                <a:solidFill>
                  <a:srgbClr val="00B050"/>
                </a:solidFill>
                <a:latin typeface="Algerian" panose="04020705040A02060702" pitchFamily="82" charset="0"/>
              </a:rPr>
              <a:t> </a:t>
            </a:r>
            <a:r>
              <a:rPr lang="en-US" sz="2400" b="1" dirty="0" err="1">
                <a:solidFill>
                  <a:srgbClr val="00B050"/>
                </a:solidFill>
                <a:latin typeface="Algerian" panose="04020705040A02060702" pitchFamily="82" charset="0"/>
              </a:rPr>
              <a:t>posyolkalar</a:t>
            </a:r>
            <a:r>
              <a:rPr lang="en-US" sz="2400" b="1" dirty="0">
                <a:solidFill>
                  <a:srgbClr val="00B050"/>
                </a:solidFill>
                <a:latin typeface="Algerian" panose="04020705040A02060702" pitchFamily="82" charset="0"/>
              </a:rPr>
              <a:t>. </a:t>
            </a:r>
            <a:endParaRPr lang="uz-Cyrl-UZ" sz="2400" dirty="0">
              <a:solidFill>
                <a:srgbClr val="00B050"/>
              </a:solidFill>
            </a:endParaRPr>
          </a:p>
        </p:txBody>
      </p:sp>
      <p:sp>
        <p:nvSpPr>
          <p:cNvPr id="18" name="8-конечная звезда 17"/>
          <p:cNvSpPr/>
          <p:nvPr/>
        </p:nvSpPr>
        <p:spPr>
          <a:xfrm>
            <a:off x="513578" y="4122603"/>
            <a:ext cx="576263" cy="749300"/>
          </a:xfrm>
          <a:prstGeom prst="star8">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uz-Latn-UZ" sz="3600" b="1" dirty="0">
                <a:solidFill>
                  <a:schemeClr val="tx1"/>
                </a:solidFill>
                <a:latin typeface="Algerian" panose="04020705040A02060702" pitchFamily="82" charset="0"/>
              </a:rPr>
              <a:t>5</a:t>
            </a:r>
            <a:endParaRPr lang="ru-RU" sz="3600" b="1" dirty="0">
              <a:solidFill>
                <a:schemeClr val="tx1"/>
              </a:solidFill>
            </a:endParaRPr>
          </a:p>
        </p:txBody>
      </p:sp>
      <p:sp>
        <p:nvSpPr>
          <p:cNvPr id="19" name="Прямоугольник 18"/>
          <p:cNvSpPr>
            <a:spLocks noChangeArrowheads="1"/>
          </p:cNvSpPr>
          <p:nvPr/>
        </p:nvSpPr>
        <p:spPr bwMode="auto">
          <a:xfrm>
            <a:off x="1089841" y="4122603"/>
            <a:ext cx="6148051"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lvl="0" algn="just"/>
            <a:endParaRPr lang="uz-Cyrl-UZ" sz="2400" dirty="0"/>
          </a:p>
          <a:p>
            <a:pPr algn="just"/>
            <a:endParaRPr lang="uz-Cyrl-UZ" altLang="uz-Cyrl-UZ" sz="2200" b="1" dirty="0">
              <a:latin typeface="PANDA Times UZ"/>
              <a:ea typeface="Times New Roman" panose="02020603050405020304" pitchFamily="18" charset="0"/>
              <a:cs typeface="PANDA Times UZ"/>
            </a:endParaRPr>
          </a:p>
        </p:txBody>
      </p:sp>
      <p:sp>
        <p:nvSpPr>
          <p:cNvPr id="20" name="8-конечная звезда 19"/>
          <p:cNvSpPr/>
          <p:nvPr/>
        </p:nvSpPr>
        <p:spPr>
          <a:xfrm>
            <a:off x="513578" y="5001314"/>
            <a:ext cx="576263" cy="749300"/>
          </a:xfrm>
          <a:prstGeom prst="star8">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uz-Latn-UZ" sz="3600" b="1" dirty="0">
                <a:solidFill>
                  <a:schemeClr val="tx1"/>
                </a:solidFill>
                <a:latin typeface="Algerian" panose="04020705040A02060702" pitchFamily="82" charset="0"/>
              </a:rPr>
              <a:t>6</a:t>
            </a:r>
            <a:endParaRPr lang="ru-RU" sz="3600" b="1" dirty="0">
              <a:solidFill>
                <a:schemeClr val="tx1"/>
              </a:solidFill>
            </a:endParaRPr>
          </a:p>
        </p:txBody>
      </p:sp>
      <p:sp>
        <p:nvSpPr>
          <p:cNvPr id="21" name="Прямоугольник 20"/>
          <p:cNvSpPr>
            <a:spLocks noChangeArrowheads="1"/>
          </p:cNvSpPr>
          <p:nvPr/>
        </p:nvSpPr>
        <p:spPr bwMode="auto">
          <a:xfrm>
            <a:off x="1089841" y="5001314"/>
            <a:ext cx="6148051"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lvl="0" algn="just"/>
            <a:endParaRPr lang="uz-Cyrl-UZ" sz="2400" dirty="0"/>
          </a:p>
          <a:p>
            <a:pPr algn="just"/>
            <a:endParaRPr lang="uz-Cyrl-UZ" altLang="uz-Cyrl-UZ" sz="2200" b="1" dirty="0">
              <a:latin typeface="PANDA Times UZ"/>
              <a:ea typeface="Times New Roman" panose="02020603050405020304" pitchFamily="18" charset="0"/>
              <a:cs typeface="PANDA Times UZ"/>
            </a:endParaRPr>
          </a:p>
        </p:txBody>
      </p:sp>
      <p:sp>
        <p:nvSpPr>
          <p:cNvPr id="22" name="Прямоугольник 21"/>
          <p:cNvSpPr/>
          <p:nvPr/>
        </p:nvSpPr>
        <p:spPr>
          <a:xfrm>
            <a:off x="1089841" y="4153381"/>
            <a:ext cx="5595870" cy="941796"/>
          </a:xfrm>
          <a:prstGeom prst="rect">
            <a:avLst/>
          </a:prstGeom>
        </p:spPr>
        <p:txBody>
          <a:bodyPr wrap="square">
            <a:spAutoFit/>
          </a:bodyPr>
          <a:lstStyle/>
          <a:p>
            <a:pPr indent="457200" algn="just">
              <a:lnSpc>
                <a:spcPct val="115000"/>
              </a:lnSpc>
              <a:spcAft>
                <a:spcPts val="0"/>
              </a:spcAft>
            </a:pPr>
            <a:r>
              <a:rPr lang="en-US" sz="2400" b="1" dirty="0" err="1">
                <a:solidFill>
                  <a:srgbClr val="00B050"/>
                </a:solidFill>
                <a:latin typeface="Algerian" panose="04020705040A02060702" pitchFamily="82" charset="0"/>
                <a:ea typeface="Times New Roman" panose="02020603050405020304" pitchFamily="18" charset="0"/>
                <a:cs typeface="Times New Roman" panose="02020603050405020304" pitchFamily="18" charset="0"/>
              </a:rPr>
              <a:t>Ko’makchi</a:t>
            </a:r>
            <a:r>
              <a:rPr lang="en-US" sz="2400" b="1" dirty="0">
                <a:solidFill>
                  <a:srgbClr val="00B050"/>
                </a:solidFill>
                <a:latin typeface="Algerian" panose="04020705040A02060702" pitchFamily="82" charset="0"/>
                <a:ea typeface="Times New Roman" panose="02020603050405020304" pitchFamily="18" charset="0"/>
                <a:cs typeface="Times New Roman" panose="02020603050405020304" pitchFamily="18" charset="0"/>
              </a:rPr>
              <a:t> </a:t>
            </a:r>
            <a:r>
              <a:rPr lang="en-US" sz="2400" b="1" dirty="0" err="1">
                <a:solidFill>
                  <a:srgbClr val="00B050"/>
                </a:solidFill>
                <a:latin typeface="Algerian" panose="04020705040A02060702" pitchFamily="82" charset="0"/>
                <a:ea typeface="Times New Roman" panose="02020603050405020304" pitchFamily="18" charset="0"/>
                <a:cs typeface="Times New Roman" panose="02020603050405020304" pitchFamily="18" charset="0"/>
              </a:rPr>
              <a:t>harakterga</a:t>
            </a:r>
            <a:r>
              <a:rPr lang="en-US" sz="2400" b="1" dirty="0">
                <a:solidFill>
                  <a:srgbClr val="00B050"/>
                </a:solidFill>
                <a:latin typeface="Algerian" panose="04020705040A02060702" pitchFamily="82" charset="0"/>
                <a:ea typeface="Times New Roman" panose="02020603050405020304" pitchFamily="18" charset="0"/>
                <a:cs typeface="Times New Roman" panose="02020603050405020304" pitchFamily="18" charset="0"/>
              </a:rPr>
              <a:t> </a:t>
            </a:r>
            <a:r>
              <a:rPr lang="en-US" sz="2400" b="1" dirty="0" err="1">
                <a:solidFill>
                  <a:srgbClr val="00B050"/>
                </a:solidFill>
                <a:latin typeface="Algerian" panose="04020705040A02060702" pitchFamily="82" charset="0"/>
                <a:ea typeface="Times New Roman" panose="02020603050405020304" pitchFamily="18" charset="0"/>
                <a:cs typeface="Times New Roman" panose="02020603050405020304" pitchFamily="18" charset="0"/>
              </a:rPr>
              <a:t>ega</a:t>
            </a:r>
            <a:r>
              <a:rPr lang="en-US" sz="2400" b="1" dirty="0">
                <a:solidFill>
                  <a:srgbClr val="00B050"/>
                </a:solidFill>
                <a:latin typeface="Algerian" panose="04020705040A02060702" pitchFamily="82" charset="0"/>
                <a:ea typeface="Times New Roman" panose="02020603050405020304" pitchFamily="18" charset="0"/>
                <a:cs typeface="Times New Roman" panose="02020603050405020304" pitchFamily="18" charset="0"/>
              </a:rPr>
              <a:t> </a:t>
            </a:r>
            <a:r>
              <a:rPr lang="uz-Latn-UZ" sz="2400" b="1" dirty="0" smtClean="0">
                <a:solidFill>
                  <a:srgbClr val="00B050"/>
                </a:solidFill>
                <a:latin typeface="Algerian" panose="04020705040A02060702" pitchFamily="82" charset="0"/>
                <a:ea typeface="Times New Roman" panose="02020603050405020304" pitchFamily="18" charset="0"/>
                <a:cs typeface="Times New Roman" panose="02020603050405020304" pitchFamily="18" charset="0"/>
              </a:rPr>
              <a:t>     </a:t>
            </a:r>
            <a:r>
              <a:rPr lang="en-US" sz="2400" b="1" dirty="0" err="1" smtClean="0">
                <a:solidFill>
                  <a:srgbClr val="00B050"/>
                </a:solidFill>
                <a:latin typeface="Algerian" panose="04020705040A02060702" pitchFamily="82" charset="0"/>
                <a:ea typeface="Times New Roman" panose="02020603050405020304" pitchFamily="18" charset="0"/>
                <a:cs typeface="Times New Roman" panose="02020603050405020304" pitchFamily="18" charset="0"/>
              </a:rPr>
              <a:t>bo’lgan</a:t>
            </a:r>
            <a:r>
              <a:rPr lang="en-US" sz="2400" b="1" dirty="0" smtClean="0">
                <a:solidFill>
                  <a:srgbClr val="00B050"/>
                </a:solidFill>
                <a:latin typeface="Algerian" panose="04020705040A02060702" pitchFamily="82" charset="0"/>
                <a:ea typeface="Times New Roman" panose="02020603050405020304" pitchFamily="18" charset="0"/>
                <a:cs typeface="Times New Roman" panose="02020603050405020304" pitchFamily="18" charset="0"/>
              </a:rPr>
              <a:t> </a:t>
            </a:r>
            <a:r>
              <a:rPr lang="en-US" sz="2400" b="1" dirty="0" err="1">
                <a:solidFill>
                  <a:srgbClr val="00B050"/>
                </a:solidFill>
                <a:latin typeface="Algerian" panose="04020705040A02060702" pitchFamily="82" charset="0"/>
                <a:ea typeface="Times New Roman" panose="02020603050405020304" pitchFamily="18" charset="0"/>
                <a:cs typeface="Times New Roman" panose="02020603050405020304" pitchFamily="18" charset="0"/>
              </a:rPr>
              <a:t>aholi</a:t>
            </a:r>
            <a:r>
              <a:rPr lang="en-US" sz="2400" b="1" dirty="0">
                <a:solidFill>
                  <a:srgbClr val="00B050"/>
                </a:solidFill>
                <a:latin typeface="Algerian" panose="04020705040A02060702" pitchFamily="82" charset="0"/>
                <a:ea typeface="Times New Roman" panose="02020603050405020304" pitchFamily="18" charset="0"/>
                <a:cs typeface="Times New Roman" panose="02020603050405020304" pitchFamily="18" charset="0"/>
              </a:rPr>
              <a:t> </a:t>
            </a:r>
            <a:r>
              <a:rPr lang="en-US" sz="2400" b="1" dirty="0" err="1">
                <a:solidFill>
                  <a:srgbClr val="00B050"/>
                </a:solidFill>
                <a:latin typeface="Algerian" panose="04020705040A02060702" pitchFamily="82" charset="0"/>
                <a:ea typeface="Times New Roman" panose="02020603050405020304" pitchFamily="18" charset="0"/>
                <a:cs typeface="Times New Roman" panose="02020603050405020304" pitchFamily="18" charset="0"/>
              </a:rPr>
              <a:t>punkitlari</a:t>
            </a:r>
            <a:r>
              <a:rPr lang="en-US" sz="2400" b="1" dirty="0">
                <a:solidFill>
                  <a:srgbClr val="00B050"/>
                </a:solidFill>
                <a:latin typeface="Algerian" panose="04020705040A02060702" pitchFamily="82" charset="0"/>
                <a:ea typeface="Times New Roman" panose="02020603050405020304" pitchFamily="18" charset="0"/>
                <a:cs typeface="Times New Roman" panose="02020603050405020304" pitchFamily="18" charset="0"/>
              </a:rPr>
              <a:t>.</a:t>
            </a:r>
            <a:endParaRPr lang="uz-Cyrl-UZ" dirty="0">
              <a:solidFill>
                <a:srgbClr val="00B05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23" name="Прямоугольник 22"/>
          <p:cNvSpPr/>
          <p:nvPr/>
        </p:nvSpPr>
        <p:spPr>
          <a:xfrm>
            <a:off x="1106440" y="5129742"/>
            <a:ext cx="4896691" cy="830997"/>
          </a:xfrm>
          <a:prstGeom prst="rect">
            <a:avLst/>
          </a:prstGeom>
        </p:spPr>
        <p:txBody>
          <a:bodyPr wrap="square">
            <a:spAutoFit/>
          </a:bodyPr>
          <a:lstStyle/>
          <a:p>
            <a:r>
              <a:rPr lang="en-US" sz="2400" b="1" dirty="0" err="1">
                <a:solidFill>
                  <a:srgbClr val="00B050"/>
                </a:solidFill>
                <a:latin typeface="Algerian" panose="04020705040A02060702" pitchFamily="82" charset="0"/>
                <a:ea typeface="Times New Roman" panose="02020603050405020304" pitchFamily="18" charset="0"/>
              </a:rPr>
              <a:t>Ko’chmanchi</a:t>
            </a:r>
            <a:r>
              <a:rPr lang="en-US" sz="2400" b="1" dirty="0">
                <a:solidFill>
                  <a:srgbClr val="00B050"/>
                </a:solidFill>
                <a:latin typeface="Algerian" panose="04020705040A02060702" pitchFamily="82" charset="0"/>
                <a:ea typeface="Times New Roman" panose="02020603050405020304" pitchFamily="18" charset="0"/>
              </a:rPr>
              <a:t> </a:t>
            </a:r>
            <a:r>
              <a:rPr lang="en-US" sz="2400" b="1" dirty="0" err="1">
                <a:solidFill>
                  <a:srgbClr val="00B050"/>
                </a:solidFill>
                <a:latin typeface="Algerian" panose="04020705040A02060702" pitchFamily="82" charset="0"/>
                <a:ea typeface="Times New Roman" panose="02020603050405020304" pitchFamily="18" charset="0"/>
              </a:rPr>
              <a:t>halqlarning</a:t>
            </a:r>
            <a:r>
              <a:rPr lang="en-US" sz="2400" b="1" dirty="0">
                <a:solidFill>
                  <a:srgbClr val="00B050"/>
                </a:solidFill>
                <a:latin typeface="Algerian" panose="04020705040A02060702" pitchFamily="82" charset="0"/>
                <a:ea typeface="Times New Roman" panose="02020603050405020304" pitchFamily="18" charset="0"/>
              </a:rPr>
              <a:t> </a:t>
            </a:r>
            <a:r>
              <a:rPr lang="en-US" sz="2400" b="1" dirty="0" err="1">
                <a:solidFill>
                  <a:srgbClr val="00B050"/>
                </a:solidFill>
                <a:latin typeface="Algerian" panose="04020705040A02060702" pitchFamily="82" charset="0"/>
                <a:ea typeface="Times New Roman" panose="02020603050405020304" pitchFamily="18" charset="0"/>
              </a:rPr>
              <a:t>yashash</a:t>
            </a:r>
            <a:r>
              <a:rPr lang="en-US" sz="2400" b="1" dirty="0">
                <a:solidFill>
                  <a:srgbClr val="00B050"/>
                </a:solidFill>
                <a:latin typeface="Algerian" panose="04020705040A02060702" pitchFamily="82" charset="0"/>
                <a:ea typeface="Times New Roman" panose="02020603050405020304" pitchFamily="18" charset="0"/>
              </a:rPr>
              <a:t> </a:t>
            </a:r>
            <a:r>
              <a:rPr lang="en-US" sz="2400" b="1" dirty="0" err="1">
                <a:solidFill>
                  <a:srgbClr val="00B050"/>
                </a:solidFill>
                <a:latin typeface="Algerian" panose="04020705040A02060702" pitchFamily="82" charset="0"/>
                <a:ea typeface="Times New Roman" panose="02020603050405020304" pitchFamily="18" charset="0"/>
              </a:rPr>
              <a:t>formalari</a:t>
            </a:r>
            <a:r>
              <a:rPr lang="en-US" sz="2400" b="1" dirty="0">
                <a:solidFill>
                  <a:srgbClr val="00B050"/>
                </a:solidFill>
                <a:latin typeface="Algerian" panose="04020705040A02060702" pitchFamily="82" charset="0"/>
                <a:ea typeface="Times New Roman" panose="02020603050405020304" pitchFamily="18" charset="0"/>
              </a:rPr>
              <a:t>.</a:t>
            </a:r>
            <a:endParaRPr lang="uz-Cyrl-UZ" sz="2400" dirty="0">
              <a:solidFill>
                <a:srgbClr val="00B050"/>
              </a:solidFill>
            </a:endParaRPr>
          </a:p>
        </p:txBody>
      </p:sp>
    </p:spTree>
    <p:extLst>
      <p:ext uri="{BB962C8B-B14F-4D97-AF65-F5344CB8AC3E}">
        <p14:creationId xmlns:p14="http://schemas.microsoft.com/office/powerpoint/2010/main" val="3480824318"/>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anim calcmode="lin" valueType="num">
                                      <p:cBhvr>
                                        <p:cTn id="37" dur="1000" fill="hold"/>
                                        <p:tgtEl>
                                          <p:spTgt spid="15"/>
                                        </p:tgtEl>
                                        <p:attrNameLst>
                                          <p:attrName>ppt_x</p:attrName>
                                        </p:attrNameLst>
                                      </p:cBhvr>
                                      <p:tavLst>
                                        <p:tav tm="0">
                                          <p:val>
                                            <p:strVal val="#ppt_x"/>
                                          </p:val>
                                        </p:tav>
                                        <p:tav tm="100000">
                                          <p:val>
                                            <p:strVal val="#ppt_x"/>
                                          </p:val>
                                        </p:tav>
                                      </p:tavLst>
                                    </p:anim>
                                    <p:anim calcmode="lin" valueType="num">
                                      <p:cBhvr>
                                        <p:cTn id="3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anim calcmode="lin" valueType="num">
                                      <p:cBhvr>
                                        <p:cTn id="44" dur="1000" fill="hold"/>
                                        <p:tgtEl>
                                          <p:spTgt spid="16"/>
                                        </p:tgtEl>
                                        <p:attrNameLst>
                                          <p:attrName>ppt_x</p:attrName>
                                        </p:attrNameLst>
                                      </p:cBhvr>
                                      <p:tavLst>
                                        <p:tav tm="0">
                                          <p:val>
                                            <p:strVal val="#ppt_x"/>
                                          </p:val>
                                        </p:tav>
                                        <p:tav tm="100000">
                                          <p:val>
                                            <p:strVal val="#ppt_x"/>
                                          </p:val>
                                        </p:tav>
                                      </p:tavLst>
                                    </p:anim>
                                    <p:anim calcmode="lin" valueType="num">
                                      <p:cBhvr>
                                        <p:cTn id="45" dur="1000" fill="hold"/>
                                        <p:tgtEl>
                                          <p:spTgt spid="16"/>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
                                          </p:val>
                                        </p:tav>
                                        <p:tav tm="100000">
                                          <p:val>
                                            <p:strVal val="#ppt_x"/>
                                          </p:val>
                                        </p:tav>
                                      </p:tavLst>
                                    </p:anim>
                                    <p:anim calcmode="lin" valueType="num">
                                      <p:cBhvr>
                                        <p:cTn id="5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fade">
                                      <p:cBhvr>
                                        <p:cTn id="55" dur="1000"/>
                                        <p:tgtEl>
                                          <p:spTgt spid="18"/>
                                        </p:tgtEl>
                                      </p:cBhvr>
                                    </p:animEffect>
                                    <p:anim calcmode="lin" valueType="num">
                                      <p:cBhvr>
                                        <p:cTn id="56" dur="1000" fill="hold"/>
                                        <p:tgtEl>
                                          <p:spTgt spid="18"/>
                                        </p:tgtEl>
                                        <p:attrNameLst>
                                          <p:attrName>ppt_x</p:attrName>
                                        </p:attrNameLst>
                                      </p:cBhvr>
                                      <p:tavLst>
                                        <p:tav tm="0">
                                          <p:val>
                                            <p:strVal val="#ppt_x"/>
                                          </p:val>
                                        </p:tav>
                                        <p:tav tm="100000">
                                          <p:val>
                                            <p:strVal val="#ppt_x"/>
                                          </p:val>
                                        </p:tav>
                                      </p:tavLst>
                                    </p:anim>
                                    <p:anim calcmode="lin" valueType="num">
                                      <p:cBhvr>
                                        <p:cTn id="57" dur="1000" fill="hold"/>
                                        <p:tgtEl>
                                          <p:spTgt spid="18"/>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1000"/>
                                        <p:tgtEl>
                                          <p:spTgt spid="22"/>
                                        </p:tgtEl>
                                      </p:cBhvr>
                                    </p:animEffect>
                                    <p:anim calcmode="lin" valueType="num">
                                      <p:cBhvr>
                                        <p:cTn id="61" dur="1000" fill="hold"/>
                                        <p:tgtEl>
                                          <p:spTgt spid="22"/>
                                        </p:tgtEl>
                                        <p:attrNameLst>
                                          <p:attrName>ppt_x</p:attrName>
                                        </p:attrNameLst>
                                      </p:cBhvr>
                                      <p:tavLst>
                                        <p:tav tm="0">
                                          <p:val>
                                            <p:strVal val="#ppt_x"/>
                                          </p:val>
                                        </p:tav>
                                        <p:tav tm="100000">
                                          <p:val>
                                            <p:strVal val="#ppt_x"/>
                                          </p:val>
                                        </p:tav>
                                      </p:tavLst>
                                    </p:anim>
                                    <p:anim calcmode="lin" valueType="num">
                                      <p:cBhvr>
                                        <p:cTn id="6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grpId="0"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1000"/>
                                        <p:tgtEl>
                                          <p:spTgt spid="20"/>
                                        </p:tgtEl>
                                      </p:cBhvr>
                                    </p:animEffect>
                                    <p:anim calcmode="lin" valueType="num">
                                      <p:cBhvr>
                                        <p:cTn id="68" dur="1000" fill="hold"/>
                                        <p:tgtEl>
                                          <p:spTgt spid="20"/>
                                        </p:tgtEl>
                                        <p:attrNameLst>
                                          <p:attrName>ppt_x</p:attrName>
                                        </p:attrNameLst>
                                      </p:cBhvr>
                                      <p:tavLst>
                                        <p:tav tm="0">
                                          <p:val>
                                            <p:strVal val="#ppt_x"/>
                                          </p:val>
                                        </p:tav>
                                        <p:tav tm="100000">
                                          <p:val>
                                            <p:strVal val="#ppt_x"/>
                                          </p:val>
                                        </p:tav>
                                      </p:tavLst>
                                    </p:anim>
                                    <p:anim calcmode="lin" valueType="num">
                                      <p:cBhvr>
                                        <p:cTn id="69" dur="1000" fill="hold"/>
                                        <p:tgtEl>
                                          <p:spTgt spid="20"/>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1000"/>
                                        <p:tgtEl>
                                          <p:spTgt spid="23"/>
                                        </p:tgtEl>
                                      </p:cBhvr>
                                    </p:animEffect>
                                    <p:anim calcmode="lin" valueType="num">
                                      <p:cBhvr>
                                        <p:cTn id="73" dur="1000" fill="hold"/>
                                        <p:tgtEl>
                                          <p:spTgt spid="23"/>
                                        </p:tgtEl>
                                        <p:attrNameLst>
                                          <p:attrName>ppt_x</p:attrName>
                                        </p:attrNameLst>
                                      </p:cBhvr>
                                      <p:tavLst>
                                        <p:tav tm="0">
                                          <p:val>
                                            <p:strVal val="#ppt_x"/>
                                          </p:val>
                                        </p:tav>
                                        <p:tav tm="100000">
                                          <p:val>
                                            <p:strVal val="#ppt_x"/>
                                          </p:val>
                                        </p:tav>
                                      </p:tavLst>
                                    </p:anim>
                                    <p:anim calcmode="lin" valueType="num">
                                      <p:cBhvr>
                                        <p:cTn id="7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P spid="12" grpId="0" animBg="1"/>
      <p:bldP spid="13" grpId="0"/>
      <p:bldP spid="14" grpId="0" animBg="1"/>
      <p:bldP spid="15" grpId="0"/>
      <p:bldP spid="16" grpId="0" animBg="1"/>
      <p:bldP spid="17" grpId="0"/>
      <p:bldP spid="18" grpId="0" animBg="1"/>
      <p:bldP spid="20" grpId="0" animBg="1"/>
      <p:bldP spid="22" grpId="0"/>
      <p:bldP spid="23"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pattFill prst="pct40">
          <a:fgClr>
            <a:schemeClr val="accent1"/>
          </a:fgClr>
          <a:bgClr>
            <a:schemeClr val="bg1"/>
          </a:bgClr>
        </a:pattFill>
        <a:effectLst/>
      </p:bgPr>
    </p:bg>
    <p:spTree>
      <p:nvGrpSpPr>
        <p:cNvPr id="1" name=""/>
        <p:cNvGrpSpPr/>
        <p:nvPr/>
      </p:nvGrpSpPr>
      <p:grpSpPr>
        <a:xfrm>
          <a:off x="0" y="0"/>
          <a:ext cx="0" cy="0"/>
          <a:chOff x="0" y="0"/>
          <a:chExt cx="0" cy="0"/>
        </a:xfrm>
      </p:grpSpPr>
      <p:sp>
        <p:nvSpPr>
          <p:cNvPr id="3" name="Прямоугольник 2"/>
          <p:cNvSpPr/>
          <p:nvPr/>
        </p:nvSpPr>
        <p:spPr>
          <a:xfrm>
            <a:off x="115910" y="862811"/>
            <a:ext cx="7540581" cy="4198072"/>
          </a:xfrm>
          <a:prstGeom prst="rect">
            <a:avLst/>
          </a:prstGeom>
        </p:spPr>
        <p:txBody>
          <a:bodyPr wrap="square">
            <a:spAutoFit/>
          </a:bodyPr>
          <a:lstStyle/>
          <a:p>
            <a:pPr marL="342900" lvl="0" indent="-342900" algn="ctr">
              <a:lnSpc>
                <a:spcPct val="115000"/>
              </a:lnSpc>
              <a:spcAft>
                <a:spcPts val="0"/>
              </a:spcAft>
              <a:buFont typeface="+mj-lt"/>
              <a:buAutoNum type="arabicPeriod"/>
              <a:tabLst>
                <a:tab pos="800100" algn="l"/>
              </a:tabLst>
            </a:pPr>
            <a:r>
              <a:rPr lang="en-US" sz="32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Qishloq</a:t>
            </a:r>
            <a:r>
              <a:rPr 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aholi</a:t>
            </a:r>
            <a:r>
              <a:rPr 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manzilgohlari</a:t>
            </a:r>
            <a:r>
              <a:rPr 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yoyilgan</a:t>
            </a:r>
            <a:r>
              <a:rPr 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uz-Latn-UZ" sz="32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ctr">
              <a:lnSpc>
                <a:spcPct val="115000"/>
              </a:lnSpc>
              <a:spcAft>
                <a:spcPts val="0"/>
              </a:spcAft>
              <a:tabLst>
                <a:tab pos="800100" algn="l"/>
              </a:tabLst>
            </a:pPr>
            <a:r>
              <a:rPr lang="en-US" sz="32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32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tarqoq</a:t>
            </a:r>
            <a:r>
              <a:rPr 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formasi</a:t>
            </a:r>
            <a:r>
              <a:rPr 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uz-Cyrl-UZ"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200" algn="ctr">
              <a:lnSpc>
                <a:spcPct val="115000"/>
              </a:lnSpc>
              <a:spcAft>
                <a:spcPts val="0"/>
              </a:spcAft>
            </a:pP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Bunda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odatda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qishloq</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xo’jaliigi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shug’ullanuvchi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o’z</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hovlisi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mehnat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qilib</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yashaydi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a:t>
            </a:r>
            <a:endParaRPr lang="uz-Cyrl-UZ" sz="2400" b="1" dirty="0">
              <a:latin typeface="Times New Roman" panose="02020603050405020304" pitchFamily="18" charset="0"/>
              <a:ea typeface="Times New Roman" panose="02020603050405020304" pitchFamily="18" charset="0"/>
              <a:cs typeface="Times New Roman" panose="02020603050405020304" pitchFamily="18" charset="0"/>
            </a:endParaRPr>
          </a:p>
          <a:p>
            <a:pPr indent="457200" algn="ctr">
              <a:lnSpc>
                <a:spcPct val="115000"/>
              </a:lnSpc>
              <a:spcAft>
                <a:spcPts val="0"/>
              </a:spcAft>
            </a:pP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Qishloq</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aholisining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tarqoq</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formasida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odatda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necha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ommadan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iborat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manzilgohlari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yashashga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hozirgi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paytda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AQSh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ayrim</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rayonlarida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keng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tarqalgan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formalari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misol</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bo’la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oladi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a:t>
            </a:r>
            <a:endParaRPr lang="uz-Cyrl-UZ"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00"/>
                                        <p:tgtEl>
                                          <p:spTgt spid="3">
                                            <p:txEl>
                                              <p:pRg st="1" end="1"/>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wipe(down)">
                                      <p:cBhvr>
                                        <p:cTn id="18" dur="500"/>
                                        <p:tgtEl>
                                          <p:spTgt spid="3">
                                            <p:txEl>
                                              <p:pRg st="2" end="2"/>
                                            </p:txEl>
                                          </p:spTgt>
                                        </p:tgtEl>
                                      </p:cBhvr>
                                    </p:animEffect>
                                  </p:childTnLst>
                                </p:cTn>
                              </p:par>
                              <p:par>
                                <p:cTn id="19" presetID="2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ipe(down)">
                                      <p:cBhvr>
                                        <p:cTn id="21"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309092" y="711687"/>
            <a:ext cx="6877319" cy="4905958"/>
          </a:xfrm>
          <a:prstGeom prst="rect">
            <a:avLst/>
          </a:prstGeom>
        </p:spPr>
        <p:txBody>
          <a:bodyPr wrap="square">
            <a:spAutoFit/>
          </a:bodyPr>
          <a:lstStyle/>
          <a:p>
            <a:pPr lvl="0" algn="ctr">
              <a:lnSpc>
                <a:spcPct val="115000"/>
              </a:lnSpc>
              <a:spcAft>
                <a:spcPts val="0"/>
              </a:spcAft>
              <a:tabLst>
                <a:tab pos="800100" algn="l"/>
              </a:tabLst>
            </a:pPr>
            <a:r>
              <a:rPr lang="uz-Latn-UZ" sz="32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sz="32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Qishloqlar</a:t>
            </a:r>
            <a:r>
              <a:rPr 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uz-Cyrl-UZ" sz="3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200" algn="ctr">
              <a:lnSpc>
                <a:spcPct val="115000"/>
              </a:lnSpc>
              <a:spcAft>
                <a:spcPts val="0"/>
              </a:spcAft>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Bu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formalar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qishloq</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aholisi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guruh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guruh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yashaydi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Ammo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bu</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formada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ham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qishloqlar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qishloq</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xo’jaligida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foydalaniladigan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erlar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bo’ylab</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tarqoq</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joylashgan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Bu forma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dunyoning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deyarli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barcha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qisimlarida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tarqalgan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qishloq</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aholisining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asosiy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yashah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formasidir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Qishloqlarning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katta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kichikligi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ekin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ekiladigan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massivlarning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katta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kichikligiga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taraqqiy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etgan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qishloq</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xo’jalik</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tarmog’ining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ko’p</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kam</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mehnat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talab</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qilishga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bog’liq</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a:t>
            </a:r>
            <a:endParaRPr lang="uz-Cyrl-UZ" b="1"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133342" y="471716"/>
            <a:ext cx="7018984" cy="4481227"/>
          </a:xfrm>
          <a:prstGeom prst="rect">
            <a:avLst/>
          </a:prstGeom>
        </p:spPr>
        <p:txBody>
          <a:bodyPr wrap="square">
            <a:spAutoFit/>
          </a:bodyPr>
          <a:lstStyle/>
          <a:p>
            <a:pPr lvl="0" algn="ctr">
              <a:lnSpc>
                <a:spcPct val="115000"/>
              </a:lnSpc>
              <a:spcAft>
                <a:spcPts val="0"/>
              </a:spcAft>
              <a:tabLst>
                <a:tab pos="800100" algn="l"/>
              </a:tabLst>
            </a:pPr>
            <a:r>
              <a:rPr lang="uz-Latn-UZ" sz="32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3. </a:t>
            </a:r>
            <a:r>
              <a:rPr lang="en-US" sz="32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Shaharlar</a:t>
            </a:r>
            <a:r>
              <a:rPr 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uz-Cyrl-UZ" sz="3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200" algn="ctr">
              <a:lnSpc>
                <a:spcPct val="115000"/>
              </a:lnSpc>
              <a:spcAft>
                <a:spcPts val="0"/>
              </a:spcAft>
            </a:pP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manzilgohlari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ijtimoiy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mehnat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taqsimotining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mahsuli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sifatida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vujudga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kelgan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asosiy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tipi,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hozirgi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zamonda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eng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keng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tarqalgan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yashash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formasidir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a:t>
            </a:r>
            <a:endParaRPr lang="uz-Cyrl-UZ" sz="2400" b="1" dirty="0">
              <a:latin typeface="Calibri" panose="020F0502020204030204" pitchFamily="34" charset="0"/>
              <a:ea typeface="Times New Roman" panose="02020603050405020304" pitchFamily="18" charset="0"/>
              <a:cs typeface="Times New Roman" panose="02020603050405020304" pitchFamily="18" charset="0"/>
            </a:endParaRPr>
          </a:p>
          <a:p>
            <a:pPr indent="457200" algn="ctr">
              <a:lnSpc>
                <a:spcPct val="115000"/>
              </a:lnSpc>
              <a:spcAft>
                <a:spcPts val="0"/>
              </a:spcAft>
            </a:pP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Shahar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qishloqni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biridan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ajratib</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tutadigan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asosiy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belgi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ularning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qishloq</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xo’jaligida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bajaradigan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funktsiyasidir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a:t>
            </a:r>
            <a:endParaRPr lang="uz-Cyrl-UZ" sz="2400" b="1" dirty="0">
              <a:latin typeface="Calibri" panose="020F0502020204030204" pitchFamily="34" charset="0"/>
              <a:ea typeface="Times New Roman" panose="02020603050405020304" pitchFamily="18" charset="0"/>
              <a:cs typeface="Times New Roman" panose="02020603050405020304" pitchFamily="18" charset="0"/>
            </a:endParaRPr>
          </a:p>
          <a:p>
            <a:pPr indent="457200" algn="ctr">
              <a:lnSpc>
                <a:spcPct val="115000"/>
              </a:lnSpc>
              <a:spcAft>
                <a:spcPts val="0"/>
              </a:spcAft>
            </a:pP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Qishloq</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doimo</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qishloq</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xo’jaligi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shug’ullanuvchi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yashaydigan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manzilgohlar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uz-Cyrl-UZ" sz="2400" b="1" dirty="0"/>
          </a:p>
        </p:txBody>
      </p:sp>
    </p:spTree>
    <p:extLst>
      <p:ext uri="{BB962C8B-B14F-4D97-AF65-F5344CB8AC3E}">
        <p14:creationId xmlns:p14="http://schemas.microsoft.com/office/powerpoint/2010/main" val="86610131"/>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225380" y="439927"/>
            <a:ext cx="7089820" cy="5613845"/>
          </a:xfrm>
          <a:prstGeom prst="rect">
            <a:avLst/>
          </a:prstGeom>
        </p:spPr>
        <p:txBody>
          <a:bodyPr wrap="square">
            <a:spAutoFit/>
          </a:bodyPr>
          <a:lstStyle/>
          <a:p>
            <a:pPr indent="457200" algn="ctr">
              <a:lnSpc>
                <a:spcPct val="115000"/>
              </a:lnSpc>
              <a:spcAft>
                <a:spcPts val="0"/>
              </a:spcAft>
            </a:pP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Shuningdek</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manzilgohlari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iqtisodiy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madaniy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ahamiyati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ham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e’tiborga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olingan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Hozir</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manzilgohini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shaharga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aylantirish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undagi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soni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12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kishidan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kam</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bo’masligi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barcha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85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foizi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ishchi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xizmatch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ularning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oila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zolaridan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iborat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bo’lishi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kerak</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O’bekiston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manzilgohini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shaharga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aylantirish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undagi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soni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7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mingdan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bo’lmasligi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2G’3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qismi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ishchi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xizmatchi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ularning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oila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a’zolaridan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iborat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bo’lishi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kerak</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Turli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respublikalarda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manzilgohlari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shaharlarga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aylantirish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shartlari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xilma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xildir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Bu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xilma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xillik</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mahalliy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sharoitlar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bog’liqdir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uz-Cyrl-UZ" sz="2400" b="1"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1103075"/>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pattFill prst="pct70">
          <a:fgClr>
            <a:srgbClr val="FFFFCC"/>
          </a:fgClr>
          <a:bgClr>
            <a:schemeClr val="bg1"/>
          </a:bgClr>
        </a:pattFill>
        <a:effectLst/>
      </p:bgPr>
    </p:bg>
    <p:spTree>
      <p:nvGrpSpPr>
        <p:cNvPr id="1" name=""/>
        <p:cNvGrpSpPr/>
        <p:nvPr/>
      </p:nvGrpSpPr>
      <p:grpSpPr>
        <a:xfrm>
          <a:off x="0" y="0"/>
          <a:ext cx="0" cy="0"/>
          <a:chOff x="0" y="0"/>
          <a:chExt cx="0" cy="0"/>
        </a:xfrm>
      </p:grpSpPr>
      <p:sp>
        <p:nvSpPr>
          <p:cNvPr id="2" name="Прямоугольник 1"/>
          <p:cNvSpPr/>
          <p:nvPr/>
        </p:nvSpPr>
        <p:spPr>
          <a:xfrm>
            <a:off x="998113" y="1096750"/>
            <a:ext cx="7373156" cy="4339650"/>
          </a:xfrm>
          <a:prstGeom prst="rect">
            <a:avLst/>
          </a:prstGeom>
        </p:spPr>
        <p:txBody>
          <a:bodyPr wrap="square">
            <a:spAutoFit/>
          </a:bodyPr>
          <a:lstStyle/>
          <a:p>
            <a:pPr lvl="0" algn="ctr">
              <a:lnSpc>
                <a:spcPct val="115000"/>
              </a:lnSpc>
              <a:spcAft>
                <a:spcPts val="0"/>
              </a:spcAft>
              <a:tabLst>
                <a:tab pos="800100" algn="l"/>
              </a:tabLst>
            </a:pPr>
            <a:r>
              <a:rPr lang="en-US" sz="24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Times New Roman" panose="02020603050405020304" pitchFamily="18" charset="0"/>
                <a:ea typeface="Times New Roman" panose="02020603050405020304" pitchFamily="18" charset="0"/>
                <a:cs typeface="Times New Roman" panose="02020603050405020304" pitchFamily="18" charset="0"/>
              </a:rPr>
              <a:t>Shahar</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esa</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mehnat</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faoliyatining</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qishloq</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xo’jaligidan</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boshqa</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tarmoqlari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bilan</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shug’ullanuvchi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yashaydigan</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odatda</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qishloqlarga</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nisbatan</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katta</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bo’lgan</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manzilgohlari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Bizda</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manzilgohlari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shaharlarga</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aylantirish</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yoki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qishloq</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holiday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saqlab</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qolishningqonun</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qoidalari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bor</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masalan</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Rossiyada</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1957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yilgacha</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aholining</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soni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1000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kishidan</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kam</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bo’lmagan</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qishloq</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xo’jaligida</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ishlovchilarning</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salmog’i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25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foizdan</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ortiq</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bo’lmagan</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manzilgohlari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shaharga</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aylantirilishi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mumkin</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edi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uz-Cyrl-UZ" sz="2400" b="1"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3401599"/>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656821" y="243321"/>
            <a:ext cx="8371269" cy="3914918"/>
          </a:xfrm>
          <a:prstGeom prst="rect">
            <a:avLst/>
          </a:prstGeom>
        </p:spPr>
        <p:txBody>
          <a:bodyPr wrap="square">
            <a:spAutoFit/>
          </a:bodyPr>
          <a:lstStyle/>
          <a:p>
            <a:pPr indent="457200" algn="ctr">
              <a:lnSpc>
                <a:spcPct val="115000"/>
              </a:lnSpc>
            </a:pP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Umuman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dunyoning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turli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mamlakatlarida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manzilgohlari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shahar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deb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atash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shaharga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aylantirish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shartlari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turlichadri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AQSh</a:t>
            </a:r>
            <a:r>
              <a:rPr lang="en-US" sz="2400" b="1" dirty="0">
                <a:latin typeface="Times New Roman" panose="02020603050405020304" pitchFamily="18" charset="0"/>
                <a:cs typeface="Times New Roman" panose="02020603050405020304" pitchFamily="18" charset="0"/>
              </a:rPr>
              <a:t> da </a:t>
            </a:r>
            <a:r>
              <a:rPr lang="en-US" sz="2400" b="1" dirty="0" err="1">
                <a:latin typeface="Times New Roman" panose="02020603050405020304" pitchFamily="18" charset="0"/>
                <a:cs typeface="Times New Roman" panose="02020603050405020304" pitchFamily="18" charset="0"/>
              </a:rPr>
              <a:t>aholisining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soni</a:t>
            </a:r>
            <a:r>
              <a:rPr lang="en-US" sz="2400" b="1" dirty="0">
                <a:latin typeface="Times New Roman" panose="02020603050405020304" pitchFamily="18" charset="0"/>
                <a:cs typeface="Times New Roman" panose="02020603050405020304" pitchFamily="18" charset="0"/>
              </a:rPr>
              <a:t> 2500 </a:t>
            </a:r>
            <a:r>
              <a:rPr lang="en-US" sz="2400" b="1" dirty="0" err="1">
                <a:latin typeface="Times New Roman" panose="02020603050405020304" pitchFamily="18" charset="0"/>
                <a:cs typeface="Times New Roman" panose="02020603050405020304" pitchFamily="18" charset="0"/>
              </a:rPr>
              <a:t>kishidan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ortiq</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barcha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manzilgohlari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shahar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qatoriga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kiritiladi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Frasiyada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soni</a:t>
            </a:r>
            <a:r>
              <a:rPr lang="en-US" sz="2400" b="1" dirty="0">
                <a:latin typeface="Times New Roman" panose="02020603050405020304" pitchFamily="18" charset="0"/>
                <a:cs typeface="Times New Roman" panose="02020603050405020304" pitchFamily="18" charset="0"/>
              </a:rPr>
              <a:t> 2000 </a:t>
            </a:r>
            <a:r>
              <a:rPr lang="en-US" sz="2400" b="1" dirty="0" err="1">
                <a:latin typeface="Times New Roman" panose="02020603050405020304" pitchFamily="18" charset="0"/>
                <a:cs typeface="Times New Roman" panose="02020603050405020304" pitchFamily="18" charset="0"/>
              </a:rPr>
              <a:t>kishi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Islandiyada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atiga</a:t>
            </a:r>
            <a:r>
              <a:rPr lang="en-US" sz="2400" b="1" dirty="0">
                <a:latin typeface="Times New Roman" panose="02020603050405020304" pitchFamily="18" charset="0"/>
                <a:cs typeface="Times New Roman" panose="02020603050405020304" pitchFamily="18" charset="0"/>
              </a:rPr>
              <a:t> 200 </a:t>
            </a:r>
            <a:r>
              <a:rPr lang="en-US" sz="2400" b="1" dirty="0" err="1">
                <a:latin typeface="Times New Roman" panose="02020603050405020304" pitchFamily="18" charset="0"/>
                <a:cs typeface="Times New Roman" panose="02020603050405020304" pitchFamily="18" charset="0"/>
              </a:rPr>
              <a:t>kishi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bo’lsa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kifoya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shaharga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aylantiriladi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Gollandiyada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esa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aksincha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manzilgohlari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shaharga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aylantirish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uchun</a:t>
            </a:r>
            <a:r>
              <a:rPr lang="en-US" sz="2400" b="1" dirty="0">
                <a:latin typeface="Times New Roman" panose="02020603050405020304" pitchFamily="18" charset="0"/>
                <a:cs typeface="Times New Roman" panose="02020603050405020304" pitchFamily="18" charset="0"/>
              </a:rPr>
              <a:t> u </a:t>
            </a:r>
            <a:r>
              <a:rPr lang="en-US" sz="2400" b="1" dirty="0" err="1">
                <a:latin typeface="Times New Roman" panose="02020603050405020304" pitchFamily="18" charset="0"/>
                <a:cs typeface="Times New Roman" panose="02020603050405020304" pitchFamily="18" charset="0"/>
              </a:rPr>
              <a:t>erda</a:t>
            </a:r>
            <a:r>
              <a:rPr lang="en-US" sz="2400" b="1" dirty="0">
                <a:latin typeface="Times New Roman" panose="02020603050405020304" pitchFamily="18" charset="0"/>
                <a:cs typeface="Times New Roman" panose="02020603050405020304" pitchFamily="18" charset="0"/>
              </a:rPr>
              <a:t> 20000 </a:t>
            </a:r>
            <a:r>
              <a:rPr lang="en-US" sz="2400" b="1" dirty="0" err="1">
                <a:latin typeface="Times New Roman" panose="02020603050405020304" pitchFamily="18" charset="0"/>
                <a:cs typeface="Times New Roman" panose="02020603050405020304" pitchFamily="18" charset="0"/>
              </a:rPr>
              <a:t>kishidan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ortiq</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yashashi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kerak</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Koreyada</a:t>
            </a:r>
            <a:r>
              <a:rPr lang="en-US" sz="2400" b="1" dirty="0">
                <a:latin typeface="Times New Roman" panose="02020603050405020304" pitchFamily="18" charset="0"/>
                <a:cs typeface="Times New Roman" panose="02020603050405020304" pitchFamily="18" charset="0"/>
              </a:rPr>
              <a:t> 40000 </a:t>
            </a:r>
            <a:r>
              <a:rPr lang="en-US" sz="2400" b="1" dirty="0" err="1">
                <a:latin typeface="Times New Roman" panose="02020603050405020304" pitchFamily="18" charset="0"/>
                <a:cs typeface="Times New Roman" panose="02020603050405020304" pitchFamily="18" charset="0"/>
              </a:rPr>
              <a:t>kishi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bundan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tashqari</a:t>
            </a:r>
            <a:r>
              <a:rPr lang="en-US" b="1" dirty="0">
                <a:latin typeface="Times New Roman" panose="02020603050405020304" pitchFamily="18" charset="0"/>
                <a:cs typeface="Times New Roman" panose="02020603050405020304" pitchFamily="18" charset="0"/>
              </a:rPr>
              <a:t>.</a:t>
            </a:r>
            <a:endParaRPr lang="uz-Cyrl-UZ"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1349130"/>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360609" y="551288"/>
            <a:ext cx="8564450" cy="5755422"/>
          </a:xfrm>
          <a:prstGeom prst="rect">
            <a:avLst/>
          </a:prstGeom>
        </p:spPr>
        <p:txBody>
          <a:bodyPr wrap="square">
            <a:spAutoFit/>
          </a:bodyPr>
          <a:lstStyle/>
          <a:p>
            <a:pPr indent="457200" algn="ctr">
              <a:lnSpc>
                <a:spcPct val="115000"/>
              </a:lnSpc>
              <a:spcAft>
                <a:spcPts val="0"/>
              </a:spcAft>
            </a:pPr>
            <a:r>
              <a:rPr lang="uz-Latn-UZ"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4.</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Shahar</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darajasiga</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yetmagan</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sanoat</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manzilgohi</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posyolkalar</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uz-Cyrl-UZ"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200" algn="ctr">
              <a:lnSpc>
                <a:spcPct val="115000"/>
              </a:lnSpc>
              <a:spcAft>
                <a:spcPts val="0"/>
              </a:spcAft>
            </a:pP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Bunday</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manzilgohlari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ko’proq</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tog’ –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kon</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sanoati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bilan</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bog’liq</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xolda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vujudga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keladi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Bunday</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shaharchalar</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Germaniyaning</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Rur</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sanoati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rayonida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yuqori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sileziyada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Polshada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Janubiy</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Afrika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Respublikasining</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oltin</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olmos</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konlari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rayonlarida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keng</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tarqalgan</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Yog’och</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tayyorlanadigan</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yirik</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rayonlarda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ham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shunday</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ishchi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shaharchalari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bo’ladi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Konada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Shvetsiya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Finlandiya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boshqa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Ayrim</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mahsulotlarini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qishloq</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xo’jaligi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mahsulotlarini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qayta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ishlash</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bilan</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bog’liq</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shunday</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posyolkalar</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vujudga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keladi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Kuba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Braziliya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qand</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zavodlari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Xindiston</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Xitoy</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Shirilankada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choy</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fabrikalari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boshqa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uz-Cyrl-UZ" sz="2400" b="1" dirty="0">
              <a:solidFill>
                <a:srgbClr val="FFFF00"/>
              </a:solidFill>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049089"/>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1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2691684" y="146322"/>
            <a:ext cx="6452316" cy="5613845"/>
          </a:xfrm>
          <a:prstGeom prst="rect">
            <a:avLst/>
          </a:prstGeom>
        </p:spPr>
        <p:txBody>
          <a:bodyPr wrap="square">
            <a:spAutoFit/>
          </a:bodyPr>
          <a:lstStyle/>
          <a:p>
            <a:pPr indent="457200" algn="ctr">
              <a:lnSpc>
                <a:spcPct val="115000"/>
              </a:lnSpc>
              <a:spcAft>
                <a:spcPts val="0"/>
              </a:spcAft>
            </a:pPr>
            <a:r>
              <a:rPr lang="uz-Latn-UZ"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5.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Ko’makchi</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harakterga</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ega</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punkitlari</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uz-Cyrl-UZ"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200" algn="ctr">
              <a:lnSpc>
                <a:spcPct val="115000"/>
              </a:lnSpc>
              <a:spcAft>
                <a:spcPts val="0"/>
              </a:spcAft>
            </a:pP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Bunday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manzilgohlari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aholisining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soni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kam</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shaharlarga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ham,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qishloqlarga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ham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kiritilmaydi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Vaqt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nuqtaiy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nazaridan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bunday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manzilgohlari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ijtimoiy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territorial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mehnat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taqsimoti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kuchli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taraqqiy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etgan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keyingi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davrlarda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vujudga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kela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boshlagan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a:t>
            </a:r>
            <a:endParaRPr lang="uz-Cyrl-UZ" sz="2400" b="1" dirty="0">
              <a:latin typeface="Calibri" panose="020F0502020204030204" pitchFamily="34" charset="0"/>
              <a:ea typeface="Times New Roman" panose="02020603050405020304" pitchFamily="18" charset="0"/>
              <a:cs typeface="Times New Roman" panose="02020603050405020304" pitchFamily="18" charset="0"/>
            </a:endParaRPr>
          </a:p>
          <a:p>
            <a:pPr indent="457200" algn="ctr">
              <a:lnSpc>
                <a:spcPct val="115000"/>
              </a:lnSpc>
              <a:spcAft>
                <a:spcPts val="0"/>
              </a:spcAft>
            </a:pP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Masalan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sanatoriya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kasalxona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turizim</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rivojlangan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ilmiy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muassaslar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joylashga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shahar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hamda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qishloqlardan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tashqarida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bo’lgan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alohida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manzilgohlari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yana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shunday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ko’makchi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punktlardir</a:t>
            </a:r>
            <a:r>
              <a:rPr lang="en-US" sz="1400" b="1" dirty="0">
                <a:latin typeface="Times New Roman" panose="02020603050405020304" pitchFamily="18" charset="0"/>
                <a:ea typeface="Times New Roman" panose="02020603050405020304" pitchFamily="18" charset="0"/>
                <a:cs typeface="Times New Roman" panose="02020603050405020304" pitchFamily="18" charset="0"/>
              </a:rPr>
              <a:t>.</a:t>
            </a:r>
            <a:endParaRPr lang="uz-Cyrl-UZ" sz="1400" b="1" dirty="0">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6576786"/>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0"/>
            <a:ext cx="9118243"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379924" y="174469"/>
            <a:ext cx="8358389" cy="4737515"/>
          </a:xfrm>
          <a:prstGeom prst="rect">
            <a:avLst/>
          </a:prstGeom>
        </p:spPr>
        <p:txBody>
          <a:bodyPr wrap="square">
            <a:spAutoFit/>
          </a:bodyPr>
          <a:lstStyle/>
          <a:p>
            <a:pPr indent="457200" algn="ctr">
              <a:lnSpc>
                <a:spcPct val="115000"/>
              </a:lnSpc>
              <a:spcAft>
                <a:spcPts val="0"/>
              </a:spcAft>
            </a:pPr>
            <a:r>
              <a:rPr lang="uz-Latn-UZ"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6.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Ko’chmanchi</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halqlarning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yashash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formalari</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uz-Cyrl-UZ" sz="24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endParaRPr>
          </a:p>
          <a:p>
            <a:pPr indent="457200" algn="ctr">
              <a:lnSpc>
                <a:spcPct val="115000"/>
              </a:lnSpc>
              <a:spcAft>
                <a:spcPts val="0"/>
              </a:spcAft>
            </a:pP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Ko’chmanchi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halqlarda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odatda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doimiy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manzilgohlari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bo’lmaydi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ular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vaqtincha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turish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alohida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joylarda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yashaydilar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Ko’chmanchlik</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qadim</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davirlarda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keng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tarqalgan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edi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Hozir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esa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juda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kam</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uchraydi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Turli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xil</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manzilgohlari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biri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aloqada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turli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hududiy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tuzilmalarni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vujudga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keltiradi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a:t>
            </a:r>
            <a:endParaRPr lang="uz-Cyrl-UZ" sz="2400" b="1" dirty="0">
              <a:latin typeface="Calibri" panose="020F0502020204030204" pitchFamily="34" charset="0"/>
              <a:ea typeface="Times New Roman" panose="02020603050405020304" pitchFamily="18" charset="0"/>
              <a:cs typeface="Times New Roman" panose="02020603050405020304" pitchFamily="18" charset="0"/>
            </a:endParaRPr>
          </a:p>
          <a:p>
            <a:pPr indent="457200" algn="ctr">
              <a:lnSpc>
                <a:spcPct val="115000"/>
              </a:lnSpc>
              <a:spcAft>
                <a:spcPts val="0"/>
              </a:spcAft>
            </a:pP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Shuning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ham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manzilgohlarini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geografik</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jihatdan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o’rganganda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ularni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doimiy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aloqada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bo’lgan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butun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tizim</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deb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qarash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ularning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hududiy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mehnat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taqsimotidagi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o’ninish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taxlil</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qilish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maqsadga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muvofiqdir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a:t>
            </a:r>
            <a:endParaRPr lang="uz-Cyrl-UZ" sz="2400" b="1" dirty="0">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6611773"/>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1">
              <a:lumMod val="40000"/>
              <a:lumOff val="60000"/>
            </a:schemeClr>
          </a:fgClr>
          <a:bgClr>
            <a:schemeClr val="bg1"/>
          </a:bgClr>
        </a:pattFill>
        <a:effectLst/>
      </p:bgPr>
    </p:bg>
    <p:spTree>
      <p:nvGrpSpPr>
        <p:cNvPr id="1" name=""/>
        <p:cNvGrpSpPr/>
        <p:nvPr/>
      </p:nvGrpSpPr>
      <p:grpSpPr>
        <a:xfrm>
          <a:off x="0" y="0"/>
          <a:ext cx="0" cy="0"/>
          <a:chOff x="0" y="0"/>
          <a:chExt cx="0" cy="0"/>
        </a:xfrm>
      </p:grpSpPr>
      <p:sp>
        <p:nvSpPr>
          <p:cNvPr id="6" name="Блок-схема: решение 5"/>
          <p:cNvSpPr/>
          <p:nvPr/>
        </p:nvSpPr>
        <p:spPr>
          <a:xfrm>
            <a:off x="419100" y="0"/>
            <a:ext cx="8102600" cy="1473200"/>
          </a:xfrm>
          <a:prstGeom prst="flowChartDecision">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ru-RU" sz="2600" dirty="0"/>
          </a:p>
        </p:txBody>
      </p:sp>
      <p:sp>
        <p:nvSpPr>
          <p:cNvPr id="2" name="Прямоугольник 1"/>
          <p:cNvSpPr/>
          <p:nvPr/>
        </p:nvSpPr>
        <p:spPr>
          <a:xfrm>
            <a:off x="2184400" y="131475"/>
            <a:ext cx="4572000" cy="1508105"/>
          </a:xfrm>
          <a:prstGeom prst="rect">
            <a:avLst/>
          </a:prstGeom>
        </p:spPr>
        <p:txBody>
          <a:bodyPr>
            <a:spAutoFit/>
          </a:bodyPr>
          <a:lstStyle/>
          <a:p>
            <a:pPr algn="ctr"/>
            <a:r>
              <a:rPr lang="en-GB" sz="2400" b="1" dirty="0" err="1">
                <a:solidFill>
                  <a:srgbClr val="002060"/>
                </a:solidFill>
                <a:latin typeface="Algerian" panose="04020705040A02060702" pitchFamily="82" charset="0"/>
                <a:ea typeface="Times New Roman" panose="02020603050405020304" pitchFamily="18" charset="0"/>
                <a:cs typeface="Aharoni" panose="02010803020104030203" pitchFamily="2" charset="-79"/>
              </a:rPr>
              <a:t>Shahar</a:t>
            </a:r>
            <a:r>
              <a:rPr lang="en-GB" sz="2400" b="1" dirty="0">
                <a:solidFill>
                  <a:srgbClr val="002060"/>
                </a:solidFill>
                <a:latin typeface="Algerian" panose="04020705040A02060702" pitchFamily="82" charset="0"/>
                <a:ea typeface="Times New Roman" panose="02020603050405020304" pitchFamily="18" charset="0"/>
                <a:cs typeface="Aharoni" panose="02010803020104030203" pitchFamily="2" charset="-79"/>
              </a:rPr>
              <a:t> </a:t>
            </a:r>
            <a:r>
              <a:rPr lang="en-GB" sz="2400" b="1" dirty="0" err="1">
                <a:solidFill>
                  <a:srgbClr val="002060"/>
                </a:solidFill>
                <a:latin typeface="Algerian" panose="04020705040A02060702" pitchFamily="82" charset="0"/>
                <a:ea typeface="Times New Roman" panose="02020603050405020304" pitchFamily="18" charset="0"/>
                <a:cs typeface="Aharoni" panose="02010803020104030203" pitchFamily="2" charset="-79"/>
              </a:rPr>
              <a:t>aholi</a:t>
            </a:r>
            <a:r>
              <a:rPr lang="en-GB" sz="2400" b="1" dirty="0">
                <a:solidFill>
                  <a:srgbClr val="002060"/>
                </a:solidFill>
                <a:latin typeface="Algerian" panose="04020705040A02060702" pitchFamily="82" charset="0"/>
                <a:ea typeface="Times New Roman" panose="02020603050405020304" pitchFamily="18" charset="0"/>
                <a:cs typeface="Aharoni" panose="02010803020104030203" pitchFamily="2" charset="-79"/>
              </a:rPr>
              <a:t> </a:t>
            </a:r>
            <a:r>
              <a:rPr lang="en-GB" sz="2400" b="1" dirty="0" err="1">
                <a:solidFill>
                  <a:srgbClr val="002060"/>
                </a:solidFill>
                <a:latin typeface="Algerian" panose="04020705040A02060702" pitchFamily="82" charset="0"/>
                <a:ea typeface="Times New Roman" panose="02020603050405020304" pitchFamily="18" charset="0"/>
                <a:cs typeface="Aharoni" panose="02010803020104030203" pitchFamily="2" charset="-79"/>
              </a:rPr>
              <a:t>punktlarining</a:t>
            </a:r>
            <a:r>
              <a:rPr lang="en-GB" sz="2400" b="1" dirty="0">
                <a:solidFill>
                  <a:srgbClr val="002060"/>
                </a:solidFill>
                <a:latin typeface="Algerian" panose="04020705040A02060702" pitchFamily="82" charset="0"/>
                <a:ea typeface="Times New Roman" panose="02020603050405020304" pitchFamily="18" charset="0"/>
                <a:cs typeface="Aharoni" panose="02010803020104030203" pitchFamily="2" charset="-79"/>
              </a:rPr>
              <a:t> </a:t>
            </a:r>
            <a:r>
              <a:rPr lang="en-GB" sz="2400" b="1" dirty="0" err="1">
                <a:solidFill>
                  <a:srgbClr val="002060"/>
                </a:solidFill>
                <a:latin typeface="Algerian" panose="04020705040A02060702" pitchFamily="82" charset="0"/>
                <a:ea typeface="Times New Roman" panose="02020603050405020304" pitchFamily="18" charset="0"/>
                <a:cs typeface="Aharoni" panose="02010803020104030203" pitchFamily="2" charset="-79"/>
              </a:rPr>
              <a:t>rivojlanish</a:t>
            </a:r>
            <a:r>
              <a:rPr lang="en-GB" sz="2400" b="1" dirty="0">
                <a:solidFill>
                  <a:srgbClr val="002060"/>
                </a:solidFill>
                <a:latin typeface="Algerian" panose="04020705040A02060702" pitchFamily="82" charset="0"/>
                <a:ea typeface="Times New Roman" panose="02020603050405020304" pitchFamily="18" charset="0"/>
                <a:cs typeface="Aharoni" panose="02010803020104030203" pitchFamily="2" charset="-79"/>
              </a:rPr>
              <a:t> </a:t>
            </a:r>
            <a:r>
              <a:rPr lang="en-GB" sz="2400" b="1" dirty="0" err="1">
                <a:solidFill>
                  <a:srgbClr val="002060"/>
                </a:solidFill>
                <a:latin typeface="Algerian" panose="04020705040A02060702" pitchFamily="82" charset="0"/>
                <a:ea typeface="Times New Roman" panose="02020603050405020304" pitchFamily="18" charset="0"/>
                <a:cs typeface="Aharoni" panose="02010803020104030203" pitchFamily="2" charset="-79"/>
              </a:rPr>
              <a:t>hususiyatlari</a:t>
            </a:r>
            <a:r>
              <a:rPr lang="uz-Latn-UZ" sz="2400" b="1" dirty="0">
                <a:solidFill>
                  <a:srgbClr val="002060"/>
                </a:solidFill>
                <a:latin typeface="Algerian" panose="04020705040A02060702" pitchFamily="82" charset="0"/>
                <a:ea typeface="Times New Roman" panose="02020603050405020304" pitchFamily="18" charset="0"/>
                <a:cs typeface="Aharoni" panose="02010803020104030203" pitchFamily="2" charset="-79"/>
              </a:rPr>
              <a:t>.</a:t>
            </a:r>
            <a:endParaRPr lang="uz-Cyrl-UZ" sz="2400" b="1" dirty="0">
              <a:solidFill>
                <a:srgbClr val="002060"/>
              </a:solidFill>
              <a:cs typeface="Aharoni" panose="02010803020104030203" pitchFamily="2" charset="-79"/>
            </a:endParaRPr>
          </a:p>
          <a:p>
            <a:pPr algn="ctr"/>
            <a:endParaRPr lang="ru-RU" sz="2000" dirty="0"/>
          </a:p>
        </p:txBody>
      </p:sp>
      <p:sp>
        <p:nvSpPr>
          <p:cNvPr id="8" name="Блок-схема: подготовка 7"/>
          <p:cNvSpPr/>
          <p:nvPr/>
        </p:nvSpPr>
        <p:spPr>
          <a:xfrm>
            <a:off x="237849" y="1562306"/>
            <a:ext cx="8725846" cy="5238205"/>
          </a:xfrm>
          <a:prstGeom prst="flowChartPreparation">
            <a:avLst/>
          </a:prstGeom>
        </p:spPr>
        <p:style>
          <a:lnRef idx="2">
            <a:schemeClr val="accent4"/>
          </a:lnRef>
          <a:fillRef idx="1">
            <a:schemeClr val="lt1"/>
          </a:fillRef>
          <a:effectRef idx="0">
            <a:schemeClr val="accent4"/>
          </a:effectRef>
          <a:fontRef idx="minor">
            <a:schemeClr val="dk1"/>
          </a:fontRef>
        </p:style>
        <p:txBody>
          <a:bodyPr rtlCol="0" anchor="ctr"/>
          <a:lstStyle/>
          <a:p>
            <a:r>
              <a:rPr lang="en-US" sz="3200" kern="1000" dirty="0" smtClean="0">
                <a:latin typeface="Times New Roman" panose="02020603050405020304" pitchFamily="18" charset="0"/>
                <a:ea typeface="Times New Roman" panose="02020603050405020304" pitchFamily="18" charset="0"/>
              </a:rPr>
              <a:t>    </a:t>
            </a:r>
            <a:endParaRPr lang="ru-RU" sz="3200" dirty="0"/>
          </a:p>
        </p:txBody>
      </p:sp>
      <p:sp>
        <p:nvSpPr>
          <p:cNvPr id="3" name="Прямоугольник 2"/>
          <p:cNvSpPr/>
          <p:nvPr/>
        </p:nvSpPr>
        <p:spPr>
          <a:xfrm>
            <a:off x="1354134" y="1957888"/>
            <a:ext cx="6493276" cy="4524315"/>
          </a:xfrm>
          <a:prstGeom prst="rect">
            <a:avLst/>
          </a:prstGeom>
        </p:spPr>
        <p:txBody>
          <a:bodyPr wrap="square">
            <a:spAutoFit/>
          </a:bodyPr>
          <a:lstStyle/>
          <a:p>
            <a:pPr algn="ctr"/>
            <a:r>
              <a:rPr lang="en-US" sz="2400" b="1" dirty="0" err="1">
                <a:latin typeface="Times New Roman" panose="02020603050405020304" pitchFamily="18" charset="0"/>
                <a:ea typeface="Times New Roman" panose="02020603050405020304" pitchFamily="18" charset="0"/>
              </a:rPr>
              <a:t>Shaharlar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kishilik</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jamiyatining</a:t>
            </a:r>
            <a:r>
              <a:rPr lang="en-US" sz="2400" b="1" dirty="0">
                <a:latin typeface="Times New Roman" panose="02020603050405020304" pitchFamily="18" charset="0"/>
                <a:ea typeface="Times New Roman" panose="02020603050405020304" pitchFamily="18" charset="0"/>
              </a:rPr>
              <a:t> ilk </a:t>
            </a:r>
            <a:r>
              <a:rPr lang="en-US" sz="2400" b="1" dirty="0" err="1">
                <a:latin typeface="Times New Roman" panose="02020603050405020304" pitchFamily="18" charset="0"/>
                <a:ea typeface="Times New Roman" panose="02020603050405020304" pitchFamily="18" charset="0"/>
              </a:rPr>
              <a:t>davrlar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bo‘lgan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antik</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davrlarda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yuqori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darajada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shakllanib</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jamiyat</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taraqqiyotida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katta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o‘rin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tutgan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Antik</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davr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davlatchiligida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Shaharlar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markaziy</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o‘rin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tutib</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punkti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sifatida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emas</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davlatlar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negizi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sifatida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maydonga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chiqadi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Misr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Yunoniston</a:t>
            </a:r>
            <a:r>
              <a:rPr lang="en-US" sz="2400" b="1" dirty="0">
                <a:latin typeface="Times New Roman" panose="02020603050405020304" pitchFamily="18" charset="0"/>
                <a:ea typeface="Times New Roman" panose="02020603050405020304" pitchFamily="18" charset="0"/>
              </a:rPr>
              <a:t>, Rim </a:t>
            </a:r>
            <a:r>
              <a:rPr lang="en-US" sz="2400" b="1" dirty="0" err="1">
                <a:latin typeface="Times New Roman" panose="02020603050405020304" pitchFamily="18" charset="0"/>
                <a:ea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rPr>
              <a:t> Old </a:t>
            </a:r>
            <a:r>
              <a:rPr lang="en-US" sz="2400" b="1" dirty="0" err="1">
                <a:latin typeface="Times New Roman" panose="02020603050405020304" pitchFamily="18" charset="0"/>
                <a:ea typeface="Times New Roman" panose="02020603050405020304" pitchFamily="18" charset="0"/>
              </a:rPr>
              <a:t>Osiyo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mamalakatlari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Shaharlarning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rivojlanishi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tufayli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kuchli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taraqqiy</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etgan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davlatlarga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aylangan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Shaharlar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inqirozi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esa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bu</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davlatlarning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parchalanishiga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hatto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yo‘q</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bo‘lib</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ketishiga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sabab</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bo‘lgan</a:t>
            </a:r>
            <a:r>
              <a:rPr lang="en-US" sz="2400" b="1" dirty="0">
                <a:latin typeface="Times New Roman" panose="02020603050405020304" pitchFamily="18" charset="0"/>
                <a:ea typeface="Times New Roman" panose="02020603050405020304" pitchFamily="18" charset="0"/>
              </a:rPr>
              <a:t>.</a:t>
            </a:r>
            <a:endParaRPr lang="uz-Cyrl-UZ" sz="2400" b="1" dirty="0"/>
          </a:p>
        </p:txBody>
      </p:sp>
    </p:spTree>
    <p:extLst>
      <p:ext uri="{BB962C8B-B14F-4D97-AF65-F5344CB8AC3E}">
        <p14:creationId xmlns:p14="http://schemas.microsoft.com/office/powerpoint/2010/main" val="1798799524"/>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circle(in)">
                                      <p:cBhvr>
                                        <p:cTn id="2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P spid="8" grpId="0" animBg="1"/>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 двумя вырезанными соседними углами 2"/>
          <p:cNvSpPr/>
          <p:nvPr/>
        </p:nvSpPr>
        <p:spPr>
          <a:xfrm>
            <a:off x="1045028" y="757645"/>
            <a:ext cx="7471954" cy="5512526"/>
          </a:xfrm>
          <a:prstGeom prst="snip2Same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ru-RU" sz="3200" dirty="0">
              <a:latin typeface="Times New Roman" pitchFamily="18" charset="0"/>
              <a:cs typeface="Times New Roman" pitchFamily="18" charset="0"/>
            </a:endParaRPr>
          </a:p>
        </p:txBody>
      </p:sp>
      <p:sp>
        <p:nvSpPr>
          <p:cNvPr id="2" name="Прямоугольник 1"/>
          <p:cNvSpPr/>
          <p:nvPr/>
        </p:nvSpPr>
        <p:spPr>
          <a:xfrm>
            <a:off x="1285495" y="1173385"/>
            <a:ext cx="7231487" cy="4893647"/>
          </a:xfrm>
          <a:prstGeom prst="rect">
            <a:avLst/>
          </a:prstGeom>
        </p:spPr>
        <p:txBody>
          <a:bodyPr wrap="square">
            <a:spAutoFit/>
          </a:bodyPr>
          <a:lstStyle/>
          <a:p>
            <a:pPr algn="ct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Shaharlar</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ijtimoiy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mehnat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taqsimoti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natijasida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vujudga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kelgan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punktlari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ularning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bunyod</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qilinishida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qishloqlarga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nisbatan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turli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tabiiy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iqtisodiy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ijtimoiy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hamda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eng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muhimi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strategik</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qulaylik</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sharoitlari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talab</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etiladi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Aytish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mumkinki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ba’zi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hollarda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bu</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talablardan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eng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muhimi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muayyan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bitta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omilga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bo‘ysinadi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Shaharlarning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shakllanishi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rivojlanishi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insoniyat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taraqqiyotida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yangi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yo‘nalishlarni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ochib</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beradi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Barcha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yangiliklar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o‘zgarishlar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tushuncha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munosabatlar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Shaharlarda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paydo</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Arxitektura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yozuv</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siyosiy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munosabatlar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ilm</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-fan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taraqqiyoti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Shaharlar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tushunchasi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bog’liqdir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uz-Cyrl-UZ" sz="2400" b="1" dirty="0">
              <a:latin typeface="Times New Roman" panose="02020603050405020304" pitchFamily="18" charset="0"/>
              <a:cs typeface="Times New Roman" panose="02020603050405020304" pitchFamily="18" charset="0"/>
            </a:endParaRP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 двумя вырезанными противолежащими углами 2"/>
          <p:cNvSpPr/>
          <p:nvPr/>
        </p:nvSpPr>
        <p:spPr bwMode="auto">
          <a:xfrm>
            <a:off x="321973" y="321972"/>
            <a:ext cx="8641724" cy="6368709"/>
          </a:xfrm>
          <a:prstGeom prst="snip2DiagRect">
            <a:avLst>
              <a:gd name="adj1" fmla="val 21169"/>
              <a:gd name="adj2" fmla="val 22062"/>
            </a:avLst>
          </a:prstGeom>
          <a:solidFill>
            <a:schemeClr val="accent4">
              <a:lumMod val="60000"/>
              <a:lumOff val="40000"/>
            </a:schemeClr>
          </a:solidFill>
          <a:ln w="9525" cap="flat" cmpd="sng" algn="ctr">
            <a:solidFill>
              <a:schemeClr val="tx1"/>
            </a:solidFill>
            <a:prstDash val="solid"/>
            <a:round/>
            <a:headEnd type="none" w="med" len="med"/>
            <a:tailEnd type="none" w="med" len="med"/>
          </a:ln>
          <a:effectLst/>
          <a:scene3d>
            <a:camera prst="orthographicFront"/>
            <a:lightRig rig="threePt" dir="t"/>
          </a:scene3d>
          <a:sp3d>
            <a:bevelT w="381000" h="381000" prst="relaxedInset"/>
          </a:sp3d>
        </p:spPr>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lnSpc>
                <a:spcPct val="150000"/>
              </a:lnSpc>
              <a:defRPr/>
            </a:pPr>
            <a:endParaRPr lang="ru-RU" sz="3600" b="1" dirty="0">
              <a:latin typeface="Arial" charset="0"/>
            </a:endParaRPr>
          </a:p>
        </p:txBody>
      </p:sp>
      <p:sp>
        <p:nvSpPr>
          <p:cNvPr id="3" name="Прямоугольник 2"/>
          <p:cNvSpPr/>
          <p:nvPr/>
        </p:nvSpPr>
        <p:spPr>
          <a:xfrm>
            <a:off x="1067338" y="1349934"/>
            <a:ext cx="7150994" cy="4312784"/>
          </a:xfrm>
          <a:prstGeom prst="rect">
            <a:avLst/>
          </a:prstGeom>
        </p:spPr>
        <p:txBody>
          <a:bodyPr wrap="square">
            <a:spAutoFit/>
          </a:bodyPr>
          <a:lstStyle/>
          <a:p>
            <a:pPr algn="ctr">
              <a:lnSpc>
                <a:spcPct val="115000"/>
              </a:lnSpc>
              <a:spcAft>
                <a:spcPts val="0"/>
              </a:spcAft>
            </a:pP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Qadimiy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Shaharlardagi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binolar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shakllar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turli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tarixiy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davrlar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qiyofasi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haqida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ma’lumot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beradi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bugungi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kunda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Shaharlarning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rivojlanishi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mamlakatlarning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ijtimoiy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iqtisodiy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taraqqiyotidagi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asosiy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ko‘rsatkichlaridan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biridir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Turli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tarixiy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davrlarda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Shaharlarning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ahamiyati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u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bu</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darajada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o‘zgarib</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turgan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bo‘lsada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ular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yirik</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punktlari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asosiy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ishlab</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chiqarish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savdo</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tugunlari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strategik</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ahamiyatga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ega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bo‘lgan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nuqtalar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poytaxtlar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kabi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vazifalarni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bajarib</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kelgan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uz-Cyrl-UZ" b="1"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4012452"/>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2"/>
                                        </p:tgtEl>
                                        <p:attrNameLst>
                                          <p:attrName>ppt_x</p:attrName>
                                        </p:attrNameLst>
                                      </p:cBhvr>
                                      <p:tavLst>
                                        <p:tav tm="0">
                                          <p:val>
                                            <p:strVal val="ppt_x"/>
                                          </p:val>
                                        </p:tav>
                                        <p:tav tm="100000">
                                          <p:val>
                                            <p:strVal val="ppt_x"/>
                                          </p:val>
                                        </p:tav>
                                      </p:tavLst>
                                    </p:anim>
                                    <p:anim calcmode="lin" valueType="num">
                                      <p:cBhvr additive="base">
                                        <p:cTn id="7" dur="500"/>
                                        <p:tgtEl>
                                          <p:spTgt spid="2"/>
                                        </p:tgtEl>
                                        <p:attrNameLst>
                                          <p:attrName>ppt_y</p:attrName>
                                        </p:attrNameLst>
                                      </p:cBhvr>
                                      <p:tavLst>
                                        <p:tav tm="0">
                                          <p:val>
                                            <p:strVal val="ppt_y"/>
                                          </p:val>
                                        </p:tav>
                                        <p:tav tm="100000">
                                          <p:val>
                                            <p:strVal val="1+ppt_h/2"/>
                                          </p:val>
                                        </p:tav>
                                      </p:tavLst>
                                    </p:anim>
                                    <p:set>
                                      <p:cBhvr>
                                        <p:cTn id="8" dur="1" fill="hold">
                                          <p:stCondLst>
                                            <p:cond delay="499"/>
                                          </p:stCondLst>
                                        </p:cTn>
                                        <p:tgtEl>
                                          <p:spTgt spid="2"/>
                                        </p:tgtEl>
                                        <p:attrNameLst>
                                          <p:attrName>style.visibility</p:attrName>
                                        </p:attrNameLst>
                                      </p:cBhvr>
                                      <p:to>
                                        <p:strVal val="hidden"/>
                                      </p:to>
                                    </p:set>
                                  </p:childTnLst>
                                </p:cTn>
                              </p:par>
                              <p:par>
                                <p:cTn id="9" presetID="2" presetClass="exit" presetSubtype="4" fill="hold" grpId="0" nodeType="withEffect">
                                  <p:stCondLst>
                                    <p:cond delay="0"/>
                                  </p:stCondLst>
                                  <p:childTnLst>
                                    <p:anim calcmode="lin" valueType="num">
                                      <p:cBhvr additive="base">
                                        <p:cTn id="10" dur="500"/>
                                        <p:tgtEl>
                                          <p:spTgt spid="3"/>
                                        </p:tgtEl>
                                        <p:attrNameLst>
                                          <p:attrName>ppt_x</p:attrName>
                                        </p:attrNameLst>
                                      </p:cBhvr>
                                      <p:tavLst>
                                        <p:tav tm="0">
                                          <p:val>
                                            <p:strVal val="ppt_x"/>
                                          </p:val>
                                        </p:tav>
                                        <p:tav tm="100000">
                                          <p:val>
                                            <p:strVal val="ppt_x"/>
                                          </p:val>
                                        </p:tav>
                                      </p:tavLst>
                                    </p:anim>
                                    <p:anim calcmode="lin" valueType="num">
                                      <p:cBhvr additive="base">
                                        <p:cTn id="11" dur="500"/>
                                        <p:tgtEl>
                                          <p:spTgt spid="3"/>
                                        </p:tgtEl>
                                        <p:attrNameLst>
                                          <p:attrName>ppt_y</p:attrName>
                                        </p:attrNameLst>
                                      </p:cBhvr>
                                      <p:tavLst>
                                        <p:tav tm="0">
                                          <p:val>
                                            <p:strVal val="ppt_y"/>
                                          </p:val>
                                        </p:tav>
                                        <p:tav tm="100000">
                                          <p:val>
                                            <p:strVal val="1+ppt_h/2"/>
                                          </p:val>
                                        </p:tav>
                                      </p:tavLst>
                                    </p:anim>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Блок-схема: подготовка 1"/>
          <p:cNvSpPr/>
          <p:nvPr/>
        </p:nvSpPr>
        <p:spPr>
          <a:xfrm>
            <a:off x="512393" y="391886"/>
            <a:ext cx="7974784" cy="5747657"/>
          </a:xfrm>
          <a:prstGeom prst="flowChartPreparation">
            <a:avLst/>
          </a:prstGeom>
          <a:solidFill>
            <a:srgbClr val="F8E6D4"/>
          </a:solidFill>
          <a:effectLst>
            <a:glow rad="482600">
              <a:srgbClr val="FF6600">
                <a:alpha val="40000"/>
              </a:srgbClr>
            </a:glow>
            <a:innerShdw blurRad="114300">
              <a:prstClr val="black"/>
            </a:innerShdw>
            <a:reflection blurRad="304800" stA="50000" endA="300" endPos="90000" dist="127000" dir="5400000" sy="-100000" algn="bl" rotWithShape="0"/>
            <a:softEdge rad="31750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solidFill>
                <a:schemeClr val="tx1"/>
              </a:solidFill>
            </a:endParaRPr>
          </a:p>
        </p:txBody>
      </p:sp>
      <p:sp>
        <p:nvSpPr>
          <p:cNvPr id="3" name="Прямоугольник 2"/>
          <p:cNvSpPr/>
          <p:nvPr/>
        </p:nvSpPr>
        <p:spPr>
          <a:xfrm>
            <a:off x="1491255" y="1372888"/>
            <a:ext cx="6017060" cy="3785652"/>
          </a:xfrm>
          <a:prstGeom prst="rect">
            <a:avLst/>
          </a:prstGeom>
        </p:spPr>
        <p:txBody>
          <a:bodyPr wrap="square">
            <a:spAutoFit/>
          </a:bodyPr>
          <a:lstStyle/>
          <a:p>
            <a:pPr algn="ct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Shaharlarning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tarixiy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ahamiyati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shundaki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turli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davrlarda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xalqlarning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milliy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shakllanishi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madaniy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ijtimoiy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iqtisodiy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rivojlanishi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haqida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ma’lumot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beradi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Binobarin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Shaharlarning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vujudga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kelishi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shakllanishida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xalqlarning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rivojlanish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yo‘nalishlari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namoyon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bo‘ladi.Shaharlar</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punkti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ijtimoiy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hodisa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sifatida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turli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tarixiy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davrlarda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jamiyat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taraqqiyotida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alohida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o‘rinlarga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ega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bo‘lgan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Прямоугольник с двумя вырезанными противолежащими углами 6"/>
          <p:cNvSpPr/>
          <p:nvPr/>
        </p:nvSpPr>
        <p:spPr bwMode="auto">
          <a:xfrm>
            <a:off x="242457" y="153835"/>
            <a:ext cx="8286808" cy="1275720"/>
          </a:xfrm>
          <a:prstGeom prst="snip2DiagRect">
            <a:avLst>
              <a:gd name="adj1" fmla="val 0"/>
              <a:gd name="adj2" fmla="val 6918"/>
            </a:avLst>
          </a:prstGeom>
          <a:solidFill>
            <a:schemeClr val="accent6">
              <a:lumMod val="40000"/>
              <a:lumOff val="60000"/>
            </a:schemeClr>
          </a:solidFill>
          <a:ln w="9525" cap="flat" cmpd="sng" algn="ctr">
            <a:solidFill>
              <a:schemeClr val="tx1"/>
            </a:solidFill>
            <a:prstDash val="solid"/>
            <a:round/>
            <a:headEnd type="none" w="med" len="med"/>
            <a:tailEnd type="none" w="med" len="med"/>
          </a:ln>
          <a:effectLst/>
          <a:scene3d>
            <a:camera prst="orthographicFront"/>
            <a:lightRig rig="threePt" dir="t"/>
          </a:scene3d>
          <a:sp3d>
            <a:bevelT w="381000" h="381000"/>
          </a:sp3d>
        </p:spPr>
        <p:txBody>
          <a:bodyPr/>
          <a:lstStyle/>
          <a:p>
            <a:pPr algn="just">
              <a:defRPr/>
            </a:pPr>
            <a:r>
              <a:rPr lang="en-US" sz="2800" b="1" dirty="0" err="1" smtClean="0">
                <a:solidFill>
                  <a:srgbClr val="FF0000"/>
                </a:solidFill>
                <a:latin typeface="Algerian" panose="04020705040A02060702" pitchFamily="82" charset="0"/>
              </a:rPr>
              <a:t>Qadimgi</a:t>
            </a:r>
            <a:r>
              <a:rPr lang="en-US" sz="2800" b="1" dirty="0" smtClean="0">
                <a:solidFill>
                  <a:srgbClr val="FF0000"/>
                </a:solidFill>
                <a:latin typeface="Algerian" panose="04020705040A02060702" pitchFamily="82" charset="0"/>
              </a:rPr>
              <a:t> </a:t>
            </a:r>
            <a:r>
              <a:rPr lang="en-US" sz="2800" b="1" dirty="0" err="1">
                <a:solidFill>
                  <a:srgbClr val="FF0000"/>
                </a:solidFill>
                <a:latin typeface="Algerian" panose="04020705040A02060702" pitchFamily="82" charset="0"/>
              </a:rPr>
              <a:t>Shaharlarning</a:t>
            </a:r>
            <a:r>
              <a:rPr lang="en-US" sz="2800" b="1" dirty="0">
                <a:solidFill>
                  <a:srgbClr val="FF0000"/>
                </a:solidFill>
                <a:latin typeface="Algerian" panose="04020705040A02060702" pitchFamily="82" charset="0"/>
              </a:rPr>
              <a:t> </a:t>
            </a:r>
            <a:r>
              <a:rPr lang="en-US" sz="2800" b="1" dirty="0" err="1">
                <a:solidFill>
                  <a:srgbClr val="FF0000"/>
                </a:solidFill>
                <a:latin typeface="Algerian" panose="04020705040A02060702" pitchFamily="82" charset="0"/>
              </a:rPr>
              <a:t>vujudga</a:t>
            </a:r>
            <a:r>
              <a:rPr lang="en-US" sz="2800" b="1" dirty="0">
                <a:solidFill>
                  <a:srgbClr val="FF0000"/>
                </a:solidFill>
                <a:latin typeface="Algerian" panose="04020705040A02060702" pitchFamily="82" charset="0"/>
              </a:rPr>
              <a:t> </a:t>
            </a:r>
            <a:r>
              <a:rPr lang="en-US" sz="2800" b="1" dirty="0" err="1">
                <a:solidFill>
                  <a:srgbClr val="FF0000"/>
                </a:solidFill>
                <a:latin typeface="Algerian" panose="04020705040A02060702" pitchFamily="82" charset="0"/>
              </a:rPr>
              <a:t>kelishida</a:t>
            </a:r>
            <a:r>
              <a:rPr lang="en-US" sz="2800" b="1" dirty="0">
                <a:solidFill>
                  <a:srgbClr val="FF0000"/>
                </a:solidFill>
                <a:latin typeface="Algerian" panose="04020705040A02060702" pitchFamily="82" charset="0"/>
              </a:rPr>
              <a:t> </a:t>
            </a:r>
            <a:r>
              <a:rPr lang="en-US" sz="2800" b="1" dirty="0" err="1">
                <a:solidFill>
                  <a:srgbClr val="FF0000"/>
                </a:solidFill>
                <a:latin typeface="Algerian" panose="04020705040A02060702" pitchFamily="82" charset="0"/>
              </a:rPr>
              <a:t>asosan</a:t>
            </a:r>
            <a:r>
              <a:rPr lang="en-US" sz="2800" b="1" dirty="0">
                <a:solidFill>
                  <a:srgbClr val="FF0000"/>
                </a:solidFill>
                <a:latin typeface="Algerian" panose="04020705040A02060702" pitchFamily="82" charset="0"/>
              </a:rPr>
              <a:t> </a:t>
            </a:r>
            <a:r>
              <a:rPr lang="en-US" sz="2800" b="1" dirty="0" err="1">
                <a:solidFill>
                  <a:srgbClr val="FF0000"/>
                </a:solidFill>
                <a:latin typeface="Algerian" panose="04020705040A02060702" pitchFamily="82" charset="0"/>
              </a:rPr>
              <a:t>ikkita</a:t>
            </a:r>
            <a:r>
              <a:rPr lang="en-US" sz="2800" b="1" dirty="0">
                <a:solidFill>
                  <a:srgbClr val="FF0000"/>
                </a:solidFill>
                <a:latin typeface="Algerian" panose="04020705040A02060702" pitchFamily="82" charset="0"/>
              </a:rPr>
              <a:t> </a:t>
            </a:r>
            <a:r>
              <a:rPr lang="en-US" sz="2800" b="1" dirty="0" err="1">
                <a:solidFill>
                  <a:srgbClr val="FF0000"/>
                </a:solidFill>
                <a:latin typeface="Algerian" panose="04020705040A02060702" pitchFamily="82" charset="0"/>
              </a:rPr>
              <a:t>omil</a:t>
            </a:r>
            <a:r>
              <a:rPr lang="en-US" sz="2800" b="1" dirty="0">
                <a:solidFill>
                  <a:srgbClr val="FF0000"/>
                </a:solidFill>
                <a:latin typeface="Algerian" panose="04020705040A02060702" pitchFamily="82" charset="0"/>
              </a:rPr>
              <a:t> </a:t>
            </a:r>
            <a:r>
              <a:rPr lang="en-US" sz="2800" b="1" dirty="0" err="1">
                <a:solidFill>
                  <a:srgbClr val="FF0000"/>
                </a:solidFill>
                <a:latin typeface="Algerian" panose="04020705040A02060702" pitchFamily="82" charset="0"/>
              </a:rPr>
              <a:t>muhim</a:t>
            </a:r>
            <a:r>
              <a:rPr lang="en-US" sz="2800" b="1" dirty="0">
                <a:solidFill>
                  <a:srgbClr val="FF0000"/>
                </a:solidFill>
                <a:latin typeface="Algerian" panose="04020705040A02060702" pitchFamily="82" charset="0"/>
              </a:rPr>
              <a:t> </a:t>
            </a:r>
            <a:r>
              <a:rPr lang="en-US" sz="2800" b="1" dirty="0" err="1">
                <a:solidFill>
                  <a:srgbClr val="FF0000"/>
                </a:solidFill>
                <a:latin typeface="Algerian" panose="04020705040A02060702" pitchFamily="82" charset="0"/>
              </a:rPr>
              <a:t>o‘rin</a:t>
            </a:r>
            <a:r>
              <a:rPr lang="en-US" sz="2800" b="1" dirty="0">
                <a:solidFill>
                  <a:srgbClr val="FF0000"/>
                </a:solidFill>
                <a:latin typeface="Algerian" panose="04020705040A02060702" pitchFamily="82" charset="0"/>
              </a:rPr>
              <a:t> </a:t>
            </a:r>
            <a:r>
              <a:rPr lang="en-US" sz="2800" b="1" dirty="0" err="1">
                <a:solidFill>
                  <a:srgbClr val="FF0000"/>
                </a:solidFill>
                <a:latin typeface="Algerian" panose="04020705040A02060702" pitchFamily="82" charset="0"/>
              </a:rPr>
              <a:t>tutgan</a:t>
            </a:r>
            <a:r>
              <a:rPr lang="en-US" sz="2800" b="1" dirty="0">
                <a:solidFill>
                  <a:srgbClr val="FF0000"/>
                </a:solidFill>
                <a:latin typeface="Algerian" panose="04020705040A02060702" pitchFamily="82" charset="0"/>
              </a:rPr>
              <a:t>. </a:t>
            </a:r>
            <a:endParaRPr lang="ru-RU" sz="2800" b="1" dirty="0">
              <a:solidFill>
                <a:srgbClr val="FF0000"/>
              </a:solidFill>
              <a:latin typeface="Arial" charset="0"/>
            </a:endParaRPr>
          </a:p>
        </p:txBody>
      </p:sp>
      <p:sp>
        <p:nvSpPr>
          <p:cNvPr id="3" name="Блок-схема: подготовка 2"/>
          <p:cNvSpPr/>
          <p:nvPr/>
        </p:nvSpPr>
        <p:spPr>
          <a:xfrm>
            <a:off x="1210614" y="2070100"/>
            <a:ext cx="5701361" cy="2089150"/>
          </a:xfrm>
          <a:prstGeom prst="flowChartPreparation">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2800" dirty="0">
              <a:solidFill>
                <a:srgbClr val="002060"/>
              </a:solidFill>
            </a:endParaRPr>
          </a:p>
        </p:txBody>
      </p:sp>
      <p:sp>
        <p:nvSpPr>
          <p:cNvPr id="4" name="Овал 3"/>
          <p:cNvSpPr/>
          <p:nvPr/>
        </p:nvSpPr>
        <p:spPr>
          <a:xfrm>
            <a:off x="1609860" y="4508500"/>
            <a:ext cx="5625966" cy="1873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endParaRPr lang="ru-RU" sz="2800" dirty="0">
              <a:solidFill>
                <a:schemeClr val="accent6">
                  <a:lumMod val="40000"/>
                  <a:lumOff val="60000"/>
                </a:schemeClr>
              </a:solidFill>
              <a:latin typeface="Arial" charset="0"/>
            </a:endParaRPr>
          </a:p>
        </p:txBody>
      </p:sp>
      <p:sp>
        <p:nvSpPr>
          <p:cNvPr id="5" name="Прямоугольник 4"/>
          <p:cNvSpPr/>
          <p:nvPr/>
        </p:nvSpPr>
        <p:spPr>
          <a:xfrm>
            <a:off x="2263366" y="2637621"/>
            <a:ext cx="3595856" cy="954107"/>
          </a:xfrm>
          <a:prstGeom prst="rect">
            <a:avLst/>
          </a:prstGeom>
        </p:spPr>
        <p:txBody>
          <a:bodyPr wrap="none">
            <a:spAutoFit/>
          </a:bodyPr>
          <a:lstStyle/>
          <a:p>
            <a:pPr algn="ctr">
              <a:defRPr/>
            </a:pPr>
            <a:r>
              <a:rPr lang="en-US" sz="2800" b="1" dirty="0">
                <a:solidFill>
                  <a:srgbClr val="002060"/>
                </a:solidFill>
                <a:latin typeface="Algerian" panose="04020705040A02060702" pitchFamily="82" charset="0"/>
              </a:rPr>
              <a:t>1.Savdo</a:t>
            </a:r>
            <a:r>
              <a:rPr lang="uz-Latn-UZ" sz="2800" b="1" dirty="0">
                <a:solidFill>
                  <a:srgbClr val="002060"/>
                </a:solidFill>
                <a:latin typeface="Algerian" panose="04020705040A02060702" pitchFamily="82" charset="0"/>
              </a:rPr>
              <a:t>-</a:t>
            </a:r>
            <a:r>
              <a:rPr lang="en-US" sz="2800" b="1" dirty="0" err="1">
                <a:solidFill>
                  <a:srgbClr val="002060"/>
                </a:solidFill>
                <a:latin typeface="Algerian" panose="04020705040A02060702" pitchFamily="82" charset="0"/>
              </a:rPr>
              <a:t>sotiqning</a:t>
            </a:r>
            <a:r>
              <a:rPr lang="en-US" sz="2800" b="1" dirty="0">
                <a:solidFill>
                  <a:srgbClr val="002060"/>
                </a:solidFill>
                <a:latin typeface="Algerian" panose="04020705040A02060702" pitchFamily="82" charset="0"/>
              </a:rPr>
              <a:t> </a:t>
            </a:r>
            <a:endParaRPr lang="uz-Latn-UZ" sz="2800" b="1" dirty="0" smtClean="0">
              <a:solidFill>
                <a:srgbClr val="002060"/>
              </a:solidFill>
              <a:latin typeface="Algerian" panose="04020705040A02060702" pitchFamily="82" charset="0"/>
            </a:endParaRPr>
          </a:p>
          <a:p>
            <a:pPr algn="ctr">
              <a:defRPr/>
            </a:pPr>
            <a:r>
              <a:rPr lang="en-US" sz="2800" b="1" dirty="0" err="1" smtClean="0">
                <a:solidFill>
                  <a:srgbClr val="002060"/>
                </a:solidFill>
                <a:latin typeface="Algerian" panose="04020705040A02060702" pitchFamily="82" charset="0"/>
              </a:rPr>
              <a:t>rivojlanishi</a:t>
            </a:r>
            <a:endParaRPr lang="ru-RU" sz="2800" dirty="0">
              <a:solidFill>
                <a:srgbClr val="002060"/>
              </a:solidFill>
            </a:endParaRPr>
          </a:p>
        </p:txBody>
      </p:sp>
      <p:sp>
        <p:nvSpPr>
          <p:cNvPr id="6" name="Прямоугольник 5"/>
          <p:cNvSpPr/>
          <p:nvPr/>
        </p:nvSpPr>
        <p:spPr>
          <a:xfrm>
            <a:off x="2263366" y="5183515"/>
            <a:ext cx="4862228" cy="523220"/>
          </a:xfrm>
          <a:prstGeom prst="rect">
            <a:avLst/>
          </a:prstGeom>
        </p:spPr>
        <p:txBody>
          <a:bodyPr wrap="none">
            <a:spAutoFit/>
          </a:bodyPr>
          <a:lstStyle/>
          <a:p>
            <a:r>
              <a:rPr lang="en-US" sz="2800" b="1" dirty="0">
                <a:latin typeface="Algerian" panose="04020705040A02060702" pitchFamily="82" charset="0"/>
                <a:ea typeface="Times New Roman" panose="02020603050405020304" pitchFamily="18" charset="0"/>
              </a:rPr>
              <a:t>2.Strategik </a:t>
            </a:r>
            <a:r>
              <a:rPr lang="en-US" sz="2800" b="1" dirty="0" err="1">
                <a:latin typeface="Algerian" panose="04020705040A02060702" pitchFamily="82" charset="0"/>
                <a:ea typeface="Times New Roman" panose="02020603050405020304" pitchFamily="18" charset="0"/>
              </a:rPr>
              <a:t>maqsadlar</a:t>
            </a:r>
            <a:r>
              <a:rPr lang="en-US" sz="2800" b="1" dirty="0">
                <a:latin typeface="Algerian" panose="04020705040A02060702" pitchFamily="82" charset="0"/>
                <a:ea typeface="Times New Roman" panose="02020603050405020304" pitchFamily="18" charset="0"/>
              </a:rPr>
              <a:t>. </a:t>
            </a:r>
            <a:endParaRPr lang="uz-Cyrl-UZ" sz="2800" dirty="0"/>
          </a:p>
        </p:txBody>
      </p:sp>
    </p:spTree>
    <p:extLst>
      <p:ext uri="{BB962C8B-B14F-4D97-AF65-F5344CB8AC3E}">
        <p14:creationId xmlns:p14="http://schemas.microsoft.com/office/powerpoint/2010/main" val="19002661"/>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 fill="hold"/>
                                        <p:tgtEl>
                                          <p:spTgt spid="4"/>
                                        </p:tgtEl>
                                        <p:attrNameLst>
                                          <p:attrName>ppt_w</p:attrName>
                                        </p:attrNameLst>
                                      </p:cBhvr>
                                      <p:tavLst>
                                        <p:tav tm="0">
                                          <p:val>
                                            <p:fltVal val="0"/>
                                          </p:val>
                                        </p:tav>
                                        <p:tav tm="100000">
                                          <p:val>
                                            <p:strVal val="#ppt_w"/>
                                          </p:val>
                                        </p:tav>
                                      </p:tavLst>
                                    </p:anim>
                                    <p:anim calcmode="lin" valueType="num">
                                      <p:cBhvr>
                                        <p:cTn id="27" dur="500" fill="hold"/>
                                        <p:tgtEl>
                                          <p:spTgt spid="4"/>
                                        </p:tgtEl>
                                        <p:attrNameLst>
                                          <p:attrName>ppt_h</p:attrName>
                                        </p:attrNameLst>
                                      </p:cBhvr>
                                      <p:tavLst>
                                        <p:tav tm="0">
                                          <p:val>
                                            <p:fltVal val="0"/>
                                          </p:val>
                                        </p:tav>
                                        <p:tav tm="100000">
                                          <p:val>
                                            <p:strVal val="#ppt_h"/>
                                          </p:val>
                                        </p:tav>
                                      </p:tavLst>
                                    </p:anim>
                                    <p:animEffect transition="in" filter="fade">
                                      <p:cBhvr>
                                        <p:cTn id="28" dur="5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ppt_x"/>
                                          </p:val>
                                        </p:tav>
                                        <p:tav tm="100000">
                                          <p:val>
                                            <p:strVal val="#ppt_x"/>
                                          </p:val>
                                        </p:tav>
                                      </p:tavLst>
                                    </p:anim>
                                    <p:anim calcmode="lin" valueType="num">
                                      <p:cBhvr additive="base">
                                        <p:cTn id="3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93183" y="1195974"/>
            <a:ext cx="7186411" cy="4524315"/>
          </a:xfrm>
          <a:prstGeom prst="rect">
            <a:avLst/>
          </a:prstGeom>
        </p:spPr>
        <p:txBody>
          <a:bodyPr wrap="square">
            <a:spAutoFit/>
          </a:bodyPr>
          <a:lstStyle/>
          <a:p>
            <a:pPr algn="ctr"/>
            <a:r>
              <a:rPr lang="en-US" sz="2400" b="1" dirty="0" err="1">
                <a:solidFill>
                  <a:srgbClr val="F7FDF8"/>
                </a:solidFill>
                <a:latin typeface="Times New Roman" panose="02020603050405020304" pitchFamily="18" charset="0"/>
                <a:ea typeface="Times New Roman" panose="02020603050405020304" pitchFamily="18" charset="0"/>
              </a:rPr>
              <a:t>Shaharlar</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asosiy</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xalqaro</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savdo</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yo‘llariga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xizmat</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qilish</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nuqtalarida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vujudga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keladi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Bunday</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Shaharlarning</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vujudga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kelishi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uchun</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asosiy</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omil</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savdo-sotiq</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uchun</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qulay</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sharoitdir</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Shaharlarning</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savdo</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sotiq</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omili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ta’sirida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vujudga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kelishi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qadimda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Osiyo</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qit’asi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uchun</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xaraktYerli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bo‘lgan</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CHunki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eng</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yirik</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savdo</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yo‘llari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Osiyo</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qit’asida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edi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Shaharlarning</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strategik</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maqsadlarda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vujudga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kelishi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eng</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avvalo</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Shahar</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va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Shahar</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aholisini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dushmandan</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himoya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qilishga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asoslanadi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Bunda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Shaharlar</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bostirib</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kelayotgan</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dushmanni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to‘xtatib</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qoluvchi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yagona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to‘siq</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bo‘ladi</a:t>
            </a:r>
            <a:r>
              <a:rPr lang="en-US" sz="2400" b="1" dirty="0">
                <a:solidFill>
                  <a:srgbClr val="F7FDF8"/>
                </a:solidFill>
                <a:latin typeface="Times New Roman" panose="02020603050405020304" pitchFamily="18" charset="0"/>
                <a:ea typeface="Times New Roman" panose="02020603050405020304" pitchFamily="18" charset="0"/>
              </a:rPr>
              <a:t>. </a:t>
            </a:r>
            <a:endParaRPr lang="uz-Cyrl-UZ" sz="2400" b="1" dirty="0">
              <a:solidFill>
                <a:srgbClr val="F7FDF8"/>
              </a:solidFill>
            </a:endParaRPr>
          </a:p>
        </p:txBody>
      </p:sp>
    </p:spTree>
    <p:extLst>
      <p:ext uri="{BB962C8B-B14F-4D97-AF65-F5344CB8AC3E}">
        <p14:creationId xmlns:p14="http://schemas.microsoft.com/office/powerpoint/2010/main" val="1151758376"/>
      </p:ext>
    </p:extLst>
  </p:cSld>
  <p:clrMapOvr>
    <a:masterClrMapping/>
  </p:clrMapOvr>
  <p:transition advClick="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лок-схема: подготовка 1"/>
          <p:cNvSpPr/>
          <p:nvPr/>
        </p:nvSpPr>
        <p:spPr>
          <a:xfrm>
            <a:off x="425010" y="528033"/>
            <a:ext cx="8332631" cy="5847009"/>
          </a:xfrm>
          <a:prstGeom prst="flowChartPreparation">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ru-RU" sz="2000" dirty="0"/>
          </a:p>
        </p:txBody>
      </p:sp>
      <p:sp>
        <p:nvSpPr>
          <p:cNvPr id="3" name="Прямоугольник 2"/>
          <p:cNvSpPr/>
          <p:nvPr/>
        </p:nvSpPr>
        <p:spPr>
          <a:xfrm>
            <a:off x="1279842" y="1206413"/>
            <a:ext cx="6777508" cy="4832092"/>
          </a:xfrm>
          <a:prstGeom prst="rect">
            <a:avLst/>
          </a:prstGeom>
        </p:spPr>
        <p:txBody>
          <a:bodyPr wrap="square">
            <a:spAutoFit/>
          </a:bodyPr>
          <a:lstStyle/>
          <a:p>
            <a:pPr algn="ctr"/>
            <a:r>
              <a:rPr lang="en-US" sz="2200" b="1" dirty="0" err="1">
                <a:latin typeface="Times New Roman" panose="02020603050405020304" pitchFamily="18" charset="0"/>
                <a:ea typeface="Times New Roman" panose="02020603050405020304" pitchFamily="18" charset="0"/>
              </a:rPr>
              <a:t>O‘rta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asrlar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Yevropasida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siyosiy</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va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ijtimoiy</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beqarorliklar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hukm</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surishi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o‘sha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davr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Yevropa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Shaharlarining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vujudga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kelishida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ushbu</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omilning</a:t>
            </a:r>
            <a:r>
              <a:rPr lang="en-US" sz="2200" b="1" dirty="0">
                <a:latin typeface="Times New Roman" panose="02020603050405020304" pitchFamily="18" charset="0"/>
                <a:ea typeface="Times New Roman" panose="02020603050405020304" pitchFamily="18" charset="0"/>
              </a:rPr>
              <a:t> bosh </a:t>
            </a:r>
            <a:r>
              <a:rPr lang="en-US" sz="2200" b="1" dirty="0" err="1">
                <a:latin typeface="Times New Roman" panose="02020603050405020304" pitchFamily="18" charset="0"/>
                <a:ea typeface="Times New Roman" panose="02020603050405020304" pitchFamily="18" charset="0"/>
              </a:rPr>
              <a:t>maqsad</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sifatida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qabul</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qilinishiga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sabab</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bo‘ldi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Zamonaviy</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Shaharlarning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vujudga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kelishidagi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asosiy</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omil</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iqtisodiy</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geografik</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rayonlashtirish</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bilan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bog’liq</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Resurslardan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foydalanish</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va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mehnat</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resurslarini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joylashtirish</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mamlakatda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iqtisodiy</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rayonlarni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shakllantirish</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masalalari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Shahar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bunyod</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qilish</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va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Shaharsozlik</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bilan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chambarchas</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bog’liqdir</a:t>
            </a:r>
            <a:r>
              <a:rPr lang="en-US" sz="2200" b="1" dirty="0">
                <a:latin typeface="Times New Roman" panose="02020603050405020304" pitchFamily="18" charset="0"/>
                <a:ea typeface="Times New Roman" panose="02020603050405020304" pitchFamily="18" charset="0"/>
              </a:rPr>
              <a:t>.</a:t>
            </a:r>
            <a:br>
              <a:rPr lang="en-US" sz="2200" b="1" dirty="0">
                <a:latin typeface="Times New Roman" panose="02020603050405020304" pitchFamily="18" charset="0"/>
                <a:ea typeface="Times New Roman" panose="02020603050405020304" pitchFamily="18" charset="0"/>
              </a:rPr>
            </a:b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Dunyo</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mamlakatlarida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punktlarining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Shahar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maqomini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olishlari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uchun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mezonlarning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turlicha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darajasi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qabul</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qilingan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lekin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asosiy</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ko‘rsatkich</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miqdori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bo‘lib</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qolgan</a:t>
            </a:r>
            <a:r>
              <a:rPr lang="en-US" sz="2200" b="1" dirty="0">
                <a:latin typeface="Times New Roman" panose="02020603050405020304" pitchFamily="18" charset="0"/>
                <a:ea typeface="Times New Roman" panose="02020603050405020304" pitchFamily="18" charset="0"/>
              </a:rPr>
              <a:t>.</a:t>
            </a:r>
            <a:endParaRPr lang="uz-Cyrl-UZ" sz="2200" b="1" dirty="0"/>
          </a:p>
        </p:txBody>
      </p:sp>
    </p:spTree>
    <p:extLst>
      <p:ext uri="{BB962C8B-B14F-4D97-AF65-F5344CB8AC3E}">
        <p14:creationId xmlns:p14="http://schemas.microsoft.com/office/powerpoint/2010/main" val="267746461"/>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2176530" y="197552"/>
            <a:ext cx="6877318" cy="6001643"/>
          </a:xfrm>
          <a:prstGeom prst="rect">
            <a:avLst/>
          </a:prstGeom>
        </p:spPr>
        <p:txBody>
          <a:bodyPr wrap="square">
            <a:spAutoFit/>
          </a:bodyPr>
          <a:lstStyle/>
          <a:p>
            <a:pPr algn="ctr"/>
            <a:r>
              <a:rPr lang="en-US" sz="2400" b="1" dirty="0" err="1">
                <a:solidFill>
                  <a:srgbClr val="F7FDF8"/>
                </a:solidFill>
                <a:latin typeface="Times New Roman" panose="02020603050405020304" pitchFamily="18" charset="0"/>
                <a:ea typeface="Times New Roman" panose="02020603050405020304" pitchFamily="18" charset="0"/>
              </a:rPr>
              <a:t>Shahar</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maqomini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berishda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aholi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sonidan</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tashqari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aholining</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ishlab</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chiqarishdagi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bandligi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xususan</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sanoat</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va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noishlab</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chiqarish</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sohalaridagi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ulushi</a:t>
            </a:r>
            <a:r>
              <a:rPr lang="en-US" sz="2400" b="1" dirty="0">
                <a:solidFill>
                  <a:srgbClr val="F7FDF8"/>
                </a:solidFill>
                <a:latin typeface="Times New Roman" panose="02020603050405020304" pitchFamily="18" charset="0"/>
                <a:ea typeface="Times New Roman" panose="02020603050405020304" pitchFamily="18" charset="0"/>
              </a:rPr>
              <a:t> ham </a:t>
            </a:r>
            <a:r>
              <a:rPr lang="en-US" sz="2400" b="1" dirty="0" err="1">
                <a:solidFill>
                  <a:srgbClr val="F7FDF8"/>
                </a:solidFill>
                <a:latin typeface="Times New Roman" panose="02020603050405020304" pitchFamily="18" charset="0"/>
                <a:ea typeface="Times New Roman" panose="02020603050405020304" pitchFamily="18" charset="0"/>
              </a:rPr>
              <a:t>asosiy</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mezonlardir</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Turli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mamlakatlarda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bu</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mezonlar</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darajasining</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har</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xilligi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mamlakatlardagi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yashash</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sifati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va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darajasi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iqtisodiy</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va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ijtimoiy</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rivojlanish</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xususiyatlari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hisobga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olinadi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Masalan</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Rossiya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Federatsiyasida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aholi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soni</a:t>
            </a:r>
            <a:r>
              <a:rPr lang="en-US" sz="2400" b="1" dirty="0">
                <a:solidFill>
                  <a:srgbClr val="F7FDF8"/>
                </a:solidFill>
                <a:latin typeface="Times New Roman" panose="02020603050405020304" pitchFamily="18" charset="0"/>
                <a:ea typeface="Times New Roman" panose="02020603050405020304" pitchFamily="18" charset="0"/>
              </a:rPr>
              <a:t> 12 </a:t>
            </a:r>
            <a:r>
              <a:rPr lang="en-US" sz="2400" b="1" dirty="0" err="1">
                <a:solidFill>
                  <a:srgbClr val="F7FDF8"/>
                </a:solidFill>
                <a:latin typeface="Times New Roman" panose="02020603050405020304" pitchFamily="18" charset="0"/>
                <a:ea typeface="Times New Roman" panose="02020603050405020304" pitchFamily="18" charset="0"/>
              </a:rPr>
              <a:t>mingdan</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oshgan</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va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aholining</a:t>
            </a:r>
            <a:r>
              <a:rPr lang="en-US" sz="2400" b="1" dirty="0">
                <a:solidFill>
                  <a:srgbClr val="F7FDF8"/>
                </a:solidFill>
                <a:latin typeface="Times New Roman" panose="02020603050405020304" pitchFamily="18" charset="0"/>
                <a:ea typeface="Times New Roman" panose="02020603050405020304" pitchFamily="18" charset="0"/>
              </a:rPr>
              <a:t> 80% </a:t>
            </a:r>
            <a:r>
              <a:rPr lang="en-US" sz="2400" b="1" dirty="0" err="1">
                <a:solidFill>
                  <a:srgbClr val="F7FDF8"/>
                </a:solidFill>
                <a:latin typeface="Times New Roman" panose="02020603050405020304" pitchFamily="18" charset="0"/>
                <a:ea typeface="Times New Roman" panose="02020603050405020304" pitchFamily="18" charset="0"/>
              </a:rPr>
              <a:t>sanoat</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va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xizmat</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ko‘rsatish</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sohasida</a:t>
            </a:r>
            <a:r>
              <a:rPr lang="en-US" sz="2400" b="1" dirty="0">
                <a:solidFill>
                  <a:srgbClr val="F7FDF8"/>
                </a:solidFill>
                <a:latin typeface="Times New Roman" panose="02020603050405020304" pitchFamily="18" charset="0"/>
                <a:ea typeface="Times New Roman" panose="02020603050405020304" pitchFamily="18" charset="0"/>
              </a:rPr>
              <a:t> band </a:t>
            </a:r>
            <a:r>
              <a:rPr lang="en-US" sz="2400" b="1" dirty="0" err="1">
                <a:solidFill>
                  <a:srgbClr val="F7FDF8"/>
                </a:solidFill>
                <a:latin typeface="Times New Roman" panose="02020603050405020304" pitchFamily="18" charset="0"/>
                <a:ea typeface="Times New Roman" panose="02020603050405020304" pitchFamily="18" charset="0"/>
              </a:rPr>
              <a:t>bo‘lgan</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aholi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punktlari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Shahar</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maqomini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oladi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O‘zbekistonda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muvofiq</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ravishda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aholi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soni</a:t>
            </a:r>
            <a:r>
              <a:rPr lang="en-US" sz="2400" b="1" dirty="0">
                <a:solidFill>
                  <a:srgbClr val="F7FDF8"/>
                </a:solidFill>
                <a:latin typeface="Times New Roman" panose="02020603050405020304" pitchFamily="18" charset="0"/>
                <a:ea typeface="Times New Roman" panose="02020603050405020304" pitchFamily="18" charset="0"/>
              </a:rPr>
              <a:t> 7 </a:t>
            </a:r>
            <a:r>
              <a:rPr lang="en-US" sz="2400" b="1" dirty="0" err="1">
                <a:solidFill>
                  <a:srgbClr val="F7FDF8"/>
                </a:solidFill>
                <a:latin typeface="Times New Roman" panose="02020603050405020304" pitchFamily="18" charset="0"/>
                <a:ea typeface="Times New Roman" panose="02020603050405020304" pitchFamily="18" charset="0"/>
              </a:rPr>
              <a:t>mingdan</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oshishi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talab</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qilinadi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Bunday</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ko‘rsatkichlar</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Yevropa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mamlakatlarida</a:t>
            </a:r>
            <a:r>
              <a:rPr lang="en-US" sz="2400" b="1" dirty="0">
                <a:solidFill>
                  <a:srgbClr val="F7FDF8"/>
                </a:solidFill>
                <a:latin typeface="Times New Roman" panose="02020603050405020304" pitchFamily="18" charset="0"/>
                <a:ea typeface="Times New Roman" panose="02020603050405020304" pitchFamily="18" charset="0"/>
              </a:rPr>
              <a:t> ham </a:t>
            </a:r>
            <a:r>
              <a:rPr lang="en-US" sz="2400" b="1" dirty="0" err="1">
                <a:solidFill>
                  <a:srgbClr val="F7FDF8"/>
                </a:solidFill>
                <a:latin typeface="Times New Roman" panose="02020603050405020304" pitchFamily="18" charset="0"/>
                <a:ea typeface="Times New Roman" panose="02020603050405020304" pitchFamily="18" charset="0"/>
              </a:rPr>
              <a:t>har</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xil</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bo‘lib</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mamlakatdagi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ishlab</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chiqarish</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sohalari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xususiyatlari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va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aholi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punktlari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haqidagi</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tushunchalariga</a:t>
            </a:r>
            <a:r>
              <a:rPr lang="en-US" sz="2400" b="1" dirty="0">
                <a:solidFill>
                  <a:srgbClr val="F7FDF8"/>
                </a:solidFill>
                <a:latin typeface="Times New Roman" panose="02020603050405020304" pitchFamily="18" charset="0"/>
                <a:ea typeface="Times New Roman" panose="02020603050405020304" pitchFamily="18" charset="0"/>
              </a:rPr>
              <a:t> </a:t>
            </a:r>
            <a:r>
              <a:rPr lang="en-US" sz="2400" b="1" dirty="0" err="1">
                <a:solidFill>
                  <a:srgbClr val="F7FDF8"/>
                </a:solidFill>
                <a:latin typeface="Times New Roman" panose="02020603050405020304" pitchFamily="18" charset="0"/>
                <a:ea typeface="Times New Roman" panose="02020603050405020304" pitchFamily="18" charset="0"/>
              </a:rPr>
              <a:t>bog’liq</a:t>
            </a:r>
            <a:r>
              <a:rPr lang="en-US" sz="2400" b="1" dirty="0">
                <a:solidFill>
                  <a:srgbClr val="F7FDF8"/>
                </a:solidFill>
                <a:latin typeface="Times New Roman" panose="02020603050405020304" pitchFamily="18" charset="0"/>
                <a:ea typeface="Times New Roman" panose="02020603050405020304" pitchFamily="18" charset="0"/>
              </a:rPr>
              <a:t>. </a:t>
            </a:r>
            <a:endParaRPr lang="uz-Cyrl-UZ" sz="2400" b="1" dirty="0">
              <a:solidFill>
                <a:srgbClr val="F7FDF8"/>
              </a:solidFill>
            </a:endParaRPr>
          </a:p>
        </p:txBody>
      </p:sp>
    </p:spTree>
    <p:extLst>
      <p:ext uri="{BB962C8B-B14F-4D97-AF65-F5344CB8AC3E}">
        <p14:creationId xmlns:p14="http://schemas.microsoft.com/office/powerpoint/2010/main" val="2665120492"/>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128788" y="741"/>
            <a:ext cx="7572778" cy="6463308"/>
          </a:xfrm>
          <a:prstGeom prst="rect">
            <a:avLst/>
          </a:prstGeom>
        </p:spPr>
        <p:txBody>
          <a:bodyPr wrap="square">
            <a:spAutoFit/>
          </a:bodyPr>
          <a:lstStyle/>
          <a:p>
            <a:pPr algn="ctr">
              <a:lnSpc>
                <a:spcPct val="115000"/>
              </a:lnSpc>
              <a:spcAft>
                <a:spcPts val="0"/>
              </a:spcAft>
            </a:pP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Shaharlar</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vujudga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kelishi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birinchi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navbatda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ijtimoiy</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mehnat</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taqsimoti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bilan</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bog’liq</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bo‘lgani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holda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jamiyat</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hayotidagi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o‘zgarishlar</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rivojlanishlar</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oqibatida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yangi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xususiyatlarni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kasb</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eta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boshlaydi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uz-Cyrl-UZ"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15000"/>
              </a:lnSpc>
              <a:spcAft>
                <a:spcPts val="0"/>
              </a:spcAft>
            </a:pP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Ayni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vaqtda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shaharlarning</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iqtisodiy</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geografik</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o‘rnini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belgilovchi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mezonlar</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quyidagilarni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tashkil</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etadi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uz-Cyrl-UZ"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ctr">
              <a:lnSpc>
                <a:spcPct val="115000"/>
              </a:lnSpc>
              <a:spcAft>
                <a:spcPts val="0"/>
              </a:spcAft>
              <a:buFont typeface="+mj-lt"/>
              <a:buAutoNum type="arabicPeriod"/>
              <a:tabLst>
                <a:tab pos="457200" algn="l"/>
              </a:tabLst>
            </a:pP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Shaharlarning</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punkti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sifatida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hududdagi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ahamiyati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uz-Cyrl-UZ"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ctr">
              <a:lnSpc>
                <a:spcPct val="115000"/>
              </a:lnSpc>
              <a:spcAft>
                <a:spcPts val="0"/>
              </a:spcAft>
              <a:buFont typeface="+mj-lt"/>
              <a:buAutoNum type="arabicPeriod"/>
              <a:tabLst>
                <a:tab pos="457200" algn="l"/>
              </a:tabLst>
            </a:pP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Shaharlarning</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iqtisodiy</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rayon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chiqarishdagi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korxona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mehnat</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resurslarining</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joylashuvidagi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o‘rni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uz-Cyrl-UZ"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ctr">
              <a:lnSpc>
                <a:spcPct val="115000"/>
              </a:lnSpc>
              <a:spcAft>
                <a:spcPts val="0"/>
              </a:spcAft>
              <a:buFont typeface="+mj-lt"/>
              <a:buAutoNum type="arabicPeriod"/>
              <a:tabLst>
                <a:tab pos="457200" algn="l"/>
              </a:tabLst>
            </a:pP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Shaharlarning</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mamlakat</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iqtisodiyoti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transporti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joylashuvidagi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ahamiyati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uz-Cyrl-UZ"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ctr">
              <a:lnSpc>
                <a:spcPct val="115000"/>
              </a:lnSpc>
              <a:spcAft>
                <a:spcPts val="0"/>
              </a:spcAft>
              <a:buFont typeface="+mj-lt"/>
              <a:buAutoNum type="arabicPeriod"/>
              <a:tabLst>
                <a:tab pos="457200" algn="l"/>
              </a:tabLst>
            </a:pP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Shaharlarning</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xalqaro</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iqtisodiy</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siyosiy</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munosabatlardagi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o‘rni</a:t>
            </a:r>
            <a:r>
              <a:rPr lang="en-US"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uz-Cyrl-UZ" sz="2400" b="1"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5661390"/>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Прямая со стрелкой 2"/>
          <p:cNvCxnSpPr/>
          <p:nvPr/>
        </p:nvCxnSpPr>
        <p:spPr>
          <a:xfrm>
            <a:off x="613954" y="352697"/>
            <a:ext cx="6492240" cy="52252"/>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9" name="Прямая со стрелкой 8"/>
          <p:cNvCxnSpPr/>
          <p:nvPr/>
        </p:nvCxnSpPr>
        <p:spPr>
          <a:xfrm rot="16200000" flipH="1">
            <a:off x="-1828800" y="2834640"/>
            <a:ext cx="5394960" cy="53557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11" name="Прямая со стрелкой 10"/>
          <p:cNvCxnSpPr/>
          <p:nvPr/>
        </p:nvCxnSpPr>
        <p:spPr>
          <a:xfrm flipV="1">
            <a:off x="1227909" y="5368834"/>
            <a:ext cx="6374674" cy="535577"/>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13" name="Прямая со стрелкой 12"/>
          <p:cNvCxnSpPr/>
          <p:nvPr/>
        </p:nvCxnSpPr>
        <p:spPr>
          <a:xfrm rot="16200000" flipH="1">
            <a:off x="4865914" y="2619103"/>
            <a:ext cx="4937760" cy="509451"/>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14" name="Прямоугольник 13"/>
          <p:cNvSpPr/>
          <p:nvPr/>
        </p:nvSpPr>
        <p:spPr>
          <a:xfrm>
            <a:off x="1476104" y="626404"/>
            <a:ext cx="4572000" cy="584775"/>
          </a:xfrm>
          <a:prstGeom prst="rect">
            <a:avLst/>
          </a:prstGeom>
        </p:spPr>
        <p:txBody>
          <a:bodyPr>
            <a:spAutoFit/>
          </a:bodyPr>
          <a:lstStyle/>
          <a:p>
            <a:r>
              <a:rPr lang="en-US" sz="3200" dirty="0" smtClean="0">
                <a:latin typeface="Times New Roman" pitchFamily="18" charset="0"/>
                <a:cs typeface="Times New Roman" pitchFamily="18" charset="0"/>
              </a:rPr>
              <a:t>   </a:t>
            </a:r>
            <a:endParaRPr lang="ru-RU" sz="3200" dirty="0">
              <a:latin typeface="Times New Roman" pitchFamily="18" charset="0"/>
              <a:cs typeface="Times New Roman" pitchFamily="18" charset="0"/>
            </a:endParaRPr>
          </a:p>
        </p:txBody>
      </p:sp>
      <p:sp>
        <p:nvSpPr>
          <p:cNvPr id="2" name="Прямоугольник 1"/>
          <p:cNvSpPr/>
          <p:nvPr/>
        </p:nvSpPr>
        <p:spPr>
          <a:xfrm rot="20689547">
            <a:off x="960815" y="2365997"/>
            <a:ext cx="6184706" cy="1015663"/>
          </a:xfrm>
          <a:prstGeom prst="rect">
            <a:avLst/>
          </a:prstGeom>
        </p:spPr>
        <p:txBody>
          <a:bodyPr wrap="none">
            <a:spAutoFit/>
          </a:bodyPr>
          <a:lstStyle/>
          <a:p>
            <a:r>
              <a:rPr lang="en-US" sz="6000" b="1" dirty="0" err="1">
                <a:solidFill>
                  <a:srgbClr val="FF0000"/>
                </a:solidFill>
                <a:latin typeface="Algerian" panose="04020705040A02060702" pitchFamily="82" charset="0"/>
                <a:ea typeface="Times New Roman" panose="02020603050405020304" pitchFamily="18" charset="0"/>
              </a:rPr>
              <a:t>urbanizatsiya</a:t>
            </a:r>
            <a:endParaRPr lang="uz-Cyrl-UZ" sz="6000" dirty="0">
              <a:solidFill>
                <a:srgbClr val="FF0000"/>
              </a:solidFill>
            </a:endParaRP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5" descr="http://img.uz/d/2018/01/5a58c040decb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124" y="759853"/>
            <a:ext cx="4121238" cy="5260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Объект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33362" y="759854"/>
            <a:ext cx="4095481" cy="5260861"/>
          </a:xfrm>
          <a:prstGeom prst="rect">
            <a:avLst/>
          </a:prstGeom>
        </p:spPr>
      </p:pic>
    </p:spTree>
    <p:extLst>
      <p:ext uri="{BB962C8B-B14F-4D97-AF65-F5344CB8AC3E}">
        <p14:creationId xmlns:p14="http://schemas.microsoft.com/office/powerpoint/2010/main" val="1308994148"/>
      </p:ext>
    </p:extLst>
  </p:cSld>
  <p:clrMapOvr>
    <a:masterClrMapping/>
  </p:clrMapOvr>
  <p:transition advClick="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094703" y="1489227"/>
            <a:ext cx="6954592" cy="4216539"/>
          </a:xfrm>
          <a:prstGeom prst="rect">
            <a:avLst/>
          </a:prstGeom>
        </p:spPr>
        <p:txBody>
          <a:bodyPr wrap="square">
            <a:spAutoFit/>
          </a:bodyPr>
          <a:lstStyle/>
          <a:p>
            <a:pPr algn="ctr"/>
            <a:r>
              <a:rPr lang="uz-Latn-UZ" sz="2800" b="1" dirty="0">
                <a:solidFill>
                  <a:srgbClr val="FF0000"/>
                </a:solidFill>
                <a:latin typeface="Times New Roman" panose="02020603050405020304" pitchFamily="18" charset="0"/>
                <a:cs typeface="Times New Roman" panose="02020603050405020304" pitchFamily="18" charset="0"/>
              </a:rPr>
              <a:t>Urbanizatsiya-</a:t>
            </a:r>
            <a:r>
              <a:rPr lang="uz-Latn-UZ" sz="2400" b="1" dirty="0">
                <a:latin typeface="Times New Roman" panose="02020603050405020304" pitchFamily="18" charset="0"/>
                <a:cs typeface="Times New Roman" panose="02020603050405020304" pitchFamily="18" charset="0"/>
              </a:rPr>
              <a:t> shaharlashish demakdir. </a:t>
            </a:r>
            <a:r>
              <a:rPr lang="uz-Latn-UZ" sz="2400" b="1" dirty="0" smtClean="0">
                <a:latin typeface="Times New Roman" panose="02020603050405020304" pitchFamily="18" charset="0"/>
                <a:cs typeface="Times New Roman" panose="02020603050405020304" pitchFamily="18" charset="0"/>
              </a:rPr>
              <a:t>Aholining shahar </a:t>
            </a:r>
            <a:r>
              <a:rPr lang="uz-Latn-UZ" sz="2400" b="1" dirty="0">
                <a:latin typeface="Times New Roman" panose="02020603050405020304" pitchFamily="18" charset="0"/>
                <a:cs typeface="Times New Roman" panose="02020603050405020304" pitchFamily="18" charset="0"/>
              </a:rPr>
              <a:t>bilan qishloq o’rtasida taqsimlashish, shahar aholishining salmog’i har bir mamlakat yoki uning ayrim jarayonlarining rivojlanish darajasini shu hudud ho’jaligining industurial yoki agrar harakter ekanligi ni nihoyat urbanizatsiyasini muxim ko’rsatkichidir</a:t>
            </a:r>
            <a:r>
              <a:rPr lang="uz-Latn-UZ"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punktlarini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tadqiq</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etishda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geografiyasida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mamlakatlar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urbanizatsiya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darajasi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urbanizatsiya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miqyosi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degan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tuushunchalar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qabul</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qilingan</a:t>
            </a:r>
            <a:r>
              <a:rPr lang="en-US" sz="2400" b="1" dirty="0">
                <a:latin typeface="Times New Roman" panose="02020603050405020304" pitchFamily="18" charset="0"/>
                <a:ea typeface="Times New Roman" panose="02020603050405020304" pitchFamily="18" charset="0"/>
              </a:rPr>
              <a:t>.</a:t>
            </a:r>
            <a:r>
              <a:rPr lang="uz-Latn-UZ" sz="2400" b="1" dirty="0" smtClean="0">
                <a:latin typeface="Times New Roman" panose="02020603050405020304" pitchFamily="18" charset="0"/>
                <a:cs typeface="Times New Roman" panose="02020603050405020304" pitchFamily="18" charset="0"/>
              </a:rPr>
              <a:t> </a:t>
            </a:r>
            <a:endParaRPr lang="uz-Cyrl-UZ" sz="2400" dirty="0"/>
          </a:p>
        </p:txBody>
      </p:sp>
    </p:spTree>
    <p:extLst>
      <p:ext uri="{BB962C8B-B14F-4D97-AF65-F5344CB8AC3E}">
        <p14:creationId xmlns:p14="http://schemas.microsoft.com/office/powerpoint/2010/main" val="3119368131"/>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pic>
        <p:nvPicPr>
          <p:cNvPr id="5" name="Picture 2" descr="D:\НАСИБАХОН\Elif&amp;Polat\Новая папка (7)\1300874507_180246769_1____.jpg"/>
          <p:cNvPicPr>
            <a:picLocks noChangeAspect="1" noChangeArrowheads="1"/>
          </p:cNvPicPr>
          <p:nvPr/>
        </p:nvPicPr>
        <p:blipFill>
          <a:blip r:embed="rId3"/>
          <a:srcRect/>
          <a:stretch>
            <a:fillRect/>
          </a:stretch>
        </p:blipFill>
        <p:spPr bwMode="auto">
          <a:xfrm>
            <a:off x="6660107" y="4937778"/>
            <a:ext cx="2378265" cy="177139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2" name="Прямоугольник 1"/>
          <p:cNvSpPr/>
          <p:nvPr/>
        </p:nvSpPr>
        <p:spPr>
          <a:xfrm>
            <a:off x="334851" y="1050102"/>
            <a:ext cx="7611413" cy="4493538"/>
          </a:xfrm>
          <a:prstGeom prst="rect">
            <a:avLst/>
          </a:prstGeom>
        </p:spPr>
        <p:txBody>
          <a:bodyPr wrap="square">
            <a:spAutoFit/>
          </a:bodyPr>
          <a:lstStyle/>
          <a:p>
            <a:pPr algn="ctr"/>
            <a:r>
              <a:rPr lang="en-US" sz="2200" b="1" dirty="0" err="1" smtClean="0">
                <a:latin typeface="Times New Roman" panose="02020603050405020304" pitchFamily="18" charset="0"/>
                <a:ea typeface="Times New Roman" panose="02020603050405020304" pitchFamily="18" charset="0"/>
              </a:rPr>
              <a:t>Bugungi</a:t>
            </a:r>
            <a:r>
              <a:rPr lang="en-US" sz="2200" b="1" dirty="0" smtClean="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kunda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regionlar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bo‘yicha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urbanizatsiya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darajasi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juda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notekis</a:t>
            </a:r>
            <a:r>
              <a:rPr lang="en-US" sz="2200" b="1" dirty="0">
                <a:latin typeface="Times New Roman" panose="02020603050405020304" pitchFamily="18" charset="0"/>
                <a:ea typeface="Times New Roman" panose="02020603050405020304" pitchFamily="18" charset="0"/>
              </a:rPr>
              <a:t>. Bu </a:t>
            </a:r>
            <a:r>
              <a:rPr lang="en-US" sz="2200" b="1" dirty="0" err="1">
                <a:latin typeface="Times New Roman" panose="02020603050405020304" pitchFamily="18" charset="0"/>
                <a:ea typeface="Times New Roman" panose="02020603050405020304" pitchFamily="18" charset="0"/>
              </a:rPr>
              <a:t>jihatdan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Osiyo</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eng</a:t>
            </a:r>
            <a:r>
              <a:rPr lang="en-US" sz="2200" b="1" dirty="0">
                <a:latin typeface="Times New Roman" panose="02020603050405020304" pitchFamily="18" charset="0"/>
                <a:ea typeface="Times New Roman" panose="02020603050405020304" pitchFamily="18" charset="0"/>
              </a:rPr>
              <a:t> past </a:t>
            </a:r>
            <a:r>
              <a:rPr lang="en-US" sz="2200" b="1" dirty="0" err="1">
                <a:latin typeface="Times New Roman" panose="02020603050405020304" pitchFamily="18" charset="0"/>
                <a:ea typeface="Times New Roman" panose="02020603050405020304" pitchFamily="18" charset="0"/>
              </a:rPr>
              <a:t>urbanizatsiya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darajasiga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ega</a:t>
            </a:r>
            <a:r>
              <a:rPr lang="en-US" sz="2200" b="1" dirty="0">
                <a:latin typeface="Times New Roman" panose="02020603050405020304" pitchFamily="18" charset="0"/>
                <a:ea typeface="Times New Roman" panose="02020603050405020304" pitchFamily="18" charset="0"/>
              </a:rPr>
              <a:t>. Bu </a:t>
            </a:r>
            <a:r>
              <a:rPr lang="en-US" sz="2200" b="1" dirty="0" err="1">
                <a:latin typeface="Times New Roman" panose="02020603050405020304" pitchFamily="18" charset="0"/>
                <a:ea typeface="Times New Roman" panose="02020603050405020304" pitchFamily="18" charset="0"/>
              </a:rPr>
              <a:t>hududda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urbanizatsiya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darajasi</a:t>
            </a:r>
            <a:r>
              <a:rPr lang="en-US" sz="2200" b="1" dirty="0">
                <a:latin typeface="Times New Roman" panose="02020603050405020304" pitchFamily="18" charset="0"/>
                <a:ea typeface="Times New Roman" panose="02020603050405020304" pitchFamily="18" charset="0"/>
              </a:rPr>
              <a:t> 30 % </a:t>
            </a:r>
            <a:r>
              <a:rPr lang="en-US" sz="2200" b="1" dirty="0" err="1">
                <a:latin typeface="Times New Roman" panose="02020603050405020304" pitchFamily="18" charset="0"/>
                <a:ea typeface="Times New Roman" panose="02020603050405020304" pitchFamily="18" charset="0"/>
              </a:rPr>
              <a:t>ni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tashkil</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etadi</a:t>
            </a:r>
            <a:r>
              <a:rPr lang="en-US" sz="2200" b="1" dirty="0">
                <a:latin typeface="Times New Roman" panose="02020603050405020304" pitchFamily="18" charset="0"/>
                <a:ea typeface="Times New Roman" panose="02020603050405020304" pitchFamily="18" charset="0"/>
              </a:rPr>
              <a:t>. 2,2 </a:t>
            </a:r>
            <a:r>
              <a:rPr lang="en-US" sz="2200" b="1" dirty="0" err="1">
                <a:latin typeface="Times New Roman" panose="02020603050405020304" pitchFamily="18" charset="0"/>
                <a:ea typeface="Times New Roman" panose="02020603050405020304" pitchFamily="18" charset="0"/>
              </a:rPr>
              <a:t>mlrd</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ortiq</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kishi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qishloqlarda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yashaydi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Dunyo</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bo‘yicha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urbanizatsiya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darajasi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eng</a:t>
            </a:r>
            <a:r>
              <a:rPr lang="en-US" sz="2200" b="1" dirty="0">
                <a:latin typeface="Times New Roman" panose="02020603050405020304" pitchFamily="18" charset="0"/>
                <a:ea typeface="Times New Roman" panose="02020603050405020304" pitchFamily="18" charset="0"/>
              </a:rPr>
              <a:t> past </a:t>
            </a:r>
            <a:r>
              <a:rPr lang="en-US" sz="2200" b="1" dirty="0" err="1">
                <a:latin typeface="Times New Roman" panose="02020603050405020304" pitchFamily="18" charset="0"/>
                <a:ea typeface="Times New Roman" panose="02020603050405020304" pitchFamily="18" charset="0"/>
              </a:rPr>
              <a:t>bo‘lgan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davlatlar</a:t>
            </a:r>
            <a:r>
              <a:rPr lang="en-US" sz="2200" b="1" dirty="0">
                <a:latin typeface="Times New Roman" panose="02020603050405020304" pitchFamily="18" charset="0"/>
                <a:ea typeface="Times New Roman" panose="02020603050405020304" pitchFamily="18" charset="0"/>
              </a:rPr>
              <a:t> ham </a:t>
            </a:r>
            <a:r>
              <a:rPr lang="en-US" sz="2200" b="1" dirty="0" err="1">
                <a:latin typeface="Times New Roman" panose="02020603050405020304" pitchFamily="18" charset="0"/>
                <a:ea typeface="Times New Roman" panose="02020603050405020304" pitchFamily="18" charset="0"/>
              </a:rPr>
              <a:t>Osiyo</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qit’asidadir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Masalan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Xitoyda</a:t>
            </a:r>
            <a:r>
              <a:rPr lang="en-US" sz="2200" b="1" dirty="0">
                <a:latin typeface="Times New Roman" panose="02020603050405020304" pitchFamily="18" charset="0"/>
                <a:ea typeface="Times New Roman" panose="02020603050405020304" pitchFamily="18" charset="0"/>
              </a:rPr>
              <a:t> 21%, </a:t>
            </a:r>
            <a:r>
              <a:rPr lang="en-US" sz="2200" b="1" dirty="0" err="1">
                <a:latin typeface="Times New Roman" panose="02020603050405020304" pitchFamily="18" charset="0"/>
                <a:ea typeface="Times New Roman" panose="02020603050405020304" pitchFamily="18" charset="0"/>
              </a:rPr>
              <a:t>Hindistonda</a:t>
            </a:r>
            <a:r>
              <a:rPr lang="en-US" sz="2200" b="1" dirty="0">
                <a:latin typeface="Times New Roman" panose="02020603050405020304" pitchFamily="18" charset="0"/>
                <a:ea typeface="Times New Roman" panose="02020603050405020304" pitchFamily="18" charset="0"/>
              </a:rPr>
              <a:t> 28%, </a:t>
            </a:r>
            <a:r>
              <a:rPr lang="en-US" sz="2200" b="1" dirty="0" err="1">
                <a:latin typeface="Times New Roman" panose="02020603050405020304" pitchFamily="18" charset="0"/>
                <a:ea typeface="Times New Roman" panose="02020603050405020304" pitchFamily="18" charset="0"/>
              </a:rPr>
              <a:t>Indoneziya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va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Butanda</a:t>
            </a:r>
            <a:r>
              <a:rPr lang="en-US" sz="2200" b="1" dirty="0">
                <a:latin typeface="Times New Roman" panose="02020603050405020304" pitchFamily="18" charset="0"/>
                <a:ea typeface="Times New Roman" panose="02020603050405020304" pitchFamily="18" charset="0"/>
              </a:rPr>
              <a:t> 15%, </a:t>
            </a:r>
            <a:r>
              <a:rPr lang="en-US" sz="2200" b="1" dirty="0" err="1">
                <a:latin typeface="Times New Roman" panose="02020603050405020304" pitchFamily="18" charset="0"/>
                <a:ea typeface="Times New Roman" panose="02020603050405020304" pitchFamily="18" charset="0"/>
              </a:rPr>
              <a:t>Nepalda</a:t>
            </a:r>
            <a:r>
              <a:rPr lang="en-US" sz="2200" b="1" dirty="0">
                <a:latin typeface="Times New Roman" panose="02020603050405020304" pitchFamily="18" charset="0"/>
                <a:ea typeface="Times New Roman" panose="02020603050405020304" pitchFamily="18" charset="0"/>
              </a:rPr>
              <a:t> 9%. </a:t>
            </a:r>
            <a:r>
              <a:rPr lang="en-US" sz="2200" b="1" dirty="0" err="1">
                <a:latin typeface="Times New Roman" panose="02020603050405020304" pitchFamily="18" charset="0"/>
                <a:ea typeface="Times New Roman" panose="02020603050405020304" pitchFamily="18" charset="0"/>
              </a:rPr>
              <a:t>Urbanizatsiya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darajasi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Shahar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aholisining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salmog’i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bo‘yicha</a:t>
            </a:r>
            <a:r>
              <a:rPr lang="en-US" sz="2200" b="1" dirty="0">
                <a:latin typeface="Times New Roman" panose="02020603050405020304" pitchFamily="18" charset="0"/>
                <a:ea typeface="Times New Roman" panose="02020603050405020304" pitchFamily="18" charset="0"/>
              </a:rPr>
              <a:t> past, </a:t>
            </a:r>
            <a:r>
              <a:rPr lang="en-US" sz="2200" b="1" dirty="0" err="1">
                <a:latin typeface="Times New Roman" panose="02020603050405020304" pitchFamily="18" charset="0"/>
                <a:ea typeface="Times New Roman" panose="02020603050405020304" pitchFamily="18" charset="0"/>
              </a:rPr>
              <a:t>o‘rta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va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yuqori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darajalarga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bo‘linadi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Mamlakat</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aholisining</a:t>
            </a:r>
            <a:r>
              <a:rPr lang="en-US" sz="2200" b="1" dirty="0">
                <a:latin typeface="Times New Roman" panose="02020603050405020304" pitchFamily="18" charset="0"/>
                <a:ea typeface="Times New Roman" panose="02020603050405020304" pitchFamily="18" charset="0"/>
              </a:rPr>
              <a:t> 50% </a:t>
            </a:r>
            <a:r>
              <a:rPr lang="en-US" sz="2200" b="1" dirty="0" err="1">
                <a:latin typeface="Times New Roman" panose="02020603050405020304" pitchFamily="18" charset="0"/>
                <a:ea typeface="Times New Roman" panose="02020603050405020304" pitchFamily="18" charset="0"/>
              </a:rPr>
              <a:t>gacha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qismi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Shaharlarda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yashasa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urbanizatsiya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darajasi</a:t>
            </a:r>
            <a:r>
              <a:rPr lang="en-US" sz="2200" b="1" dirty="0">
                <a:latin typeface="Times New Roman" panose="02020603050405020304" pitchFamily="18" charset="0"/>
                <a:ea typeface="Times New Roman" panose="02020603050405020304" pitchFamily="18" charset="0"/>
              </a:rPr>
              <a:t> past </a:t>
            </a:r>
            <a:r>
              <a:rPr lang="en-US" sz="2200" b="1" dirty="0" err="1">
                <a:latin typeface="Times New Roman" panose="02020603050405020304" pitchFamily="18" charset="0"/>
                <a:ea typeface="Times New Roman" panose="02020603050405020304" pitchFamily="18" charset="0"/>
              </a:rPr>
              <a:t>hisoblanadi</a:t>
            </a:r>
            <a:r>
              <a:rPr lang="en-US" sz="2200" b="1" dirty="0">
                <a:latin typeface="Times New Roman" panose="02020603050405020304" pitchFamily="18" charset="0"/>
                <a:ea typeface="Times New Roman" panose="02020603050405020304" pitchFamily="18" charset="0"/>
              </a:rPr>
              <a:t>. 50 </a:t>
            </a:r>
            <a:r>
              <a:rPr lang="en-US" sz="2200" b="1" dirty="0" err="1">
                <a:latin typeface="Times New Roman" panose="02020603050405020304" pitchFamily="18" charset="0"/>
                <a:ea typeface="Times New Roman" panose="02020603050405020304" pitchFamily="18" charset="0"/>
              </a:rPr>
              <a:t>dan</a:t>
            </a:r>
            <a:r>
              <a:rPr lang="en-US" sz="2200" b="1" dirty="0">
                <a:latin typeface="Times New Roman" panose="02020603050405020304" pitchFamily="18" charset="0"/>
                <a:ea typeface="Times New Roman" panose="02020603050405020304" pitchFamily="18" charset="0"/>
              </a:rPr>
              <a:t> 75% </a:t>
            </a:r>
            <a:r>
              <a:rPr lang="en-US" sz="2200" b="1" dirty="0" err="1">
                <a:latin typeface="Times New Roman" panose="02020603050405020304" pitchFamily="18" charset="0"/>
                <a:ea typeface="Times New Roman" panose="02020603050405020304" pitchFamily="18" charset="0"/>
              </a:rPr>
              <a:t>gacha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o‘rta</a:t>
            </a:r>
            <a:r>
              <a:rPr lang="en-US" sz="2200" b="1" dirty="0">
                <a:latin typeface="Times New Roman" panose="02020603050405020304" pitchFamily="18" charset="0"/>
                <a:ea typeface="Times New Roman" panose="02020603050405020304" pitchFamily="18" charset="0"/>
              </a:rPr>
              <a:t>, 75% </a:t>
            </a:r>
            <a:r>
              <a:rPr lang="en-US" sz="2200" b="1" dirty="0" err="1">
                <a:latin typeface="Times New Roman" panose="02020603050405020304" pitchFamily="18" charset="0"/>
                <a:ea typeface="Times New Roman" panose="02020603050405020304" pitchFamily="18" charset="0"/>
              </a:rPr>
              <a:t>dan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yuqori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bo‘lsa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yuqori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darajali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urbanizatsiya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hisoblanadi</a:t>
            </a:r>
            <a:r>
              <a:rPr lang="en-US" sz="2200" b="1" dirty="0">
                <a:latin typeface="Times New Roman" panose="02020603050405020304" pitchFamily="18" charset="0"/>
                <a:ea typeface="Times New Roman" panose="02020603050405020304" pitchFamily="18" charset="0"/>
              </a:rPr>
              <a:t>. </a:t>
            </a:r>
            <a:endParaRPr lang="uz-Cyrl-UZ" sz="2200" b="1" dirty="0"/>
          </a:p>
        </p:txBody>
      </p:sp>
    </p:spTree>
    <p:extLst>
      <p:ext uri="{BB962C8B-B14F-4D97-AF65-F5344CB8AC3E}">
        <p14:creationId xmlns:p14="http://schemas.microsoft.com/office/powerpoint/2010/main" val="3188265365"/>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74700" y="308263"/>
            <a:ext cx="7493000" cy="1631216"/>
          </a:xfrm>
          <a:prstGeom prst="rect">
            <a:avLst/>
          </a:prstGeom>
        </p:spPr>
        <p:txBody>
          <a:bodyPr wrap="square">
            <a:spAutoFit/>
          </a:bodyPr>
          <a:lstStyle/>
          <a:p>
            <a:pPr>
              <a:lnSpc>
                <a:spcPct val="200000"/>
              </a:lnSpc>
              <a:spcAft>
                <a:spcPts val="0"/>
              </a:spcAft>
            </a:pPr>
            <a:r>
              <a:rPr lang="ru-RU" sz="3200" dirty="0">
                <a:latin typeface="Times New Roman" panose="02020603050405020304" pitchFamily="18" charset="0"/>
                <a:ea typeface="Times New Roman" panose="02020603050405020304" pitchFamily="18" charset="0"/>
              </a:rPr>
              <a:t> </a:t>
            </a:r>
            <a:r>
              <a:rPr lang="en-US" sz="3200" dirty="0" smtClean="0">
                <a:latin typeface="Times New Roman" panose="02020603050405020304" pitchFamily="18" charset="0"/>
                <a:ea typeface="Times New Roman" panose="02020603050405020304" pitchFamily="18" charset="0"/>
              </a:rPr>
              <a:t>                             </a:t>
            </a:r>
            <a:endParaRPr lang="ru-RU" sz="1400" dirty="0">
              <a:latin typeface="Times New Roman" panose="02020603050405020304" pitchFamily="18" charset="0"/>
              <a:ea typeface="Times New Roman" panose="02020603050405020304" pitchFamily="18" charset="0"/>
            </a:endParaRPr>
          </a:p>
          <a:p>
            <a:pPr indent="457200" algn="just">
              <a:lnSpc>
                <a:spcPct val="200000"/>
              </a:lnSpc>
              <a:spcAft>
                <a:spcPts val="0"/>
              </a:spcAft>
            </a:pPr>
            <a:r>
              <a:rPr lang="es-ES" dirty="0">
                <a:latin typeface="Times New Roman" panose="02020603050405020304" pitchFamily="18" charset="0"/>
                <a:ea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endParaRPr>
          </a:p>
        </p:txBody>
      </p:sp>
      <p:sp>
        <p:nvSpPr>
          <p:cNvPr id="5" name="Прямоугольник с одним вырезанным скругленным углом 4"/>
          <p:cNvSpPr/>
          <p:nvPr/>
        </p:nvSpPr>
        <p:spPr>
          <a:xfrm>
            <a:off x="682580" y="734096"/>
            <a:ext cx="7742779" cy="5418510"/>
          </a:xfrm>
          <a:prstGeom prst="snipRoundRect">
            <a:avLst/>
          </a:prstGeom>
        </p:spPr>
        <p:style>
          <a:lnRef idx="2">
            <a:schemeClr val="dk1"/>
          </a:lnRef>
          <a:fillRef idx="1">
            <a:schemeClr val="lt1"/>
          </a:fillRef>
          <a:effectRef idx="0">
            <a:schemeClr val="dk1"/>
          </a:effectRef>
          <a:fontRef idx="minor">
            <a:schemeClr val="dk1"/>
          </a:fontRef>
        </p:style>
        <p:txBody>
          <a:bodyPr rtlCol="0" anchor="ctr"/>
          <a:lstStyle/>
          <a:p>
            <a:pPr>
              <a:lnSpc>
                <a:spcPct val="107000"/>
              </a:lnSpc>
              <a:spcAft>
                <a:spcPts val="800"/>
              </a:spcAft>
            </a:pPr>
            <a:endParaRPr lang="uz-Latn-UZ" sz="2800"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uz-Cyrl-UZ" sz="2800" dirty="0" smtClean="0">
                <a:latin typeface="Calibri" panose="020F0502020204030204" pitchFamily="34" charset="0"/>
                <a:ea typeface="Calibri" panose="020F0502020204030204" pitchFamily="34" charset="0"/>
                <a:cs typeface="Times New Roman" panose="02020603050405020304" pitchFamily="18" charset="0"/>
              </a:rPr>
              <a:t>	</a:t>
            </a:r>
            <a:endParaRPr lang="ru-RU" sz="2800" dirty="0">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774700" y="919583"/>
            <a:ext cx="7410432" cy="5047536"/>
          </a:xfrm>
          <a:prstGeom prst="rect">
            <a:avLst/>
          </a:prstGeom>
        </p:spPr>
        <p:txBody>
          <a:bodyPr wrap="square">
            <a:spAutoFit/>
          </a:bodyPr>
          <a:lstStyle/>
          <a:p>
            <a:pPr algn="ctr">
              <a:lnSpc>
                <a:spcPct val="115000"/>
              </a:lnSpc>
              <a:spcAft>
                <a:spcPts val="0"/>
              </a:spcAft>
            </a:pP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Urbanizatsiya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jarayoni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hozirgi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kunda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shahar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aholisining</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juda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tezlik</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ko‘payib</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borishida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namoyon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bo‘lmoqda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BMT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mutaxassislari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aholisi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8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mln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ortgan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shaharlarni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megashaharlar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(mega-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yunon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tilida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ulkan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degan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ma’noni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beradi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1950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yilda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bunday</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shaharlar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sirasiga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faqat</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London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Nyu</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-York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kirgan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bo‘lsa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1960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yilda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ular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safiga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Tokio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SHanxay</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shaharlari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qo‘shildi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1970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yilda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ularning</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soni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11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taga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etdi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ulardan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5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tasi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rivojlanayotgan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mamlakatlarda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Pekin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San-</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paulu</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Buenos Ayres, Rio-de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Janeyro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edi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1994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yil</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o‘rtalarida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22 ta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megashahardan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16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tasi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rivojlanayotgan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davlatlar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hududida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shakllandi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2015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yilda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33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taga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etishi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taxmin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qilinadi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shu</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birga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ulardan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27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tasi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rivojlanayotgan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davlalarda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bo‘lishi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shundan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21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tasi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Osiyo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qit’asiga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tegishli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bo‘lishi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taxmin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qilinadi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Hozirgi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kunda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30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ortiq</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shaharlarning</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aholisi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5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mln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ko‘p</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ekanligi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qayd</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qilindi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uz-Cyrl-UZ" sz="1600" b="1"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4381942"/>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0" y="-64395"/>
            <a:ext cx="9144000" cy="6858000"/>
          </a:xfrm>
          <a:prstGeom prst="rect">
            <a:avLst/>
          </a:prstGeom>
          <a:gradFill rotWithShape="1">
            <a:gsLst>
              <a:gs pos="0">
                <a:srgbClr val="FF9933"/>
              </a:gs>
              <a:gs pos="50000">
                <a:schemeClr val="bg1"/>
              </a:gs>
              <a:gs pos="100000">
                <a:srgbClr val="FF9933"/>
              </a:gs>
            </a:gsLst>
            <a:lin ang="2700000" scaled="1"/>
          </a:gradFill>
          <a:ln w="9525">
            <a:solidFill>
              <a:schemeClr val="tx1"/>
            </a:solidFill>
            <a:miter lim="800000"/>
            <a:headEnd/>
            <a:tailEnd/>
          </a:ln>
          <a:effectLst/>
          <a:extLst/>
        </p:spPr>
        <p:txBody>
          <a:bodyPr wrap="none" anchor="ctr"/>
          <a:lstStyle/>
          <a:p>
            <a:pPr eaLnBrk="1" hangingPunct="1">
              <a:defRPr/>
            </a:pPr>
            <a:endParaRPr lang="ru-RU">
              <a:latin typeface="Arial" charset="0"/>
            </a:endParaRPr>
          </a:p>
        </p:txBody>
      </p:sp>
      <p:sp>
        <p:nvSpPr>
          <p:cNvPr id="4" name="WordArt 3"/>
          <p:cNvSpPr>
            <a:spLocks noChangeArrowheads="1" noChangeShapeType="1" noTextEdit="1"/>
          </p:cNvSpPr>
          <p:nvPr/>
        </p:nvSpPr>
        <p:spPr bwMode="auto">
          <a:xfrm rot="20041815">
            <a:off x="1403350" y="1773238"/>
            <a:ext cx="6805613" cy="2727325"/>
          </a:xfrm>
          <a:prstGeom prst="rect">
            <a:avLst/>
          </a:prstGeom>
        </p:spPr>
        <p:txBody>
          <a:bodyPr wrap="none" fromWordArt="1">
            <a:prstTxWarp prst="textPlain">
              <a:avLst>
                <a:gd name="adj" fmla="val 50000"/>
              </a:avLst>
            </a:prstTxWarp>
            <a:scene3d>
              <a:camera prst="legacyPerspectiveBottomRight">
                <a:rot lat="0" lon="21239994" rev="0"/>
              </a:camera>
              <a:lightRig rig="legacyHarsh3" dir="l"/>
            </a:scene3d>
            <a:sp3d extrusionH="430200" prstMaterial="legacyMatte">
              <a:extrusionClr>
                <a:srgbClr val="C0C0C0"/>
              </a:extrusionClr>
              <a:contourClr>
                <a:srgbClr val="000082"/>
              </a:contourClr>
            </a:sp3d>
          </a:bodyPr>
          <a:lstStyle/>
          <a:p>
            <a:pPr algn="ctr"/>
            <a:r>
              <a:rPr lang="en-TT" sz="3600" b="1" kern="10" dirty="0">
                <a:ln w="9525">
                  <a:round/>
                  <a:headEnd/>
                  <a:tailEnd/>
                </a:ln>
                <a:gradFill rotWithShape="1">
                  <a:gsLst>
                    <a:gs pos="0">
                      <a:srgbClr val="000082"/>
                    </a:gs>
                    <a:gs pos="14999">
                      <a:srgbClr val="66008F"/>
                    </a:gs>
                    <a:gs pos="32500">
                      <a:srgbClr val="BA0066"/>
                    </a:gs>
                    <a:gs pos="45000">
                      <a:srgbClr val="FF0000"/>
                    </a:gs>
                    <a:gs pos="50000">
                      <a:srgbClr val="FF8200"/>
                    </a:gs>
                    <a:gs pos="55000">
                      <a:srgbClr val="FF0000"/>
                    </a:gs>
                    <a:gs pos="67500">
                      <a:srgbClr val="BA0066"/>
                    </a:gs>
                    <a:gs pos="85001">
                      <a:srgbClr val="66008F"/>
                    </a:gs>
                    <a:gs pos="100000">
                      <a:srgbClr val="000082"/>
                    </a:gs>
                  </a:gsLst>
                  <a:lin ang="5400000" scaled="1"/>
                </a:gradFill>
                <a:latin typeface="Algerian" panose="04020705040A02060702" pitchFamily="82" charset="0"/>
              </a:rPr>
              <a:t>E'TIBORINGIZ UCHUN </a:t>
            </a:r>
          </a:p>
          <a:p>
            <a:pPr algn="ctr"/>
            <a:r>
              <a:rPr lang="en-TT" sz="3600" b="1" kern="10" dirty="0">
                <a:ln w="9525">
                  <a:round/>
                  <a:headEnd/>
                  <a:tailEnd/>
                </a:ln>
                <a:gradFill rotWithShape="1">
                  <a:gsLst>
                    <a:gs pos="0">
                      <a:srgbClr val="000082"/>
                    </a:gs>
                    <a:gs pos="14999">
                      <a:srgbClr val="66008F"/>
                    </a:gs>
                    <a:gs pos="32500">
                      <a:srgbClr val="BA0066"/>
                    </a:gs>
                    <a:gs pos="45000">
                      <a:srgbClr val="FF0000"/>
                    </a:gs>
                    <a:gs pos="50000">
                      <a:srgbClr val="FF8200"/>
                    </a:gs>
                    <a:gs pos="55000">
                      <a:srgbClr val="FF0000"/>
                    </a:gs>
                    <a:gs pos="67500">
                      <a:srgbClr val="BA0066"/>
                    </a:gs>
                    <a:gs pos="85001">
                      <a:srgbClr val="66008F"/>
                    </a:gs>
                    <a:gs pos="100000">
                      <a:srgbClr val="000082"/>
                    </a:gs>
                  </a:gsLst>
                  <a:lin ang="5400000" scaled="1"/>
                </a:gradFill>
                <a:latin typeface="Algerian" panose="04020705040A02060702" pitchFamily="82" charset="0"/>
              </a:rPr>
              <a:t>RAHMAT</a:t>
            </a:r>
            <a:endParaRPr lang="uz-Cyrl-UZ" sz="3600" b="1" kern="10" dirty="0">
              <a:ln w="9525">
                <a:round/>
                <a:headEnd/>
                <a:tailEnd/>
              </a:ln>
              <a:gradFill rotWithShape="1">
                <a:gsLst>
                  <a:gs pos="0">
                    <a:srgbClr val="000082"/>
                  </a:gs>
                  <a:gs pos="14999">
                    <a:srgbClr val="66008F"/>
                  </a:gs>
                  <a:gs pos="32500">
                    <a:srgbClr val="BA0066"/>
                  </a:gs>
                  <a:gs pos="45000">
                    <a:srgbClr val="FF0000"/>
                  </a:gs>
                  <a:gs pos="50000">
                    <a:srgbClr val="FF8200"/>
                  </a:gs>
                  <a:gs pos="55000">
                    <a:srgbClr val="FF0000"/>
                  </a:gs>
                  <a:gs pos="67500">
                    <a:srgbClr val="BA0066"/>
                  </a:gs>
                  <a:gs pos="85001">
                    <a:srgbClr val="66008F"/>
                  </a:gs>
                  <a:gs pos="100000">
                    <a:srgbClr val="000082"/>
                  </a:gs>
                </a:gsLst>
                <a:lin ang="5400000" scaled="1"/>
              </a:gradFill>
            </a:endParaRPr>
          </a:p>
        </p:txBody>
      </p:sp>
      <p:pic>
        <p:nvPicPr>
          <p:cNvPr id="5" name="Picture 2" descr="D:\1\Новая папка (2)\Лидер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987675" cy="2420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descr="D:\1\Новая папка (2)\6a00e008d6ce2788340133ecdd022b970b-800w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25" y="4086225"/>
            <a:ext cx="2771775" cy="277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77929800"/>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mph" presetSubtype="0" fill="hold" grpId="0" nodeType="clickEffect">
                                  <p:stCondLst>
                                    <p:cond delay="0"/>
                                  </p:stCondLst>
                                  <p:iterate type="lt">
                                    <p:tmPct val="4000"/>
                                  </p:iterate>
                                  <p:childTnLst>
                                    <p:set>
                                      <p:cBhvr override="childStyle">
                                        <p:cTn id="6" dur="500" fill="hold"/>
                                        <p:tgtEl>
                                          <p:spTgt spid="4"/>
                                        </p:tgtEl>
                                        <p:attrNameLst>
                                          <p:attrName>style.color</p:attrName>
                                        </p:attrNameLst>
                                      </p:cBhvr>
                                      <p:to>
                                        <p:clrVal>
                                          <a:schemeClr val="accent2"/>
                                        </p:clrVal>
                                      </p:to>
                                    </p:set>
                                    <p:set>
                                      <p:cBhvr>
                                        <p:cTn id="7" dur="500" fill="hold"/>
                                        <p:tgtEl>
                                          <p:spTgt spid="4"/>
                                        </p:tgtEl>
                                        <p:attrNameLst>
                                          <p:attrName>fillcolor</p:attrName>
                                        </p:attrNameLst>
                                      </p:cBhvr>
                                      <p:to>
                                        <p:clrVal>
                                          <a:schemeClr val="accent2"/>
                                        </p:clrVal>
                                      </p:to>
                                    </p:set>
                                    <p:set>
                                      <p:cBhvr>
                                        <p:cTn id="8"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_rels/them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ема Offic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Легкий дым">
  <a:themeElements>
    <a:clrScheme name="Легкий дым">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fontScheme name="Легкий дым">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54F6613E-5ED7-40ED-90A8-F639BE712C0E}"/>
    </a:ext>
  </a:extLst>
</a:theme>
</file>

<file path=ppt/theme/theme3.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Натуральные материалы">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Wisp</Template>
  <TotalTime>1161</TotalTime>
  <Words>1855</Words>
  <Application>Microsoft Office PowerPoint</Application>
  <PresentationFormat>Экран (4:3)</PresentationFormat>
  <Paragraphs>92</Paragraphs>
  <Slides>34</Slides>
  <Notes>0</Notes>
  <HiddenSlides>0</HiddenSlides>
  <MMClips>0</MMClips>
  <ScaleCrop>false</ScaleCrop>
  <HeadingPairs>
    <vt:vector size="8" baseType="variant">
      <vt:variant>
        <vt:lpstr>Использованные шрифты</vt:lpstr>
      </vt:variant>
      <vt:variant>
        <vt:i4>10</vt:i4>
      </vt:variant>
      <vt:variant>
        <vt:lpstr>Тема</vt:lpstr>
      </vt:variant>
      <vt:variant>
        <vt:i4>3</vt:i4>
      </vt:variant>
      <vt:variant>
        <vt:lpstr>Внедренные серверы OLE</vt:lpstr>
      </vt:variant>
      <vt:variant>
        <vt:i4>1</vt:i4>
      </vt:variant>
      <vt:variant>
        <vt:lpstr>Заголовки слайдов</vt:lpstr>
      </vt:variant>
      <vt:variant>
        <vt:i4>34</vt:i4>
      </vt:variant>
    </vt:vector>
  </HeadingPairs>
  <TitlesOfParts>
    <vt:vector size="48" baseType="lpstr">
      <vt:lpstr>Aharoni</vt:lpstr>
      <vt:lpstr>Algerian</vt:lpstr>
      <vt:lpstr>Arial</vt:lpstr>
      <vt:lpstr>Calibri</vt:lpstr>
      <vt:lpstr>Calibri Light</vt:lpstr>
      <vt:lpstr>Century Gothic</vt:lpstr>
      <vt:lpstr>Garamond</vt:lpstr>
      <vt:lpstr>PANDA Times UZ</vt:lpstr>
      <vt:lpstr>Times New Roman</vt:lpstr>
      <vt:lpstr>Wingdings 3</vt:lpstr>
      <vt:lpstr>Тема Office</vt:lpstr>
      <vt:lpstr>Легкий дым</vt:lpstr>
      <vt:lpstr>Натуральные материалы</vt:lpstr>
      <vt:lpstr>Уравнение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Mohlaroy</dc:creator>
  <cp:lastModifiedBy>Hewlett-Packard Company</cp:lastModifiedBy>
  <cp:revision>122</cp:revision>
  <dcterms:created xsi:type="dcterms:W3CDTF">2017-01-07T18:29:54Z</dcterms:created>
  <dcterms:modified xsi:type="dcterms:W3CDTF">2019-04-15T03:05:53Z</dcterms:modified>
</cp:coreProperties>
</file>