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15" r:id="rId2"/>
    <p:sldId id="386" r:id="rId3"/>
    <p:sldId id="414" r:id="rId4"/>
    <p:sldId id="403" r:id="rId5"/>
    <p:sldId id="385" r:id="rId6"/>
    <p:sldId id="405" r:id="rId7"/>
    <p:sldId id="384" r:id="rId8"/>
    <p:sldId id="383" r:id="rId9"/>
    <p:sldId id="407" r:id="rId10"/>
    <p:sldId id="406" r:id="rId11"/>
    <p:sldId id="387" r:id="rId12"/>
    <p:sldId id="389" r:id="rId13"/>
    <p:sldId id="411" r:id="rId14"/>
    <p:sldId id="409" r:id="rId15"/>
    <p:sldId id="381" r:id="rId16"/>
    <p:sldId id="358" r:id="rId17"/>
    <p:sldId id="390" r:id="rId18"/>
    <p:sldId id="391" r:id="rId19"/>
    <p:sldId id="408" r:id="rId20"/>
    <p:sldId id="392" r:id="rId21"/>
    <p:sldId id="410" r:id="rId22"/>
    <p:sldId id="393" r:id="rId23"/>
    <p:sldId id="394" r:id="rId24"/>
    <p:sldId id="397" r:id="rId25"/>
    <p:sldId id="400" r:id="rId26"/>
    <p:sldId id="351" r:id="rId27"/>
  </p:sldIdLst>
  <p:sldSz cx="9144000" cy="6858000" type="screen4x3"/>
  <p:notesSz cx="6858000" cy="9144000"/>
  <p:custDataLst>
    <p:tags r:id="rId29"/>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191" autoAdjust="0"/>
    <p:restoredTop sz="92998" autoAdjust="0"/>
  </p:normalViewPr>
  <p:slideViewPr>
    <p:cSldViewPr>
      <p:cViewPr varScale="1">
        <p:scale>
          <a:sx n="104" d="100"/>
          <a:sy n="104" d="100"/>
        </p:scale>
        <p:origin x="132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42640468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p:transition spd="slow" advClick="0">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p:transition spd="slow" advClick="0">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p:transition spd="slow"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p:transition spd="slow"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p:transition spd="slow"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p:transition spd="slow"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p:transition spd="slow" advClick="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p:transition spd="slow"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p:transition spd="slow"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p:transition spd="slow"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p:transition spd="slow" advClick="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p:transition spd="slow" advClick="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p:fade/>
  </p:transition>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323528" y="2276872"/>
            <a:ext cx="8097342" cy="2520280"/>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algn="ctr"/>
            <a:r>
              <a:rPr lang="uz-Latn-UZ" sz="3600" b="1" dirty="0" smtClean="0">
                <a:solidFill>
                  <a:schemeClr val="accent5">
                    <a:lumMod val="25000"/>
                  </a:schemeClr>
                </a:solidFill>
                <a:latin typeface="Times New Roman" pitchFamily="18" charset="0"/>
                <a:cs typeface="Times New Roman" pitchFamily="18" charset="0"/>
              </a:rPr>
              <a:t>Mavzu: </a:t>
            </a:r>
            <a:r>
              <a:rPr lang="en-US" sz="3600" b="1" dirty="0" err="1" smtClean="0">
                <a:solidFill>
                  <a:schemeClr val="accent5">
                    <a:lumMod val="25000"/>
                  </a:schemeClr>
                </a:solidFill>
                <a:latin typeface="Times New Roman" pitchFamily="18" charset="0"/>
                <a:cs typeface="Times New Roman" pitchFamily="18" charset="0"/>
              </a:rPr>
              <a:t>Dunyo</a:t>
            </a:r>
            <a:r>
              <a:rPr lang="en-US" sz="3600" b="1" dirty="0" smtClean="0">
                <a:solidFill>
                  <a:schemeClr val="accent5">
                    <a:lumMod val="25000"/>
                  </a:schemeClr>
                </a:solidFill>
                <a:latin typeface="Times New Roman" pitchFamily="18" charset="0"/>
                <a:cs typeface="Times New Roman" pitchFamily="18" charset="0"/>
              </a:rPr>
              <a:t> </a:t>
            </a:r>
            <a:r>
              <a:rPr lang="uz-Latn-UZ" sz="3600" b="1" dirty="0" smtClean="0">
                <a:solidFill>
                  <a:schemeClr val="accent5">
                    <a:lumMod val="25000"/>
                  </a:schemeClr>
                </a:solidFill>
                <a:latin typeface="Times New Roman" pitchFamily="18" charset="0"/>
                <a:cs typeface="Times New Roman" pitchFamily="18" charset="0"/>
              </a:rPr>
              <a:t>aholi</a:t>
            </a:r>
            <a:r>
              <a:rPr lang="en-US" sz="3600" b="1" dirty="0" err="1" smtClean="0">
                <a:solidFill>
                  <a:schemeClr val="accent5">
                    <a:lumMod val="25000"/>
                  </a:schemeClr>
                </a:solidFill>
                <a:latin typeface="Times New Roman" pitchFamily="18" charset="0"/>
                <a:cs typeface="Times New Roman" pitchFamily="18" charset="0"/>
              </a:rPr>
              <a:t>si</a:t>
            </a:r>
            <a:r>
              <a:rPr lang="uz-Latn-UZ" sz="3600" b="1" dirty="0" smtClean="0">
                <a:solidFill>
                  <a:schemeClr val="accent5">
                    <a:lumMod val="25000"/>
                  </a:schemeClr>
                </a:solidFill>
                <a:latin typeface="Times New Roman" pitchFamily="18" charset="0"/>
                <a:cs typeface="Times New Roman" pitchFamily="18" charset="0"/>
              </a:rPr>
              <a:t>ning </a:t>
            </a:r>
            <a:r>
              <a:rPr lang="en-US" sz="3600" b="1" dirty="0" err="1" smtClean="0">
                <a:solidFill>
                  <a:schemeClr val="accent5">
                    <a:lumMod val="25000"/>
                  </a:schemeClr>
                </a:solidFill>
                <a:latin typeface="Times New Roman" pitchFamily="18" charset="0"/>
                <a:cs typeface="Times New Roman" pitchFamily="18" charset="0"/>
              </a:rPr>
              <a:t>irqiy</a:t>
            </a:r>
            <a:r>
              <a:rPr lang="en-US" sz="3600" b="1" dirty="0" smtClean="0">
                <a:solidFill>
                  <a:schemeClr val="accent5">
                    <a:lumMod val="25000"/>
                  </a:schemeClr>
                </a:solidFill>
                <a:latin typeface="Times New Roman" pitchFamily="18" charset="0"/>
                <a:cs typeface="Times New Roman" pitchFamily="18" charset="0"/>
              </a:rPr>
              <a:t> </a:t>
            </a:r>
            <a:r>
              <a:rPr lang="en-US" sz="3600" b="1" dirty="0" err="1" smtClean="0">
                <a:solidFill>
                  <a:schemeClr val="accent5">
                    <a:lumMod val="25000"/>
                  </a:schemeClr>
                </a:solidFill>
                <a:latin typeface="Times New Roman" pitchFamily="18" charset="0"/>
                <a:cs typeface="Times New Roman" pitchFamily="18" charset="0"/>
              </a:rPr>
              <a:t>va</a:t>
            </a:r>
            <a:r>
              <a:rPr lang="en-US" sz="3600" b="1" dirty="0" smtClean="0">
                <a:solidFill>
                  <a:schemeClr val="accent5">
                    <a:lumMod val="25000"/>
                  </a:schemeClr>
                </a:solidFill>
                <a:latin typeface="Times New Roman" pitchFamily="18" charset="0"/>
                <a:cs typeface="Times New Roman" pitchFamily="18" charset="0"/>
              </a:rPr>
              <a:t> </a:t>
            </a:r>
            <a:r>
              <a:rPr lang="en-US" sz="3600" b="1" dirty="0" err="1" smtClean="0">
                <a:solidFill>
                  <a:schemeClr val="accent5">
                    <a:lumMod val="25000"/>
                  </a:schemeClr>
                </a:solidFill>
                <a:latin typeface="Times New Roman" pitchFamily="18" charset="0"/>
                <a:cs typeface="Times New Roman" pitchFamily="18" charset="0"/>
              </a:rPr>
              <a:t>etnik</a:t>
            </a:r>
            <a:r>
              <a:rPr lang="en-US" sz="3600" b="1" dirty="0" smtClean="0">
                <a:solidFill>
                  <a:schemeClr val="accent5">
                    <a:lumMod val="25000"/>
                  </a:schemeClr>
                </a:solidFill>
                <a:latin typeface="Times New Roman" pitchFamily="18" charset="0"/>
                <a:cs typeface="Times New Roman" pitchFamily="18" charset="0"/>
              </a:rPr>
              <a:t> </a:t>
            </a:r>
            <a:r>
              <a:rPr lang="en-US" sz="3600" b="1" dirty="0" err="1" smtClean="0">
                <a:solidFill>
                  <a:schemeClr val="accent5">
                    <a:lumMod val="25000"/>
                  </a:schemeClr>
                </a:solidFill>
                <a:latin typeface="Times New Roman" pitchFamily="18" charset="0"/>
                <a:cs typeface="Times New Roman" pitchFamily="18" charset="0"/>
              </a:rPr>
              <a:t>tarkibi</a:t>
            </a:r>
            <a:endParaRPr lang="uz-Cyrl-UZ" sz="3600" b="1" dirty="0">
              <a:solidFill>
                <a:schemeClr val="accent5">
                  <a:lumMod val="25000"/>
                </a:schemeClr>
              </a:solidFill>
              <a:latin typeface="Times New Roman" pitchFamily="18" charset="0"/>
              <a:cs typeface="Times New Roman" pitchFamily="18" charset="0"/>
            </a:endParaRPr>
          </a:p>
          <a:p>
            <a:pPr algn="ctr"/>
            <a:endParaRPr lang="ru-RU" sz="3200" b="1" dirty="0" smtClean="0">
              <a:solidFill>
                <a:schemeClr val="accent5">
                  <a:lumMod val="25000"/>
                </a:schemeClr>
              </a:solidFill>
            </a:endParaRPr>
          </a:p>
        </p:txBody>
      </p:sp>
    </p:spTree>
    <p:extLst>
      <p:ext uri="{BB962C8B-B14F-4D97-AF65-F5344CB8AC3E}">
        <p14:creationId xmlns:p14="http://schemas.microsoft.com/office/powerpoint/2010/main" val="3871285854"/>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Стрелка вниз 34"/>
          <p:cNvSpPr/>
          <p:nvPr/>
        </p:nvSpPr>
        <p:spPr>
          <a:xfrm>
            <a:off x="2394434" y="1570090"/>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FFFFFF"/>
                </a:solidFill>
                <a:latin typeface="Times New Roman" pitchFamily="18" charset="0"/>
                <a:cs typeface="Times New Roman" pitchFamily="18" charset="0"/>
              </a:rPr>
              <a:t>REJA</a:t>
            </a:r>
            <a:endParaRPr lang="ru-RU" sz="4400" b="1" dirty="0">
              <a:solidFill>
                <a:srgbClr val="FFFFFF"/>
              </a:solidFill>
              <a:latin typeface="Times New Roman" pitchFamily="18" charset="0"/>
              <a:cs typeface="Times New Roman" pitchFamily="18" charset="0"/>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990600" y="2681471"/>
            <a:ext cx="6981247" cy="12494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571500" algn="just">
              <a:spcAft>
                <a:spcPts val="0"/>
              </a:spcAft>
            </a:pPr>
            <a:r>
              <a:rPr lang="uz-Latn-UZ" sz="2800" b="1" dirty="0" smtClean="0">
                <a:solidFill>
                  <a:schemeClr val="tx1"/>
                </a:solidFill>
                <a:latin typeface="Times New Roman" pitchFamily="18" charset="0"/>
                <a:cs typeface="Times New Roman" pitchFamily="18" charset="0"/>
              </a:rPr>
              <a:t>1.</a:t>
            </a:r>
            <a:r>
              <a:rPr lang="en-US" sz="2800" b="1" dirty="0" err="1" smtClean="0">
                <a:solidFill>
                  <a:schemeClr val="tx1"/>
                </a:solidFill>
                <a:latin typeface="Times New Roman" pitchFamily="18" charset="0"/>
                <a:cs typeface="Times New Roman" pitchFamily="18" charset="0"/>
              </a:rPr>
              <a:t>Dunyo</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irqlari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to’g’risida</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tushuncha</a:t>
            </a:r>
            <a:r>
              <a:rPr lang="uz-Cyrl-UZ" altLang="uz-Cyrl-UZ" sz="2000" b="1" dirty="0" smtClean="0">
                <a:solidFill>
                  <a:schemeClr val="tx1"/>
                </a:solidFill>
                <a:latin typeface="Times New Roman" panose="02020603050405020304" pitchFamily="18" charset="0"/>
                <a:ea typeface="Times New Roman" panose="02020603050405020304" pitchFamily="18" charset="0"/>
                <a:cs typeface="PANDA Times UZ"/>
              </a:rPr>
              <a:t> </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6" name="Стрелка вправо 5"/>
          <p:cNvSpPr/>
          <p:nvPr/>
        </p:nvSpPr>
        <p:spPr>
          <a:xfrm>
            <a:off x="990600" y="3830283"/>
            <a:ext cx="6107026"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171450" algn="just">
              <a:spcAft>
                <a:spcPts val="0"/>
              </a:spcAft>
            </a:pPr>
            <a:r>
              <a:rPr lang="uz-Latn-UZ" sz="2800" b="1" dirty="0" smtClean="0">
                <a:solidFill>
                  <a:schemeClr val="tx1"/>
                </a:solidFill>
                <a:latin typeface="Times New Roman" pitchFamily="18" charset="0"/>
                <a:cs typeface="Times New Roman" pitchFamily="18" charset="0"/>
              </a:rPr>
              <a:t>2.</a:t>
            </a:r>
            <a:r>
              <a:rPr lang="en-US" sz="2800" b="1" dirty="0" err="1" smtClean="0">
                <a:solidFill>
                  <a:schemeClr val="tx1"/>
                </a:solidFill>
                <a:latin typeface="Times New Roman" pitchFamily="18" charset="0"/>
                <a:cs typeface="Times New Roman" pitchFamily="18" charset="0"/>
              </a:rPr>
              <a:t>Etnik</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umummilliylar</a:t>
            </a:r>
            <a:endParaRPr lang="uz-Cyrl-UZ" sz="2800" b="1" dirty="0">
              <a:solidFill>
                <a:schemeClr val="tx1"/>
              </a:solidFill>
              <a:latin typeface="Times New Roman" pitchFamily="18" charset="0"/>
              <a:ea typeface="Times New Roman" panose="02020603050405020304" pitchFamily="18" charset="0"/>
              <a:cs typeface="Times New Roman" pitchFamily="18" charset="0"/>
            </a:endParaRPr>
          </a:p>
        </p:txBody>
      </p:sp>
      <p:sp>
        <p:nvSpPr>
          <p:cNvPr id="7" name="Стрелка вправо 6"/>
          <p:cNvSpPr/>
          <p:nvPr/>
        </p:nvSpPr>
        <p:spPr>
          <a:xfrm>
            <a:off x="960789" y="5106173"/>
            <a:ext cx="5468599"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b="1" dirty="0" smtClean="0">
                <a:solidFill>
                  <a:schemeClr val="tx1"/>
                </a:solidFill>
                <a:latin typeface="Algerian" panose="04020705040A02060702" pitchFamily="82" charset="0"/>
              </a:rPr>
              <a:t>             </a:t>
            </a:r>
            <a:r>
              <a:rPr lang="uz-Latn-UZ" sz="2800" b="1" dirty="0" smtClean="0">
                <a:solidFill>
                  <a:schemeClr val="tx1"/>
                </a:solidFill>
                <a:latin typeface="Times New Roman" pitchFamily="18" charset="0"/>
                <a:cs typeface="Times New Roman" pitchFamily="18" charset="0"/>
              </a:rPr>
              <a:t>3.</a:t>
            </a:r>
            <a:r>
              <a:rPr lang="en-US" sz="2800" b="1" dirty="0" err="1" smtClean="0">
                <a:solidFill>
                  <a:schemeClr val="tx1"/>
                </a:solidFill>
                <a:latin typeface="Times New Roman" pitchFamily="18" charset="0"/>
                <a:cs typeface="Times New Roman" pitchFamily="18" charset="0"/>
              </a:rPr>
              <a:t>Dunyo</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aholisi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milliy</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tarkib</a:t>
            </a:r>
            <a:r>
              <a:rPr lang="uz-Latn-UZ" sz="2800" b="1" dirty="0" smtClean="0">
                <a:solidFill>
                  <a:schemeClr val="tx1"/>
                </a:solidFill>
                <a:latin typeface="Times New Roman" pitchFamily="18" charset="0"/>
                <a:cs typeface="Times New Roman" pitchFamily="18" charset="0"/>
              </a:rPr>
              <a:t>i</a:t>
            </a:r>
            <a:endParaRPr lang="uz-Cyrl-UZ" sz="2800" dirty="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4039477188"/>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2"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8596" y="962432"/>
            <a:ext cx="8286808" cy="5509200"/>
          </a:xfrm>
          <a:prstGeom prst="rect">
            <a:avLst/>
          </a:prstGeom>
        </p:spPr>
        <p:txBody>
          <a:bodyPr wrap="square">
            <a:spAutoFit/>
          </a:bodyPr>
          <a:lstStyle/>
          <a:p>
            <a:pPr algn="ctr"/>
            <a:r>
              <a:rPr lang="uz-Cyrl-UZ" sz="3200" dirty="0" smtClean="0"/>
              <a:t>    </a:t>
            </a:r>
            <a:r>
              <a:rPr lang="en-US" sz="3200" dirty="0" err="1" smtClean="0"/>
              <a:t>Odamlar</a:t>
            </a:r>
            <a:r>
              <a:rPr lang="en-US" sz="3200" dirty="0" smtClean="0"/>
              <a:t> </a:t>
            </a:r>
            <a:r>
              <a:rPr lang="en-US" sz="3200" dirty="0" err="1" smtClean="0"/>
              <a:t>qadim-qadimdan</a:t>
            </a:r>
            <a:r>
              <a:rPr lang="en-US" sz="3200" dirty="0" smtClean="0"/>
              <a:t> </a:t>
            </a:r>
            <a:r>
              <a:rPr lang="en-US" sz="3200" dirty="0" err="1" smtClean="0"/>
              <a:t>jamoa-jamoa</a:t>
            </a:r>
            <a:r>
              <a:rPr lang="en-US" sz="3200" dirty="0" smtClean="0"/>
              <a:t> </a:t>
            </a:r>
            <a:r>
              <a:rPr lang="en-US" sz="3200" dirty="0" err="1" smtClean="0"/>
              <a:t>qon</a:t>
            </a:r>
            <a:r>
              <a:rPr lang="en-US" sz="3200" dirty="0" smtClean="0"/>
              <a:t> </a:t>
            </a:r>
            <a:r>
              <a:rPr lang="en-US" sz="3200" dirty="0" err="1" smtClean="0"/>
              <a:t>qardosh</a:t>
            </a:r>
            <a:r>
              <a:rPr lang="en-US" sz="3200" dirty="0" smtClean="0"/>
              <a:t> </a:t>
            </a:r>
            <a:r>
              <a:rPr lang="en-US" sz="3200" dirty="0" err="1" smtClean="0"/>
              <a:t>bo’lib</a:t>
            </a:r>
            <a:r>
              <a:rPr lang="en-US" sz="3200" dirty="0" smtClean="0"/>
              <a:t> </a:t>
            </a:r>
            <a:r>
              <a:rPr lang="en-US" sz="3200" dirty="0" err="1" smtClean="0"/>
              <a:t>yashab</a:t>
            </a:r>
            <a:r>
              <a:rPr lang="en-US" sz="3200" dirty="0" smtClean="0"/>
              <a:t> </a:t>
            </a:r>
            <a:r>
              <a:rPr lang="en-US" sz="3200" dirty="0" err="1" smtClean="0"/>
              <a:t>kelishgan</a:t>
            </a:r>
            <a:r>
              <a:rPr lang="en-US" sz="3200" dirty="0" smtClean="0"/>
              <a:t>. Ana </a:t>
            </a:r>
            <a:r>
              <a:rPr lang="en-US" sz="3200" dirty="0" err="1" smtClean="0"/>
              <a:t>shunday</a:t>
            </a:r>
            <a:r>
              <a:rPr lang="en-US" sz="3200" dirty="0" smtClean="0"/>
              <a:t> </a:t>
            </a:r>
            <a:r>
              <a:rPr lang="en-US" sz="3200" dirty="0" err="1" smtClean="0"/>
              <a:t>birliklarning</a:t>
            </a:r>
            <a:r>
              <a:rPr lang="en-US" sz="3200" dirty="0" smtClean="0"/>
              <a:t> eng </a:t>
            </a:r>
            <a:r>
              <a:rPr lang="en-US" sz="3200" dirty="0" err="1" smtClean="0"/>
              <a:t>muximi</a:t>
            </a:r>
            <a:r>
              <a:rPr lang="en-US" sz="3200" dirty="0" smtClean="0"/>
              <a:t> </a:t>
            </a:r>
            <a:r>
              <a:rPr lang="en-US" sz="3200" dirty="0" err="1" smtClean="0"/>
              <a:t>ularning</a:t>
            </a:r>
            <a:r>
              <a:rPr lang="en-US" sz="3200" dirty="0" smtClean="0"/>
              <a:t> </a:t>
            </a:r>
            <a:r>
              <a:rPr lang="en-US" sz="3200" dirty="0" err="1" smtClean="0"/>
              <a:t>irqiy</a:t>
            </a:r>
            <a:r>
              <a:rPr lang="en-US" sz="3200" dirty="0" smtClean="0"/>
              <a:t> </a:t>
            </a:r>
            <a:r>
              <a:rPr lang="en-US" sz="3200" dirty="0" err="1" smtClean="0"/>
              <a:t>va</a:t>
            </a:r>
            <a:r>
              <a:rPr lang="en-US" sz="3200" dirty="0" smtClean="0"/>
              <a:t> </a:t>
            </a:r>
            <a:r>
              <a:rPr lang="en-US" sz="3200" dirty="0" err="1" smtClean="0"/>
              <a:t>etnik</a:t>
            </a:r>
            <a:r>
              <a:rPr lang="en-US" sz="3200" dirty="0" smtClean="0"/>
              <a:t> </a:t>
            </a:r>
            <a:r>
              <a:rPr lang="en-US" sz="3200" dirty="0" err="1" smtClean="0"/>
              <a:t>birliklaridir</a:t>
            </a:r>
            <a:r>
              <a:rPr lang="en-US" sz="3200" dirty="0" smtClean="0"/>
              <a:t>.</a:t>
            </a:r>
            <a:endParaRPr lang="ru-RU" sz="3200" dirty="0" smtClean="0"/>
          </a:p>
          <a:p>
            <a:pPr algn="ctr"/>
            <a:r>
              <a:rPr lang="en-US" sz="3200" dirty="0" smtClean="0"/>
              <a:t> </a:t>
            </a:r>
            <a:r>
              <a:rPr lang="en-US" sz="3200" dirty="0" err="1" smtClean="0">
                <a:solidFill>
                  <a:srgbClr val="FF0000"/>
                </a:solidFill>
              </a:rPr>
              <a:t>Irq</a:t>
            </a:r>
            <a:r>
              <a:rPr lang="en-US" sz="3200" dirty="0" smtClean="0"/>
              <a:t> - </a:t>
            </a:r>
            <a:r>
              <a:rPr lang="en-US" sz="3200" dirty="0" err="1" smtClean="0"/>
              <a:t>bu</a:t>
            </a:r>
            <a:r>
              <a:rPr lang="en-US" sz="3200" dirty="0" smtClean="0"/>
              <a:t> </a:t>
            </a:r>
            <a:r>
              <a:rPr lang="en-US" sz="3200" dirty="0" err="1" smtClean="0"/>
              <a:t>odamlarning</a:t>
            </a:r>
            <a:r>
              <a:rPr lang="en-US" sz="3200" dirty="0" smtClean="0"/>
              <a:t> </a:t>
            </a:r>
            <a:r>
              <a:rPr lang="en-US" sz="3200" dirty="0" err="1" smtClean="0"/>
              <a:t>kelib</a:t>
            </a:r>
            <a:r>
              <a:rPr lang="en-US" sz="3200" dirty="0" smtClean="0"/>
              <a:t> </a:t>
            </a:r>
            <a:r>
              <a:rPr lang="en-US" sz="3200" dirty="0" err="1" smtClean="0"/>
              <a:t>chiqishi</a:t>
            </a:r>
            <a:r>
              <a:rPr lang="en-US" sz="3200" dirty="0" smtClean="0"/>
              <a:t>, </a:t>
            </a:r>
            <a:r>
              <a:rPr lang="en-US" sz="3200" dirty="0" err="1" smtClean="0"/>
              <a:t>gavda</a:t>
            </a:r>
            <a:r>
              <a:rPr lang="en-US" sz="3200" dirty="0" smtClean="0"/>
              <a:t> </a:t>
            </a:r>
            <a:r>
              <a:rPr lang="en-US" sz="3200" dirty="0" err="1" smtClean="0"/>
              <a:t>tuzilishi</a:t>
            </a:r>
            <a:r>
              <a:rPr lang="en-US" sz="3200" dirty="0" smtClean="0"/>
              <a:t> </a:t>
            </a:r>
            <a:r>
              <a:rPr lang="en-US" sz="3200" dirty="0" err="1" smtClean="0"/>
              <a:t>va</a:t>
            </a:r>
            <a:r>
              <a:rPr lang="en-US" sz="3200" dirty="0" smtClean="0"/>
              <a:t> </a:t>
            </a:r>
            <a:r>
              <a:rPr lang="en-US" sz="3200" dirty="0" err="1" smtClean="0"/>
              <a:t>qiyofasi</a:t>
            </a:r>
            <a:r>
              <a:rPr lang="en-US" sz="3200" dirty="0" smtClean="0"/>
              <a:t> </a:t>
            </a:r>
            <a:r>
              <a:rPr lang="en-US" sz="3200" dirty="0" err="1" smtClean="0"/>
              <a:t>o’xshash</a:t>
            </a:r>
            <a:r>
              <a:rPr lang="en-US" sz="3200" dirty="0" smtClean="0"/>
              <a:t> </a:t>
            </a:r>
            <a:r>
              <a:rPr lang="en-US" sz="3200" dirty="0" err="1" smtClean="0"/>
              <a:t>bo’lgan</a:t>
            </a:r>
            <a:r>
              <a:rPr lang="en-US" sz="3200" dirty="0" smtClean="0"/>
              <a:t> </a:t>
            </a:r>
            <a:r>
              <a:rPr lang="en-US" sz="3200" dirty="0" err="1" smtClean="0"/>
              <a:t>tarixan</a:t>
            </a:r>
            <a:r>
              <a:rPr lang="en-US" sz="3200" dirty="0" smtClean="0"/>
              <a:t> </a:t>
            </a:r>
            <a:r>
              <a:rPr lang="en-US" sz="3200" dirty="0" err="1" smtClean="0"/>
              <a:t>tarkib</a:t>
            </a:r>
            <a:r>
              <a:rPr lang="en-US" sz="3200" dirty="0" smtClean="0"/>
              <a:t> </a:t>
            </a:r>
            <a:r>
              <a:rPr lang="en-US" sz="3200" dirty="0" err="1" smtClean="0"/>
              <a:t>topgan</a:t>
            </a:r>
            <a:r>
              <a:rPr lang="en-US" sz="3200" dirty="0" smtClean="0"/>
              <a:t> </a:t>
            </a:r>
            <a:r>
              <a:rPr lang="en-US" sz="3200" dirty="0" err="1" smtClean="0"/>
              <a:t>hududiy</a:t>
            </a:r>
            <a:r>
              <a:rPr lang="en-US" sz="3200" dirty="0" smtClean="0"/>
              <a:t> </a:t>
            </a:r>
            <a:r>
              <a:rPr lang="en-US" sz="3200" dirty="0" err="1" smtClean="0"/>
              <a:t>birligidir</a:t>
            </a:r>
            <a:r>
              <a:rPr lang="en-US" sz="3200" dirty="0" smtClean="0"/>
              <a:t>. </a:t>
            </a:r>
            <a:r>
              <a:rPr lang="en-US" sz="3200" dirty="0" err="1" smtClean="0"/>
              <a:t>Irqlarning</a:t>
            </a:r>
            <a:r>
              <a:rPr lang="en-US" sz="3200" dirty="0" smtClean="0"/>
              <a:t> </a:t>
            </a:r>
            <a:r>
              <a:rPr lang="en-US" sz="3200" dirty="0" err="1" smtClean="0"/>
              <a:t>paydo</a:t>
            </a:r>
            <a:r>
              <a:rPr lang="en-US" sz="3200" dirty="0" smtClean="0"/>
              <a:t> </a:t>
            </a:r>
            <a:r>
              <a:rPr lang="en-US" sz="3200" dirty="0" err="1" smtClean="0"/>
              <a:t>bo’lishi</a:t>
            </a:r>
            <a:r>
              <a:rPr lang="en-US" sz="3200" dirty="0" smtClean="0"/>
              <a:t> </a:t>
            </a:r>
            <a:r>
              <a:rPr lang="en-US" sz="3200" dirty="0" err="1" smtClean="0"/>
              <a:t>va</a:t>
            </a:r>
            <a:r>
              <a:rPr lang="en-US" sz="3200" dirty="0" smtClean="0"/>
              <a:t> </a:t>
            </a:r>
            <a:r>
              <a:rPr lang="en-US" sz="3200" dirty="0" err="1" smtClean="0"/>
              <a:t>odamlar</a:t>
            </a:r>
            <a:r>
              <a:rPr lang="en-US" sz="3200" dirty="0" smtClean="0"/>
              <a:t> </a:t>
            </a:r>
            <a:r>
              <a:rPr lang="en-US" sz="3200" dirty="0" err="1" smtClean="0"/>
              <a:t>o’rtasidagi</a:t>
            </a:r>
            <a:r>
              <a:rPr lang="en-US" sz="3200" dirty="0" smtClean="0"/>
              <a:t> </a:t>
            </a:r>
            <a:r>
              <a:rPr lang="en-US" sz="3200" dirty="0" err="1" smtClean="0"/>
              <a:t>irqiy</a:t>
            </a:r>
            <a:r>
              <a:rPr lang="en-US" sz="3200" dirty="0" smtClean="0"/>
              <a:t> </a:t>
            </a:r>
            <a:r>
              <a:rPr lang="en-US" sz="3200" dirty="0" err="1" smtClean="0"/>
              <a:t>belgi</a:t>
            </a:r>
            <a:r>
              <a:rPr lang="en-US" sz="3200" dirty="0" smtClean="0"/>
              <a:t> </a:t>
            </a:r>
            <a:r>
              <a:rPr lang="en-US" sz="3200" dirty="0" err="1" smtClean="0"/>
              <a:t>hamda</a:t>
            </a:r>
            <a:r>
              <a:rPr lang="en-US" sz="3200" dirty="0" smtClean="0"/>
              <a:t> </a:t>
            </a:r>
            <a:r>
              <a:rPr lang="en-US" sz="3200" dirty="0" err="1" smtClean="0"/>
              <a:t>hususiyatlarning</a:t>
            </a:r>
            <a:r>
              <a:rPr lang="en-US" sz="3200" dirty="0" smtClean="0"/>
              <a:t> </a:t>
            </a:r>
            <a:r>
              <a:rPr lang="en-US" sz="3200" dirty="0" err="1" smtClean="0"/>
              <a:t>kelib</a:t>
            </a:r>
            <a:r>
              <a:rPr lang="en-US" sz="3200" dirty="0" smtClean="0"/>
              <a:t> </a:t>
            </a:r>
            <a:r>
              <a:rPr lang="en-US" sz="3200" dirty="0" err="1" smtClean="0"/>
              <a:t>chiqishi</a:t>
            </a:r>
            <a:r>
              <a:rPr lang="en-US" sz="3200" dirty="0" smtClean="0"/>
              <a:t> </a:t>
            </a:r>
            <a:r>
              <a:rPr lang="en-US" sz="3200" dirty="0" err="1" smtClean="0"/>
              <a:t>haqida</a:t>
            </a:r>
            <a:r>
              <a:rPr lang="en-US" sz="3200" dirty="0" smtClean="0"/>
              <a:t> </a:t>
            </a:r>
            <a:r>
              <a:rPr lang="en-US" sz="3200" dirty="0" err="1" smtClean="0"/>
              <a:t>bir-xillik</a:t>
            </a:r>
            <a:r>
              <a:rPr lang="en-US" sz="3200" dirty="0" smtClean="0"/>
              <a:t> </a:t>
            </a:r>
            <a:r>
              <a:rPr lang="en-US" sz="3200" dirty="0" err="1" smtClean="0"/>
              <a:t>omillar</a:t>
            </a:r>
            <a:r>
              <a:rPr lang="en-US" sz="3200" dirty="0" smtClean="0"/>
              <a:t> </a:t>
            </a:r>
            <a:r>
              <a:rPr lang="en-US" sz="3200" dirty="0" err="1" smtClean="0"/>
              <a:t>bo’lib</a:t>
            </a:r>
            <a:r>
              <a:rPr lang="en-US" sz="3200" dirty="0" smtClean="0"/>
              <a:t>, </a:t>
            </a:r>
            <a:r>
              <a:rPr lang="en-US" sz="3200" dirty="0" err="1" smtClean="0"/>
              <a:t>keng</a:t>
            </a:r>
            <a:r>
              <a:rPr lang="en-US" sz="3200" dirty="0" smtClean="0"/>
              <a:t> </a:t>
            </a:r>
            <a:r>
              <a:rPr lang="en-US" sz="3200" dirty="0" err="1" smtClean="0"/>
              <a:t>tarqalgani</a:t>
            </a:r>
            <a:r>
              <a:rPr lang="en-US" sz="3200" dirty="0" smtClean="0"/>
              <a:t> </a:t>
            </a:r>
            <a:r>
              <a:rPr lang="en-US" sz="3200" dirty="0" err="1" smtClean="0"/>
              <a:t>ikkitadir</a:t>
            </a:r>
            <a:r>
              <a:rPr lang="en-US" sz="3200" dirty="0" smtClean="0"/>
              <a:t>. </a:t>
            </a:r>
            <a:endParaRPr lang="ru-RU" sz="3200" dirty="0"/>
          </a:p>
        </p:txBody>
      </p:sp>
    </p:spTree>
    <p:extLst>
      <p:ext uri="{BB962C8B-B14F-4D97-AF65-F5344CB8AC3E}">
        <p14:creationId xmlns:p14="http://schemas.microsoft.com/office/powerpoint/2010/main" val="2027288306"/>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qwerty\Desktop\Telegram\IMG_20190408_211826_401.jpg"/>
          <p:cNvPicPr>
            <a:picLocks noGrp="1" noChangeAspect="1" noChangeArrowheads="1"/>
          </p:cNvPicPr>
          <p:nvPr>
            <p:ph idx="1"/>
          </p:nvPr>
        </p:nvPicPr>
        <p:blipFill>
          <a:blip r:embed="rId2"/>
          <a:srcRect/>
          <a:stretch>
            <a:fillRect/>
          </a:stretch>
        </p:blipFill>
        <p:spPr bwMode="auto">
          <a:xfrm>
            <a:off x="179512" y="764704"/>
            <a:ext cx="8746084" cy="5976664"/>
          </a:xfrm>
          <a:prstGeom prst="rect">
            <a:avLst/>
          </a:prstGeom>
          <a:noFill/>
        </p:spPr>
      </p:pic>
    </p:spTree>
    <p:extLst>
      <p:ext uri="{BB962C8B-B14F-4D97-AF65-F5344CB8AC3E}">
        <p14:creationId xmlns:p14="http://schemas.microsoft.com/office/powerpoint/2010/main" val="300322753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err="1" smtClean="0">
                <a:solidFill>
                  <a:srgbClr val="FF0000"/>
                </a:solidFill>
              </a:rPr>
              <a:t>Yevropoid</a:t>
            </a:r>
            <a:r>
              <a:rPr lang="en-US" sz="3600" dirty="0" smtClean="0">
                <a:solidFill>
                  <a:srgbClr val="FF0000"/>
                </a:solidFill>
              </a:rPr>
              <a:t> </a:t>
            </a:r>
            <a:r>
              <a:rPr lang="en-US" sz="3600" dirty="0" err="1" smtClean="0">
                <a:solidFill>
                  <a:srgbClr val="FF0000"/>
                </a:solidFill>
              </a:rPr>
              <a:t>irqi</a:t>
            </a:r>
            <a:r>
              <a:rPr lang="en-US" sz="3600" dirty="0" smtClean="0">
                <a:solidFill>
                  <a:srgbClr val="FF0000"/>
                </a:solidFill>
              </a:rPr>
              <a:t>:</a:t>
            </a:r>
            <a:endParaRPr lang="ru-RU" sz="3600" dirty="0">
              <a:solidFill>
                <a:srgbClr val="FF0000"/>
              </a:solidFill>
            </a:endParaRPr>
          </a:p>
        </p:txBody>
      </p:sp>
      <p:sp>
        <p:nvSpPr>
          <p:cNvPr id="3" name="Прямоугольник 2"/>
          <p:cNvSpPr/>
          <p:nvPr/>
        </p:nvSpPr>
        <p:spPr>
          <a:xfrm>
            <a:off x="467544" y="1268760"/>
            <a:ext cx="8280920" cy="5022914"/>
          </a:xfrm>
          <a:prstGeom prst="rect">
            <a:avLst/>
          </a:prstGeom>
        </p:spPr>
        <p:txBody>
          <a:bodyPr wrap="square">
            <a:spAutoFit/>
          </a:bodyPr>
          <a:lstStyle/>
          <a:p>
            <a:pPr algn="just">
              <a:lnSpc>
                <a:spcPct val="115000"/>
              </a:lnSpc>
              <a:spcAft>
                <a:spcPts val="0"/>
              </a:spcAft>
            </a:pP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Dunyo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40%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ichiga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irq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kunda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3-guruhga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shimoliy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janubiy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guruhlariga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bo’linadi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Shimoliy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Yevropada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yashovchi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shimoliy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guruh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vakillarining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bo’yi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novcha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jingalak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sariq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ko’zli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irq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vakillarining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shimoliy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yevropoiddan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farqli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sochlari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silliq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yuz-tuzilishi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gavda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tuzilishida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qaydlarda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farq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yuzaga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kelmoqda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ea typeface="Times New Roman" panose="02020603050405020304" pitchFamily="18" charset="0"/>
              </a:rPr>
              <a:t>     </a:t>
            </a:r>
            <a:r>
              <a:rPr lang="en-US" sz="2400" dirty="0" smtClean="0">
                <a:solidFill>
                  <a:srgbClr val="FF0000"/>
                </a:solidFill>
                <a:latin typeface="Times New Roman" panose="02020603050405020304" pitchFamily="18" charset="0"/>
                <a:ea typeface="Times New Roman" panose="02020603050405020304" pitchFamily="18" charset="0"/>
              </a:rPr>
              <a:t> 3</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Janubiy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Yevropa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Shimoliy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Afrika</a:t>
            </a:r>
            <a:r>
              <a:rPr lang="en-US" sz="2400" dirty="0">
                <a:latin typeface="Times New Roman" panose="02020603050405020304" pitchFamily="18" charset="0"/>
                <a:ea typeface="Times New Roman" panose="02020603050405020304" pitchFamily="18" charset="0"/>
              </a:rPr>
              <a:t>, Old </a:t>
            </a:r>
            <a:r>
              <a:rPr lang="en-US" sz="2400" dirty="0" err="1">
                <a:latin typeface="Times New Roman" panose="02020603050405020304" pitchFamily="18" charset="0"/>
                <a:ea typeface="Times New Roman" panose="02020603050405020304" pitchFamily="18" charset="0"/>
              </a:rPr>
              <a:t>Osiyo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Shimoliy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Xindistonda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yashovchi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janubiy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guruh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vakillarining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novcha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terisi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qorachadan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ko’xi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bo’ladi</a:t>
            </a:r>
            <a:r>
              <a:rPr lang="en-US" sz="2400" dirty="0">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 </a:t>
            </a:r>
            <a:endParaRPr lang="ru-RU" dirty="0"/>
          </a:p>
        </p:txBody>
      </p:sp>
    </p:spTree>
    <p:extLst>
      <p:ext uri="{BB962C8B-B14F-4D97-AF65-F5344CB8AC3E}">
        <p14:creationId xmlns:p14="http://schemas.microsoft.com/office/powerpoint/2010/main" val="2776578143"/>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mph" presetSubtype="2" fill="hold" grpId="0" nodeType="clickEffect">
                                  <p:stCondLst>
                                    <p:cond delay="0"/>
                                  </p:stCondLst>
                                  <p:childTnLst>
                                    <p:animClr clrSpc="rgb" dir="cw">
                                      <p:cBhvr>
                                        <p:cTn id="11" dur="2000" fill="hold"/>
                                        <p:tgtEl>
                                          <p:spTgt spid="3"/>
                                        </p:tgtEl>
                                        <p:attrNameLst>
                                          <p:attrName>fillcolor</p:attrName>
                                        </p:attrNameLst>
                                      </p:cBhvr>
                                      <p:to>
                                        <a:schemeClr val="accent2"/>
                                      </p:to>
                                    </p:animClr>
                                    <p:set>
                                      <p:cBhvr>
                                        <p:cTn id="12" dur="2000" fill="hold"/>
                                        <p:tgtEl>
                                          <p:spTgt spid="3"/>
                                        </p:tgtEl>
                                        <p:attrNameLst>
                                          <p:attrName>fill.type</p:attrName>
                                        </p:attrNameLst>
                                      </p:cBhvr>
                                      <p:to>
                                        <p:strVal val="solid"/>
                                      </p:to>
                                    </p:set>
                                    <p:set>
                                      <p:cBhvr>
                                        <p:cTn id="13" dur="2000" fill="hold"/>
                                        <p:tgtEl>
                                          <p:spTgt spid="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qwerty\Desktop\Telegram\IMG_20190408_211805_863.jpg"/>
          <p:cNvPicPr>
            <a:picLocks noGrp="1" noChangeAspect="1" noChangeArrowheads="1"/>
          </p:cNvPicPr>
          <p:nvPr>
            <p:ph idx="1"/>
          </p:nvPr>
        </p:nvPicPr>
        <p:blipFill>
          <a:blip r:embed="rId2"/>
          <a:srcRect/>
          <a:stretch>
            <a:fillRect/>
          </a:stretch>
        </p:blipFill>
        <p:spPr bwMode="auto">
          <a:xfrm>
            <a:off x="179512" y="836712"/>
            <a:ext cx="8784976" cy="5832648"/>
          </a:xfrm>
          <a:prstGeom prst="rect">
            <a:avLst/>
          </a:prstGeom>
          <a:noFill/>
        </p:spPr>
      </p:pic>
    </p:spTree>
    <p:extLst>
      <p:ext uri="{BB962C8B-B14F-4D97-AF65-F5344CB8AC3E}">
        <p14:creationId xmlns:p14="http://schemas.microsoft.com/office/powerpoint/2010/main" val="1039491856"/>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200473"/>
            <a:ext cx="6302375" cy="1143000"/>
          </a:xfrm>
        </p:spPr>
        <p:txBody>
          <a:bodyPr/>
          <a:lstStyle/>
          <a:p>
            <a:r>
              <a:rPr lang="en-US" dirty="0" smtClean="0">
                <a:solidFill>
                  <a:srgbClr val="FF0000"/>
                </a:solidFill>
              </a:rPr>
              <a:t>Negroid </a:t>
            </a:r>
            <a:r>
              <a:rPr lang="en-US" dirty="0" err="1" smtClean="0">
                <a:solidFill>
                  <a:srgbClr val="FF0000"/>
                </a:solidFill>
              </a:rPr>
              <a:t>irqi</a:t>
            </a:r>
            <a:r>
              <a:rPr lang="en-US" dirty="0" smtClean="0">
                <a:solidFill>
                  <a:srgbClr val="FF0000"/>
                </a:solidFill>
              </a:rPr>
              <a:t>:</a:t>
            </a:r>
            <a:endParaRPr lang="ru-RU" dirty="0">
              <a:solidFill>
                <a:srgbClr val="FF0000"/>
              </a:solidFill>
            </a:endParaRPr>
          </a:p>
        </p:txBody>
      </p:sp>
      <p:sp>
        <p:nvSpPr>
          <p:cNvPr id="3" name="Прямоугольник 2"/>
          <p:cNvSpPr/>
          <p:nvPr/>
        </p:nvSpPr>
        <p:spPr>
          <a:xfrm>
            <a:off x="755576" y="1341438"/>
            <a:ext cx="7704856" cy="4552015"/>
          </a:xfrm>
          <a:prstGeom prst="rect">
            <a:avLst/>
          </a:prstGeom>
        </p:spPr>
        <p:txBody>
          <a:bodyPr wrap="square">
            <a:spAutoFit/>
          </a:bodyPr>
          <a:lstStyle/>
          <a:p>
            <a:pPr algn="just">
              <a:lnSpc>
                <a:spcPct val="115000"/>
              </a:lnSpc>
              <a:spcAft>
                <a:spcPts val="0"/>
              </a:spcAft>
            </a:pP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Dunyo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15%ini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ichiga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belgilari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Terisini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rangi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sochlari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jingalak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burni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lablari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qalin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Negroid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tarmoqqa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ajratiladi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Afrika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Okiyaniya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tarmoqlari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Ekvatorial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Afrika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tarmog’iga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Sahroi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Kabirdan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janubda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joylashgan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yashaydigan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xalqlar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negrlar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kiradi.Okiyaniya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tarmog’iga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milonezyaliklar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Gvineya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kakoslari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Avstraliyaning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tub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xalqlari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9500018"/>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mph" presetSubtype="2" fill="hold" grpId="0" nodeType="clickEffect">
                                  <p:stCondLst>
                                    <p:cond delay="0"/>
                                  </p:stCondLst>
                                  <p:childTnLst>
                                    <p:animClr clrSpc="rgb" dir="cw">
                                      <p:cBhvr>
                                        <p:cTn id="11" dur="2000" fill="hold"/>
                                        <p:tgtEl>
                                          <p:spTgt spid="3"/>
                                        </p:tgtEl>
                                        <p:attrNameLst>
                                          <p:attrName>fillcolor</p:attrName>
                                        </p:attrNameLst>
                                      </p:cBhvr>
                                      <p:to>
                                        <a:schemeClr val="accent2"/>
                                      </p:to>
                                    </p:animClr>
                                    <p:set>
                                      <p:cBhvr>
                                        <p:cTn id="12" dur="2000" fill="hold"/>
                                        <p:tgtEl>
                                          <p:spTgt spid="3"/>
                                        </p:tgtEl>
                                        <p:attrNameLst>
                                          <p:attrName>fill.type</p:attrName>
                                        </p:attrNameLst>
                                      </p:cBhvr>
                                      <p:to>
                                        <p:strVal val="solid"/>
                                      </p:to>
                                    </p:set>
                                    <p:set>
                                      <p:cBhvr>
                                        <p:cTn id="13" dur="2000" fill="hold"/>
                                        <p:tgtEl>
                                          <p:spTgt spid="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solidFill>
                  <a:srgbClr val="FF0000"/>
                </a:solidFill>
              </a:rPr>
              <a:t>Mongoloid </a:t>
            </a:r>
            <a:r>
              <a:rPr lang="en-US" sz="3600" dirty="0" err="1" smtClean="0">
                <a:solidFill>
                  <a:srgbClr val="FF0000"/>
                </a:solidFill>
              </a:rPr>
              <a:t>irqi</a:t>
            </a:r>
            <a:r>
              <a:rPr lang="en-US" sz="3600" dirty="0" smtClean="0">
                <a:solidFill>
                  <a:srgbClr val="FF0000"/>
                </a:solidFill>
              </a:rPr>
              <a:t>:</a:t>
            </a:r>
            <a:endParaRPr lang="ru-RU" sz="3600" dirty="0">
              <a:solidFill>
                <a:srgbClr val="FF0000"/>
              </a:solidFill>
            </a:endParaRPr>
          </a:p>
        </p:txBody>
      </p:sp>
      <p:sp>
        <p:nvSpPr>
          <p:cNvPr id="3" name="Прямоугольник 2"/>
          <p:cNvSpPr/>
          <p:nvPr/>
        </p:nvSpPr>
        <p:spPr>
          <a:xfrm>
            <a:off x="467544" y="1196752"/>
            <a:ext cx="8068592" cy="5047536"/>
          </a:xfrm>
          <a:prstGeom prst="rect">
            <a:avLst/>
          </a:prstGeom>
        </p:spPr>
        <p:txBody>
          <a:bodyPr wrap="square">
            <a:spAutoFit/>
          </a:bodyPr>
          <a:lstStyle/>
          <a:p>
            <a:pPr indent="457200" algn="just">
              <a:lnSpc>
                <a:spcPct val="115000"/>
              </a:lnSpc>
              <a:spcAft>
                <a:spcPts val="0"/>
              </a:spcAft>
            </a:pP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unyo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20%ini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ichiga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Mongolid</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guruhga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Amerika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guruhlari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guruh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bir-biridan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farq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qilivchi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tillar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bor. Mongoloid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Amerika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avlodiga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Shimoliy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Janubiy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Amerikaning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tub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indetslar</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Mongolid</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belgilari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tanasining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rangi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bug’doy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rang,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ko’zlari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qisiq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yonoqlari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bo’rtib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chiqqan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sochlari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Mongoloid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tarmog’i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Shimoliy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Janubiy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Mongoloid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ajratiladi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685976"/>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mph" presetSubtype="0" fill="hold" nodeType="clickEffect">
                                  <p:stCondLst>
                                    <p:cond delay="0"/>
                                  </p:stCondLst>
                                  <p:iterate type="lt">
                                    <p:tmPct val="4000"/>
                                  </p:iterate>
                                  <p:childTnLst>
                                    <p:set>
                                      <p:cBhvr override="childStyle">
                                        <p:cTn id="12" dur="500" fill="hold"/>
                                        <p:tgtEl>
                                          <p:spTgt spid="3">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qwerty\Desktop\Telegram\IMG_20190408_211820_126.jpg"/>
          <p:cNvPicPr>
            <a:picLocks noGrp="1" noChangeAspect="1" noChangeArrowheads="1"/>
          </p:cNvPicPr>
          <p:nvPr>
            <p:ph idx="1"/>
          </p:nvPr>
        </p:nvPicPr>
        <p:blipFill>
          <a:blip r:embed="rId2"/>
          <a:srcRect/>
          <a:stretch>
            <a:fillRect/>
          </a:stretch>
        </p:blipFill>
        <p:spPr bwMode="auto">
          <a:xfrm>
            <a:off x="179512" y="764704"/>
            <a:ext cx="8856984" cy="5866018"/>
          </a:xfrm>
          <a:prstGeom prst="rect">
            <a:avLst/>
          </a:prstGeom>
          <a:noFill/>
        </p:spPr>
      </p:pic>
    </p:spTree>
    <p:extLst>
      <p:ext uri="{BB962C8B-B14F-4D97-AF65-F5344CB8AC3E}">
        <p14:creationId xmlns:p14="http://schemas.microsoft.com/office/powerpoint/2010/main" val="2624770711"/>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C:\Users\qwerty\Desktop\Telegram\IMG_20190408_210426_216.jpg"/>
          <p:cNvPicPr>
            <a:picLocks noChangeAspect="1" noChangeArrowheads="1"/>
          </p:cNvPicPr>
          <p:nvPr/>
        </p:nvPicPr>
        <p:blipFill>
          <a:blip r:embed="rId2"/>
          <a:srcRect/>
          <a:stretch>
            <a:fillRect/>
          </a:stretch>
        </p:blipFill>
        <p:spPr bwMode="auto">
          <a:xfrm>
            <a:off x="11308" y="36"/>
            <a:ext cx="9132692" cy="6741332"/>
          </a:xfrm>
          <a:prstGeom prst="rect">
            <a:avLst/>
          </a:prstGeom>
          <a:noFill/>
        </p:spPr>
      </p:pic>
    </p:spTree>
    <p:extLst>
      <p:ext uri="{BB962C8B-B14F-4D97-AF65-F5344CB8AC3E}">
        <p14:creationId xmlns:p14="http://schemas.microsoft.com/office/powerpoint/2010/main" val="366226379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down)">
                                      <p:cBhvr>
                                        <p:cTn id="7" dur="500"/>
                                        <p:tgtEl>
                                          <p:spTgt spid="19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err="1" smtClean="0">
                <a:solidFill>
                  <a:srgbClr val="FF0000"/>
                </a:solidFill>
              </a:rPr>
              <a:t>Aralash</a:t>
            </a:r>
            <a:r>
              <a:rPr lang="en-US" sz="3600" dirty="0" smtClean="0">
                <a:solidFill>
                  <a:srgbClr val="FF0000"/>
                </a:solidFill>
              </a:rPr>
              <a:t> </a:t>
            </a:r>
            <a:r>
              <a:rPr lang="en-US" sz="3600" dirty="0" err="1" smtClean="0">
                <a:solidFill>
                  <a:srgbClr val="FF0000"/>
                </a:solidFill>
              </a:rPr>
              <a:t>irq</a:t>
            </a:r>
            <a:r>
              <a:rPr lang="en-US" sz="3600" dirty="0" smtClean="0">
                <a:solidFill>
                  <a:srgbClr val="FF0000"/>
                </a:solidFill>
              </a:rPr>
              <a:t> </a:t>
            </a:r>
            <a:r>
              <a:rPr lang="en-US" sz="3600" dirty="0" err="1" smtClean="0">
                <a:solidFill>
                  <a:srgbClr val="FF0000"/>
                </a:solidFill>
              </a:rPr>
              <a:t>formalari</a:t>
            </a:r>
            <a:r>
              <a:rPr lang="en-US" sz="3600" dirty="0" smtClean="0">
                <a:solidFill>
                  <a:srgbClr val="FF0000"/>
                </a:solidFill>
              </a:rPr>
              <a:t>:</a:t>
            </a:r>
            <a:endParaRPr lang="ru-RU" sz="3600" dirty="0">
              <a:solidFill>
                <a:srgbClr val="FF0000"/>
              </a:solidFill>
            </a:endParaRPr>
          </a:p>
        </p:txBody>
      </p:sp>
      <p:sp>
        <p:nvSpPr>
          <p:cNvPr id="3" name="Прямоугольник 2"/>
          <p:cNvSpPr/>
          <p:nvPr/>
        </p:nvSpPr>
        <p:spPr>
          <a:xfrm>
            <a:off x="683568" y="980728"/>
            <a:ext cx="7632848" cy="5543056"/>
          </a:xfrm>
          <a:prstGeom prst="rect">
            <a:avLst/>
          </a:prstGeom>
        </p:spPr>
        <p:txBody>
          <a:bodyPr wrap="square">
            <a:spAutoFit/>
          </a:bodyPr>
          <a:lstStyle/>
          <a:p>
            <a:pPr algn="just">
              <a:lnSpc>
                <a:spcPct val="115000"/>
              </a:lnSpc>
              <a:spcAft>
                <a:spcPts val="0"/>
              </a:spcAft>
            </a:pP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Qadimgi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forma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tiplarga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efiona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tipi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belgilari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Arablarga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o’xshamaydi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Ammo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negroidlar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singari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qora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tanli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Mongoloid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o’rtasidagi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qadimgi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formalar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G’arbiy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sibirning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janubiy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qismida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Araslh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formalarning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ikkinchi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guruhiga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asrlar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davr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formalari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formalari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tarqalgan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hududdan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respublikasidir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formalar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navbatida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tipga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3534805"/>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1124744"/>
            <a:ext cx="7776864" cy="5047536"/>
          </a:xfrm>
          <a:prstGeom prst="rect">
            <a:avLst/>
          </a:prstGeom>
        </p:spPr>
        <p:txBody>
          <a:bodyPr wrap="square">
            <a:spAutoFit/>
          </a:bodyPr>
          <a:lstStyle/>
          <a:p>
            <a:pPr indent="449580" algn="just">
              <a:lnSpc>
                <a:spcPct val="115000"/>
              </a:lnSpc>
              <a:spcAft>
                <a:spcPts val="0"/>
              </a:spcAft>
            </a:pPr>
            <a:r>
              <a:rPr lang="en-US" sz="2800" b="1" u="sng" dirty="0" err="1" smtClean="0">
                <a:latin typeface="Times New Roman" panose="02020603050405020304" pitchFamily="18" charset="0"/>
                <a:ea typeface="Times New Roman" panose="02020603050405020304" pitchFamily="18" charset="0"/>
                <a:cs typeface="Times New Roman" panose="02020603050405020304" pitchFamily="18" charset="0"/>
              </a:rPr>
              <a:t>Birinchi</a:t>
            </a:r>
            <a:r>
              <a:rPr lang="en-US" sz="2800" b="1" u="sng"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ea typeface="Times New Roman" panose="02020603050405020304" pitchFamily="18" charset="0"/>
                <a:cs typeface="Times New Roman" panose="02020603050405020304" pitchFamily="18" charset="0"/>
              </a:rPr>
              <a:t>tipi: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Turon</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tipi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Janubiy</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Sibir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tipi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tipga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mongoloid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belgilari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ko’proq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qozoqlar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qirg’izlar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qoraqolpoqlar</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800" b="1" u="sng" dirty="0" err="1" smtClean="0">
                <a:latin typeface="Times New Roman" panose="02020603050405020304" pitchFamily="18" charset="0"/>
                <a:ea typeface="Times New Roman" panose="02020603050405020304" pitchFamily="18" charset="0"/>
                <a:cs typeface="Times New Roman" panose="02020603050405020304" pitchFamily="18" charset="0"/>
              </a:rPr>
              <a:t>Ikkinchi</a:t>
            </a:r>
            <a:r>
              <a:rPr lang="en-US" sz="2800" b="1" u="sng"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latin typeface="Times New Roman" panose="02020603050405020304" pitchFamily="18" charset="0"/>
                <a:ea typeface="Times New Roman" panose="02020603050405020304" pitchFamily="18" charset="0"/>
                <a:cs typeface="Times New Roman" panose="02020603050405020304" pitchFamily="18" charset="0"/>
              </a:rPr>
              <a:t>tipi: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tipi: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bularga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yevropoid</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janubiy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avlodiga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xos</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belgilar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saqlangan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Umuman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dunyodagi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uchta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irq</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orasida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ko’plab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aralash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forma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tiplar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vujudga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kelmoqda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u="sng"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4301968"/>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3"/>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qwerty\Pictures\Telegram\IMG_20190408_210333_603.jpg"/>
          <p:cNvPicPr>
            <a:picLocks noGrp="1" noChangeAspect="1" noChangeArrowheads="1"/>
          </p:cNvPicPr>
          <p:nvPr>
            <p:ph idx="1"/>
          </p:nvPr>
        </p:nvPicPr>
        <p:blipFill>
          <a:blip r:embed="rId2"/>
          <a:srcRect/>
          <a:stretch>
            <a:fillRect/>
          </a:stretch>
        </p:blipFill>
        <p:spPr bwMode="auto">
          <a:xfrm>
            <a:off x="179512" y="764704"/>
            <a:ext cx="8856984" cy="5904656"/>
          </a:xfrm>
          <a:prstGeom prst="rect">
            <a:avLst/>
          </a:prstGeom>
          <a:noFill/>
        </p:spPr>
      </p:pic>
    </p:spTree>
    <p:extLst>
      <p:ext uri="{BB962C8B-B14F-4D97-AF65-F5344CB8AC3E}">
        <p14:creationId xmlns:p14="http://schemas.microsoft.com/office/powerpoint/2010/main" val="3600750129"/>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arn(outHorizontal)">
                                      <p:cBhvr>
                                        <p:cTn id="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1052736"/>
            <a:ext cx="8643998" cy="5554618"/>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FF0000"/>
                </a:solidFill>
              </a:rPr>
              <a:t> </a:t>
            </a:r>
            <a:r>
              <a:rPr lang="en-US" sz="3200" dirty="0" err="1" smtClean="0">
                <a:solidFill>
                  <a:srgbClr val="FF0000"/>
                </a:solidFill>
              </a:rPr>
              <a:t>Evropa</a:t>
            </a:r>
            <a:r>
              <a:rPr lang="en-US" sz="3200" dirty="0" smtClean="0">
                <a:solidFill>
                  <a:srgbClr val="FF0000"/>
                </a:solidFill>
              </a:rPr>
              <a:t> </a:t>
            </a:r>
            <a:r>
              <a:rPr lang="en-US" sz="3200" dirty="0" err="1" smtClean="0">
                <a:solidFill>
                  <a:srgbClr val="FF0000"/>
                </a:solidFill>
              </a:rPr>
              <a:t>mamlakatlari</a:t>
            </a:r>
            <a:r>
              <a:rPr lang="en-US" sz="3200" dirty="0" smtClean="0">
                <a:solidFill>
                  <a:srgbClr val="FF0000"/>
                </a:solidFill>
              </a:rPr>
              <a:t> </a:t>
            </a:r>
            <a:r>
              <a:rPr lang="en-US" sz="3200" dirty="0" err="1" smtClean="0">
                <a:solidFill>
                  <a:srgbClr val="FF0000"/>
                </a:solidFill>
              </a:rPr>
              <a:t>aholisining</a:t>
            </a:r>
            <a:r>
              <a:rPr lang="en-US" sz="3200" dirty="0" smtClean="0">
                <a:solidFill>
                  <a:srgbClr val="FF0000"/>
                </a:solidFill>
              </a:rPr>
              <a:t> </a:t>
            </a:r>
            <a:r>
              <a:rPr lang="en-US" sz="3200" dirty="0" err="1" smtClean="0">
                <a:solidFill>
                  <a:srgbClr val="FF0000"/>
                </a:solidFill>
              </a:rPr>
              <a:t>milliy</a:t>
            </a:r>
            <a:r>
              <a:rPr lang="en-US" sz="3200" dirty="0" smtClean="0">
                <a:solidFill>
                  <a:srgbClr val="FF0000"/>
                </a:solidFill>
              </a:rPr>
              <a:t> </a:t>
            </a:r>
            <a:r>
              <a:rPr lang="en-US" sz="3200" dirty="0" err="1" smtClean="0">
                <a:solidFill>
                  <a:srgbClr val="FF0000"/>
                </a:solidFill>
              </a:rPr>
              <a:t>tarkibi</a:t>
            </a:r>
            <a:r>
              <a:rPr lang="en-US" sz="3200" dirty="0" smtClean="0">
                <a:solidFill>
                  <a:srgbClr val="FF0000"/>
                </a:solidFill>
              </a:rPr>
              <a:t> </a:t>
            </a:r>
            <a:r>
              <a:rPr lang="en-US" sz="3200" dirty="0" err="1" smtClean="0">
                <a:solidFill>
                  <a:srgbClr val="FF0000"/>
                </a:solidFill>
              </a:rPr>
              <a:t>bo’yicha</a:t>
            </a:r>
            <a:r>
              <a:rPr lang="en-US" sz="3200" dirty="0" smtClean="0">
                <a:solidFill>
                  <a:srgbClr val="FF0000"/>
                </a:solidFill>
              </a:rPr>
              <a:t> 3 </a:t>
            </a:r>
            <a:r>
              <a:rPr lang="en-US" sz="3200" dirty="0" err="1" smtClean="0">
                <a:solidFill>
                  <a:srgbClr val="FF0000"/>
                </a:solidFill>
              </a:rPr>
              <a:t>guruhga</a:t>
            </a:r>
            <a:r>
              <a:rPr lang="en-US" sz="3200" dirty="0" smtClean="0">
                <a:solidFill>
                  <a:srgbClr val="FF0000"/>
                </a:solidFill>
              </a:rPr>
              <a:t> </a:t>
            </a:r>
            <a:r>
              <a:rPr lang="en-US" sz="3200" dirty="0" err="1" smtClean="0">
                <a:solidFill>
                  <a:srgbClr val="FF0000"/>
                </a:solidFill>
              </a:rPr>
              <a:t>bo’lamiz</a:t>
            </a:r>
            <a:r>
              <a:rPr lang="en-US" sz="3200" dirty="0" smtClean="0">
                <a:solidFill>
                  <a:srgbClr val="FF0000"/>
                </a:solidFill>
              </a:rPr>
              <a:t>: </a:t>
            </a:r>
            <a:endParaRPr lang="uz-Cyrl-UZ" sz="3200" dirty="0" smtClean="0">
              <a:solidFill>
                <a:srgbClr val="FF0000"/>
              </a:solidFill>
            </a:endParaRPr>
          </a:p>
          <a:p>
            <a:pPr algn="ctr"/>
            <a:endParaRPr lang="en-US" sz="3200" dirty="0" smtClean="0">
              <a:solidFill>
                <a:srgbClr val="FF0000"/>
              </a:solidFill>
            </a:endParaRPr>
          </a:p>
          <a:p>
            <a:pPr algn="ctr"/>
            <a:r>
              <a:rPr lang="en-US" sz="3200" dirty="0" smtClean="0">
                <a:solidFill>
                  <a:srgbClr val="FF0000"/>
                </a:solidFill>
              </a:rPr>
              <a:t>1. </a:t>
            </a:r>
            <a:r>
              <a:rPr lang="en-US" sz="3200" dirty="0" err="1" smtClean="0">
                <a:solidFill>
                  <a:srgbClr val="FF0000"/>
                </a:solidFill>
              </a:rPr>
              <a:t>Bir</a:t>
            </a:r>
            <a:r>
              <a:rPr lang="en-US" sz="3200" dirty="0" smtClean="0">
                <a:solidFill>
                  <a:srgbClr val="FF0000"/>
                </a:solidFill>
              </a:rPr>
              <a:t> </a:t>
            </a:r>
            <a:r>
              <a:rPr lang="en-US" sz="3200" dirty="0" err="1" smtClean="0">
                <a:solidFill>
                  <a:srgbClr val="FF0000"/>
                </a:solidFill>
              </a:rPr>
              <a:t>millatli</a:t>
            </a:r>
            <a:r>
              <a:rPr lang="en-US" sz="3200" dirty="0" smtClean="0">
                <a:solidFill>
                  <a:srgbClr val="FF0000"/>
                </a:solidFill>
              </a:rPr>
              <a:t> </a:t>
            </a:r>
            <a:r>
              <a:rPr lang="en-US" sz="3200" dirty="0" err="1" smtClean="0">
                <a:solidFill>
                  <a:srgbClr val="FF0000"/>
                </a:solidFill>
              </a:rPr>
              <a:t>davlatlar</a:t>
            </a:r>
            <a:r>
              <a:rPr lang="en-US" sz="3200" dirty="0" smtClean="0">
                <a:solidFill>
                  <a:srgbClr val="FF0000"/>
                </a:solidFill>
              </a:rPr>
              <a:t>. </a:t>
            </a:r>
          </a:p>
          <a:p>
            <a:pPr algn="ctr"/>
            <a:r>
              <a:rPr lang="en-US" sz="3200" dirty="0" smtClean="0">
                <a:solidFill>
                  <a:srgbClr val="FF0000"/>
                </a:solidFill>
              </a:rPr>
              <a:t>2. </a:t>
            </a:r>
            <a:r>
              <a:rPr lang="en-US" sz="3200" dirty="0" err="1" smtClean="0">
                <a:solidFill>
                  <a:srgbClr val="FF0000"/>
                </a:solidFill>
              </a:rPr>
              <a:t>Ko’p</a:t>
            </a:r>
            <a:r>
              <a:rPr lang="en-US" sz="3200" dirty="0" smtClean="0">
                <a:solidFill>
                  <a:srgbClr val="FF0000"/>
                </a:solidFill>
              </a:rPr>
              <a:t> </a:t>
            </a:r>
            <a:r>
              <a:rPr lang="en-US" sz="3200" dirty="0" err="1" smtClean="0">
                <a:solidFill>
                  <a:srgbClr val="FF0000"/>
                </a:solidFill>
              </a:rPr>
              <a:t>millatli</a:t>
            </a:r>
            <a:r>
              <a:rPr lang="en-US" sz="3200" dirty="0" smtClean="0">
                <a:solidFill>
                  <a:srgbClr val="FF0000"/>
                </a:solidFill>
              </a:rPr>
              <a:t> </a:t>
            </a:r>
            <a:r>
              <a:rPr lang="en-US" sz="3200" dirty="0" err="1" smtClean="0">
                <a:solidFill>
                  <a:srgbClr val="FF0000"/>
                </a:solidFill>
              </a:rPr>
              <a:t>davlatlar</a:t>
            </a:r>
            <a:r>
              <a:rPr lang="en-US" sz="3200" dirty="0" smtClean="0">
                <a:solidFill>
                  <a:srgbClr val="FF0000"/>
                </a:solidFill>
              </a:rPr>
              <a:t>. </a:t>
            </a:r>
          </a:p>
          <a:p>
            <a:pPr algn="ctr"/>
            <a:r>
              <a:rPr lang="en-US" sz="3200" dirty="0" smtClean="0">
                <a:solidFill>
                  <a:srgbClr val="FF0000"/>
                </a:solidFill>
              </a:rPr>
              <a:t>3. </a:t>
            </a:r>
            <a:r>
              <a:rPr lang="en-US" sz="3200" dirty="0" err="1" smtClean="0">
                <a:solidFill>
                  <a:srgbClr val="FF0000"/>
                </a:solidFill>
              </a:rPr>
              <a:t>oralik</a:t>
            </a:r>
            <a:r>
              <a:rPr lang="en-US" sz="3200" dirty="0" smtClean="0">
                <a:solidFill>
                  <a:srgbClr val="FF0000"/>
                </a:solidFill>
              </a:rPr>
              <a:t> </a:t>
            </a:r>
            <a:r>
              <a:rPr lang="en-US" sz="3200" dirty="0" err="1" smtClean="0">
                <a:solidFill>
                  <a:srgbClr val="FF0000"/>
                </a:solidFill>
              </a:rPr>
              <a:t>davlatlar</a:t>
            </a:r>
            <a:r>
              <a:rPr lang="en-US" sz="3200" dirty="0" smtClean="0">
                <a:solidFill>
                  <a:srgbClr val="FF0000"/>
                </a:solidFill>
              </a:rPr>
              <a:t>.</a:t>
            </a:r>
            <a:endParaRPr lang="ru-RU" sz="3200" dirty="0" smtClean="0">
              <a:solidFill>
                <a:srgbClr val="FF0000"/>
              </a:solidFill>
            </a:endParaRPr>
          </a:p>
          <a:p>
            <a:pPr algn="ctr"/>
            <a:endParaRPr lang="ru-RU" sz="3200" dirty="0">
              <a:solidFill>
                <a:srgbClr val="FF0000"/>
              </a:solidFill>
            </a:endParaRPr>
          </a:p>
        </p:txBody>
      </p:sp>
    </p:spTree>
    <p:extLst>
      <p:ext uri="{BB962C8B-B14F-4D97-AF65-F5344CB8AC3E}">
        <p14:creationId xmlns:p14="http://schemas.microsoft.com/office/powerpoint/2010/main" val="3028636007"/>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980728"/>
            <a:ext cx="7992888" cy="5511637"/>
          </a:xfrm>
          <a:prstGeom prst="rect">
            <a:avLst/>
          </a:prstGeom>
        </p:spPr>
        <p:txBody>
          <a:bodyPr wrap="square">
            <a:spAutoFit/>
          </a:bodyPr>
          <a:lstStyle/>
          <a:p>
            <a:pPr indent="447675" algn="just">
              <a:lnSpc>
                <a:spcPct val="115000"/>
              </a:lnSpc>
              <a:spcAft>
                <a:spcPts val="0"/>
              </a:spcAft>
            </a:pP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Odamlar etnik birligining ikkinchi yuqoriroq  bosqichi – qabiladir. Urug’larning qabilalarga aralashuvi ham kishilarning ibtidoiy jamoa tuzimiga xos umumiyligidir. Dastlabki qabilalarni bir necha urug’ birlashtirar, ular o’zaro dual ekzogamiya asosida bog’langan bo’lar edilar. Urug’ va qabilalar kategoriyalaridan keyin elat kategoriyalari vujudga kelgan. </a:t>
            </a: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Elat</a:t>
            </a: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 – urug’ va qabila birliklariga nisbatan yuqoriroq bosqichdir. Elat birligi asosan feodalizm jamiyati davrida ba’zan esa quldorlik davridayoq tashkil topa boshlagan.</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6014112"/>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2656"/>
            <a:ext cx="8424936" cy="6436442"/>
          </a:xfrm>
          <a:prstGeom prst="rect">
            <a:avLst/>
          </a:prstGeom>
        </p:spPr>
        <p:txBody>
          <a:bodyPr wrap="square">
            <a:spAutoFit/>
          </a:bodyPr>
          <a:lstStyle/>
          <a:p>
            <a:pPr indent="447675" algn="just">
              <a:lnSpc>
                <a:spcPct val="115000"/>
              </a:lnSpc>
              <a:spcAft>
                <a:spcPts val="0"/>
              </a:spcAft>
            </a:pPr>
            <a:r>
              <a:rPr lang="en-GB" sz="2400" b="1" dirty="0" err="1">
                <a:latin typeface="Times New Roman" panose="02020603050405020304" pitchFamily="18" charset="0"/>
                <a:ea typeface="Times New Roman" panose="02020603050405020304" pitchFamily="18" charset="0"/>
                <a:cs typeface="Times New Roman" panose="02020603050405020304" pitchFamily="18" charset="0"/>
              </a:rPr>
              <a:t>Elat</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kishilarning millatdan oldingi tarixiy birligidir. Elatlarning o’z nomlari, tili umumiy madaniyat va psixik xususiyatlari tarkib topa boradi. Elatlar xududiy umumiylikka ega bo’lib ma’lum darajada iqtisodiy aloqalar qila boshlaydi. Bu belgilar millatlardagi singari hali yaxshi taraqqiy etgan  emas, albatta. Elatlarning tashkil topishida feodalizm davriga xos proses davlatlarning tashkil topishi ham ma’lum rol o’ynagan, ammo ayrim elatlarning hududiy joylashuvi ba’zi xollarda davlatlarning chegaralariga to’g’ri </a:t>
            </a: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kelavermas</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edi</a:t>
            </a:r>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 Kapitalizmning taraqqiy etishi bilan elatlar millatlarning vujudga kelishi va tashkil topishida ba’za bo’lib xizmat qiladi. Ammo bu xolda ham chegara to’g’ri kelishi shart emas. Masalan, bitta elat bir necha millatlarning tashkil topishi uchun ba’za bo’lib xizmat qilishi yoki aksincha bir necha elatlarning birlashuvidan bitta millat vujudga kelishi mumkin. </a:t>
            </a:r>
            <a:endParaRPr lang="ru-RU"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036312"/>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052736"/>
            <a:ext cx="8568952" cy="4853636"/>
          </a:xfrm>
          <a:prstGeom prst="rect">
            <a:avLst/>
          </a:prstGeom>
        </p:spPr>
        <p:txBody>
          <a:bodyPr wrap="square">
            <a:spAutoFit/>
          </a:bodyPr>
          <a:lstStyle/>
          <a:p>
            <a:pPr indent="447675" algn="just">
              <a:lnSpc>
                <a:spcPct val="115000"/>
              </a:lnSpc>
              <a:spcAft>
                <a:spcPts val="0"/>
              </a:spcAft>
            </a:pPr>
            <a:r>
              <a:rPr lang="uz-Cyrl-UZ" sz="2800" b="1" dirty="0">
                <a:latin typeface="Times New Roman" panose="02020603050405020304" pitchFamily="18" charset="0"/>
                <a:ea typeface="Times New Roman" panose="02020603050405020304" pitchFamily="18" charset="0"/>
                <a:cs typeface="Times New Roman" panose="02020603050405020304" pitchFamily="18" charset="0"/>
              </a:rPr>
              <a:t>Millat ma’lum xududda yashovchi odamlarning sotsial etnik birligi bo’lib, kishilar umumiyligining kapitalizmga xos formasidir. Yuqorida ko’rib o’tilgan etnik birlik kategoriyalaridan millat shu bilan farqlanadiki, millatlarda xududiy birlik iqtisodiy va madaniy aloqalar mustaxkam o’rin oladi, yagona milliy til tashkil topadi, milliy ong rivojlangan bo’ladi. </a:t>
            </a:r>
            <a:endParaRPr lang="ru-RU" sz="2000" b="1" dirty="0">
              <a:latin typeface="Calibri" panose="020F0502020204030204" pitchFamily="34" charset="0"/>
              <a:ea typeface="Times New Roman" panose="02020603050405020304" pitchFamily="18" charset="0"/>
              <a:cs typeface="Times New Roman" panose="02020603050405020304" pitchFamily="18" charset="0"/>
            </a:endParaRPr>
          </a:p>
          <a:p>
            <a:pPr indent="474980" algn="just">
              <a:spcAft>
                <a:spcPts val="0"/>
              </a:spcAft>
            </a:pPr>
            <a:r>
              <a:rPr lang="en-US" sz="2800" b="1" dirty="0" err="1">
                <a:latin typeface="Times New Roman" panose="02020603050405020304" pitchFamily="18" charset="0"/>
                <a:ea typeface="Times New Roman" panose="02020603050405020304" pitchFamily="18" charset="0"/>
              </a:rPr>
              <a:t>Millat</a:t>
            </a:r>
            <a:r>
              <a:rPr lang="en-US" sz="2800" b="1" dirty="0">
                <a:latin typeface="Times New Roman" panose="02020603050405020304" pitchFamily="18" charset="0"/>
                <a:ea typeface="Times New Roman" panose="02020603050405020304" pitchFamily="18" charset="0"/>
              </a:rPr>
              <a:t> – </a:t>
            </a:r>
            <a:r>
              <a:rPr lang="en-US" sz="2800" b="1" dirty="0" err="1">
                <a:latin typeface="Times New Roman" panose="02020603050405020304" pitchFamily="18" charset="0"/>
                <a:ea typeface="Times New Roman" panose="02020603050405020304" pitchFamily="18" charset="0"/>
              </a:rPr>
              <a:t>etnosning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eng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yuksak</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darajasidir</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Millat</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bo’lishi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uchun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tili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xududi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umumiqtisodiy</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faoliyati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va</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milliy</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ong</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shakllangan</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bo’lishi</a:t>
            </a:r>
            <a:r>
              <a:rPr lang="en-US" sz="2800" b="1" dirty="0">
                <a:latin typeface="Times New Roman" panose="02020603050405020304" pitchFamily="18" charset="0"/>
                <a:ea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rPr>
              <a:t>kerak</a:t>
            </a:r>
            <a:r>
              <a:rPr lang="en-US" sz="2800" b="1" dirty="0">
                <a:latin typeface="Times New Roman" panose="02020603050405020304" pitchFamily="18" charset="0"/>
                <a:ea typeface="Times New Roman" panose="02020603050405020304" pitchFamily="18" charset="0"/>
              </a:rPr>
              <a:t>.</a:t>
            </a:r>
            <a:endParaRPr lang="ru-RU"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87423495"/>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764704"/>
            <a:ext cx="8640960" cy="6011710"/>
          </a:xfrm>
          <a:prstGeom prst="rect">
            <a:avLst/>
          </a:prstGeom>
        </p:spPr>
        <p:txBody>
          <a:bodyPr wrap="square">
            <a:spAutoFit/>
          </a:bodyPr>
          <a:lstStyle/>
          <a:p>
            <a:pPr indent="449580" algn="just">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Xalqlarni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sonini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aniqlashdagi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kiyinchilik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jahon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aholisini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etnostatistik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etarli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rganilmaganligiga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bog’liqdir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vaqtda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jahon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mamlakatlari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ro’yxatga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olindi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ro’yxatlarning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kupchiligi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tarkibini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oldiga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maqsad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quymagan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qator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mamlakatlarda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tarkib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haqidagi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masalaning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yo’qligi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hilligiga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bog’liqdir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Bund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skur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muhum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r</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l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o’yn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mm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dunyo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h</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lisining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mushkul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masalaning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mushkulligi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jahon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aholisini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etnostatistik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etarli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urganilmaganligidir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Hatto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hozirgi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ruyhatlari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oldiga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avzifa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qo;ymaydi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birqancha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sabablar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mamlakatlarda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ro’yhatlar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o’tkazishda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mansublik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hil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hollarda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ko’rsatkischning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bo’lmasligi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5740229"/>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Users\qwerty\Desktop\Telegram\IMG_20190408_211757_104.jpg"/>
          <p:cNvPicPr>
            <a:picLocks noChangeAspect="1" noChangeArrowheads="1"/>
          </p:cNvPicPr>
          <p:nvPr/>
        </p:nvPicPr>
        <p:blipFill>
          <a:blip r:embed="rId2"/>
          <a:srcRect/>
          <a:stretch>
            <a:fillRect/>
          </a:stretch>
        </p:blipFill>
        <p:spPr bwMode="auto">
          <a:xfrm>
            <a:off x="142844" y="0"/>
            <a:ext cx="9001156" cy="6500834"/>
          </a:xfrm>
          <a:prstGeom prst="rect">
            <a:avLst/>
          </a:prstGeom>
          <a:noFill/>
        </p:spPr>
      </p:pic>
    </p:spTree>
    <p:extLst>
      <p:ext uri="{BB962C8B-B14F-4D97-AF65-F5344CB8AC3E}">
        <p14:creationId xmlns:p14="http://schemas.microsoft.com/office/powerpoint/2010/main" val="3969170618"/>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052736"/>
            <a:ext cx="8640960" cy="5189113"/>
          </a:xfrm>
          <a:prstGeom prst="rect">
            <a:avLst/>
          </a:prstGeom>
        </p:spPr>
        <p:txBody>
          <a:bodyPr wrap="square">
            <a:spAutoFit/>
          </a:bodyPr>
          <a:lstStyle/>
          <a:p>
            <a:pPr indent="449580" algn="just">
              <a:lnSpc>
                <a:spcPct val="115000"/>
              </a:lnSpc>
              <a:spcAft>
                <a:spcPts val="0"/>
              </a:spcAft>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Horijiy</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Evropa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Evropa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mamlakatlari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tarkibi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buyicha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guruhga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bo’lamiz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2.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3.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oralik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Evropada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20dan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ortik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Polsha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Shvetsiya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Germaniya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Vengriya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Daniya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Portugaliya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birid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s</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halqning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90</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ini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und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n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rtigini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et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di.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Buyuk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Britaniya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Ispaniya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Shveytsariya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Chexiya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Sloveniya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Belgiya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kiradi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Jumladan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Britaniyaning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millati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inglizlardan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tashkari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shotlandiyaliklar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irlandlar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yahudiylar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mamlakatlardan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kuchib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muhojirlar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319721"/>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0" s="-70588" l="0"/>
                                      </p:by>
                                    </p:animClr>
                                    <p:animClr clrSpc="hsl" dir="cw">
                                      <p:cBhvr>
                                        <p:cTn id="7" dur="500" fill="hold"/>
                                        <p:tgtEl>
                                          <p:spTgt spid="2"/>
                                        </p:tgtEl>
                                        <p:attrNameLst>
                                          <p:attrName>fillcolor</p:attrName>
                                        </p:attrNameLst>
                                      </p:cBhvr>
                                      <p:by>
                                        <p:hsl h="0" s="-70588" l="0"/>
                                      </p:by>
                                    </p:animClr>
                                    <p:animClr clrSpc="hsl" dir="cw">
                                      <p:cBhvr>
                                        <p:cTn id="8" dur="500" fill="hold"/>
                                        <p:tgtEl>
                                          <p:spTgt spid="2"/>
                                        </p:tgtEl>
                                        <p:attrNameLst>
                                          <p:attrName>stroke.color</p:attrName>
                                        </p:attrNameLst>
                                      </p:cBhvr>
                                      <p:by>
                                        <p:hsl h="0" s="-70588" l="0"/>
                                      </p:by>
                                    </p:animClr>
                                    <p:set>
                                      <p:cBhvr>
                                        <p:cTn id="9"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qwerty\Desktop\Telegram\IMG_20190408_211858_053.jpg"/>
          <p:cNvPicPr>
            <a:picLocks noChangeAspect="1" noChangeArrowheads="1"/>
          </p:cNvPicPr>
          <p:nvPr/>
        </p:nvPicPr>
        <p:blipFill>
          <a:blip r:embed="rId2"/>
          <a:srcRect/>
          <a:stretch>
            <a:fillRect/>
          </a:stretch>
        </p:blipFill>
        <p:spPr bwMode="auto">
          <a:xfrm>
            <a:off x="285720" y="214290"/>
            <a:ext cx="8501122" cy="6429420"/>
          </a:xfrm>
          <a:prstGeom prst="rect">
            <a:avLst/>
          </a:prstGeom>
          <a:noFill/>
        </p:spPr>
      </p:pic>
    </p:spTree>
    <p:extLst>
      <p:ext uri="{BB962C8B-B14F-4D97-AF65-F5344CB8AC3E}">
        <p14:creationId xmlns:p14="http://schemas.microsoft.com/office/powerpoint/2010/main" val="616693894"/>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up)">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764704"/>
            <a:ext cx="8496944" cy="5755422"/>
          </a:xfrm>
          <a:prstGeom prst="rect">
            <a:avLst/>
          </a:prstGeom>
        </p:spPr>
        <p:txBody>
          <a:bodyPr wrap="square">
            <a:spAutoFit/>
          </a:bodyPr>
          <a:lstStyle/>
          <a:p>
            <a:pPr indent="449580" algn="just">
              <a:lnSpc>
                <a:spcPct val="115000"/>
              </a:lnSpc>
              <a:spcAft>
                <a:spcPts val="0"/>
              </a:spcAft>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Horijiy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Osiyo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soni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jihatidangina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millatligi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bo’yicha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dunyoning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qismlaridan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ajralib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turadi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Bu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e</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jud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rg</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000" b="1"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s</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s</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Yap</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niya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e</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v</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000" b="1"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yrim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b 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kiritish</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Arab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mamlakatlaridan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Iroq</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Suriya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Livan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shuningdek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Turkiyada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mamlakatlardan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tashkari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ko’plab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mayda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millatlar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siyod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000" b="1"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lisining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rkibi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hilm</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hil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bo’lg</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m</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ml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biridir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000" b="1"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s</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 v</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el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 (20 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rtik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xalql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yash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fg</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nist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P</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kist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Myanm</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Hit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y v</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Filippin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rdir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Osiyoning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ko’pchilik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mamlakatlarida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masala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hal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qilingan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xalqlar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necha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davlatlarga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bulinib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ketgan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kurdlarning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xududi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Turkiya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Eron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Iroq</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Suriya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o’rtasida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bulib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olingan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balujlar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hududi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Eron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Afgoniston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Pokiston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o’rtasida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Afgonlar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Afgoniston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misollarni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nechtasini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keltirish</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hollar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o’zaro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hamkorlikni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kiyinlashtiradi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davlatlar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o’rtasida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munosabatlardaayrim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nizolarni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keltirib</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chiqaradi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3115441"/>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2696"/>
            <a:ext cx="8352928" cy="6038576"/>
          </a:xfrm>
          <a:prstGeom prst="rect">
            <a:avLst/>
          </a:prstGeom>
        </p:spPr>
        <p:txBody>
          <a:bodyPr wrap="square">
            <a:spAutoFit/>
          </a:bodyPr>
          <a:lstStyle/>
          <a:p>
            <a:pPr indent="449580" algn="just">
              <a:lnSpc>
                <a:spcPct val="115000"/>
              </a:lnSpc>
              <a:spcAft>
                <a:spcPts val="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1. Shim</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frik</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v</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qism</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n shim</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liy-sh</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rqiy</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frik</a:t>
            </a:r>
            <a:r>
              <a:rPr lang="en-GB" sz="24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r</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y</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birig</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yaqin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bo’lg</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halql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v</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rb</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yash</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Shim</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frik</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400"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b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tilid</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g</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shuvchi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n</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r 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rkib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pg</a:t>
            </a:r>
            <a:r>
              <a:rPr lang="en-GB" sz="24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marokashliklar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tunisliklar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liviyaliklar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misrliklar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Sharqiy</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Garbiy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Sudan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jihatdan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Sudan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tabiiy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geografik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hududiga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oblastning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garbida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atlantika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sohilida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Fulbevolof</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ser’erlar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Gvineya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q</a:t>
            </a:r>
            <a:r>
              <a:rPr lang="en-US" sz="2400" u="sng" dirty="0" err="1" smtClean="0">
                <a:latin typeface="Times New Roman" panose="02020603050405020304" pitchFamily="18" charset="0"/>
                <a:ea typeface="Times New Roman" panose="02020603050405020304" pitchFamily="18" charset="0"/>
                <a:cs typeface="Times New Roman" panose="02020603050405020304" pitchFamily="18" charset="0"/>
              </a:rPr>
              <a:t>o’ltigi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sohilida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gvineyaliklar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gurlar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Nigeriya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Kamerun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davlatlarida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hausa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yoruba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ibo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edo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halqlar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Sudan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hududida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arablar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nilotlar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yashaydilar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Tropik</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Janubiy</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Afrikada</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bir-biriga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yaqin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tilda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gaplashuvchi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madaniyatida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ko’pincha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umumiylikka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banju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halqlari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9138557"/>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80728"/>
            <a:ext cx="8352928" cy="4552015"/>
          </a:xfrm>
          <a:prstGeom prst="rect">
            <a:avLst/>
          </a:prstGeom>
        </p:spPr>
        <p:txBody>
          <a:bodyPr wrap="square">
            <a:spAutoFit/>
          </a:bodyPr>
          <a:lstStyle/>
          <a:p>
            <a:pPr indent="449580" algn="just">
              <a:lnSpc>
                <a:spcPct val="115000"/>
              </a:lnSpc>
              <a:spcAft>
                <a:spcPts val="0"/>
              </a:spcAft>
            </a:pP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m</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rik</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d</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shuningd</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k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s</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s</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grl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rd</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ib</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bulg</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n mill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m b</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(g</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itilikl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yam</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yk</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likl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v</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shq</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P</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liviya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Ekv</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d</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M</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e</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ksik</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 </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lisining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nch</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gin</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qismini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ind</a:t>
            </a:r>
            <a:r>
              <a:rPr lang="en-GB" sz="2800" dirty="0" err="1">
                <a:latin typeface="Times New Roman" panose="02020603050405020304" pitchFamily="18" charset="0"/>
                <a:ea typeface="Times New Roman" panose="02020603050405020304" pitchFamily="18" charset="0"/>
                <a:cs typeface="Times New Roman" panose="02020603050405020304" pitchFamily="18" charset="0"/>
              </a:rPr>
              <a:t>ee</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tsl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r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qil</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di.</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Avstraliya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Okeaniya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aholisini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etnik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tarkibiga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kura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mutahassislar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ikkita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oblastga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bo’lishadi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Avstraliya</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Zelandiya</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davlati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mamlakatlar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aholisining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milliy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tarkibi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hil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Avstralik</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inglizlardan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Zelandiyaning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tub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xalqlari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juda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kam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kolgan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916664"/>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908720"/>
            <a:ext cx="8496944" cy="5379037"/>
          </a:xfrm>
          <a:prstGeom prst="rect">
            <a:avLst/>
          </a:prstGeom>
        </p:spPr>
        <p:txBody>
          <a:bodyPr wrap="square">
            <a:spAutoFit/>
          </a:bodyPr>
          <a:lstStyle/>
          <a:p>
            <a:pPr indent="449580" algn="just">
              <a:lnSpc>
                <a:spcPct val="115000"/>
              </a:lnSpc>
              <a:spcAft>
                <a:spcPts val="0"/>
              </a:spcAft>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respublika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b="1"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sanoatlashgan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shaharlarda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mahalliy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halqlardan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tashkari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vakillari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Navoiy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viloyatlari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Chirchik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Angren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Olmalik</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Zarafshon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Fargona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boshqalar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Horazm</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millatli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deyarli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95%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aholi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o’zbeklardan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O’zbeklarning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hissasi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shahri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hamda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Qoraqolpog’iston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respublikasida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kamroq</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Qoraqolpoqlar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asosan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Qoraqolpog’iston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Respublikasida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Tojiklar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Samarqand, Namangan,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Surhandaryo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Farg’ona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Buhoro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viloyatlarida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yashaydi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Qozoqlar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Qoraqolpog’istonda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Navoiy</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viloyatlarida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Kirg’izlar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Jizzax</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Toshkent,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Andijon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viloyatlarida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Turkmanlar</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Surhandaryo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Qashqadaryo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Qoraqolpog’istonda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joylashgan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Bul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e</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spublik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mizd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ukr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in, 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 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e</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ys</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shkird</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rm</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z</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rb</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yj</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n v</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b</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shk</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mill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t v</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qill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yash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ydi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b="1"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zird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o’zb</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e</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kl</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r j</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mi </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h</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lining 78,4%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ini</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tashkil</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etm</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qd</a:t>
            </a:r>
            <a:r>
              <a:rPr lang="en-GB" sz="2000" b="1" dirty="0">
                <a:latin typeface="Times New Roman" panose="02020603050405020304" pitchFamily="18" charset="0"/>
                <a:ea typeface="Times New Roman" panose="02020603050405020304" pitchFamily="18" charset="0"/>
                <a:cs typeface="Times New Roman" panose="02020603050405020304" pitchFamily="18" charset="0"/>
              </a:rPr>
              <a:t>a</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b="1"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15000"/>
              </a:lnSpc>
              <a:spcAft>
                <a:spcPts val="0"/>
              </a:spcAft>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198450"/>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500" fill="hold"/>
                                        <p:tgtEl>
                                          <p:spTgt spid="2"/>
                                        </p:tgtEl>
                                        <p:attrNameLst>
                                          <p:attrName>style.color</p:attrName>
                                        </p:attrNameLst>
                                      </p:cBhvr>
                                      <p:to>
                                        <a:schemeClr val="accent2"/>
                                      </p:to>
                                    </p:animClr>
                                    <p:animClr clrSpc="rgb" dir="cw">
                                      <p:cBhvr>
                                        <p:cTn id="7" dur="500" fill="hold"/>
                                        <p:tgtEl>
                                          <p:spTgt spid="2"/>
                                        </p:tgtEl>
                                        <p:attrNameLst>
                                          <p:attrName>fillcolor</p:attrName>
                                        </p:attrNameLst>
                                      </p:cBhvr>
                                      <p:to>
                                        <a:schemeClr val="accent2"/>
                                      </p:to>
                                    </p:animClr>
                                    <p:set>
                                      <p:cBhvr>
                                        <p:cTn id="8" dur="500" fill="hold"/>
                                        <p:tgtEl>
                                          <p:spTgt spid="2"/>
                                        </p:tgtEl>
                                        <p:attrNameLst>
                                          <p:attrName>fill.type</p:attrName>
                                        </p:attrNameLst>
                                      </p:cBhvr>
                                      <p:to>
                                        <p:strVal val="solid"/>
                                      </p:to>
                                    </p:set>
                                    <p:set>
                                      <p:cBhvr>
                                        <p:cTn id="9" dur="5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6154</TotalTime>
  <Words>1874</Words>
  <Application>Microsoft Office PowerPoint</Application>
  <PresentationFormat>Экран (4:3)</PresentationFormat>
  <Paragraphs>50</Paragraphs>
  <Slides>26</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26</vt:i4>
      </vt:variant>
    </vt:vector>
  </HeadingPairs>
  <TitlesOfParts>
    <vt:vector size="36" baseType="lpstr">
      <vt:lpstr>Aharoni</vt:lpstr>
      <vt:lpstr>Algerian</vt:lpstr>
      <vt:lpstr>Arial</vt:lpstr>
      <vt:lpstr>Arial Black</vt:lpstr>
      <vt:lpstr>Calibri</vt:lpstr>
      <vt:lpstr>PANDA Times UZ</vt:lpstr>
      <vt:lpstr>Segoe UI</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Yevropoid irqi:</vt:lpstr>
      <vt:lpstr>Презентация PowerPoint</vt:lpstr>
      <vt:lpstr>Negroid irqi:</vt:lpstr>
      <vt:lpstr>Mongoloid irqi:</vt:lpstr>
      <vt:lpstr>Презентация PowerPoint</vt:lpstr>
      <vt:lpstr>Презентация PowerPoint</vt:lpstr>
      <vt:lpstr>Aralash irq formalari: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Hewlett-Packard Company</cp:lastModifiedBy>
  <cp:revision>359</cp:revision>
  <dcterms:created xsi:type="dcterms:W3CDTF">2017-11-10T07:08:34Z</dcterms:created>
  <dcterms:modified xsi:type="dcterms:W3CDTF">2019-04-11T12:20:44Z</dcterms:modified>
</cp:coreProperties>
</file>