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27"/>
  </p:notesMasterIdLst>
  <p:handoutMasterIdLst>
    <p:handoutMasterId r:id="rId28"/>
  </p:handoutMasterIdLst>
  <p:sldIdLst>
    <p:sldId id="256" r:id="rId2"/>
    <p:sldId id="266" r:id="rId3"/>
    <p:sldId id="268" r:id="rId4"/>
    <p:sldId id="269" r:id="rId5"/>
    <p:sldId id="270" r:id="rId6"/>
    <p:sldId id="274" r:id="rId7"/>
    <p:sldId id="271" r:id="rId8"/>
    <p:sldId id="272" r:id="rId9"/>
    <p:sldId id="290" r:id="rId10"/>
    <p:sldId id="273" r:id="rId11"/>
    <p:sldId id="267" r:id="rId12"/>
    <p:sldId id="261" r:id="rId13"/>
    <p:sldId id="275" r:id="rId14"/>
    <p:sldId id="276" r:id="rId15"/>
    <p:sldId id="277" r:id="rId16"/>
    <p:sldId id="278" r:id="rId17"/>
    <p:sldId id="279" r:id="rId18"/>
    <p:sldId id="281" r:id="rId19"/>
    <p:sldId id="282" r:id="rId20"/>
    <p:sldId id="283" r:id="rId21"/>
    <p:sldId id="284" r:id="rId22"/>
    <p:sldId id="285" r:id="rId23"/>
    <p:sldId id="286" r:id="rId24"/>
    <p:sldId id="287" r:id="rId25"/>
    <p:sldId id="288" r:id="rId2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qwerty" initials="q"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033" autoAdjust="0"/>
    <p:restoredTop sz="86401" autoAdjust="0"/>
  </p:normalViewPr>
  <p:slideViewPr>
    <p:cSldViewPr snapToGrid="0">
      <p:cViewPr>
        <p:scale>
          <a:sx n="50" d="100"/>
          <a:sy n="50" d="100"/>
        </p:scale>
        <p:origin x="-669" y="48"/>
      </p:cViewPr>
      <p:guideLst>
        <p:guide orient="horz" pos="2160"/>
        <p:guide pos="3840"/>
      </p:guideLst>
    </p:cSldViewPr>
  </p:slideViewPr>
  <p:outlineViewPr>
    <p:cViewPr>
      <p:scale>
        <a:sx n="33" d="100"/>
        <a:sy n="33" d="100"/>
      </p:scale>
      <p:origin x="243"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42" d="100"/>
          <a:sy n="42" d="100"/>
        </p:scale>
        <p:origin x="-2311" y="-45"/>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DBF168-48C1-4C1F-B5A8-3618753EEE9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E016F40B-961B-4C6A-8FA9-E273998ED654}">
      <dgm:prSet phldrT="[Текст]" custT="1"/>
      <dgm:spPr>
        <a:solidFill>
          <a:schemeClr val="accent1">
            <a:lumMod val="60000"/>
            <a:lumOff val="40000"/>
          </a:schemeClr>
        </a:solidFill>
      </dgm:spPr>
      <dgm:t>
        <a:bodyPr/>
        <a:lstStyle/>
        <a:p>
          <a:r>
            <a:rPr lang="uz-Cyrl-UZ" sz="2000" dirty="0" smtClean="0"/>
            <a:t>M</a:t>
          </a:r>
          <a:r>
            <a:rPr lang="uz-Cyrl-UZ" sz="2000" baseline="-25000" dirty="0" smtClean="0"/>
            <a:t>x</a:t>
          </a:r>
          <a:r>
            <a:rPr lang="en-US" sz="2000" baseline="-25000" dirty="0" smtClean="0"/>
            <a:t>/</a:t>
          </a:r>
          <a:r>
            <a:rPr lang="uz-Cyrl-UZ" sz="2000" baseline="-25000" dirty="0" smtClean="0"/>
            <a:t>x+z</a:t>
          </a:r>
          <a:r>
            <a:rPr lang="uz-Cyrl-UZ" sz="2000" dirty="0" smtClean="0"/>
            <a:t> – o’limning yosh guruhlari bo’yicha koeffitsienti ifodasi.</a:t>
          </a:r>
          <a:r>
            <a:rPr lang="uz-Cyrl-UZ" sz="2400" dirty="0" smtClean="0"/>
            <a:t> </a:t>
          </a:r>
          <a:endParaRPr lang="ru-RU" sz="2400" dirty="0"/>
        </a:p>
      </dgm:t>
    </dgm:pt>
    <dgm:pt modelId="{F7737323-CDC6-438A-ACFC-D58017C3880F}" type="parTrans" cxnId="{C4F28AF7-23B2-448E-B8E0-76755F1B73A4}">
      <dgm:prSet/>
      <dgm:spPr/>
      <dgm:t>
        <a:bodyPr/>
        <a:lstStyle/>
        <a:p>
          <a:endParaRPr lang="ru-RU"/>
        </a:p>
      </dgm:t>
    </dgm:pt>
    <dgm:pt modelId="{9F3FDA88-7F55-4D3C-B945-4E01502538FA}" type="sibTrans" cxnId="{C4F28AF7-23B2-448E-B8E0-76755F1B73A4}">
      <dgm:prSet/>
      <dgm:spPr/>
      <dgm:t>
        <a:bodyPr/>
        <a:lstStyle/>
        <a:p>
          <a:endParaRPr lang="ru-RU"/>
        </a:p>
      </dgm:t>
    </dgm:pt>
    <dgm:pt modelId="{095BA765-3506-4E00-B57E-0CC40D1BAEA3}">
      <dgm:prSet phldrT="[Текст]" custT="1"/>
      <dgm:spPr>
        <a:solidFill>
          <a:schemeClr val="accent1">
            <a:lumMod val="60000"/>
            <a:lumOff val="40000"/>
          </a:schemeClr>
        </a:solidFill>
      </dgm:spPr>
      <dgm:t>
        <a:bodyPr/>
        <a:lstStyle/>
        <a:p>
          <a:r>
            <a:rPr lang="en-US" sz="2000" dirty="0" smtClean="0"/>
            <a:t>T – </a:t>
          </a:r>
          <a:r>
            <a:rPr lang="en-US" sz="2000" dirty="0" err="1" smtClean="0"/>
            <a:t>o’rganilayotgan</a:t>
          </a:r>
          <a:r>
            <a:rPr lang="en-US" sz="2000" dirty="0" smtClean="0"/>
            <a:t> </a:t>
          </a:r>
          <a:r>
            <a:rPr lang="en-US" sz="2000" dirty="0" err="1" smtClean="0"/>
            <a:t>davr</a:t>
          </a:r>
          <a:r>
            <a:rPr lang="en-US" sz="2000" dirty="0" smtClean="0"/>
            <a:t>, </a:t>
          </a:r>
          <a:r>
            <a:rPr lang="en-US" sz="2000" dirty="0" err="1" smtClean="0"/>
            <a:t>yil</a:t>
          </a:r>
          <a:r>
            <a:rPr lang="en-US" sz="2000" dirty="0" smtClean="0"/>
            <a:t>. </a:t>
          </a:r>
          <a:endParaRPr lang="ru-RU" sz="2000" dirty="0"/>
        </a:p>
      </dgm:t>
    </dgm:pt>
    <dgm:pt modelId="{6A45EC9A-4A1D-4B25-BF49-B5E24F7A444F}" type="parTrans" cxnId="{52D23A1B-B538-45F6-BBA8-858CBCA449AE}">
      <dgm:prSet/>
      <dgm:spPr/>
      <dgm:t>
        <a:bodyPr/>
        <a:lstStyle/>
        <a:p>
          <a:endParaRPr lang="ru-RU"/>
        </a:p>
      </dgm:t>
    </dgm:pt>
    <dgm:pt modelId="{074B483E-0B19-4FC7-ADFA-BA66D3BF1BF0}" type="sibTrans" cxnId="{52D23A1B-B538-45F6-BBA8-858CBCA449AE}">
      <dgm:prSet/>
      <dgm:spPr/>
      <dgm:t>
        <a:bodyPr/>
        <a:lstStyle/>
        <a:p>
          <a:endParaRPr lang="ru-RU"/>
        </a:p>
      </dgm:t>
    </dgm:pt>
    <dgm:pt modelId="{80546CF8-8E56-4373-8395-57CA37E741EC}">
      <dgm:prSet phldrT="[Текст]" custT="1"/>
      <dgm:spPr>
        <a:solidFill>
          <a:schemeClr val="accent1">
            <a:lumMod val="60000"/>
            <a:lumOff val="40000"/>
          </a:schemeClr>
        </a:solidFill>
      </dgm:spPr>
      <dgm:t>
        <a:bodyPr/>
        <a:lstStyle/>
        <a:p>
          <a:r>
            <a:rPr lang="en-US" sz="2000" dirty="0" err="1" smtClean="0"/>
            <a:t>M</a:t>
          </a:r>
          <a:r>
            <a:rPr lang="en-US" sz="2000" baseline="-25000" dirty="0" err="1" smtClean="0"/>
            <a:t>x</a:t>
          </a:r>
          <a:r>
            <a:rPr lang="en-US" sz="2000" baseline="-25000" dirty="0" smtClean="0"/>
            <a:t>/</a:t>
          </a:r>
          <a:r>
            <a:rPr lang="en-US" sz="2000" baseline="-25000" dirty="0" err="1" smtClean="0"/>
            <a:t>x+z</a:t>
          </a:r>
          <a:r>
            <a:rPr lang="en-US" sz="2000" dirty="0" smtClean="0"/>
            <a:t> – </a:t>
          </a:r>
          <a:r>
            <a:rPr lang="en-US" sz="2000" dirty="0" err="1" smtClean="0"/>
            <a:t>o’rganilayotgan</a:t>
          </a:r>
          <a:r>
            <a:rPr lang="en-US" sz="2000" dirty="0" smtClean="0"/>
            <a:t> </a:t>
          </a:r>
          <a:r>
            <a:rPr lang="en-US" sz="2000" dirty="0" err="1" smtClean="0"/>
            <a:t>yosh</a:t>
          </a:r>
          <a:r>
            <a:rPr lang="en-US" sz="2000" dirty="0" smtClean="0"/>
            <a:t> </a:t>
          </a:r>
          <a:r>
            <a:rPr lang="en-US" sz="2000" dirty="0" err="1" smtClean="0"/>
            <a:t>guruhidagi</a:t>
          </a:r>
          <a:r>
            <a:rPr lang="en-US" sz="2000" dirty="0" smtClean="0"/>
            <a:t> </a:t>
          </a:r>
          <a:r>
            <a:rPr lang="en-US" sz="2000" dirty="0" err="1" smtClean="0"/>
            <a:t>jami</a:t>
          </a:r>
          <a:r>
            <a:rPr lang="en-US" sz="2000" dirty="0" smtClean="0"/>
            <a:t> </a:t>
          </a:r>
          <a:r>
            <a:rPr lang="en-US" sz="2000" dirty="0" err="1" smtClean="0"/>
            <a:t>o’lganlar</a:t>
          </a:r>
          <a:r>
            <a:rPr lang="en-US" sz="2000" dirty="0" smtClean="0"/>
            <a:t> </a:t>
          </a:r>
          <a:r>
            <a:rPr lang="en-US" sz="2000" dirty="0" err="1" smtClean="0"/>
            <a:t>soni</a:t>
          </a:r>
          <a:r>
            <a:rPr lang="en-US" sz="2400" dirty="0" smtClean="0"/>
            <a:t>. </a:t>
          </a:r>
          <a:endParaRPr lang="ru-RU" sz="2400" dirty="0"/>
        </a:p>
      </dgm:t>
    </dgm:pt>
    <dgm:pt modelId="{E8B73BC8-F635-4089-BCAE-2B4D7B1A0070}" type="parTrans" cxnId="{DA8DD216-5FA0-44ED-9A6C-EED899381398}">
      <dgm:prSet/>
      <dgm:spPr/>
      <dgm:t>
        <a:bodyPr/>
        <a:lstStyle/>
        <a:p>
          <a:endParaRPr lang="ru-RU"/>
        </a:p>
      </dgm:t>
    </dgm:pt>
    <dgm:pt modelId="{B0E84951-18F4-4863-8F80-7F001D3F7435}" type="sibTrans" cxnId="{DA8DD216-5FA0-44ED-9A6C-EED899381398}">
      <dgm:prSet/>
      <dgm:spPr/>
      <dgm:t>
        <a:bodyPr/>
        <a:lstStyle/>
        <a:p>
          <a:endParaRPr lang="ru-RU"/>
        </a:p>
      </dgm:t>
    </dgm:pt>
    <dgm:pt modelId="{4B6AB1EF-D3D7-42DB-B9ED-90FF5B936799}">
      <dgm:prSet phldrT="[Текст]" custT="1"/>
      <dgm:spPr>
        <a:solidFill>
          <a:schemeClr val="accent1">
            <a:lumMod val="60000"/>
            <a:lumOff val="40000"/>
          </a:schemeClr>
        </a:solidFill>
      </dgm:spPr>
      <dgm:t>
        <a:bodyPr/>
        <a:lstStyle/>
        <a:p>
          <a:r>
            <a:rPr lang="en-US" sz="2000" dirty="0" err="1" smtClean="0"/>
            <a:t>P</a:t>
          </a:r>
          <a:r>
            <a:rPr lang="en-US" sz="2000" baseline="-25000" dirty="0" err="1" smtClean="0"/>
            <a:t>x</a:t>
          </a:r>
          <a:r>
            <a:rPr lang="en-US" sz="2000" baseline="-25000" dirty="0" smtClean="0"/>
            <a:t>/</a:t>
          </a:r>
          <a:r>
            <a:rPr lang="en-US" sz="2000" baseline="-25000" dirty="0" err="1" smtClean="0"/>
            <a:t>x+z</a:t>
          </a:r>
          <a:r>
            <a:rPr lang="en-US" sz="2000" dirty="0" smtClean="0"/>
            <a:t> – </a:t>
          </a:r>
          <a:r>
            <a:rPr lang="en-US" sz="2000" dirty="0" err="1" smtClean="0"/>
            <a:t>o’rganilayotgan</a:t>
          </a:r>
          <a:r>
            <a:rPr lang="en-US" sz="2000" dirty="0" smtClean="0"/>
            <a:t> </a:t>
          </a:r>
          <a:r>
            <a:rPr lang="en-US" sz="2000" dirty="0" err="1" smtClean="0"/>
            <a:t>yosh</a:t>
          </a:r>
          <a:r>
            <a:rPr lang="en-US" sz="2000" dirty="0" smtClean="0"/>
            <a:t> </a:t>
          </a:r>
          <a:r>
            <a:rPr lang="en-US" sz="2000" dirty="0" err="1" smtClean="0"/>
            <a:t>guruhidagi</a:t>
          </a:r>
          <a:r>
            <a:rPr lang="en-US" sz="2000" dirty="0" smtClean="0"/>
            <a:t> </a:t>
          </a:r>
          <a:r>
            <a:rPr lang="en-US" sz="2000" dirty="0" err="1" smtClean="0"/>
            <a:t>aholining</a:t>
          </a:r>
          <a:r>
            <a:rPr lang="en-US" sz="2000" dirty="0" smtClean="0"/>
            <a:t> </a:t>
          </a:r>
          <a:r>
            <a:rPr lang="en-US" sz="2000" dirty="0" err="1" smtClean="0"/>
            <a:t>o’rtacha</a:t>
          </a:r>
          <a:r>
            <a:rPr lang="en-US" sz="2000" dirty="0" smtClean="0"/>
            <a:t> </a:t>
          </a:r>
          <a:r>
            <a:rPr lang="en-US" sz="2000" dirty="0" err="1" smtClean="0"/>
            <a:t>soni</a:t>
          </a:r>
          <a:r>
            <a:rPr lang="en-US" sz="1700" dirty="0" smtClean="0"/>
            <a:t>. </a:t>
          </a:r>
          <a:endParaRPr lang="ru-RU" sz="1700" dirty="0"/>
        </a:p>
      </dgm:t>
    </dgm:pt>
    <dgm:pt modelId="{1CC32B11-01CF-41B5-A35B-4016BB421679}" type="parTrans" cxnId="{B6AAD135-1DEB-43B2-BFC5-FBA6B9441C00}">
      <dgm:prSet/>
      <dgm:spPr/>
      <dgm:t>
        <a:bodyPr/>
        <a:lstStyle/>
        <a:p>
          <a:endParaRPr lang="ru-RU"/>
        </a:p>
      </dgm:t>
    </dgm:pt>
    <dgm:pt modelId="{21BA9F82-8AC6-46C9-927F-863BD85CEFE8}" type="sibTrans" cxnId="{B6AAD135-1DEB-43B2-BFC5-FBA6B9441C00}">
      <dgm:prSet/>
      <dgm:spPr/>
      <dgm:t>
        <a:bodyPr/>
        <a:lstStyle/>
        <a:p>
          <a:endParaRPr lang="ru-RU"/>
        </a:p>
      </dgm:t>
    </dgm:pt>
    <dgm:pt modelId="{F893D1A6-CD5C-45EB-8ED3-CF482FD04E4C}" type="pres">
      <dgm:prSet presAssocID="{C1DBF168-48C1-4C1F-B5A8-3618753EEE98}" presName="linear" presStyleCnt="0">
        <dgm:presLayoutVars>
          <dgm:dir/>
          <dgm:animLvl val="lvl"/>
          <dgm:resizeHandles val="exact"/>
        </dgm:presLayoutVars>
      </dgm:prSet>
      <dgm:spPr/>
      <dgm:t>
        <a:bodyPr/>
        <a:lstStyle/>
        <a:p>
          <a:endParaRPr lang="ru-RU"/>
        </a:p>
      </dgm:t>
    </dgm:pt>
    <dgm:pt modelId="{DF7A63D4-CAF1-482E-A814-B15CA3002FF4}" type="pres">
      <dgm:prSet presAssocID="{E016F40B-961B-4C6A-8FA9-E273998ED654}" presName="parentLin" presStyleCnt="0"/>
      <dgm:spPr/>
    </dgm:pt>
    <dgm:pt modelId="{834ACD26-1677-41B4-84B4-CE4F9C8BA6BD}" type="pres">
      <dgm:prSet presAssocID="{E016F40B-961B-4C6A-8FA9-E273998ED654}" presName="parentLeftMargin" presStyleLbl="node1" presStyleIdx="0" presStyleCnt="4"/>
      <dgm:spPr/>
      <dgm:t>
        <a:bodyPr/>
        <a:lstStyle/>
        <a:p>
          <a:endParaRPr lang="ru-RU"/>
        </a:p>
      </dgm:t>
    </dgm:pt>
    <dgm:pt modelId="{8E286752-4519-4419-AB7C-6C142760F7AF}" type="pres">
      <dgm:prSet presAssocID="{E016F40B-961B-4C6A-8FA9-E273998ED654}" presName="parentText" presStyleLbl="node1" presStyleIdx="0" presStyleCnt="4" custScaleX="134406" custScaleY="104916" custLinFactNeighborX="-14303" custLinFactNeighborY="2345">
        <dgm:presLayoutVars>
          <dgm:chMax val="0"/>
          <dgm:bulletEnabled val="1"/>
        </dgm:presLayoutVars>
      </dgm:prSet>
      <dgm:spPr/>
      <dgm:t>
        <a:bodyPr/>
        <a:lstStyle/>
        <a:p>
          <a:endParaRPr lang="ru-RU"/>
        </a:p>
      </dgm:t>
    </dgm:pt>
    <dgm:pt modelId="{D3BA0C3F-838D-4EA8-AC68-38F704E2069B}" type="pres">
      <dgm:prSet presAssocID="{E016F40B-961B-4C6A-8FA9-E273998ED654}" presName="negativeSpace" presStyleCnt="0"/>
      <dgm:spPr/>
    </dgm:pt>
    <dgm:pt modelId="{1D830876-6CA6-40D3-928B-9B137A025E55}" type="pres">
      <dgm:prSet presAssocID="{E016F40B-961B-4C6A-8FA9-E273998ED654}" presName="childText" presStyleLbl="conFgAcc1" presStyleIdx="0" presStyleCnt="4" custScaleY="121861" custLinFactNeighborX="488" custLinFactNeighborY="-58375">
        <dgm:presLayoutVars>
          <dgm:bulletEnabled val="1"/>
        </dgm:presLayoutVars>
      </dgm:prSet>
      <dgm:spPr/>
    </dgm:pt>
    <dgm:pt modelId="{4C8B498B-57AE-460F-8727-54C5239E91D5}" type="pres">
      <dgm:prSet presAssocID="{9F3FDA88-7F55-4D3C-B945-4E01502538FA}" presName="spaceBetweenRectangles" presStyleCnt="0"/>
      <dgm:spPr/>
    </dgm:pt>
    <dgm:pt modelId="{E40FCD8C-68C5-43B8-82B6-7523441109FD}" type="pres">
      <dgm:prSet presAssocID="{095BA765-3506-4E00-B57E-0CC40D1BAEA3}" presName="parentLin" presStyleCnt="0"/>
      <dgm:spPr/>
    </dgm:pt>
    <dgm:pt modelId="{9F7BEDF2-BDA6-4F2A-952E-888F37452C72}" type="pres">
      <dgm:prSet presAssocID="{095BA765-3506-4E00-B57E-0CC40D1BAEA3}" presName="parentLeftMargin" presStyleLbl="node1" presStyleIdx="0" presStyleCnt="4"/>
      <dgm:spPr/>
      <dgm:t>
        <a:bodyPr/>
        <a:lstStyle/>
        <a:p>
          <a:endParaRPr lang="ru-RU"/>
        </a:p>
      </dgm:t>
    </dgm:pt>
    <dgm:pt modelId="{EF880061-960A-4CBB-91EA-F61BFD1556EE}" type="pres">
      <dgm:prSet presAssocID="{095BA765-3506-4E00-B57E-0CC40D1BAEA3}" presName="parentText" presStyleLbl="node1" presStyleIdx="1" presStyleCnt="4" custScaleX="132276" custLinFactNeighborX="5270" custLinFactNeighborY="-14150">
        <dgm:presLayoutVars>
          <dgm:chMax val="0"/>
          <dgm:bulletEnabled val="1"/>
        </dgm:presLayoutVars>
      </dgm:prSet>
      <dgm:spPr/>
      <dgm:t>
        <a:bodyPr/>
        <a:lstStyle/>
        <a:p>
          <a:endParaRPr lang="ru-RU"/>
        </a:p>
      </dgm:t>
    </dgm:pt>
    <dgm:pt modelId="{26F49808-D2FA-4E1D-AC54-EE3D85F0CAAF}" type="pres">
      <dgm:prSet presAssocID="{095BA765-3506-4E00-B57E-0CC40D1BAEA3}" presName="negativeSpace" presStyleCnt="0"/>
      <dgm:spPr/>
    </dgm:pt>
    <dgm:pt modelId="{EA781855-22CE-4D32-915C-6F3C98048E6F}" type="pres">
      <dgm:prSet presAssocID="{095BA765-3506-4E00-B57E-0CC40D1BAEA3}" presName="childText" presStyleLbl="conFgAcc1" presStyleIdx="1" presStyleCnt="4" custLinFactY="-5614" custLinFactNeighborX="-625" custLinFactNeighborY="-100000">
        <dgm:presLayoutVars>
          <dgm:bulletEnabled val="1"/>
        </dgm:presLayoutVars>
      </dgm:prSet>
      <dgm:spPr/>
    </dgm:pt>
    <dgm:pt modelId="{3F4C9309-8398-4546-A565-55D9903ACBA2}" type="pres">
      <dgm:prSet presAssocID="{074B483E-0B19-4FC7-ADFA-BA66D3BF1BF0}" presName="spaceBetweenRectangles" presStyleCnt="0"/>
      <dgm:spPr/>
    </dgm:pt>
    <dgm:pt modelId="{51E2E85C-A078-4FB8-8EFD-4CB6CE80A00C}" type="pres">
      <dgm:prSet presAssocID="{80546CF8-8E56-4373-8395-57CA37E741EC}" presName="parentLin" presStyleCnt="0"/>
      <dgm:spPr/>
    </dgm:pt>
    <dgm:pt modelId="{6F263BFD-A015-434E-89B6-77BAF6539524}" type="pres">
      <dgm:prSet presAssocID="{80546CF8-8E56-4373-8395-57CA37E741EC}" presName="parentLeftMargin" presStyleLbl="node1" presStyleIdx="1" presStyleCnt="4"/>
      <dgm:spPr/>
      <dgm:t>
        <a:bodyPr/>
        <a:lstStyle/>
        <a:p>
          <a:endParaRPr lang="ru-RU"/>
        </a:p>
      </dgm:t>
    </dgm:pt>
    <dgm:pt modelId="{184D1E67-9069-40B8-A5FE-B1418C26FA08}" type="pres">
      <dgm:prSet presAssocID="{80546CF8-8E56-4373-8395-57CA37E741EC}" presName="parentText" presStyleLbl="node1" presStyleIdx="2" presStyleCnt="4" custScaleX="132508" custLinFactNeighborX="-4884" custLinFactNeighborY="-12962">
        <dgm:presLayoutVars>
          <dgm:chMax val="0"/>
          <dgm:bulletEnabled val="1"/>
        </dgm:presLayoutVars>
      </dgm:prSet>
      <dgm:spPr/>
      <dgm:t>
        <a:bodyPr/>
        <a:lstStyle/>
        <a:p>
          <a:endParaRPr lang="ru-RU"/>
        </a:p>
      </dgm:t>
    </dgm:pt>
    <dgm:pt modelId="{21FF7414-657B-4380-B262-903F201C270B}" type="pres">
      <dgm:prSet presAssocID="{80546CF8-8E56-4373-8395-57CA37E741EC}" presName="negativeSpace" presStyleCnt="0"/>
      <dgm:spPr/>
    </dgm:pt>
    <dgm:pt modelId="{620993A9-C1DB-4E6E-BB0C-CC0D6DF15614}" type="pres">
      <dgm:prSet presAssocID="{80546CF8-8E56-4373-8395-57CA37E741EC}" presName="childText" presStyleLbl="conFgAcc1" presStyleIdx="2" presStyleCnt="4" custLinFactY="-6070" custLinFactNeighborX="142" custLinFactNeighborY="-100000">
        <dgm:presLayoutVars>
          <dgm:bulletEnabled val="1"/>
        </dgm:presLayoutVars>
      </dgm:prSet>
      <dgm:spPr/>
      <dgm:t>
        <a:bodyPr/>
        <a:lstStyle/>
        <a:p>
          <a:endParaRPr lang="ru-RU"/>
        </a:p>
      </dgm:t>
    </dgm:pt>
    <dgm:pt modelId="{BD2FFED7-023B-4454-8708-556088532D65}" type="pres">
      <dgm:prSet presAssocID="{B0E84951-18F4-4863-8F80-7F001D3F7435}" presName="spaceBetweenRectangles" presStyleCnt="0"/>
      <dgm:spPr/>
    </dgm:pt>
    <dgm:pt modelId="{7E4DDEF8-5CDA-46A6-890A-3FE7A14C76C6}" type="pres">
      <dgm:prSet presAssocID="{4B6AB1EF-D3D7-42DB-B9ED-90FF5B936799}" presName="parentLin" presStyleCnt="0"/>
      <dgm:spPr/>
    </dgm:pt>
    <dgm:pt modelId="{8267E114-59FE-4AF0-9A0C-8C9674CA960F}" type="pres">
      <dgm:prSet presAssocID="{4B6AB1EF-D3D7-42DB-B9ED-90FF5B936799}" presName="parentLeftMargin" presStyleLbl="node1" presStyleIdx="2" presStyleCnt="4" custLinFactNeighborY="-23085"/>
      <dgm:spPr/>
      <dgm:t>
        <a:bodyPr/>
        <a:lstStyle/>
        <a:p>
          <a:endParaRPr lang="ru-RU"/>
        </a:p>
      </dgm:t>
    </dgm:pt>
    <dgm:pt modelId="{A6AB4A34-7116-4948-AB96-3B9B004DDB83}" type="pres">
      <dgm:prSet presAssocID="{4B6AB1EF-D3D7-42DB-B9ED-90FF5B936799}" presName="parentText" presStyleLbl="node1" presStyleIdx="3" presStyleCnt="4" custScaleX="133523" custLinFactNeighborX="-9375" custLinFactNeighborY="-14235">
        <dgm:presLayoutVars>
          <dgm:chMax val="0"/>
          <dgm:bulletEnabled val="1"/>
        </dgm:presLayoutVars>
      </dgm:prSet>
      <dgm:spPr/>
      <dgm:t>
        <a:bodyPr/>
        <a:lstStyle/>
        <a:p>
          <a:endParaRPr lang="ru-RU"/>
        </a:p>
      </dgm:t>
    </dgm:pt>
    <dgm:pt modelId="{8B92EF8D-B839-4D35-ACE5-754884B8A226}" type="pres">
      <dgm:prSet presAssocID="{4B6AB1EF-D3D7-42DB-B9ED-90FF5B936799}" presName="negativeSpace" presStyleCnt="0"/>
      <dgm:spPr/>
    </dgm:pt>
    <dgm:pt modelId="{736A79D5-00F9-45BB-9F07-C88BF3C69453}" type="pres">
      <dgm:prSet presAssocID="{4B6AB1EF-D3D7-42DB-B9ED-90FF5B936799}" presName="childText" presStyleLbl="conFgAcc1" presStyleIdx="3" presStyleCnt="4" custLinFactNeighborX="142" custLinFactNeighborY="2868">
        <dgm:presLayoutVars>
          <dgm:bulletEnabled val="1"/>
        </dgm:presLayoutVars>
      </dgm:prSet>
      <dgm:spPr/>
    </dgm:pt>
  </dgm:ptLst>
  <dgm:cxnLst>
    <dgm:cxn modelId="{52D23A1B-B538-45F6-BBA8-858CBCA449AE}" srcId="{C1DBF168-48C1-4C1F-B5A8-3618753EEE98}" destId="{095BA765-3506-4E00-B57E-0CC40D1BAEA3}" srcOrd="1" destOrd="0" parTransId="{6A45EC9A-4A1D-4B25-BF49-B5E24F7A444F}" sibTransId="{074B483E-0B19-4FC7-ADFA-BA66D3BF1BF0}"/>
    <dgm:cxn modelId="{EF4D25CA-F9F1-497F-B03A-0189B3CDF84C}" type="presOf" srcId="{80546CF8-8E56-4373-8395-57CA37E741EC}" destId="{6F263BFD-A015-434E-89B6-77BAF6539524}" srcOrd="0" destOrd="0" presId="urn:microsoft.com/office/officeart/2005/8/layout/list1"/>
    <dgm:cxn modelId="{9DB75E66-6B30-4276-B541-3499FEE036DE}" type="presOf" srcId="{4B6AB1EF-D3D7-42DB-B9ED-90FF5B936799}" destId="{A6AB4A34-7116-4948-AB96-3B9B004DDB83}" srcOrd="1" destOrd="0" presId="urn:microsoft.com/office/officeart/2005/8/layout/list1"/>
    <dgm:cxn modelId="{E0861EE9-8231-4918-851E-E5099A20A123}" type="presOf" srcId="{E016F40B-961B-4C6A-8FA9-E273998ED654}" destId="{834ACD26-1677-41B4-84B4-CE4F9C8BA6BD}" srcOrd="0" destOrd="0" presId="urn:microsoft.com/office/officeart/2005/8/layout/list1"/>
    <dgm:cxn modelId="{4B6F6E8E-67AC-4418-9CAF-AFF491558DAB}" type="presOf" srcId="{E016F40B-961B-4C6A-8FA9-E273998ED654}" destId="{8E286752-4519-4419-AB7C-6C142760F7AF}" srcOrd="1" destOrd="0" presId="urn:microsoft.com/office/officeart/2005/8/layout/list1"/>
    <dgm:cxn modelId="{C4F28AF7-23B2-448E-B8E0-76755F1B73A4}" srcId="{C1DBF168-48C1-4C1F-B5A8-3618753EEE98}" destId="{E016F40B-961B-4C6A-8FA9-E273998ED654}" srcOrd="0" destOrd="0" parTransId="{F7737323-CDC6-438A-ACFC-D58017C3880F}" sibTransId="{9F3FDA88-7F55-4D3C-B945-4E01502538FA}"/>
    <dgm:cxn modelId="{6DB82652-326D-4BDF-B69A-BE37BC3BC8E6}" type="presOf" srcId="{4B6AB1EF-D3D7-42DB-B9ED-90FF5B936799}" destId="{8267E114-59FE-4AF0-9A0C-8C9674CA960F}" srcOrd="0" destOrd="0" presId="urn:microsoft.com/office/officeart/2005/8/layout/list1"/>
    <dgm:cxn modelId="{1584B416-AA2B-4C37-923F-4E6E175CB08A}" type="presOf" srcId="{C1DBF168-48C1-4C1F-B5A8-3618753EEE98}" destId="{F893D1A6-CD5C-45EB-8ED3-CF482FD04E4C}" srcOrd="0" destOrd="0" presId="urn:microsoft.com/office/officeart/2005/8/layout/list1"/>
    <dgm:cxn modelId="{DA8DD216-5FA0-44ED-9A6C-EED899381398}" srcId="{C1DBF168-48C1-4C1F-B5A8-3618753EEE98}" destId="{80546CF8-8E56-4373-8395-57CA37E741EC}" srcOrd="2" destOrd="0" parTransId="{E8B73BC8-F635-4089-BCAE-2B4D7B1A0070}" sibTransId="{B0E84951-18F4-4863-8F80-7F001D3F7435}"/>
    <dgm:cxn modelId="{A73B7F20-D3F0-48B8-B1F4-24E8FED260D9}" type="presOf" srcId="{80546CF8-8E56-4373-8395-57CA37E741EC}" destId="{184D1E67-9069-40B8-A5FE-B1418C26FA08}" srcOrd="1" destOrd="0" presId="urn:microsoft.com/office/officeart/2005/8/layout/list1"/>
    <dgm:cxn modelId="{9F7A5874-5525-4AE3-9EEF-5AD4AF83F4BD}" type="presOf" srcId="{095BA765-3506-4E00-B57E-0CC40D1BAEA3}" destId="{9F7BEDF2-BDA6-4F2A-952E-888F37452C72}" srcOrd="0" destOrd="0" presId="urn:microsoft.com/office/officeart/2005/8/layout/list1"/>
    <dgm:cxn modelId="{B6AAD135-1DEB-43B2-BFC5-FBA6B9441C00}" srcId="{C1DBF168-48C1-4C1F-B5A8-3618753EEE98}" destId="{4B6AB1EF-D3D7-42DB-B9ED-90FF5B936799}" srcOrd="3" destOrd="0" parTransId="{1CC32B11-01CF-41B5-A35B-4016BB421679}" sibTransId="{21BA9F82-8AC6-46C9-927F-863BD85CEFE8}"/>
    <dgm:cxn modelId="{DD1D9996-4E1C-4ED7-A2FC-92A9CAEDACA9}" type="presOf" srcId="{095BA765-3506-4E00-B57E-0CC40D1BAEA3}" destId="{EF880061-960A-4CBB-91EA-F61BFD1556EE}" srcOrd="1" destOrd="0" presId="urn:microsoft.com/office/officeart/2005/8/layout/list1"/>
    <dgm:cxn modelId="{EDFE41D5-2085-49EC-8FC3-6436AF927DB6}" type="presParOf" srcId="{F893D1A6-CD5C-45EB-8ED3-CF482FD04E4C}" destId="{DF7A63D4-CAF1-482E-A814-B15CA3002FF4}" srcOrd="0" destOrd="0" presId="urn:microsoft.com/office/officeart/2005/8/layout/list1"/>
    <dgm:cxn modelId="{5DBE842E-DDCB-44CC-BF9A-0204681EEFB1}" type="presParOf" srcId="{DF7A63D4-CAF1-482E-A814-B15CA3002FF4}" destId="{834ACD26-1677-41B4-84B4-CE4F9C8BA6BD}" srcOrd="0" destOrd="0" presId="urn:microsoft.com/office/officeart/2005/8/layout/list1"/>
    <dgm:cxn modelId="{FCCFDCF3-DDD8-4142-9119-A4DCDAD2ED88}" type="presParOf" srcId="{DF7A63D4-CAF1-482E-A814-B15CA3002FF4}" destId="{8E286752-4519-4419-AB7C-6C142760F7AF}" srcOrd="1" destOrd="0" presId="urn:microsoft.com/office/officeart/2005/8/layout/list1"/>
    <dgm:cxn modelId="{85EEE7A8-5FE9-4989-B2CF-2F43B22254AC}" type="presParOf" srcId="{F893D1A6-CD5C-45EB-8ED3-CF482FD04E4C}" destId="{D3BA0C3F-838D-4EA8-AC68-38F704E2069B}" srcOrd="1" destOrd="0" presId="urn:microsoft.com/office/officeart/2005/8/layout/list1"/>
    <dgm:cxn modelId="{AC608224-347F-4B89-913C-706A004D59B9}" type="presParOf" srcId="{F893D1A6-CD5C-45EB-8ED3-CF482FD04E4C}" destId="{1D830876-6CA6-40D3-928B-9B137A025E55}" srcOrd="2" destOrd="0" presId="urn:microsoft.com/office/officeart/2005/8/layout/list1"/>
    <dgm:cxn modelId="{2A77FD62-F7A5-4B51-A61B-05F0AA5AD611}" type="presParOf" srcId="{F893D1A6-CD5C-45EB-8ED3-CF482FD04E4C}" destId="{4C8B498B-57AE-460F-8727-54C5239E91D5}" srcOrd="3" destOrd="0" presId="urn:microsoft.com/office/officeart/2005/8/layout/list1"/>
    <dgm:cxn modelId="{A7A11833-7FEF-4DD1-B532-3179BF66704A}" type="presParOf" srcId="{F893D1A6-CD5C-45EB-8ED3-CF482FD04E4C}" destId="{E40FCD8C-68C5-43B8-82B6-7523441109FD}" srcOrd="4" destOrd="0" presId="urn:microsoft.com/office/officeart/2005/8/layout/list1"/>
    <dgm:cxn modelId="{1A96FB48-2E95-464C-B629-FF53AC27EB12}" type="presParOf" srcId="{E40FCD8C-68C5-43B8-82B6-7523441109FD}" destId="{9F7BEDF2-BDA6-4F2A-952E-888F37452C72}" srcOrd="0" destOrd="0" presId="urn:microsoft.com/office/officeart/2005/8/layout/list1"/>
    <dgm:cxn modelId="{76C41474-BAD0-42F5-B91D-9CB0D411BC90}" type="presParOf" srcId="{E40FCD8C-68C5-43B8-82B6-7523441109FD}" destId="{EF880061-960A-4CBB-91EA-F61BFD1556EE}" srcOrd="1" destOrd="0" presId="urn:microsoft.com/office/officeart/2005/8/layout/list1"/>
    <dgm:cxn modelId="{5223CD6F-1BAE-48A5-82A5-2B8A2EB5AA66}" type="presParOf" srcId="{F893D1A6-CD5C-45EB-8ED3-CF482FD04E4C}" destId="{26F49808-D2FA-4E1D-AC54-EE3D85F0CAAF}" srcOrd="5" destOrd="0" presId="urn:microsoft.com/office/officeart/2005/8/layout/list1"/>
    <dgm:cxn modelId="{952E1AB1-0376-48C4-901D-1DE5AB54AF01}" type="presParOf" srcId="{F893D1A6-CD5C-45EB-8ED3-CF482FD04E4C}" destId="{EA781855-22CE-4D32-915C-6F3C98048E6F}" srcOrd="6" destOrd="0" presId="urn:microsoft.com/office/officeart/2005/8/layout/list1"/>
    <dgm:cxn modelId="{CA1D4A07-1ED2-4E1C-A503-DB1807CBB1F6}" type="presParOf" srcId="{F893D1A6-CD5C-45EB-8ED3-CF482FD04E4C}" destId="{3F4C9309-8398-4546-A565-55D9903ACBA2}" srcOrd="7" destOrd="0" presId="urn:microsoft.com/office/officeart/2005/8/layout/list1"/>
    <dgm:cxn modelId="{9BA5F3C3-7F54-416E-B4C7-DCF8340955ED}" type="presParOf" srcId="{F893D1A6-CD5C-45EB-8ED3-CF482FD04E4C}" destId="{51E2E85C-A078-4FB8-8EFD-4CB6CE80A00C}" srcOrd="8" destOrd="0" presId="urn:microsoft.com/office/officeart/2005/8/layout/list1"/>
    <dgm:cxn modelId="{920A8C56-B9C2-40A6-8918-294618AB7295}" type="presParOf" srcId="{51E2E85C-A078-4FB8-8EFD-4CB6CE80A00C}" destId="{6F263BFD-A015-434E-89B6-77BAF6539524}" srcOrd="0" destOrd="0" presId="urn:microsoft.com/office/officeart/2005/8/layout/list1"/>
    <dgm:cxn modelId="{49EC83A5-9057-4482-96B5-C204B8C98120}" type="presParOf" srcId="{51E2E85C-A078-4FB8-8EFD-4CB6CE80A00C}" destId="{184D1E67-9069-40B8-A5FE-B1418C26FA08}" srcOrd="1" destOrd="0" presId="urn:microsoft.com/office/officeart/2005/8/layout/list1"/>
    <dgm:cxn modelId="{B5385A9F-2CA8-4057-A218-FEAA6F9A0ABE}" type="presParOf" srcId="{F893D1A6-CD5C-45EB-8ED3-CF482FD04E4C}" destId="{21FF7414-657B-4380-B262-903F201C270B}" srcOrd="9" destOrd="0" presId="urn:microsoft.com/office/officeart/2005/8/layout/list1"/>
    <dgm:cxn modelId="{5B64A6A1-E961-40B8-8D61-7A967B0D0EE0}" type="presParOf" srcId="{F893D1A6-CD5C-45EB-8ED3-CF482FD04E4C}" destId="{620993A9-C1DB-4E6E-BB0C-CC0D6DF15614}" srcOrd="10" destOrd="0" presId="urn:microsoft.com/office/officeart/2005/8/layout/list1"/>
    <dgm:cxn modelId="{F9E60712-92A3-4E11-86B3-6CED26CFC393}" type="presParOf" srcId="{F893D1A6-CD5C-45EB-8ED3-CF482FD04E4C}" destId="{BD2FFED7-023B-4454-8708-556088532D65}" srcOrd="11" destOrd="0" presId="urn:microsoft.com/office/officeart/2005/8/layout/list1"/>
    <dgm:cxn modelId="{A659839F-B3E3-441D-9EA8-7AD0D4DBCC88}" type="presParOf" srcId="{F893D1A6-CD5C-45EB-8ED3-CF482FD04E4C}" destId="{7E4DDEF8-5CDA-46A6-890A-3FE7A14C76C6}" srcOrd="12" destOrd="0" presId="urn:microsoft.com/office/officeart/2005/8/layout/list1"/>
    <dgm:cxn modelId="{BF69B96A-5800-48E1-9F06-62D436F9F9B6}" type="presParOf" srcId="{7E4DDEF8-5CDA-46A6-890A-3FE7A14C76C6}" destId="{8267E114-59FE-4AF0-9A0C-8C9674CA960F}" srcOrd="0" destOrd="0" presId="urn:microsoft.com/office/officeart/2005/8/layout/list1"/>
    <dgm:cxn modelId="{69D712BE-9E06-4831-A2D6-3853261ED363}" type="presParOf" srcId="{7E4DDEF8-5CDA-46A6-890A-3FE7A14C76C6}" destId="{A6AB4A34-7116-4948-AB96-3B9B004DDB83}" srcOrd="1" destOrd="0" presId="urn:microsoft.com/office/officeart/2005/8/layout/list1"/>
    <dgm:cxn modelId="{F103FF1F-01F8-40BE-976A-7130B14E8506}" type="presParOf" srcId="{F893D1A6-CD5C-45EB-8ED3-CF482FD04E4C}" destId="{8B92EF8D-B839-4D35-ACE5-754884B8A226}" srcOrd="13" destOrd="0" presId="urn:microsoft.com/office/officeart/2005/8/layout/list1"/>
    <dgm:cxn modelId="{FDE4B7D9-E787-4D08-9B5A-12DA3408BE21}" type="presParOf" srcId="{F893D1A6-CD5C-45EB-8ED3-CF482FD04E4C}" destId="{736A79D5-00F9-45BB-9F07-C88BF3C69453}" srcOrd="14" destOrd="0" presId="urn:microsoft.com/office/officeart/2005/8/layout/list1"/>
  </dgm:cxnLst>
  <dgm:bg/>
  <dgm:whole/>
</dgm:dataModel>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D7616C7-F5F1-41D9-9CA9-ADC0FE63B02A}" type="datetimeFigureOut">
              <a:rPr lang="ru-RU" smtClean="0"/>
              <a:pPr/>
              <a:t>23.04.2019</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7A0EACF-4024-4512-8329-E26E2ABDD882}" type="slidenum">
              <a:rPr lang="ru-RU" smtClean="0"/>
              <a:pPr/>
              <a:t>‹#›</a:t>
            </a:fld>
            <a:endParaRPr 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883EA2-6FA6-4761-A74C-E61038A541EB}" type="datetimeFigureOut">
              <a:rPr lang="ru-RU" smtClean="0"/>
              <a:pPr/>
              <a:t>23.04.2019</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5F6874-AFF1-4487-9540-A6867004C89A}"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E35F6874-AFF1-4487-9540-A6867004C89A}" type="slidenum">
              <a:rPr lang="ru-RU" smtClean="0"/>
              <a:pPr/>
              <a:t>3</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35F6874-AFF1-4487-9540-A6867004C89A}" type="slidenum">
              <a:rPr lang="ru-RU" smtClean="0"/>
              <a:pPr/>
              <a:t>4</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35F6874-AFF1-4487-9540-A6867004C89A}" type="slidenum">
              <a:rPr lang="ru-RU" smtClean="0"/>
              <a:pPr/>
              <a:t>14</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35F6874-AFF1-4487-9540-A6867004C89A}" type="slidenum">
              <a:rPr lang="ru-RU" smtClean="0"/>
              <a:pPr/>
              <a:t>15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167619240"/>
      </p:ext>
    </p:extLst>
  </p:cSld>
  <p:clrMapOvr>
    <a:masterClrMapping/>
  </p:clrMapOvr>
  <p:transition spd="slow" advClick="0">
    <p:pull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2878973425"/>
      </p:ext>
    </p:extLst>
  </p:cSld>
  <p:clrMapOvr>
    <a:masterClrMapping/>
  </p:clrMapOvr>
  <p:transition spd="slow" advClick="0">
    <p:pull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2284171976"/>
      </p:ext>
    </p:extLst>
  </p:cSld>
  <p:clrMapOvr>
    <a:masterClrMapping/>
  </p:clrMapOvr>
  <p:transition spd="slow" advClick="0">
    <p:pull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2997301280"/>
      </p:ext>
    </p:extLst>
  </p:cSld>
  <p:clrMapOvr>
    <a:masterClrMapping/>
  </p:clrMapOvr>
  <p:transition spd="slow" advClick="0">
    <p:pull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675922519"/>
      </p:ext>
    </p:extLst>
  </p:cSld>
  <p:clrMapOvr>
    <a:masterClrMapping/>
  </p:clrMapOvr>
  <p:transition spd="slow" advClick="0">
    <p:pull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846505970"/>
      </p:ext>
    </p:extLst>
  </p:cSld>
  <p:clrMapOvr>
    <a:masterClrMapping/>
  </p:clrMapOvr>
  <p:transition spd="slow" advClick="0">
    <p:pull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808195318"/>
      </p:ext>
    </p:extLst>
  </p:cSld>
  <p:clrMapOvr>
    <a:masterClrMapping/>
  </p:clrMapOvr>
  <p:transition spd="slow" advClick="0">
    <p:pull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1896069404"/>
      </p:ext>
    </p:extLst>
  </p:cSld>
  <p:clrMapOvr>
    <a:masterClrMapping/>
  </p:clrMapOvr>
  <p:transition spd="slow" advClick="0">
    <p:pull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109849704"/>
      </p:ext>
    </p:extLst>
  </p:cSld>
  <p:clrMapOvr>
    <a:masterClrMapping/>
  </p:clrMapOvr>
  <p:transition spd="slow" advClick="0">
    <p:pull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3817163944"/>
      </p:ext>
    </p:extLst>
  </p:cSld>
  <p:clrMapOvr>
    <a:masterClrMapping/>
  </p:clrMapOvr>
  <p:transition spd="slow" advClick="0">
    <p:pull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1789543632"/>
      </p:ext>
    </p:extLst>
  </p:cSld>
  <p:clrMapOvr>
    <a:masterClrMapping/>
  </p:clrMapOvr>
  <p:transition spd="slow" advClick="0">
    <p:pull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xmlns="" val="4148363803"/>
      </p:ext>
    </p:extLst>
  </p:cSld>
  <p:clrMapOvr>
    <a:masterClrMapping/>
  </p:clrMapOvr>
  <p:transition spd="slow" advClick="0">
    <p:pull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1384396450"/>
      </p:ext>
    </p:extLst>
  </p:cSld>
  <p:clrMapOvr>
    <a:masterClrMapping/>
  </p:clrMapOvr>
  <p:transition spd="slow" advClick="0">
    <p:pull dir="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xmlns="" val="721249870"/>
      </p:ext>
    </p:extLst>
  </p:cSld>
  <p:clrMapOvr>
    <a:masterClrMapping/>
  </p:clrMapOvr>
  <p:transition spd="slow" advClick="0">
    <p:pull dir="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399709271"/>
      </p:ext>
    </p:extLst>
  </p:cSld>
  <p:clrMapOvr>
    <a:masterClrMapping/>
  </p:clrMapOvr>
  <p:transition spd="slow" advClick="0">
    <p:pull dir="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1317857437"/>
      </p:ext>
    </p:extLst>
  </p:cSld>
  <p:clrMapOvr>
    <a:masterClrMapping/>
  </p:clrMapOvr>
  <p:transition spd="slow" advClick="0">
    <p:pull dir="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27823C7-D134-4A2A-8564-5F431AB27DAF}" type="datetimeFigureOut">
              <a:rPr lang="ru-RU" smtClean="0"/>
              <a:pPr/>
              <a:t>23.04.2019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3083016692"/>
      </p:ext>
    </p:extLst>
  </p:cSld>
  <p:clrMapOvr>
    <a:masterClrMapping/>
  </p:clrMapOvr>
  <p:transition spd="slow" advClick="0">
    <p:pull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27823C7-D134-4A2A-8564-5F431AB27DAF}" type="datetimeFigureOut">
              <a:rPr lang="ru-RU" smtClean="0"/>
              <a:pPr/>
              <a:t>23.04.2019</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8EAA1807-7BA2-4315-A618-AED127026290}" type="slidenum">
              <a:rPr lang="ru-RU" smtClean="0"/>
              <a:pPr/>
              <a:t>‹#›</a:t>
            </a:fld>
            <a:endParaRPr lang="ru-RU"/>
          </a:p>
        </p:txBody>
      </p:sp>
    </p:spTree>
    <p:extLst>
      <p:ext uri="{BB962C8B-B14F-4D97-AF65-F5344CB8AC3E}">
        <p14:creationId xmlns:p14="http://schemas.microsoft.com/office/powerpoint/2010/main" xmlns="" val="2534528331"/>
      </p:ext>
    </p:extLst>
  </p:cSld>
  <p:clrMap bg1="dk1" tx1="lt1" bg2="dk2" tx2="lt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2" r:id="rId17"/>
  </p:sldLayoutIdLst>
  <p:transition spd="slow" advClick="0">
    <p:pull dir="rd"/>
  </p:transition>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oleObject" Target="../embeddings/oleObject4.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13.jpeg"/><Relationship Id="rId5" Type="http://schemas.openxmlformats.org/officeDocument/2006/relationships/image" Target="../media/image12.wmf"/><Relationship Id="rId4" Type="http://schemas.openxmlformats.org/officeDocument/2006/relationships/oleObject" Target="../embeddings/oleObject5.bin"/></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7.v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8.v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8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8722" y="0"/>
            <a:ext cx="12289972" cy="7561821"/>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1546979" y="421574"/>
            <a:ext cx="9038570" cy="1077218"/>
          </a:xfrm>
          <a:prstGeom prst="rect">
            <a:avLst/>
          </a:prstGeom>
          <a:noFill/>
          <a:effectLst>
            <a:outerShdw blurRad="88900" dist="50800" dir="5400000" sx="81000" sy="81000" algn="ctr" rotWithShape="0">
              <a:srgbClr val="000000"/>
            </a:outerShdw>
          </a:effectLst>
        </p:spPr>
        <p:txBody>
          <a:bodyPr wrap="square" rtlCol="0">
            <a:spAutoFit/>
          </a:bodyPr>
          <a:lstStyle/>
          <a:p>
            <a:pPr algn="ctr"/>
            <a:r>
              <a:rPr lang="en-US" sz="3200" b="1" i="1" dirty="0" smtClean="0">
                <a:solidFill>
                  <a:schemeClr val="bg1"/>
                </a:solidFill>
              </a:rPr>
              <a:t>DEMOGRAFIK KOEFFITSIENTLAR BO’YICHA HISOB KITOBLI AMALIY ISH</a:t>
            </a:r>
            <a:endParaRPr lang="ru-RU" sz="3200" b="1" i="1" dirty="0">
              <a:solidFill>
                <a:schemeClr val="bg1"/>
              </a:solidFill>
            </a:endParaRPr>
          </a:p>
        </p:txBody>
      </p:sp>
    </p:spTree>
    <p:extLst>
      <p:ext uri="{BB962C8B-B14F-4D97-AF65-F5344CB8AC3E}">
        <p14:creationId xmlns:p14="http://schemas.microsoft.com/office/powerpoint/2010/main" xmlns="" val="2406368811"/>
      </p:ext>
    </p:extLst>
  </p:cSld>
  <p:clrMapOvr>
    <a:masterClrMapping/>
  </p:clrMapOvr>
  <p:transition spd="slow" advClick="0">
    <p:pull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00743" y="1709057"/>
            <a:ext cx="8828995" cy="1105581"/>
          </a:xfrm>
          <a:prstGeom prst="rect">
            <a:avLst/>
          </a:prstGeom>
          <a:solidFill>
            <a:schemeClr val="accent4">
              <a:lumMod val="60000"/>
              <a:lumOff val="40000"/>
            </a:schemeClr>
          </a:solidFill>
          <a:scene3d>
            <a:camera prst="orthographicFront"/>
            <a:lightRig rig="threePt" dir="t"/>
          </a:scene3d>
          <a:sp3d>
            <a:bevelT w="4191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chemeClr val="bg1"/>
                </a:solidFill>
                <a:latin typeface="Times New Roman" pitchFamily="18" charset="0"/>
                <a:cs typeface="Times New Roman" pitchFamily="18" charset="0"/>
              </a:rPr>
              <a:t>1.Demografik </a:t>
            </a:r>
            <a:r>
              <a:rPr lang="en-US" sz="3600" dirty="0" err="1" smtClean="0">
                <a:solidFill>
                  <a:schemeClr val="bg1"/>
                </a:solidFill>
                <a:latin typeface="Times New Roman" pitchFamily="18" charset="0"/>
                <a:cs typeface="Times New Roman" pitchFamily="18" charset="0"/>
              </a:rPr>
              <a:t>koeffitsientlar</a:t>
            </a:r>
            <a:r>
              <a:rPr lang="en-US" sz="3600" dirty="0" smtClean="0">
                <a:solidFill>
                  <a:schemeClr val="bg1"/>
                </a:solidFill>
                <a:latin typeface="Times New Roman" pitchFamily="18" charset="0"/>
                <a:cs typeface="Times New Roman" pitchFamily="18" charset="0"/>
              </a:rPr>
              <a:t> </a:t>
            </a:r>
            <a:r>
              <a:rPr lang="en-US" sz="3600" dirty="0" err="1" smtClean="0">
                <a:solidFill>
                  <a:schemeClr val="bg1"/>
                </a:solidFill>
                <a:latin typeface="Times New Roman" pitchFamily="18" charset="0"/>
                <a:cs typeface="Times New Roman" pitchFamily="18" charset="0"/>
              </a:rPr>
              <a:t>to’g’risida</a:t>
            </a:r>
            <a:endParaRPr lang="ru-RU" sz="3600" dirty="0">
              <a:solidFill>
                <a:schemeClr val="bg1"/>
              </a:solidFill>
              <a:latin typeface="Times New Roman" pitchFamily="18" charset="0"/>
              <a:cs typeface="Times New Roman" pitchFamily="18" charset="0"/>
            </a:endParaRPr>
          </a:p>
        </p:txBody>
      </p:sp>
      <p:sp>
        <p:nvSpPr>
          <p:cNvPr id="4" name="Прямоугольник 3"/>
          <p:cNvSpPr/>
          <p:nvPr/>
        </p:nvSpPr>
        <p:spPr>
          <a:xfrm>
            <a:off x="486546" y="2876176"/>
            <a:ext cx="8800329" cy="1138612"/>
          </a:xfrm>
          <a:prstGeom prst="rect">
            <a:avLst/>
          </a:prstGeom>
          <a:solidFill>
            <a:schemeClr val="accent4">
              <a:lumMod val="60000"/>
              <a:lumOff val="40000"/>
            </a:schemeClr>
          </a:solidFill>
          <a:scene3d>
            <a:camera prst="orthographicFront"/>
            <a:lightRig rig="threePt" dir="t"/>
          </a:scene3d>
          <a:sp3d>
            <a:bevelT w="4191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chemeClr val="bg1"/>
                </a:solidFill>
                <a:latin typeface="Times New Roman" pitchFamily="18" charset="0"/>
                <a:cs typeface="Times New Roman" pitchFamily="18" charset="0"/>
              </a:rPr>
              <a:t>2.Tug’ilish </a:t>
            </a:r>
            <a:r>
              <a:rPr lang="en-US" sz="3600" dirty="0" err="1" smtClean="0">
                <a:solidFill>
                  <a:schemeClr val="bg1"/>
                </a:solidFill>
                <a:latin typeface="Times New Roman" pitchFamily="18" charset="0"/>
                <a:cs typeface="Times New Roman" pitchFamily="18" charset="0"/>
              </a:rPr>
              <a:t>va</a:t>
            </a:r>
            <a:r>
              <a:rPr lang="en-US" sz="3600" dirty="0" smtClean="0">
                <a:solidFill>
                  <a:schemeClr val="bg1"/>
                </a:solidFill>
                <a:latin typeface="Times New Roman" pitchFamily="18" charset="0"/>
                <a:cs typeface="Times New Roman" pitchFamily="18" charset="0"/>
              </a:rPr>
              <a:t> </a:t>
            </a:r>
            <a:r>
              <a:rPr lang="en-US" sz="3600" dirty="0" err="1" smtClean="0">
                <a:solidFill>
                  <a:schemeClr val="bg1"/>
                </a:solidFill>
                <a:latin typeface="Times New Roman" pitchFamily="18" charset="0"/>
                <a:cs typeface="Times New Roman" pitchFamily="18" charset="0"/>
              </a:rPr>
              <a:t>uning</a:t>
            </a:r>
            <a:r>
              <a:rPr lang="en-US" sz="3600" dirty="0" smtClean="0">
                <a:solidFill>
                  <a:schemeClr val="bg1"/>
                </a:solidFill>
                <a:latin typeface="Times New Roman" pitchFamily="18" charset="0"/>
                <a:cs typeface="Times New Roman" pitchFamily="18" charset="0"/>
              </a:rPr>
              <a:t> </a:t>
            </a:r>
            <a:r>
              <a:rPr lang="en-US" sz="3600" dirty="0" err="1" smtClean="0">
                <a:solidFill>
                  <a:schemeClr val="bg1"/>
                </a:solidFill>
                <a:latin typeface="Times New Roman" pitchFamily="18" charset="0"/>
                <a:cs typeface="Times New Roman" pitchFamily="18" charset="0"/>
              </a:rPr>
              <a:t>koeffitsientlari</a:t>
            </a:r>
            <a:endParaRPr lang="ru-RU" sz="3600" dirty="0">
              <a:solidFill>
                <a:schemeClr val="bg1"/>
              </a:solidFill>
              <a:latin typeface="Times New Roman" pitchFamily="18" charset="0"/>
              <a:cs typeface="Times New Roman" pitchFamily="18" charset="0"/>
            </a:endParaRPr>
          </a:p>
        </p:txBody>
      </p:sp>
      <p:sp>
        <p:nvSpPr>
          <p:cNvPr id="5" name="Прямоугольник 4"/>
          <p:cNvSpPr/>
          <p:nvPr/>
        </p:nvSpPr>
        <p:spPr>
          <a:xfrm>
            <a:off x="432276" y="4090717"/>
            <a:ext cx="8871993" cy="1193795"/>
          </a:xfrm>
          <a:prstGeom prst="rect">
            <a:avLst/>
          </a:prstGeom>
          <a:solidFill>
            <a:schemeClr val="accent4">
              <a:lumMod val="60000"/>
              <a:lumOff val="40000"/>
            </a:schemeClr>
          </a:solidFill>
          <a:scene3d>
            <a:camera prst="orthographicFront"/>
            <a:lightRig rig="threePt" dir="t"/>
          </a:scene3d>
          <a:sp3d>
            <a:bevelT w="4191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dirty="0" smtClean="0">
                <a:solidFill>
                  <a:schemeClr val="bg1"/>
                </a:solidFill>
                <a:latin typeface="Times New Roman" pitchFamily="18" charset="0"/>
                <a:cs typeface="Times New Roman" pitchFamily="18" charset="0"/>
              </a:rPr>
              <a:t>3.</a:t>
            </a:r>
            <a:r>
              <a:rPr lang="en-GB" sz="3600" dirty="0" err="1" smtClean="0">
                <a:solidFill>
                  <a:schemeClr val="bg1"/>
                </a:solidFill>
                <a:latin typeface="Times New Roman" pitchFamily="18" charset="0"/>
                <a:cs typeface="Times New Roman" pitchFamily="18" charset="0"/>
              </a:rPr>
              <a:t>O’lim</a:t>
            </a:r>
            <a:r>
              <a:rPr lang="en-GB" sz="3600" dirty="0" smtClean="0">
                <a:solidFill>
                  <a:schemeClr val="bg1"/>
                </a:solidFill>
                <a:latin typeface="Times New Roman" pitchFamily="18" charset="0"/>
                <a:cs typeface="Times New Roman" pitchFamily="18" charset="0"/>
              </a:rPr>
              <a:t> </a:t>
            </a:r>
            <a:r>
              <a:rPr lang="en-GB" sz="3600" dirty="0" err="1" smtClean="0">
                <a:solidFill>
                  <a:schemeClr val="bg1"/>
                </a:solidFill>
                <a:latin typeface="Times New Roman" pitchFamily="18" charset="0"/>
                <a:cs typeface="Times New Roman" pitchFamily="18" charset="0"/>
              </a:rPr>
              <a:t>va</a:t>
            </a:r>
            <a:r>
              <a:rPr lang="en-GB" sz="3600" dirty="0" smtClean="0">
                <a:solidFill>
                  <a:schemeClr val="bg1"/>
                </a:solidFill>
                <a:latin typeface="Times New Roman" pitchFamily="18" charset="0"/>
                <a:cs typeface="Times New Roman" pitchFamily="18" charset="0"/>
              </a:rPr>
              <a:t> </a:t>
            </a:r>
            <a:r>
              <a:rPr lang="en-GB" sz="3600" dirty="0" err="1" smtClean="0">
                <a:solidFill>
                  <a:schemeClr val="bg1"/>
                </a:solidFill>
                <a:latin typeface="Times New Roman" pitchFamily="18" charset="0"/>
                <a:cs typeface="Times New Roman" pitchFamily="18" charset="0"/>
              </a:rPr>
              <a:t>uning</a:t>
            </a:r>
            <a:r>
              <a:rPr lang="en-GB" sz="3600" dirty="0" smtClean="0">
                <a:solidFill>
                  <a:schemeClr val="bg1"/>
                </a:solidFill>
                <a:latin typeface="Times New Roman" pitchFamily="18" charset="0"/>
                <a:cs typeface="Times New Roman" pitchFamily="18" charset="0"/>
              </a:rPr>
              <a:t> </a:t>
            </a:r>
            <a:r>
              <a:rPr lang="en-GB" sz="3600" dirty="0" err="1" smtClean="0">
                <a:solidFill>
                  <a:schemeClr val="bg1"/>
                </a:solidFill>
                <a:latin typeface="Times New Roman" pitchFamily="18" charset="0"/>
                <a:cs typeface="Times New Roman" pitchFamily="18" charset="0"/>
              </a:rPr>
              <a:t>koeffitsientlari</a:t>
            </a:r>
            <a:r>
              <a:rPr lang="en-GB" sz="3600" dirty="0" smtClean="0">
                <a:solidFill>
                  <a:schemeClr val="bg1"/>
                </a:solidFill>
                <a:latin typeface="Times New Roman" pitchFamily="18" charset="0"/>
                <a:cs typeface="Times New Roman" pitchFamily="18" charset="0"/>
              </a:rPr>
              <a:t>. </a:t>
            </a:r>
            <a:endParaRPr lang="ru-RU" sz="3600" dirty="0" smtClean="0">
              <a:solidFill>
                <a:schemeClr val="bg1"/>
              </a:solidFill>
              <a:latin typeface="Times New Roman" pitchFamily="18" charset="0"/>
              <a:cs typeface="Times New Roman" pitchFamily="18" charset="0"/>
            </a:endParaRPr>
          </a:p>
        </p:txBody>
      </p:sp>
      <p:sp>
        <p:nvSpPr>
          <p:cNvPr id="6" name="TextBox 5"/>
          <p:cNvSpPr txBox="1"/>
          <p:nvPr/>
        </p:nvSpPr>
        <p:spPr>
          <a:xfrm>
            <a:off x="3947532" y="397565"/>
            <a:ext cx="1654620" cy="830997"/>
          </a:xfrm>
          <a:prstGeom prst="rect">
            <a:avLst/>
          </a:prstGeom>
          <a:noFill/>
        </p:spPr>
        <p:txBody>
          <a:bodyPr wrap="none" rtlCol="0">
            <a:spAutoFit/>
          </a:bodyPr>
          <a:lstStyle/>
          <a:p>
            <a:r>
              <a:rPr lang="en-US" sz="4800" dirty="0" smtClean="0">
                <a:solidFill>
                  <a:schemeClr val="bg1"/>
                </a:solidFill>
                <a:latin typeface="Times New Roman" pitchFamily="18" charset="0"/>
                <a:cs typeface="Times New Roman" pitchFamily="18" charset="0"/>
              </a:rPr>
              <a:t>REJA</a:t>
            </a:r>
            <a:endParaRPr lang="ru-RU" sz="4800" dirty="0">
              <a:solidFill>
                <a:schemeClr val="bg1"/>
              </a:solidFill>
              <a:latin typeface="Times New Roman" pitchFamily="18" charset="0"/>
              <a:cs typeface="Times New Roman" pitchFamily="18" charset="0"/>
            </a:endParaRPr>
          </a:p>
        </p:txBody>
      </p:sp>
      <p:sp>
        <p:nvSpPr>
          <p:cNvPr id="7" name="Прямоугольник 6"/>
          <p:cNvSpPr/>
          <p:nvPr/>
        </p:nvSpPr>
        <p:spPr>
          <a:xfrm>
            <a:off x="500880" y="5269040"/>
            <a:ext cx="8785996" cy="1231774"/>
          </a:xfrm>
          <a:prstGeom prst="rect">
            <a:avLst/>
          </a:prstGeom>
          <a:solidFill>
            <a:schemeClr val="accent4">
              <a:lumMod val="60000"/>
              <a:lumOff val="40000"/>
            </a:schemeClr>
          </a:solidFill>
          <a:scene3d>
            <a:camera prst="orthographicFront"/>
            <a:lightRig rig="threePt" dir="t"/>
          </a:scene3d>
          <a:sp3d>
            <a:bevelT w="4191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dirty="0" smtClean="0">
                <a:solidFill>
                  <a:schemeClr val="bg1"/>
                </a:solidFill>
                <a:latin typeface="Times New Roman" pitchFamily="18" charset="0"/>
                <a:cs typeface="Times New Roman" pitchFamily="18" charset="0"/>
              </a:rPr>
              <a:t>4.</a:t>
            </a:r>
            <a:r>
              <a:rPr lang="en-GB" sz="3600" dirty="0" err="1" smtClean="0">
                <a:solidFill>
                  <a:schemeClr val="bg1"/>
                </a:solidFill>
                <a:latin typeface="Times New Roman" pitchFamily="18" charset="0"/>
                <a:cs typeface="Times New Roman" pitchFamily="18" charset="0"/>
              </a:rPr>
              <a:t>Nikoh</a:t>
            </a:r>
            <a:r>
              <a:rPr lang="en-GB" sz="3600" dirty="0" smtClean="0">
                <a:solidFill>
                  <a:schemeClr val="bg1"/>
                </a:solidFill>
                <a:latin typeface="Times New Roman" pitchFamily="18" charset="0"/>
                <a:cs typeface="Times New Roman" pitchFamily="18" charset="0"/>
              </a:rPr>
              <a:t> </a:t>
            </a:r>
            <a:r>
              <a:rPr lang="en-GB" sz="3600" dirty="0" err="1" smtClean="0">
                <a:solidFill>
                  <a:schemeClr val="bg1"/>
                </a:solidFill>
                <a:latin typeface="Times New Roman" pitchFamily="18" charset="0"/>
                <a:cs typeface="Times New Roman" pitchFamily="18" charset="0"/>
              </a:rPr>
              <a:t>va</a:t>
            </a:r>
            <a:r>
              <a:rPr lang="en-GB" sz="3600" dirty="0" smtClean="0">
                <a:solidFill>
                  <a:schemeClr val="bg1"/>
                </a:solidFill>
                <a:latin typeface="Times New Roman" pitchFamily="18" charset="0"/>
                <a:cs typeface="Times New Roman" pitchFamily="18" charset="0"/>
              </a:rPr>
              <a:t> </a:t>
            </a:r>
            <a:r>
              <a:rPr lang="en-GB" sz="3600" dirty="0" err="1" smtClean="0">
                <a:solidFill>
                  <a:schemeClr val="bg1"/>
                </a:solidFill>
                <a:latin typeface="Times New Roman" pitchFamily="18" charset="0"/>
                <a:cs typeface="Times New Roman" pitchFamily="18" charset="0"/>
              </a:rPr>
              <a:t>ajralish</a:t>
            </a:r>
            <a:r>
              <a:rPr lang="en-GB" sz="3600" dirty="0" smtClean="0">
                <a:solidFill>
                  <a:schemeClr val="bg1"/>
                </a:solidFill>
                <a:latin typeface="Times New Roman" pitchFamily="18" charset="0"/>
                <a:cs typeface="Times New Roman" pitchFamily="18" charset="0"/>
              </a:rPr>
              <a:t> </a:t>
            </a:r>
            <a:r>
              <a:rPr lang="en-GB" sz="3600" dirty="0" err="1" smtClean="0">
                <a:solidFill>
                  <a:schemeClr val="bg1"/>
                </a:solidFill>
                <a:latin typeface="Times New Roman" pitchFamily="18" charset="0"/>
                <a:cs typeface="Times New Roman" pitchFamily="18" charset="0"/>
              </a:rPr>
              <a:t>koeffitsient</a:t>
            </a:r>
            <a:r>
              <a:rPr lang="ru-RU" sz="3600" dirty="0" err="1" smtClean="0">
                <a:solidFill>
                  <a:schemeClr val="bg1"/>
                </a:solidFill>
                <a:latin typeface="Times New Roman" pitchFamily="18" charset="0"/>
                <a:cs typeface="Times New Roman" pitchFamily="18" charset="0"/>
              </a:rPr>
              <a:t>lari</a:t>
            </a:r>
            <a:r>
              <a:rPr lang="ru-RU" sz="3600" dirty="0" smtClean="0">
                <a:solidFill>
                  <a:schemeClr val="bg1"/>
                </a:solidFill>
                <a:latin typeface="Times New Roman" pitchFamily="18" charset="0"/>
                <a:cs typeface="Times New Roman" pitchFamily="18" charset="0"/>
              </a:rPr>
              <a:t>. </a:t>
            </a:r>
          </a:p>
        </p:txBody>
      </p:sp>
    </p:spTree>
    <p:extLst>
      <p:ext uri="{BB962C8B-B14F-4D97-AF65-F5344CB8AC3E}">
        <p14:creationId xmlns:p14="http://schemas.microsoft.com/office/powerpoint/2010/main" xmlns="" val="2940659968"/>
      </p:ext>
    </p:extLst>
  </p:cSld>
  <p:clrMapOvr>
    <a:masterClrMapping/>
  </p:clrMapOvr>
  <p:transition spd="slow" advClick="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ая выноска 6"/>
          <p:cNvSpPr/>
          <p:nvPr/>
        </p:nvSpPr>
        <p:spPr>
          <a:xfrm>
            <a:off x="326571" y="0"/>
            <a:ext cx="11038116" cy="6052457"/>
          </a:xfrm>
          <a:prstGeom prst="wedgeRectCallou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725" name="Rectangle 5"/>
          <p:cNvSpPr>
            <a:spLocks noChangeArrowheads="1"/>
          </p:cNvSpPr>
          <p:nvPr/>
        </p:nvSpPr>
        <p:spPr bwMode="auto">
          <a:xfrm>
            <a:off x="511629" y="631368"/>
            <a:ext cx="10700657"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Demografik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jarayonlar</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tug</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ilish</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o</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lim</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nikoh</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va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ajralash</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ni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mukamal</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o</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rganishda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ularni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turli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aholii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guruhlari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davlatlar</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dunyo</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hududlari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bo</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ylab</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qiyoslashda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kelajak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istiqbolini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aniqlashda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demografik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koeffitsientilardan</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foydalaniladi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Ushbu</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koeffitsientlar</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yordamida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o</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rganilayotgan</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demografik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jarayonning</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kerakli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jihatlari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chuqur</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va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qiyosiy</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darajada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o</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rganiladi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Ma</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lum</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tarixiy</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davr</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yoki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ikki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hudud</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orasida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demografik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farqlarni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statistik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ma</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lumotlar</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orqali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bevosita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aniqlab</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bo</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lmaydi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Shuning</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uchun</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har</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bir</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demografik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jarayonni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koeffitsenti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hisoblanadi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Buning</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uchun</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qayd</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etilgan</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demografik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jarayonning</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1000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kishiga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nisbatan</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bo</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lgan</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miqdor</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aniqlanadi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Demak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1000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kishi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demografik</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jarayonlarni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o</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rganishda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mezon</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hisoblanadi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Bu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ko</a:t>
            </a:r>
            <a:r>
              <a:rPr kumimoji="0" lang="en-GB" sz="2400" b="0" i="0" u="none" strike="noStrike" cap="none" normalizeH="0" baseline="0" dirty="0" err="1" smtClean="0">
                <a:ln>
                  <a:noFill/>
                </a:ln>
                <a:solidFill>
                  <a:schemeClr val="accent3">
                    <a:lumMod val="50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rsatkich</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promille</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deb</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yuritiladi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va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quyidagicha</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-%o </a:t>
            </a:r>
            <a:r>
              <a:rPr kumimoji="0" lang="en-GB" sz="2400" b="0" i="0" u="none" strike="noStrike" cap="none" normalizeH="0" baseline="0" dirty="0" err="1" smtClean="0">
                <a:ln>
                  <a:noFill/>
                </a:ln>
                <a:solidFill>
                  <a:schemeClr val="accent3">
                    <a:lumMod val="50000"/>
                  </a:schemeClr>
                </a:solidFill>
                <a:effectLst/>
                <a:latin typeface="Times New Roman" pitchFamily="18" charset="0"/>
                <a:ea typeface="Times New Roman" pitchFamily="18" charset="0"/>
                <a:cs typeface="Times New Roman" pitchFamily="18" charset="0"/>
              </a:rPr>
              <a:t>belgilanadi</a:t>
            </a:r>
            <a:r>
              <a:rPr kumimoji="0" lang="en-GB" sz="2400" b="0"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a:t>
            </a:r>
            <a:endParaRPr kumimoji="0" lang="en-GB" sz="2400" b="0" i="0" u="none" strike="noStrike" cap="none" normalizeH="0" baseline="0" dirty="0" smtClean="0">
              <a:ln>
                <a:noFill/>
              </a:ln>
              <a:solidFill>
                <a:schemeClr val="accent3">
                  <a:lumMod val="50000"/>
                </a:schemeClr>
              </a:solidFill>
              <a:effectLst/>
              <a:latin typeface="Arial" pitchFamily="34" charset="0"/>
              <a:cs typeface="Arial" pitchFamily="34" charset="0"/>
            </a:endParaRPr>
          </a:p>
        </p:txBody>
      </p:sp>
    </p:spTree>
  </p:cSld>
  <p:clrMapOvr>
    <a:masterClrMapping/>
  </p:clrMapOvr>
  <p:transition spd="slow" advClick="0">
    <p:wheel spokes="2"/>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76944" y="228600"/>
            <a:ext cx="11059886" cy="1077686"/>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smtClean="0">
                <a:solidFill>
                  <a:schemeClr val="bg1"/>
                </a:solidFill>
                <a:latin typeface="Times New Roman" pitchFamily="18" charset="0"/>
                <a:cs typeface="Times New Roman" pitchFamily="18" charset="0"/>
              </a:rPr>
              <a:t>Demografik</a:t>
            </a:r>
            <a:r>
              <a:rPr lang="en-GB" sz="2800" dirty="0" smtClean="0">
                <a:solidFill>
                  <a:schemeClr val="bg1"/>
                </a:solidFill>
                <a:latin typeface="Times New Roman" pitchFamily="18" charset="0"/>
                <a:cs typeface="Times New Roman" pitchFamily="18" charset="0"/>
              </a:rPr>
              <a:t> </a:t>
            </a:r>
            <a:r>
              <a:rPr lang="en-GB" sz="2800" dirty="0" err="1" smtClean="0">
                <a:solidFill>
                  <a:schemeClr val="bg1"/>
                </a:solidFill>
                <a:latin typeface="Times New Roman" pitchFamily="18" charset="0"/>
                <a:cs typeface="Times New Roman" pitchFamily="18" charset="0"/>
              </a:rPr>
              <a:t>koeffitsentlar</a:t>
            </a:r>
            <a:endParaRPr lang="ru-RU" sz="2800" dirty="0">
              <a:solidFill>
                <a:schemeClr val="bg1"/>
              </a:solidFill>
              <a:latin typeface="Times New Roman" pitchFamily="18" charset="0"/>
              <a:cs typeface="Times New Roman" pitchFamily="18" charset="0"/>
            </a:endParaRPr>
          </a:p>
        </p:txBody>
      </p:sp>
      <p:sp>
        <p:nvSpPr>
          <p:cNvPr id="7" name="Стрелка вниз 6"/>
          <p:cNvSpPr/>
          <p:nvPr/>
        </p:nvSpPr>
        <p:spPr>
          <a:xfrm rot="1692221">
            <a:off x="2913447" y="1241131"/>
            <a:ext cx="798477" cy="2320093"/>
          </a:xfrm>
          <a:prstGeom prst="downArrow">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низ 7"/>
          <p:cNvSpPr/>
          <p:nvPr/>
        </p:nvSpPr>
        <p:spPr>
          <a:xfrm>
            <a:off x="5529942" y="1317172"/>
            <a:ext cx="783771" cy="2122714"/>
          </a:xfrm>
          <a:prstGeom prst="downArrow">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низ 9"/>
          <p:cNvSpPr/>
          <p:nvPr/>
        </p:nvSpPr>
        <p:spPr>
          <a:xfrm rot="19566770">
            <a:off x="8197315" y="1188617"/>
            <a:ext cx="791690" cy="2373675"/>
          </a:xfrm>
          <a:prstGeom prst="downArrow">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p:cNvSpPr/>
          <p:nvPr/>
        </p:nvSpPr>
        <p:spPr>
          <a:xfrm>
            <a:off x="849086" y="3722915"/>
            <a:ext cx="2612571" cy="1861456"/>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a:off x="4637313" y="3657599"/>
            <a:ext cx="2481943" cy="2057401"/>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p:nvSpPr>
        <p:spPr>
          <a:xfrm>
            <a:off x="8316684" y="3657601"/>
            <a:ext cx="2329544" cy="1915886"/>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t> </a:t>
            </a:r>
            <a:r>
              <a:rPr lang="en-GB" sz="4000" dirty="0" err="1" smtClean="0"/>
              <a:t>xususiy</a:t>
            </a:r>
            <a:endParaRPr lang="ru-RU" sz="4000" dirty="0"/>
          </a:p>
        </p:txBody>
      </p:sp>
      <p:sp>
        <p:nvSpPr>
          <p:cNvPr id="17" name="Прямоугольник 16"/>
          <p:cNvSpPr/>
          <p:nvPr/>
        </p:nvSpPr>
        <p:spPr>
          <a:xfrm>
            <a:off x="871286" y="4230821"/>
            <a:ext cx="2535942" cy="769441"/>
          </a:xfrm>
          <a:prstGeom prst="rect">
            <a:avLst/>
          </a:prstGeom>
        </p:spPr>
        <p:txBody>
          <a:bodyPr wrap="square">
            <a:spAutoFit/>
          </a:bodyPr>
          <a:lstStyle/>
          <a:p>
            <a:r>
              <a:rPr lang="en-GB" sz="4400" dirty="0" smtClean="0"/>
              <a:t> </a:t>
            </a:r>
            <a:r>
              <a:rPr lang="en-GB" sz="4400" dirty="0" err="1" smtClean="0"/>
              <a:t>umumiy</a:t>
            </a:r>
            <a:r>
              <a:rPr lang="en-GB" sz="4400" dirty="0" smtClean="0"/>
              <a:t> </a:t>
            </a:r>
            <a:endParaRPr lang="ru-RU" sz="4400" dirty="0"/>
          </a:p>
        </p:txBody>
      </p:sp>
      <p:sp>
        <p:nvSpPr>
          <p:cNvPr id="18" name="Прямоугольник 17"/>
          <p:cNvSpPr/>
          <p:nvPr/>
        </p:nvSpPr>
        <p:spPr>
          <a:xfrm>
            <a:off x="4778827" y="4278086"/>
            <a:ext cx="2253344" cy="707886"/>
          </a:xfrm>
          <a:prstGeom prst="rect">
            <a:avLst/>
          </a:prstGeom>
        </p:spPr>
        <p:txBody>
          <a:bodyPr wrap="square">
            <a:spAutoFit/>
          </a:bodyPr>
          <a:lstStyle/>
          <a:p>
            <a:r>
              <a:rPr lang="en-GB" sz="4000" dirty="0" err="1" smtClean="0"/>
              <a:t>maxsus</a:t>
            </a:r>
            <a:r>
              <a:rPr lang="en-GB" sz="4000" dirty="0" smtClean="0"/>
              <a:t> </a:t>
            </a:r>
            <a:endParaRPr lang="ru-RU" sz="4000" dirty="0"/>
          </a:p>
        </p:txBody>
      </p:sp>
    </p:spTree>
  </p:cSld>
  <p:clrMapOvr>
    <a:masterClrMapping/>
  </p:clrMapOvr>
  <p:transition spd="slow" advClick="0">
    <p:cover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Штриховая стрелка вправо 1"/>
          <p:cNvSpPr/>
          <p:nvPr/>
        </p:nvSpPr>
        <p:spPr>
          <a:xfrm>
            <a:off x="522514" y="0"/>
            <a:ext cx="3712030" cy="2438400"/>
          </a:xfrm>
          <a:prstGeom prst="stripedRightArrow">
            <a:avLst>
              <a:gd name="adj1" fmla="val 50000"/>
              <a:gd name="adj2" fmla="val 59565"/>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bg1"/>
              </a:solidFill>
            </a:endParaRPr>
          </a:p>
        </p:txBody>
      </p:sp>
      <p:sp>
        <p:nvSpPr>
          <p:cNvPr id="3" name="Прямоугольник 2"/>
          <p:cNvSpPr/>
          <p:nvPr/>
        </p:nvSpPr>
        <p:spPr>
          <a:xfrm>
            <a:off x="1019956" y="805933"/>
            <a:ext cx="2800929" cy="646331"/>
          </a:xfrm>
          <a:prstGeom prst="rect">
            <a:avLst/>
          </a:prstGeom>
        </p:spPr>
        <p:txBody>
          <a:bodyPr wrap="square">
            <a:spAutoFit/>
          </a:bodyPr>
          <a:lstStyle/>
          <a:p>
            <a:r>
              <a:rPr lang="en-GB" sz="3600" dirty="0" err="1" smtClean="0"/>
              <a:t>Tug’ilish</a:t>
            </a:r>
            <a:r>
              <a:rPr lang="en-GB" sz="3600" dirty="0" smtClean="0"/>
              <a:t> </a:t>
            </a:r>
            <a:endParaRPr lang="ru-RU" sz="3600" dirty="0"/>
          </a:p>
        </p:txBody>
      </p:sp>
      <p:sp>
        <p:nvSpPr>
          <p:cNvPr id="5" name="Скругленный прямоугольник 4"/>
          <p:cNvSpPr/>
          <p:nvPr/>
        </p:nvSpPr>
        <p:spPr>
          <a:xfrm>
            <a:off x="4931228" y="0"/>
            <a:ext cx="6760028" cy="3276599"/>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8913" name="Rectangle 1"/>
          <p:cNvSpPr>
            <a:spLocks noChangeArrowheads="1"/>
          </p:cNvSpPr>
          <p:nvPr/>
        </p:nvSpPr>
        <p:spPr bwMode="auto">
          <a:xfrm>
            <a:off x="5573485" y="0"/>
            <a:ext cx="5529943"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a:t>
            </a:r>
            <a:r>
              <a:rPr kumimoji="0" lang="en-GB" sz="2400" b="0" i="0" u="none" strike="noStrike" cap="none" normalizeH="0" baseline="0" dirty="0" err="1" smtClean="0">
                <a:ln>
                  <a:noFill/>
                </a:ln>
                <a:solidFill>
                  <a:schemeClr val="tx1"/>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lum</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avlodlarni</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tashkil</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etuvchi</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aholi</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guruhidagi</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bola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a:t>
            </a:r>
            <a:r>
              <a:rPr kumimoji="0" lang="en-GB" sz="2400" b="0" i="0" u="none" strike="noStrike" cap="none" normalizeH="0" baseline="0" dirty="0" err="1" smtClean="0">
                <a:ln>
                  <a:noFill/>
                </a:ln>
                <a:solidFill>
                  <a:schemeClr val="tx1"/>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rish</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jarayonidir</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Tug</a:t>
            </a:r>
            <a:r>
              <a:rPr kumimoji="0" lang="en-GB" sz="2400" b="0" i="0" u="none" strike="noStrike" cap="none" normalizeH="0" baseline="0" dirty="0" err="1" smtClean="0">
                <a:ln>
                  <a:noFill/>
                </a:ln>
                <a:solidFill>
                  <a:schemeClr val="tx1"/>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ilish-biologik</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jarayon</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Lekin</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ijtimoiy-iqtisodiy</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muxit</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a:t>
            </a:r>
            <a:r>
              <a:rPr kumimoji="0" lang="en-GB" sz="2400" b="0" i="0" u="none" strike="noStrike" cap="none" normalizeH="0" baseline="0" dirty="0" err="1" smtClean="0">
                <a:ln>
                  <a:noFill/>
                </a:ln>
                <a:solidFill>
                  <a:schemeClr val="tx1"/>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sirida</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a:t>
            </a:r>
            <a:r>
              <a:rPr kumimoji="0" lang="en-GB" sz="2400" b="0" i="0" u="none" strike="noStrike" cap="none" normalizeH="0" baseline="0" dirty="0" err="1" smtClean="0">
                <a:ln>
                  <a:noFill/>
                </a:ln>
                <a:solidFill>
                  <a:schemeClr val="tx1"/>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zgarib</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boradi</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defTabSz="914400" rtl="0" eaLnBrk="0" fontAlgn="base" latinLnBrk="0" hangingPunct="0">
              <a:lnSpc>
                <a:spcPct val="100000"/>
              </a:lnSpc>
              <a:spcBef>
                <a:spcPct val="0"/>
              </a:spcBef>
              <a:spcAft>
                <a:spcPct val="0"/>
              </a:spcAft>
              <a:buClrTx/>
              <a:buSzTx/>
              <a:buFontTx/>
              <a:buNone/>
              <a:tabLst/>
            </a:pP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Jamiyatning</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ijtimoiy-iqtisodiy</a:t>
            </a:r>
            <a:r>
              <a:rPr lang="uz-Cyrl-UZ" sz="2400" dirty="0" smtClean="0">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tarkibidagi</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a:t>
            </a:r>
            <a:r>
              <a:rPr kumimoji="0" lang="en-GB" sz="2400" b="0" i="0" u="none" strike="noStrike" cap="none" normalizeH="0" baseline="0" dirty="0" err="1" smtClean="0">
                <a:ln>
                  <a:noFill/>
                </a:ln>
                <a:solidFill>
                  <a:schemeClr val="tx1"/>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zgarishlar</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tug</a:t>
            </a:r>
            <a:r>
              <a:rPr kumimoji="0" lang="en-GB" sz="2400" b="0" i="0" u="none" strike="noStrike" cap="none" normalizeH="0" baseline="0" dirty="0" err="1" smtClean="0">
                <a:ln>
                  <a:noFill/>
                </a:ln>
                <a:solidFill>
                  <a:schemeClr val="tx1"/>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ilish</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darajasini</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belgilaydi</a:t>
            </a:r>
            <a:r>
              <a:rPr kumimoji="0" lang="en-GB"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8914" name="Rectangle 2"/>
          <p:cNvSpPr>
            <a:spLocks noChangeArrowheads="1"/>
          </p:cNvSpPr>
          <p:nvPr/>
        </p:nvSpPr>
        <p:spPr bwMode="auto">
          <a:xfrm>
            <a:off x="446314" y="4288972"/>
            <a:ext cx="11288485" cy="1556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Tugilishning</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umumiy</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koeffitsienti</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Har</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1000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aholiga</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nisbatan</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tug</a:t>
            </a:r>
            <a:r>
              <a:rPr kumimoji="0" lang="en-GB" sz="3200" b="0" i="0" u="none" strike="noStrike" cap="none" normalizeH="0" baseline="0" dirty="0" err="1" smtClean="0">
                <a:ln>
                  <a:noFill/>
                </a:ln>
                <a:solidFill>
                  <a:schemeClr val="tx1"/>
                </a:solidFill>
                <a:effectLst/>
                <a:latin typeface="Calibri"/>
                <a:ea typeface="Times New Roman" pitchFamily="18" charset="0"/>
                <a:cs typeface="Times New Roman" pitchFamily="18" charset="0"/>
              </a:rPr>
              <a:t>’</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ilgan</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bolalar</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sonini</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ifodalaydi</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quyidagi</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formula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yordamida</a:t>
            </a:r>
            <a:r>
              <a:rPr kumimoji="0" lang="en-GB"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xisoblanadi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GB"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advClick="0">
    <p:pull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Users\qwerty\Desktop\Aholiga doir rasmlar\dailysun_populationday.jpg"/>
          <p:cNvPicPr>
            <a:picLocks noChangeAspect="1" noChangeArrowheads="1"/>
          </p:cNvPicPr>
          <p:nvPr/>
        </p:nvPicPr>
        <p:blipFill>
          <a:blip r:embed="rId2"/>
          <a:srcRect r="-244" b="19325"/>
          <a:stretch>
            <a:fillRect/>
          </a:stretch>
        </p:blipFill>
        <p:spPr bwMode="auto">
          <a:xfrm>
            <a:off x="-399946" y="0"/>
            <a:ext cx="12638152" cy="6858000"/>
          </a:xfrm>
          <a:prstGeom prst="rect">
            <a:avLst/>
          </a:prstGeom>
          <a:noFill/>
        </p:spPr>
      </p:pic>
    </p:spTree>
  </p:cSld>
  <p:clrMapOvr>
    <a:masterClrMapping/>
  </p:clrMapOvr>
  <p:transition spd="slow" advClick="0">
    <p:split orient="vert"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ятно 1 1"/>
          <p:cNvSpPr/>
          <p:nvPr/>
        </p:nvSpPr>
        <p:spPr>
          <a:xfrm>
            <a:off x="729342" y="0"/>
            <a:ext cx="4800600" cy="4713516"/>
          </a:xfrm>
          <a:prstGeom prst="irregularSeal1">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39938" name="Rectangle 2"/>
          <p:cNvSpPr>
            <a:spLocks noChangeArrowheads="1"/>
          </p:cNvSpPr>
          <p:nvPr/>
        </p:nvSpPr>
        <p:spPr bwMode="auto">
          <a:xfrm>
            <a:off x="1719944" y="2111830"/>
            <a:ext cx="1175656"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4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n=</a:t>
            </a:r>
            <a:endParaRPr kumimoji="0" lang="en-US" sz="4800" b="0" i="0" u="none" strike="noStrike" cap="none" normalizeH="0" baseline="0" dirty="0" smtClean="0">
              <a:ln>
                <a:noFill/>
              </a:ln>
              <a:solidFill>
                <a:schemeClr val="bg1"/>
              </a:solidFill>
              <a:effectLst/>
              <a:latin typeface="Arial" pitchFamily="34" charset="0"/>
              <a:cs typeface="Arial" pitchFamily="34" charset="0"/>
            </a:endParaRPr>
          </a:p>
        </p:txBody>
      </p:sp>
      <p:graphicFrame>
        <p:nvGraphicFramePr>
          <p:cNvPr id="39937" name="Object 1"/>
          <p:cNvGraphicFramePr>
            <a:graphicFrameLocks noChangeAspect="1"/>
          </p:cNvGraphicFramePr>
          <p:nvPr/>
        </p:nvGraphicFramePr>
        <p:xfrm>
          <a:off x="2471058" y="2013859"/>
          <a:ext cx="1694550" cy="1028246"/>
        </p:xfrm>
        <a:graphic>
          <a:graphicData uri="http://schemas.openxmlformats.org/presentationml/2006/ole">
            <p:oleObj spid="_x0000_s39937" name="Формула" r:id="rId3" imgW="647640" imgH="393480" progId="Equation.3">
              <p:embed/>
            </p:oleObj>
          </a:graphicData>
        </a:graphic>
      </p:graphicFrame>
      <p:sp>
        <p:nvSpPr>
          <p:cNvPr id="5" name="Прямоугольник 4"/>
          <p:cNvSpPr/>
          <p:nvPr/>
        </p:nvSpPr>
        <p:spPr>
          <a:xfrm>
            <a:off x="5475512" y="576943"/>
            <a:ext cx="6455229" cy="881743"/>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6" name="Прямоугольник 5"/>
          <p:cNvSpPr/>
          <p:nvPr/>
        </p:nvSpPr>
        <p:spPr>
          <a:xfrm>
            <a:off x="5519056" y="1894113"/>
            <a:ext cx="6455229" cy="881743"/>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dirty="0">
              <a:solidFill>
                <a:schemeClr val="bg1"/>
              </a:solidFill>
            </a:endParaRPr>
          </a:p>
        </p:txBody>
      </p:sp>
      <p:sp>
        <p:nvSpPr>
          <p:cNvPr id="7" name="Прямоугольник 6"/>
          <p:cNvSpPr/>
          <p:nvPr/>
        </p:nvSpPr>
        <p:spPr>
          <a:xfrm>
            <a:off x="5529943" y="3320143"/>
            <a:ext cx="6662057" cy="881742"/>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39939" name="Rectangle 3"/>
          <p:cNvSpPr>
            <a:spLocks noChangeArrowheads="1"/>
          </p:cNvSpPr>
          <p:nvPr/>
        </p:nvSpPr>
        <p:spPr bwMode="auto">
          <a:xfrm>
            <a:off x="5747657" y="751114"/>
            <a:ext cx="5769429"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32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T - </a:t>
            </a:r>
            <a:r>
              <a:rPr kumimoji="0" lang="en-GB" sz="32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o’rganilayotgan</a:t>
            </a:r>
            <a:r>
              <a:rPr kumimoji="0" lang="en-GB" sz="32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davr</a:t>
            </a:r>
            <a:r>
              <a:rPr kumimoji="0" lang="en-GB" sz="32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yil</a:t>
            </a:r>
            <a:r>
              <a:rPr kumimoji="0" lang="en-GB" sz="32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a:t>
            </a:r>
            <a:endParaRPr kumimoji="0" lang="en-GB" sz="32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39940" name="Rectangle 4"/>
          <p:cNvSpPr>
            <a:spLocks noChangeArrowheads="1"/>
          </p:cNvSpPr>
          <p:nvPr/>
        </p:nvSpPr>
        <p:spPr bwMode="auto">
          <a:xfrm>
            <a:off x="5497285" y="1817915"/>
            <a:ext cx="6466115"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P -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o</a:t>
            </a:r>
            <a:r>
              <a:rPr kumimoji="0" lang="en-GB" sz="2800" b="0" i="0" u="none" strike="noStrike" cap="none" normalizeH="0" baseline="0" dirty="0" err="1" smtClean="0">
                <a:ln>
                  <a:noFill/>
                </a:ln>
                <a:solidFill>
                  <a:schemeClr val="bg1"/>
                </a:solidFill>
                <a:effectLst/>
                <a:latin typeface="Calibri"/>
                <a:ea typeface="Times New Roman" pitchFamily="18" charset="0"/>
                <a:cs typeface="Times New Roman" pitchFamily="18" charset="0"/>
              </a:rPr>
              <a:t>’</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rganilayotgan</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davrdagi</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aholining</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o</a:t>
            </a:r>
            <a:r>
              <a:rPr kumimoji="0" lang="en-GB" sz="2800" b="0" i="0" u="none" strike="noStrike" cap="none" normalizeH="0" baseline="0" dirty="0" err="1" smtClean="0">
                <a:ln>
                  <a:noFill/>
                </a:ln>
                <a:solidFill>
                  <a:schemeClr val="bg1"/>
                </a:solidFill>
                <a:effectLst/>
                <a:latin typeface="Calibri"/>
                <a:ea typeface="Times New Roman" pitchFamily="18" charset="0"/>
                <a:cs typeface="Times New Roman" pitchFamily="18" charset="0"/>
              </a:rPr>
              <a:t>’</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rtacha</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soni</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a:t>
            </a:r>
            <a:endParaRPr kumimoji="0" lang="en-GB" sz="2800" b="0" i="0" u="none" strike="noStrike" cap="none" normalizeH="0" baseline="0" dirty="0" smtClean="0">
              <a:ln>
                <a:noFill/>
              </a:ln>
              <a:solidFill>
                <a:schemeClr val="bg1"/>
              </a:solidFill>
              <a:effectLst/>
              <a:latin typeface="Arial" pitchFamily="34" charset="0"/>
              <a:cs typeface="Arial" pitchFamily="34" charset="0"/>
            </a:endParaRPr>
          </a:p>
        </p:txBody>
      </p:sp>
      <p:sp>
        <p:nvSpPr>
          <p:cNvPr id="39941" name="Rectangle 5"/>
          <p:cNvSpPr>
            <a:spLocks noChangeArrowheads="1"/>
          </p:cNvSpPr>
          <p:nvPr/>
        </p:nvSpPr>
        <p:spPr bwMode="auto">
          <a:xfrm>
            <a:off x="5519057" y="3320143"/>
            <a:ext cx="6444343" cy="9688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N</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o</a:t>
            </a:r>
            <a:r>
              <a:rPr kumimoji="0" lang="en-GB" sz="2800" b="0" i="0" u="none" strike="noStrike" cap="none" normalizeH="0" baseline="0" dirty="0" err="1" smtClean="0">
                <a:ln>
                  <a:noFill/>
                </a:ln>
                <a:solidFill>
                  <a:schemeClr val="bg1"/>
                </a:solidFill>
                <a:effectLst/>
                <a:latin typeface="Calibri"/>
                <a:ea typeface="Times New Roman" pitchFamily="18" charset="0"/>
                <a:cs typeface="Times New Roman" pitchFamily="18" charset="0"/>
              </a:rPr>
              <a:t>’</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rganilayottan</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davrda</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tug</a:t>
            </a:r>
            <a:r>
              <a:rPr kumimoji="0" lang="en-GB" sz="2800" b="0" i="0" u="none" strike="noStrike" cap="none" normalizeH="0" baseline="0" dirty="0" err="1" smtClean="0">
                <a:ln>
                  <a:noFill/>
                </a:ln>
                <a:solidFill>
                  <a:schemeClr val="bg1"/>
                </a:solidFill>
                <a:effectLst/>
                <a:latin typeface="Calibri"/>
                <a:ea typeface="Times New Roman" pitchFamily="18" charset="0"/>
                <a:cs typeface="Times New Roman" pitchFamily="18" charset="0"/>
              </a:rPr>
              <a:t>’</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ilgan</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bolalar</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soni</a:t>
            </a: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a:t>
            </a:r>
            <a:endParaRPr kumimoji="0" lang="en-GB" sz="2800" b="0" i="0" u="none" strike="noStrike" cap="none" normalizeH="0" baseline="0" dirty="0" smtClean="0">
              <a:ln>
                <a:noFill/>
              </a:ln>
              <a:solidFill>
                <a:schemeClr val="bg1"/>
              </a:solidFill>
              <a:effectLst/>
              <a:latin typeface="Arial" pitchFamily="34" charset="0"/>
              <a:cs typeface="Arial" pitchFamily="34" charset="0"/>
            </a:endParaRPr>
          </a:p>
        </p:txBody>
      </p:sp>
      <p:sp>
        <p:nvSpPr>
          <p:cNvPr id="12" name="Прямоугольник 11"/>
          <p:cNvSpPr/>
          <p:nvPr/>
        </p:nvSpPr>
        <p:spPr>
          <a:xfrm>
            <a:off x="1208314" y="4920345"/>
            <a:ext cx="10058400" cy="1938992"/>
          </a:xfrm>
          <a:prstGeom prst="rect">
            <a:avLst/>
          </a:prstGeom>
        </p:spPr>
        <p:txBody>
          <a:bodyPr wrap="square">
            <a:spAutoFit/>
          </a:bodyPr>
          <a:lstStyle/>
          <a:p>
            <a:r>
              <a:rPr lang="en-GB" sz="2400" dirty="0" err="1" smtClean="0"/>
              <a:t>Tug’ilishning</a:t>
            </a:r>
            <a:r>
              <a:rPr lang="en-GB" sz="2400" dirty="0" smtClean="0"/>
              <a:t> </a:t>
            </a:r>
            <a:r>
              <a:rPr lang="en-GB" sz="2400" dirty="0" err="1" smtClean="0"/>
              <a:t>umumiy</a:t>
            </a:r>
            <a:r>
              <a:rPr lang="en-GB" sz="2400" dirty="0" smtClean="0"/>
              <a:t> </a:t>
            </a:r>
            <a:r>
              <a:rPr lang="en-GB" sz="2400" dirty="0" err="1" smtClean="0"/>
              <a:t>koeffitsienti</a:t>
            </a:r>
            <a:r>
              <a:rPr lang="en-GB" sz="2400" dirty="0" smtClean="0"/>
              <a:t> </a:t>
            </a:r>
            <a:r>
              <a:rPr lang="en-GB" sz="2400" dirty="0" err="1" smtClean="0"/>
              <a:t>odatda</a:t>
            </a:r>
            <a:r>
              <a:rPr lang="en-GB" sz="2400" dirty="0" smtClean="0"/>
              <a:t> </a:t>
            </a:r>
            <a:r>
              <a:rPr lang="en-GB" sz="2400" dirty="0" err="1" smtClean="0"/>
              <a:t>promilleda</a:t>
            </a:r>
            <a:r>
              <a:rPr lang="en-GB" sz="2400" dirty="0" smtClean="0"/>
              <a:t> </a:t>
            </a:r>
            <a:r>
              <a:rPr lang="en-GB" sz="2400" dirty="0" err="1" smtClean="0"/>
              <a:t>hisoblanadi</a:t>
            </a:r>
            <a:r>
              <a:rPr lang="en-GB" sz="2400" dirty="0" smtClean="0"/>
              <a:t>. Bu </a:t>
            </a:r>
            <a:r>
              <a:rPr lang="en-GB" sz="2400" dirty="0" err="1" smtClean="0"/>
              <a:t>koeffitsientdan</a:t>
            </a:r>
            <a:r>
              <a:rPr lang="en-GB" sz="2400" dirty="0" smtClean="0"/>
              <a:t> </a:t>
            </a:r>
            <a:r>
              <a:rPr lang="en-GB" sz="2400" dirty="0" err="1" smtClean="0"/>
              <a:t>tug’ilish</a:t>
            </a:r>
            <a:r>
              <a:rPr lang="en-GB" sz="2400" dirty="0" smtClean="0"/>
              <a:t> </a:t>
            </a:r>
            <a:r>
              <a:rPr lang="en-GB" sz="2400" dirty="0" err="1" smtClean="0"/>
              <a:t>darajasini</a:t>
            </a:r>
            <a:r>
              <a:rPr lang="en-GB" sz="2400" dirty="0" smtClean="0"/>
              <a:t> </a:t>
            </a:r>
            <a:r>
              <a:rPr lang="en-GB" sz="2400" dirty="0" err="1" smtClean="0"/>
              <a:t>ifodalashda</a:t>
            </a:r>
            <a:r>
              <a:rPr lang="en-GB" sz="2400" dirty="0" smtClean="0"/>
              <a:t> </a:t>
            </a:r>
            <a:r>
              <a:rPr lang="en-GB" sz="2400" dirty="0" err="1" smtClean="0"/>
              <a:t>ko’proq</a:t>
            </a:r>
            <a:r>
              <a:rPr lang="en-GB" sz="2400" dirty="0" smtClean="0"/>
              <a:t> </a:t>
            </a:r>
            <a:r>
              <a:rPr lang="en-GB" sz="2400" dirty="0" err="1" smtClean="0"/>
              <a:t>foydalaniladi</a:t>
            </a:r>
            <a:r>
              <a:rPr lang="en-GB" sz="2400" dirty="0" smtClean="0"/>
              <a:t>. </a:t>
            </a:r>
            <a:r>
              <a:rPr lang="en-GB" sz="2400" dirty="0" err="1" smtClean="0"/>
              <a:t>Uning</a:t>
            </a:r>
            <a:r>
              <a:rPr lang="en-GB" sz="2400" dirty="0" smtClean="0"/>
              <a:t> </a:t>
            </a:r>
            <a:r>
              <a:rPr lang="en-GB" sz="2400" dirty="0" err="1" smtClean="0"/>
              <a:t>yordamida</a:t>
            </a:r>
            <a:r>
              <a:rPr lang="en-GB" sz="2400" dirty="0" smtClean="0"/>
              <a:t> </a:t>
            </a:r>
            <a:r>
              <a:rPr lang="en-GB" sz="2400" dirty="0" err="1" smtClean="0"/>
              <a:t>ma’lum</a:t>
            </a:r>
            <a:r>
              <a:rPr lang="en-GB" sz="2400" dirty="0" smtClean="0"/>
              <a:t>  </a:t>
            </a:r>
            <a:r>
              <a:rPr lang="en-GB" sz="2400" dirty="0" err="1" smtClean="0"/>
              <a:t>yoki</a:t>
            </a:r>
            <a:r>
              <a:rPr lang="en-GB" sz="2400" dirty="0" smtClean="0"/>
              <a:t> </a:t>
            </a:r>
            <a:r>
              <a:rPr lang="en-GB" sz="2400" dirty="0" err="1" smtClean="0"/>
              <a:t>avlodlardagi</a:t>
            </a:r>
            <a:r>
              <a:rPr lang="en-GB" sz="2400" dirty="0" smtClean="0"/>
              <a:t> </a:t>
            </a:r>
            <a:r>
              <a:rPr lang="en-GB" sz="2400" dirty="0" err="1" smtClean="0"/>
              <a:t>tug’ilishda</a:t>
            </a:r>
            <a:r>
              <a:rPr lang="en-GB" sz="2400" dirty="0" smtClean="0"/>
              <a:t> </a:t>
            </a:r>
            <a:r>
              <a:rPr lang="en-GB" sz="2400" dirty="0" err="1" smtClean="0"/>
              <a:t>ro’y</a:t>
            </a:r>
            <a:r>
              <a:rPr lang="en-GB" sz="2400" dirty="0" smtClean="0"/>
              <a:t> </a:t>
            </a:r>
            <a:r>
              <a:rPr lang="en-GB" sz="2400" dirty="0" err="1" smtClean="0"/>
              <a:t>berayotgan</a:t>
            </a:r>
            <a:r>
              <a:rPr lang="en-GB" sz="2400" dirty="0" smtClean="0"/>
              <a:t> </a:t>
            </a:r>
            <a:r>
              <a:rPr lang="en-GB" sz="2400" dirty="0" err="1" smtClean="0"/>
              <a:t>o’zgarishlar</a:t>
            </a:r>
            <a:r>
              <a:rPr lang="en-GB" sz="2400" dirty="0" smtClean="0"/>
              <a:t> </a:t>
            </a:r>
            <a:r>
              <a:rPr lang="en-GB" sz="2400" dirty="0" err="1" smtClean="0"/>
              <a:t>umumiy</a:t>
            </a:r>
            <a:r>
              <a:rPr lang="en-GB" sz="2400" dirty="0" smtClean="0"/>
              <a:t> </a:t>
            </a:r>
            <a:r>
              <a:rPr lang="en-GB" sz="2400" dirty="0" err="1" smtClean="0"/>
              <a:t>tarzda</a:t>
            </a:r>
            <a:r>
              <a:rPr lang="en-GB" sz="2400" dirty="0" smtClean="0"/>
              <a:t> </a:t>
            </a:r>
            <a:r>
              <a:rPr lang="en-GB" sz="2400" dirty="0" err="1" smtClean="0"/>
              <a:t>o’rganilishi</a:t>
            </a:r>
            <a:r>
              <a:rPr lang="en-GB" sz="2400" dirty="0" smtClean="0"/>
              <a:t> </a:t>
            </a:r>
            <a:r>
              <a:rPr lang="en-GB" sz="2400" dirty="0" err="1" smtClean="0"/>
              <a:t>mumkin</a:t>
            </a:r>
            <a:endParaRPr lang="ru-RU" sz="2400" dirty="0"/>
          </a:p>
        </p:txBody>
      </p:sp>
    </p:spTree>
  </p:cSld>
  <p:clrMapOvr>
    <a:masterClrMapping/>
  </p:clrMapOvr>
  <p:transition spd="slow" advClick="0">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27002"/>
            <a:ext cx="5346700" cy="6730998"/>
          </a:xfrm>
          <a:prstGeom prst="rect">
            <a:avLst/>
          </a:prstGeom>
          <a:solidFill>
            <a:srgbClr val="92D05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r>
              <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a:t>
            </a: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r>
              <a:rPr lang="en-GB" sz="2800" b="1" dirty="0" err="1"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tug’ilishning</a:t>
            </a:r>
            <a:r>
              <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a:t>
            </a:r>
            <a:r>
              <a:rPr lang="en-GB" sz="2800" b="1" dirty="0" err="1"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umumiy</a:t>
            </a:r>
            <a:r>
              <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a:t>
            </a:r>
            <a:r>
              <a:rPr lang="en-GB" sz="2800" b="1" dirty="0" err="1"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koeffitsienti</a:t>
            </a:r>
            <a:r>
              <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a:t>
            </a: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Demograf</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olimlar</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B.O’.Urlanis</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V.A.Borisovlar</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tomonidan</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tug’ilish</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darajasini</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tug’ilish</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umumiy</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koeffitsienti</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yordamida</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baxolash</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mezoni</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aniqlangan</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Umumiy</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mezon</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bo’yicha</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o’rganilayotgan</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hudud</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yoki</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aholi</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guruhida</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tug’ilishning</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umumiy</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GB"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koeffitsienti</a:t>
            </a:r>
            <a:r>
              <a:rPr lang="en-GB"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p>
          <a:p>
            <a:pPr algn="ctr"/>
            <a:endParaRPr lang="en-GB" sz="2800" dirty="0" smtClean="0"/>
          </a:p>
          <a:p>
            <a:pPr algn="ctr"/>
            <a:endParaRPr lang="en-GB" sz="2800" dirty="0" smtClean="0"/>
          </a:p>
          <a:p>
            <a:pPr algn="ctr"/>
            <a:endParaRPr lang="en-GB" sz="2800" dirty="0" smtClean="0"/>
          </a:p>
          <a:p>
            <a:pPr algn="ctr"/>
            <a:endParaRPr lang="en-GB" sz="2800" dirty="0" smtClean="0"/>
          </a:p>
          <a:p>
            <a:pPr algn="ctr"/>
            <a:endParaRPr lang="en-GB" sz="2800" dirty="0" smtClean="0"/>
          </a:p>
          <a:p>
            <a:pPr algn="ctr"/>
            <a:endParaRPr lang="en-GB" sz="2800" dirty="0" smtClean="0"/>
          </a:p>
          <a:p>
            <a:pPr algn="ctr"/>
            <a:r>
              <a:rPr lang="en-GB" sz="2800" dirty="0" smtClean="0"/>
              <a:t>     </a:t>
            </a: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en-GB"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algn="ctr"/>
            <a:endParaRPr lang="ru-RU" sz="28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8" name="Прямоугольник с двумя вырезанными противолежащими углами 7"/>
          <p:cNvSpPr/>
          <p:nvPr/>
        </p:nvSpPr>
        <p:spPr>
          <a:xfrm>
            <a:off x="5829300" y="330200"/>
            <a:ext cx="5740400" cy="1181100"/>
          </a:xfrm>
          <a:prstGeom prst="snip2DiagRect">
            <a:avLst/>
          </a:prstGeom>
          <a:solidFill>
            <a:schemeClr val="accent4">
              <a:lumMod val="60000"/>
              <a:lumOff val="4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accent1">
                    <a:lumMod val="60000"/>
                    <a:lumOff val="40000"/>
                  </a:schemeClr>
                </a:solidFill>
                <a:latin typeface="+mj-lt"/>
              </a:rPr>
              <a:t>16 </a:t>
            </a:r>
            <a:r>
              <a:rPr lang="en-GB" sz="2400" dirty="0" err="1" smtClean="0">
                <a:solidFill>
                  <a:schemeClr val="accent1">
                    <a:lumMod val="60000"/>
                    <a:lumOff val="40000"/>
                  </a:schemeClr>
                </a:solidFill>
                <a:latin typeface="+mj-lt"/>
              </a:rPr>
              <a:t>promilledan</a:t>
            </a:r>
            <a:r>
              <a:rPr lang="en-GB" sz="2400" dirty="0" smtClean="0">
                <a:solidFill>
                  <a:schemeClr val="accent1">
                    <a:lumMod val="60000"/>
                    <a:lumOff val="40000"/>
                  </a:schemeClr>
                </a:solidFill>
                <a:latin typeface="+mj-lt"/>
              </a:rPr>
              <a:t> </a:t>
            </a:r>
            <a:r>
              <a:rPr lang="en-GB" sz="2400" dirty="0" err="1" smtClean="0">
                <a:solidFill>
                  <a:schemeClr val="accent1">
                    <a:lumMod val="60000"/>
                    <a:lumOff val="40000"/>
                  </a:schemeClr>
                </a:solidFill>
                <a:latin typeface="+mj-lt"/>
              </a:rPr>
              <a:t>kam</a:t>
            </a:r>
            <a:r>
              <a:rPr lang="en-GB" sz="2400" dirty="0" smtClean="0">
                <a:solidFill>
                  <a:schemeClr val="accent1">
                    <a:lumMod val="60000"/>
                    <a:lumOff val="40000"/>
                  </a:schemeClr>
                </a:solidFill>
                <a:latin typeface="+mj-lt"/>
              </a:rPr>
              <a:t> </a:t>
            </a:r>
            <a:r>
              <a:rPr lang="en-GB" sz="2400" dirty="0" err="1" smtClean="0">
                <a:solidFill>
                  <a:schemeClr val="accent1">
                    <a:lumMod val="60000"/>
                    <a:lumOff val="40000"/>
                  </a:schemeClr>
                </a:solidFill>
                <a:latin typeface="+mj-lt"/>
              </a:rPr>
              <a:t>bo’lsa</a:t>
            </a:r>
            <a:r>
              <a:rPr lang="en-GB" sz="2400" dirty="0" smtClean="0">
                <a:solidFill>
                  <a:schemeClr val="accent1">
                    <a:lumMod val="60000"/>
                    <a:lumOff val="40000"/>
                  </a:schemeClr>
                </a:solidFill>
                <a:latin typeface="+mj-lt"/>
              </a:rPr>
              <a:t>,</a:t>
            </a:r>
            <a:r>
              <a:rPr lang="uz-Cyrl-UZ" sz="2400" dirty="0" smtClean="0">
                <a:solidFill>
                  <a:schemeClr val="accent1">
                    <a:lumMod val="60000"/>
                    <a:lumOff val="40000"/>
                  </a:schemeClr>
                </a:solidFill>
                <a:latin typeface="+mj-lt"/>
              </a:rPr>
              <a:t> </a:t>
            </a:r>
            <a:r>
              <a:rPr lang="en-US" sz="2400" dirty="0" smtClean="0">
                <a:solidFill>
                  <a:schemeClr val="accent1">
                    <a:lumMod val="60000"/>
                    <a:lumOff val="40000"/>
                  </a:schemeClr>
                </a:solidFill>
                <a:latin typeface="+mj-lt"/>
              </a:rPr>
              <a:t>t</a:t>
            </a:r>
            <a:r>
              <a:rPr lang="uz-Cyrl-UZ" sz="2400" dirty="0" smtClean="0">
                <a:solidFill>
                  <a:schemeClr val="accent1">
                    <a:lumMod val="60000"/>
                    <a:lumOff val="40000"/>
                  </a:schemeClr>
                </a:solidFill>
              </a:rPr>
              <a:t>ug’ilish darajasi past </a:t>
            </a:r>
            <a:endParaRPr lang="ru-RU" sz="2400" dirty="0">
              <a:solidFill>
                <a:schemeClr val="accent1">
                  <a:lumMod val="60000"/>
                  <a:lumOff val="40000"/>
                </a:schemeClr>
              </a:solidFill>
            </a:endParaRPr>
          </a:p>
        </p:txBody>
      </p:sp>
      <p:sp>
        <p:nvSpPr>
          <p:cNvPr id="9" name="Прямоугольник с двумя вырезанными противолежащими углами 8"/>
          <p:cNvSpPr/>
          <p:nvPr/>
        </p:nvSpPr>
        <p:spPr>
          <a:xfrm>
            <a:off x="5803900" y="1968500"/>
            <a:ext cx="5829300" cy="1168400"/>
          </a:xfrm>
          <a:prstGeom prst="snip2Diag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smtClean="0">
                <a:solidFill>
                  <a:srgbClr val="0070C0"/>
                </a:solidFill>
              </a:rPr>
              <a:t>16-24 promille bo’lsa</a:t>
            </a:r>
            <a:r>
              <a:rPr lang="en-US" sz="2800" dirty="0" smtClean="0">
                <a:solidFill>
                  <a:srgbClr val="0070C0"/>
                </a:solidFill>
                <a:latin typeface="Castellar" pitchFamily="18" charset="0"/>
              </a:rPr>
              <a:t>, </a:t>
            </a:r>
            <a:r>
              <a:rPr lang="uz-Cyrl-UZ" sz="2800" dirty="0" smtClean="0">
                <a:solidFill>
                  <a:srgbClr val="0070C0"/>
                </a:solidFill>
              </a:rPr>
              <a:t>o’rta</a:t>
            </a:r>
            <a:endParaRPr lang="ru-RU" sz="2800" dirty="0">
              <a:solidFill>
                <a:srgbClr val="0070C0"/>
              </a:solidFill>
            </a:endParaRPr>
          </a:p>
        </p:txBody>
      </p:sp>
      <p:sp>
        <p:nvSpPr>
          <p:cNvPr id="10" name="Прямоугольник с двумя вырезанными противолежащими углами 9"/>
          <p:cNvSpPr/>
          <p:nvPr/>
        </p:nvSpPr>
        <p:spPr>
          <a:xfrm>
            <a:off x="5816600" y="5156200"/>
            <a:ext cx="5803900" cy="1244600"/>
          </a:xfrm>
          <a:prstGeom prst="snip2Diag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400" dirty="0" smtClean="0">
                <a:solidFill>
                  <a:srgbClr val="0070C0"/>
                </a:solidFill>
              </a:rPr>
              <a:t>40 promilledan baland bo’lsa</a:t>
            </a:r>
            <a:r>
              <a:rPr lang="en-US" sz="2400" dirty="0" smtClean="0">
                <a:solidFill>
                  <a:srgbClr val="0070C0"/>
                </a:solidFill>
              </a:rPr>
              <a:t>,</a:t>
            </a:r>
            <a:r>
              <a:rPr lang="uz-Cyrl-UZ" sz="2400" dirty="0" smtClean="0">
                <a:solidFill>
                  <a:srgbClr val="0070C0"/>
                </a:solidFill>
              </a:rPr>
              <a:t> juda yuqori</a:t>
            </a:r>
            <a:endParaRPr lang="ru-RU" sz="2400" dirty="0">
              <a:solidFill>
                <a:srgbClr val="0070C0"/>
              </a:solidFill>
            </a:endParaRPr>
          </a:p>
        </p:txBody>
      </p:sp>
      <p:sp>
        <p:nvSpPr>
          <p:cNvPr id="7" name="Прямоугольник с двумя вырезанными противолежащими углами 6"/>
          <p:cNvSpPr/>
          <p:nvPr/>
        </p:nvSpPr>
        <p:spPr>
          <a:xfrm>
            <a:off x="5778500" y="3517900"/>
            <a:ext cx="5829300" cy="1168400"/>
          </a:xfrm>
          <a:prstGeom prst="snip2Diag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smtClean="0">
                <a:solidFill>
                  <a:srgbClr val="0070C0"/>
                </a:solidFill>
              </a:rPr>
              <a:t>25-29 promille bo’lsa</a:t>
            </a:r>
            <a:r>
              <a:rPr lang="en-US" sz="2800" dirty="0" smtClean="0">
                <a:solidFill>
                  <a:srgbClr val="0070C0"/>
                </a:solidFill>
              </a:rPr>
              <a:t>,</a:t>
            </a:r>
            <a:r>
              <a:rPr lang="uz-Cyrl-UZ" sz="2800" dirty="0" smtClean="0">
                <a:solidFill>
                  <a:srgbClr val="0070C0"/>
                </a:solidFill>
              </a:rPr>
              <a:t> yuqori </a:t>
            </a:r>
            <a:endParaRPr lang="ru-RU" sz="2800" dirty="0">
              <a:solidFill>
                <a:srgbClr val="0070C0"/>
              </a:solidFill>
            </a:endParaRPr>
          </a:p>
        </p:txBody>
      </p:sp>
    </p:spTree>
  </p:cSld>
  <p:clrMapOvr>
    <a:masterClrMapping/>
  </p:clrMapOvr>
  <p:transition spd="slow" advClick="0">
    <p:check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C:\Users\qwerty\Desktop\Aholiga doir rasmlar\population1.jpg"/>
          <p:cNvPicPr>
            <a:picLocks noChangeAspect="1" noChangeArrowheads="1"/>
          </p:cNvPicPr>
          <p:nvPr/>
        </p:nvPicPr>
        <p:blipFill>
          <a:blip r:embed="rId2"/>
          <a:srcRect/>
          <a:stretch>
            <a:fillRect/>
          </a:stretch>
        </p:blipFill>
        <p:spPr bwMode="auto">
          <a:xfrm>
            <a:off x="130630" y="0"/>
            <a:ext cx="11854542" cy="6858000"/>
          </a:xfrm>
          <a:prstGeom prst="rect">
            <a:avLst/>
          </a:prstGeom>
          <a:noFill/>
        </p:spPr>
      </p:pic>
    </p:spTree>
  </p:cSld>
  <p:clrMapOvr>
    <a:masterClrMapping/>
  </p:clrMapOvr>
  <p:transition spd="slow" advClick="0">
    <p:strips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78428" y="163288"/>
            <a:ext cx="8305800" cy="903514"/>
          </a:xfrm>
          <a:prstGeom prst="rect">
            <a:avLst/>
          </a:prstGeom>
          <a:solidFill>
            <a:srgbClr val="92D05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Tug</a:t>
            </a:r>
            <a:r>
              <a:rPr lang="en-U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r>
              <a:rPr lang="en-US" sz="2800" b="1"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ili</a:t>
            </a:r>
            <a:r>
              <a:rPr lang="uz-Cyrl-UZ"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shning maxsus koeffitsienti</a:t>
            </a:r>
            <a:endParaRPr lang="ru-RU"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9" name="Трапеция 8"/>
          <p:cNvSpPr/>
          <p:nvPr/>
        </p:nvSpPr>
        <p:spPr>
          <a:xfrm>
            <a:off x="1132114" y="1273628"/>
            <a:ext cx="9046030" cy="5018314"/>
          </a:xfrm>
          <a:prstGeom prst="trapezoid">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0961" name="Rectangle 1"/>
          <p:cNvSpPr>
            <a:spLocks noChangeArrowheads="1"/>
          </p:cNvSpPr>
          <p:nvPr/>
        </p:nvSpPr>
        <p:spPr bwMode="auto">
          <a:xfrm>
            <a:off x="2100945" y="1687285"/>
            <a:ext cx="6945085"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Tug</a:t>
            </a:r>
            <a:r>
              <a:rPr kumimoji="0" lang="en-US"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a:t>
            </a:r>
            <a:r>
              <a:rPr kumimoji="0" lang="en-US" sz="2400" b="1" i="0" u="none" strike="noStrike" normalizeH="0" baseline="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ili</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shning maxsus koeffitsientlari tug</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alibri"/>
                <a:ea typeface="Times New Roman" pitchFamily="18" charset="0"/>
                <a:cs typeface="Times New Roman" pitchFamily="18" charset="0"/>
              </a:rPr>
              <a:t>’</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ilish darajsidagi o</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alibri"/>
                <a:ea typeface="Times New Roman" pitchFamily="18" charset="0"/>
                <a:cs typeface="Times New Roman" pitchFamily="18" charset="0"/>
              </a:rPr>
              <a:t>’</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zgarishlarni aniq ifoodalaydi, tug</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alibri"/>
                <a:ea typeface="Times New Roman" pitchFamily="18" charset="0"/>
                <a:cs typeface="Times New Roman" pitchFamily="18" charset="0"/>
              </a:rPr>
              <a:t>’</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ilishni atroflicha o</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alibri"/>
                <a:ea typeface="Times New Roman" pitchFamily="18" charset="0"/>
                <a:cs typeface="Times New Roman" pitchFamily="18" charset="0"/>
              </a:rPr>
              <a:t>’</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rganishda qo</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alibri"/>
                <a:ea typeface="Times New Roman" pitchFamily="18" charset="0"/>
                <a:cs typeface="Times New Roman" pitchFamily="18" charset="0"/>
              </a:rPr>
              <a:t>’</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llaniladi. Ushbu koeffitsient alohida erkaklar va ayollar guruhiga </a:t>
            </a:r>
            <a:r>
              <a:rPr kumimoji="0" lang="en-US"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n</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isbatan xisoblanishi mumkin. Demografik tadqiqotlarda asosan reproduktiv yoshdagi (15-49yosh) ayollarga nisbatan qo</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alibri"/>
                <a:ea typeface="Times New Roman" pitchFamily="18" charset="0"/>
                <a:cs typeface="Times New Roman" pitchFamily="18" charset="0"/>
              </a:rPr>
              <a:t>’</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llaniladi. </a:t>
            </a:r>
            <a:r>
              <a:rPr lang="en-US"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ea typeface="Times New Roman" pitchFamily="18" charset="0"/>
                <a:cs typeface="Times New Roman" pitchFamily="18" charset="0"/>
              </a:rPr>
              <a:t>   </a:t>
            </a:r>
            <a:endPar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ea typeface="Times New Roman" pitchFamily="18"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ea typeface="Times New Roman" pitchFamily="18" charset="0"/>
                <a:cs typeface="Arial" pitchFamily="34" charset="0"/>
              </a:rPr>
              <a:t>Tug’ilishning maxsus koeffitsientida har 1000 ta 15-49 yoshdagi ayollarga nisbatan tug’ilgan bola</a:t>
            </a:r>
            <a:r>
              <a:rPr kumimoji="0" lang="en-US"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ea typeface="Times New Roman" pitchFamily="18" charset="0"/>
                <a:cs typeface="Arial" pitchFamily="34" charset="0"/>
              </a:rPr>
              <a:t>l</a:t>
            </a:r>
            <a:r>
              <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ea typeface="Times New Roman" pitchFamily="18" charset="0"/>
                <a:cs typeface="Arial" pitchFamily="34" charset="0"/>
              </a:rPr>
              <a:t>ar soni aniqlanadi va quyidagicha ifodalanadi: </a:t>
            </a:r>
            <a:endParaRPr kumimoji="0" lang="uz-Cyrl-UZ"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cs typeface="Arial" pitchFamily="34" charset="0"/>
            </a:endParaRPr>
          </a:p>
        </p:txBody>
      </p:sp>
    </p:spTree>
  </p:cSld>
  <p:clrMapOvr>
    <a:masterClrMapping/>
  </p:clrMapOvr>
  <p:transition spd="slow" advClick="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692887" y="467140"/>
            <a:ext cx="2892287" cy="9541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dirty="0">
              <a:solidFill>
                <a:schemeClr val="accent2">
                  <a:lumMod val="75000"/>
                </a:schemeClr>
              </a:solidFill>
              <a:latin typeface="Times New Roman" pitchFamily="18" charset="0"/>
              <a:cs typeface="Times New Roman" pitchFamily="18" charset="0"/>
            </a:endParaRPr>
          </a:p>
        </p:txBody>
      </p:sp>
      <p:sp>
        <p:nvSpPr>
          <p:cNvPr id="7" name="Прямоугольник 6"/>
          <p:cNvSpPr/>
          <p:nvPr/>
        </p:nvSpPr>
        <p:spPr>
          <a:xfrm>
            <a:off x="7941365" y="1033669"/>
            <a:ext cx="2196548" cy="5168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schemeClr val="accent2">
                  <a:lumMod val="75000"/>
                </a:schemeClr>
              </a:solidFill>
              <a:latin typeface="Times New Roman" pitchFamily="18" charset="0"/>
              <a:cs typeface="Times New Roman" pitchFamily="18" charset="0"/>
            </a:endParaRPr>
          </a:p>
        </p:txBody>
      </p:sp>
      <p:sp>
        <p:nvSpPr>
          <p:cNvPr id="22531" name="Rectangle 3"/>
          <p:cNvSpPr>
            <a:spLocks noChangeArrowheads="1"/>
          </p:cNvSpPr>
          <p:nvPr/>
        </p:nvSpPr>
        <p:spPr bwMode="auto">
          <a:xfrm>
            <a:off x="2133601" y="1012372"/>
            <a:ext cx="123008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bg1"/>
                </a:solidFill>
                <a:effectLst/>
                <a:ea typeface="Times New Roman" pitchFamily="18" charset="0"/>
                <a:cs typeface="Arial" pitchFamily="34" charset="0"/>
              </a:rPr>
              <a:t>F</a:t>
            </a:r>
            <a:r>
              <a:rPr kumimoji="0" lang="uz-Cyrl-UZ" sz="2800" b="0" i="0" u="none" strike="noStrike" cap="none" normalizeH="0" baseline="-30000" dirty="0" smtClean="0">
                <a:ln>
                  <a:noFill/>
                </a:ln>
                <a:solidFill>
                  <a:schemeClr val="bg1"/>
                </a:solidFill>
                <a:effectLst/>
                <a:ea typeface="Times New Roman" pitchFamily="18" charset="0"/>
                <a:cs typeface="Arial" pitchFamily="34" charset="0"/>
              </a:rPr>
              <a:t>15-49</a:t>
            </a:r>
            <a:r>
              <a:rPr kumimoji="0" lang="uz-Cyrl-UZ" sz="28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a:t>
            </a:r>
            <a:endParaRPr kumimoji="0" lang="uz-Cyrl-UZ" sz="2800" b="0" i="0" u="none" strike="noStrike" cap="none" normalizeH="0" baseline="0" dirty="0" smtClean="0">
              <a:ln>
                <a:noFill/>
              </a:ln>
              <a:solidFill>
                <a:schemeClr val="bg1"/>
              </a:solidFill>
              <a:effectLst/>
              <a:latin typeface="Arial" pitchFamily="34" charset="0"/>
              <a:cs typeface="Arial" pitchFamily="34" charset="0"/>
            </a:endParaRPr>
          </a:p>
        </p:txBody>
      </p:sp>
      <p:graphicFrame>
        <p:nvGraphicFramePr>
          <p:cNvPr id="22530" name="Object 2"/>
          <p:cNvGraphicFramePr>
            <a:graphicFrameLocks noChangeAspect="1"/>
          </p:cNvGraphicFramePr>
          <p:nvPr/>
        </p:nvGraphicFramePr>
        <p:xfrm>
          <a:off x="3222171" y="914401"/>
          <a:ext cx="1111250" cy="746125"/>
        </p:xfrm>
        <a:graphic>
          <a:graphicData uri="http://schemas.openxmlformats.org/presentationml/2006/ole">
            <p:oleObj spid="_x0000_s22530" name="Формула" r:id="rId3" imgW="583947" imgH="393529" progId="Equation.3">
              <p:embed/>
            </p:oleObj>
          </a:graphicData>
        </a:graphic>
      </p:graphicFrame>
      <p:sp>
        <p:nvSpPr>
          <p:cNvPr id="22532" name="Rectangle 4"/>
          <p:cNvSpPr>
            <a:spLocks noChangeArrowheads="1"/>
          </p:cNvSpPr>
          <p:nvPr/>
        </p:nvSpPr>
        <p:spPr bwMode="auto">
          <a:xfrm>
            <a:off x="0" y="74612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Скругленная прямоугольная выноска 14"/>
          <p:cNvSpPr/>
          <p:nvPr/>
        </p:nvSpPr>
        <p:spPr>
          <a:xfrm>
            <a:off x="0" y="1872342"/>
            <a:ext cx="6585855" cy="4354286"/>
          </a:xfrm>
          <a:prstGeom prst="wedgeRoundRectCallout">
            <a:avLst/>
          </a:prstGeom>
          <a:solidFill>
            <a:schemeClr val="tx1">
              <a:lumMod val="95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atin typeface="Times New Roman" pitchFamily="18" charset="0"/>
                <a:cs typeface="Times New Roman" pitchFamily="18" charset="0"/>
              </a:rPr>
              <a:t>J</a:t>
            </a:r>
            <a:endParaRPr lang="ru-RU" sz="2000" dirty="0">
              <a:latin typeface="Times New Roman" pitchFamily="18" charset="0"/>
              <a:cs typeface="Times New Roman" pitchFamily="18" charset="0"/>
            </a:endParaRPr>
          </a:p>
        </p:txBody>
      </p:sp>
      <p:sp>
        <p:nvSpPr>
          <p:cNvPr id="22533" name="Rectangle 5"/>
          <p:cNvSpPr>
            <a:spLocks noChangeArrowheads="1"/>
          </p:cNvSpPr>
          <p:nvPr/>
        </p:nvSpPr>
        <p:spPr bwMode="auto">
          <a:xfrm>
            <a:off x="664029" y="2438400"/>
            <a:ext cx="6041571"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F</a:t>
            </a:r>
            <a:r>
              <a:rPr kumimoji="0" lang="uz-Cyrl-UZ"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15-49 - tug</a:t>
            </a:r>
            <a:r>
              <a:rPr kumimoji="0" lang="uz-Cyrl-UZ" sz="24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ilishning maxsus koeffitsienti.</a:t>
            </a:r>
            <a:endParaRPr kumimoji="0" lang="ru-RU" sz="2400" b="0" i="0" u="none" strike="noStrike" cap="none" normalizeH="0" baseline="0" dirty="0" smtClean="0">
              <a:ln>
                <a:noFill/>
              </a:ln>
              <a:solidFill>
                <a:schemeClr val="bg1"/>
              </a:solidFill>
              <a:effectLst/>
              <a:latin typeface="Arial" pitchFamily="34" charset="0"/>
              <a:cs typeface="Arial" pitchFamily="34" charset="0"/>
            </a:endParaRPr>
          </a:p>
          <a:p>
            <a:pPr marL="0" marR="0" lvl="0" indent="457200"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N15-49 - o</a:t>
            </a:r>
            <a:r>
              <a:rPr kumimoji="0" lang="uz-Cyrl-UZ" sz="24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rganilayotgan davrda 15-49 yoshni ayollarda tug</a:t>
            </a:r>
            <a:r>
              <a:rPr kumimoji="0" lang="uz-Cyrl-UZ" sz="24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ilgan bolalar soni.</a:t>
            </a:r>
            <a:endParaRPr kumimoji="0" lang="ru-RU" sz="2400" b="0" i="0" u="none" strike="noStrike" cap="none" normalizeH="0" baseline="0" dirty="0" smtClean="0">
              <a:ln>
                <a:noFill/>
              </a:ln>
              <a:solidFill>
                <a:schemeClr val="bg1"/>
              </a:solidFill>
              <a:effectLst/>
              <a:latin typeface="Arial" pitchFamily="34" charset="0"/>
              <a:cs typeface="Arial" pitchFamily="34" charset="0"/>
            </a:endParaRPr>
          </a:p>
          <a:p>
            <a:pPr marL="0" marR="0" lvl="0" indent="457200"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T - o</a:t>
            </a:r>
            <a:r>
              <a:rPr kumimoji="0" lang="uz-Cyrl-UZ" sz="24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rganilayotgan davr (yil).</a:t>
            </a:r>
            <a:endParaRPr kumimoji="0" lang="ru-RU" sz="2400" b="0" i="0" u="none" strike="noStrike" cap="none" normalizeH="0" baseline="0" dirty="0" smtClean="0">
              <a:ln>
                <a:noFill/>
              </a:ln>
              <a:solidFill>
                <a:schemeClr val="bg1"/>
              </a:solidFill>
              <a:effectLst/>
              <a:latin typeface="Arial" pitchFamily="34" charset="0"/>
              <a:cs typeface="Arial" pitchFamily="34" charset="0"/>
            </a:endParaRPr>
          </a:p>
          <a:p>
            <a:pPr marL="0" marR="0" lvl="0" indent="457200"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W - reproduktiv yoshdagi ayollar soni (15-49 yosh, tug</a:t>
            </a:r>
            <a:r>
              <a:rPr kumimoji="0" lang="uz-Cyrl-UZ" sz="24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4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ilish darajasi past davlatlarda 15-44 yoshdagi ayollar olinadi.</a:t>
            </a:r>
            <a:endParaRPr kumimoji="0" lang="uz-Cyrl-UZ" sz="2400" b="0" i="0" u="none" strike="noStrike" cap="none" normalizeH="0" baseline="0" dirty="0" smtClean="0">
              <a:ln>
                <a:noFill/>
              </a:ln>
              <a:solidFill>
                <a:schemeClr val="bg1"/>
              </a:solidFill>
              <a:effectLst/>
              <a:latin typeface="Arial" pitchFamily="34" charset="0"/>
              <a:cs typeface="Arial" pitchFamily="34" charset="0"/>
            </a:endParaRPr>
          </a:p>
        </p:txBody>
      </p:sp>
      <p:pic>
        <p:nvPicPr>
          <p:cNvPr id="22536" name="Picture 8" descr="C:\Users\qwerty\Desktop\Aholiga doir rasmlar\syn2.jpg"/>
          <p:cNvPicPr>
            <a:picLocks noChangeAspect="1" noChangeArrowheads="1"/>
          </p:cNvPicPr>
          <p:nvPr/>
        </p:nvPicPr>
        <p:blipFill>
          <a:blip r:embed="rId4"/>
          <a:srcRect/>
          <a:stretch>
            <a:fillRect/>
          </a:stretch>
        </p:blipFill>
        <p:spPr bwMode="auto">
          <a:xfrm>
            <a:off x="6803398" y="1045029"/>
            <a:ext cx="5388602" cy="5475514"/>
          </a:xfrm>
          <a:prstGeom prst="rect">
            <a:avLst/>
          </a:prstGeom>
          <a:noFill/>
        </p:spPr>
      </p:pic>
    </p:spTree>
  </p:cSld>
  <p:clrMapOvr>
    <a:masterClrMapping/>
  </p:clrMapOvr>
  <p:transition spd="slow" advClick="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ChangeAspect="1"/>
          </p:cNvGraphicFramePr>
          <p:nvPr>
            <p:extLst>
              <p:ext uri="{D42A27DB-BD31-4B8C-83A1-F6EECF244321}">
                <p14:modId xmlns:p14="http://schemas.microsoft.com/office/powerpoint/2010/main" xmlns="" val="3970527346"/>
              </p:ext>
            </p:extLst>
          </p:nvPr>
        </p:nvGraphicFramePr>
        <p:xfrm>
          <a:off x="1960563" y="4597400"/>
          <a:ext cx="2973387" cy="1079500"/>
        </p:xfrm>
        <a:graphic>
          <a:graphicData uri="http://schemas.openxmlformats.org/presentationml/2006/ole">
            <p:oleObj spid="_x0000_s3091" name="Формула" r:id="rId3" imgW="1143000" imgH="419040" progId="Equation.3">
              <p:embed/>
            </p:oleObj>
          </a:graphicData>
        </a:graphic>
      </p:graphicFrame>
      <p:sp>
        <p:nvSpPr>
          <p:cNvPr id="6" name="Rectangle 3"/>
          <p:cNvSpPr>
            <a:spLocks noChangeArrowheads="1"/>
          </p:cNvSpPr>
          <p:nvPr/>
        </p:nvSpPr>
        <p:spPr bwMode="auto">
          <a:xfrm flipV="1">
            <a:off x="8209052" y="5675301"/>
            <a:ext cx="3339100" cy="2308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900" b="0" i="0" u="none" strike="noStrike" cap="none" normalizeH="0" baseline="0" smtClean="0">
                <a:ln>
                  <a:noFill/>
                </a:ln>
                <a:solidFill>
                  <a:schemeClr val="tx1"/>
                </a:solidFill>
                <a:effectLst/>
                <a:latin typeface="Arial" panose="020B0604020202020204" pitchFamily="34" charset="0"/>
              </a:rPr>
              <a:t> </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7" name="Прямоугольник 6"/>
          <p:cNvSpPr/>
          <p:nvPr/>
        </p:nvSpPr>
        <p:spPr>
          <a:xfrm>
            <a:off x="1202077" y="4915449"/>
            <a:ext cx="904994" cy="461665"/>
          </a:xfrm>
          <a:prstGeom prst="rect">
            <a:avLst/>
          </a:prstGeom>
        </p:spPr>
        <p:txBody>
          <a:bodyPr wrap="square">
            <a:spAutoFit/>
          </a:bodyPr>
          <a:lstStyle/>
          <a:p>
            <a:pPr lvl="0" eaLnBrk="0" fontAlgn="base" hangingPunct="0">
              <a:spcBef>
                <a:spcPct val="0"/>
              </a:spcBef>
              <a:spcAft>
                <a:spcPct val="0"/>
              </a:spcAft>
            </a:pPr>
            <a:r>
              <a:rPr lang="uz-Cyrl-UZ" altLang="ru-RU" sz="2400" dirty="0" smtClean="0">
                <a:solidFill>
                  <a:schemeClr val="bg1"/>
                </a:solidFill>
                <a:latin typeface="Arial" panose="020B0604020202020204" pitchFamily="34" charset="0"/>
                <a:ea typeface="Times New Roman" panose="02020603050405020304" pitchFamily="18" charset="0"/>
              </a:rPr>
              <a:t>F</a:t>
            </a:r>
            <a:r>
              <a:rPr lang="uz-Cyrl-UZ" altLang="ru-RU" sz="2400" baseline="-30000" dirty="0" smtClean="0">
                <a:solidFill>
                  <a:schemeClr val="bg1"/>
                </a:solidFill>
                <a:latin typeface="Arial" panose="020B0604020202020204" pitchFamily="34" charset="0"/>
                <a:ea typeface="Times New Roman" panose="02020603050405020304" pitchFamily="18" charset="0"/>
              </a:rPr>
              <a:t>x</a:t>
            </a:r>
            <a:r>
              <a:rPr lang="en-US" altLang="ru-RU" sz="2400" baseline="-30000" dirty="0" smtClean="0">
                <a:solidFill>
                  <a:schemeClr val="bg1"/>
                </a:solidFill>
                <a:latin typeface="Arial" panose="020B0604020202020204" pitchFamily="34" charset="0"/>
                <a:ea typeface="Times New Roman" panose="02020603050405020304" pitchFamily="18" charset="0"/>
              </a:rPr>
              <a:t>/</a:t>
            </a:r>
            <a:r>
              <a:rPr lang="uz-Cyrl-UZ" altLang="ru-RU" sz="2400" baseline="-30000" dirty="0" smtClean="0">
                <a:solidFill>
                  <a:schemeClr val="bg1"/>
                </a:solidFill>
                <a:latin typeface="Arial" panose="020B0604020202020204" pitchFamily="34" charset="0"/>
                <a:ea typeface="Times New Roman" panose="02020603050405020304" pitchFamily="18" charset="0"/>
              </a:rPr>
              <a:t>y</a:t>
            </a:r>
            <a:r>
              <a:rPr lang="uz-Cyrl-UZ" altLang="ru-RU" sz="2400" dirty="0">
                <a:solidFill>
                  <a:schemeClr val="bg1"/>
                </a:solidFill>
                <a:latin typeface="Arial" panose="020B0604020202020204" pitchFamily="34" charset="0"/>
                <a:ea typeface="Times New Roman" panose="02020603050405020304" pitchFamily="18" charset="0"/>
              </a:rPr>
              <a:t>=</a:t>
            </a:r>
            <a:endParaRPr lang="uz-Cyrl-UZ" altLang="ru-RU" sz="2400" dirty="0">
              <a:solidFill>
                <a:schemeClr val="bg1"/>
              </a:solidFill>
              <a:latin typeface="Arial" panose="020B0604020202020204" pitchFamily="34" charset="0"/>
            </a:endParaRPr>
          </a:p>
        </p:txBody>
      </p:sp>
      <p:sp>
        <p:nvSpPr>
          <p:cNvPr id="9" name="Стрелка вправо 8"/>
          <p:cNvSpPr/>
          <p:nvPr/>
        </p:nvSpPr>
        <p:spPr>
          <a:xfrm>
            <a:off x="6774095" y="5414876"/>
            <a:ext cx="1047964" cy="462338"/>
          </a:xfrm>
          <a:prstGeom prst="right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право 9"/>
          <p:cNvSpPr/>
          <p:nvPr/>
        </p:nvSpPr>
        <p:spPr>
          <a:xfrm>
            <a:off x="6774095" y="6002371"/>
            <a:ext cx="1047964" cy="410967"/>
          </a:xfrm>
          <a:prstGeom prst="right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право 10"/>
          <p:cNvSpPr/>
          <p:nvPr/>
        </p:nvSpPr>
        <p:spPr>
          <a:xfrm>
            <a:off x="6774095" y="4813439"/>
            <a:ext cx="1047964" cy="410967"/>
          </a:xfrm>
          <a:prstGeom prst="right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право 11"/>
          <p:cNvSpPr/>
          <p:nvPr/>
        </p:nvSpPr>
        <p:spPr>
          <a:xfrm>
            <a:off x="6774094" y="4191855"/>
            <a:ext cx="1047964" cy="410967"/>
          </a:xfrm>
          <a:prstGeom prst="right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3" name="Рисунок 12"/>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7493285" y="318500"/>
            <a:ext cx="3407596" cy="3407596"/>
          </a:xfrm>
          <a:prstGeom prst="rect">
            <a:avLst/>
          </a:prstGeom>
        </p:spPr>
      </p:pic>
      <p:sp>
        <p:nvSpPr>
          <p:cNvPr id="16" name="Прямоугольник 15"/>
          <p:cNvSpPr/>
          <p:nvPr/>
        </p:nvSpPr>
        <p:spPr>
          <a:xfrm>
            <a:off x="7822058" y="3978489"/>
            <a:ext cx="3726094" cy="640688"/>
          </a:xfrm>
          <a:prstGeom prst="rect">
            <a:avLst/>
          </a:prstGeom>
        </p:spPr>
        <p:txBody>
          <a:bodyPr wrap="square">
            <a:spAutoFit/>
          </a:bodyPr>
          <a:lstStyle/>
          <a:p>
            <a:pPr indent="457200" algn="just">
              <a:lnSpc>
                <a:spcPct val="115000"/>
              </a:lnSpc>
              <a:spcAft>
                <a:spcPts val="1000"/>
              </a:spcAft>
            </a:pP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Fx/y - tug’ilishing maxsus yosh guruhi bo’yicha koeffitsienti.</a:t>
            </a:r>
            <a:endParaRPr lang="ru-RU" sz="16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7" name="Прямоугольник 16"/>
          <p:cNvSpPr/>
          <p:nvPr/>
        </p:nvSpPr>
        <p:spPr>
          <a:xfrm>
            <a:off x="7822058" y="4644134"/>
            <a:ext cx="4106239" cy="658642"/>
          </a:xfrm>
          <a:prstGeom prst="rect">
            <a:avLst/>
          </a:prstGeom>
        </p:spPr>
        <p:txBody>
          <a:bodyPr wrap="square">
            <a:spAutoFit/>
          </a:bodyPr>
          <a:lstStyle/>
          <a:p>
            <a:pPr indent="457200" algn="just">
              <a:lnSpc>
                <a:spcPct val="115000"/>
              </a:lnSpc>
              <a:spcAft>
                <a:spcPts val="1000"/>
              </a:spcAft>
            </a:pPr>
            <a:r>
              <a:rPr lang="en-GB"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Nx</a:t>
            </a:r>
            <a:r>
              <a:rPr lang="en-GB"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x+y</a:t>
            </a:r>
            <a:r>
              <a:rPr lang="en-GB"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a:t>
            </a:r>
            <a:r>
              <a:rPr lang="en-GB"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ma’lum</a:t>
            </a:r>
            <a:r>
              <a:rPr lang="en-GB"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yosh</a:t>
            </a:r>
            <a:r>
              <a:rPr lang="en-GB"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guruhidagi</a:t>
            </a:r>
            <a:r>
              <a:rPr lang="en-GB"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onalardan</a:t>
            </a:r>
            <a:r>
              <a:rPr lang="en-GB"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tugilgan</a:t>
            </a:r>
            <a:r>
              <a:rPr lang="en-GB"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bolalar</a:t>
            </a:r>
            <a:r>
              <a:rPr lang="en-GB"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GB"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8" name="Прямоугольник 17"/>
          <p:cNvSpPr/>
          <p:nvPr/>
        </p:nvSpPr>
        <p:spPr>
          <a:xfrm>
            <a:off x="7565204" y="5427933"/>
            <a:ext cx="3356688" cy="390684"/>
          </a:xfrm>
          <a:prstGeom prst="rect">
            <a:avLst/>
          </a:prstGeom>
        </p:spPr>
        <p:txBody>
          <a:bodyPr wrap="none">
            <a:spAutoFit/>
          </a:bodyPr>
          <a:lstStyle/>
          <a:p>
            <a:pPr indent="457200" algn="just">
              <a:lnSpc>
                <a:spcPct val="115000"/>
              </a:lnSpc>
              <a:spcAft>
                <a:spcPts val="1000"/>
              </a:spcAft>
            </a:pP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 - </a:t>
            </a:r>
            <a:r>
              <a:rPr lang="en-GB"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o’rganilayotgan</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davr</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yil</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9" name="Прямоугольник 18"/>
          <p:cNvSpPr/>
          <p:nvPr/>
        </p:nvSpPr>
        <p:spPr>
          <a:xfrm>
            <a:off x="7690206" y="6002371"/>
            <a:ext cx="4369942" cy="729430"/>
          </a:xfrm>
          <a:prstGeom prst="rect">
            <a:avLst/>
          </a:prstGeom>
        </p:spPr>
        <p:txBody>
          <a:bodyPr wrap="square">
            <a:spAutoFit/>
          </a:bodyPr>
          <a:lstStyle/>
          <a:p>
            <a:pPr indent="457200" algn="just">
              <a:lnSpc>
                <a:spcPct val="115000"/>
              </a:lnSpc>
              <a:spcAft>
                <a:spcPts val="1000"/>
              </a:spcAft>
            </a:pPr>
            <a:r>
              <a:rPr lang="en-US"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W </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o’rganilayotgan</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yosh</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guruhidagi</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ayollarning</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o’rtacha</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GB"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5" name="Багетная рамка 14"/>
          <p:cNvSpPr/>
          <p:nvPr/>
        </p:nvSpPr>
        <p:spPr>
          <a:xfrm>
            <a:off x="272144" y="141515"/>
            <a:ext cx="5606143" cy="4223656"/>
          </a:xfrm>
          <a:prstGeom prst="bevel">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dirty="0"/>
          </a:p>
        </p:txBody>
      </p:sp>
      <p:sp>
        <p:nvSpPr>
          <p:cNvPr id="3092" name="Rectangle 20"/>
          <p:cNvSpPr>
            <a:spLocks noChangeArrowheads="1"/>
          </p:cNvSpPr>
          <p:nvPr/>
        </p:nvSpPr>
        <p:spPr bwMode="auto">
          <a:xfrm>
            <a:off x="990600" y="631370"/>
            <a:ext cx="4223657"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Tug</a:t>
            </a:r>
            <a:r>
              <a:rPr kumimoji="0" lang="uz-Cyrl-UZ" sz="20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ilishning xususiy koeffitsientlari-tug</a:t>
            </a:r>
            <a:r>
              <a:rPr kumimoji="0" lang="uz-Cyrl-UZ" sz="20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ilishning o</a:t>
            </a:r>
            <a:r>
              <a:rPr kumimoji="0" lang="uz-Cyrl-UZ" sz="20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rganishdagi eng aniq koeffitsientlar bo</a:t>
            </a:r>
            <a:r>
              <a:rPr kumimoji="0" lang="uz-Cyrl-UZ" sz="20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lib, ma</a:t>
            </a:r>
            <a:r>
              <a:rPr kumimoji="0" lang="uz-Cyrl-UZ" sz="20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lum yosh guruhlarda tug</a:t>
            </a:r>
            <a:r>
              <a:rPr kumimoji="0" lang="uz-Cyrl-UZ" sz="20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ilish darajasini ifodalaydi. Bu koeffitsient odatda har 1000 ta 15-19, 20-24, 25-29, 30-34, 35 - 39,40-44 va 45-49 yosh guruhidagi ayollarda tug</a:t>
            </a:r>
            <a:r>
              <a:rPr kumimoji="0" lang="uz-Cyrl-UZ" sz="20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ilayotgan bolalar sonini aniqlashda qo</a:t>
            </a:r>
            <a:r>
              <a:rPr kumimoji="0" lang="uz-Cyrl-UZ" sz="2000" b="0"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llaniladi va quyidagicha ifodalanadi</a:t>
            </a: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642072024"/>
      </p:ext>
    </p:extLst>
  </p:cSld>
  <p:clrMapOvr>
    <a:masterClrMapping/>
  </p:clrMapOvr>
  <p:transition spd="slow" advClick="0">
    <p:split orient="ver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Users\qwerty\Desktop\Aholiga doir rasmlar\population_clip_art.png"/>
          <p:cNvPicPr>
            <a:picLocks noChangeAspect="1" noChangeArrowheads="1"/>
          </p:cNvPicPr>
          <p:nvPr/>
        </p:nvPicPr>
        <p:blipFill>
          <a:blip r:embed="rId3"/>
          <a:srcRect/>
          <a:stretch>
            <a:fillRect/>
          </a:stretch>
        </p:blipFill>
        <p:spPr bwMode="auto">
          <a:xfrm>
            <a:off x="174172" y="0"/>
            <a:ext cx="11027229" cy="7145346"/>
          </a:xfrm>
          <a:prstGeom prst="rect">
            <a:avLst/>
          </a:prstGeom>
          <a:noFill/>
        </p:spPr>
      </p:pic>
      <p:sp>
        <p:nvSpPr>
          <p:cNvPr id="74755" name="Rectangle 3"/>
          <p:cNvSpPr>
            <a:spLocks noChangeArrowheads="1"/>
          </p:cNvSpPr>
          <p:nvPr/>
        </p:nvSpPr>
        <p:spPr bwMode="auto">
          <a:xfrm>
            <a:off x="685801" y="261257"/>
            <a:ext cx="8316685"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rthographicFront"/>
              <a:lightRig rig="balanced" dir="t">
                <a:rot lat="0" lon="0" rev="2100000"/>
              </a:lightRig>
            </a:scene3d>
            <a:sp3d extrusionH="57150" prstMaterial="metal">
              <a:bevelT w="38100" h="25400"/>
              <a:contourClr>
                <a:schemeClr val="bg2"/>
              </a:contourClr>
            </a:sp3d>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US" b="1" i="0" u="none" strike="noStrike" normalizeH="0" baseline="0" dirty="0" err="1" smtClean="0">
                <a:ln w="50800"/>
                <a:solidFill>
                  <a:schemeClr val="bg1">
                    <a:shade val="50000"/>
                  </a:schemeClr>
                </a:solidFill>
                <a:latin typeface="Arial" pitchFamily="34" charset="0"/>
                <a:ea typeface="Times New Roman" pitchFamily="18" charset="0"/>
                <a:cs typeface="Arial" pitchFamily="34" charset="0"/>
              </a:rPr>
              <a:t>Tug’ilishn</a:t>
            </a:r>
            <a:r>
              <a:rPr kumimoji="0" lang="uz-Cyrl-UZ" b="1" i="0" u="none" strike="noStrike" normalizeH="0" baseline="0" dirty="0" smtClean="0">
                <a:ln w="50800"/>
                <a:solidFill>
                  <a:schemeClr val="bg1">
                    <a:shade val="50000"/>
                  </a:schemeClr>
                </a:solidFill>
                <a:latin typeface="Arial" pitchFamily="34" charset="0"/>
                <a:ea typeface="Times New Roman" pitchFamily="18" charset="0"/>
                <a:cs typeface="Arial" pitchFamily="34" charset="0"/>
              </a:rPr>
              <a:t>ing yig’indi (summarnhgy) koeffitsienti tug’ilish darajasini eng aniq ifodalovchi ko’rsat</a:t>
            </a:r>
            <a:r>
              <a:rPr kumimoji="0" lang="en-US" b="1" i="0" u="none" strike="noStrike" normalizeH="0" baseline="0" dirty="0" err="1" smtClean="0">
                <a:ln w="50800"/>
                <a:solidFill>
                  <a:schemeClr val="bg1">
                    <a:shade val="50000"/>
                  </a:schemeClr>
                </a:solidFill>
                <a:latin typeface="Arial" pitchFamily="34" charset="0"/>
                <a:ea typeface="Times New Roman" pitchFamily="18" charset="0"/>
                <a:cs typeface="Arial" pitchFamily="34" charset="0"/>
              </a:rPr>
              <a:t>kich</a:t>
            </a:r>
            <a:r>
              <a:rPr kumimoji="0" lang="uz-Cyrl-UZ" b="1" i="0" u="none" strike="noStrike" normalizeH="0" baseline="0" dirty="0" smtClean="0">
                <a:ln w="50800"/>
                <a:solidFill>
                  <a:schemeClr val="bg1">
                    <a:shade val="50000"/>
                  </a:schemeClr>
                </a:solidFill>
                <a:latin typeface="Arial" pitchFamily="34" charset="0"/>
                <a:ea typeface="Times New Roman" pitchFamily="18" charset="0"/>
                <a:cs typeface="Arial" pitchFamily="34" charset="0"/>
              </a:rPr>
              <a:t> bo’lib, unda dunyo hududlari, davlatlar va ma’lum aholi guruhlaridagi </a:t>
            </a:r>
            <a:r>
              <a:rPr kumimoji="0" lang="en-US" b="1" i="0" u="none" strike="noStrike" normalizeH="0" baseline="0" dirty="0" smtClean="0">
                <a:ln w="50800"/>
                <a:solidFill>
                  <a:schemeClr val="bg1">
                    <a:shade val="50000"/>
                  </a:schemeClr>
                </a:solidFill>
                <a:latin typeface="Arial" pitchFamily="34" charset="0"/>
                <a:ea typeface="Times New Roman" pitchFamily="18" charset="0"/>
                <a:cs typeface="Arial" pitchFamily="34" charset="0"/>
              </a:rPr>
              <a:t>t</a:t>
            </a:r>
            <a:r>
              <a:rPr kumimoji="0" lang="uz-Cyrl-UZ" b="1" i="0" u="none" strike="noStrike" normalizeH="0" baseline="0" dirty="0" smtClean="0">
                <a:ln w="50800"/>
                <a:solidFill>
                  <a:schemeClr val="bg1">
                    <a:shade val="50000"/>
                  </a:schemeClr>
                </a:solidFill>
                <a:latin typeface="Arial" pitchFamily="34" charset="0"/>
                <a:ea typeface="Times New Roman" pitchFamily="18" charset="0"/>
                <a:cs typeface="Arial" pitchFamily="34" charset="0"/>
              </a:rPr>
              <a:t>u</a:t>
            </a:r>
            <a:r>
              <a:rPr lang="en-US" b="1" dirty="0" smtClean="0">
                <a:ln w="50800"/>
                <a:solidFill>
                  <a:schemeClr val="bg1">
                    <a:shade val="50000"/>
                  </a:schemeClr>
                </a:solidFill>
                <a:latin typeface="Arial" pitchFamily="34" charset="0"/>
                <a:ea typeface="Times New Roman" pitchFamily="18" charset="0"/>
                <a:cs typeface="Arial" pitchFamily="34" charset="0"/>
              </a:rPr>
              <a:t>g’</a:t>
            </a:r>
            <a:r>
              <a:rPr kumimoji="0" lang="uz-Cyrl-UZ" b="1" i="0" u="none" strike="noStrike" normalizeH="0" baseline="0" dirty="0" smtClean="0">
                <a:ln w="50800"/>
                <a:solidFill>
                  <a:schemeClr val="bg1">
                    <a:shade val="50000"/>
                  </a:schemeClr>
                </a:solidFill>
                <a:latin typeface="Arial" pitchFamily="34" charset="0"/>
                <a:ea typeface="Times New Roman" pitchFamily="18" charset="0"/>
                <a:cs typeface="Arial" pitchFamily="34" charset="0"/>
              </a:rPr>
              <a:t>ilish darajasini ifodalashda qo’llaniladi. Hududlar bo’yicha tug’ilish darajasini taqqoslaganda xam asosan tug’ilishning yig’indi koeffitsienti ishlatiladi. Tug’i</a:t>
            </a:r>
            <a:r>
              <a:rPr kumimoji="0" lang="en-US" b="1" i="0" u="none" strike="noStrike" normalizeH="0" baseline="0" dirty="0" err="1" smtClean="0">
                <a:ln w="50800"/>
                <a:solidFill>
                  <a:schemeClr val="bg1">
                    <a:shade val="50000"/>
                  </a:schemeClr>
                </a:solidFill>
                <a:latin typeface="Arial" pitchFamily="34" charset="0"/>
                <a:ea typeface="Times New Roman" pitchFamily="18" charset="0"/>
                <a:cs typeface="Arial" pitchFamily="34" charset="0"/>
              </a:rPr>
              <a:t>li</a:t>
            </a:r>
            <a:r>
              <a:rPr kumimoji="0" lang="uz-Cyrl-UZ" b="1" i="0" u="none" strike="noStrike" normalizeH="0" baseline="0" dirty="0" smtClean="0">
                <a:ln w="50800"/>
                <a:solidFill>
                  <a:schemeClr val="bg1">
                    <a:shade val="50000"/>
                  </a:schemeClr>
                </a:solidFill>
                <a:latin typeface="Arial" pitchFamily="34" charset="0"/>
                <a:ea typeface="Times New Roman" pitchFamily="18" charset="0"/>
                <a:cs typeface="Arial" pitchFamily="34" charset="0"/>
              </a:rPr>
              <a:t>shning yig’indi koeffitsienti ma’lum avlodga tegishli xar bir ayolning hayoti davomida (o’lim va yosh tarkibidagi o’zgarishlardan qat’iy nazar, xar bir yosh guruhidagi tug’ilish darajasi saqlangan holda) tuqqan bolalarining o’rtacha </a:t>
            </a:r>
            <a:r>
              <a:rPr kumimoji="0" lang="uz-Cyrl-UZ" b="1" i="1" u="none" strike="noStrike" normalizeH="0" baseline="0" dirty="0" smtClean="0">
                <a:ln w="50800"/>
                <a:solidFill>
                  <a:schemeClr val="bg1"/>
                </a:solidFill>
                <a:latin typeface="Arial" pitchFamily="34" charset="0"/>
                <a:ea typeface="Times New Roman" pitchFamily="18" charset="0"/>
                <a:cs typeface="Arial" pitchFamily="34" charset="0"/>
              </a:rPr>
              <a:t>soni</a:t>
            </a:r>
            <a:r>
              <a:rPr kumimoji="0" lang="uz-Cyrl-UZ" b="1" i="0" u="none" strike="noStrike" normalizeH="0" baseline="0" dirty="0" smtClean="0">
                <a:ln w="50800"/>
                <a:solidFill>
                  <a:schemeClr val="bg1">
                    <a:shade val="50000"/>
                  </a:schemeClr>
                </a:solidFill>
                <a:latin typeface="Arial" pitchFamily="34" charset="0"/>
                <a:ea typeface="Times New Roman" pitchFamily="18" charset="0"/>
                <a:cs typeface="Arial" pitchFamily="34" charset="0"/>
              </a:rPr>
              <a:t>. Tug’ilishning yig’indi koeffitsienti tug’ilishning yosh guruhlari koeffitsientlari yi</a:t>
            </a:r>
            <a:r>
              <a:rPr kumimoji="0" lang="en-US" b="1" i="0" u="none" strike="noStrike" normalizeH="0" baseline="0" dirty="0" smtClean="0">
                <a:ln w="50800"/>
                <a:solidFill>
                  <a:schemeClr val="bg1">
                    <a:shade val="50000"/>
                  </a:schemeClr>
                </a:solidFill>
                <a:latin typeface="Arial" pitchFamily="34" charset="0"/>
                <a:ea typeface="Times New Roman" pitchFamily="18" charset="0"/>
                <a:cs typeface="Arial" pitchFamily="34" charset="0"/>
              </a:rPr>
              <a:t>g’</a:t>
            </a:r>
            <a:r>
              <a:rPr kumimoji="0" lang="uz-Cyrl-UZ" b="1" i="0" u="none" strike="noStrike" normalizeH="0" baseline="0" dirty="0" smtClean="0">
                <a:ln w="50800"/>
                <a:solidFill>
                  <a:schemeClr val="bg1">
                    <a:shade val="50000"/>
                  </a:schemeClr>
                </a:solidFill>
                <a:latin typeface="Arial" pitchFamily="34" charset="0"/>
                <a:ea typeface="Times New Roman" pitchFamily="18" charset="0"/>
                <a:cs typeface="Arial" pitchFamily="34" charset="0"/>
              </a:rPr>
              <a:t>indisiga teng.</a:t>
            </a:r>
            <a:endParaRPr kumimoji="0" lang="uz-Cyrl-UZ" b="1" i="0" u="none" strike="noStrike" normalizeH="0" baseline="0" dirty="0" smtClean="0">
              <a:ln w="50800"/>
              <a:solidFill>
                <a:schemeClr val="bg1">
                  <a:shade val="50000"/>
                </a:schemeClr>
              </a:solidFill>
              <a:latin typeface="Arial" pitchFamily="34" charset="0"/>
              <a:cs typeface="Arial" pitchFamily="34" charset="0"/>
            </a:endParaRPr>
          </a:p>
        </p:txBody>
      </p:sp>
      <p:sp>
        <p:nvSpPr>
          <p:cNvPr id="74757" name="Rectangle 5"/>
          <p:cNvSpPr>
            <a:spLocks noChangeArrowheads="1"/>
          </p:cNvSpPr>
          <p:nvPr/>
        </p:nvSpPr>
        <p:spPr bwMode="auto">
          <a:xfrm>
            <a:off x="533400" y="3712029"/>
            <a:ext cx="4833257"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3600" b="0" i="0" u="none" strike="noStrike" cap="none" normalizeH="0" baseline="0" dirty="0" smtClean="0">
                <a:ln>
                  <a:noFill/>
                </a:ln>
                <a:solidFill>
                  <a:schemeClr val="bg1"/>
                </a:solidFill>
                <a:effectLst/>
                <a:latin typeface="Arial Black" pitchFamily="34" charset="0"/>
                <a:ea typeface="Times New Roman" pitchFamily="18" charset="0"/>
                <a:cs typeface="Times New Roman" pitchFamily="18" charset="0"/>
              </a:rPr>
              <a:t>F</a:t>
            </a:r>
            <a:r>
              <a:rPr kumimoji="0" lang="uz-Cyrl-UZ" sz="3600" b="0" i="0" u="none" strike="noStrike" cap="none" normalizeH="0" baseline="-30000" dirty="0" smtClean="0">
                <a:ln>
                  <a:noFill/>
                </a:ln>
                <a:solidFill>
                  <a:schemeClr val="bg1"/>
                </a:solidFill>
                <a:effectLst/>
                <a:latin typeface="Arial Black" pitchFamily="34" charset="0"/>
                <a:ea typeface="Times New Roman" pitchFamily="18" charset="0"/>
                <a:cs typeface="Times New Roman" pitchFamily="18" charset="0"/>
              </a:rPr>
              <a:t>yig’ind</a:t>
            </a:r>
            <a:r>
              <a:rPr kumimoji="0" lang="en-US" sz="3600" b="0" i="0" u="none" strike="noStrike" cap="none" normalizeH="0" baseline="-30000" dirty="0" err="1" smtClean="0">
                <a:ln>
                  <a:noFill/>
                </a:ln>
                <a:solidFill>
                  <a:schemeClr val="bg1"/>
                </a:solidFill>
                <a:effectLst/>
                <a:latin typeface="Arial Black" pitchFamily="34" charset="0"/>
                <a:ea typeface="Times New Roman" pitchFamily="18" charset="0"/>
                <a:cs typeface="Times New Roman" pitchFamily="18" charset="0"/>
              </a:rPr>
              <a:t>i</a:t>
            </a:r>
            <a:r>
              <a:rPr lang="en-US" sz="3600" dirty="0" smtClean="0">
                <a:solidFill>
                  <a:schemeClr val="bg1"/>
                </a:solidFill>
                <a:latin typeface="Arial Black" pitchFamily="34" charset="0"/>
                <a:ea typeface="Times New Roman" pitchFamily="18" charset="0"/>
                <a:cs typeface="Times New Roman" pitchFamily="18" charset="0"/>
              </a:rPr>
              <a:t>=</a:t>
            </a:r>
            <a:endParaRPr kumimoji="0" lang="uz-Cyrl-UZ" sz="3600" b="0" i="0" u="none" strike="noStrike" cap="none" normalizeH="0" baseline="0" dirty="0" smtClean="0">
              <a:ln>
                <a:noFill/>
              </a:ln>
              <a:solidFill>
                <a:schemeClr val="bg1"/>
              </a:solidFill>
              <a:effectLst/>
              <a:latin typeface="Arial Black" pitchFamily="34" charset="0"/>
              <a:cs typeface="Times New Roman" pitchFamily="18" charset="0"/>
            </a:endParaRPr>
          </a:p>
        </p:txBody>
      </p:sp>
      <p:graphicFrame>
        <p:nvGraphicFramePr>
          <p:cNvPr id="74756" name="Object 4"/>
          <p:cNvGraphicFramePr>
            <a:graphicFrameLocks noChangeAspect="1"/>
          </p:cNvGraphicFramePr>
          <p:nvPr/>
        </p:nvGraphicFramePr>
        <p:xfrm>
          <a:off x="2852057" y="3374571"/>
          <a:ext cx="1892300" cy="1371600"/>
        </p:xfrm>
        <a:graphic>
          <a:graphicData uri="http://schemas.openxmlformats.org/presentationml/2006/ole">
            <p:oleObj spid="_x0000_s74756" name="Формула" r:id="rId4" imgW="545760" imgH="393480" progId="Equation.3">
              <p:embed/>
            </p:oleObj>
          </a:graphicData>
        </a:graphic>
      </p:graphicFrame>
      <p:sp>
        <p:nvSpPr>
          <p:cNvPr id="74758" name="Rectangle 6"/>
          <p:cNvSpPr>
            <a:spLocks noChangeArrowheads="1"/>
          </p:cNvSpPr>
          <p:nvPr/>
        </p:nvSpPr>
        <p:spPr bwMode="auto">
          <a:xfrm>
            <a:off x="4310741" y="3592285"/>
            <a:ext cx="2884714"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40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Fx/x+y</a:t>
            </a:r>
            <a:endParaRPr kumimoji="0" lang="uz-Cyrl-UZ" sz="4000" b="0" i="0" u="none" strike="noStrike" cap="none" normalizeH="0" baseline="0" dirty="0" smtClean="0">
              <a:ln>
                <a:noFill/>
              </a:ln>
              <a:solidFill>
                <a:schemeClr val="bg1"/>
              </a:solidFill>
              <a:effectLst/>
              <a:latin typeface="Arial" pitchFamily="34" charset="0"/>
              <a:cs typeface="Arial" pitchFamily="34" charset="0"/>
            </a:endParaRPr>
          </a:p>
        </p:txBody>
      </p:sp>
    </p:spTree>
  </p:cSld>
  <p:clrMapOvr>
    <a:masterClrMapping/>
  </p:clrMapOvr>
  <p:transition spd="slow" advClick="0">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альтернативный процесс 1"/>
          <p:cNvSpPr/>
          <p:nvPr/>
        </p:nvSpPr>
        <p:spPr>
          <a:xfrm>
            <a:off x="283027" y="-185058"/>
            <a:ext cx="5312229" cy="6629400"/>
          </a:xfrm>
          <a:prstGeom prst="flowChartAlternateProcess">
            <a:avLst/>
          </a:prstGeom>
          <a:solidFill>
            <a:schemeClr val="accent3">
              <a:lumMod val="60000"/>
              <a:lumOff val="4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smtClean="0">
              <a:solidFill>
                <a:srgbClr val="FF0000"/>
              </a:solidFill>
            </a:endParaRPr>
          </a:p>
          <a:p>
            <a:endParaRPr lang="en-US" sz="2000" dirty="0" smtClean="0">
              <a:solidFill>
                <a:srgbClr val="FF0000"/>
              </a:solidFill>
            </a:endParaRPr>
          </a:p>
          <a:p>
            <a:r>
              <a:rPr lang="uz-Cyrl-UZ" sz="2000" dirty="0" smtClean="0">
                <a:solidFill>
                  <a:srgbClr val="FF0000"/>
                </a:solidFill>
              </a:rPr>
              <a:t>O’lim va uning koeffitsientlari. O’lim avlodlarni xayotdan ko’z yumish jarayonini ifodalaydi va qator omillar (endogen</a:t>
            </a:r>
            <a:r>
              <a:rPr lang="en-US" sz="2000" dirty="0" smtClean="0">
                <a:solidFill>
                  <a:srgbClr val="FF0000"/>
                </a:solidFill>
              </a:rPr>
              <a:t> </a:t>
            </a:r>
            <a:r>
              <a:rPr lang="uz-Cyrl-UZ" sz="2000" dirty="0" smtClean="0">
                <a:solidFill>
                  <a:srgbClr val="FF0000"/>
                </a:solidFill>
              </a:rPr>
              <a:t>ekzogen) ta’sirida sodir bo’ladi. O’lim jarayoni ma’lum aholi guruhlarida, avlodlarda</a:t>
            </a:r>
            <a:r>
              <a:rPr lang="en-US" sz="2000" dirty="0" smtClean="0">
                <a:solidFill>
                  <a:srgbClr val="FF0000"/>
                </a:solidFill>
              </a:rPr>
              <a:t>,</a:t>
            </a:r>
            <a:r>
              <a:rPr lang="uz-Cyrl-UZ" sz="2000" dirty="0" smtClean="0">
                <a:solidFill>
                  <a:srgbClr val="FF0000"/>
                </a:solidFill>
              </a:rPr>
              <a:t> davlatlarda va jamiyat taraqqiyoti bosqichlarida ijtimoiy-iqtisodiy sharoitlarga bog’liq holda, inson hayotining turli davrlarida sodir bo’ladi. O’lim jarayonini ifodalashda quyidagi koeffitsientlardan foydalaniladi. O’limning umumiy koeffitsienti</a:t>
            </a:r>
            <a:r>
              <a:rPr lang="en-US" sz="2000" dirty="0" smtClean="0">
                <a:solidFill>
                  <a:srgbClr val="FF0000"/>
                </a:solidFill>
              </a:rPr>
              <a:t>:  </a:t>
            </a:r>
          </a:p>
          <a:p>
            <a:endParaRPr lang="en-US" dirty="0" smtClean="0">
              <a:solidFill>
                <a:srgbClr val="FF0000"/>
              </a:solidFill>
            </a:endParaRPr>
          </a:p>
          <a:p>
            <a:endParaRPr lang="en-US" dirty="0" smtClean="0">
              <a:solidFill>
                <a:srgbClr val="FF0000"/>
              </a:solidFill>
            </a:endParaRPr>
          </a:p>
          <a:p>
            <a:endParaRPr lang="en-US" dirty="0" smtClean="0">
              <a:solidFill>
                <a:srgbClr val="FF0000"/>
              </a:solidFill>
            </a:endParaRPr>
          </a:p>
          <a:p>
            <a:endParaRPr lang="en-US" dirty="0" smtClean="0">
              <a:solidFill>
                <a:srgbClr val="FF0000"/>
              </a:solidFill>
            </a:endParaRPr>
          </a:p>
          <a:p>
            <a:endParaRPr lang="en-US" dirty="0" smtClean="0">
              <a:solidFill>
                <a:srgbClr val="FF0000"/>
              </a:solidFill>
            </a:endParaRPr>
          </a:p>
          <a:p>
            <a:endParaRPr lang="en-US" dirty="0" smtClean="0">
              <a:solidFill>
                <a:srgbClr val="FF0000"/>
              </a:solidFill>
            </a:endParaRPr>
          </a:p>
          <a:p>
            <a:endParaRPr lang="en-US" dirty="0" smtClean="0">
              <a:solidFill>
                <a:srgbClr val="FF0000"/>
              </a:solidFill>
            </a:endParaRPr>
          </a:p>
          <a:p>
            <a:endParaRPr lang="en-US" dirty="0" smtClean="0">
              <a:solidFill>
                <a:srgbClr val="FF0000"/>
              </a:solidFill>
            </a:endParaRPr>
          </a:p>
          <a:p>
            <a:endParaRPr lang="ru-RU" dirty="0">
              <a:solidFill>
                <a:srgbClr val="FF0000"/>
              </a:solidFill>
            </a:endParaRPr>
          </a:p>
        </p:txBody>
      </p:sp>
      <p:graphicFrame>
        <p:nvGraphicFramePr>
          <p:cNvPr id="75780" name="Object 4"/>
          <p:cNvGraphicFramePr>
            <a:graphicFrameLocks noChangeAspect="1"/>
          </p:cNvGraphicFramePr>
          <p:nvPr/>
        </p:nvGraphicFramePr>
        <p:xfrm>
          <a:off x="2340428" y="4358430"/>
          <a:ext cx="2046515" cy="1241817"/>
        </p:xfrm>
        <a:graphic>
          <a:graphicData uri="http://schemas.openxmlformats.org/presentationml/2006/ole">
            <p:oleObj spid="_x0000_s75780" name="Формула" r:id="rId4" imgW="647640" imgH="393480" progId="Equation.3">
              <p:embed/>
            </p:oleObj>
          </a:graphicData>
        </a:graphic>
      </p:graphicFrame>
      <p:pic>
        <p:nvPicPr>
          <p:cNvPr id="75779" name="Picture 3"/>
          <p:cNvPicPr>
            <a:picLocks noChangeAspect="1" noChangeArrowheads="1"/>
          </p:cNvPicPr>
          <p:nvPr/>
        </p:nvPicPr>
        <p:blipFill>
          <a:blip r:embed="rId5"/>
          <a:srcRect/>
          <a:stretch>
            <a:fillRect/>
          </a:stretch>
        </p:blipFill>
        <p:spPr bwMode="auto">
          <a:xfrm>
            <a:off x="0" y="854075"/>
            <a:ext cx="914400" cy="217488"/>
          </a:xfrm>
          <a:prstGeom prst="rect">
            <a:avLst/>
          </a:prstGeom>
          <a:noFill/>
        </p:spPr>
      </p:pic>
      <p:sp>
        <p:nvSpPr>
          <p:cNvPr id="75782" name="Rectangle 6"/>
          <p:cNvSpPr>
            <a:spLocks noChangeArrowheads="1"/>
          </p:cNvSpPr>
          <p:nvPr/>
        </p:nvSpPr>
        <p:spPr bwMode="auto">
          <a:xfrm>
            <a:off x="0" y="85407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5783" name="Rectangle 7"/>
          <p:cNvSpPr>
            <a:spLocks noChangeArrowheads="1"/>
          </p:cNvSpPr>
          <p:nvPr/>
        </p:nvSpPr>
        <p:spPr bwMode="auto">
          <a:xfrm>
            <a:off x="0" y="1071563"/>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TextBox 9"/>
          <p:cNvSpPr txBox="1"/>
          <p:nvPr/>
        </p:nvSpPr>
        <p:spPr>
          <a:xfrm>
            <a:off x="1600201" y="4648201"/>
            <a:ext cx="817853" cy="584775"/>
          </a:xfrm>
          <a:prstGeom prst="rect">
            <a:avLst/>
          </a:prstGeom>
          <a:noFill/>
        </p:spPr>
        <p:txBody>
          <a:bodyPr wrap="none" rtlCol="0">
            <a:spAutoFit/>
          </a:bodyPr>
          <a:lstStyle/>
          <a:p>
            <a:r>
              <a:rPr lang="en-US" sz="3200" dirty="0" smtClean="0">
                <a:solidFill>
                  <a:schemeClr val="bg1"/>
                </a:solidFill>
              </a:rPr>
              <a:t>m=</a:t>
            </a:r>
            <a:endParaRPr lang="ru-RU" sz="3200" dirty="0">
              <a:solidFill>
                <a:schemeClr val="bg1"/>
              </a:solidFill>
            </a:endParaRPr>
          </a:p>
        </p:txBody>
      </p:sp>
      <p:pic>
        <p:nvPicPr>
          <p:cNvPr id="75787" name="Picture 11" descr="C:\Users\qwerty\Desktop\Aholiga doir rasmlar\gujarat_well.jpg"/>
          <p:cNvPicPr>
            <a:picLocks noChangeAspect="1" noChangeArrowheads="1"/>
          </p:cNvPicPr>
          <p:nvPr/>
        </p:nvPicPr>
        <p:blipFill>
          <a:blip r:embed="rId6"/>
          <a:srcRect/>
          <a:stretch>
            <a:fillRect/>
          </a:stretch>
        </p:blipFill>
        <p:spPr bwMode="auto">
          <a:xfrm>
            <a:off x="5638800" y="0"/>
            <a:ext cx="6553200" cy="6498771"/>
          </a:xfrm>
          <a:prstGeom prst="rect">
            <a:avLst/>
          </a:prstGeom>
          <a:noFill/>
        </p:spPr>
      </p:pic>
    </p:spTree>
  </p:cSld>
  <p:clrMapOvr>
    <a:masterClrMapping/>
  </p:clrMapOvr>
  <p:transition spd="slow" advClick="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024742" y="402772"/>
            <a:ext cx="7445829" cy="118654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sp>
        <p:nvSpPr>
          <p:cNvPr id="5" name="Скругленный прямоугольник 4"/>
          <p:cNvSpPr/>
          <p:nvPr/>
        </p:nvSpPr>
        <p:spPr>
          <a:xfrm>
            <a:off x="2111828" y="1872343"/>
            <a:ext cx="7445829" cy="118654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sp>
        <p:nvSpPr>
          <p:cNvPr id="6" name="Скругленный прямоугольник 5"/>
          <p:cNvSpPr/>
          <p:nvPr/>
        </p:nvSpPr>
        <p:spPr>
          <a:xfrm>
            <a:off x="2100942" y="3494314"/>
            <a:ext cx="7445829" cy="118654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sp>
        <p:nvSpPr>
          <p:cNvPr id="7" name="Скругленный прямоугольник 6"/>
          <p:cNvSpPr/>
          <p:nvPr/>
        </p:nvSpPr>
        <p:spPr>
          <a:xfrm>
            <a:off x="2220685" y="5105399"/>
            <a:ext cx="7445829" cy="118654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sp>
        <p:nvSpPr>
          <p:cNvPr id="89089" name="Rectangle 1"/>
          <p:cNvSpPr>
            <a:spLocks noChangeArrowheads="1"/>
          </p:cNvSpPr>
          <p:nvPr/>
        </p:nvSpPr>
        <p:spPr bwMode="auto">
          <a:xfrm>
            <a:off x="1915884" y="674915"/>
            <a:ext cx="818605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m -o</a:t>
            </a:r>
            <a:r>
              <a:rPr kumimoji="0" lang="uz-Cyrl-UZ" sz="2400" b="0" i="0" u="none" strike="noStrike" cap="none" normalizeH="0" baseline="0" dirty="0" smtClean="0">
                <a:ln>
                  <a:noFill/>
                </a:ln>
                <a:solidFill>
                  <a:schemeClr val="accent4">
                    <a:lumMod val="75000"/>
                  </a:schemeClr>
                </a:solidFill>
                <a:effectLst/>
                <a:latin typeface="Calibri"/>
                <a:ea typeface="Times New Roman" pitchFamily="18" charset="0"/>
                <a:cs typeface="Times New Roman" pitchFamily="18" charset="0"/>
              </a:rPr>
              <a:t>’</a:t>
            </a:r>
            <a:r>
              <a:rPr kumimoji="0" lang="uz-Cyrl-UZ"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lim umumiy koeffitsienti (promilleda</a:t>
            </a:r>
            <a:r>
              <a:rPr lang="en-US" sz="2400" dirty="0" smtClean="0">
                <a:solidFill>
                  <a:schemeClr val="accent4">
                    <a:lumMod val="75000"/>
                  </a:schemeClr>
                </a:solidFill>
                <a:latin typeface="Times New Roman" pitchFamily="18" charset="0"/>
                <a:ea typeface="Times New Roman" pitchFamily="18" charset="0"/>
                <a:cs typeface="Times New Roman" pitchFamily="18" charset="0"/>
              </a:rPr>
              <a:t> </a:t>
            </a:r>
            <a:r>
              <a:rPr kumimoji="0" lang="uz-Cyrl-UZ"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ifodalanadi).</a:t>
            </a:r>
            <a:endParaRPr kumimoji="0" lang="uz-Cyrl-UZ" sz="2400" b="0" i="0" u="none" strike="noStrike" cap="none" normalizeH="0" baseline="0" dirty="0" smtClean="0">
              <a:ln>
                <a:noFill/>
              </a:ln>
              <a:solidFill>
                <a:schemeClr val="accent4">
                  <a:lumMod val="75000"/>
                </a:schemeClr>
              </a:solidFill>
              <a:effectLst/>
              <a:latin typeface="Arial" pitchFamily="34" charset="0"/>
              <a:cs typeface="Arial" pitchFamily="34" charset="0"/>
            </a:endParaRPr>
          </a:p>
        </p:txBody>
      </p:sp>
      <p:sp>
        <p:nvSpPr>
          <p:cNvPr id="89090" name="Rectangle 2"/>
          <p:cNvSpPr>
            <a:spLocks noChangeArrowheads="1"/>
          </p:cNvSpPr>
          <p:nvPr/>
        </p:nvSpPr>
        <p:spPr bwMode="auto">
          <a:xfrm>
            <a:off x="2166257" y="2188030"/>
            <a:ext cx="7522029"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M </a:t>
            </a:r>
            <a:r>
              <a:rPr kumimoji="0" lang="uz-Cyrl-UZ" sz="28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o</a:t>
            </a:r>
            <a:r>
              <a:rPr kumimoji="0" lang="en-GB" sz="2800" b="0" i="0" u="none" strike="noStrike" cap="none" normalizeH="0" baseline="0" dirty="0" err="1" smtClean="0">
                <a:ln>
                  <a:noFill/>
                </a:ln>
                <a:solidFill>
                  <a:schemeClr val="accent4">
                    <a:lumMod val="75000"/>
                  </a:schemeClr>
                </a:solidFill>
                <a:effectLst/>
                <a:latin typeface="Calibri"/>
                <a:ea typeface="Times New Roman" pitchFamily="18" charset="0"/>
                <a:cs typeface="Times New Roman" pitchFamily="18" charset="0"/>
              </a:rPr>
              <a:t>’</a:t>
            </a:r>
            <a:r>
              <a:rPr kumimoji="0" lang="en-GB" sz="28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rganilayotgan</a:t>
            </a:r>
            <a:r>
              <a:rPr kumimoji="0" lang="en-GB" sz="28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davrdagi</a:t>
            </a:r>
            <a:r>
              <a:rPr kumimoji="0" lang="en-GB" sz="28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o</a:t>
            </a:r>
            <a:r>
              <a:rPr kumimoji="0" lang="en-GB" sz="2800" b="0" i="0" u="none" strike="noStrike" cap="none" normalizeH="0" baseline="0" dirty="0" err="1" smtClean="0">
                <a:ln>
                  <a:noFill/>
                </a:ln>
                <a:solidFill>
                  <a:schemeClr val="accent4">
                    <a:lumMod val="75000"/>
                  </a:schemeClr>
                </a:solidFill>
                <a:effectLst/>
                <a:latin typeface="Calibri"/>
                <a:ea typeface="Times New Roman" pitchFamily="18" charset="0"/>
                <a:cs typeface="Times New Roman" pitchFamily="18" charset="0"/>
              </a:rPr>
              <a:t>’</a:t>
            </a:r>
            <a:r>
              <a:rPr kumimoji="0" lang="en-GB" sz="28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lganlar</a:t>
            </a:r>
            <a:r>
              <a:rPr kumimoji="0" lang="en-GB" sz="28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soni</a:t>
            </a:r>
            <a:r>
              <a:rPr kumimoji="0" lang="en-GB" sz="28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a:t>
            </a:r>
            <a:endParaRPr kumimoji="0" lang="en-GB" sz="2800" b="0" i="0" u="none" strike="noStrike" cap="none" normalizeH="0" baseline="0" dirty="0" smtClean="0">
              <a:ln>
                <a:noFill/>
              </a:ln>
              <a:solidFill>
                <a:schemeClr val="accent4">
                  <a:lumMod val="75000"/>
                </a:schemeClr>
              </a:solidFill>
              <a:effectLst/>
              <a:latin typeface="Arial" pitchFamily="34" charset="0"/>
              <a:cs typeface="Arial" pitchFamily="34" charset="0"/>
            </a:endParaRPr>
          </a:p>
        </p:txBody>
      </p:sp>
      <p:sp>
        <p:nvSpPr>
          <p:cNvPr id="89091" name="Rectangle 3"/>
          <p:cNvSpPr>
            <a:spLocks noChangeArrowheads="1"/>
          </p:cNvSpPr>
          <p:nvPr/>
        </p:nvSpPr>
        <p:spPr bwMode="auto">
          <a:xfrm>
            <a:off x="2362199" y="3777342"/>
            <a:ext cx="5900059"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32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T - </a:t>
            </a:r>
            <a:r>
              <a:rPr kumimoji="0" lang="en-GB" sz="32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davr</a:t>
            </a:r>
            <a:r>
              <a:rPr kumimoji="0" lang="en-GB" sz="32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a:t>
            </a:r>
            <a:endParaRPr kumimoji="0" lang="en-GB" sz="3200" b="0" i="0" u="none" strike="noStrike" cap="none" normalizeH="0" baseline="0" dirty="0" smtClean="0">
              <a:ln>
                <a:noFill/>
              </a:ln>
              <a:solidFill>
                <a:schemeClr val="accent4">
                  <a:lumMod val="75000"/>
                </a:schemeClr>
              </a:solidFill>
              <a:effectLst/>
              <a:latin typeface="Arial" pitchFamily="34" charset="0"/>
              <a:cs typeface="Arial" pitchFamily="34" charset="0"/>
            </a:endParaRPr>
          </a:p>
        </p:txBody>
      </p:sp>
      <p:sp>
        <p:nvSpPr>
          <p:cNvPr id="89092" name="Rectangle 4"/>
          <p:cNvSpPr>
            <a:spLocks noChangeArrowheads="1"/>
          </p:cNvSpPr>
          <p:nvPr/>
        </p:nvSpPr>
        <p:spPr bwMode="auto">
          <a:xfrm>
            <a:off x="1709057" y="5344886"/>
            <a:ext cx="9144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P </a:t>
            </a:r>
            <a:r>
              <a:rPr kumimoji="0" lang="uz-Cyrl-UZ"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o</a:t>
            </a:r>
            <a:r>
              <a:rPr kumimoji="0" lang="en-GB" sz="2400" b="0" i="0" u="none" strike="noStrike" cap="none" normalizeH="0" baseline="0" dirty="0" err="1" smtClean="0">
                <a:ln>
                  <a:noFill/>
                </a:ln>
                <a:solidFill>
                  <a:schemeClr val="accent4">
                    <a:lumMod val="75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rganilayotgan</a:t>
            </a:r>
            <a:r>
              <a:rPr kumimoji="0" lang="en-GB"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davrdagi</a:t>
            </a:r>
            <a:r>
              <a:rPr kumimoji="0" lang="en-GB"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aholining</a:t>
            </a:r>
            <a:r>
              <a:rPr kumimoji="0" lang="en-GB"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o</a:t>
            </a:r>
            <a:r>
              <a:rPr kumimoji="0" lang="en-GB" sz="2400" b="0" i="0" u="none" strike="noStrike" cap="none" normalizeH="0" baseline="0" dirty="0" err="1" smtClean="0">
                <a:ln>
                  <a:noFill/>
                </a:ln>
                <a:solidFill>
                  <a:schemeClr val="accent4">
                    <a:lumMod val="75000"/>
                  </a:schemeClr>
                </a:solidFill>
                <a:effectLst/>
                <a:latin typeface="Calibri"/>
                <a:ea typeface="Times New Roman" pitchFamily="18" charset="0"/>
                <a:cs typeface="Times New Roman" pitchFamily="18" charset="0"/>
              </a:rPr>
              <a:t>’</a:t>
            </a:r>
            <a:r>
              <a:rPr kumimoji="0" lang="en-GB" sz="24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rtacha</a:t>
            </a:r>
            <a:r>
              <a:rPr kumimoji="0" lang="en-GB"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 </a:t>
            </a:r>
            <a:r>
              <a:rPr kumimoji="0" lang="en-GB" sz="2400" b="0" i="0" u="none" strike="noStrike" cap="none" normalizeH="0" baseline="0" dirty="0" err="1" smtClean="0">
                <a:ln>
                  <a:noFill/>
                </a:ln>
                <a:solidFill>
                  <a:schemeClr val="accent4">
                    <a:lumMod val="75000"/>
                  </a:schemeClr>
                </a:solidFill>
                <a:effectLst/>
                <a:latin typeface="Times New Roman" pitchFamily="18" charset="0"/>
                <a:ea typeface="Times New Roman" pitchFamily="18" charset="0"/>
                <a:cs typeface="Times New Roman" pitchFamily="18" charset="0"/>
              </a:rPr>
              <a:t>soni</a:t>
            </a:r>
            <a:r>
              <a:rPr kumimoji="0" lang="en-GB" sz="2400" b="0" i="0" u="none" strike="noStrike" cap="none" normalizeH="0" baseline="0" dirty="0" smtClean="0">
                <a:ln>
                  <a:noFill/>
                </a:ln>
                <a:solidFill>
                  <a:schemeClr val="accent4">
                    <a:lumMod val="75000"/>
                  </a:schemeClr>
                </a:solidFill>
                <a:effectLst/>
                <a:latin typeface="Times New Roman" pitchFamily="18" charset="0"/>
                <a:ea typeface="Times New Roman" pitchFamily="18" charset="0"/>
                <a:cs typeface="Times New Roman" pitchFamily="18" charset="0"/>
              </a:rPr>
              <a:t>.</a:t>
            </a:r>
            <a:endParaRPr kumimoji="0" lang="en-GB" sz="2400" b="0" i="0" u="none" strike="noStrike" cap="none" normalizeH="0" baseline="0" dirty="0" smtClean="0">
              <a:ln>
                <a:noFill/>
              </a:ln>
              <a:solidFill>
                <a:schemeClr val="accent4">
                  <a:lumMod val="75000"/>
                </a:schemeClr>
              </a:solidFill>
              <a:effectLst/>
              <a:latin typeface="Arial" pitchFamily="34" charset="0"/>
              <a:cs typeface="Arial" pitchFamily="34" charset="0"/>
            </a:endParaRPr>
          </a:p>
        </p:txBody>
      </p:sp>
    </p:spTree>
  </p:cSld>
  <p:clrMapOvr>
    <a:masterClrMapping/>
  </p:clrMapOvr>
  <p:transition spd="slow" advClick="0">
    <p:split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ая прямоугольная выноска 1"/>
          <p:cNvSpPr/>
          <p:nvPr/>
        </p:nvSpPr>
        <p:spPr>
          <a:xfrm>
            <a:off x="165100" y="0"/>
            <a:ext cx="11772900" cy="6235700"/>
          </a:xfrm>
          <a:prstGeom prst="wedgeRoundRectCallout">
            <a:avLst/>
          </a:prstGeom>
          <a:solidFill>
            <a:schemeClr val="accent6">
              <a:lumMod val="60000"/>
              <a:lumOff val="40000"/>
            </a:schemeClr>
          </a:solidFill>
          <a:ln>
            <a:solidFill>
              <a:srgbClr val="FFFF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041400" y="317500"/>
            <a:ext cx="4368800" cy="56515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8065" name="Rectangle 1"/>
          <p:cNvSpPr>
            <a:spLocks noChangeArrowheads="1"/>
          </p:cNvSpPr>
          <p:nvPr/>
        </p:nvSpPr>
        <p:spPr bwMode="auto">
          <a:xfrm>
            <a:off x="1092200" y="342900"/>
            <a:ext cx="42164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accent3">
                    <a:lumMod val="60000"/>
                    <a:lumOff val="40000"/>
                  </a:schemeClr>
                </a:solidFill>
                <a:effectLst/>
                <a:ea typeface="Times New Roman" pitchFamily="18" charset="0"/>
                <a:cs typeface="Times New Roman" pitchFamily="18" charset="0"/>
              </a:rPr>
              <a:t>O’limning umumiy koeffitsientiga xam aholining yosh va jinsiy tarkibi bevosita ta’sir ko’rsatadi. Aholi tarkibida qariyalar salmog’ining ko’pligi o’limning umumiy koeffitsientini ko’tarilishiga olib kelishi mumkin. O’lim jarayonida bo’layotgan o’zgarishlarni aniq o’rganishda uning maxsus koeffitsientlari-yosh guruhlari va jinslar bo’yicha alohida ifodalanadi.</a:t>
            </a:r>
            <a:endParaRPr kumimoji="0" lang="uz-Cyrl-UZ" sz="2400" b="0" i="0" u="none" strike="noStrike" cap="none" normalizeH="0" baseline="0" dirty="0" smtClean="0">
              <a:ln>
                <a:noFill/>
              </a:ln>
              <a:solidFill>
                <a:schemeClr val="accent3">
                  <a:lumMod val="60000"/>
                  <a:lumOff val="40000"/>
                </a:schemeClr>
              </a:solidFill>
              <a:effectLst/>
              <a:cs typeface="Arial" pitchFamily="34" charset="0"/>
            </a:endParaRPr>
          </a:p>
        </p:txBody>
      </p:sp>
      <p:sp>
        <p:nvSpPr>
          <p:cNvPr id="8" name="Скругленный прямоугольник 7"/>
          <p:cNvSpPr/>
          <p:nvPr/>
        </p:nvSpPr>
        <p:spPr>
          <a:xfrm>
            <a:off x="6388100" y="228600"/>
            <a:ext cx="4927600" cy="5740400"/>
          </a:xfrm>
          <a:prstGeom prst="roundRect">
            <a:avLst/>
          </a:prstGeom>
          <a:solidFill>
            <a:schemeClr val="accent6">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8067" name="Rectangle 3"/>
          <p:cNvSpPr>
            <a:spLocks noChangeArrowheads="1"/>
          </p:cNvSpPr>
          <p:nvPr/>
        </p:nvSpPr>
        <p:spPr bwMode="auto">
          <a:xfrm>
            <a:off x="6997700" y="482600"/>
            <a:ext cx="39243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accent3">
                    <a:lumMod val="60000"/>
                    <a:lumOff val="40000"/>
                  </a:schemeClr>
                </a:solidFill>
                <a:effectLst/>
                <a:latin typeface="Times New Roman" pitchFamily="18" charset="0"/>
                <a:ea typeface="Times New Roman" pitchFamily="18" charset="0"/>
                <a:cs typeface="Times New Roman" pitchFamily="18" charset="0"/>
              </a:rPr>
              <a:t>O</a:t>
            </a:r>
            <a:r>
              <a:rPr kumimoji="0" lang="uz-Cyrl-UZ" sz="2800" b="0" i="0" u="none" strike="noStrike" cap="none" normalizeH="0" baseline="0" dirty="0" smtClean="0">
                <a:ln>
                  <a:noFill/>
                </a:ln>
                <a:solidFill>
                  <a:schemeClr val="accent3">
                    <a:lumMod val="60000"/>
                    <a:lumOff val="40000"/>
                  </a:schemeClr>
                </a:solidFill>
                <a:effectLst/>
                <a:latin typeface="Calibri"/>
                <a:ea typeface="Times New Roman" pitchFamily="18" charset="0"/>
                <a:cs typeface="Times New Roman" pitchFamily="18" charset="0"/>
              </a:rPr>
              <a:t>’</a:t>
            </a:r>
            <a:r>
              <a:rPr kumimoji="0" lang="uz-Cyrl-UZ" sz="2800" b="0" i="0" u="none" strike="noStrike" cap="none" normalizeH="0" baseline="0" dirty="0" smtClean="0">
                <a:ln>
                  <a:noFill/>
                </a:ln>
                <a:solidFill>
                  <a:schemeClr val="accent3">
                    <a:lumMod val="60000"/>
                    <a:lumOff val="40000"/>
                  </a:schemeClr>
                </a:solidFill>
                <a:effectLst/>
                <a:latin typeface="Times New Roman" pitchFamily="18" charset="0"/>
                <a:ea typeface="Times New Roman" pitchFamily="18" charset="0"/>
                <a:cs typeface="Times New Roman" pitchFamily="18" charset="0"/>
              </a:rPr>
              <a:t>limning yosh guruhlari bo</a:t>
            </a:r>
            <a:r>
              <a:rPr kumimoji="0" lang="uz-Cyrl-UZ" sz="2800" b="0" i="0" u="none" strike="noStrike" cap="none" normalizeH="0" baseline="0" dirty="0" smtClean="0">
                <a:ln>
                  <a:noFill/>
                </a:ln>
                <a:solidFill>
                  <a:schemeClr val="accent3">
                    <a:lumMod val="60000"/>
                    <a:lumOff val="40000"/>
                  </a:schemeClr>
                </a:solidFill>
                <a:effectLst/>
                <a:latin typeface="Calibri"/>
                <a:ea typeface="Times New Roman" pitchFamily="18" charset="0"/>
                <a:cs typeface="Times New Roman" pitchFamily="18" charset="0"/>
              </a:rPr>
              <a:t>’</a:t>
            </a:r>
            <a:r>
              <a:rPr kumimoji="0" lang="uz-Cyrl-UZ" sz="2800" b="0" i="0" u="none" strike="noStrike" cap="none" normalizeH="0" baseline="0" dirty="0" smtClean="0">
                <a:ln>
                  <a:noFill/>
                </a:ln>
                <a:solidFill>
                  <a:schemeClr val="accent3">
                    <a:lumMod val="60000"/>
                    <a:lumOff val="40000"/>
                  </a:schemeClr>
                </a:solidFill>
                <a:effectLst/>
                <a:latin typeface="Times New Roman" pitchFamily="18" charset="0"/>
                <a:ea typeface="Times New Roman" pitchFamily="18" charset="0"/>
                <a:cs typeface="Times New Roman" pitchFamily="18" charset="0"/>
              </a:rPr>
              <a:t>yicha koeffitsienti aloxida yoshlar (1,2,3,4,5,...) yoki yosh guruhlari (1-4, 5-9, 10-14...) bo</a:t>
            </a:r>
            <a:r>
              <a:rPr kumimoji="0" lang="uz-Cyrl-UZ" sz="2800" b="0" i="0" u="none" strike="noStrike" cap="none" normalizeH="0" baseline="0" dirty="0" smtClean="0">
                <a:ln>
                  <a:noFill/>
                </a:ln>
                <a:solidFill>
                  <a:schemeClr val="accent3">
                    <a:lumMod val="60000"/>
                    <a:lumOff val="40000"/>
                  </a:schemeClr>
                </a:solidFill>
                <a:effectLst/>
                <a:latin typeface="Calibri"/>
                <a:ea typeface="Times New Roman" pitchFamily="18" charset="0"/>
                <a:cs typeface="Times New Roman" pitchFamily="18" charset="0"/>
              </a:rPr>
              <a:t>’</a:t>
            </a:r>
            <a:r>
              <a:rPr kumimoji="0" lang="uz-Cyrl-UZ" sz="2800" b="0" i="0" u="none" strike="noStrike" cap="none" normalizeH="0" baseline="0" dirty="0" smtClean="0">
                <a:ln>
                  <a:noFill/>
                </a:ln>
                <a:solidFill>
                  <a:schemeClr val="accent3">
                    <a:lumMod val="60000"/>
                    <a:lumOff val="40000"/>
                  </a:schemeClr>
                </a:solidFill>
                <a:effectLst/>
                <a:latin typeface="Times New Roman" pitchFamily="18" charset="0"/>
                <a:ea typeface="Times New Roman" pitchFamily="18" charset="0"/>
                <a:cs typeface="Times New Roman" pitchFamily="18" charset="0"/>
              </a:rPr>
              <a:t>yicha hisoblanib har 1000 ta o</a:t>
            </a:r>
            <a:r>
              <a:rPr kumimoji="0" lang="uz-Cyrl-UZ" sz="2800" b="0" i="0" u="none" strike="noStrike" cap="none" normalizeH="0" baseline="0" dirty="0" smtClean="0">
                <a:ln>
                  <a:noFill/>
                </a:ln>
                <a:solidFill>
                  <a:schemeClr val="accent3">
                    <a:lumMod val="60000"/>
                    <a:lumOff val="40000"/>
                  </a:schemeClr>
                </a:solidFill>
                <a:effectLst/>
                <a:latin typeface="Calibri"/>
                <a:ea typeface="Times New Roman" pitchFamily="18" charset="0"/>
                <a:cs typeface="Times New Roman" pitchFamily="18" charset="0"/>
              </a:rPr>
              <a:t>’</a:t>
            </a:r>
            <a:r>
              <a:rPr kumimoji="0" lang="uz-Cyrl-UZ" sz="2800" b="0" i="0" u="none" strike="noStrike" cap="none" normalizeH="0" baseline="0" dirty="0" smtClean="0">
                <a:ln>
                  <a:noFill/>
                </a:ln>
                <a:solidFill>
                  <a:schemeClr val="accent3">
                    <a:lumMod val="60000"/>
                    <a:lumOff val="40000"/>
                  </a:schemeClr>
                </a:solidFill>
                <a:effectLst/>
                <a:latin typeface="Times New Roman" pitchFamily="18" charset="0"/>
                <a:ea typeface="Times New Roman" pitchFamily="18" charset="0"/>
                <a:cs typeface="Times New Roman" pitchFamily="18" charset="0"/>
              </a:rPr>
              <a:t>rganilayotgan yoshdagi aholiga nisbatan shu yoshdagi o</a:t>
            </a:r>
            <a:r>
              <a:rPr kumimoji="0" lang="uz-Cyrl-UZ" sz="2800" b="0" i="0" u="none" strike="noStrike" cap="none" normalizeH="0" baseline="0" dirty="0" smtClean="0">
                <a:ln>
                  <a:noFill/>
                </a:ln>
                <a:solidFill>
                  <a:schemeClr val="accent3">
                    <a:lumMod val="60000"/>
                    <a:lumOff val="40000"/>
                  </a:schemeClr>
                </a:solidFill>
                <a:effectLst/>
                <a:latin typeface="Calibri"/>
                <a:ea typeface="Times New Roman" pitchFamily="18" charset="0"/>
                <a:cs typeface="Times New Roman" pitchFamily="18" charset="0"/>
              </a:rPr>
              <a:t>’</a:t>
            </a:r>
            <a:r>
              <a:rPr kumimoji="0" lang="uz-Cyrl-UZ" sz="2800" b="0" i="0" u="none" strike="noStrike" cap="none" normalizeH="0" baseline="0" dirty="0" smtClean="0">
                <a:ln>
                  <a:noFill/>
                </a:ln>
                <a:solidFill>
                  <a:schemeClr val="accent3">
                    <a:lumMod val="60000"/>
                    <a:lumOff val="40000"/>
                  </a:schemeClr>
                </a:solidFill>
                <a:effectLst/>
                <a:latin typeface="Times New Roman" pitchFamily="18" charset="0"/>
                <a:ea typeface="Times New Roman" pitchFamily="18" charset="0"/>
                <a:cs typeface="Times New Roman" pitchFamily="18" charset="0"/>
              </a:rPr>
              <a:t>lganlarning o</a:t>
            </a:r>
            <a:r>
              <a:rPr kumimoji="0" lang="uz-Cyrl-UZ" sz="2800" b="0" i="0" u="none" strike="noStrike" cap="none" normalizeH="0" baseline="0" dirty="0" smtClean="0">
                <a:ln>
                  <a:noFill/>
                </a:ln>
                <a:solidFill>
                  <a:schemeClr val="accent3">
                    <a:lumMod val="60000"/>
                    <a:lumOff val="40000"/>
                  </a:schemeClr>
                </a:solidFill>
                <a:effectLst/>
                <a:latin typeface="Calibri"/>
                <a:ea typeface="Times New Roman" pitchFamily="18" charset="0"/>
                <a:cs typeface="Times New Roman" pitchFamily="18" charset="0"/>
              </a:rPr>
              <a:t>’</a:t>
            </a:r>
            <a:r>
              <a:rPr kumimoji="0" lang="uz-Cyrl-UZ" sz="2800" b="0" i="0" u="none" strike="noStrike" cap="none" normalizeH="0" baseline="0" dirty="0" smtClean="0">
                <a:ln>
                  <a:noFill/>
                </a:ln>
                <a:solidFill>
                  <a:schemeClr val="accent3">
                    <a:lumMod val="60000"/>
                    <a:lumOff val="40000"/>
                  </a:schemeClr>
                </a:solidFill>
                <a:effectLst/>
                <a:latin typeface="Times New Roman" pitchFamily="18" charset="0"/>
                <a:ea typeface="Times New Roman" pitchFamily="18" charset="0"/>
                <a:cs typeface="Times New Roman" pitchFamily="18" charset="0"/>
              </a:rPr>
              <a:t>rtacha</a:t>
            </a:r>
            <a:r>
              <a:rPr lang="en-US" sz="2800" dirty="0" smtClean="0">
                <a:solidFill>
                  <a:schemeClr val="accent3">
                    <a:lumMod val="60000"/>
                    <a:lumOff val="40000"/>
                  </a:schemeClr>
                </a:solidFill>
                <a:latin typeface="Times New Roman" pitchFamily="18" charset="0"/>
                <a:ea typeface="Times New Roman" pitchFamily="18" charset="0"/>
                <a:cs typeface="Times New Roman" pitchFamily="18" charset="0"/>
              </a:rPr>
              <a:t> </a:t>
            </a:r>
            <a:r>
              <a:rPr lang="en-US" sz="2800" dirty="0" err="1" smtClean="0">
                <a:solidFill>
                  <a:schemeClr val="accent3">
                    <a:lumMod val="60000"/>
                    <a:lumOff val="40000"/>
                  </a:schemeClr>
                </a:solidFill>
                <a:latin typeface="Times New Roman" pitchFamily="18" charset="0"/>
                <a:ea typeface="Times New Roman" pitchFamily="18" charset="0"/>
                <a:cs typeface="Times New Roman" pitchFamily="18" charset="0"/>
              </a:rPr>
              <a:t>soni</a:t>
            </a:r>
            <a:r>
              <a:rPr lang="en-US" sz="2800" dirty="0" smtClean="0">
                <a:solidFill>
                  <a:schemeClr val="accent3">
                    <a:lumMod val="60000"/>
                    <a:lumOff val="40000"/>
                  </a:schemeClr>
                </a:solidFill>
                <a:latin typeface="Times New Roman" pitchFamily="18" charset="0"/>
                <a:ea typeface="Times New Roman" pitchFamily="18" charset="0"/>
                <a:cs typeface="Times New Roman" pitchFamily="18" charset="0"/>
              </a:rPr>
              <a:t> </a:t>
            </a:r>
            <a:r>
              <a:rPr lang="en-US" sz="2800" dirty="0" err="1" smtClean="0">
                <a:solidFill>
                  <a:schemeClr val="accent3">
                    <a:lumMod val="60000"/>
                    <a:lumOff val="40000"/>
                  </a:schemeClr>
                </a:solidFill>
                <a:latin typeface="Times New Roman" pitchFamily="18" charset="0"/>
                <a:ea typeface="Times New Roman" pitchFamily="18" charset="0"/>
                <a:cs typeface="Times New Roman" pitchFamily="18" charset="0"/>
              </a:rPr>
              <a:t>bilan</a:t>
            </a:r>
            <a:r>
              <a:rPr kumimoji="0" lang="uz-Cyrl-UZ" sz="2800" b="0" i="0" u="none" strike="noStrike" cap="none" normalizeH="0" baseline="0" dirty="0" smtClean="0">
                <a:ln>
                  <a:noFill/>
                </a:ln>
                <a:solidFill>
                  <a:schemeClr val="accent3">
                    <a:lumMod val="60000"/>
                    <a:lumOff val="40000"/>
                  </a:schemeClr>
                </a:solidFill>
                <a:effectLst/>
                <a:latin typeface="Times New Roman" pitchFamily="18" charset="0"/>
                <a:ea typeface="Times New Roman" pitchFamily="18" charset="0"/>
                <a:cs typeface="Times New Roman" pitchFamily="18" charset="0"/>
              </a:rPr>
              <a:t> ifodalanadi.</a:t>
            </a:r>
            <a:endParaRPr kumimoji="0" lang="uz-Cyrl-UZ" sz="2800" b="0" i="0" u="none" strike="noStrike" cap="none" normalizeH="0" baseline="0" dirty="0" smtClean="0">
              <a:ln>
                <a:noFill/>
              </a:ln>
              <a:solidFill>
                <a:schemeClr val="accent3">
                  <a:lumMod val="60000"/>
                  <a:lumOff val="40000"/>
                </a:schemeClr>
              </a:solidFill>
              <a:effectLst/>
              <a:latin typeface="Arial" pitchFamily="34" charset="0"/>
              <a:cs typeface="Arial" pitchFamily="34" charset="0"/>
            </a:endParaRPr>
          </a:p>
        </p:txBody>
      </p:sp>
    </p:spTree>
  </p:cSld>
  <p:clrMapOvr>
    <a:masterClrMapping/>
  </p:clrMapOvr>
  <p:transition spd="slow" advClick="0">
    <p:blind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nvGraphicFramePr>
        <p:xfrm>
          <a:off x="647700" y="2222500"/>
          <a:ext cx="10401300" cy="4635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7041" name="Rectangle 1"/>
          <p:cNvSpPr>
            <a:spLocks noChangeArrowheads="1"/>
          </p:cNvSpPr>
          <p:nvPr/>
        </p:nvSpPr>
        <p:spPr bwMode="auto">
          <a:xfrm>
            <a:off x="2501900" y="342900"/>
            <a:ext cx="62738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87043" name="Rectangle 3"/>
          <p:cNvSpPr>
            <a:spLocks noChangeArrowheads="1"/>
          </p:cNvSpPr>
          <p:nvPr/>
        </p:nvSpPr>
        <p:spPr bwMode="auto">
          <a:xfrm>
            <a:off x="1739900" y="1320800"/>
            <a:ext cx="41275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accent1">
                    <a:lumMod val="75000"/>
                  </a:schemeClr>
                </a:solidFill>
                <a:effectLst/>
                <a:latin typeface="Times New Roman" pitchFamily="18" charset="0"/>
                <a:ea typeface="Times New Roman" pitchFamily="18" charset="0"/>
                <a:cs typeface="Times New Roman" pitchFamily="18" charset="0"/>
              </a:rPr>
              <a:t>M</a:t>
            </a:r>
            <a:r>
              <a:rPr kumimoji="0" lang="uz-Cyrl-UZ" sz="3200" b="0" i="0" u="none" strike="noStrike" cap="none" normalizeH="0" baseline="-30000" dirty="0" smtClean="0">
                <a:ln>
                  <a:noFill/>
                </a:ln>
                <a:solidFill>
                  <a:schemeClr val="accent1">
                    <a:lumMod val="75000"/>
                  </a:schemeClr>
                </a:solidFill>
                <a:effectLst/>
                <a:latin typeface="Times New Roman" pitchFamily="18" charset="0"/>
                <a:ea typeface="Times New Roman" pitchFamily="18" charset="0"/>
                <a:cs typeface="Times New Roman" pitchFamily="18" charset="0"/>
              </a:rPr>
              <a:t>x</a:t>
            </a:r>
            <a:r>
              <a:rPr kumimoji="0" lang="en-US" sz="3200" b="0" i="0" u="none" strike="noStrike" cap="none" normalizeH="0" baseline="-30000" dirty="0" smtClean="0">
                <a:ln>
                  <a:noFill/>
                </a:ln>
                <a:solidFill>
                  <a:schemeClr val="accent1">
                    <a:lumMod val="75000"/>
                  </a:schemeClr>
                </a:solidFill>
                <a:effectLst/>
                <a:latin typeface="Times New Roman" pitchFamily="18" charset="0"/>
                <a:ea typeface="Times New Roman" pitchFamily="18" charset="0"/>
                <a:cs typeface="Times New Roman" pitchFamily="18" charset="0"/>
              </a:rPr>
              <a:t>/</a:t>
            </a:r>
            <a:r>
              <a:rPr kumimoji="0" lang="uz-Cyrl-UZ" sz="3200" b="0" i="0" u="none" strike="noStrike" cap="none" normalizeH="0" baseline="-30000" dirty="0" smtClean="0">
                <a:ln>
                  <a:noFill/>
                </a:ln>
                <a:solidFill>
                  <a:schemeClr val="accent1">
                    <a:lumMod val="75000"/>
                  </a:schemeClr>
                </a:solidFill>
                <a:effectLst/>
                <a:latin typeface="Times New Roman" pitchFamily="18" charset="0"/>
                <a:ea typeface="Times New Roman" pitchFamily="18" charset="0"/>
                <a:cs typeface="Times New Roman" pitchFamily="18" charset="0"/>
              </a:rPr>
              <a:t>x+z</a:t>
            </a:r>
            <a:r>
              <a:rPr kumimoji="0" lang="uz-Cyrl-UZ" sz="3200" b="0" i="0" u="none" strike="noStrike" cap="none" normalizeH="0" baseline="0" dirty="0" smtClean="0">
                <a:ln>
                  <a:noFill/>
                </a:ln>
                <a:solidFill>
                  <a:schemeClr val="accent1">
                    <a:lumMod val="75000"/>
                  </a:schemeClr>
                </a:solidFill>
                <a:effectLst/>
                <a:latin typeface="Times New Roman" pitchFamily="18" charset="0"/>
                <a:ea typeface="Times New Roman" pitchFamily="18" charset="0"/>
                <a:cs typeface="Times New Roman" pitchFamily="18" charset="0"/>
              </a:rPr>
              <a:t>= </a:t>
            </a:r>
            <a:endParaRPr kumimoji="0" lang="uz-Cyrl-UZ" sz="3200" b="0" i="0" u="none" strike="noStrike" cap="none" normalizeH="0" baseline="0" dirty="0" smtClean="0">
              <a:ln>
                <a:noFill/>
              </a:ln>
              <a:solidFill>
                <a:schemeClr val="accent1">
                  <a:lumMod val="75000"/>
                </a:schemeClr>
              </a:solidFill>
              <a:effectLst/>
              <a:latin typeface="Arial" pitchFamily="34" charset="0"/>
              <a:cs typeface="Arial" pitchFamily="34" charset="0"/>
            </a:endParaRPr>
          </a:p>
        </p:txBody>
      </p:sp>
      <p:sp>
        <p:nvSpPr>
          <p:cNvPr id="87044" name="Rectangle 4"/>
          <p:cNvSpPr>
            <a:spLocks noChangeArrowheads="1"/>
          </p:cNvSpPr>
          <p:nvPr/>
        </p:nvSpPr>
        <p:spPr bwMode="auto">
          <a:xfrm>
            <a:off x="0" y="85090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Скругленный прямоугольник 7"/>
          <p:cNvSpPr/>
          <p:nvPr/>
        </p:nvSpPr>
        <p:spPr>
          <a:xfrm>
            <a:off x="2705100" y="0"/>
            <a:ext cx="5715000" cy="2082800"/>
          </a:xfrm>
          <a:prstGeom prst="round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046" name="Rectangle 6"/>
          <p:cNvSpPr>
            <a:spLocks noChangeArrowheads="1"/>
          </p:cNvSpPr>
          <p:nvPr/>
        </p:nvSpPr>
        <p:spPr bwMode="auto">
          <a:xfrm>
            <a:off x="2171700" y="1016000"/>
            <a:ext cx="35179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uz-Cyrl-UZ" sz="36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M</a:t>
            </a:r>
            <a:r>
              <a:rPr kumimoji="0" lang="uz-Cyrl-UZ" sz="3600" b="1" i="0" u="none" strike="noStrike" cap="none" normalizeH="0" baseline="-30000" dirty="0" smtClean="0">
                <a:ln>
                  <a:noFill/>
                </a:ln>
                <a:solidFill>
                  <a:schemeClr val="bg1"/>
                </a:solidFill>
                <a:effectLst/>
                <a:latin typeface="Times New Roman" pitchFamily="18" charset="0"/>
                <a:ea typeface="Times New Roman" pitchFamily="18" charset="0"/>
                <a:cs typeface="Times New Roman" pitchFamily="18" charset="0"/>
              </a:rPr>
              <a:t>x</a:t>
            </a:r>
            <a:r>
              <a:rPr kumimoji="0" lang="en-US" sz="3600" b="0" i="0" u="none" strike="noStrike" cap="none" normalizeH="0" baseline="-30000" dirty="0" smtClean="0">
                <a:ln>
                  <a:noFill/>
                </a:ln>
                <a:solidFill>
                  <a:schemeClr val="bg1"/>
                </a:solidFill>
                <a:effectLst/>
                <a:latin typeface="Times New Roman" pitchFamily="18" charset="0"/>
                <a:ea typeface="Times New Roman" pitchFamily="18" charset="0"/>
                <a:cs typeface="Times New Roman" pitchFamily="18" charset="0"/>
              </a:rPr>
              <a:t>/</a:t>
            </a:r>
            <a:r>
              <a:rPr kumimoji="0" lang="uz-Cyrl-UZ" sz="3600" b="1" i="0" u="none" strike="noStrike" cap="none" normalizeH="0" baseline="-30000" dirty="0" smtClean="0">
                <a:ln>
                  <a:noFill/>
                </a:ln>
                <a:solidFill>
                  <a:schemeClr val="bg1"/>
                </a:solidFill>
                <a:effectLst/>
                <a:latin typeface="Times New Roman" pitchFamily="18" charset="0"/>
                <a:ea typeface="Times New Roman" pitchFamily="18" charset="0"/>
                <a:cs typeface="Times New Roman" pitchFamily="18" charset="0"/>
              </a:rPr>
              <a:t>x+z</a:t>
            </a:r>
            <a:r>
              <a:rPr kumimoji="0" lang="uz-Cyrl-UZ" sz="36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endParaRPr kumimoji="0" lang="uz-Cyrl-UZ" sz="3600" b="0" i="0" u="none" strike="noStrike" cap="none" normalizeH="0" baseline="0" dirty="0" smtClean="0">
              <a:ln>
                <a:noFill/>
              </a:ln>
              <a:solidFill>
                <a:schemeClr val="bg1"/>
              </a:solidFill>
              <a:effectLst/>
              <a:latin typeface="Arial" pitchFamily="34" charset="0"/>
              <a:cs typeface="Arial" pitchFamily="34" charset="0"/>
            </a:endParaRPr>
          </a:p>
        </p:txBody>
      </p:sp>
      <p:graphicFrame>
        <p:nvGraphicFramePr>
          <p:cNvPr id="87045" name="Object 5"/>
          <p:cNvGraphicFramePr>
            <a:graphicFrameLocks noChangeAspect="1"/>
          </p:cNvGraphicFramePr>
          <p:nvPr/>
        </p:nvGraphicFramePr>
        <p:xfrm>
          <a:off x="4851400" y="635000"/>
          <a:ext cx="2235200" cy="1358900"/>
        </p:xfrm>
        <a:graphic>
          <a:graphicData uri="http://schemas.openxmlformats.org/presentationml/2006/ole">
            <p:oleObj spid="_x0000_s87045" name="Формула" r:id="rId7" imgW="685800" imgH="393480" progId="Equation.3">
              <p:embed/>
            </p:oleObj>
          </a:graphicData>
        </a:graphic>
      </p:graphicFrame>
      <p:sp>
        <p:nvSpPr>
          <p:cNvPr id="87047" name="Rectangle 7"/>
          <p:cNvSpPr>
            <a:spLocks noChangeArrowheads="1"/>
          </p:cNvSpPr>
          <p:nvPr/>
        </p:nvSpPr>
        <p:spPr bwMode="auto">
          <a:xfrm>
            <a:off x="0" y="85090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spd="slow" advClick="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C:\Users\qwerty\Desktop\Aholiga doir rasmlar\Без названия.jpg"/>
          <p:cNvPicPr>
            <a:picLocks noChangeAspect="1" noChangeArrowheads="1"/>
          </p:cNvPicPr>
          <p:nvPr/>
        </p:nvPicPr>
        <p:blipFill>
          <a:blip r:embed="rId2">
            <a:duotone>
              <a:schemeClr val="accent4">
                <a:shade val="45000"/>
                <a:satMod val="135000"/>
              </a:schemeClr>
              <a:prstClr val="white"/>
            </a:duotone>
          </a:blip>
          <a:srcRect/>
          <a:stretch>
            <a:fillRect/>
          </a:stretch>
        </p:blipFill>
        <p:spPr bwMode="auto">
          <a:xfrm>
            <a:off x="0" y="0"/>
            <a:ext cx="12192000" cy="6858000"/>
          </a:xfrm>
          <a:prstGeom prst="rect">
            <a:avLst/>
          </a:prstGeom>
          <a:ln>
            <a:noFill/>
          </a:ln>
          <a:effectLst>
            <a:softEdge rad="112500"/>
          </a:effectLst>
        </p:spPr>
      </p:pic>
      <p:sp>
        <p:nvSpPr>
          <p:cNvPr id="4" name="Прямоугольник 3"/>
          <p:cNvSpPr/>
          <p:nvPr/>
        </p:nvSpPr>
        <p:spPr>
          <a:xfrm>
            <a:off x="838200" y="331738"/>
            <a:ext cx="9385300" cy="1938992"/>
          </a:xfrm>
          <a:prstGeom prst="rect">
            <a:avLst/>
          </a:prstGeom>
        </p:spPr>
        <p:txBody>
          <a:bodyPr wrap="square">
            <a:spAutoFit/>
          </a:bodyPr>
          <a:lstStyle/>
          <a:p>
            <a:pPr>
              <a:buFont typeface="Wingdings" pitchFamily="2" charset="2"/>
              <a:buChar char="ü"/>
            </a:pPr>
            <a:r>
              <a:rPr lang="uz-Cyrl-UZ" sz="2000" dirty="0" smtClean="0">
                <a:solidFill>
                  <a:schemeClr val="accent6">
                    <a:lumMod val="50000"/>
                  </a:schemeClr>
                </a:solidFill>
              </a:rPr>
              <a:t>Nikoh erkak bilan ayolning tarixan tarkib topgan, jamiyat  tomonidan   muayyan   tartibga   solib  turiladigan o’zaro, xamda bolalariga nisbatan munosabatlari shaklidir. Nikoh   o’z   evolyutsiyasiga,   turlariga   ega   bo’lgan   sosial jarayondir. Jamiyat taraqqiyotining ma’lum davrida paydo bo’lgan nikoh, jamiyat rivojlanishi bilan takomillashib, shaklan o’zgarib  boradi. </a:t>
            </a:r>
            <a:endParaRPr lang="ru-RU" sz="2000" dirty="0">
              <a:solidFill>
                <a:schemeClr val="accent6">
                  <a:lumMod val="50000"/>
                </a:schemeClr>
              </a:solidFill>
            </a:endParaRPr>
          </a:p>
        </p:txBody>
      </p:sp>
      <p:sp>
        <p:nvSpPr>
          <p:cNvPr id="92163" name="Rectangle 3"/>
          <p:cNvSpPr>
            <a:spLocks noChangeArrowheads="1"/>
          </p:cNvSpPr>
          <p:nvPr/>
        </p:nvSpPr>
        <p:spPr bwMode="auto">
          <a:xfrm>
            <a:off x="889000" y="2273300"/>
            <a:ext cx="934720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 typeface="Wingdings" pitchFamily="2" charset="2"/>
              <a:buChar char="ü"/>
              <a:tabLst/>
            </a:pPr>
            <a:r>
              <a:rPr kumimoji="0" lang="uz-Cyrl-UZ" sz="2000" b="0" i="0" u="none" strike="noStrike" cap="none" normalizeH="0" baseline="0" dirty="0" smtClean="0">
                <a:ln>
                  <a:noFill/>
                </a:ln>
                <a:solidFill>
                  <a:schemeClr val="accent6"/>
                </a:solidFill>
                <a:effectLst/>
                <a:ea typeface="Times New Roman" pitchFamily="18" charset="0"/>
                <a:cs typeface="Times New Roman" pitchFamily="18" charset="0"/>
              </a:rPr>
              <a:t>Nikoxni qayd etish, ya’ni ro’yxatga olish fuqarolik tartibi qonun- qoidalarva diniy urf-odatlarga ko’ra amalga oshiriladi. Har bir davlatda nikohga kirish yosh yigit va qizlar uchun belgilangan va davlat, oila hamda nikoh qonunlari orqali rasmiylashtirilgan.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Nikoxga</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kiruvchilar</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soni</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davlat</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maxsus</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tashkilotlari</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tomonidan</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muntazam</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ro’yxatga</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olib</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 </a:t>
            </a:r>
            <a:r>
              <a:rPr kumimoji="0" lang="en-GB" sz="2000" b="0" i="0" u="none" strike="noStrike" cap="none" normalizeH="0" baseline="0" dirty="0" err="1" smtClean="0">
                <a:ln>
                  <a:noFill/>
                </a:ln>
                <a:solidFill>
                  <a:schemeClr val="accent6"/>
                </a:solidFill>
                <a:effectLst/>
                <a:ea typeface="Times New Roman" pitchFamily="18" charset="0"/>
                <a:cs typeface="Times New Roman" pitchFamily="18" charset="0"/>
              </a:rPr>
              <a:t>boriladi</a:t>
            </a:r>
            <a:r>
              <a:rPr kumimoji="0" lang="en-GB" sz="2000" b="0" i="0" u="none" strike="noStrike" cap="none" normalizeH="0" baseline="0" dirty="0" smtClean="0">
                <a:ln>
                  <a:noFill/>
                </a:ln>
                <a:solidFill>
                  <a:schemeClr val="accent6"/>
                </a:solidFill>
                <a:effectLst/>
                <a:ea typeface="Times New Roman" pitchFamily="18" charset="0"/>
                <a:cs typeface="Times New Roman" pitchFamily="18" charset="0"/>
              </a:rPr>
              <a:t>.</a:t>
            </a:r>
            <a:endParaRPr kumimoji="0" lang="en-GB" sz="2000" b="0" i="0" u="none" strike="noStrike" cap="none" normalizeH="0" baseline="0" dirty="0" smtClean="0">
              <a:ln>
                <a:noFill/>
              </a:ln>
              <a:solidFill>
                <a:schemeClr val="accent6"/>
              </a:solidFill>
              <a:effectLst/>
              <a:cs typeface="Arial" pitchFamily="34" charset="0"/>
            </a:endParaRPr>
          </a:p>
        </p:txBody>
      </p:sp>
      <p:sp>
        <p:nvSpPr>
          <p:cNvPr id="92164" name="Rectangle 4"/>
          <p:cNvSpPr>
            <a:spLocks noChangeArrowheads="1"/>
          </p:cNvSpPr>
          <p:nvPr/>
        </p:nvSpPr>
        <p:spPr bwMode="auto">
          <a:xfrm>
            <a:off x="990600" y="4140200"/>
            <a:ext cx="101854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 typeface="Wingdings" pitchFamily="2" charset="2"/>
              <a:buChar char="ü"/>
              <a:tabLst/>
            </a:pPr>
            <a:r>
              <a:rPr kumimoji="0" lang="uz-Cyrl-UZ" sz="2000" b="0" i="0" u="none" strike="noStrike" cap="none" normalizeH="0" baseline="0" dirty="0" smtClean="0">
                <a:ln>
                  <a:noFill/>
                </a:ln>
                <a:solidFill>
                  <a:schemeClr val="bg1">
                    <a:lumMod val="95000"/>
                    <a:lumOff val="5000"/>
                  </a:schemeClr>
                </a:solidFill>
                <a:effectLst/>
                <a:latin typeface="+mj-lt"/>
                <a:ea typeface="Times New Roman" pitchFamily="18" charset="0"/>
                <a:cs typeface="Times New Roman" pitchFamily="18" charset="0"/>
              </a:rPr>
              <a:t>Demografiyada nikoh aholi takror barpo bo’lishiga bevosita ta’sir etuvchi demografik jarayon sifatida, o’z o’rganish uslubi, koeffitsientlari yordamida taxlil etiladi. Aholi guruhidagi nikohlilik darajasini nikoh koeffitsientlari yordamida aniq o’rganiladi. Nikoh koeffitsientlari aholini (erkaklar va ayollarning) nikohda bo’lishini ifodalovchi nisbiy ko’rsatkich bo’lib, u ma’lum davrda qayd etilgan nikohlar sonini nikoh yoshidagi aholiga (16 yoshdan yuqori) nisbati bilan o’lchanadi</a:t>
            </a:r>
            <a:r>
              <a:rPr kumimoji="0" lang="uz-Cyrl-UZ" sz="2000" b="0" i="0" u="none" strike="noStrike" cap="none" normalizeH="0" baseline="0" dirty="0" smtClean="0">
                <a:ln>
                  <a:noFill/>
                </a:ln>
                <a:solidFill>
                  <a:srgbClr val="7030A0"/>
                </a:solidFill>
                <a:effectLst/>
                <a:latin typeface="+mj-lt"/>
                <a:ea typeface="Times New Roman" pitchFamily="18" charset="0"/>
                <a:cs typeface="Times New Roman" pitchFamily="18" charset="0"/>
              </a:rPr>
              <a:t>.</a:t>
            </a:r>
            <a:endParaRPr kumimoji="0" lang="uz-Cyrl-UZ" sz="2000" b="0" i="0" u="none" strike="noStrike" cap="none" normalizeH="0" baseline="0" dirty="0" smtClean="0">
              <a:ln>
                <a:noFill/>
              </a:ln>
              <a:solidFill>
                <a:srgbClr val="7030A0"/>
              </a:solidFill>
              <a:effectLst/>
              <a:latin typeface="+mj-lt"/>
              <a:cs typeface="Arial" pitchFamily="34" charset="0"/>
            </a:endParaRPr>
          </a:p>
        </p:txBody>
      </p:sp>
    </p:spTree>
  </p:cSld>
  <p:clrMapOvr>
    <a:masterClrMapping/>
  </p:clrMapOvr>
  <p:transition spd="slow" advClick="0">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41700" y="152400"/>
            <a:ext cx="4292600" cy="11176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uz-Cyrl-UZ" sz="4000" b="1" dirty="0" smtClean="0"/>
              <a:t>Nikoh</a:t>
            </a:r>
            <a:endParaRPr lang="ru-RU" sz="4000" b="1" dirty="0"/>
          </a:p>
        </p:txBody>
      </p:sp>
      <p:sp>
        <p:nvSpPr>
          <p:cNvPr id="3" name="Стрелка вниз 2"/>
          <p:cNvSpPr/>
          <p:nvPr/>
        </p:nvSpPr>
        <p:spPr>
          <a:xfrm rot="2575301">
            <a:off x="4193145" y="1094760"/>
            <a:ext cx="894475" cy="2232107"/>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4" name="Стрелка вниз 3"/>
          <p:cNvSpPr/>
          <p:nvPr/>
        </p:nvSpPr>
        <p:spPr>
          <a:xfrm rot="19476991">
            <a:off x="5855390" y="1188077"/>
            <a:ext cx="889000" cy="2002101"/>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6" name="Скругленный прямоугольник 5"/>
          <p:cNvSpPr/>
          <p:nvPr/>
        </p:nvSpPr>
        <p:spPr>
          <a:xfrm>
            <a:off x="1498600" y="3111500"/>
            <a:ext cx="3378200" cy="25908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7" name="Скругленный прямоугольник 6"/>
          <p:cNvSpPr/>
          <p:nvPr/>
        </p:nvSpPr>
        <p:spPr>
          <a:xfrm>
            <a:off x="6172200" y="3086100"/>
            <a:ext cx="3403600" cy="25908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uz-Cyrl-UZ" sz="3200" dirty="0" smtClean="0">
                <a:latin typeface="Arial" pitchFamily="34" charset="0"/>
                <a:cs typeface="Arial" pitchFamily="34" charset="0"/>
              </a:rPr>
              <a:t>yig’indi koeffitsientlari </a:t>
            </a:r>
            <a:endParaRPr lang="ru-RU" sz="3200" dirty="0">
              <a:latin typeface="Arial" pitchFamily="34" charset="0"/>
              <a:cs typeface="Arial" pitchFamily="34" charset="0"/>
            </a:endParaRPr>
          </a:p>
        </p:txBody>
      </p:sp>
      <p:sp>
        <p:nvSpPr>
          <p:cNvPr id="8" name="Прямоугольник 7"/>
          <p:cNvSpPr/>
          <p:nvPr/>
        </p:nvSpPr>
        <p:spPr>
          <a:xfrm>
            <a:off x="1638301" y="3797300"/>
            <a:ext cx="3024380" cy="1077218"/>
          </a:xfrm>
          <a:prstGeom prst="rect">
            <a:avLst/>
          </a:prstGeom>
        </p:spPr>
        <p:txBody>
          <a:bodyPr wrap="square">
            <a:spAutoFit/>
          </a:bodyPr>
          <a:lstStyle/>
          <a:p>
            <a:r>
              <a:rPr lang="uz-Cyrl-UZ" sz="3200" b="1" dirty="0" smtClean="0"/>
              <a:t> umumiy yosh guruhlari </a:t>
            </a:r>
            <a:endParaRPr lang="ru-RU" sz="3200" b="1" dirty="0"/>
          </a:p>
        </p:txBody>
      </p:sp>
    </p:spTree>
  </p:cSld>
  <p:clrMapOvr>
    <a:masterClrMapping/>
  </p:clrMapOvr>
  <p:transition spd="slow" advClick="0">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Нашивка 5"/>
          <p:cNvSpPr/>
          <p:nvPr/>
        </p:nvSpPr>
        <p:spPr>
          <a:xfrm>
            <a:off x="0" y="1099457"/>
            <a:ext cx="4223657" cy="1469571"/>
          </a:xfrm>
          <a:prstGeom prst="chevron">
            <a:avLst/>
          </a:prstGeom>
          <a:solidFill>
            <a:schemeClr val="accent4">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smtClean="0">
                <a:solidFill>
                  <a:schemeClr val="accent6"/>
                </a:solidFill>
              </a:rPr>
              <a:t>Nikohning umumiy koeffitsienti </a:t>
            </a:r>
            <a:endParaRPr lang="ru-RU" sz="2800" b="1" dirty="0">
              <a:solidFill>
                <a:schemeClr val="accent6"/>
              </a:solidFill>
            </a:endParaRPr>
          </a:p>
        </p:txBody>
      </p:sp>
      <p:sp>
        <p:nvSpPr>
          <p:cNvPr id="10" name="Табличка 9"/>
          <p:cNvSpPr/>
          <p:nvPr/>
        </p:nvSpPr>
        <p:spPr>
          <a:xfrm>
            <a:off x="4147457" y="206828"/>
            <a:ext cx="4071257" cy="3733799"/>
          </a:xfrm>
          <a:prstGeom prst="plaque">
            <a:avLst/>
          </a:prstGeom>
          <a:solidFill>
            <a:schemeClr val="accent4">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8305" name="Rectangle 1"/>
          <p:cNvSpPr>
            <a:spLocks noChangeArrowheads="1"/>
          </p:cNvSpPr>
          <p:nvPr/>
        </p:nvSpPr>
        <p:spPr bwMode="auto">
          <a:xfrm>
            <a:off x="4201888" y="555172"/>
            <a:ext cx="4147458"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ma</a:t>
            </a:r>
            <a:r>
              <a:rPr kumimoji="0" lang="uz-Cyrl-UZ" sz="2800" b="1" i="0" u="none"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uz-Cyrl-UZ"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lum xududda ma</a:t>
            </a:r>
            <a:r>
              <a:rPr kumimoji="0" lang="uz-Cyrl-UZ" sz="2800" b="1" i="0" u="none"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uz-Cyrl-UZ"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lum davrda nikohga kirganlar sonining shu hudud aholisining o</a:t>
            </a:r>
            <a:r>
              <a:rPr kumimoji="0" lang="uz-Cyrl-UZ" sz="2800" b="1" i="0" u="none"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uz-Cyrl-UZ"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rtacha soniga nisbatan ifodalaydi.</a:t>
            </a:r>
            <a:endParaRPr kumimoji="0" lang="uz-Cyrl-UZ" sz="2800" b="1" i="0" u="none" strike="noStrike" cap="none" normalizeH="0" baseline="0" dirty="0" smtClean="0">
              <a:ln>
                <a:noFill/>
              </a:ln>
              <a:solidFill>
                <a:srgbClr val="FF0000"/>
              </a:solidFill>
              <a:effectLst/>
              <a:latin typeface="Arial" pitchFamily="34" charset="0"/>
              <a:cs typeface="Arial" pitchFamily="34" charset="0"/>
            </a:endParaRPr>
          </a:p>
        </p:txBody>
      </p:sp>
      <p:sp>
        <p:nvSpPr>
          <p:cNvPr id="7" name="Табличка 6"/>
          <p:cNvSpPr/>
          <p:nvPr/>
        </p:nvSpPr>
        <p:spPr>
          <a:xfrm>
            <a:off x="8414657" y="413657"/>
            <a:ext cx="3548743" cy="3265714"/>
          </a:xfrm>
          <a:prstGeom prst="plaque">
            <a:avLst/>
          </a:prstGeom>
          <a:solidFill>
            <a:schemeClr val="accent4">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4400" dirty="0">
              <a:solidFill>
                <a:schemeClr val="accent6"/>
              </a:solidFill>
            </a:endParaRPr>
          </a:p>
        </p:txBody>
      </p:sp>
      <p:sp>
        <p:nvSpPr>
          <p:cNvPr id="98306" name="Rectangle 2"/>
          <p:cNvSpPr>
            <a:spLocks noChangeArrowheads="1"/>
          </p:cNvSpPr>
          <p:nvPr/>
        </p:nvSpPr>
        <p:spPr bwMode="auto">
          <a:xfrm>
            <a:off x="8044544" y="1665515"/>
            <a:ext cx="3113313"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4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R=</a:t>
            </a:r>
            <a:r>
              <a:rPr kumimoji="0" lang="en-GB" sz="40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endParaRPr kumimoji="0" lang="en-GB" sz="4000" b="1" i="0" u="none" strike="noStrike" cap="none" normalizeH="0" baseline="0" dirty="0" smtClean="0">
              <a:ln>
                <a:noFill/>
              </a:ln>
              <a:solidFill>
                <a:schemeClr val="accent6"/>
              </a:solidFill>
              <a:effectLst/>
              <a:latin typeface="Arial" pitchFamily="34" charset="0"/>
              <a:cs typeface="Arial" pitchFamily="34" charset="0"/>
            </a:endParaRPr>
          </a:p>
        </p:txBody>
      </p:sp>
      <p:graphicFrame>
        <p:nvGraphicFramePr>
          <p:cNvPr id="2" name="Object 1"/>
          <p:cNvGraphicFramePr>
            <a:graphicFrameLocks noChangeAspect="1"/>
          </p:cNvGraphicFramePr>
          <p:nvPr/>
        </p:nvGraphicFramePr>
        <p:xfrm>
          <a:off x="9329057" y="1447801"/>
          <a:ext cx="2623458" cy="1088570"/>
        </p:xfrm>
        <a:graphic>
          <a:graphicData uri="http://schemas.openxmlformats.org/presentationml/2006/ole">
            <p:oleObj spid="_x0000_s98305" name="Формула" r:id="rId3" imgW="812520" imgH="393480" progId="Equation.3">
              <p:embed/>
            </p:oleObj>
          </a:graphicData>
        </a:graphic>
      </p:graphicFrame>
      <p:sp>
        <p:nvSpPr>
          <p:cNvPr id="9" name="Скругленный прямоугольник 8"/>
          <p:cNvSpPr/>
          <p:nvPr/>
        </p:nvSpPr>
        <p:spPr>
          <a:xfrm>
            <a:off x="4114800" y="5693229"/>
            <a:ext cx="7271657" cy="957943"/>
          </a:xfrm>
          <a:prstGeom prst="roundRect">
            <a:avLst/>
          </a:prstGeom>
          <a:solidFill>
            <a:schemeClr val="accent4">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кругленный прямоугольник 10"/>
          <p:cNvSpPr/>
          <p:nvPr/>
        </p:nvSpPr>
        <p:spPr>
          <a:xfrm>
            <a:off x="4376057" y="4604656"/>
            <a:ext cx="6705600" cy="957943"/>
          </a:xfrm>
          <a:prstGeom prst="roundRect">
            <a:avLst/>
          </a:prstGeom>
          <a:solidFill>
            <a:schemeClr val="accent4">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8308" name="Rectangle 4"/>
          <p:cNvSpPr>
            <a:spLocks noChangeArrowheads="1"/>
          </p:cNvSpPr>
          <p:nvPr/>
        </p:nvSpPr>
        <p:spPr bwMode="auto">
          <a:xfrm>
            <a:off x="4278085" y="4822372"/>
            <a:ext cx="6346371"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B </a:t>
            </a:r>
            <a:r>
              <a:rPr kumimoji="0" lang="en-GB" sz="32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a:t>
            </a:r>
            <a:r>
              <a:rPr kumimoji="0" lang="en-GB" sz="28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8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bir</a:t>
            </a:r>
            <a:r>
              <a:rPr kumimoji="0" lang="en-GB" sz="28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8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yilda</a:t>
            </a:r>
            <a:r>
              <a:rPr kumimoji="0" lang="en-GB" sz="28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8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nikohga</a:t>
            </a:r>
            <a:r>
              <a:rPr kumimoji="0" lang="en-GB" sz="28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8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kirganlar</a:t>
            </a:r>
            <a:r>
              <a:rPr kumimoji="0" lang="en-GB" sz="28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8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soni</a:t>
            </a:r>
            <a:endParaRPr kumimoji="0" lang="en-GB" sz="3600" b="1" i="0" u="none" strike="noStrike" cap="none" normalizeH="0" baseline="0" dirty="0" smtClean="0">
              <a:ln>
                <a:noFill/>
              </a:ln>
              <a:solidFill>
                <a:schemeClr val="accent6"/>
              </a:solidFill>
              <a:effectLst/>
              <a:latin typeface="Arial" pitchFamily="34" charset="0"/>
              <a:cs typeface="Arial" pitchFamily="34" charset="0"/>
            </a:endParaRPr>
          </a:p>
        </p:txBody>
      </p:sp>
      <p:sp>
        <p:nvSpPr>
          <p:cNvPr id="98309" name="Rectangle 5"/>
          <p:cNvSpPr>
            <a:spLocks noChangeArrowheads="1"/>
          </p:cNvSpPr>
          <p:nvPr/>
        </p:nvSpPr>
        <p:spPr bwMode="auto">
          <a:xfrm>
            <a:off x="3614058" y="5754861"/>
            <a:ext cx="8098971"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P16+ </a:t>
            </a:r>
            <a:r>
              <a:rPr kumimoji="0" lang="en-GB" sz="24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440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a:t>
            </a:r>
            <a:r>
              <a:rPr kumimoji="0" lang="en-GB" sz="24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16 </a:t>
            </a:r>
            <a:r>
              <a:rPr kumimoji="0" lang="en-GB" sz="24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yosh</a:t>
            </a:r>
            <a:r>
              <a:rPr kumimoji="0" lang="en-GB" sz="24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4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va</a:t>
            </a:r>
            <a:r>
              <a:rPr kumimoji="0" lang="en-GB" sz="24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4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undan</a:t>
            </a:r>
            <a:r>
              <a:rPr kumimoji="0" lang="en-GB" sz="24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4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yuqori</a:t>
            </a:r>
            <a:r>
              <a:rPr kumimoji="0" lang="en-GB" sz="24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4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nikoh</a:t>
            </a:r>
            <a:r>
              <a:rPr kumimoji="0" lang="en-GB" sz="24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4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yoshdagi</a:t>
            </a:r>
            <a:r>
              <a:rPr kumimoji="0" lang="en-GB" sz="24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 </a:t>
            </a:r>
            <a:r>
              <a:rPr kumimoji="0" lang="en-GB" sz="2400" b="1" i="0" u="none" strike="noStrike" cap="none" normalizeH="0" baseline="0" dirty="0" err="1" smtClean="0">
                <a:ln>
                  <a:noFill/>
                </a:ln>
                <a:solidFill>
                  <a:schemeClr val="accent6"/>
                </a:solidFill>
                <a:effectLst/>
                <a:latin typeface="Times New Roman" pitchFamily="18" charset="0"/>
                <a:ea typeface="Times New Roman" pitchFamily="18" charset="0"/>
                <a:cs typeface="Times New Roman" pitchFamily="18" charset="0"/>
              </a:rPr>
              <a:t>aholi</a:t>
            </a:r>
            <a:r>
              <a:rPr kumimoji="0" lang="en-GB" sz="2400" b="1" i="0" u="none" strike="noStrike" cap="none" normalizeH="0" baseline="0" dirty="0" smtClean="0">
                <a:ln>
                  <a:noFill/>
                </a:ln>
                <a:solidFill>
                  <a:schemeClr val="accent6"/>
                </a:solidFill>
                <a:effectLst/>
                <a:latin typeface="Times New Roman" pitchFamily="18" charset="0"/>
                <a:ea typeface="Times New Roman" pitchFamily="18" charset="0"/>
                <a:cs typeface="Times New Roman" pitchFamily="18" charset="0"/>
              </a:rPr>
              <a:t>.</a:t>
            </a:r>
            <a:endParaRPr kumimoji="0" lang="en-GB" sz="3200" b="1" i="0" u="none" strike="noStrike" cap="none" normalizeH="0" baseline="0" dirty="0" smtClean="0">
              <a:ln>
                <a:noFill/>
              </a:ln>
              <a:solidFill>
                <a:schemeClr val="accent6"/>
              </a:solidFill>
              <a:effectLst/>
              <a:latin typeface="Arial" pitchFamily="34" charset="0"/>
              <a:cs typeface="Arial" pitchFamily="34" charset="0"/>
            </a:endParaRPr>
          </a:p>
        </p:txBody>
      </p:sp>
    </p:spTree>
  </p:cSld>
  <p:clrMapOvr>
    <a:masterClrMapping/>
  </p:clrMapOvr>
  <p:transition spd="slow" advClick="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Рамка 1"/>
          <p:cNvSpPr/>
          <p:nvPr/>
        </p:nvSpPr>
        <p:spPr>
          <a:xfrm>
            <a:off x="1719943" y="315686"/>
            <a:ext cx="8153400" cy="6542314"/>
          </a:xfrm>
          <a:prstGeom prst="frame">
            <a:avLst/>
          </a:prstGeom>
          <a:solidFill>
            <a:schemeClr val="accent2">
              <a:lumMod val="60000"/>
              <a:lumOff val="4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97281" name="Rectangle 1"/>
          <p:cNvSpPr>
            <a:spLocks noChangeArrowheads="1"/>
          </p:cNvSpPr>
          <p:nvPr/>
        </p:nvSpPr>
        <p:spPr bwMode="auto">
          <a:xfrm>
            <a:off x="2645227" y="1099457"/>
            <a:ext cx="6411687"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Nikohning umumiy koeffitsienti orqali ma</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Calibri"/>
                <a:ea typeface="Times New Roman" pitchFamily="18" charset="0"/>
                <a:cs typeface="Times New Roman" pitchFamily="18" charset="0"/>
              </a:rPr>
              <a:t>’</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lum davlat yoki aholi guruhi nikoh dinamikasidagi o</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Calibri"/>
                <a:ea typeface="Times New Roman" pitchFamily="18" charset="0"/>
                <a:cs typeface="Times New Roman" pitchFamily="18" charset="0"/>
              </a:rPr>
              <a:t>’</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zgarishlar, nikohga ijtimoiy iqtisodiy omi</a:t>
            </a:r>
            <a:r>
              <a:rPr kumimoji="0" lang="en-US"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l</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lar ta</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Calibri"/>
                <a:ea typeface="Times New Roman" pitchFamily="18" charset="0"/>
                <a:cs typeface="Times New Roman" pitchFamily="18" charset="0"/>
              </a:rPr>
              <a:t>’</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sirini o</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Calibri"/>
                <a:ea typeface="Times New Roman" pitchFamily="18" charset="0"/>
                <a:cs typeface="Times New Roman" pitchFamily="18" charset="0"/>
              </a:rPr>
              <a:t>’</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rganish mumkin. Lekin, nikohning umumiy koeffitsienti ham tug</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Calibri"/>
                <a:ea typeface="Times New Roman" pitchFamily="18" charset="0"/>
                <a:cs typeface="Times New Roman" pitchFamily="18" charset="0"/>
              </a:rPr>
              <a:t>’</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ilish va o</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Calibri"/>
                <a:ea typeface="Times New Roman" pitchFamily="18" charset="0"/>
                <a:cs typeface="Times New Roman" pitchFamily="18" charset="0"/>
              </a:rPr>
              <a:t>’</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limning umumiy koeffitsientlari kabi aholining yosh jinsiy tarkibiga bog</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Calibri"/>
                <a:ea typeface="Times New Roman" pitchFamily="18" charset="0"/>
                <a:cs typeface="Times New Roman" pitchFamily="18" charset="0"/>
              </a:rPr>
              <a:t>’</a:t>
            </a:r>
            <a:r>
              <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Times New Roman" pitchFamily="18" charset="0"/>
                <a:ea typeface="Times New Roman" pitchFamily="18" charset="0"/>
                <a:cs typeface="Times New Roman" pitchFamily="18" charset="0"/>
              </a:rPr>
              <a:t>liqdir.</a:t>
            </a:r>
            <a:endParaRPr kumimoji="0" lang="uz-Cyrl-UZ" sz="3200" b="1" i="0" u="none" strike="noStrike" normalizeH="0" baseline="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Arial" pitchFamily="34" charset="0"/>
              <a:cs typeface="Arial" pitchFamily="34" charset="0"/>
            </a:endParaRPr>
          </a:p>
        </p:txBody>
      </p:sp>
    </p:spTree>
  </p:cSld>
  <p:clrMapOvr>
    <a:masterClrMapping/>
  </p:clrMapOvr>
  <p:transition spd="slow" advClick="0">
    <p:zoom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7" name="Picture 1" descr="C:\Users\qwerty\Desktop\Aholiga doir rasmlar\population-segmentation.jpg"/>
          <p:cNvPicPr>
            <a:picLocks noChangeAspect="1" noChangeArrowheads="1"/>
          </p:cNvPicPr>
          <p:nvPr/>
        </p:nvPicPr>
        <p:blipFill>
          <a:blip r:embed="rId2"/>
          <a:srcRect/>
          <a:stretch>
            <a:fillRect/>
          </a:stretch>
        </p:blipFill>
        <p:spPr bwMode="auto">
          <a:xfrm>
            <a:off x="0" y="-152400"/>
            <a:ext cx="12192000" cy="7010400"/>
          </a:xfrm>
          <a:prstGeom prst="rect">
            <a:avLst/>
          </a:prstGeom>
          <a:noFill/>
        </p:spPr>
      </p:pic>
      <p:sp>
        <p:nvSpPr>
          <p:cNvPr id="96258" name="Rectangle 2"/>
          <p:cNvSpPr>
            <a:spLocks noChangeArrowheads="1"/>
          </p:cNvSpPr>
          <p:nvPr/>
        </p:nvSpPr>
        <p:spPr bwMode="auto">
          <a:xfrm>
            <a:off x="5867399" y="-163287"/>
            <a:ext cx="6324601"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Aholining nikoh xolatini o</a:t>
            </a:r>
            <a:r>
              <a:rPr kumimoji="0" lang="uz-Cyrl-UZ" sz="2000" b="1"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rganishda nikohning yosh guruhlari koeffitsienti aniq ko</a:t>
            </a:r>
            <a:r>
              <a:rPr kumimoji="0" lang="uz-Cyrl-UZ" sz="2000" b="1"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rsatkich xisoblanadi. Bu koeffitsient yordamida </a:t>
            </a: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uz-Cyrl-UZ"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ma</a:t>
            </a:r>
            <a:r>
              <a:rPr kumimoji="0" lang="uz-Cyrl-UZ" sz="2000" b="1"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lum yosh guruhlardagi(16-19,20.24, 25-29...) erkaklar, ayollar, bo</a:t>
            </a:r>
            <a:r>
              <a:rPr kumimoji="0" lang="uz-Cyrl-UZ" sz="2000" b="1" i="0" u="none" strike="noStrike" cap="none" normalizeH="0" baseline="0" dirty="0" smtClean="0">
                <a:ln>
                  <a:noFill/>
                </a:ln>
                <a:solidFill>
                  <a:schemeClr val="bg1"/>
                </a:solidFill>
                <a:effectLst/>
                <a:latin typeface="Calibri"/>
                <a:ea typeface="Times New Roman" pitchFamily="18" charset="0"/>
                <a:cs typeface="Times New Roman" pitchFamily="18" charset="0"/>
              </a:rPr>
              <a:t>’</a:t>
            </a:r>
            <a:r>
              <a:rPr kumimoji="0" lang="uz-Cyrl-UZ"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ydoqlar, ajralganlar</a:t>
            </a:r>
            <a:r>
              <a:rPr lang="en-US" sz="2000" b="1" dirty="0" smtClean="0">
                <a:solidFill>
                  <a:schemeClr val="bg1"/>
                </a:solidFill>
                <a:latin typeface="Times New Roman" pitchFamily="18" charset="0"/>
                <a:ea typeface="Times New Roman" pitchFamily="18" charset="0"/>
                <a:cs typeface="Times New Roman" pitchFamily="18" charset="0"/>
              </a:rPr>
              <a:t>, </a:t>
            </a:r>
            <a:r>
              <a:rPr kumimoji="0" lang="uz-Cyrl-UZ"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bevalarga nisbatan nikohda turganlar soni aniqlanadi.</a:t>
            </a:r>
            <a:endParaRPr kumimoji="0" lang="uz-Cyrl-UZ" sz="2000" b="1" i="0" u="none" strike="noStrike" cap="none" normalizeH="0" baseline="0" dirty="0" smtClean="0">
              <a:ln>
                <a:noFill/>
              </a:ln>
              <a:solidFill>
                <a:schemeClr val="bg1"/>
              </a:solidFill>
              <a:effectLst/>
              <a:latin typeface="Arial" pitchFamily="34" charset="0"/>
              <a:cs typeface="Arial" pitchFamily="34" charset="0"/>
            </a:endParaRPr>
          </a:p>
        </p:txBody>
      </p:sp>
    </p:spTree>
  </p:cSld>
  <p:clrMapOvr>
    <a:masterClrMapping/>
  </p:clrMapOvr>
  <p:transition spd="slow" advClick="0">
    <p:cover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араллелограмм 2"/>
          <p:cNvSpPr/>
          <p:nvPr/>
        </p:nvSpPr>
        <p:spPr>
          <a:xfrm>
            <a:off x="4332514" y="533399"/>
            <a:ext cx="7859486" cy="5606144"/>
          </a:xfrm>
          <a:prstGeom prst="parallelogram">
            <a:avLst/>
          </a:prstGeom>
          <a:solidFill>
            <a:schemeClr val="tx2">
              <a:lumMod val="5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Скругленный прямоугольник 3"/>
          <p:cNvSpPr/>
          <p:nvPr/>
        </p:nvSpPr>
        <p:spPr>
          <a:xfrm>
            <a:off x="522513" y="849086"/>
            <a:ext cx="3537858" cy="4735285"/>
          </a:xfrm>
          <a:prstGeom prst="roundRect">
            <a:avLst/>
          </a:prstGeom>
          <a:solidFill>
            <a:schemeClr val="tx2">
              <a:lumMod val="5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5233" name="Rectangle 1"/>
          <p:cNvSpPr>
            <a:spLocks noChangeArrowheads="1"/>
          </p:cNvSpPr>
          <p:nvPr/>
        </p:nvSpPr>
        <p:spPr bwMode="auto">
          <a:xfrm>
            <a:off x="620487" y="1382486"/>
            <a:ext cx="327660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Nikohning yosh guruhlari koeffitsienti ma</a:t>
            </a:r>
            <a:r>
              <a:rPr kumimoji="0" lang="uz-Cyrl-UZ" sz="2800" b="0"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800" b="0"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lum yoshda nikohga kirganlar sonini shu yoshdagi aholi soeniga nisbatan ifodalaydi.</a:t>
            </a:r>
            <a:endParaRPr kumimoji="0" lang="uz-Cyrl-UZ" sz="3600" b="0" i="0" u="none" strike="noStrike" cap="none" normalizeH="0" baseline="0" dirty="0" smtClean="0">
              <a:ln>
                <a:noFill/>
              </a:ln>
              <a:solidFill>
                <a:srgbClr val="FFFF00"/>
              </a:solidFill>
              <a:effectLst/>
              <a:latin typeface="Arial" pitchFamily="34" charset="0"/>
              <a:cs typeface="Arial" pitchFamily="34" charset="0"/>
            </a:endParaRPr>
          </a:p>
        </p:txBody>
      </p:sp>
      <p:sp>
        <p:nvSpPr>
          <p:cNvPr id="95234" name="Rectangle 2"/>
          <p:cNvSpPr>
            <a:spLocks noChangeArrowheads="1"/>
          </p:cNvSpPr>
          <p:nvPr/>
        </p:nvSpPr>
        <p:spPr bwMode="auto">
          <a:xfrm rot="222361">
            <a:off x="5148944" y="729734"/>
            <a:ext cx="603068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ctr" fontAlgn="base">
              <a:spcBef>
                <a:spcPct val="0"/>
              </a:spcBef>
              <a:spcAft>
                <a:spcPct val="0"/>
              </a:spcAft>
            </a:pP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Nikohning yig</a:t>
            </a:r>
            <a:r>
              <a:rPr kumimoji="0" lang="uz-Cyrl-UZ" sz="2400" b="1"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indi koeffitsienti nikohning yosh guruhlari (16-69 yoshdagi erkaklar yoki ayollar) koeffitsientining yi</a:t>
            </a:r>
            <a:r>
              <a:rPr kumimoji="0" lang="en-U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g’</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indisi bo</a:t>
            </a:r>
            <a:r>
              <a:rPr kumimoji="0" lang="uz-Cyrl-UZ" sz="2400" b="1"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lib, o</a:t>
            </a:r>
            <a:r>
              <a:rPr kumimoji="0" lang="uz-Cyrl-UZ" sz="2400" b="1"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rganilayotgan avlodning hayoti davomidagi nikohlar sonini ifodalaydi. Ushbu koeffitsientda o</a:t>
            </a:r>
            <a:r>
              <a:rPr kumimoji="0" lang="uz-Cyrl-UZ" sz="2400" b="1"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lim hollari va avlod soniga ta</a:t>
            </a:r>
            <a:r>
              <a:rPr kumimoji="0" lang="uz-Cyrl-UZ" sz="2400" b="1"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sir etuvchi omillar hisobga olinmaydi. Odatda nikohning yirindi koeffitsienti bir kishiga nisbatan xisoblanadi va ma</a:t>
            </a:r>
            <a:r>
              <a:rPr kumimoji="0" lang="uz-Cyrl-UZ" sz="2400" b="1"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lum avlodning nikohda bo</a:t>
            </a:r>
            <a:r>
              <a:rPr kumimoji="0" lang="uz-Cyrl-UZ" sz="2400" b="1"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lish holatini ifodalaydi, Shuningdek mazkur koeffitsient orqali o</a:t>
            </a:r>
            <a:r>
              <a:rPr kumimoji="0" lang="uz-Cyrl-UZ" sz="2400" b="1"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rganilayotgan avlodda birinchi, ikkinchi nikohga kirish </a:t>
            </a:r>
            <a:r>
              <a:rPr lang="en-US" sz="2400" b="1" dirty="0" smtClean="0">
                <a:solidFill>
                  <a:srgbClr val="FFFF00"/>
                </a:solidFill>
                <a:latin typeface="Times New Roman" pitchFamily="18" charset="0"/>
                <a:ea typeface="Times New Roman" pitchFamily="18" charset="0"/>
                <a:cs typeface="Times New Roman" pitchFamily="18" charset="0"/>
              </a:rPr>
              <a:t>  </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va</a:t>
            </a:r>
            <a:r>
              <a:rPr kumimoji="0" lang="en-U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nikohsizlik holatlari ham o</a:t>
            </a:r>
            <a:r>
              <a:rPr kumimoji="0" lang="uz-Cyrl-UZ" sz="2400" b="1" i="0" u="none" strike="noStrike" cap="none" normalizeH="0" baseline="0" dirty="0" smtClean="0">
                <a:ln>
                  <a:noFill/>
                </a:ln>
                <a:solidFill>
                  <a:srgbClr val="FFFF00"/>
                </a:solidFill>
                <a:effectLst/>
                <a:latin typeface="Calibri"/>
                <a:ea typeface="Times New Roman" pitchFamily="18" charset="0"/>
                <a:cs typeface="Times New Roman" pitchFamily="18" charset="0"/>
              </a:rPr>
              <a:t>’</a:t>
            </a:r>
            <a:r>
              <a:rPr kumimoji="0" lang="uz-Cyrl-UZ"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rganiladi</a:t>
            </a:r>
            <a:r>
              <a:rPr kumimoji="0" lang="uz-Cyrl-UZ" sz="1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t>
            </a:r>
            <a:endParaRPr kumimoji="0" lang="uz-Cyrl-UZ" b="1"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slow" advClick="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Шестиугольник 3"/>
          <p:cNvSpPr/>
          <p:nvPr/>
        </p:nvSpPr>
        <p:spPr>
          <a:xfrm>
            <a:off x="0" y="239487"/>
            <a:ext cx="7260771" cy="6291942"/>
          </a:xfrm>
          <a:prstGeom prst="hexagon">
            <a:avLst/>
          </a:prstGeom>
          <a:solidFill>
            <a:schemeClr val="tx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dirty="0"/>
          </a:p>
        </p:txBody>
      </p:sp>
      <p:sp>
        <p:nvSpPr>
          <p:cNvPr id="103426" name="Rectangle 2"/>
          <p:cNvSpPr>
            <a:spLocks noChangeArrowheads="1"/>
          </p:cNvSpPr>
          <p:nvPr/>
        </p:nvSpPr>
        <p:spPr bwMode="auto">
          <a:xfrm>
            <a:off x="685800" y="805543"/>
            <a:ext cx="5747657"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 Ajralish</a:t>
            </a:r>
            <a:r>
              <a:rPr kumimoji="0" lang="en-US" sz="4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er-xotinning </a:t>
            </a:r>
            <a:r>
              <a:rPr kumimoji="0" lang="en-US"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h</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ayotlik davrida nikohning bekor etilishidir. Ajralish murakkab so</a:t>
            </a:r>
            <a:r>
              <a:rPr kumimoji="0" lang="en-US" sz="2000" b="0" i="0" u="none" strike="noStrike" cap="none" normalizeH="0" baseline="0" dirty="0" err="1" smtClean="0">
                <a:ln>
                  <a:noFill/>
                </a:ln>
                <a:solidFill>
                  <a:schemeClr val="accent6">
                    <a:lumMod val="75000"/>
                  </a:schemeClr>
                </a:solidFill>
                <a:effectLst/>
                <a:latin typeface="Times New Roman" pitchFamily="18" charset="0"/>
                <a:ea typeface="Times New Roman" pitchFamily="18" charset="0"/>
                <a:cs typeface="Times New Roman" pitchFamily="18" charset="0"/>
              </a:rPr>
              <a:t>ts</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ial jarayon bo</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lib, qator omillar ta</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sirida sodir bo</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ladi. Ularga jamiyatda nikohning tutgan o</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rni, nikoh turlari, har bir davlatda nikoh va ajralish haqidagi mavjud qonunlar, davlat tomonidan oila mustaxkamligi borasida olib borilayotgan siyosat, ayollarning ijtimoiy hayotda tutgan o</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rni, farzandsizlik, oila turmush tarzi, din, urf odatlar. alkogolizm va narkomaniya kabilarni kiritish mumkin. Ushbu omillar ta</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sirida jamiyat taraqqiyotining gurlicha bosqichlarida, davlatlarda, xalqlarda va aholi guruhlarida ajralish darajasi turlicha bo</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ladi. Ajralish jarayonini o</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rganishda qator koeffitsientlardan foydalaniladi.</a:t>
            </a:r>
            <a:endParaRPr kumimoji="0" lang="uz-Cyrl-UZ" sz="2000" b="0" i="0" u="none" strike="noStrike" cap="none" normalizeH="0" baseline="0" dirty="0" smtClean="0">
              <a:ln>
                <a:noFill/>
              </a:ln>
              <a:solidFill>
                <a:schemeClr val="accent6">
                  <a:lumMod val="75000"/>
                </a:schemeClr>
              </a:solidFill>
              <a:effectLst/>
              <a:latin typeface="Arial" pitchFamily="34" charset="0"/>
              <a:cs typeface="Arial" pitchFamily="34" charset="0"/>
            </a:endParaRPr>
          </a:p>
        </p:txBody>
      </p:sp>
      <p:sp>
        <p:nvSpPr>
          <p:cNvPr id="7" name="Скругленный прямоугольник 6"/>
          <p:cNvSpPr/>
          <p:nvPr/>
        </p:nvSpPr>
        <p:spPr>
          <a:xfrm>
            <a:off x="7881258" y="337458"/>
            <a:ext cx="3853543" cy="2503713"/>
          </a:xfrm>
          <a:prstGeom prst="roundRect">
            <a:avLst/>
          </a:prstGeom>
          <a:solidFill>
            <a:schemeClr val="tx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3427" name="Rectangle 3"/>
          <p:cNvSpPr>
            <a:spLocks noChangeArrowheads="1"/>
          </p:cNvSpPr>
          <p:nvPr/>
        </p:nvSpPr>
        <p:spPr bwMode="auto">
          <a:xfrm>
            <a:off x="8186055" y="544286"/>
            <a:ext cx="3145973"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Ajralishning umumiy koeffitsienti ma</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lum davrdagi ajralish sonini shu davrdagi aholini o</a:t>
            </a:r>
            <a:r>
              <a:rPr kumimoji="0" lang="uz-Cyrl-UZ" sz="2000" b="0" i="0" u="none" strike="noStrike" cap="none" normalizeH="0" baseline="0" dirty="0" smtClean="0">
                <a:ln>
                  <a:noFill/>
                </a:ln>
                <a:solidFill>
                  <a:schemeClr val="accent6">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rtacha soniga nisbatini ifodalaydi, va promileda belgilanadi.</a:t>
            </a:r>
            <a:endParaRPr kumimoji="0" lang="ru-RU" sz="2000" b="0" i="0" u="none" strike="noStrike" cap="none" normalizeH="0" baseline="0" dirty="0" smtClean="0">
              <a:ln>
                <a:noFill/>
              </a:ln>
              <a:solidFill>
                <a:schemeClr val="accent6">
                  <a:lumMod val="75000"/>
                </a:schemeClr>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Скругленный прямоугольник 8"/>
          <p:cNvSpPr/>
          <p:nvPr/>
        </p:nvSpPr>
        <p:spPr>
          <a:xfrm>
            <a:off x="7903029" y="3570514"/>
            <a:ext cx="3799114" cy="2634344"/>
          </a:xfrm>
          <a:prstGeom prst="roundRect">
            <a:avLst/>
          </a:prstGeom>
          <a:solidFill>
            <a:schemeClr val="tx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3429" name="Rectangle 5"/>
          <p:cNvSpPr>
            <a:spLocks noChangeArrowheads="1"/>
          </p:cNvSpPr>
          <p:nvPr/>
        </p:nvSpPr>
        <p:spPr bwMode="auto">
          <a:xfrm>
            <a:off x="8490858" y="4550228"/>
            <a:ext cx="111034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a=</a:t>
            </a:r>
            <a:endParaRPr kumimoji="0" lang="en-GB" sz="2800" b="0" i="0" u="none" strike="noStrike" cap="none" normalizeH="0" baseline="0" dirty="0" smtClean="0">
              <a:ln>
                <a:noFill/>
              </a:ln>
              <a:solidFill>
                <a:schemeClr val="bg1"/>
              </a:solidFill>
              <a:effectLst/>
              <a:latin typeface="Arial" pitchFamily="34" charset="0"/>
              <a:cs typeface="Arial" pitchFamily="34" charset="0"/>
            </a:endParaRPr>
          </a:p>
        </p:txBody>
      </p:sp>
      <p:graphicFrame>
        <p:nvGraphicFramePr>
          <p:cNvPr id="103428" name="Object 4"/>
          <p:cNvGraphicFramePr>
            <a:graphicFrameLocks noChangeAspect="1"/>
          </p:cNvGraphicFramePr>
          <p:nvPr/>
        </p:nvGraphicFramePr>
        <p:xfrm>
          <a:off x="9492343" y="4299858"/>
          <a:ext cx="1828800" cy="1077686"/>
        </p:xfrm>
        <a:graphic>
          <a:graphicData uri="http://schemas.openxmlformats.org/presentationml/2006/ole">
            <p:oleObj spid="_x0000_s103428" name="Формула" r:id="rId3" imgW="583947" imgH="393529" progId="Equation.3">
              <p:embed/>
            </p:oleObj>
          </a:graphicData>
        </a:graphic>
      </p:graphicFrame>
    </p:spTree>
  </p:cSld>
  <p:clrMapOvr>
    <a:masterClrMapping/>
  </p:clrMapOvr>
  <p:transition spd="slow" advClick="0">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86542" y="228601"/>
            <a:ext cx="7391401" cy="1012370"/>
          </a:xfrm>
          <a:prstGeom prst="rect">
            <a:avLst/>
          </a:prstGeom>
          <a:solidFill>
            <a:schemeClr val="accent6">
              <a:lumMod val="40000"/>
              <a:lumOff val="6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1186542" y="1393371"/>
            <a:ext cx="7489372" cy="1034144"/>
          </a:xfrm>
          <a:prstGeom prst="rect">
            <a:avLst/>
          </a:prstGeom>
          <a:solidFill>
            <a:schemeClr val="accent6">
              <a:lumMod val="40000"/>
              <a:lumOff val="6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2401" name="Rectangle 1"/>
          <p:cNvSpPr>
            <a:spLocks noChangeArrowheads="1"/>
          </p:cNvSpPr>
          <p:nvPr/>
        </p:nvSpPr>
        <p:spPr bwMode="auto">
          <a:xfrm>
            <a:off x="914400" y="500743"/>
            <a:ext cx="7151913"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32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A </a:t>
            </a:r>
            <a:r>
              <a:rPr kumimoji="0" lang="uz-Cyrl-UZ" sz="32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ma</a:t>
            </a:r>
            <a:r>
              <a:rPr kumimoji="0" lang="en-GB" sz="3200" b="0" i="0" u="none" strike="noStrike" cap="none" normalizeH="0" baseline="0" dirty="0" err="1" smtClean="0">
                <a:ln>
                  <a:noFill/>
                </a:ln>
                <a:solidFill>
                  <a:schemeClr val="accent2">
                    <a:lumMod val="75000"/>
                  </a:schemeClr>
                </a:solidFill>
                <a:effectLst/>
                <a:latin typeface="Calibri"/>
                <a:ea typeface="Times New Roman" pitchFamily="18" charset="0"/>
                <a:cs typeface="Times New Roman" pitchFamily="18" charset="0"/>
              </a:rPr>
              <a:t>’</a:t>
            </a:r>
            <a:r>
              <a:rPr kumimoji="0" lang="en-GB" sz="32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lum</a:t>
            </a:r>
            <a:r>
              <a:rPr kumimoji="0" lang="en-GB" sz="32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davrdagi</a:t>
            </a:r>
            <a:r>
              <a:rPr kumimoji="0" lang="en-GB" sz="32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ajralish</a:t>
            </a:r>
            <a:r>
              <a:rPr kumimoji="0" lang="en-GB" sz="32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 </a:t>
            </a:r>
            <a:r>
              <a:rPr kumimoji="0" lang="en-GB" sz="32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soni</a:t>
            </a:r>
            <a:r>
              <a:rPr kumimoji="0" lang="en-GB" sz="32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a:t>
            </a:r>
            <a:endParaRPr kumimoji="0" lang="en-GB" sz="3200" b="0" i="0" u="none" strike="noStrike" cap="none" normalizeH="0" baseline="0" dirty="0" smtClean="0">
              <a:ln>
                <a:noFill/>
              </a:ln>
              <a:solidFill>
                <a:schemeClr val="accent2">
                  <a:lumMod val="75000"/>
                </a:schemeClr>
              </a:solidFill>
              <a:effectLst/>
              <a:latin typeface="Arial" pitchFamily="34" charset="0"/>
              <a:cs typeface="Arial" pitchFamily="34" charset="0"/>
            </a:endParaRPr>
          </a:p>
        </p:txBody>
      </p:sp>
      <p:sp>
        <p:nvSpPr>
          <p:cNvPr id="102402" name="Rectangle 2"/>
          <p:cNvSpPr>
            <a:spLocks noChangeArrowheads="1"/>
          </p:cNvSpPr>
          <p:nvPr/>
        </p:nvSpPr>
        <p:spPr bwMode="auto">
          <a:xfrm>
            <a:off x="707573" y="1611086"/>
            <a:ext cx="812074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P </a:t>
            </a:r>
            <a:r>
              <a:rPr kumimoji="0" lang="uz-Cyrl-UZ" sz="28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o</a:t>
            </a:r>
            <a:r>
              <a:rPr kumimoji="0" lang="en-GB" sz="2800" b="0" i="0" u="none" strike="noStrike" cap="none" normalizeH="0" baseline="0" dirty="0" err="1" smtClean="0">
                <a:ln>
                  <a:noFill/>
                </a:ln>
                <a:solidFill>
                  <a:schemeClr val="accent2">
                    <a:lumMod val="75000"/>
                  </a:schemeClr>
                </a:solidFill>
                <a:effectLst/>
                <a:latin typeface="Calibri"/>
                <a:ea typeface="Times New Roman" pitchFamily="18" charset="0"/>
                <a:cs typeface="Times New Roman" pitchFamily="18" charset="0"/>
              </a:rPr>
              <a:t>’</a:t>
            </a:r>
            <a:r>
              <a:rPr kumimoji="0" lang="en-GB" sz="28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rganilayotgan</a:t>
            </a:r>
            <a:r>
              <a:rPr kumimoji="0" lang="en-GB" sz="28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davrdagi</a:t>
            </a:r>
            <a:r>
              <a:rPr kumimoji="0" lang="en-GB" sz="28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aholining</a:t>
            </a:r>
            <a:r>
              <a:rPr kumimoji="0" lang="en-GB" sz="28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o</a:t>
            </a:r>
            <a:r>
              <a:rPr kumimoji="0" lang="en-GB" sz="2800" b="0" i="0" u="none" strike="noStrike" cap="none" normalizeH="0" baseline="0" dirty="0" err="1" smtClean="0">
                <a:ln>
                  <a:noFill/>
                </a:ln>
                <a:solidFill>
                  <a:schemeClr val="accent2">
                    <a:lumMod val="75000"/>
                  </a:schemeClr>
                </a:solidFill>
                <a:effectLst/>
                <a:latin typeface="Calibri"/>
                <a:ea typeface="Times New Roman" pitchFamily="18" charset="0"/>
                <a:cs typeface="Times New Roman" pitchFamily="18" charset="0"/>
              </a:rPr>
              <a:t>’</a:t>
            </a:r>
            <a:r>
              <a:rPr kumimoji="0" lang="en-GB" sz="28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rtacha</a:t>
            </a:r>
            <a:r>
              <a:rPr kumimoji="0" lang="en-GB" sz="28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 </a:t>
            </a:r>
            <a:r>
              <a:rPr kumimoji="0" lang="en-GB" sz="28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soni</a:t>
            </a:r>
            <a:r>
              <a:rPr kumimoji="0" lang="en-GB" sz="28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a:t>
            </a:r>
            <a:endParaRPr kumimoji="0" lang="en-GB" sz="2800" b="0" i="0" u="none" strike="noStrike" cap="none" normalizeH="0" baseline="0" dirty="0" smtClean="0">
              <a:ln>
                <a:noFill/>
              </a:ln>
              <a:solidFill>
                <a:schemeClr val="accent2">
                  <a:lumMod val="75000"/>
                </a:schemeClr>
              </a:solidFill>
              <a:effectLst/>
              <a:latin typeface="Arial" pitchFamily="34" charset="0"/>
              <a:cs typeface="Arial" pitchFamily="34" charset="0"/>
            </a:endParaRPr>
          </a:p>
        </p:txBody>
      </p:sp>
      <p:sp>
        <p:nvSpPr>
          <p:cNvPr id="8" name="Скругленный прямоугольник 7"/>
          <p:cNvSpPr/>
          <p:nvPr/>
        </p:nvSpPr>
        <p:spPr>
          <a:xfrm>
            <a:off x="1415143" y="3080657"/>
            <a:ext cx="8588828" cy="3352799"/>
          </a:xfrm>
          <a:prstGeom prst="roundRect">
            <a:avLst/>
          </a:prstGeom>
          <a:solidFill>
            <a:schemeClr val="accent6">
              <a:lumMod val="40000"/>
              <a:lumOff val="6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2403" name="Rectangle 3"/>
          <p:cNvSpPr>
            <a:spLocks noChangeArrowheads="1"/>
          </p:cNvSpPr>
          <p:nvPr/>
        </p:nvSpPr>
        <p:spPr bwMode="auto">
          <a:xfrm>
            <a:off x="1371601" y="3309257"/>
            <a:ext cx="8697686"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Shuningdek, ajra</a:t>
            </a:r>
            <a:r>
              <a:rPr kumimoji="0" lang="en-US" sz="20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li</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shning yosh guruhlari koeffi</a:t>
            </a:r>
            <a:r>
              <a:rPr kumimoji="0" lang="en-US" sz="20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ts</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i</a:t>
            </a:r>
            <a:r>
              <a:rPr kumimoji="0" lang="en-US"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en</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ti (ma</a:t>
            </a:r>
            <a:r>
              <a:rPr kumimoji="0" lang="uz-Cyrl-UZ" sz="2000" b="0" i="0" u="none" strike="noStrike" cap="none" normalizeH="0" baseline="0" dirty="0" smtClean="0">
                <a:ln>
                  <a:noFill/>
                </a:ln>
                <a:solidFill>
                  <a:schemeClr val="accent2">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lum yosh guruhlari erkaklar va ayollarda sodir bo</a:t>
            </a:r>
            <a:r>
              <a:rPr kumimoji="0" lang="uz-Cyrl-UZ" sz="2000" b="0" i="0" u="none" strike="noStrike" cap="none" normalizeH="0" baseline="0" dirty="0" smtClean="0">
                <a:ln>
                  <a:noFill/>
                </a:ln>
                <a:solidFill>
                  <a:schemeClr val="accent2">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lgan jami ajralishlar sonini shu yosh guruhidagi jami erkaklar va ayollarga nisbatan); ajralishning maxsus koeffitsienti (ma</a:t>
            </a:r>
            <a:r>
              <a:rPr kumimoji="0" lang="uz-Cyrl-UZ" sz="2000" b="0" i="0" u="none" strike="noStrike" cap="none" normalizeH="0" baseline="0" dirty="0" smtClean="0">
                <a:ln>
                  <a:noFill/>
                </a:ln>
                <a:solidFill>
                  <a:schemeClr val="accent2">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lum yosh guruhida erkaklar yoki ayollarda sodir bo</a:t>
            </a:r>
            <a:r>
              <a:rPr kumimoji="0" lang="uz-Cyrl-UZ" sz="2000" b="0" i="0" u="none" strike="noStrike" cap="none" normalizeH="0" baseline="0" dirty="0" smtClean="0">
                <a:ln>
                  <a:noFill/>
                </a:ln>
                <a:solidFill>
                  <a:schemeClr val="accent2">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t</a:t>
            </a:r>
            <a:r>
              <a:rPr kumimoji="0" lang="en-US"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l</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gan jami ajralishlar sonini shu yosh guruhidagi oilali erkaklar va ayollarga nisbatan) va nikoh davomiyligi bo</a:t>
            </a:r>
            <a:r>
              <a:rPr kumimoji="0" lang="uz-Cyrl-UZ" sz="2000" b="0" i="0" u="none" strike="noStrike" cap="none" normalizeH="0" baseline="0" dirty="0" smtClean="0">
                <a:ln>
                  <a:noFill/>
                </a:ln>
                <a:solidFill>
                  <a:schemeClr val="accent2">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yicha ajralishning maxsus koeffitsient (nikohda turishning ma</a:t>
            </a:r>
            <a:r>
              <a:rPr kumimoji="0" lang="uz-Cyrl-UZ" sz="2000" b="0" i="0" u="none" strike="noStrike" cap="none" normalizeH="0" baseline="0" dirty="0" smtClean="0">
                <a:ln>
                  <a:noFill/>
                </a:ln>
                <a:solidFill>
                  <a:schemeClr val="accent2">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lum davrida ajralganlar sonining ana shu davr boshida qayd etilgan jami nikohlar soniga nisbati) lari ham mavjud bo</a:t>
            </a:r>
            <a:r>
              <a:rPr kumimoji="0" lang="uz-Cyrl-UZ" sz="2000" b="0" i="0" u="none" strike="noStrike" cap="none" normalizeH="0" baseline="0" dirty="0" smtClean="0">
                <a:ln>
                  <a:noFill/>
                </a:ln>
                <a:solidFill>
                  <a:schemeClr val="accent2">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lib, ular orqali ajra</a:t>
            </a:r>
            <a:r>
              <a:rPr kumimoji="0" lang="en-US" sz="2000" b="0" i="0" u="none" strike="noStrike" cap="none" normalizeH="0" baseline="0" dirty="0" err="1" smtClean="0">
                <a:ln>
                  <a:noFill/>
                </a:ln>
                <a:solidFill>
                  <a:schemeClr val="accent2">
                    <a:lumMod val="75000"/>
                  </a:schemeClr>
                </a:solidFill>
                <a:effectLst/>
                <a:latin typeface="Times New Roman" pitchFamily="18" charset="0"/>
                <a:ea typeface="Times New Roman" pitchFamily="18" charset="0"/>
                <a:cs typeface="Times New Roman" pitchFamily="18" charset="0"/>
              </a:rPr>
              <a:t>li</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sh jarayonidagi o</a:t>
            </a:r>
            <a:r>
              <a:rPr kumimoji="0" lang="uz-Cyrl-UZ" sz="2000" b="0" i="0" u="none" strike="noStrike" cap="none" normalizeH="0" baseline="0" dirty="0" smtClean="0">
                <a:ln>
                  <a:noFill/>
                </a:ln>
                <a:solidFill>
                  <a:schemeClr val="accent2">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zgarishlar mukammal o</a:t>
            </a:r>
            <a:r>
              <a:rPr kumimoji="0" lang="uz-Cyrl-UZ" sz="2000" b="0" i="0" u="none" strike="noStrike" cap="none" normalizeH="0" baseline="0" dirty="0" smtClean="0">
                <a:ln>
                  <a:noFill/>
                </a:ln>
                <a:solidFill>
                  <a:schemeClr val="accent2">
                    <a:lumMod val="75000"/>
                  </a:schemeClr>
                </a:solidFill>
                <a:effectLst/>
                <a:latin typeface="Calibri"/>
                <a:ea typeface="Times New Roman" pitchFamily="18" charset="0"/>
                <a:cs typeface="Times New Roman" pitchFamily="18" charset="0"/>
              </a:rPr>
              <a:t>’</a:t>
            </a:r>
            <a:r>
              <a:rPr kumimoji="0" lang="uz-Cyrl-UZ" sz="2000" b="0" i="0" u="none" strike="noStrike" cap="none" normalizeH="0" baseline="0" dirty="0" smtClean="0">
                <a:ln>
                  <a:noFill/>
                </a:ln>
                <a:solidFill>
                  <a:schemeClr val="accent2">
                    <a:lumMod val="75000"/>
                  </a:schemeClr>
                </a:solidFill>
                <a:effectLst/>
                <a:latin typeface="Times New Roman" pitchFamily="18" charset="0"/>
                <a:ea typeface="Times New Roman" pitchFamily="18" charset="0"/>
                <a:cs typeface="Times New Roman" pitchFamily="18" charset="0"/>
              </a:rPr>
              <a:t>rganiladi.</a:t>
            </a:r>
            <a:endParaRPr kumimoji="0" lang="uz-Cyrl-UZ" sz="2000" b="0" i="0" u="none" strike="noStrike" cap="none" normalizeH="0" baseline="0" dirty="0" smtClean="0">
              <a:ln>
                <a:noFill/>
              </a:ln>
              <a:solidFill>
                <a:schemeClr val="accent2">
                  <a:lumMod val="75000"/>
                </a:schemeClr>
              </a:solidFill>
              <a:effectLst/>
              <a:latin typeface="Arial" pitchFamily="34" charset="0"/>
              <a:cs typeface="Arial" pitchFamily="34" charset="0"/>
            </a:endParaRPr>
          </a:p>
        </p:txBody>
      </p:sp>
    </p:spTree>
  </p:cSld>
  <p:clrMapOvr>
    <a:masterClrMapping/>
  </p:clrMapOvr>
  <p:transition spd="slow" advClick="0">
    <p:newsflash/>
  </p:transition>
  <p:timing>
    <p:tnLst>
      <p:par>
        <p:cTn id="1" dur="indefinite" restart="never" nodeType="tmRoot"/>
      </p:par>
    </p:tnLst>
  </p:timing>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1350</TotalTime>
  <Words>1428</Words>
  <Application>Microsoft Office PowerPoint</Application>
  <PresentationFormat>Произвольный</PresentationFormat>
  <Paragraphs>132</Paragraphs>
  <Slides>25</Slides>
  <Notes>4</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25</vt:i4>
      </vt:variant>
    </vt:vector>
  </HeadingPairs>
  <TitlesOfParts>
    <vt:vector size="27" baseType="lpstr">
      <vt:lpstr>Сектор</vt:lpstr>
      <vt:lpstr>Формула</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qwerty</cp:lastModifiedBy>
  <cp:revision>222</cp:revision>
  <dcterms:created xsi:type="dcterms:W3CDTF">2019-04-09T09:34:11Z</dcterms:created>
  <dcterms:modified xsi:type="dcterms:W3CDTF">2019-04-23T12:48:26Z</dcterms:modified>
</cp:coreProperties>
</file>