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80" r:id="rId2"/>
    <p:sldId id="256" r:id="rId3"/>
    <p:sldId id="257" r:id="rId4"/>
    <p:sldId id="258" r:id="rId5"/>
    <p:sldId id="259" r:id="rId6"/>
    <p:sldId id="260" r:id="rId7"/>
    <p:sldId id="261" r:id="rId8"/>
    <p:sldId id="271" r:id="rId9"/>
    <p:sldId id="262" r:id="rId10"/>
    <p:sldId id="263" r:id="rId11"/>
    <p:sldId id="264" r:id="rId12"/>
    <p:sldId id="265" r:id="rId13"/>
    <p:sldId id="266" r:id="rId14"/>
    <p:sldId id="267" r:id="rId15"/>
    <p:sldId id="268" r:id="rId16"/>
    <p:sldId id="269" r:id="rId17"/>
    <p:sldId id="272" r:id="rId18"/>
    <p:sldId id="273" r:id="rId19"/>
    <p:sldId id="274" r:id="rId20"/>
    <p:sldId id="275" r:id="rId21"/>
    <p:sldId id="276" r:id="rId22"/>
    <p:sldId id="277" r:id="rId23"/>
    <p:sldId id="278" r:id="rId24"/>
    <p:sldId id="279"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6ED4"/>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03" autoAdjust="0"/>
    <p:restoredTop sz="94660"/>
  </p:normalViewPr>
  <p:slideViewPr>
    <p:cSldViewPr>
      <p:cViewPr varScale="1">
        <p:scale>
          <a:sx n="87" d="100"/>
          <a:sy n="87" d="100"/>
        </p:scale>
        <p:origin x="147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430301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666361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564975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156173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18.05.2019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767726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18.05.2019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831019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18.05.2019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760430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40433178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524024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404173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050590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18.05.2019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extLst>
      <p:ext uri="{BB962C8B-B14F-4D97-AF65-F5344CB8AC3E}">
        <p14:creationId xmlns:p14="http://schemas.microsoft.com/office/powerpoint/2010/main" val="2466284813"/>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80">
          <a:fgClr>
            <a:schemeClr val="accent2">
              <a:lumMod val="50000"/>
            </a:schemeClr>
          </a:fgClr>
          <a:bgClr>
            <a:schemeClr val="bg1"/>
          </a:bgClr>
        </a:pattFill>
        <a:effectLst/>
      </p:bgPr>
    </p:bg>
    <p:spTree>
      <p:nvGrpSpPr>
        <p:cNvPr id="1" name=""/>
        <p:cNvGrpSpPr/>
        <p:nvPr/>
      </p:nvGrpSpPr>
      <p:grpSpPr>
        <a:xfrm>
          <a:off x="0" y="0"/>
          <a:ext cx="0" cy="0"/>
          <a:chOff x="0" y="0"/>
          <a:chExt cx="0" cy="0"/>
        </a:xfrm>
      </p:grpSpPr>
      <p:sp>
        <p:nvSpPr>
          <p:cNvPr id="3" name="Пятиугольник 2"/>
          <p:cNvSpPr/>
          <p:nvPr/>
        </p:nvSpPr>
        <p:spPr>
          <a:xfrm flipH="1">
            <a:off x="611560" y="2924944"/>
            <a:ext cx="7992888" cy="1143865"/>
          </a:xfrm>
          <a:prstGeom prst="homePlate">
            <a:avLst/>
          </a:prstGeom>
          <a:pattFill prst="trellis">
            <a:fgClr>
              <a:schemeClr val="accent5">
                <a:lumMod val="60000"/>
                <a:lumOff val="40000"/>
              </a:schemeClr>
            </a:fgClr>
            <a:bgClr>
              <a:schemeClr val="bg1"/>
            </a:bgClr>
          </a:pattFill>
          <a:scene3d>
            <a:camera prst="orthographicFront"/>
            <a:lightRig rig="threePt" dir="t"/>
          </a:scene3d>
          <a:sp3d>
            <a:bevelT w="311150" h="3175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ятиугольник 3"/>
          <p:cNvSpPr/>
          <p:nvPr/>
        </p:nvSpPr>
        <p:spPr>
          <a:xfrm flipH="1">
            <a:off x="611560" y="4293096"/>
            <a:ext cx="7992888" cy="1143865"/>
          </a:xfrm>
          <a:prstGeom prst="homePlate">
            <a:avLst/>
          </a:prstGeom>
          <a:pattFill prst="trellis">
            <a:fgClr>
              <a:schemeClr val="accent5">
                <a:lumMod val="60000"/>
                <a:lumOff val="40000"/>
              </a:schemeClr>
            </a:fgClr>
            <a:bgClr>
              <a:schemeClr val="bg1"/>
            </a:bgClr>
          </a:pattFill>
          <a:scene3d>
            <a:camera prst="orthographicFront"/>
            <a:lightRig rig="threePt" dir="t"/>
          </a:scene3d>
          <a:sp3d>
            <a:bevelT w="311150" h="3175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ятиугольник 4"/>
          <p:cNvSpPr/>
          <p:nvPr/>
        </p:nvSpPr>
        <p:spPr>
          <a:xfrm flipH="1">
            <a:off x="578291" y="5589240"/>
            <a:ext cx="7992888" cy="1143865"/>
          </a:xfrm>
          <a:prstGeom prst="homePlate">
            <a:avLst/>
          </a:prstGeom>
          <a:pattFill prst="trellis">
            <a:fgClr>
              <a:schemeClr val="accent5">
                <a:lumMod val="60000"/>
                <a:lumOff val="40000"/>
              </a:schemeClr>
            </a:fgClr>
            <a:bgClr>
              <a:schemeClr val="bg1"/>
            </a:bgClr>
          </a:pattFill>
          <a:scene3d>
            <a:camera prst="orthographicFront"/>
            <a:lightRig rig="threePt" dir="t"/>
          </a:scene3d>
          <a:sp3d>
            <a:bevelT w="311150" h="3175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Овал 5"/>
          <p:cNvSpPr/>
          <p:nvPr/>
        </p:nvSpPr>
        <p:spPr>
          <a:xfrm>
            <a:off x="72988" y="116632"/>
            <a:ext cx="8964488" cy="1872208"/>
          </a:xfrm>
          <a:prstGeom prst="ellipse">
            <a:avLst/>
          </a:prstGeom>
          <a:solidFill>
            <a:schemeClr val="accent4"/>
          </a:solidFill>
          <a:scene3d>
            <a:camera prst="orthographicFront"/>
            <a:lightRig rig="threePt" dir="t"/>
          </a:scene3d>
          <a:sp3d>
            <a:bevelT w="349250" h="5588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b="1" dirty="0">
                <a:latin typeface="Times New Roman" pitchFamily="18" charset="0"/>
                <a:cs typeface="Times New Roman" pitchFamily="18" charset="0"/>
              </a:rPr>
              <a:t>Demografik jarayonlarni tadqiq etishning ahamiyati </a:t>
            </a:r>
            <a:endParaRPr lang="ru-RU" sz="3200" dirty="0">
              <a:latin typeface="Times New Roman" pitchFamily="18" charset="0"/>
              <a:cs typeface="Times New Roman" pitchFamily="18" charset="0"/>
            </a:endParaRPr>
          </a:p>
        </p:txBody>
      </p:sp>
      <p:sp>
        <p:nvSpPr>
          <p:cNvPr id="7" name="Стрелка вниз 6"/>
          <p:cNvSpPr/>
          <p:nvPr/>
        </p:nvSpPr>
        <p:spPr>
          <a:xfrm>
            <a:off x="3979168" y="1988840"/>
            <a:ext cx="1152128" cy="936104"/>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789094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laid">
          <a:fgClr>
            <a:schemeClr val="accent1"/>
          </a:fgClr>
          <a:bgClr>
            <a:schemeClr val="bg1"/>
          </a:bgClr>
        </a:pattFill>
        <a:effectLst/>
      </p:bgPr>
    </p:bg>
    <p:spTree>
      <p:nvGrpSpPr>
        <p:cNvPr id="1" name=""/>
        <p:cNvGrpSpPr/>
        <p:nvPr/>
      </p:nvGrpSpPr>
      <p:grpSpPr>
        <a:xfrm>
          <a:off x="0" y="0"/>
          <a:ext cx="0" cy="0"/>
          <a:chOff x="0" y="0"/>
          <a:chExt cx="0" cy="0"/>
        </a:xfrm>
      </p:grpSpPr>
      <p:sp>
        <p:nvSpPr>
          <p:cNvPr id="5" name="Прямоугольник 4"/>
          <p:cNvSpPr/>
          <p:nvPr/>
        </p:nvSpPr>
        <p:spPr>
          <a:xfrm>
            <a:off x="276316" y="116632"/>
            <a:ext cx="4968552" cy="6480720"/>
          </a:xfrm>
          <a:prstGeom prst="rect">
            <a:avLst/>
          </a:prstGeom>
          <a:solidFill>
            <a:srgbClr val="A86ED4"/>
          </a:solidFill>
          <a:scene3d>
            <a:camera prst="orthographicFront"/>
            <a:lightRig rig="threePt" dir="t"/>
          </a:scene3d>
          <a:sp3d>
            <a:bevelT w="558800" h="558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dirty="0">
              <a:solidFill>
                <a:srgbClr val="C00000"/>
              </a:solidFill>
              <a:latin typeface="Times New Roman" pitchFamily="18" charset="0"/>
              <a:cs typeface="Times New Roman" pitchFamily="18" charset="0"/>
            </a:endParaRPr>
          </a:p>
        </p:txBody>
      </p:sp>
      <p:sp>
        <p:nvSpPr>
          <p:cNvPr id="2" name="Прямоугольник 1"/>
          <p:cNvSpPr/>
          <p:nvPr/>
        </p:nvSpPr>
        <p:spPr>
          <a:xfrm>
            <a:off x="827584" y="548680"/>
            <a:ext cx="3816424" cy="5616624"/>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C00000"/>
                </a:solidFill>
                <a:latin typeface="Times New Roman" pitchFamily="18" charset="0"/>
                <a:cs typeface="Times New Roman" pitchFamily="18" charset="0"/>
              </a:rPr>
              <a:t> </a:t>
            </a:r>
            <a:r>
              <a:rPr lang="uz-Cyrl-UZ" dirty="0">
                <a:solidFill>
                  <a:srgbClr val="C00000"/>
                </a:solidFill>
                <a:latin typeface="Times New Roman" pitchFamily="18" charset="0"/>
                <a:cs typeface="Times New Roman" pitchFamily="18" charset="0"/>
              </a:rPr>
              <a:t>Jamiyat taraqqiyoti tarixida sayyoramiz va uning turli hududlarida aholi soni, tarkibi, demografik jarayonlar, jumladan, aholi takror  barpo  bo’lishiga   oid ma’lumotlar qadimgi davrlardan boshlab</a:t>
            </a:r>
            <a:r>
              <a:rPr lang="en-US" dirty="0">
                <a:solidFill>
                  <a:srgbClr val="C00000"/>
                </a:solidFill>
                <a:latin typeface="Times New Roman" pitchFamily="18" charset="0"/>
                <a:cs typeface="Times New Roman" pitchFamily="18" charset="0"/>
              </a:rPr>
              <a:t> </a:t>
            </a:r>
            <a:r>
              <a:rPr lang="uz-Cyrl-UZ" dirty="0">
                <a:solidFill>
                  <a:srgbClr val="C00000"/>
                </a:solidFill>
                <a:latin typeface="Times New Roman" pitchFamily="18" charset="0"/>
                <a:cs typeface="Times New Roman" pitchFamily="18" charset="0"/>
              </a:rPr>
              <a:t>mavjuddir. </a:t>
            </a:r>
            <a:endParaRPr lang="ru-RU" dirty="0">
              <a:solidFill>
                <a:srgbClr val="C00000"/>
              </a:solidFill>
              <a:latin typeface="Times New Roman" pitchFamily="18" charset="0"/>
              <a:cs typeface="Times New Roman" pitchFamily="18" charset="0"/>
            </a:endParaRPr>
          </a:p>
          <a:p>
            <a:pPr algn="ctr"/>
            <a:r>
              <a:rPr lang="uz-Cyrl-UZ" dirty="0">
                <a:solidFill>
                  <a:srgbClr val="C00000"/>
                </a:solidFill>
                <a:latin typeface="Times New Roman" pitchFamily="18" charset="0"/>
                <a:cs typeface="Times New Roman" pitchFamily="18" charset="0"/>
              </a:rPr>
              <a:t>I  asrda Strabon tomonidan 17  jilddan iborat   “Geografiya”   kitobi               yozilgan bo’lib,   unda tabiat, xo’jaliklar, etnografiya va aholiga oid      qimmatli   ma’lumotlar berilgan. O’rta asrlarga oid manbalarda ham xo’jaliklar, askarlar soni, urushlarda ochlik va turli epidemiyalardan o’lganlar haqida ma’lumotlar mavjud.</a:t>
            </a:r>
          </a:p>
          <a:p>
            <a:pPr algn="ctr"/>
            <a:endParaRPr lang="uz-Cyrl-UZ" dirty="0">
              <a:solidFill>
                <a:srgbClr val="C00000"/>
              </a:solidFill>
              <a:latin typeface="Times New Roman" pitchFamily="18" charset="0"/>
              <a:cs typeface="Times New Roman" pitchFamily="18" charset="0"/>
            </a:endParaRPr>
          </a:p>
          <a:p>
            <a:pPr algn="ctr"/>
            <a:r>
              <a:rPr lang="uz-Cyrl-UZ" dirty="0">
                <a:solidFill>
                  <a:srgbClr val="C00000"/>
                </a:solidFill>
                <a:latin typeface="Times New Roman" pitchFamily="18" charset="0"/>
                <a:cs typeface="Times New Roman" pitchFamily="18" charset="0"/>
              </a:rPr>
              <a:t> </a:t>
            </a:r>
            <a:endParaRPr lang="ru-RU" dirty="0"/>
          </a:p>
        </p:txBody>
      </p:sp>
      <p:sp>
        <p:nvSpPr>
          <p:cNvPr id="3" name="Прямоугольник 2"/>
          <p:cNvSpPr/>
          <p:nvPr/>
        </p:nvSpPr>
        <p:spPr>
          <a:xfrm>
            <a:off x="5244868" y="260648"/>
            <a:ext cx="3791628" cy="6336704"/>
          </a:xfrm>
          <a:prstGeom prst="rect">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6385912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sphere">
          <a:fgClr>
            <a:srgbClr val="FF0000"/>
          </a:fgClr>
          <a:bgClr>
            <a:schemeClr val="bg1"/>
          </a:bgClr>
        </a:pattFill>
        <a:effectLst/>
      </p:bgPr>
    </p:bg>
    <p:spTree>
      <p:nvGrpSpPr>
        <p:cNvPr id="1" name=""/>
        <p:cNvGrpSpPr/>
        <p:nvPr/>
      </p:nvGrpSpPr>
      <p:grpSpPr>
        <a:xfrm>
          <a:off x="0" y="0"/>
          <a:ext cx="0" cy="0"/>
          <a:chOff x="0" y="0"/>
          <a:chExt cx="0" cy="0"/>
        </a:xfrm>
      </p:grpSpPr>
      <p:sp>
        <p:nvSpPr>
          <p:cNvPr id="2" name="Блок-схема: знак завершения 1"/>
          <p:cNvSpPr/>
          <p:nvPr/>
        </p:nvSpPr>
        <p:spPr>
          <a:xfrm>
            <a:off x="251520" y="116633"/>
            <a:ext cx="8640960" cy="3024336"/>
          </a:xfrm>
          <a:prstGeom prst="flowChartTerminator">
            <a:avLst/>
          </a:prstGeom>
          <a:solidFill>
            <a:schemeClr val="accent4">
              <a:lumMod val="60000"/>
              <a:lumOff val="40000"/>
            </a:schemeClr>
          </a:solidFill>
          <a:scene3d>
            <a:camera prst="orthographicFront"/>
            <a:lightRig rig="threePt" dir="t"/>
          </a:scene3d>
          <a:sp3d>
            <a:bevelT w="558800" h="5588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200" dirty="0">
              <a:solidFill>
                <a:schemeClr val="accent2">
                  <a:lumMod val="50000"/>
                </a:schemeClr>
              </a:solidFill>
              <a:latin typeface="Times New Roman" pitchFamily="18" charset="0"/>
              <a:cs typeface="Times New Roman" pitchFamily="18" charset="0"/>
            </a:endParaRPr>
          </a:p>
        </p:txBody>
      </p:sp>
      <p:sp>
        <p:nvSpPr>
          <p:cNvPr id="3" name="Блок-схема: знак завершения 2"/>
          <p:cNvSpPr/>
          <p:nvPr/>
        </p:nvSpPr>
        <p:spPr>
          <a:xfrm>
            <a:off x="251520" y="3356992"/>
            <a:ext cx="8640960" cy="3356992"/>
          </a:xfrm>
          <a:prstGeom prst="flowChartTerminator">
            <a:avLst/>
          </a:prstGeom>
          <a:solidFill>
            <a:schemeClr val="accent4">
              <a:lumMod val="60000"/>
              <a:lumOff val="40000"/>
            </a:schemeClr>
          </a:solidFill>
          <a:scene3d>
            <a:camera prst="orthographicFront"/>
            <a:lightRig rig="threePt" dir="t"/>
          </a:scene3d>
          <a:sp3d>
            <a:bevelT w="558800" h="5588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000" dirty="0">
              <a:solidFill>
                <a:schemeClr val="accent2">
                  <a:lumMod val="50000"/>
                </a:schemeClr>
              </a:solidFill>
              <a:latin typeface="Times New Roman" pitchFamily="18" charset="0"/>
              <a:cs typeface="Times New Roman" pitchFamily="18" charset="0"/>
            </a:endParaRPr>
          </a:p>
        </p:txBody>
      </p:sp>
      <p:sp>
        <p:nvSpPr>
          <p:cNvPr id="4" name="Скругленный прямоугольник 3"/>
          <p:cNvSpPr/>
          <p:nvPr/>
        </p:nvSpPr>
        <p:spPr>
          <a:xfrm>
            <a:off x="805524" y="620687"/>
            <a:ext cx="7344816" cy="208823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chemeClr val="accent2">
                    <a:lumMod val="50000"/>
                  </a:schemeClr>
                </a:solidFill>
                <a:latin typeface="Times New Roman" pitchFamily="18" charset="0"/>
                <a:cs typeface="Times New Roman" pitchFamily="18" charset="0"/>
              </a:rPr>
              <a:t>XVI-XVIII asrlarda jahon mamlakatlarida yirik aholi migratsiyasi (ko’chishi) kuzatiladi. Ushbu davrda dunyoning turli hududlaridan aholi Amerika Ko’shma Shtatlariga ko’chib kela boshladi. Boshqacha qilib aytganda, aholining migratsiyasi Shimoliy Amerika tomon yo’nalgan edi. Ilmiy manbalarda qayd etilishicha, 1610-1800 yillarda AQSh aholisi </a:t>
            </a:r>
            <a:r>
              <a:rPr lang="uz-Cyrl-UZ" dirty="0" smtClean="0">
                <a:solidFill>
                  <a:schemeClr val="accent2">
                    <a:lumMod val="50000"/>
                  </a:schemeClr>
                </a:solidFill>
                <a:latin typeface="Times New Roman" pitchFamily="18" charset="0"/>
                <a:cs typeface="Times New Roman" pitchFamily="18" charset="0"/>
              </a:rPr>
              <a:t>210</a:t>
            </a:r>
            <a:r>
              <a:rPr lang="en-US" dirty="0" smtClean="0">
                <a:solidFill>
                  <a:schemeClr val="accent2">
                    <a:lumMod val="50000"/>
                  </a:schemeClr>
                </a:solidFill>
                <a:latin typeface="Times New Roman" pitchFamily="18" charset="0"/>
                <a:cs typeface="Times New Roman" pitchFamily="18" charset="0"/>
              </a:rPr>
              <a:t> </a:t>
            </a:r>
            <a:r>
              <a:rPr lang="uz-Cyrl-UZ" dirty="0" smtClean="0">
                <a:solidFill>
                  <a:schemeClr val="accent2">
                    <a:lumMod val="50000"/>
                  </a:schemeClr>
                </a:solidFill>
                <a:latin typeface="Times New Roman" pitchFamily="18" charset="0"/>
                <a:cs typeface="Times New Roman" pitchFamily="18" charset="0"/>
              </a:rPr>
              <a:t>ming </a:t>
            </a:r>
            <a:r>
              <a:rPr lang="uz-Cyrl-UZ" dirty="0">
                <a:solidFill>
                  <a:schemeClr val="accent2">
                    <a:lumMod val="50000"/>
                  </a:schemeClr>
                </a:solidFill>
                <a:latin typeface="Times New Roman" pitchFamily="18" charset="0"/>
                <a:cs typeface="Times New Roman" pitchFamily="18" charset="0"/>
              </a:rPr>
              <a:t>kishidan 5,3 million kishiga etdi</a:t>
            </a:r>
            <a:r>
              <a:rPr lang="uz-Cyrl-UZ" sz="3200" dirty="0">
                <a:solidFill>
                  <a:schemeClr val="accent2">
                    <a:lumMod val="50000"/>
                  </a:schemeClr>
                </a:solidFill>
                <a:latin typeface="Times New Roman" pitchFamily="18" charset="0"/>
                <a:cs typeface="Times New Roman" pitchFamily="18" charset="0"/>
              </a:rPr>
              <a:t>. </a:t>
            </a:r>
            <a:endParaRPr lang="ru-RU" sz="3200" dirty="0">
              <a:solidFill>
                <a:schemeClr val="accent2">
                  <a:lumMod val="50000"/>
                </a:schemeClr>
              </a:solidFill>
              <a:latin typeface="Times New Roman" pitchFamily="18" charset="0"/>
              <a:cs typeface="Times New Roman" pitchFamily="18" charset="0"/>
            </a:endParaRPr>
          </a:p>
        </p:txBody>
      </p:sp>
      <p:sp>
        <p:nvSpPr>
          <p:cNvPr id="5" name="Скругленный прямоугольник 4"/>
          <p:cNvSpPr/>
          <p:nvPr/>
        </p:nvSpPr>
        <p:spPr>
          <a:xfrm>
            <a:off x="971600" y="3789040"/>
            <a:ext cx="7178740" cy="23762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chemeClr val="accent2">
                    <a:lumMod val="50000"/>
                  </a:schemeClr>
                </a:solidFill>
                <a:latin typeface="Times New Roman" pitchFamily="18" charset="0"/>
                <a:cs typeface="Times New Roman" pitchFamily="18" charset="0"/>
              </a:rPr>
              <a:t>XVI-XVIII asrlarda jahon mamlakatlarida yirik aholi migratsiyasi (ko’chishi) kuzatiladi. Ushbu davrda dunyoning turli hududlaridan aholi Amerika Ko’shma Shtatlariga ko’chib kela boshladi. Boshqacha qilib aytganda, aholining migratsiyasi Shimoliy Amerika tomon yo’nalgan edi. Ilmiy manbalarda qayd etilishicha, 1610-1800 yillarda AQSh aholisi 210 ming kishidan 5,3 million kishiga etdi. </a:t>
            </a:r>
            <a:endParaRPr lang="ru-RU" dirty="0">
              <a:solidFill>
                <a:schemeClr val="accent2">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4269840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lgGrid">
          <a:fgClr>
            <a:srgbClr val="00B050"/>
          </a:fgClr>
          <a:bgClr>
            <a:schemeClr val="bg1"/>
          </a:bgClr>
        </a:pattFill>
        <a:effectLst/>
      </p:bgPr>
    </p:bg>
    <p:spTree>
      <p:nvGrpSpPr>
        <p:cNvPr id="1" name=""/>
        <p:cNvGrpSpPr/>
        <p:nvPr/>
      </p:nvGrpSpPr>
      <p:grpSpPr>
        <a:xfrm>
          <a:off x="0" y="0"/>
          <a:ext cx="0" cy="0"/>
          <a:chOff x="0" y="0"/>
          <a:chExt cx="0" cy="0"/>
        </a:xfrm>
      </p:grpSpPr>
      <p:sp>
        <p:nvSpPr>
          <p:cNvPr id="2" name="Блок-схема: внутренняя память 1"/>
          <p:cNvSpPr/>
          <p:nvPr/>
        </p:nvSpPr>
        <p:spPr>
          <a:xfrm>
            <a:off x="107504" y="116632"/>
            <a:ext cx="8856984" cy="3528392"/>
          </a:xfrm>
          <a:prstGeom prst="flowChartInternalStorage">
            <a:avLst/>
          </a:prstGeom>
          <a:solidFill>
            <a:schemeClr val="accent2">
              <a:lumMod val="60000"/>
              <a:lumOff val="40000"/>
            </a:schemeClr>
          </a:solidFill>
          <a:ln>
            <a:solidFill>
              <a:srgbClr val="C00000"/>
            </a:solidFill>
          </a:ln>
          <a:scene3d>
            <a:camera prst="orthographicFront"/>
            <a:lightRig rig="threePt" dir="t"/>
          </a:scene3d>
          <a:sp3d>
            <a:bevelT w="558800" h="55880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2">
                    <a:lumMod val="50000"/>
                  </a:schemeClr>
                </a:solidFill>
                <a:latin typeface="Times New Roman" pitchFamily="18" charset="0"/>
                <a:cs typeface="Times New Roman" pitchFamily="18" charset="0"/>
              </a:rPr>
              <a:t>XVI </a:t>
            </a:r>
            <a:r>
              <a:rPr lang="en-US" sz="2000" dirty="0" err="1">
                <a:solidFill>
                  <a:schemeClr val="tx2">
                    <a:lumMod val="50000"/>
                  </a:schemeClr>
                </a:solidFill>
                <a:latin typeface="Times New Roman" pitchFamily="18" charset="0"/>
                <a:cs typeface="Times New Roman" pitchFamily="18" charset="0"/>
              </a:rPr>
              <a:t>asrda</a:t>
            </a:r>
            <a:r>
              <a:rPr lang="en-US" sz="2000" dirty="0">
                <a:solidFill>
                  <a:schemeClr val="tx2">
                    <a:lumMod val="50000"/>
                  </a:schemeClr>
                </a:solidFill>
                <a:latin typeface="Times New Roman" pitchFamily="18" charset="0"/>
                <a:cs typeface="Times New Roman" pitchFamily="18" charset="0"/>
              </a:rPr>
              <a:t> (1530-1596) </a:t>
            </a:r>
            <a:r>
              <a:rPr lang="en-US" sz="2000" dirty="0" err="1">
                <a:solidFill>
                  <a:schemeClr val="tx2">
                    <a:lumMod val="50000"/>
                  </a:schemeClr>
                </a:solidFill>
                <a:latin typeface="Times New Roman" pitchFamily="18" charset="0"/>
                <a:cs typeface="Times New Roman" pitchFamily="18" charset="0"/>
              </a:rPr>
              <a:t>frantsuz</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siyosiy</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yozuvchisi</a:t>
            </a:r>
            <a:r>
              <a:rPr lang="en-US" sz="2000" dirty="0">
                <a:solidFill>
                  <a:schemeClr val="tx2">
                    <a:lumMod val="50000"/>
                  </a:schemeClr>
                </a:solidFill>
                <a:latin typeface="Times New Roman" pitchFamily="18" charset="0"/>
                <a:cs typeface="Times New Roman" pitchFamily="18" charset="0"/>
              </a:rPr>
              <a:t> J. </a:t>
            </a:r>
            <a:r>
              <a:rPr lang="en-US" sz="2000" dirty="0" err="1">
                <a:solidFill>
                  <a:schemeClr val="tx2">
                    <a:lumMod val="50000"/>
                  </a:schemeClr>
                </a:solidFill>
                <a:latin typeface="Times New Roman" pitchFamily="18" charset="0"/>
                <a:cs typeface="Times New Roman" pitchFamily="18" charset="0"/>
              </a:rPr>
              <a:t>Boden</a:t>
            </a:r>
            <a:r>
              <a:rPr lang="en-US" sz="2000" dirty="0">
                <a:solidFill>
                  <a:schemeClr val="tx2">
                    <a:lumMod val="50000"/>
                  </a:schemeClr>
                </a:solidFill>
                <a:latin typeface="Times New Roman" pitchFamily="18" charset="0"/>
                <a:cs typeface="Times New Roman" pitchFamily="18" charset="0"/>
              </a:rPr>
              <a:t> </a:t>
            </a:r>
            <a:r>
              <a:rPr lang="en-US" sz="2000" dirty="0" smtClean="0">
                <a:solidFill>
                  <a:schemeClr val="tx2">
                    <a:lumMod val="50000"/>
                  </a:schemeClr>
                </a:solidFill>
                <a:latin typeface="Times New Roman" pitchFamily="18" charset="0"/>
                <a:cs typeface="Times New Roman" pitchFamily="18" charset="0"/>
              </a:rPr>
              <a:t>     </a:t>
            </a:r>
            <a:r>
              <a:rPr lang="en-US" sz="2000" dirty="0" err="1" smtClean="0">
                <a:solidFill>
                  <a:schemeClr val="tx2">
                    <a:lumMod val="50000"/>
                  </a:schemeClr>
                </a:solidFill>
                <a:latin typeface="Times New Roman" pitchFamily="18" charset="0"/>
                <a:cs typeface="Times New Roman" pitchFamily="18" charset="0"/>
              </a:rPr>
              <a:t>tomonidan</a:t>
            </a:r>
            <a:r>
              <a:rPr lang="en-US" sz="2000" dirty="0" smtClean="0">
                <a:solidFill>
                  <a:schemeClr val="tx2">
                    <a:lumMod val="50000"/>
                  </a:schemeClr>
                </a:solidFill>
                <a:latin typeface="Times New Roman" pitchFamily="18" charset="0"/>
                <a:cs typeface="Times New Roman" pitchFamily="18" charset="0"/>
              </a:rPr>
              <a:t> ham   </a:t>
            </a:r>
            <a:r>
              <a:rPr lang="en-US" sz="2000" dirty="0" err="1">
                <a:solidFill>
                  <a:schemeClr val="tx2">
                    <a:lumMod val="50000"/>
                  </a:schemeClr>
                </a:solidFill>
                <a:latin typeface="Times New Roman" pitchFamily="18" charset="0"/>
                <a:cs typeface="Times New Roman" pitchFamily="18" charset="0"/>
              </a:rPr>
              <a:t>demografik</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bilimlar</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birmuncha</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rivojlantirilgan</a:t>
            </a:r>
            <a:r>
              <a:rPr lang="en-US" sz="2000" dirty="0">
                <a:solidFill>
                  <a:schemeClr val="tx2">
                    <a:lumMod val="50000"/>
                  </a:schemeClr>
                </a:solidFill>
                <a:latin typeface="Times New Roman" pitchFamily="18" charset="0"/>
                <a:cs typeface="Times New Roman" pitchFamily="18" charset="0"/>
              </a:rPr>
              <a:t>. 1577 </a:t>
            </a:r>
            <a:r>
              <a:rPr lang="en-US" sz="2000" dirty="0" err="1">
                <a:solidFill>
                  <a:schemeClr val="tx2">
                    <a:lumMod val="50000"/>
                  </a:schemeClr>
                </a:solidFill>
                <a:latin typeface="Times New Roman" pitchFamily="18" charset="0"/>
                <a:cs typeface="Times New Roman" pitchFamily="18" charset="0"/>
              </a:rPr>
              <a:t>yili</a:t>
            </a:r>
            <a:r>
              <a:rPr lang="en-US" sz="2000" dirty="0">
                <a:solidFill>
                  <a:schemeClr val="tx2">
                    <a:lumMod val="50000"/>
                  </a:schemeClr>
                </a:solidFill>
                <a:latin typeface="Times New Roman" pitchFamily="18" charset="0"/>
                <a:cs typeface="Times New Roman" pitchFamily="18" charset="0"/>
              </a:rPr>
              <a:t> J. </a:t>
            </a:r>
            <a:r>
              <a:rPr lang="en-US" sz="2000" dirty="0" err="1">
                <a:solidFill>
                  <a:schemeClr val="tx2">
                    <a:lumMod val="50000"/>
                  </a:schemeClr>
                </a:solidFill>
                <a:latin typeface="Times New Roman" pitchFamily="18" charset="0"/>
                <a:cs typeface="Times New Roman" pitchFamily="18" charset="0"/>
              </a:rPr>
              <a:t>Bodenning</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Angliyada</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Respublikaning</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olti</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kitobi</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nomli</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asari</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nashr</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etilib</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uning</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alohida</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bobida</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aholi</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va</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uning</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daromadi</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statistikasini</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muntazam</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hisoblab</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borish</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har</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qanday</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davlat</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uchun</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zarurligi</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qayd</a:t>
            </a:r>
            <a:r>
              <a:rPr lang="en-US" sz="2000" dirty="0">
                <a:solidFill>
                  <a:schemeClr val="tx2">
                    <a:lumMod val="50000"/>
                  </a:schemeClr>
                </a:solidFill>
                <a:latin typeface="Times New Roman" pitchFamily="18" charset="0"/>
                <a:cs typeface="Times New Roman" pitchFamily="18" charset="0"/>
              </a:rPr>
              <a:t> </a:t>
            </a:r>
            <a:r>
              <a:rPr lang="en-US" sz="2000" dirty="0" err="1">
                <a:solidFill>
                  <a:schemeClr val="tx2">
                    <a:lumMod val="50000"/>
                  </a:schemeClr>
                </a:solidFill>
                <a:latin typeface="Times New Roman" pitchFamily="18" charset="0"/>
                <a:cs typeface="Times New Roman" pitchFamily="18" charset="0"/>
              </a:rPr>
              <a:t>etilgan</a:t>
            </a:r>
            <a:r>
              <a:rPr lang="en-US" sz="2000" dirty="0" smtClean="0">
                <a:solidFill>
                  <a:schemeClr val="tx2">
                    <a:lumMod val="50000"/>
                  </a:schemeClr>
                </a:solidFill>
                <a:latin typeface="Times New Roman" pitchFamily="18" charset="0"/>
                <a:cs typeface="Times New Roman" pitchFamily="18" charset="0"/>
              </a:rPr>
              <a:t>.</a:t>
            </a:r>
          </a:p>
          <a:p>
            <a:pPr algn="ctr"/>
            <a:r>
              <a:rPr lang="en-US" sz="2000" dirty="0" smtClean="0">
                <a:solidFill>
                  <a:schemeClr val="tx2">
                    <a:lumMod val="50000"/>
                  </a:schemeClr>
                </a:solidFill>
                <a:latin typeface="Times New Roman" pitchFamily="18" charset="0"/>
                <a:cs typeface="Times New Roman" pitchFamily="18" charset="0"/>
              </a:rPr>
              <a:t> </a:t>
            </a:r>
          </a:p>
          <a:p>
            <a:pPr algn="ctr"/>
            <a:endParaRPr lang="en-US" sz="2000" dirty="0">
              <a:solidFill>
                <a:schemeClr val="tx2">
                  <a:lumMod val="50000"/>
                </a:schemeClr>
              </a:solidFill>
              <a:latin typeface="Times New Roman" pitchFamily="18" charset="0"/>
              <a:cs typeface="Times New Roman" pitchFamily="18" charset="0"/>
            </a:endParaRPr>
          </a:p>
        </p:txBody>
      </p:sp>
      <p:sp>
        <p:nvSpPr>
          <p:cNvPr id="3" name="Прямоугольник 2"/>
          <p:cNvSpPr/>
          <p:nvPr/>
        </p:nvSpPr>
        <p:spPr>
          <a:xfrm>
            <a:off x="107504" y="3789040"/>
            <a:ext cx="8856984" cy="2952328"/>
          </a:xfrm>
          <a:prstGeom prst="rect">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628205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horzBrick">
          <a:fgClr>
            <a:schemeClr val="accent2">
              <a:lumMod val="75000"/>
            </a:schemeClr>
          </a:fgClr>
          <a:bgClr>
            <a:schemeClr val="bg1"/>
          </a:bgClr>
        </a:pattFill>
        <a:effectLst/>
      </p:bgPr>
    </p:bg>
    <p:spTree>
      <p:nvGrpSpPr>
        <p:cNvPr id="1" name=""/>
        <p:cNvGrpSpPr/>
        <p:nvPr/>
      </p:nvGrpSpPr>
      <p:grpSpPr>
        <a:xfrm>
          <a:off x="0" y="0"/>
          <a:ext cx="0" cy="0"/>
          <a:chOff x="0" y="0"/>
          <a:chExt cx="0" cy="0"/>
        </a:xfrm>
      </p:grpSpPr>
      <p:sp>
        <p:nvSpPr>
          <p:cNvPr id="2" name="Блок-схема: ручной ввод 1"/>
          <p:cNvSpPr/>
          <p:nvPr/>
        </p:nvSpPr>
        <p:spPr>
          <a:xfrm>
            <a:off x="323528" y="116632"/>
            <a:ext cx="8525366" cy="6381328"/>
          </a:xfrm>
          <a:prstGeom prst="flowChartManualInput">
            <a:avLst/>
          </a:prstGeom>
          <a:solidFill>
            <a:schemeClr val="bg1">
              <a:lumMod val="65000"/>
            </a:schemeClr>
          </a:solidFill>
          <a:ln>
            <a:solidFill>
              <a:schemeClr val="tx1"/>
            </a:solidFill>
          </a:ln>
          <a:scene3d>
            <a:camera prst="orthographicFront"/>
            <a:lightRig rig="threePt" dir="t"/>
          </a:scene3d>
          <a:sp3d>
            <a:bevelT w="558800" h="558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dirty="0">
              <a:solidFill>
                <a:schemeClr val="accent2">
                  <a:lumMod val="50000"/>
                </a:schemeClr>
              </a:solidFill>
              <a:latin typeface="Times New Roman" pitchFamily="18" charset="0"/>
              <a:cs typeface="Times New Roman" pitchFamily="18" charset="0"/>
            </a:endParaRPr>
          </a:p>
        </p:txBody>
      </p:sp>
      <p:sp>
        <p:nvSpPr>
          <p:cNvPr id="3" name="Блок-схема: процесс 2"/>
          <p:cNvSpPr/>
          <p:nvPr/>
        </p:nvSpPr>
        <p:spPr>
          <a:xfrm>
            <a:off x="1043608" y="1988840"/>
            <a:ext cx="7056784" cy="3600400"/>
          </a:xfrm>
          <a:prstGeom prst="flowChartProces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dirty="0">
                <a:solidFill>
                  <a:schemeClr val="accent2">
                    <a:lumMod val="50000"/>
                  </a:schemeClr>
                </a:solidFill>
                <a:latin typeface="Times New Roman" pitchFamily="18" charset="0"/>
                <a:cs typeface="Times New Roman" pitchFamily="18" charset="0"/>
              </a:rPr>
              <a:t>XVII asrning ikkinchi yarmi va XIX asrning boshlarida aholi, xo’jaliklar va davlatlarga oid statistik ma’lumotlar geografiyasi birmuncha kengaya boradi. Bu davrda aholining jamiyat rivojlanishidagi o’rniga e’tibor kuchayadi. Davlatlar haqida statistik ma’lumotlar to’plashga qiziqish ortib boradi. Ayniqsa, Germaniyada davlatlarning iqtisodiy holati, yodgorliklari, obidalari haqida statistik ma’lumotlar to’plash, ularni tahlil etish va shu davlatlar haqida asarlar yaratish rivojlana boradi.</a:t>
            </a:r>
            <a:endParaRPr lang="ru-RU" sz="2400" dirty="0">
              <a:solidFill>
                <a:schemeClr val="accent2">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5111430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sphere">
          <a:fgClr>
            <a:srgbClr val="FFC000"/>
          </a:fgClr>
          <a:bgClr>
            <a:schemeClr val="bg1"/>
          </a:bgClr>
        </a:pattFill>
        <a:effectLst/>
      </p:bgPr>
    </p:bg>
    <p:spTree>
      <p:nvGrpSpPr>
        <p:cNvPr id="1" name=""/>
        <p:cNvGrpSpPr/>
        <p:nvPr/>
      </p:nvGrpSpPr>
      <p:grpSpPr>
        <a:xfrm>
          <a:off x="0" y="0"/>
          <a:ext cx="0" cy="0"/>
          <a:chOff x="0" y="0"/>
          <a:chExt cx="0" cy="0"/>
        </a:xfrm>
      </p:grpSpPr>
      <p:sp>
        <p:nvSpPr>
          <p:cNvPr id="3" name="Багетная рамка 2"/>
          <p:cNvSpPr/>
          <p:nvPr/>
        </p:nvSpPr>
        <p:spPr>
          <a:xfrm>
            <a:off x="323528" y="260648"/>
            <a:ext cx="8496944" cy="6336704"/>
          </a:xfrm>
          <a:prstGeom prst="bevel">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solidFill>
                  <a:srgbClr val="002060"/>
                </a:solidFill>
                <a:latin typeface="Times New Roman" pitchFamily="18" charset="0"/>
                <a:cs typeface="Times New Roman" pitchFamily="18" charset="0"/>
              </a:rPr>
              <a:t>Aholi takror barpo bo’lishdagi asosiy jarayonlar tug’ilish va o’limni o’rganishda XVII asrning ikkinchi yarmida yashab ijod etgan, ingliz olimi D. Graunt tadqiqotlari alohida ahamiyatga molikdir. D. Graunt London shahrida aholi o’limi haqidagi 80 yillik statistik ma’lumotlarni o’rganib chiqib, 1662 yilda 90 betdan iborat “O’lim haqidagi byulletenlar asosida olib borilgan va mundarijada ilova etilgan tabiiy va siyosiy kuzatishlar natijalari ko’rsatilgan shaharning boshqaruvi, dini, savdosi, havosi, aholi o’sishi va boshqa o’zgarishlar xususida London fuqarosi Djon Grauntning asari“ kitobini yozdi. </a:t>
            </a:r>
            <a:endParaRPr lang="ru-RU" sz="24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7052955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pattFill prst="wdDnDiag">
          <a:fgClr>
            <a:srgbClr val="00B050"/>
          </a:fgClr>
          <a:bgClr>
            <a:schemeClr val="bg1"/>
          </a:bgClr>
        </a:pattFill>
        <a:effectLst/>
      </p:bgPr>
    </p:bg>
    <p:spTree>
      <p:nvGrpSpPr>
        <p:cNvPr id="1" name=""/>
        <p:cNvGrpSpPr/>
        <p:nvPr/>
      </p:nvGrpSpPr>
      <p:grpSpPr>
        <a:xfrm>
          <a:off x="0" y="0"/>
          <a:ext cx="0" cy="0"/>
          <a:chOff x="0" y="0"/>
          <a:chExt cx="0" cy="0"/>
        </a:xfrm>
      </p:grpSpPr>
      <p:sp>
        <p:nvSpPr>
          <p:cNvPr id="2" name="Кольцо 1"/>
          <p:cNvSpPr/>
          <p:nvPr/>
        </p:nvSpPr>
        <p:spPr>
          <a:xfrm>
            <a:off x="0" y="22028"/>
            <a:ext cx="9144000" cy="6835971"/>
          </a:xfrm>
          <a:prstGeom prst="donut">
            <a:avLst>
              <a:gd name="adj" fmla="val 10290"/>
            </a:avLst>
          </a:prstGeom>
          <a:solidFill>
            <a:srgbClr val="00B050"/>
          </a:solidFill>
          <a:scene3d>
            <a:camera prst="orthographicFront"/>
            <a:lightRig rig="threePt" dir="t"/>
          </a:scene3d>
          <a:sp3d>
            <a:bevelT w="558800" h="5588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Овал 2"/>
          <p:cNvSpPr/>
          <p:nvPr/>
        </p:nvSpPr>
        <p:spPr>
          <a:xfrm>
            <a:off x="683568" y="692696"/>
            <a:ext cx="7776864" cy="5544616"/>
          </a:xfrm>
          <a:prstGeom prst="ellips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dirty="0">
                <a:solidFill>
                  <a:schemeClr val="bg2">
                    <a:lumMod val="10000"/>
                  </a:schemeClr>
                </a:solidFill>
                <a:latin typeface="Times New Roman" pitchFamily="18" charset="0"/>
                <a:cs typeface="Times New Roman" pitchFamily="18" charset="0"/>
              </a:rPr>
              <a:t>XVIII – XIX asrlarda Frantsiyada ham aholini o’rganish borasida tadqiqotlar olib borilgan. Ushbu tadqiqotlarda aholi takror barpo bo’lishi jarayonlari ham o’rganilgan. 1855 yilda Parijda A. Giyyarning “Inson statistika elementlari yoki qiyosiy demografiya”, 1881 yilda Jan Bertilon tomonidan yozilgan “Frantsiya aholisi xarakterining statistikasi” nomli asarlari aholini statistik o’rganishga bag’ishlanadi. </a:t>
            </a:r>
            <a:endParaRPr lang="ru-RU" sz="2400" dirty="0">
              <a:solidFill>
                <a:schemeClr val="bg2">
                  <a:lumMod val="1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7376280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openDmnd">
          <a:fgClr>
            <a:schemeClr val="accent1"/>
          </a:fgClr>
          <a:bgClr>
            <a:schemeClr val="bg1"/>
          </a:bgClr>
        </a:pattFill>
        <a:effectLst/>
      </p:bgPr>
    </p:bg>
    <p:spTree>
      <p:nvGrpSpPr>
        <p:cNvPr id="1" name=""/>
        <p:cNvGrpSpPr/>
        <p:nvPr/>
      </p:nvGrpSpPr>
      <p:grpSpPr>
        <a:xfrm>
          <a:off x="0" y="0"/>
          <a:ext cx="0" cy="0"/>
          <a:chOff x="0" y="0"/>
          <a:chExt cx="0" cy="0"/>
        </a:xfrm>
      </p:grpSpPr>
      <p:sp>
        <p:nvSpPr>
          <p:cNvPr id="2" name="Прямоугольник 1"/>
          <p:cNvSpPr/>
          <p:nvPr/>
        </p:nvSpPr>
        <p:spPr>
          <a:xfrm>
            <a:off x="179512" y="476672"/>
            <a:ext cx="8784976" cy="5509200"/>
          </a:xfrm>
          <a:prstGeom prst="rect">
            <a:avLst/>
          </a:prstGeom>
        </p:spPr>
        <p:txBody>
          <a:bodyPr wrap="square">
            <a:spAutoFit/>
          </a:bodyPr>
          <a:lstStyle/>
          <a:p>
            <a:pPr algn="ctr"/>
            <a:r>
              <a:rPr lang="uz-Cyrl-UZ" sz="3200" dirty="0">
                <a:solidFill>
                  <a:srgbClr val="C00000"/>
                </a:solidFill>
                <a:latin typeface="Times New Roman" pitchFamily="18" charset="0"/>
                <a:cs typeface="Times New Roman" pitchFamily="18" charset="0"/>
              </a:rPr>
              <a:t>XIX asrda statistika davlatshunoslik bilan shug’ullana boshladi va 1804-1805 yillarda rasmiy ravishda universitet va akademiyalarda statistikafan sifatida o’qitiladigan bo’ldi. Shu bois fanga tegishli bo’lgan ma’lumotlardan foydalanish uchun keng imkoniyat yaratilgan. </a:t>
            </a:r>
            <a:r>
              <a:rPr lang="en-US" sz="3200" dirty="0">
                <a:solidFill>
                  <a:srgbClr val="C00000"/>
                </a:solidFill>
                <a:latin typeface="Times New Roman" pitchFamily="18" charset="0"/>
                <a:cs typeface="Times New Roman" pitchFamily="18" charset="0"/>
              </a:rPr>
              <a:t>Bu </a:t>
            </a:r>
            <a:r>
              <a:rPr lang="en-US" sz="3200" dirty="0" err="1">
                <a:solidFill>
                  <a:srgbClr val="C00000"/>
                </a:solidFill>
                <a:latin typeface="Times New Roman" pitchFamily="18" charset="0"/>
                <a:cs typeface="Times New Roman" pitchFamily="18" charset="0"/>
              </a:rPr>
              <a:t>o’zgarishlar</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aholishunoslikningrivojlanishiga</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sabab</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bo’ldi</a:t>
            </a:r>
            <a:r>
              <a:rPr lang="en-US" sz="3200" dirty="0">
                <a:solidFill>
                  <a:srgbClr val="C00000"/>
                </a:solidFill>
                <a:latin typeface="Times New Roman" pitchFamily="18" charset="0"/>
                <a:cs typeface="Times New Roman" pitchFamily="18" charset="0"/>
              </a:rPr>
              <a:t>. 1806 – 1808 </a:t>
            </a:r>
            <a:r>
              <a:rPr lang="en-US" sz="3200" dirty="0" err="1">
                <a:solidFill>
                  <a:srgbClr val="C00000"/>
                </a:solidFill>
                <a:latin typeface="Times New Roman" pitchFamily="18" charset="0"/>
                <a:cs typeface="Times New Roman" pitchFamily="18" charset="0"/>
              </a:rPr>
              <a:t>yillarda</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Statistika</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jurnali</a:t>
            </a:r>
            <a:r>
              <a:rPr lang="en-US" sz="3200" dirty="0">
                <a:solidFill>
                  <a:srgbClr val="C00000"/>
                </a:solidFill>
                <a:latin typeface="Times New Roman" pitchFamily="18" charset="0"/>
                <a:cs typeface="Times New Roman" pitchFamily="18" charset="0"/>
              </a:rPr>
              <a:t> chop </a:t>
            </a:r>
            <a:r>
              <a:rPr lang="en-US" sz="3200" dirty="0" err="1">
                <a:solidFill>
                  <a:srgbClr val="C00000"/>
                </a:solidFill>
                <a:latin typeface="Times New Roman" pitchFamily="18" charset="0"/>
                <a:cs typeface="Times New Roman" pitchFamily="18" charset="0"/>
              </a:rPr>
              <a:t>etildi</a:t>
            </a:r>
            <a:r>
              <a:rPr lang="en-US" sz="3200" dirty="0">
                <a:solidFill>
                  <a:srgbClr val="C00000"/>
                </a:solidFill>
                <a:latin typeface="Times New Roman" pitchFamily="18" charset="0"/>
                <a:cs typeface="Times New Roman" pitchFamily="18" charset="0"/>
              </a:rPr>
              <a:t>. U </a:t>
            </a:r>
            <a:r>
              <a:rPr lang="en-US" sz="3200" dirty="0" err="1">
                <a:solidFill>
                  <a:srgbClr val="C00000"/>
                </a:solidFill>
                <a:latin typeface="Times New Roman" pitchFamily="18" charset="0"/>
                <a:cs typeface="Times New Roman" pitchFamily="18" charset="0"/>
              </a:rPr>
              <a:t>birinchi</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rus</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gumanitar</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oynomalaridan</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bo’lib</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Peterburgdagi</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Fanlar</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akademiyasi</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qoshida</a:t>
            </a:r>
            <a:r>
              <a:rPr lang="en-US" sz="3200" dirty="0">
                <a:solidFill>
                  <a:srgbClr val="C00000"/>
                </a:solidFill>
                <a:latin typeface="Times New Roman" pitchFamily="18" charset="0"/>
                <a:cs typeface="Times New Roman" pitchFamily="18" charset="0"/>
              </a:rPr>
              <a:t> K.F. German 1767 – 1833 </a:t>
            </a:r>
            <a:r>
              <a:rPr lang="en-US" sz="3200" dirty="0" err="1">
                <a:solidFill>
                  <a:srgbClr val="C00000"/>
                </a:solidFill>
                <a:latin typeface="Times New Roman" pitchFamily="18" charset="0"/>
                <a:cs typeface="Times New Roman" pitchFamily="18" charset="0"/>
              </a:rPr>
              <a:t>tomonidan</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nashr</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qilinar</a:t>
            </a:r>
            <a:r>
              <a:rPr lang="en-US" sz="3200" dirty="0">
                <a:solidFill>
                  <a:srgbClr val="C00000"/>
                </a:solidFill>
                <a:latin typeface="Times New Roman" pitchFamily="18" charset="0"/>
                <a:cs typeface="Times New Roman" pitchFamily="18" charset="0"/>
              </a:rPr>
              <a:t> </a:t>
            </a:r>
            <a:r>
              <a:rPr lang="en-US" sz="3200" dirty="0" err="1">
                <a:solidFill>
                  <a:srgbClr val="C00000"/>
                </a:solidFill>
                <a:latin typeface="Times New Roman" pitchFamily="18" charset="0"/>
                <a:cs typeface="Times New Roman" pitchFamily="18" charset="0"/>
              </a:rPr>
              <a:t>edi</a:t>
            </a:r>
            <a:r>
              <a:rPr lang="en-US" sz="3200" dirty="0">
                <a:solidFill>
                  <a:srgbClr val="C00000"/>
                </a:solidFill>
                <a:latin typeface="Times New Roman" pitchFamily="18" charset="0"/>
                <a:cs typeface="Times New Roman" pitchFamily="18" charset="0"/>
              </a:rPr>
              <a:t>.</a:t>
            </a:r>
            <a:endParaRPr lang="ru-RU" sz="3200"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87720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dkHorz">
          <a:fgClr>
            <a:schemeClr val="accent6">
              <a:lumMod val="75000"/>
            </a:schemeClr>
          </a:fgClr>
          <a:bgClr>
            <a:schemeClr val="bg1"/>
          </a:bgClr>
        </a:pattFill>
        <a:effectLst/>
      </p:bgPr>
    </p:bg>
    <p:spTree>
      <p:nvGrpSpPr>
        <p:cNvPr id="1" name=""/>
        <p:cNvGrpSpPr/>
        <p:nvPr/>
      </p:nvGrpSpPr>
      <p:grpSpPr>
        <a:xfrm>
          <a:off x="0" y="0"/>
          <a:ext cx="0" cy="0"/>
          <a:chOff x="0" y="0"/>
          <a:chExt cx="0" cy="0"/>
        </a:xfrm>
      </p:grpSpPr>
      <p:sp>
        <p:nvSpPr>
          <p:cNvPr id="2" name="Стрелка вниз 1"/>
          <p:cNvSpPr/>
          <p:nvPr/>
        </p:nvSpPr>
        <p:spPr>
          <a:xfrm>
            <a:off x="2771800" y="108275"/>
            <a:ext cx="3312368" cy="1224136"/>
          </a:xfrm>
          <a:prstGeom prst="downArrow">
            <a:avLst/>
          </a:prstGeom>
          <a:solidFill>
            <a:srgbClr val="FF0000"/>
          </a:solidFill>
          <a:scene3d>
            <a:camera prst="orthographicFront"/>
            <a:lightRig rig="threePt" dir="t"/>
          </a:scene3d>
          <a:sp3d>
            <a:bevelT w="190500" h="19050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4" name="Блок-схема: альтернативный процесс 3"/>
          <p:cNvSpPr/>
          <p:nvPr/>
        </p:nvSpPr>
        <p:spPr>
          <a:xfrm>
            <a:off x="179512" y="1340768"/>
            <a:ext cx="8856984" cy="5184576"/>
          </a:xfrm>
          <a:prstGeom prst="flowChartAlternateProcess">
            <a:avLst/>
          </a:prstGeom>
          <a:solidFill>
            <a:srgbClr val="00B050"/>
          </a:solidFill>
          <a:scene3d>
            <a:camera prst="orthographicFront"/>
            <a:lightRig rig="threePt" dir="t"/>
          </a:scene3d>
          <a:sp3d>
            <a:bevelT w="419100" h="419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a:latin typeface="Times New Roman" pitchFamily="18" charset="0"/>
                <a:cs typeface="Times New Roman" pitchFamily="18" charset="0"/>
              </a:rPr>
              <a:t>Oynomaning</a:t>
            </a:r>
            <a:r>
              <a:rPr lang="en-US" sz="3200" dirty="0">
                <a:latin typeface="Times New Roman" pitchFamily="18" charset="0"/>
                <a:cs typeface="Times New Roman" pitchFamily="18" charset="0"/>
              </a:rPr>
              <a:t> 4 ta </a:t>
            </a:r>
            <a:r>
              <a:rPr lang="en-US" sz="3200" dirty="0" err="1">
                <a:latin typeface="Times New Roman" pitchFamily="18" charset="0"/>
                <a:cs typeface="Times New Roman" pitchFamily="18" charset="0"/>
              </a:rPr>
              <a:t>kitobi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mavjud</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bo’lib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har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birida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aholishunoslik</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bo’yicha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ma’lumotlar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nashr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etilgan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Birinchi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maqola</a:t>
            </a:r>
            <a:r>
              <a:rPr lang="en-US" sz="3200" dirty="0">
                <a:latin typeface="Times New Roman" pitchFamily="18" charset="0"/>
                <a:cs typeface="Times New Roman" pitchFamily="18" charset="0"/>
              </a:rPr>
              <a:t> K.F. </a:t>
            </a:r>
            <a:r>
              <a:rPr lang="en-US" sz="3200" dirty="0" err="1">
                <a:latin typeface="Times New Roman" pitchFamily="18" charset="0"/>
                <a:cs typeface="Times New Roman" pitchFamily="18" charset="0"/>
              </a:rPr>
              <a:t>Germanga</a:t>
            </a:r>
            <a:r>
              <a:rPr lang="en-US" sz="3200" dirty="0">
                <a:latin typeface="Times New Roman" pitchFamily="18" charset="0"/>
                <a:cs typeface="Times New Roman" pitchFamily="18" charset="0"/>
              </a:rPr>
              <a:t> (1755-1815) </a:t>
            </a:r>
            <a:r>
              <a:rPr lang="en-US" sz="3200" dirty="0" err="1">
                <a:latin typeface="Times New Roman" pitchFamily="18" charset="0"/>
                <a:cs typeface="Times New Roman" pitchFamily="18" charset="0"/>
              </a:rPr>
              <a:t>tegishli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edi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Rossiyada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yashovchilarning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soni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xususida</a:t>
            </a:r>
            <a:r>
              <a:rPr lang="en-US" sz="3200" dirty="0">
                <a:latin typeface="Times New Roman" pitchFamily="18" charset="0"/>
                <a:cs typeface="Times New Roman" pitchFamily="18" charset="0"/>
              </a:rPr>
              <a:t>” deb </a:t>
            </a:r>
            <a:r>
              <a:rPr lang="en-US" sz="3200" dirty="0" err="1">
                <a:latin typeface="Times New Roman" pitchFamily="18" charset="0"/>
                <a:cs typeface="Times New Roman" pitchFamily="18" charset="0"/>
              </a:rPr>
              <a:t>nomlangan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mazkur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izlanish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Xalq</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jadvallari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ya’ni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Rossiya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aholisini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ro’yxatga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olish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mavzusiga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bag’ishlangan</a:t>
            </a:r>
            <a:r>
              <a:rPr lang="en-US" sz="3200" dirty="0">
                <a:latin typeface="Times New Roman" pitchFamily="18" charset="0"/>
                <a:cs typeface="Times New Roman" pitchFamily="18" charset="0"/>
              </a:rPr>
              <a:t>. </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8273097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lgConfetti">
          <a:fgClr>
            <a:srgbClr val="FF0000"/>
          </a:fgClr>
          <a:bgClr>
            <a:schemeClr val="bg1"/>
          </a:bgClr>
        </a:pattFill>
        <a:effectLst/>
      </p:bgPr>
    </p:bg>
    <p:spTree>
      <p:nvGrpSpPr>
        <p:cNvPr id="1" name=""/>
        <p:cNvGrpSpPr/>
        <p:nvPr/>
      </p:nvGrpSpPr>
      <p:grpSpPr>
        <a:xfrm>
          <a:off x="0" y="0"/>
          <a:ext cx="0" cy="0"/>
          <a:chOff x="0" y="0"/>
          <a:chExt cx="0" cy="0"/>
        </a:xfrm>
      </p:grpSpPr>
      <p:sp>
        <p:nvSpPr>
          <p:cNvPr id="3" name="Солнце 2"/>
          <p:cNvSpPr/>
          <p:nvPr/>
        </p:nvSpPr>
        <p:spPr>
          <a:xfrm>
            <a:off x="0" y="116632"/>
            <a:ext cx="2195736" cy="1656184"/>
          </a:xfrm>
          <a:prstGeom prst="sun">
            <a:avLst/>
          </a:prstGeom>
          <a:solidFill>
            <a:srgbClr val="FFC000"/>
          </a:solidFill>
          <a:ln>
            <a:solidFill>
              <a:srgbClr val="FF0000"/>
            </a:solidFill>
          </a:ln>
          <a:scene3d>
            <a:camera prst="orthographicFront"/>
            <a:lightRig rig="threePt" dir="t"/>
          </a:scene3d>
          <a:sp3d>
            <a:bevelT w="190500" h="1905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Облако 3"/>
          <p:cNvSpPr/>
          <p:nvPr/>
        </p:nvSpPr>
        <p:spPr>
          <a:xfrm>
            <a:off x="323528" y="0"/>
            <a:ext cx="8712968" cy="6858000"/>
          </a:xfrm>
          <a:prstGeom prst="cloud">
            <a:avLst/>
          </a:prstGeom>
          <a:solidFill>
            <a:schemeClr val="accent1">
              <a:lumMod val="60000"/>
              <a:lumOff val="40000"/>
            </a:schemeClr>
          </a:solidFill>
          <a:scene3d>
            <a:camera prst="orthographicFront"/>
            <a:lightRig rig="threePt" dir="t"/>
          </a:scene3d>
          <a:sp3d>
            <a:bevelT w="419100" h="41910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chemeClr val="tx1">
                    <a:lumMod val="95000"/>
                    <a:lumOff val="5000"/>
                  </a:schemeClr>
                </a:solidFill>
                <a:latin typeface="Times New Roman" pitchFamily="18" charset="0"/>
                <a:cs typeface="Times New Roman" pitchFamily="18" charset="0"/>
              </a:rPr>
              <a:t>XIX – XX asrlarga kelib statistika, demografiya va aholi geografiyasi fanlarida aholining takror barpo bo’lishi ilmiy tushuncha sifatida keng qo’llanila boshladi. Aholi takror barpo bo’lishini tug’ilish va o’lim birligi sifatida anglash haqidagi dastlabki urinishlar XVIII asrda Ya. Eyler tomonidan taklif qilingan edi. Aholi takror barpo bo’lishi modeli amerikalik aholishunos A. Lotko tomonidan ishlab chiqildi va bu modeldan hozirga qadar statistik, demografik tadqiqotlarda foydalanib kelinmoqda. </a:t>
            </a:r>
            <a:endParaRPr lang="ru-RU" sz="2000" dirty="0">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0281330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pct40">
          <a:fgClr>
            <a:schemeClr val="tx1"/>
          </a:fgClr>
          <a:bgClr>
            <a:schemeClr val="bg1"/>
          </a:bgClr>
        </a:pattFill>
        <a:effectLst/>
      </p:bgPr>
    </p:bg>
    <p:spTree>
      <p:nvGrpSpPr>
        <p:cNvPr id="1" name=""/>
        <p:cNvGrpSpPr/>
        <p:nvPr/>
      </p:nvGrpSpPr>
      <p:grpSpPr>
        <a:xfrm>
          <a:off x="0" y="0"/>
          <a:ext cx="0" cy="0"/>
          <a:chOff x="0" y="0"/>
          <a:chExt cx="0" cy="0"/>
        </a:xfrm>
      </p:grpSpPr>
      <p:sp>
        <p:nvSpPr>
          <p:cNvPr id="2" name="5-конечная звезда 1"/>
          <p:cNvSpPr/>
          <p:nvPr/>
        </p:nvSpPr>
        <p:spPr>
          <a:xfrm>
            <a:off x="1907704" y="432520"/>
            <a:ext cx="504056" cy="288032"/>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5-конечная звезда 2"/>
          <p:cNvSpPr/>
          <p:nvPr/>
        </p:nvSpPr>
        <p:spPr>
          <a:xfrm>
            <a:off x="3320868" y="257971"/>
            <a:ext cx="432048" cy="288032"/>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5-конечная звезда 3"/>
          <p:cNvSpPr/>
          <p:nvPr/>
        </p:nvSpPr>
        <p:spPr>
          <a:xfrm>
            <a:off x="8388424" y="260648"/>
            <a:ext cx="432048" cy="360040"/>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5-конечная звезда 4"/>
          <p:cNvSpPr/>
          <p:nvPr/>
        </p:nvSpPr>
        <p:spPr>
          <a:xfrm>
            <a:off x="8388424" y="4869160"/>
            <a:ext cx="432048" cy="360040"/>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5-конечная звезда 5"/>
          <p:cNvSpPr/>
          <p:nvPr/>
        </p:nvSpPr>
        <p:spPr>
          <a:xfrm>
            <a:off x="7812360" y="5733256"/>
            <a:ext cx="576064" cy="360040"/>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5-конечная звезда 6"/>
          <p:cNvSpPr/>
          <p:nvPr/>
        </p:nvSpPr>
        <p:spPr>
          <a:xfrm>
            <a:off x="6084168" y="6237312"/>
            <a:ext cx="720080" cy="360040"/>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5-конечная звезда 7"/>
          <p:cNvSpPr/>
          <p:nvPr/>
        </p:nvSpPr>
        <p:spPr>
          <a:xfrm>
            <a:off x="107504" y="1952836"/>
            <a:ext cx="360040" cy="468052"/>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Месяц 8"/>
          <p:cNvSpPr/>
          <p:nvPr/>
        </p:nvSpPr>
        <p:spPr>
          <a:xfrm>
            <a:off x="107504" y="260648"/>
            <a:ext cx="1728192" cy="1080120"/>
          </a:xfrm>
          <a:prstGeom prst="moon">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5-конечная звезда 9"/>
          <p:cNvSpPr/>
          <p:nvPr/>
        </p:nvSpPr>
        <p:spPr>
          <a:xfrm>
            <a:off x="1375939" y="6237312"/>
            <a:ext cx="432048" cy="360040"/>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5-конечная звезда 10"/>
          <p:cNvSpPr/>
          <p:nvPr/>
        </p:nvSpPr>
        <p:spPr>
          <a:xfrm>
            <a:off x="379125" y="4905164"/>
            <a:ext cx="576064" cy="360040"/>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5-конечная звезда 11"/>
          <p:cNvSpPr/>
          <p:nvPr/>
        </p:nvSpPr>
        <p:spPr>
          <a:xfrm>
            <a:off x="112084" y="5913276"/>
            <a:ext cx="720080" cy="360040"/>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8-конечная звезда 14"/>
          <p:cNvSpPr/>
          <p:nvPr/>
        </p:nvSpPr>
        <p:spPr>
          <a:xfrm>
            <a:off x="-6005" y="124984"/>
            <a:ext cx="9150005" cy="6733015"/>
          </a:xfrm>
          <a:prstGeom prst="star8">
            <a:avLst/>
          </a:prstGeom>
          <a:solidFill>
            <a:srgbClr val="FF5050"/>
          </a:solidFill>
          <a:ln>
            <a:solidFill>
              <a:srgbClr val="FFC000"/>
            </a:solidFill>
          </a:ln>
          <a:scene3d>
            <a:camera prst="orthographicFront"/>
            <a:lightRig rig="threePt" dir="t"/>
          </a:scene3d>
          <a:sp3d>
            <a:bevelT w="419100" h="4191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latin typeface="Times New Roman" pitchFamily="18" charset="0"/>
              <a:cs typeface="Times New Roman" pitchFamily="18" charset="0"/>
            </a:endParaRPr>
          </a:p>
        </p:txBody>
      </p:sp>
      <p:sp>
        <p:nvSpPr>
          <p:cNvPr id="22" name="5-конечная звезда 21"/>
          <p:cNvSpPr/>
          <p:nvPr/>
        </p:nvSpPr>
        <p:spPr>
          <a:xfrm>
            <a:off x="5832140" y="188640"/>
            <a:ext cx="504056" cy="288032"/>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5-конечная звезда 22"/>
          <p:cNvSpPr/>
          <p:nvPr/>
        </p:nvSpPr>
        <p:spPr>
          <a:xfrm>
            <a:off x="6588224" y="332656"/>
            <a:ext cx="432048" cy="288032"/>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5-конечная звезда 23"/>
          <p:cNvSpPr/>
          <p:nvPr/>
        </p:nvSpPr>
        <p:spPr>
          <a:xfrm>
            <a:off x="8172400" y="1592796"/>
            <a:ext cx="432048" cy="360040"/>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5" name="5-конечная звезда 24"/>
          <p:cNvSpPr/>
          <p:nvPr/>
        </p:nvSpPr>
        <p:spPr>
          <a:xfrm>
            <a:off x="8604448" y="6273316"/>
            <a:ext cx="432048" cy="360040"/>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5-конечная звезда 25"/>
          <p:cNvSpPr/>
          <p:nvPr/>
        </p:nvSpPr>
        <p:spPr>
          <a:xfrm>
            <a:off x="955964" y="1772816"/>
            <a:ext cx="360040" cy="468052"/>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5-конечная звезда 26"/>
          <p:cNvSpPr/>
          <p:nvPr/>
        </p:nvSpPr>
        <p:spPr>
          <a:xfrm>
            <a:off x="2699792" y="6209750"/>
            <a:ext cx="432048" cy="288032"/>
          </a:xfrm>
          <a:prstGeom prst="star5">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Прямоугольник 27"/>
          <p:cNvSpPr/>
          <p:nvPr/>
        </p:nvSpPr>
        <p:spPr>
          <a:xfrm>
            <a:off x="1591963" y="1592796"/>
            <a:ext cx="6004373" cy="38524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dirty="0">
                <a:solidFill>
                  <a:srgbClr val="002060"/>
                </a:solidFill>
                <a:latin typeface="Times New Roman" pitchFamily="18" charset="0"/>
                <a:cs typeface="Times New Roman" pitchFamily="18" charset="0"/>
              </a:rPr>
              <a:t>Aholi takror barpo bo’lishini o’rganishda V.I. Bortkevich, R. Beklar olib borgan tadqiqotlar ham ahamiyatlidir. </a:t>
            </a:r>
            <a:r>
              <a:rPr lang="en-US" sz="2400" dirty="0">
                <a:solidFill>
                  <a:srgbClr val="002060"/>
                </a:solidFill>
                <a:latin typeface="Times New Roman" pitchFamily="18" charset="0"/>
                <a:cs typeface="Times New Roman" pitchFamily="18" charset="0"/>
              </a:rPr>
              <a:t>R. </a:t>
            </a:r>
            <a:r>
              <a:rPr lang="en-US" sz="2400" dirty="0" err="1">
                <a:solidFill>
                  <a:srgbClr val="002060"/>
                </a:solidFill>
                <a:latin typeface="Times New Roman" pitchFamily="18" charset="0"/>
                <a:cs typeface="Times New Roman" pitchFamily="18" charset="0"/>
              </a:rPr>
              <a:t>Byok</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aholi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takror</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barpo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bo’lishi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jarayoni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intensivligini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o’rganish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konstruktsiyasini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yaratdi</a:t>
            </a:r>
            <a:r>
              <a:rPr lang="en-US" sz="2400" dirty="0">
                <a:solidFill>
                  <a:srgbClr val="002060"/>
                </a:solidFill>
                <a:latin typeface="Times New Roman" pitchFamily="18" charset="0"/>
                <a:cs typeface="Times New Roman" pitchFamily="18" charset="0"/>
              </a:rPr>
              <a:t>. XX </a:t>
            </a:r>
            <a:r>
              <a:rPr lang="en-US" sz="2400" dirty="0" err="1">
                <a:solidFill>
                  <a:srgbClr val="002060"/>
                </a:solidFill>
                <a:latin typeface="Times New Roman" pitchFamily="18" charset="0"/>
                <a:cs typeface="Times New Roman" pitchFamily="18" charset="0"/>
              </a:rPr>
              <a:t>asrning</a:t>
            </a:r>
            <a:r>
              <a:rPr lang="en-US" sz="2400" dirty="0">
                <a:solidFill>
                  <a:srgbClr val="002060"/>
                </a:solidFill>
                <a:latin typeface="Times New Roman" pitchFamily="18" charset="0"/>
                <a:cs typeface="Times New Roman" pitchFamily="18" charset="0"/>
              </a:rPr>
              <a:t> 30 </a:t>
            </a:r>
            <a:r>
              <a:rPr lang="en-US" sz="2400" dirty="0" err="1">
                <a:solidFill>
                  <a:srgbClr val="002060"/>
                </a:solidFill>
                <a:latin typeface="Times New Roman" pitchFamily="18" charset="0"/>
                <a:cs typeface="Times New Roman" pitchFamily="18" charset="0"/>
              </a:rPr>
              <a:t>yillarida</a:t>
            </a:r>
            <a:r>
              <a:rPr lang="en-US" sz="2400" dirty="0">
                <a:solidFill>
                  <a:srgbClr val="002060"/>
                </a:solidFill>
                <a:latin typeface="Times New Roman" pitchFamily="18" charset="0"/>
                <a:cs typeface="Times New Roman" pitchFamily="18" charset="0"/>
              </a:rPr>
              <a:t> R. </a:t>
            </a:r>
            <a:r>
              <a:rPr lang="en-US" sz="2400" dirty="0" err="1">
                <a:solidFill>
                  <a:srgbClr val="002060"/>
                </a:solidFill>
                <a:latin typeface="Times New Roman" pitchFamily="18" charset="0"/>
                <a:cs typeface="Times New Roman" pitchFamily="18" charset="0"/>
              </a:rPr>
              <a:t>Kuchinskiy</a:t>
            </a:r>
            <a:r>
              <a:rPr lang="en-US" sz="2400" dirty="0">
                <a:solidFill>
                  <a:srgbClr val="002060"/>
                </a:solidFill>
                <a:latin typeface="Times New Roman" pitchFamily="18" charset="0"/>
                <a:cs typeface="Times New Roman" pitchFamily="18" charset="0"/>
              </a:rPr>
              <a:t>, R. </a:t>
            </a:r>
            <a:r>
              <a:rPr lang="en-US" sz="2400" dirty="0" err="1">
                <a:solidFill>
                  <a:srgbClr val="002060"/>
                </a:solidFill>
                <a:latin typeface="Times New Roman" pitchFamily="18" charset="0"/>
                <a:cs typeface="Times New Roman" pitchFamily="18" charset="0"/>
              </a:rPr>
              <a:t>Byok</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g’oyalari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asosida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aholi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takror</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barpo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bo’lishi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koeffitsientlaridan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foydalandi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uni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keng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targ’ib</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etdi</a:t>
            </a:r>
            <a:r>
              <a:rPr lang="en-US" sz="2400" dirty="0">
                <a:solidFill>
                  <a:srgbClr val="002060"/>
                </a:solidFill>
                <a:latin typeface="Times New Roman" pitchFamily="18" charset="0"/>
                <a:cs typeface="Times New Roman" pitchFamily="18" charset="0"/>
              </a:rPr>
              <a:t>. </a:t>
            </a:r>
            <a:endParaRPr lang="ru-RU" sz="24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8068599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solidDmnd">
          <a:fgClr>
            <a:srgbClr val="FFFF00"/>
          </a:fgClr>
          <a:bgClr>
            <a:schemeClr val="bg1"/>
          </a:bgClr>
        </a:pattFill>
        <a:effectLst/>
      </p:bgPr>
    </p:bg>
    <p:spTree>
      <p:nvGrpSpPr>
        <p:cNvPr id="1" name=""/>
        <p:cNvGrpSpPr/>
        <p:nvPr/>
      </p:nvGrpSpPr>
      <p:grpSpPr>
        <a:xfrm>
          <a:off x="0" y="0"/>
          <a:ext cx="0" cy="0"/>
          <a:chOff x="0" y="0"/>
          <a:chExt cx="0" cy="0"/>
        </a:xfrm>
      </p:grpSpPr>
      <p:sp>
        <p:nvSpPr>
          <p:cNvPr id="2" name="32-конечная звезда 1"/>
          <p:cNvSpPr/>
          <p:nvPr/>
        </p:nvSpPr>
        <p:spPr>
          <a:xfrm>
            <a:off x="106791" y="70133"/>
            <a:ext cx="8964488" cy="6858000"/>
          </a:xfrm>
          <a:prstGeom prst="star32">
            <a:avLst/>
          </a:prstGeom>
          <a:solidFill>
            <a:schemeClr val="accent6">
              <a:lumMod val="60000"/>
              <a:lumOff val="40000"/>
            </a:schemeClr>
          </a:solidFill>
          <a:ln>
            <a:solidFill>
              <a:srgbClr val="002060"/>
            </a:solidFill>
          </a:ln>
          <a:scene3d>
            <a:camera prst="orthographicFront"/>
            <a:lightRig rig="threePt" dir="t"/>
          </a:scene3d>
          <a:sp3d>
            <a:bevelT w="127000" h="419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200" dirty="0">
              <a:solidFill>
                <a:srgbClr val="FF0000"/>
              </a:solidFill>
              <a:latin typeface="Times New Roman" pitchFamily="18" charset="0"/>
              <a:cs typeface="Times New Roman" pitchFamily="18" charset="0"/>
            </a:endParaRPr>
          </a:p>
        </p:txBody>
      </p:sp>
      <p:sp>
        <p:nvSpPr>
          <p:cNvPr id="3" name="Прямоугольник 2"/>
          <p:cNvSpPr/>
          <p:nvPr/>
        </p:nvSpPr>
        <p:spPr>
          <a:xfrm>
            <a:off x="1763688" y="1268760"/>
            <a:ext cx="5760640" cy="41764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Kuchinskiy</a:t>
            </a:r>
            <a:r>
              <a:rPr lang="en-US" sz="3600" dirty="0" smtClean="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aholi</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takror</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barpo</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bo’lishida</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tug’ilish</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va</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o’lim</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jarayoni</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ikki</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yoqlama</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xususiyatga</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ega</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bo’lganligi</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va</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ularni</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ikki</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yoqlama</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yaxlit</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jarayon</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sifatida</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talqin</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etish</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zarurligini</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ko’rsatib</a:t>
            </a:r>
            <a:r>
              <a:rPr lang="en-US" sz="3600" dirty="0">
                <a:solidFill>
                  <a:srgbClr val="FF0000"/>
                </a:solidFill>
                <a:latin typeface="Times New Roman" pitchFamily="18" charset="0"/>
                <a:cs typeface="Times New Roman" pitchFamily="18" charset="0"/>
              </a:rPr>
              <a:t> </a:t>
            </a:r>
            <a:r>
              <a:rPr lang="en-US" sz="3600" dirty="0" err="1">
                <a:solidFill>
                  <a:srgbClr val="FF0000"/>
                </a:solidFill>
                <a:latin typeface="Times New Roman" pitchFamily="18" charset="0"/>
                <a:cs typeface="Times New Roman" pitchFamily="18" charset="0"/>
              </a:rPr>
              <a:t>berdi</a:t>
            </a:r>
            <a:r>
              <a:rPr lang="en-US" sz="3600" dirty="0">
                <a:solidFill>
                  <a:srgbClr val="FF0000"/>
                </a:solidFill>
                <a:latin typeface="Times New Roman" pitchFamily="18" charset="0"/>
                <a:cs typeface="Times New Roman" pitchFamily="18" charset="0"/>
              </a:rPr>
              <a:t>. </a:t>
            </a:r>
            <a:endParaRPr lang="ru-RU" sz="36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1514819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dkVert">
          <a:fgClr>
            <a:srgbClr val="00B0F0"/>
          </a:fgClr>
          <a:bgClr>
            <a:schemeClr val="bg1"/>
          </a:bgClr>
        </a:pattFill>
        <a:effectLst/>
      </p:bgPr>
    </p:bg>
    <p:spTree>
      <p:nvGrpSpPr>
        <p:cNvPr id="1" name=""/>
        <p:cNvGrpSpPr/>
        <p:nvPr/>
      </p:nvGrpSpPr>
      <p:grpSpPr>
        <a:xfrm>
          <a:off x="0" y="0"/>
          <a:ext cx="0" cy="0"/>
          <a:chOff x="0" y="0"/>
          <a:chExt cx="0" cy="0"/>
        </a:xfrm>
      </p:grpSpPr>
      <p:sp>
        <p:nvSpPr>
          <p:cNvPr id="2" name="Горизонтальный свиток 1"/>
          <p:cNvSpPr/>
          <p:nvPr/>
        </p:nvSpPr>
        <p:spPr>
          <a:xfrm>
            <a:off x="323528" y="116632"/>
            <a:ext cx="8568952" cy="6552728"/>
          </a:xfrm>
          <a:prstGeom prst="horizontalScroll">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dirty="0">
                <a:solidFill>
                  <a:srgbClr val="002060"/>
                </a:solidFill>
                <a:latin typeface="Times New Roman" pitchFamily="18" charset="0"/>
                <a:cs typeface="Times New Roman" pitchFamily="18" charset="0"/>
              </a:rPr>
              <a:t>XX asrning 20-30 yillaridan boshlab “aholining takror barpo bo’lishi” tushunchasi keng tarqaldi. Ushbu jarayonni matematik, demografik va statistik tahlili kengayib bordi. Rossiyada S.A. Novoselskiy, V.V. Paevskiy, A.Ya. Boyarskiylar tomonidan aholi takror barpo bo’lishi statistikasi matematik tahlil etildi.. </a:t>
            </a:r>
            <a:endParaRPr lang="ru-RU" sz="3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8757139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solidDmnd">
          <a:fgClr>
            <a:schemeClr val="accent2">
              <a:lumMod val="50000"/>
            </a:schemeClr>
          </a:fgClr>
          <a:bgClr>
            <a:schemeClr val="bg1"/>
          </a:bgClr>
        </a:pattFill>
        <a:effectLst/>
      </p:bgPr>
    </p:bg>
    <p:spTree>
      <p:nvGrpSpPr>
        <p:cNvPr id="1" name=""/>
        <p:cNvGrpSpPr/>
        <p:nvPr/>
      </p:nvGrpSpPr>
      <p:grpSpPr>
        <a:xfrm>
          <a:off x="0" y="0"/>
          <a:ext cx="0" cy="0"/>
          <a:chOff x="0" y="0"/>
          <a:chExt cx="0" cy="0"/>
        </a:xfrm>
      </p:grpSpPr>
      <p:sp>
        <p:nvSpPr>
          <p:cNvPr id="2" name="Волна 1"/>
          <p:cNvSpPr/>
          <p:nvPr/>
        </p:nvSpPr>
        <p:spPr>
          <a:xfrm>
            <a:off x="-10763" y="0"/>
            <a:ext cx="9036496" cy="6854521"/>
          </a:xfrm>
          <a:prstGeom prst="wave">
            <a:avLst>
              <a:gd name="adj1" fmla="val 12500"/>
              <a:gd name="adj2" fmla="val -153"/>
            </a:avLst>
          </a:prstGeom>
          <a:solidFill>
            <a:schemeClr val="accent4">
              <a:lumMod val="75000"/>
            </a:schemeClr>
          </a:solidFill>
          <a:scene3d>
            <a:camera prst="orthographicFront"/>
            <a:lightRig rig="threePt" dir="t"/>
          </a:scene3d>
          <a:sp3d>
            <a:bevelT w="279400" h="2794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chemeClr val="bg1"/>
                </a:solidFill>
                <a:latin typeface="Times New Roman" pitchFamily="18" charset="0"/>
                <a:cs typeface="Times New Roman" pitchFamily="18" charset="0"/>
              </a:rPr>
              <a:t>Demografik jarayonlarni ob’ektiv baholash uchun  1970-1980 yillardagi demografik revolyutsiya jarayoniga e’tibor qaratish lozim. Demografik revolyutsiya nazariyasini dastlab (1934 yil) A.Landri ilgari surdi va keyinchalik bu borada tadqiqotlarining rivojlanishiga asos soldi. So’ngra uning taraqqiyotiga uzoq xorij olimlaridan F.V.Notsteyn (1953); Z.Pavlik (1964, 1979); V.S.Tompson (1942), rus olimlaridan A.G.Vishnevskiy 1973, 1976, 1982; A.Ya.Kvasha (1974); V.Ts.Urlanis (1974); demografik taraqqiyotning zamonaviy kontseptsiyasining shakllanishiga o’zlarining ilmiy xissalarini qo’shdilar. Bu kontseptsiyaga muvofiq, aholining takror barpo bo’lishi jamiyatning sotsial-iqtisodiy sotsiopsixologik rivojlanishi kabi murakkab omillar majmuasi bilan bog’liq bo’lishini va tizimli bosqichlar asosida rivojlanishini   asosladilar. </a:t>
            </a:r>
            <a:endParaRPr lang="ru-RU"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1238297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smCheck">
          <a:fgClr>
            <a:srgbClr val="7030A0"/>
          </a:fgClr>
          <a:bgClr>
            <a:schemeClr val="bg1"/>
          </a:bgClr>
        </a:pattFill>
        <a:effectLst/>
      </p:bgPr>
    </p:bg>
    <p:spTree>
      <p:nvGrpSpPr>
        <p:cNvPr id="1" name=""/>
        <p:cNvGrpSpPr/>
        <p:nvPr/>
      </p:nvGrpSpPr>
      <p:grpSpPr>
        <a:xfrm>
          <a:off x="0" y="0"/>
          <a:ext cx="0" cy="0"/>
          <a:chOff x="0" y="0"/>
          <a:chExt cx="0" cy="0"/>
        </a:xfrm>
      </p:grpSpPr>
      <p:sp>
        <p:nvSpPr>
          <p:cNvPr id="2" name="Блок-схема: несколько документов 1"/>
          <p:cNvSpPr/>
          <p:nvPr/>
        </p:nvSpPr>
        <p:spPr>
          <a:xfrm>
            <a:off x="323528" y="116632"/>
            <a:ext cx="8352928" cy="6624736"/>
          </a:xfrm>
          <a:prstGeom prst="flowChartMultidocument">
            <a:avLst/>
          </a:prstGeom>
          <a:solidFill>
            <a:srgbClr val="FF5050"/>
          </a:solidFill>
          <a:scene3d>
            <a:camera prst="orthographicFront"/>
            <a:lightRig rig="threePt" dir="t"/>
          </a:scene3d>
          <a:sp3d>
            <a:bevelT w="419100" h="41910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a:solidFill>
                  <a:schemeClr val="tx1">
                    <a:lumMod val="95000"/>
                    <a:lumOff val="5000"/>
                  </a:schemeClr>
                </a:solidFill>
                <a:latin typeface="Times New Roman" pitchFamily="18" charset="0"/>
                <a:cs typeface="Times New Roman" pitchFamily="18" charset="0"/>
              </a:rPr>
              <a:t>Bugungi kunda bu olimlarga yana ikkita asosiy geosiyosiy va sotsial ekologik omillar dolzarbligi ahamiyat kasb etmoqda. BMT ekspertlarining qarashlariga ko’ra, demografik o’tish davrini 4 ta fazaga ajratishi mumkin. Avvalo o’lim koeffitsienti tug’ilish koeffitsientiga nisbatan tez tushib ketadi. Natijada, tabiiy o’sish koeffitsienti toki maksimal darajaga etguncha </a:t>
            </a:r>
            <a:r>
              <a:rPr lang="uz-Cyrl-UZ" sz="2800" dirty="0" smtClean="0">
                <a:solidFill>
                  <a:schemeClr val="tx1">
                    <a:lumMod val="95000"/>
                    <a:lumOff val="5000"/>
                  </a:schemeClr>
                </a:solidFill>
                <a:latin typeface="Times New Roman" pitchFamily="18" charset="0"/>
                <a:cs typeface="Times New Roman" pitchFamily="18" charset="0"/>
              </a:rPr>
              <a:t>o’sadi</a:t>
            </a:r>
            <a:endParaRPr lang="en-US" sz="2800" dirty="0" smtClean="0">
              <a:solidFill>
                <a:schemeClr val="tx1">
                  <a:lumMod val="95000"/>
                  <a:lumOff val="5000"/>
                </a:schemeClr>
              </a:solidFill>
              <a:latin typeface="Times New Roman" pitchFamily="18" charset="0"/>
              <a:cs typeface="Times New Roman" pitchFamily="18" charset="0"/>
            </a:endParaRPr>
          </a:p>
          <a:p>
            <a:pPr algn="ctr"/>
            <a:endParaRPr lang="ru-RU" sz="2800" dirty="0">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2507686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lgConfetti">
          <a:fgClr>
            <a:schemeClr val="accent6">
              <a:lumMod val="50000"/>
            </a:schemeClr>
          </a:fgClr>
          <a:bgClr>
            <a:schemeClr val="bg1"/>
          </a:bgClr>
        </a:pattFill>
        <a:effectLst/>
      </p:bgPr>
    </p:bg>
    <p:spTree>
      <p:nvGrpSpPr>
        <p:cNvPr id="1" name=""/>
        <p:cNvGrpSpPr/>
        <p:nvPr/>
      </p:nvGrpSpPr>
      <p:grpSpPr>
        <a:xfrm>
          <a:off x="0" y="0"/>
          <a:ext cx="0" cy="0"/>
          <a:chOff x="0" y="0"/>
          <a:chExt cx="0" cy="0"/>
        </a:xfrm>
      </p:grpSpPr>
      <p:sp>
        <p:nvSpPr>
          <p:cNvPr id="3" name="Прямоугольник 2"/>
          <p:cNvSpPr/>
          <p:nvPr/>
        </p:nvSpPr>
        <p:spPr>
          <a:xfrm>
            <a:off x="4947320" y="309852"/>
            <a:ext cx="4176464" cy="6120680"/>
          </a:xfrm>
          <a:prstGeom prst="rect">
            <a:avLst/>
          </a:prstGeom>
          <a:solidFill>
            <a:schemeClr val="accent2">
              <a:lumMod val="60000"/>
              <a:lumOff val="40000"/>
            </a:schemeClr>
          </a:solidFill>
          <a:scene3d>
            <a:camera prst="isometricOffAxis1Right"/>
            <a:lightRig rig="threePt" dir="t"/>
          </a:scene3d>
          <a:sp3d>
            <a:bevelT w="419100" h="419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800" b="1" dirty="0">
              <a:solidFill>
                <a:schemeClr val="tx1"/>
              </a:solidFill>
              <a:latin typeface="Times New Roman" pitchFamily="18" charset="0"/>
              <a:cs typeface="Times New Roman" pitchFamily="18" charset="0"/>
            </a:endParaRPr>
          </a:p>
        </p:txBody>
      </p:sp>
      <p:sp>
        <p:nvSpPr>
          <p:cNvPr id="4" name="Прямоугольник 3"/>
          <p:cNvSpPr/>
          <p:nvPr/>
        </p:nvSpPr>
        <p:spPr>
          <a:xfrm>
            <a:off x="395536" y="548680"/>
            <a:ext cx="4176464" cy="6120680"/>
          </a:xfrm>
          <a:prstGeom prst="rect">
            <a:avLst/>
          </a:prstGeom>
          <a:solidFill>
            <a:schemeClr val="accent2">
              <a:lumMod val="60000"/>
              <a:lumOff val="40000"/>
            </a:schemeClr>
          </a:solidFill>
          <a:scene3d>
            <a:camera prst="isometricOffAxis1Right"/>
            <a:lightRig rig="threePt" dir="t"/>
          </a:scene3d>
          <a:sp3d>
            <a:bevelT w="419100" h="4191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schemeClr val="tx1"/>
              </a:solidFill>
              <a:latin typeface="Times New Roman" pitchFamily="18" charset="0"/>
              <a:cs typeface="Times New Roman" pitchFamily="18" charset="0"/>
            </a:endParaRPr>
          </a:p>
        </p:txBody>
      </p:sp>
      <p:sp>
        <p:nvSpPr>
          <p:cNvPr id="5" name="Прямоугольник 4"/>
          <p:cNvSpPr/>
          <p:nvPr/>
        </p:nvSpPr>
        <p:spPr>
          <a:xfrm>
            <a:off x="971600" y="1052736"/>
            <a:ext cx="2880320" cy="48965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a:solidFill>
                  <a:schemeClr val="tx1"/>
                </a:solidFill>
                <a:latin typeface="Times New Roman" pitchFamily="18" charset="0"/>
                <a:cs typeface="Times New Roman" pitchFamily="18" charset="0"/>
              </a:rPr>
              <a:t>Keyin tug’ilish koeffitsienti o’lim koeffitsientiga nisbatan tezroq pasayadi. Bu jarayon o’lim koeffitsienti minimal darajaga etguncha davom etadi.</a:t>
            </a:r>
            <a:endParaRPr lang="ru-RU" sz="2800" dirty="0">
              <a:solidFill>
                <a:schemeClr val="tx1"/>
              </a:solidFill>
              <a:latin typeface="Times New Roman" pitchFamily="18" charset="0"/>
              <a:cs typeface="Times New Roman" pitchFamily="18" charset="0"/>
            </a:endParaRPr>
          </a:p>
        </p:txBody>
      </p:sp>
      <p:sp>
        <p:nvSpPr>
          <p:cNvPr id="6" name="Прямоугольник 5"/>
          <p:cNvSpPr/>
          <p:nvPr/>
        </p:nvSpPr>
        <p:spPr>
          <a:xfrm>
            <a:off x="5364088" y="836712"/>
            <a:ext cx="3168352" cy="51125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a:solidFill>
                  <a:schemeClr val="tx1"/>
                </a:solidFill>
                <a:latin typeface="Times New Roman" pitchFamily="18" charset="0"/>
                <a:cs typeface="Times New Roman" pitchFamily="18" charset="0"/>
              </a:rPr>
              <a:t>Keyin tug’ilish koeffitsienti sekin asta pasaya boradi. Bunda o’lim koeffitsienti aksincha ko’tariladi va nihoyat tug’ilish qayta barpo bo’lish darajasigacha pasayadi. </a:t>
            </a:r>
            <a:endParaRPr lang="ru-RU" sz="28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075145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pct70">
          <a:fgClr>
            <a:schemeClr val="bg2">
              <a:lumMod val="25000"/>
            </a:schemeClr>
          </a:fgClr>
          <a:bgClr>
            <a:schemeClr val="bg1"/>
          </a:bgClr>
        </a:pattFill>
        <a:effectLst/>
      </p:bgPr>
    </p:bg>
    <p:spTree>
      <p:nvGrpSpPr>
        <p:cNvPr id="1" name=""/>
        <p:cNvGrpSpPr/>
        <p:nvPr/>
      </p:nvGrpSpPr>
      <p:grpSpPr>
        <a:xfrm>
          <a:off x="0" y="0"/>
          <a:ext cx="0" cy="0"/>
          <a:chOff x="0" y="0"/>
          <a:chExt cx="0" cy="0"/>
        </a:xfrm>
      </p:grpSpPr>
      <p:sp>
        <p:nvSpPr>
          <p:cNvPr id="2" name="Половина рамки 1"/>
          <p:cNvSpPr/>
          <p:nvPr/>
        </p:nvSpPr>
        <p:spPr>
          <a:xfrm>
            <a:off x="0" y="25120"/>
            <a:ext cx="9163325" cy="1891711"/>
          </a:xfrm>
          <a:prstGeom prst="halfFrame">
            <a:avLst/>
          </a:prstGeom>
          <a:solidFill>
            <a:srgbClr val="FF0000"/>
          </a:solidFill>
          <a:scene3d>
            <a:camera prst="orthographicFront"/>
            <a:lightRig rig="threePt" dir="t"/>
          </a:scene3d>
          <a:sp3d>
            <a:bevelT w="127000" h="1270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Капля 2"/>
          <p:cNvSpPr/>
          <p:nvPr/>
        </p:nvSpPr>
        <p:spPr>
          <a:xfrm>
            <a:off x="0" y="692696"/>
            <a:ext cx="8892480" cy="6165304"/>
          </a:xfrm>
          <a:prstGeom prst="teardrop">
            <a:avLst/>
          </a:prstGeom>
          <a:solidFill>
            <a:schemeClr val="tx2">
              <a:lumMod val="40000"/>
              <a:lumOff val="60000"/>
            </a:schemeClr>
          </a:solidFill>
          <a:scene3d>
            <a:camera prst="orthographicFront"/>
            <a:lightRig rig="threePt" dir="t"/>
          </a:scene3d>
          <a:sp3d>
            <a:bevelT w="419100" h="419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tx2">
                    <a:lumMod val="50000"/>
                  </a:schemeClr>
                </a:solidFill>
                <a:latin typeface="Times New Roman" pitchFamily="18" charset="0"/>
                <a:cs typeface="Times New Roman" pitchFamily="18" charset="0"/>
              </a:rPr>
              <a:t>Bunda</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tug’ilish</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koeffitsienti</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oxirgi</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statsionar</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darajaga</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yaqinlashib</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qoladi</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Shunda</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o’lim</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koeffitsienti</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bir</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necha</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martaga</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oshishi</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bilan</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xarakterlanadi</a:t>
            </a:r>
            <a:r>
              <a:rPr lang="en-US" sz="2800" dirty="0">
                <a:solidFill>
                  <a:schemeClr val="tx2">
                    <a:lumMod val="50000"/>
                  </a:schemeClr>
                </a:solidFill>
                <a:latin typeface="Times New Roman" pitchFamily="18" charset="0"/>
                <a:cs typeface="Times New Roman" pitchFamily="18" charset="0"/>
              </a:rPr>
              <a:t>. Bu </a:t>
            </a:r>
            <a:r>
              <a:rPr lang="en-US" sz="2800" dirty="0" err="1">
                <a:solidFill>
                  <a:schemeClr val="tx2">
                    <a:lumMod val="50000"/>
                  </a:schemeClr>
                </a:solidFill>
                <a:latin typeface="Times New Roman" pitchFamily="18" charset="0"/>
                <a:cs typeface="Times New Roman" pitchFamily="18" charset="0"/>
              </a:rPr>
              <a:t>kontseptsiya</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AQSh</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va</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Evropa</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davlatlari</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ilg’or</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demografik</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munosabatlari</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umumiy</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qonuniyatlari</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asosida</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paydo</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bo’ldi</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Ayniqsa</a:t>
            </a:r>
            <a:r>
              <a:rPr lang="en-US" sz="2800" dirty="0">
                <a:solidFill>
                  <a:schemeClr val="tx2">
                    <a:lumMod val="50000"/>
                  </a:schemeClr>
                </a:solidFill>
                <a:latin typeface="Times New Roman" pitchFamily="18" charset="0"/>
                <a:cs typeface="Times New Roman" pitchFamily="18" charset="0"/>
              </a:rPr>
              <a:t>, II-</a:t>
            </a:r>
            <a:r>
              <a:rPr lang="en-US" sz="2800" dirty="0" err="1">
                <a:solidFill>
                  <a:schemeClr val="tx2">
                    <a:lumMod val="50000"/>
                  </a:schemeClr>
                </a:solidFill>
                <a:latin typeface="Times New Roman" pitchFamily="18" charset="0"/>
                <a:cs typeface="Times New Roman" pitchFamily="18" charset="0"/>
              </a:rPr>
              <a:t>jahon</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urushidan</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keyingi</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demografik</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jarayonlardagi</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o’zgarishlar</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mazkur</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kontseptsiyani</a:t>
            </a:r>
            <a:r>
              <a:rPr lang="en-US" sz="2800" dirty="0">
                <a:solidFill>
                  <a:schemeClr val="tx2">
                    <a:lumMod val="50000"/>
                  </a:schemeClr>
                </a:solidFill>
                <a:latin typeface="Times New Roman" pitchFamily="18" charset="0"/>
                <a:cs typeface="Times New Roman" pitchFamily="18" charset="0"/>
              </a:rPr>
              <a:t> </a:t>
            </a:r>
            <a:r>
              <a:rPr lang="en-US" sz="2800" dirty="0" err="1">
                <a:solidFill>
                  <a:schemeClr val="tx2">
                    <a:lumMod val="50000"/>
                  </a:schemeClr>
                </a:solidFill>
                <a:latin typeface="Times New Roman" pitchFamily="18" charset="0"/>
                <a:cs typeface="Times New Roman" pitchFamily="18" charset="0"/>
              </a:rPr>
              <a:t>tasdiqladi</a:t>
            </a:r>
            <a:r>
              <a:rPr lang="en-US" sz="2800" dirty="0">
                <a:solidFill>
                  <a:schemeClr val="tx2">
                    <a:lumMod val="50000"/>
                  </a:schemeClr>
                </a:solidFill>
                <a:latin typeface="Times New Roman" pitchFamily="18" charset="0"/>
                <a:cs typeface="Times New Roman" pitchFamily="18" charset="0"/>
              </a:rPr>
              <a:t>. </a:t>
            </a:r>
            <a:endParaRPr lang="ru-RU" sz="2800" dirty="0">
              <a:solidFill>
                <a:schemeClr val="tx2">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1816232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sphere">
          <a:fgClr>
            <a:schemeClr val="accent6">
              <a:lumMod val="50000"/>
            </a:schemeClr>
          </a:fgClr>
          <a:bgClr>
            <a:schemeClr val="bg1"/>
          </a:bgClr>
        </a:pattFill>
        <a:effectLst/>
      </p:bgPr>
    </p:bg>
    <p:spTree>
      <p:nvGrpSpPr>
        <p:cNvPr id="1" name=""/>
        <p:cNvGrpSpPr/>
        <p:nvPr/>
      </p:nvGrpSpPr>
      <p:grpSpPr>
        <a:xfrm>
          <a:off x="0" y="0"/>
          <a:ext cx="0" cy="0"/>
          <a:chOff x="0" y="0"/>
          <a:chExt cx="0" cy="0"/>
        </a:xfrm>
      </p:grpSpPr>
      <p:sp>
        <p:nvSpPr>
          <p:cNvPr id="2" name="Блок-схема: дисплей 1"/>
          <p:cNvSpPr/>
          <p:nvPr/>
        </p:nvSpPr>
        <p:spPr>
          <a:xfrm>
            <a:off x="1115616" y="188640"/>
            <a:ext cx="7848872" cy="6480720"/>
          </a:xfrm>
          <a:prstGeom prst="flowChartDisplay">
            <a:avLst/>
          </a:prstGeom>
          <a:solidFill>
            <a:srgbClr val="A86ED4"/>
          </a:solidFill>
          <a:scene3d>
            <a:camera prst="orthographicFront"/>
            <a:lightRig rig="threePt" dir="t"/>
          </a:scene3d>
          <a:sp3d>
            <a:bevelT w="419100" h="4191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Shunday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qilib</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A.Landri</a:t>
            </a:r>
            <a:r>
              <a:rPr lang="en-US" sz="2400" dirty="0">
                <a:solidFill>
                  <a:srgbClr val="002060"/>
                </a:solidFill>
                <a:latin typeface="Times New Roman" pitchFamily="18" charset="0"/>
                <a:cs typeface="Times New Roman" pitchFamily="18" charset="0"/>
              </a:rPr>
              <a:t> (1934) </a:t>
            </a:r>
            <a:r>
              <a:rPr lang="en-US" sz="2400" dirty="0" err="1">
                <a:solidFill>
                  <a:srgbClr val="002060"/>
                </a:solidFill>
                <a:latin typeface="Times New Roman" pitchFamily="18" charset="0"/>
                <a:cs typeface="Times New Roman" pitchFamily="18" charset="0"/>
              </a:rPr>
              <a:t>tomonidan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kiritilgan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demografik</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inqilob</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tushunchasi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hozirgi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paytda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aholi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qayta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barpo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bo’lishining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samarali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harakati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sifatida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izohlanadi</a:t>
            </a:r>
            <a:r>
              <a:rPr lang="en-US" sz="2400" dirty="0">
                <a:solidFill>
                  <a:srgbClr val="002060"/>
                </a:solidFill>
                <a:latin typeface="Times New Roman" pitchFamily="18" charset="0"/>
                <a:cs typeface="Times New Roman" pitchFamily="18" charset="0"/>
              </a:rPr>
              <a:t>. Bu </a:t>
            </a:r>
            <a:r>
              <a:rPr lang="en-US" sz="2400" dirty="0" err="1">
                <a:solidFill>
                  <a:srgbClr val="002060"/>
                </a:solidFill>
                <a:latin typeface="Times New Roman" pitchFamily="18" charset="0"/>
                <a:cs typeface="Times New Roman" pitchFamily="18" charset="0"/>
              </a:rPr>
              <a:t>yondashuv</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A.G.Vishnevskiyning</a:t>
            </a:r>
            <a:r>
              <a:rPr lang="en-US" sz="2400" dirty="0">
                <a:solidFill>
                  <a:srgbClr val="002060"/>
                </a:solidFill>
                <a:latin typeface="Times New Roman" pitchFamily="18" charset="0"/>
                <a:cs typeface="Times New Roman" pitchFamily="18" charset="0"/>
              </a:rPr>
              <a:t> 1976 </a:t>
            </a:r>
            <a:r>
              <a:rPr lang="en-US" sz="2400" dirty="0" err="1">
                <a:solidFill>
                  <a:srgbClr val="002060"/>
                </a:solidFill>
                <a:latin typeface="Times New Roman" pitchFamily="18" charset="0"/>
                <a:cs typeface="Times New Roman" pitchFamily="18" charset="0"/>
              </a:rPr>
              <a:t>hamda</a:t>
            </a:r>
            <a:r>
              <a:rPr lang="en-US" sz="2400" dirty="0">
                <a:solidFill>
                  <a:srgbClr val="002060"/>
                </a:solidFill>
                <a:latin typeface="Times New Roman" pitchFamily="18" charset="0"/>
                <a:cs typeface="Times New Roman" pitchFamily="18" charset="0"/>
              </a:rPr>
              <a:t> 1982 </a:t>
            </a:r>
            <a:r>
              <a:rPr lang="en-US" sz="2400" dirty="0" err="1">
                <a:solidFill>
                  <a:srgbClr val="002060"/>
                </a:solidFill>
                <a:latin typeface="Times New Roman" pitchFamily="18" charset="0"/>
                <a:cs typeface="Times New Roman" pitchFamily="18" charset="0"/>
              </a:rPr>
              <a:t>yillardagi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monografiyalarida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keng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yoritilgan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bo’lib</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unda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aholi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qayta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barpo</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bo’lishi</a:t>
            </a:r>
            <a:r>
              <a:rPr lang="en-US" sz="2400" dirty="0">
                <a:solidFill>
                  <a:srgbClr val="002060"/>
                </a:solidFill>
                <a:latin typeface="Times New Roman" pitchFamily="18" charset="0"/>
                <a:cs typeface="Times New Roman" pitchFamily="18" charset="0"/>
              </a:rPr>
              <a:t> 3 ta </a:t>
            </a:r>
            <a:r>
              <a:rPr lang="en-US" sz="2400" dirty="0" err="1">
                <a:solidFill>
                  <a:srgbClr val="002060"/>
                </a:solidFill>
                <a:latin typeface="Times New Roman" pitchFamily="18" charset="0"/>
                <a:cs typeface="Times New Roman" pitchFamily="18" charset="0"/>
              </a:rPr>
              <a:t>asosiy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tarixiy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tipga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ajratiladi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arxetip</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an’anaviy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zamonaviy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tiplar</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Unga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ko’ra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bir</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tipdan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ikkinchisiga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o’tish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inqilobiy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bosqich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sifatida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izohlanadi</a:t>
            </a:r>
            <a:r>
              <a:rPr lang="en-US" sz="2400" dirty="0">
                <a:solidFill>
                  <a:srgbClr val="002060"/>
                </a:solidFill>
                <a:latin typeface="Times New Roman" pitchFamily="18" charset="0"/>
                <a:cs typeface="Times New Roman" pitchFamily="18" charset="0"/>
              </a:rPr>
              <a:t>.  </a:t>
            </a:r>
            <a:endParaRPr lang="ru-RU" sz="2400" b="1" dirty="0">
              <a:solidFill>
                <a:srgbClr val="002060"/>
              </a:solidFill>
              <a:latin typeface="Times New Roman" pitchFamily="18" charset="0"/>
              <a:cs typeface="Times New Roman" pitchFamily="18" charset="0"/>
            </a:endParaRPr>
          </a:p>
        </p:txBody>
      </p:sp>
      <p:sp>
        <p:nvSpPr>
          <p:cNvPr id="3" name="Блок-схема: сортировка 2"/>
          <p:cNvSpPr/>
          <p:nvPr/>
        </p:nvSpPr>
        <p:spPr>
          <a:xfrm>
            <a:off x="0" y="188640"/>
            <a:ext cx="1115616" cy="6480720"/>
          </a:xfrm>
          <a:prstGeom prst="flowChartSor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5914121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26465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36283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87696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23875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088232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512448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171</TotalTime>
  <Words>1092</Words>
  <Application>Microsoft Office PowerPoint</Application>
  <PresentationFormat>Экран (4:3)</PresentationFormat>
  <Paragraphs>24</Paragraphs>
  <Slides>24</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24</vt:i4>
      </vt:variant>
    </vt:vector>
  </HeadingPairs>
  <TitlesOfParts>
    <vt:vector size="28" baseType="lpstr">
      <vt:lpstr>Arial</vt:lpstr>
      <vt:lpstr>Calibri</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acer</dc:creator>
  <cp:lastModifiedBy>Hewlett-Packard Company</cp:lastModifiedBy>
  <cp:revision>23</cp:revision>
  <dcterms:created xsi:type="dcterms:W3CDTF">2019-04-12T07:54:26Z</dcterms:created>
  <dcterms:modified xsi:type="dcterms:W3CDTF">2019-05-18T04:04:48Z</dcterms:modified>
</cp:coreProperties>
</file>