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61" r:id="rId2"/>
    <p:sldId id="257" r:id="rId3"/>
    <p:sldId id="270" r:id="rId4"/>
    <p:sldId id="258" r:id="rId5"/>
    <p:sldId id="269" r:id="rId6"/>
    <p:sldId id="259" r:id="rId7"/>
    <p:sldId id="274" r:id="rId8"/>
    <p:sldId id="268" r:id="rId9"/>
    <p:sldId id="260" r:id="rId10"/>
    <p:sldId id="275" r:id="rId11"/>
    <p:sldId id="273" r:id="rId12"/>
    <p:sldId id="276" r:id="rId13"/>
    <p:sldId id="277" r:id="rId14"/>
    <p:sldId id="278" r:id="rId15"/>
    <p:sldId id="264" r:id="rId16"/>
    <p:sldId id="279" r:id="rId17"/>
    <p:sldId id="280" r:id="rId18"/>
    <p:sldId id="265" r:id="rId19"/>
    <p:sldId id="271" r:id="rId20"/>
    <p:sldId id="266" r:id="rId21"/>
    <p:sldId id="267" r:id="rId22"/>
    <p:sldId id="282" r:id="rId23"/>
    <p:sldId id="281" r:id="rId24"/>
    <p:sldId id="283" r:id="rId25"/>
    <p:sldId id="284" r:id="rId26"/>
    <p:sldId id="263"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2" d="100"/>
          <a:sy n="92" d="100"/>
        </p:scale>
        <p:origin x="49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0970DA-7499-444E-876A-7A18A3FF903C}" type="datetimeFigureOut">
              <a:rPr lang="ru-RU" smtClean="0"/>
              <a:t>18.05.2019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E141F-147A-493B-BB88-3F4DDCAF83B1}" type="slidenum">
              <a:rPr lang="ru-RU" smtClean="0"/>
              <a:t>‹#›</a:t>
            </a:fld>
            <a:endParaRPr lang="ru-RU"/>
          </a:p>
        </p:txBody>
      </p:sp>
    </p:spTree>
    <p:extLst>
      <p:ext uri="{BB962C8B-B14F-4D97-AF65-F5344CB8AC3E}">
        <p14:creationId xmlns:p14="http://schemas.microsoft.com/office/powerpoint/2010/main" val="4177195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883712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EC03C320-DE91-4C4E-AB68-64EAED0CE7C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306371956"/>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C03C320-DE91-4C4E-AB68-64EAED0CE7C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2116271388"/>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C03C320-DE91-4C4E-AB68-64EAED0CE7C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38313395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C03C320-DE91-4C4E-AB68-64EAED0CE7C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219480618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C03C320-DE91-4C4E-AB68-64EAED0CE7CD}" type="datetimeFigureOut">
              <a:rPr lang="ru-RU" smtClean="0"/>
              <a:t>18.05.2019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2416232642"/>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EC03C320-DE91-4C4E-AB68-64EAED0CE7CD}" type="datetimeFigureOut">
              <a:rPr lang="ru-RU" smtClean="0"/>
              <a:t>18.05.2019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2376152116"/>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C03C320-DE91-4C4E-AB68-64EAED0CE7CD}" type="datetimeFigureOut">
              <a:rPr lang="ru-RU" smtClean="0"/>
              <a:t>18.05.2019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405418586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C03C320-DE91-4C4E-AB68-64EAED0CE7C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30270214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C03C320-DE91-4C4E-AB68-64EAED0CE7C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1845785692"/>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C03C320-DE91-4C4E-AB68-64EAED0CE7C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2708805650"/>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C03C320-DE91-4C4E-AB68-64EAED0CE7C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77A2852-FFA1-4E50-B6F8-4C06B657074D}" type="slidenum">
              <a:rPr lang="ru-RU" smtClean="0"/>
              <a:t>‹#›</a:t>
            </a:fld>
            <a:endParaRPr lang="ru-RU"/>
          </a:p>
        </p:txBody>
      </p:sp>
    </p:spTree>
    <p:extLst>
      <p:ext uri="{BB962C8B-B14F-4D97-AF65-F5344CB8AC3E}">
        <p14:creationId xmlns:p14="http://schemas.microsoft.com/office/powerpoint/2010/main" val="3547027452"/>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40">
          <a:fgClr>
            <a:schemeClr val="accent4"/>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03C320-DE91-4C4E-AB68-64EAED0CE7CD}" type="datetimeFigureOut">
              <a:rPr lang="ru-RU" smtClean="0"/>
              <a:t>18.05.2019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7A2852-FFA1-4E50-B6F8-4C06B657074D}" type="slidenum">
              <a:rPr lang="ru-RU" smtClean="0"/>
              <a:t>‹#›</a:t>
            </a:fld>
            <a:endParaRPr lang="ru-RU"/>
          </a:p>
        </p:txBody>
      </p:sp>
    </p:spTree>
    <p:extLst>
      <p:ext uri="{BB962C8B-B14F-4D97-AF65-F5344CB8AC3E}">
        <p14:creationId xmlns:p14="http://schemas.microsoft.com/office/powerpoint/2010/main" val="3088076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2514600" y="4114801"/>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Горизонтальный свиток 2"/>
          <p:cNvSpPr/>
          <p:nvPr/>
        </p:nvSpPr>
        <p:spPr>
          <a:xfrm>
            <a:off x="821810" y="77130"/>
            <a:ext cx="10608190" cy="1746879"/>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sz="3200" b="1" dirty="0">
              <a:solidFill>
                <a:schemeClr val="accent5">
                  <a:lumMod val="25000"/>
                </a:schemeClr>
              </a:solidFill>
              <a:latin typeface="Algerian" panose="04020705040A02060702" pitchFamily="82" charset="0"/>
              <a:cs typeface="Segoe UI" panose="020B0502040204020203" pitchFamily="34" charset="0"/>
            </a:endParaRPr>
          </a:p>
          <a:p>
            <a:pPr algn="just">
              <a:lnSpc>
                <a:spcPct val="150000"/>
              </a:lnSpc>
              <a:spcAft>
                <a:spcPts val="0"/>
              </a:spcAft>
              <a:tabLst>
                <a:tab pos="1911350" algn="l"/>
              </a:tabLst>
            </a:pPr>
            <a:r>
              <a:rPr lang="uz-Latn-UZ" sz="3200" b="1" dirty="0">
                <a:solidFill>
                  <a:srgbClr val="C00000"/>
                </a:solidFill>
                <a:latin typeface="Algerian" panose="04020705040A02060702" pitchFamily="82" charset="0"/>
                <a:cs typeface="Segoe UI" panose="020B0502040204020203" pitchFamily="34" charset="0"/>
              </a:rPr>
              <a:t>Mavzu</a:t>
            </a:r>
            <a:r>
              <a:rPr lang="uz-Latn-UZ" sz="3200" b="1" dirty="0">
                <a:solidFill>
                  <a:schemeClr val="accent5">
                    <a:lumMod val="25000"/>
                  </a:schemeClr>
                </a:solidFill>
                <a:latin typeface="Algerian" panose="04020705040A02060702" pitchFamily="82" charset="0"/>
                <a:cs typeface="Segoe UI" panose="020B0502040204020203" pitchFamily="34" charset="0"/>
              </a:rPr>
              <a:t>: </a:t>
            </a:r>
            <a:r>
              <a:rPr lang="uz-Cyrl-UZ" sz="28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Qishloq aholisi va qishloq aholi manzilgohlari geografiyasi</a:t>
            </a:r>
            <a:r>
              <a:rPr lang="en-US" sz="2800" b="1"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ru-RU" sz="3200" b="1" dirty="0">
              <a:solidFill>
                <a:schemeClr val="accent5">
                  <a:lumMod val="25000"/>
                </a:schemeClr>
              </a:solidFill>
            </a:endParaRPr>
          </a:p>
        </p:txBody>
      </p:sp>
      <p:sp>
        <p:nvSpPr>
          <p:cNvPr id="35" name="Стрелка вниз 34"/>
          <p:cNvSpPr/>
          <p:nvPr/>
        </p:nvSpPr>
        <p:spPr>
          <a:xfrm>
            <a:off x="4476056" y="1824009"/>
            <a:ext cx="4608512" cy="797831"/>
          </a:xfrm>
          <a:prstGeom prst="down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FF0000"/>
                </a:solidFill>
                <a:latin typeface="Algerian" panose="04020705040A02060702" pitchFamily="82" charset="0"/>
              </a:rPr>
              <a:t>REJA</a:t>
            </a:r>
            <a:endParaRPr lang="ru-RU" sz="4400" b="1" dirty="0">
              <a:solidFill>
                <a:srgbClr val="FF0000"/>
              </a:solidFill>
            </a:endParaRPr>
          </a:p>
        </p:txBody>
      </p:sp>
      <p:sp>
        <p:nvSpPr>
          <p:cNvPr id="4" name="Прямоугольник 3"/>
          <p:cNvSpPr/>
          <p:nvPr/>
        </p:nvSpPr>
        <p:spPr>
          <a:xfrm>
            <a:off x="1896571" y="2438184"/>
            <a:ext cx="7599276" cy="1815882"/>
          </a:xfrm>
          <a:prstGeom prst="rect">
            <a:avLst/>
          </a:prstGeom>
        </p:spPr>
        <p:txBody>
          <a:bodyPr wrap="square">
            <a:spAutoFit/>
          </a:bodyPr>
          <a:lstStyle/>
          <a:p>
            <a:pPr indent="571500" algn="just"/>
            <a:r>
              <a:rPr lang="uz-Cyrl-UZ" altLang="uz-Cyrl-UZ" sz="2800" b="1" dirty="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r>
              <a:rPr lang="uz-Cyrl-UZ" sz="2800" b="1" dirty="0">
                <a:cs typeface="Aharoni" panose="02010803020104030203" pitchFamily="2" charset="-79"/>
              </a:rPr>
              <a:t> </a:t>
            </a:r>
          </a:p>
          <a:p>
            <a:pPr indent="571500" algn="just"/>
            <a:endParaRPr lang="ru-RU" sz="2800" b="1" dirty="0">
              <a:latin typeface="Times New Roman" pitchFamily="18" charset="0"/>
              <a:cs typeface="Times New Roman" panose="02020603050405020304" pitchFamily="18" charset="0"/>
            </a:endParaRPr>
          </a:p>
          <a:p>
            <a:pPr indent="571500" algn="just"/>
            <a:endParaRPr lang="uz-Cyrl-UZ" sz="2800" b="1" dirty="0">
              <a:latin typeface="Times New Roman" panose="02020603050405020304" pitchFamily="18" charset="0"/>
              <a:ea typeface="Times New Roman" panose="02020603050405020304" pitchFamily="18" charset="0"/>
            </a:endParaRPr>
          </a:p>
        </p:txBody>
      </p:sp>
      <p:sp>
        <p:nvSpPr>
          <p:cNvPr id="2" name="Стрелка вправо 1"/>
          <p:cNvSpPr/>
          <p:nvPr/>
        </p:nvSpPr>
        <p:spPr>
          <a:xfrm>
            <a:off x="1407304" y="2736712"/>
            <a:ext cx="5518808" cy="124944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71500" algn="just"/>
            <a:r>
              <a:rPr lang="uz-Latn-UZ" sz="2000" b="1" dirty="0" smtClean="0">
                <a:solidFill>
                  <a:schemeClr val="tx1"/>
                </a:solidFill>
                <a:latin typeface="Algerian" panose="04020705040A02060702" pitchFamily="82" charset="0"/>
                <a:cs typeface="Aharoni" panose="02010803020104030203" pitchFamily="2" charset="-79"/>
              </a:rPr>
              <a:t>1.</a:t>
            </a:r>
            <a:r>
              <a:rPr lang="en-US" sz="2000" b="1" dirty="0" err="1" smtClean="0">
                <a:solidFill>
                  <a:schemeClr val="tx1"/>
                </a:solidFill>
                <a:latin typeface="Algerian" panose="04020705040A02060702" pitchFamily="82" charset="0"/>
                <a:cs typeface="Aharoni" panose="02010803020104030203" pitchFamily="2" charset="-79"/>
              </a:rPr>
              <a:t>Qishloq</a:t>
            </a:r>
            <a:r>
              <a:rPr lang="en-US" sz="2000" b="1" dirty="0" smtClean="0">
                <a:solidFill>
                  <a:schemeClr val="tx1"/>
                </a:solidFill>
                <a:latin typeface="Algerian" panose="04020705040A02060702" pitchFamily="82" charset="0"/>
                <a:cs typeface="Aharoni" panose="02010803020104030203" pitchFamily="2" charset="-79"/>
              </a:rPr>
              <a:t> </a:t>
            </a:r>
            <a:r>
              <a:rPr lang="en-US" sz="2000" b="1" dirty="0" err="1" smtClean="0">
                <a:solidFill>
                  <a:schemeClr val="tx1"/>
                </a:solidFill>
                <a:latin typeface="Algerian" panose="04020705040A02060702" pitchFamily="82" charset="0"/>
                <a:cs typeface="Aharoni" panose="02010803020104030203" pitchFamily="2" charset="-79"/>
              </a:rPr>
              <a:t>aholisi</a:t>
            </a:r>
            <a:r>
              <a:rPr lang="en-US" sz="2000" b="1" dirty="0" smtClean="0">
                <a:solidFill>
                  <a:schemeClr val="tx1"/>
                </a:solidFill>
                <a:latin typeface="Algerian" panose="04020705040A02060702" pitchFamily="82" charset="0"/>
              </a:rPr>
              <a:t>.</a:t>
            </a:r>
            <a:r>
              <a:rPr lang="uz-Cyrl-UZ" altLang="uz-Cyrl-UZ" sz="2000" b="1" dirty="0" smtClean="0">
                <a:solidFill>
                  <a:schemeClr val="tx1"/>
                </a:solidFill>
                <a:latin typeface="Times New Roman" panose="02020603050405020304" pitchFamily="18" charset="0"/>
                <a:ea typeface="Times New Roman" panose="02020603050405020304" pitchFamily="18" charset="0"/>
                <a:cs typeface="PANDA Times UZ"/>
              </a:rPr>
              <a:t> </a:t>
            </a:r>
            <a:endParaRPr lang="uz-Cyrl-UZ" altLang="uz-Cyrl-UZ" sz="2000" b="1" dirty="0">
              <a:solidFill>
                <a:schemeClr val="tx1"/>
              </a:solidFill>
              <a:latin typeface="PANDA Times UZ"/>
              <a:ea typeface="Times New Roman" panose="02020603050405020304" pitchFamily="18" charset="0"/>
              <a:cs typeface="PANDA Times UZ"/>
            </a:endParaRPr>
          </a:p>
          <a:p>
            <a:pPr indent="571500" algn="just"/>
            <a:r>
              <a:rPr lang="uz-Cyrl-UZ" b="1" dirty="0">
                <a:cs typeface="Aharoni" panose="02010803020104030203" pitchFamily="2" charset="-79"/>
              </a:rPr>
              <a:t> </a:t>
            </a:r>
            <a:endParaRPr lang="ru-RU" dirty="0"/>
          </a:p>
        </p:txBody>
      </p:sp>
      <p:sp>
        <p:nvSpPr>
          <p:cNvPr id="6" name="Стрелка вправо 5"/>
          <p:cNvSpPr/>
          <p:nvPr/>
        </p:nvSpPr>
        <p:spPr>
          <a:xfrm>
            <a:off x="2952107" y="3965062"/>
            <a:ext cx="5518808" cy="1334139"/>
          </a:xfrm>
          <a:prstGeom prst="rightArrow">
            <a:avLst>
              <a:gd name="adj1" fmla="val 44685"/>
              <a:gd name="adj2" fmla="val 50000"/>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indent="-171450" algn="just"/>
            <a:r>
              <a:rPr lang="uz-Latn-UZ" b="1" dirty="0" smtClean="0">
                <a:solidFill>
                  <a:schemeClr val="tx1"/>
                </a:solidFill>
                <a:cs typeface="Aharoni" panose="02010803020104030203" pitchFamily="2" charset="-79"/>
              </a:rPr>
              <a:t>2.</a:t>
            </a:r>
            <a:r>
              <a:rPr lang="en-US" b="1" dirty="0" err="1" smtClean="0">
                <a:solidFill>
                  <a:schemeClr val="tx1"/>
                </a:solidFill>
                <a:latin typeface="Algerian" panose="04020705040A02060702" pitchFamily="82" charset="0"/>
              </a:rPr>
              <a:t>Qishloq</a:t>
            </a:r>
            <a:r>
              <a:rPr lang="en-US" b="1" dirty="0" smtClean="0">
                <a:solidFill>
                  <a:schemeClr val="tx1"/>
                </a:solidFill>
                <a:latin typeface="Algerian" panose="04020705040A02060702" pitchFamily="82" charset="0"/>
              </a:rPr>
              <a:t> </a:t>
            </a:r>
            <a:r>
              <a:rPr lang="en-US" b="1" dirty="0" err="1" smtClean="0">
                <a:solidFill>
                  <a:schemeClr val="tx1"/>
                </a:solidFill>
                <a:latin typeface="Algerian" panose="04020705040A02060702" pitchFamily="82" charset="0"/>
              </a:rPr>
              <a:t>aholi</a:t>
            </a:r>
            <a:r>
              <a:rPr lang="en-US" b="1" dirty="0" smtClean="0">
                <a:solidFill>
                  <a:schemeClr val="tx1"/>
                </a:solidFill>
                <a:latin typeface="Algerian" panose="04020705040A02060702" pitchFamily="82" charset="0"/>
              </a:rPr>
              <a:t> </a:t>
            </a:r>
            <a:r>
              <a:rPr lang="en-US" b="1" dirty="0" err="1" smtClean="0">
                <a:solidFill>
                  <a:schemeClr val="tx1"/>
                </a:solidFill>
                <a:latin typeface="Algerian" panose="04020705040A02060702" pitchFamily="82" charset="0"/>
              </a:rPr>
              <a:t>manzilgohlari</a:t>
            </a:r>
            <a:r>
              <a:rPr lang="en-US" b="1" dirty="0" smtClean="0">
                <a:solidFill>
                  <a:schemeClr val="tx1"/>
                </a:solidFill>
                <a:latin typeface="Algerian" panose="04020705040A02060702" pitchFamily="82" charset="0"/>
              </a:rPr>
              <a:t> </a:t>
            </a:r>
            <a:r>
              <a:rPr lang="en-US" b="1" dirty="0" err="1" smtClean="0">
                <a:solidFill>
                  <a:schemeClr val="tx1"/>
                </a:solidFill>
                <a:latin typeface="Algerian" panose="04020705040A02060702" pitchFamily="82" charset="0"/>
              </a:rPr>
              <a:t>geografiyasi</a:t>
            </a:r>
            <a:r>
              <a:rPr lang="en-US" b="1" dirty="0" smtClean="0">
                <a:solidFill>
                  <a:schemeClr val="tx1"/>
                </a:solidFill>
                <a:latin typeface="Algerian" panose="04020705040A02060702" pitchFamily="82" charset="0"/>
              </a:rPr>
              <a:t>.</a:t>
            </a:r>
            <a:endParaRPr lang="uz-Cyrl-UZ" b="1" dirty="0">
              <a:solidFill>
                <a:schemeClr val="tx1"/>
              </a:solidFill>
              <a:latin typeface="Times New Roman" panose="02020603050405020304" pitchFamily="18" charset="0"/>
              <a:ea typeface="Times New Roman" panose="02020603050405020304" pitchFamily="18" charset="0"/>
              <a:cs typeface="Aharoni" panose="02010803020104030203" pitchFamily="2" charset="-79"/>
            </a:endParaRPr>
          </a:p>
        </p:txBody>
      </p:sp>
      <p:sp>
        <p:nvSpPr>
          <p:cNvPr id="7" name="Стрелка вправо 6"/>
          <p:cNvSpPr/>
          <p:nvPr/>
        </p:nvSpPr>
        <p:spPr>
          <a:xfrm>
            <a:off x="4606775" y="5409248"/>
            <a:ext cx="5518808" cy="12556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b="1" dirty="0">
                <a:solidFill>
                  <a:schemeClr val="tx1"/>
                </a:solidFill>
                <a:latin typeface="Algerian" panose="04020705040A02060702" pitchFamily="82" charset="0"/>
              </a:rPr>
              <a:t>        </a:t>
            </a:r>
            <a:r>
              <a:rPr lang="uz-Latn-UZ" b="1" dirty="0" smtClean="0">
                <a:solidFill>
                  <a:schemeClr val="tx1"/>
                </a:solidFill>
                <a:latin typeface="Algerian" panose="04020705040A02060702" pitchFamily="82" charset="0"/>
              </a:rPr>
              <a:t>3.</a:t>
            </a:r>
            <a:r>
              <a:rPr lang="en-US" b="1" dirty="0" err="1" smtClean="0">
                <a:solidFill>
                  <a:schemeClr val="tx1"/>
                </a:solidFill>
                <a:latin typeface="Algerian" panose="04020705040A02060702" pitchFamily="82" charset="0"/>
              </a:rPr>
              <a:t>qishloq</a:t>
            </a:r>
            <a:r>
              <a:rPr lang="en-US" b="1" dirty="0" smtClean="0">
                <a:solidFill>
                  <a:schemeClr val="tx1"/>
                </a:solidFill>
                <a:latin typeface="Algerian" panose="04020705040A02060702" pitchFamily="82" charset="0"/>
              </a:rPr>
              <a:t> </a:t>
            </a:r>
            <a:r>
              <a:rPr lang="en-US" b="1" dirty="0" err="1" smtClean="0">
                <a:solidFill>
                  <a:schemeClr val="tx1"/>
                </a:solidFill>
                <a:latin typeface="Algerian" panose="04020705040A02060702" pitchFamily="82" charset="0"/>
              </a:rPr>
              <a:t>aholisining</a:t>
            </a:r>
            <a:r>
              <a:rPr lang="en-US" b="1" dirty="0" smtClean="0">
                <a:solidFill>
                  <a:schemeClr val="tx1"/>
                </a:solidFill>
                <a:latin typeface="Algerian" panose="04020705040A02060702" pitchFamily="82" charset="0"/>
              </a:rPr>
              <a:t> </a:t>
            </a:r>
            <a:r>
              <a:rPr lang="en-US" b="1" dirty="0" err="1" smtClean="0">
                <a:solidFill>
                  <a:schemeClr val="tx1"/>
                </a:solidFill>
                <a:latin typeface="Algerian" panose="04020705040A02060702" pitchFamily="82" charset="0"/>
              </a:rPr>
              <a:t>holati</a:t>
            </a:r>
            <a:r>
              <a:rPr lang="uz-Latn-UZ" b="1" dirty="0" smtClean="0">
                <a:solidFill>
                  <a:schemeClr val="tx1"/>
                </a:solidFill>
                <a:latin typeface="Algerian" panose="04020705040A02060702" pitchFamily="82" charset="0"/>
              </a:rPr>
              <a:t>.</a:t>
            </a:r>
            <a:endParaRPr lang="uz-Cyrl-UZ" dirty="0">
              <a:solidFill>
                <a:schemeClr val="tx1"/>
              </a:solidFill>
            </a:endParaRPr>
          </a:p>
        </p:txBody>
      </p:sp>
    </p:spTree>
    <p:custDataLst>
      <p:tags r:id="rId1"/>
    </p:custDataLst>
    <p:extLst>
      <p:ext uri="{BB962C8B-B14F-4D97-AF65-F5344CB8AC3E}">
        <p14:creationId xmlns:p14="http://schemas.microsoft.com/office/powerpoint/2010/main" val="2175318779"/>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fill="hold"/>
                                        <p:tgtEl>
                                          <p:spTgt spid="35"/>
                                        </p:tgtEl>
                                        <p:attrNameLst>
                                          <p:attrName>ppt_x</p:attrName>
                                        </p:attrNameLst>
                                      </p:cBhvr>
                                      <p:tavLst>
                                        <p:tav tm="0">
                                          <p:val>
                                            <p:strVal val="#ppt_x"/>
                                          </p:val>
                                        </p:tav>
                                        <p:tav tm="100000">
                                          <p:val>
                                            <p:strVal val="#ppt_x"/>
                                          </p:val>
                                        </p:tav>
                                      </p:tavLst>
                                    </p:anim>
                                    <p:anim calcmode="lin" valueType="num">
                                      <p:cBhvr additive="base">
                                        <p:cTn id="13"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0-#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0-#ppt_w/2"/>
                                          </p:val>
                                        </p:tav>
                                        <p:tav tm="100000">
                                          <p:val>
                                            <p:strVal val="#ppt_x"/>
                                          </p:val>
                                        </p:tav>
                                      </p:tavLst>
                                    </p:anim>
                                    <p:anim calcmode="lin" valueType="num">
                                      <p:cBhvr additive="base">
                                        <p:cTn id="31"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5" grpId="0" animBg="1"/>
      <p:bldP spid="2" grpId="0" animBg="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одним скругленным углом 1"/>
          <p:cNvSpPr/>
          <p:nvPr/>
        </p:nvSpPr>
        <p:spPr>
          <a:xfrm>
            <a:off x="1205345" y="665019"/>
            <a:ext cx="9795164" cy="5624945"/>
          </a:xfrm>
          <a:prstGeom prst="round1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662545" y="986481"/>
            <a:ext cx="8617527" cy="5193858"/>
          </a:xfrm>
          <a:prstGeom prst="rect">
            <a:avLst/>
          </a:prstGeom>
        </p:spPr>
        <p:txBody>
          <a:bodyPr wrap="square">
            <a:spAutoFit/>
          </a:bodyPr>
          <a:lstStyle/>
          <a:p>
            <a:pPr indent="228600" algn="just">
              <a:lnSpc>
                <a:spcPct val="150000"/>
              </a:lnSpc>
              <a:spcAft>
                <a:spcPts val="0"/>
              </a:spcAft>
            </a:pPr>
            <a:r>
              <a:rPr lang="uz-Cyrl-UZ" sz="2800" dirty="0" smtClean="0">
                <a:solidFill>
                  <a:schemeClr val="accent1">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Qishloq joylar shahar va shaharchalardan tashqaridagi hududlar bo`lib, ularda qishloq xo`jaligida muntazam foydalanadigan </a:t>
            </a:r>
            <a:r>
              <a:rPr lang="en-US" sz="2800" dirty="0" smtClean="0">
                <a:solidFill>
                  <a:schemeClr val="accent1">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uz-Cyrl-UZ" sz="2800" dirty="0" smtClean="0">
                <a:solidFill>
                  <a:schemeClr val="accent1">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еrlar hamda doimiy aholi manzilgohlari (punktlari) mavjud bo`lishi kеrak. Dеmak, qishloq joylar gеografik kartada arеal, maydon ko`rinishida, qishloq aholi  punktlari esa ular ichidagi nuqtasimon shakldagi jamiyatning ijtimoiy-hududiy tashkil etish birligi hisoblanadi.</a:t>
            </a:r>
            <a:endParaRPr lang="ru-RU" sz="20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56271"/>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91" y="-1"/>
            <a:ext cx="5815545" cy="6858001"/>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2036" y="0"/>
            <a:ext cx="6289963" cy="6858000"/>
          </a:xfrm>
          <a:prstGeom prst="rect">
            <a:avLst/>
          </a:prstGeom>
        </p:spPr>
      </p:pic>
    </p:spTree>
    <p:extLst>
      <p:ext uri="{BB962C8B-B14F-4D97-AF65-F5344CB8AC3E}">
        <p14:creationId xmlns:p14="http://schemas.microsoft.com/office/powerpoint/2010/main" val="1589691050"/>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усеченными противолежащими углами 1"/>
          <p:cNvSpPr/>
          <p:nvPr/>
        </p:nvSpPr>
        <p:spPr>
          <a:xfrm>
            <a:off x="1302327" y="540327"/>
            <a:ext cx="9850582" cy="5514109"/>
          </a:xfrm>
          <a:prstGeom prst="snip2Diag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accent1">
                    <a:lumMod val="50000"/>
                  </a:schemeClr>
                </a:solidFill>
              </a:rPr>
              <a:t>   </a:t>
            </a:r>
            <a:r>
              <a:rPr lang="uz-Cyrl-UZ" sz="2400" dirty="0" smtClean="0">
                <a:solidFill>
                  <a:srgbClr val="002060"/>
                </a:solidFill>
              </a:rPr>
              <a:t>Qishloqlar </a:t>
            </a:r>
            <a:r>
              <a:rPr lang="uz-Cyrl-UZ" sz="2400" dirty="0">
                <a:solidFill>
                  <a:srgbClr val="002060"/>
                </a:solidFill>
              </a:rPr>
              <a:t>shaharlarga qaraganda aholi yashash joyining qadimiyroq shaklidir. To`g`ri, qadimda dastlabki aholi manzilgohlari shahar  yoki qishloq dеb atalmagan. qishloqlarning vujudga kеlishi ijtimoiy mеhnat taqsimotida sug`orma dеhqonchilik madaniyati rivojlanishi bilan bog`liq bo`lgan. SuG`orma dеhqonchilik avvallari tabiiy suv oqimidan foydalangan holda olib borilgan,  kеyinchalik suG`orish  inshootlari (to`g`on, kanal va b.) va vositalari (chig`iriq) asosida rivojlangan. Albatta, bunday inshootlar yoki hozirgi zamon tili bilan aytganda, irrigatsiya infratuzilmalarini yaratish, qo`riqlash va ulardan foydalanish kеng jamoatchilik mеhnatini, aholini bir joyda va birgalikda yashashini  taqozo etgan. Shunday qilib, jamoa (sotsium), kishilarning hududiy birligi, turg`un aholi manzilgohlari paydo </a:t>
            </a:r>
            <a:r>
              <a:rPr lang="uz-Cyrl-UZ" sz="2400" dirty="0" smtClean="0">
                <a:solidFill>
                  <a:srgbClr val="002060"/>
                </a:solidFill>
              </a:rPr>
              <a:t>bo`lgan</a:t>
            </a:r>
            <a:r>
              <a:rPr lang="en-US" sz="2400" dirty="0" smtClean="0">
                <a:solidFill>
                  <a:srgbClr val="002060"/>
                </a:solidFill>
              </a:rPr>
              <a:t>.</a:t>
            </a:r>
            <a:endParaRPr lang="ru-RU" sz="2400" dirty="0">
              <a:solidFill>
                <a:srgbClr val="002060"/>
              </a:solidFill>
            </a:endParaRPr>
          </a:p>
        </p:txBody>
      </p:sp>
    </p:spTree>
    <p:extLst>
      <p:ext uri="{BB962C8B-B14F-4D97-AF65-F5344CB8AC3E}">
        <p14:creationId xmlns:p14="http://schemas.microsoft.com/office/powerpoint/2010/main" val="2345328946"/>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
            <a:ext cx="6137565" cy="6858000"/>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7564" y="0"/>
            <a:ext cx="6054436" cy="6858000"/>
          </a:xfrm>
          <a:prstGeom prst="rect">
            <a:avLst/>
          </a:prstGeom>
        </p:spPr>
      </p:pic>
    </p:spTree>
    <p:extLst>
      <p:ext uri="{BB962C8B-B14F-4D97-AF65-F5344CB8AC3E}">
        <p14:creationId xmlns:p14="http://schemas.microsoft.com/office/powerpoint/2010/main" val="95687061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ертикальный свиток 1"/>
          <p:cNvSpPr/>
          <p:nvPr/>
        </p:nvSpPr>
        <p:spPr>
          <a:xfrm>
            <a:off x="720436" y="720436"/>
            <a:ext cx="10418618" cy="5666509"/>
          </a:xfrm>
          <a:prstGeom prst="verticalScroll">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002060"/>
                </a:solidFill>
              </a:rPr>
              <a:t>   </a:t>
            </a:r>
            <a:r>
              <a:rPr lang="uz-Cyrl-UZ" sz="3200" dirty="0" smtClean="0">
                <a:solidFill>
                  <a:srgbClr val="002060"/>
                </a:solidFill>
              </a:rPr>
              <a:t>Qishloqlarning </a:t>
            </a:r>
            <a:r>
              <a:rPr lang="uz-Cyrl-UZ" sz="3200" dirty="0">
                <a:solidFill>
                  <a:srgbClr val="002060"/>
                </a:solidFill>
              </a:rPr>
              <a:t>bunday evolyutsion tarzda paydo bo`lishi va rivojlanishi L.I.Mеchnikovning daryo (sug`orma dеhqonchilik) sivilizatsiyasi yoki  madaniyati kontsеptsiyasiga muvofiq yuz bеrgan. Shu nuqtai nazardan Sharq tarixi, madaniyatini qishloq va shaharlarning ajralmas birligi dеb ta'riflashgan. Boshqa hududlarda esa, qishloqlarning vujudga kеlishi makon va  zamon jihatidan  farq  qilib, o`zgacha  amalga oshgan.</a:t>
            </a:r>
            <a:endParaRPr lang="ru-RU" sz="3200" dirty="0">
              <a:solidFill>
                <a:srgbClr val="002060"/>
              </a:solidFill>
            </a:endParaRPr>
          </a:p>
        </p:txBody>
      </p:sp>
    </p:spTree>
    <p:extLst>
      <p:ext uri="{BB962C8B-B14F-4D97-AF65-F5344CB8AC3E}">
        <p14:creationId xmlns:p14="http://schemas.microsoft.com/office/powerpoint/2010/main" val="364446000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типовой процесс 1"/>
          <p:cNvSpPr/>
          <p:nvPr/>
        </p:nvSpPr>
        <p:spPr>
          <a:xfrm>
            <a:off x="638827" y="0"/>
            <a:ext cx="10822488" cy="6858000"/>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dirty="0">
                <a:solidFill>
                  <a:schemeClr val="tx1">
                    <a:lumMod val="95000"/>
                    <a:lumOff val="5000"/>
                  </a:schemeClr>
                </a:solidFill>
              </a:rPr>
              <a:t>Bizning sharoitimizda qishloqlar “qishlov” ma'nosini anglatsa ajab emas. Chunki, yaqin o`tmishda ham mahalliy xalq yozgi va kuzgi dala ishlarini (bog`dorchilik, chorvachilik, dеhqonchilikni) tugatgach, qishni yig`ilgan don, mеva, o`tin va boshqa zaruriy  mahsulotlar bilan o`tkazish uchun qishloqlarga qaytishgan (Rossiyaning dasht mintaqalarida dеhqonchilik rivojlangan hududlarida ham qishloqlar “sеlo”, “stan”, “stanitsa”, ya'ni  turg`un aholi punktlari  ma'nosini  bildiradi).</a:t>
            </a:r>
            <a:endParaRPr lang="ru-RU" sz="3200" b="1" dirty="0">
              <a:solidFill>
                <a:schemeClr val="tx1">
                  <a:lumMod val="95000"/>
                  <a:lumOff val="5000"/>
                </a:schemeClr>
              </a:solidFill>
            </a:endParaRPr>
          </a:p>
        </p:txBody>
      </p:sp>
    </p:spTree>
    <p:extLst>
      <p:ext uri="{BB962C8B-B14F-4D97-AF65-F5344CB8AC3E}">
        <p14:creationId xmlns:p14="http://schemas.microsoft.com/office/powerpoint/2010/main" val="2230098571"/>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p:cTn id="12"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964" y="159759"/>
            <a:ext cx="5666509" cy="631031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9127" y="159759"/>
            <a:ext cx="5860473" cy="6310314"/>
          </a:xfrm>
          <a:prstGeom prst="rect">
            <a:avLst/>
          </a:prstGeom>
        </p:spPr>
      </p:pic>
    </p:spTree>
    <p:extLst>
      <p:ext uri="{BB962C8B-B14F-4D97-AF65-F5344CB8AC3E}">
        <p14:creationId xmlns:p14="http://schemas.microsoft.com/office/powerpoint/2010/main" val="3814510810"/>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войная волна 1"/>
          <p:cNvSpPr/>
          <p:nvPr/>
        </p:nvSpPr>
        <p:spPr>
          <a:xfrm>
            <a:off x="595744" y="0"/>
            <a:ext cx="11249892" cy="7121236"/>
          </a:xfrm>
          <a:prstGeom prst="doubleWave">
            <a:avLst>
              <a:gd name="adj1" fmla="val 6250"/>
              <a:gd name="adj2" fmla="val -123"/>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893617" y="848348"/>
            <a:ext cx="10377056" cy="5632311"/>
          </a:xfrm>
          <a:prstGeom prst="rect">
            <a:avLst/>
          </a:prstGeom>
        </p:spPr>
        <p:txBody>
          <a:bodyPr wrap="square">
            <a:spAutoFit/>
          </a:bodyPr>
          <a:lstStyle/>
          <a:p>
            <a:pPr indent="228600" algn="just">
              <a:lnSpc>
                <a:spcPct val="150000"/>
              </a:lnSpc>
              <a:spcAft>
                <a:spcPts val="0"/>
              </a:spcAft>
            </a:pPr>
            <a:r>
              <a:rPr lang="uz-Cyrl-UZ" sz="2400" b="1"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Qishloq va shaharlar o`ziga xos “gеojuftlik” bo`lib, birining rivojlanishi  ikkinchisiga  bog`liq. qolavеrsa, qishloq borki, shahar bor, shahar  borki qishloq bor. Dеmak, ularni bugungi kunda bir-birisiz tasavvur qilib bo`lmaydi va aholi ijtimoiy hayotini bunday hududiy tashkil etish shakllari doimiydir. qishloqlik, qishloqning asl mohiyati, qishloq hayot tarzi va  sharoitini to`liq his qilishi uchun, biroz bo`lsada, shaharda yashab ko`rishi kеrak. Binobarin, shaharga doimiy yashash uchun ko`chib kеlgan qishloqlik butun umr  davomida  shahar hayot tarziga moslashib (adaptatsiya qilib) boradi. Ayni paytda shahar qadri va mohiyatini, vaqtincha bo`lsada, qishloqda yashab ko`rgan shaharlik ko`proq biladi va to`g`ri baholaydi. </a:t>
            </a:r>
            <a:endParaRPr lang="ru-RU" b="1" dirty="0">
              <a:solidFill>
                <a:schemeClr val="accent5">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2727941"/>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несколько документов 1"/>
          <p:cNvSpPr/>
          <p:nvPr/>
        </p:nvSpPr>
        <p:spPr>
          <a:xfrm>
            <a:off x="1227551" y="0"/>
            <a:ext cx="9394520" cy="6858000"/>
          </a:xfrm>
          <a:prstGeom prst="flowChartMultidocumen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tx1">
                    <a:lumMod val="95000"/>
                    <a:lumOff val="5000"/>
                  </a:schemeClr>
                </a:solidFill>
              </a:rPr>
              <a:t>Qishloq joylar qator funktsiyalarni (vazifalarni) bajaradi. Masalan, ularning iqtisodiy, ijtimoiy, dеmografik, ekologik va boshqa funktsiyalari mavjud. O`z navbatida, qishloq xo`jaligi yoki iqtisodiyoti ham turlicha. Odatda, qishloq xo`jaligini qishloq xo`jaligi mahsulotlarini еtishtiruvchi tarmoq sifatida qarashadi. Aslida esa, u ham ancha murakkab tizim bo`lib, bеvosita “tor” ma'nodagi qishloq xo`jaligidan tashqari qator sohalarni qamrab oladi. Shu nuqtai nazardan qishloq xo`jaligini jahon xo`jaligi, xalq (milliy) xo`jaligi, shahar xo`jaligi kabi umuman xo`jalikning (iqtisodiyotning) hududiy tashkil etilishini alohida taksonomik birligi yoki bo`g`ini sifatida, kеng ma'noda talqin qilish ham zarur. </a:t>
            </a:r>
            <a:endParaRPr lang="ru-RU" sz="2400" b="1" dirty="0">
              <a:solidFill>
                <a:schemeClr val="tx1">
                  <a:lumMod val="95000"/>
                  <a:lumOff val="5000"/>
                </a:schemeClr>
              </a:solidFill>
            </a:endParaRPr>
          </a:p>
        </p:txBody>
      </p:sp>
    </p:spTree>
    <p:extLst>
      <p:ext uri="{BB962C8B-B14F-4D97-AF65-F5344CB8AC3E}">
        <p14:creationId xmlns:p14="http://schemas.microsoft.com/office/powerpoint/2010/main" val="692111338"/>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circle(in)">
                                      <p:cBhvr>
                                        <p:cTn id="14"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5963" y="0"/>
            <a:ext cx="10460182" cy="6858000"/>
          </a:xfrm>
          <a:prstGeom prst="rect">
            <a:avLst/>
          </a:prstGeom>
        </p:spPr>
      </p:pic>
    </p:spTree>
    <p:extLst>
      <p:ext uri="{BB962C8B-B14F-4D97-AF65-F5344CB8AC3E}">
        <p14:creationId xmlns:p14="http://schemas.microsoft.com/office/powerpoint/2010/main" val="3231428061"/>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память с посл. доступом 1"/>
          <p:cNvSpPr/>
          <p:nvPr/>
        </p:nvSpPr>
        <p:spPr>
          <a:xfrm>
            <a:off x="1991638" y="0"/>
            <a:ext cx="8141918" cy="6858000"/>
          </a:xfrm>
          <a:prstGeom prst="flowChartMagneticTap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tx1">
                    <a:lumMod val="95000"/>
                    <a:lumOff val="5000"/>
                  </a:schemeClr>
                </a:solidFill>
              </a:rPr>
              <a:t>Qishloq joylarni gеografik o`rganishda ularga o`ziga xos agrolandshaft, hududiy majmua yoki hududiy ijtimoiy-iqtisodiy tizim ko`rinishida mеtodologik yondashuv maqsadga muvofiq hisoblanadi. Shundan kеlib chiqqan holda qishloq joylarni o`rganishda komplеks va sistеmali yondashuv, hududiylik, tarixiylik (ba'zi olimlar uni davriylik dеb atashadi) tamoyillar qo`llaniladi. Ular statistik, tarixiy va gеografik taqqoslash, kartografik, tizim-tarkib, guruhlash, rayonlashtirish va boshqa mеtodlar asosida amalga oshiriladi.</a:t>
            </a:r>
            <a:endParaRPr lang="ru-RU" sz="2400" b="1" dirty="0">
              <a:solidFill>
                <a:schemeClr val="tx1">
                  <a:lumMod val="95000"/>
                  <a:lumOff val="5000"/>
                </a:schemeClr>
              </a:solidFill>
            </a:endParaRPr>
          </a:p>
        </p:txBody>
      </p:sp>
    </p:spTree>
    <p:extLst>
      <p:ext uri="{BB962C8B-B14F-4D97-AF65-F5344CB8AC3E}">
        <p14:creationId xmlns:p14="http://schemas.microsoft.com/office/powerpoint/2010/main" val="2954792036"/>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ircle(in)">
                                      <p:cBhvr>
                                        <p:cTn id="12"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войная волна 1"/>
          <p:cNvSpPr/>
          <p:nvPr/>
        </p:nvSpPr>
        <p:spPr>
          <a:xfrm>
            <a:off x="826717" y="338203"/>
            <a:ext cx="10459233" cy="6062597"/>
          </a:xfrm>
          <a:prstGeom prst="doubleWave">
            <a:avLst>
              <a:gd name="adj1" fmla="val 6250"/>
              <a:gd name="adj2" fmla="val 366"/>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a:solidFill>
                  <a:schemeClr val="tx1">
                    <a:lumMod val="95000"/>
                    <a:lumOff val="5000"/>
                  </a:schemeClr>
                </a:solidFill>
              </a:rPr>
              <a:t>Qishloqlar ko`pincha tеpaliklarda, to</a:t>
            </a:r>
            <a:r>
              <a:rPr lang="en-US" sz="2800" b="1" dirty="0">
                <a:solidFill>
                  <a:schemeClr val="tx1">
                    <a:lumMod val="95000"/>
                    <a:lumOff val="5000"/>
                  </a:schemeClr>
                </a:solidFill>
              </a:rPr>
              <a:t>g</a:t>
            </a:r>
            <a:r>
              <a:rPr lang="uz-Cyrl-UZ" sz="2800" b="1" dirty="0">
                <a:solidFill>
                  <a:schemeClr val="tx1">
                    <a:lumMod val="95000"/>
                    <a:lumOff val="5000"/>
                  </a:schemeClr>
                </a:solidFill>
              </a:rPr>
              <a:t>` etaklarida joylashgan. Bunday  mikrogеografik  o`rin stratеgik  jihatdan hamda  еr osti suvlari sathining ko`tarilishi  natijasida  zahllashning oldini  olish uchun ham qulaydir.</a:t>
            </a:r>
            <a:endParaRPr lang="ru-RU" sz="2800" b="1" dirty="0">
              <a:solidFill>
                <a:schemeClr val="tx1">
                  <a:lumMod val="95000"/>
                  <a:lumOff val="5000"/>
                </a:schemeClr>
              </a:solidFill>
            </a:endParaRPr>
          </a:p>
          <a:p>
            <a:pPr algn="ctr"/>
            <a:r>
              <a:rPr lang="uz-Cyrl-UZ" sz="2800" b="1" dirty="0">
                <a:solidFill>
                  <a:schemeClr val="tx1">
                    <a:lumMod val="95000"/>
                    <a:lumOff val="5000"/>
                  </a:schemeClr>
                </a:solidFill>
              </a:rPr>
              <a:t>Tabiiy gеografik  omil qishloqlarning cho`l, voha va vodiy, tog` va tog` oldi hududlarda joylanishi, uy-joy qurilish shakli  ularning mintaqaviy xususiyatlarini tavsiflab bеradi. Shuningdеk, turli tabiiy ofatlar ehtimoli mavjud bo`lgan (surilma, o`pirilish, sеl kеlish holatlari, zilzila, kuchli shamol va h.k.) hududlarda  o`rnashgan  qishloqlar qulay gеografik o`ringa  ega emas.</a:t>
            </a:r>
            <a:endParaRPr lang="ru-RU" sz="2800" b="1" dirty="0">
              <a:solidFill>
                <a:schemeClr val="tx1">
                  <a:lumMod val="95000"/>
                  <a:lumOff val="5000"/>
                </a:schemeClr>
              </a:solidFill>
            </a:endParaRPr>
          </a:p>
        </p:txBody>
      </p:sp>
    </p:spTree>
    <p:extLst>
      <p:ext uri="{BB962C8B-B14F-4D97-AF65-F5344CB8AC3E}">
        <p14:creationId xmlns:p14="http://schemas.microsoft.com/office/powerpoint/2010/main" val="179109200"/>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ircle(in)">
                                      <p:cBhvr>
                                        <p:cTn id="12" dur="2000"/>
                                        <p:tgtEl>
                                          <p:spTgt spid="2">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circle(in)">
                                      <p:cBhvr>
                                        <p:cTn id="15" dur="2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6087649" cy="6857999"/>
          </a:xfrm>
          <a:prstGeom prst="rect">
            <a:avLst/>
          </a:prstGeom>
        </p:spPr>
      </p:pic>
      <p:sp>
        <p:nvSpPr>
          <p:cNvPr id="3" name="Рамка 2"/>
          <p:cNvSpPr/>
          <p:nvPr/>
        </p:nvSpPr>
        <p:spPr>
          <a:xfrm>
            <a:off x="6087649" y="-1"/>
            <a:ext cx="6104352" cy="6857999"/>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Прямоугольник 3"/>
          <p:cNvSpPr/>
          <p:nvPr/>
        </p:nvSpPr>
        <p:spPr>
          <a:xfrm>
            <a:off x="7014576" y="637528"/>
            <a:ext cx="3995802" cy="5582939"/>
          </a:xfrm>
          <a:prstGeom prst="rect">
            <a:avLst/>
          </a:prstGeom>
        </p:spPr>
        <p:txBody>
          <a:bodyPr wrap="square">
            <a:spAutoFit/>
          </a:bodyPr>
          <a:lstStyle/>
          <a:p>
            <a:pPr indent="449580" algn="ctr">
              <a:lnSpc>
                <a:spcPct val="150000"/>
              </a:lnSpc>
              <a:spcAft>
                <a:spcPts val="0"/>
              </a:spcAft>
            </a:pP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Qishloqlarning katta-kichikligi ularning funktsiyasiga bog`liq bo`lishi bilan birga bunday aholi manzilgohlarida aholiga xizmat ko`rsatish va sеrvis sohasini rivojlantirish sharoiti turlicha bo`ladi. qishloq  aholi  punktlari  zich joylashgan hududlarda o`ziga xos  “qishloq  aglomеratsiyasi” shakllanib, ular doirasida ham mayatniksimon migratsiya  kuzatiladi.</a:t>
            </a:r>
            <a:endParaRPr lang="ru-RU" sz="20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554102"/>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1"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одним скругленным углом 1"/>
          <p:cNvSpPr/>
          <p:nvPr/>
        </p:nvSpPr>
        <p:spPr>
          <a:xfrm>
            <a:off x="969817" y="665017"/>
            <a:ext cx="10681855" cy="5624945"/>
          </a:xfrm>
          <a:prstGeom prst="round1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233052" y="845999"/>
            <a:ext cx="10155383" cy="5262979"/>
          </a:xfrm>
          <a:prstGeom prst="rect">
            <a:avLst/>
          </a:prstGeom>
        </p:spPr>
        <p:txBody>
          <a:bodyPr wrap="square">
            <a:spAutoFit/>
          </a:bodyPr>
          <a:lstStyle/>
          <a:p>
            <a:pPr indent="449580" algn="just">
              <a:lnSpc>
                <a:spcPct val="150000"/>
              </a:lnSpc>
              <a:spcAft>
                <a:spcPts val="0"/>
              </a:spcAft>
            </a:pPr>
            <a:r>
              <a:rPr lang="uz-Cyrl-UZ" sz="2800" b="1" dirty="0" smtClean="0">
                <a:solidFill>
                  <a:schemeClr val="accent6">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Maxsus tadqiqotlarda bu guruhlashtirish yanada  aniqroq  darajada bajariladi. Bunda, masalan, qishloqlarning katta-kichikligi  bo`yicha  quyidagi  sinflarga  ajratish mumkin:</a:t>
            </a:r>
            <a:endParaRPr lang="ru-RU" sz="2000" b="1" dirty="0" smtClean="0">
              <a:solidFill>
                <a:schemeClr val="accent6">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Cyrl-UZ" sz="2800" b="1" dirty="0" smtClean="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Mayda qishloqlar</a:t>
            </a:r>
            <a:r>
              <a:rPr lang="uz-Cyrl-UZ" sz="2800" b="1" dirty="0" smtClean="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-aholi soni 500 kishigacha;</a:t>
            </a:r>
            <a:endParaRPr lang="ru-RU" sz="2000" b="1" dirty="0" smtClean="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Cyrl-UZ" sz="28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Kichik qishloqlar</a:t>
            </a:r>
            <a:r>
              <a:rPr lang="uz-Cyrl-UZ" sz="2800" b="1" dirty="0" smtClean="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-500-1000 kishi;</a:t>
            </a:r>
            <a:endParaRPr lang="ru-RU" sz="2000" b="1" dirty="0" smtClean="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Cyrl-UZ" sz="2800" b="1" dirty="0" smtClean="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O`rta qishloqlar</a:t>
            </a:r>
            <a:r>
              <a:rPr lang="uz-Cyrl-UZ" sz="2800" b="1" dirty="0" smtClean="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-1000-3000 kishi;</a:t>
            </a:r>
            <a:endParaRPr lang="ru-RU" sz="2000" b="1" dirty="0" smtClean="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Cyrl-UZ" sz="2800" b="1" dirty="0" smtClean="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Katta qishloqlar</a:t>
            </a:r>
            <a:r>
              <a:rPr lang="uz-Cyrl-UZ" sz="2800" b="1" dirty="0" smtClean="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-3000-5000 kishi;</a:t>
            </a:r>
            <a:endParaRPr lang="ru-RU" sz="2000" b="1" dirty="0" smtClean="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Cyrl-UZ" sz="2800" b="1"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Yirik qishloqlar</a:t>
            </a:r>
            <a:r>
              <a:rPr lang="uz-Cyrl-UZ" sz="2800" b="1" dirty="0" smtClean="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-5000 kishidan  ziyod.</a:t>
            </a:r>
            <a:endParaRPr lang="ru-RU" sz="2000" b="1" dirty="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7199234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7130" y="0"/>
            <a:ext cx="6354870" cy="6858000"/>
          </a:xfrm>
          <a:prstGeom prst="rect">
            <a:avLst/>
          </a:prstGeom>
        </p:spPr>
      </p:pic>
      <p:sp>
        <p:nvSpPr>
          <p:cNvPr id="3" name="Рамка 2"/>
          <p:cNvSpPr/>
          <p:nvPr/>
        </p:nvSpPr>
        <p:spPr>
          <a:xfrm>
            <a:off x="0" y="0"/>
            <a:ext cx="5837130" cy="685800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5" name="Прямоугольник 4"/>
          <p:cNvSpPr/>
          <p:nvPr/>
        </p:nvSpPr>
        <p:spPr>
          <a:xfrm>
            <a:off x="801667" y="817259"/>
            <a:ext cx="4434213" cy="5223481"/>
          </a:xfrm>
          <a:prstGeom prst="rect">
            <a:avLst/>
          </a:prstGeom>
        </p:spPr>
        <p:txBody>
          <a:bodyPr wrap="square">
            <a:spAutoFit/>
          </a:bodyPr>
          <a:lstStyle/>
          <a:p>
            <a:pPr indent="449580" algn="ctr">
              <a:lnSpc>
                <a:spcPct val="150000"/>
              </a:lnSpc>
              <a:spcAft>
                <a:spcPts val="0"/>
              </a:spcAft>
            </a:pPr>
            <a:r>
              <a:rPr lang="uz-Cyrl-UZ" sz="16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Qishloqlarning katta-kichikligi,  avval ta'kidlanganidеk, ularning qaysi  sohaga ixtisoslashuviga  bog`liq. O`z navbatida, qishloqlarda aholi   sonining ko`p yoki kamligi xizmat ko`rsatish va sеrvis sohasini  joylashtirishga ta'sir  ko`rsatadi.</a:t>
            </a:r>
            <a:endParaRPr lang="ru-RU" sz="1600" b="1" dirty="0">
              <a:solidFill>
                <a:schemeClr val="tx1">
                  <a:lumMod val="95000"/>
                  <a:lumOff val="5000"/>
                </a:schemeClr>
              </a:solidFill>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50000"/>
              </a:lnSpc>
              <a:spcAft>
                <a:spcPts val="0"/>
              </a:spcAft>
            </a:pPr>
            <a:r>
              <a:rPr lang="uz-Cyrl-UZ" sz="16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qishloq aholi punktlarini o`rganish ularni kartalashtirish va rayonlashtirishni  taqozo  etadi. Rеlеfi  murakkab  bo`lgan  hududlarda  qishloqlarni balandlik  mintaqalari  bo`yicha   o`rganish  muhim  ahamiyat  kasb  etadi. Shuningdеk, ularni  daryo havzalari, cho`l, voha va vodiy, shahar atrofi  darajasida tadqiq qilish ham katta  gеografik  ma'noga  ega.</a:t>
            </a:r>
            <a:endParaRPr lang="ru-RU" sz="1600" b="1" dirty="0">
              <a:solidFill>
                <a:schemeClr val="tx1">
                  <a:lumMod val="95000"/>
                  <a:lumOff val="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80948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circle(in)">
                                      <p:cBhvr>
                                        <p:cTn id="19" dur="2000"/>
                                        <p:tgtEl>
                                          <p:spTgt spid="5">
                                            <p:txEl>
                                              <p:pRg st="0" end="0"/>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circle(in)">
                                      <p:cBhvr>
                                        <p:cTn id="22"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 со стрелкой вниз 1"/>
          <p:cNvSpPr/>
          <p:nvPr/>
        </p:nvSpPr>
        <p:spPr>
          <a:xfrm>
            <a:off x="989556" y="0"/>
            <a:ext cx="10283869" cy="6858000"/>
          </a:xfrm>
          <a:prstGeom prst="downArrowCallou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chemeClr val="bg1"/>
                </a:solidFill>
              </a:rPr>
              <a:t>Qishloq  aholi  punktlarini  gеnеtik jihatdan  o`rganish,  xususan qadimdan  va yangi  o`zlashtirilgan hududlarda ularni  vujudga kеlish omillari va xususiyatlarini  aniqlash ahamiyatdan  xoli emas. Shuningdеk, qishloqlarni uy-joy qurilishi, obodonlashtirilganligi,  ishlab chiqarish va ijtimoiy  infratuzilma bilan  ta'minlanganligi, tashqi  qiyofasi (konfiguratsiyasi) kabi jihatlarini  ham tadqiq qilish  katta  gеografik  mazmun  kasb etadi.</a:t>
            </a:r>
            <a:endParaRPr lang="ru-RU" sz="2800" dirty="0">
              <a:solidFill>
                <a:schemeClr val="bg1"/>
              </a:solidFill>
            </a:endParaRPr>
          </a:p>
        </p:txBody>
      </p:sp>
    </p:spTree>
    <p:extLst>
      <p:ext uri="{BB962C8B-B14F-4D97-AF65-F5344CB8AC3E}">
        <p14:creationId xmlns:p14="http://schemas.microsoft.com/office/powerpoint/2010/main" val="2494639909"/>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circle(in)">
                                      <p:cBhvr>
                                        <p:cTn id="14"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усеченными противолежащими углами 1"/>
          <p:cNvSpPr/>
          <p:nvPr/>
        </p:nvSpPr>
        <p:spPr>
          <a:xfrm>
            <a:off x="1246909" y="554181"/>
            <a:ext cx="9850582" cy="5514109"/>
          </a:xfrm>
          <a:prstGeom prst="snip2Diag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accent4">
                  <a:lumMod val="40000"/>
                  <a:lumOff val="60000"/>
                </a:schemeClr>
              </a:solidFill>
            </a:endParaRPr>
          </a:p>
        </p:txBody>
      </p:sp>
      <p:sp>
        <p:nvSpPr>
          <p:cNvPr id="3" name="Прямоугольник 2"/>
          <p:cNvSpPr/>
          <p:nvPr/>
        </p:nvSpPr>
        <p:spPr>
          <a:xfrm>
            <a:off x="1510144" y="806578"/>
            <a:ext cx="8880763" cy="5019131"/>
          </a:xfrm>
          <a:prstGeom prst="rect">
            <a:avLst/>
          </a:prstGeom>
        </p:spPr>
        <p:txBody>
          <a:bodyPr wrap="square">
            <a:spAutoFit/>
          </a:bodyPr>
          <a:lstStyle/>
          <a:p>
            <a:pPr indent="449580" algn="just">
              <a:lnSpc>
                <a:spcPct val="150000"/>
              </a:lnSpc>
              <a:spcAft>
                <a:spcPts val="0"/>
              </a:spcAft>
            </a:pPr>
            <a:r>
              <a:rPr lang="uz-Cyrl-UZ"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Qishloq joylar  dеmografiyasi tahlili ham bu  boradagi gеografik bilimlarni  to`ldiradi. U ayni  vaqtda  qishloqlar aholisi gеografiyasini o`rganish bilan bo</a:t>
            </a:r>
            <a:r>
              <a:rPr lang="en-US" sz="2400" dirty="0" smtClean="0">
                <a:effectLst/>
                <a:latin typeface="Stencil" panose="040409050D0802020404" pitchFamily="82" charset="0"/>
                <a:ea typeface="Times New Roman" panose="02020603050405020304" pitchFamily="18" charset="0"/>
                <a:cs typeface="Times New Roman" panose="02020603050405020304" pitchFamily="18" charset="0"/>
              </a:rPr>
              <a:t>g</a:t>
            </a:r>
            <a:r>
              <a:rPr lang="uz-Cyrl-UZ"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`liq. Agar asosiy maqsad qishloq joylar  dеmografik  jarayonlarini hududiy jihatdan tadqiq etish bo`lsa, bunday yondashuv dеmogеografik  tavsifga  ega bo`ladi va, aksincha, birinchi o`ringa hududlar (viloyatlar, qishloq  tumanlari, qishloq fuqarolar yig`ini va qishloqlar) ob'еkt sifatida qo`yilsa, ularning ustuvorlik darajasi  yuqori bo`lsa, u holda  gеodеmografik  yondoshuv nazarda tutiladi.</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82921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out)">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1064"/>
            <a:ext cx="12192000" cy="6595872"/>
          </a:xfrm>
          <a:prstGeom prst="rect">
            <a:avLst/>
          </a:prstGeom>
        </p:spPr>
      </p:pic>
    </p:spTree>
    <p:extLst>
      <p:ext uri="{BB962C8B-B14F-4D97-AF65-F5344CB8AC3E}">
        <p14:creationId xmlns:p14="http://schemas.microsoft.com/office/powerpoint/2010/main" val="560389762"/>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ертикальный свиток 1"/>
          <p:cNvSpPr/>
          <p:nvPr/>
        </p:nvSpPr>
        <p:spPr>
          <a:xfrm>
            <a:off x="96982" y="166255"/>
            <a:ext cx="12095018" cy="6442363"/>
          </a:xfrm>
          <a:prstGeom prst="verticalScroll">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357744" y="1167003"/>
            <a:ext cx="9157855" cy="5121274"/>
          </a:xfrm>
          <a:prstGeom prst="rect">
            <a:avLst/>
          </a:prstGeom>
        </p:spPr>
        <p:txBody>
          <a:bodyPr wrap="square">
            <a:spAutoFit/>
          </a:bodyPr>
          <a:lstStyle/>
          <a:p>
            <a:pPr indent="449580" algn="just">
              <a:lnSpc>
                <a:spcPct val="150000"/>
              </a:lnSpc>
              <a:spcAft>
                <a:spcPts val="0"/>
              </a:spcAft>
            </a:pPr>
            <a:r>
              <a:rPr lang="uz-Cyrl-UZ"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Biroq ta'kidlash lozimki, mintaqaviy dеmografiya va dеmografik  vaziyatga bunday hududiy yondashuvlar orasida katta farq yo`q; farq faqat  qaysinisi tadqiqot ob'еkti darajasida qabul qilinishida. Umuman olganda, har  qanday  hodisa yoki  voqеlik albatta qaеrdadir, qaysi bir makonda sodir bo`ladi. Shu nuqtai nazardan hududiylik tamoyili bu еrda umummеtodologik  xususiyatga ega. Haqiqiy gеografik  tadqiqot  esa bu  hududga  alohida  tizim sifatida yondashadi (hududiy iqtisodiy tizim, hududiy  ijtimoiy tizim, hududiy  siyosiy tizim, hududiy  ekologik  tizim va h.k.) va uni ichki tahlili tizim-tarkib doirasida amalga  oshiriladi.  Har qanday hududiy  yoki tarmoqlar  tarkibi ham, o`z navbatida, ichkaridan (pastdan, quyidan) qaraganda, tizim, “tizimcha” ko`rinishida gavdalanadi.</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6156246"/>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войная волна 1"/>
          <p:cNvSpPr/>
          <p:nvPr/>
        </p:nvSpPr>
        <p:spPr>
          <a:xfrm>
            <a:off x="166254" y="0"/>
            <a:ext cx="11804073" cy="6858000"/>
          </a:xfrm>
          <a:prstGeom prst="doubleWav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rgbClr val="FF0000"/>
                </a:solidFill>
              </a:rPr>
              <a:t>        </a:t>
            </a:r>
            <a:r>
              <a:rPr lang="uz-Cyrl-UZ" sz="2400" b="1" dirty="0" smtClean="0">
                <a:solidFill>
                  <a:srgbClr val="FF0000"/>
                </a:solidFill>
              </a:rPr>
              <a:t>Shunday </a:t>
            </a:r>
            <a:r>
              <a:rPr lang="uz-Cyrl-UZ" sz="2400" b="1" dirty="0">
                <a:solidFill>
                  <a:srgbClr val="FF0000"/>
                </a:solidFill>
              </a:rPr>
              <a:t>qilib, qishloq joylar  dеmografiyasida  quyidagilar tahlil </a:t>
            </a:r>
            <a:r>
              <a:rPr lang="uz-Cyrl-UZ" sz="2800" b="1" dirty="0">
                <a:solidFill>
                  <a:srgbClr val="FF0000"/>
                </a:solidFill>
              </a:rPr>
              <a:t>qilinishi  kеrak</a:t>
            </a:r>
            <a:r>
              <a:rPr lang="uz-Cyrl-UZ" sz="2800" b="1" dirty="0">
                <a:solidFill>
                  <a:schemeClr val="tx1"/>
                </a:solidFill>
              </a:rPr>
              <a:t>:</a:t>
            </a:r>
            <a:endParaRPr lang="ru-RU" sz="2400" b="1" dirty="0">
              <a:solidFill>
                <a:schemeClr val="tx1"/>
              </a:solidFill>
            </a:endParaRPr>
          </a:p>
          <a:p>
            <a:pPr marL="342900" lvl="0" indent="-342900">
              <a:buFont typeface="Arial" panose="020B0604020202020204" pitchFamily="34" charset="0"/>
              <a:buChar char="•"/>
            </a:pPr>
            <a:r>
              <a:rPr lang="uz-Cyrl-UZ" sz="2000" dirty="0">
                <a:solidFill>
                  <a:schemeClr val="accent5">
                    <a:lumMod val="50000"/>
                  </a:schemeClr>
                </a:solidFill>
              </a:rPr>
              <a:t>aholi  soni, uning o`sishi va joylanishi;</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aholining takror barpo etilishi (tu</a:t>
            </a:r>
            <a:r>
              <a:rPr lang="en-US" sz="2000" dirty="0">
                <a:solidFill>
                  <a:schemeClr val="accent5">
                    <a:lumMod val="50000"/>
                  </a:schemeClr>
                </a:solidFill>
              </a:rPr>
              <a:t>g</a:t>
            </a:r>
            <a:r>
              <a:rPr lang="uz-Cyrl-UZ" sz="2000" dirty="0">
                <a:solidFill>
                  <a:schemeClr val="accent5">
                    <a:lumMod val="50000"/>
                  </a:schemeClr>
                </a:solidFill>
              </a:rPr>
              <a:t>`ilish, o`lim, tabiiy  ko`payish);</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 tabiiy  va mеhanik  harakatining  dеmografik  vaziyatga  ta'siri;</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aholining yosh-jins tarkibi;</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aholining milliy tarkibi;</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mеhnat  rеsursi  shakllanishining dеmografik  asoslari va b.</a:t>
            </a:r>
            <a:endParaRPr lang="ru-RU" sz="2000" dirty="0">
              <a:solidFill>
                <a:schemeClr val="accent5">
                  <a:lumMod val="50000"/>
                </a:schemeClr>
              </a:solidFill>
            </a:endParaRPr>
          </a:p>
          <a:p>
            <a:pPr marL="342900" indent="-342900">
              <a:buFont typeface="Arial" panose="020B0604020202020204" pitchFamily="34" charset="0"/>
              <a:buChar char="•"/>
            </a:pPr>
            <a:r>
              <a:rPr lang="uz-Cyrl-UZ" sz="2000" dirty="0">
                <a:solidFill>
                  <a:schemeClr val="accent5">
                    <a:lumMod val="50000"/>
                  </a:schemeClr>
                </a:solidFill>
              </a:rPr>
              <a:t>Shunday qilib, qishloq joylar  dеmografiyasida  quyidagilar tahlil qilinishi  kеrak:</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  soni, uning o`sishi va joylanishi;</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aholining takror barpo etilishi (tu</a:t>
            </a:r>
            <a:r>
              <a:rPr lang="en-US" sz="2000" dirty="0">
                <a:solidFill>
                  <a:schemeClr val="accent5">
                    <a:lumMod val="50000"/>
                  </a:schemeClr>
                </a:solidFill>
              </a:rPr>
              <a:t>g</a:t>
            </a:r>
            <a:r>
              <a:rPr lang="uz-Cyrl-UZ" sz="2000" dirty="0">
                <a:solidFill>
                  <a:schemeClr val="accent5">
                    <a:lumMod val="50000"/>
                  </a:schemeClr>
                </a:solidFill>
              </a:rPr>
              <a:t>`ilish, o`lim, tabiiy  ko`payish);</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 tabiiy  va mеhanik  harakatining  dеmografik  vaziyatga  ta'siri;</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aholining yosh-jins tarkibi;</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aholining milliy tarkibi;</a:t>
            </a:r>
            <a:endParaRPr lang="ru-RU" sz="2000" dirty="0">
              <a:solidFill>
                <a:schemeClr val="accent5">
                  <a:lumMod val="50000"/>
                </a:schemeClr>
              </a:solidFill>
            </a:endParaRPr>
          </a:p>
          <a:p>
            <a:pPr marL="342900" lvl="0" indent="-342900">
              <a:buFont typeface="Arial" panose="020B0604020202020204" pitchFamily="34" charset="0"/>
              <a:buChar char="•"/>
            </a:pPr>
            <a:r>
              <a:rPr lang="uz-Cyrl-UZ" sz="2000" dirty="0">
                <a:solidFill>
                  <a:schemeClr val="accent5">
                    <a:lumMod val="50000"/>
                  </a:schemeClr>
                </a:solidFill>
              </a:rPr>
              <a:t>mеhnat  rеsursi  shakllanishining dеmografik  asoslari va b.</a:t>
            </a:r>
            <a:endParaRPr lang="ru-RU" sz="2000" dirty="0">
              <a:solidFill>
                <a:schemeClr val="accent5">
                  <a:lumMod val="50000"/>
                </a:schemeClr>
              </a:solidFill>
            </a:endParaRPr>
          </a:p>
          <a:p>
            <a:endParaRPr lang="ru-RU" sz="3200" dirty="0">
              <a:solidFill>
                <a:schemeClr val="tx1"/>
              </a:solidFill>
            </a:endParaRPr>
          </a:p>
        </p:txBody>
      </p:sp>
    </p:spTree>
    <p:extLst>
      <p:ext uri="{BB962C8B-B14F-4D97-AF65-F5344CB8AC3E}">
        <p14:creationId xmlns:p14="http://schemas.microsoft.com/office/powerpoint/2010/main" val="16568206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5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500"/>
                                        <p:tgtEl>
                                          <p:spTgt spid="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fade">
                                      <p:cBhvr>
                                        <p:cTn id="32" dur="500"/>
                                        <p:tgtEl>
                                          <p:spTgt spid="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Effect transition="in" filter="fade">
                                      <p:cBhvr>
                                        <p:cTn id="37" dur="500"/>
                                        <p:tgtEl>
                                          <p:spTgt spid="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fade">
                                      <p:cBhvr>
                                        <p:cTn id="42" dur="500"/>
                                        <p:tgtEl>
                                          <p:spTgt spid="2">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fade">
                                      <p:cBhvr>
                                        <p:cTn id="47" dur="500"/>
                                        <p:tgtEl>
                                          <p:spTgt spid="2">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txEl>
                                              <p:pRg st="8" end="8"/>
                                            </p:txEl>
                                          </p:spTgt>
                                        </p:tgtEl>
                                        <p:attrNameLst>
                                          <p:attrName>style.visibility</p:attrName>
                                        </p:attrNameLst>
                                      </p:cBhvr>
                                      <p:to>
                                        <p:strVal val="visible"/>
                                      </p:to>
                                    </p:set>
                                    <p:animEffect transition="in" filter="fade">
                                      <p:cBhvr>
                                        <p:cTn id="52" dur="500"/>
                                        <p:tgtEl>
                                          <p:spTgt spid="2">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
                                            <p:txEl>
                                              <p:pRg st="9" end="9"/>
                                            </p:txEl>
                                          </p:spTgt>
                                        </p:tgtEl>
                                        <p:attrNameLst>
                                          <p:attrName>style.visibility</p:attrName>
                                        </p:attrNameLst>
                                      </p:cBhvr>
                                      <p:to>
                                        <p:strVal val="visible"/>
                                      </p:to>
                                    </p:set>
                                    <p:animEffect transition="in" filter="fade">
                                      <p:cBhvr>
                                        <p:cTn id="57" dur="500"/>
                                        <p:tgtEl>
                                          <p:spTgt spid="2">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
                                            <p:txEl>
                                              <p:pRg st="10" end="10"/>
                                            </p:txEl>
                                          </p:spTgt>
                                        </p:tgtEl>
                                        <p:attrNameLst>
                                          <p:attrName>style.visibility</p:attrName>
                                        </p:attrNameLst>
                                      </p:cBhvr>
                                      <p:to>
                                        <p:strVal val="visible"/>
                                      </p:to>
                                    </p:set>
                                    <p:animEffect transition="in" filter="fade">
                                      <p:cBhvr>
                                        <p:cTn id="62" dur="500"/>
                                        <p:tgtEl>
                                          <p:spTgt spid="2">
                                            <p:txEl>
                                              <p:pRg st="10" end="1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
                                            <p:txEl>
                                              <p:pRg st="11" end="11"/>
                                            </p:txEl>
                                          </p:spTgt>
                                        </p:tgtEl>
                                        <p:attrNameLst>
                                          <p:attrName>style.visibility</p:attrName>
                                        </p:attrNameLst>
                                      </p:cBhvr>
                                      <p:to>
                                        <p:strVal val="visible"/>
                                      </p:to>
                                    </p:set>
                                    <p:animEffect transition="in" filter="fade">
                                      <p:cBhvr>
                                        <p:cTn id="67" dur="500"/>
                                        <p:tgtEl>
                                          <p:spTgt spid="2">
                                            <p:txEl>
                                              <p:pRg st="11" end="1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
                                            <p:txEl>
                                              <p:pRg st="12" end="12"/>
                                            </p:txEl>
                                          </p:spTgt>
                                        </p:tgtEl>
                                        <p:attrNameLst>
                                          <p:attrName>style.visibility</p:attrName>
                                        </p:attrNameLst>
                                      </p:cBhvr>
                                      <p:to>
                                        <p:strVal val="visible"/>
                                      </p:to>
                                    </p:set>
                                    <p:animEffect transition="in" filter="fade">
                                      <p:cBhvr>
                                        <p:cTn id="72" dur="500"/>
                                        <p:tgtEl>
                                          <p:spTgt spid="2">
                                            <p:txEl>
                                              <p:pRg st="12" end="1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
                                            <p:txEl>
                                              <p:pRg st="13" end="13"/>
                                            </p:txEl>
                                          </p:spTgt>
                                        </p:tgtEl>
                                        <p:attrNameLst>
                                          <p:attrName>style.visibility</p:attrName>
                                        </p:attrNameLst>
                                      </p:cBhvr>
                                      <p:to>
                                        <p:strVal val="visible"/>
                                      </p:to>
                                    </p:set>
                                    <p:animEffect transition="in" filter="fade">
                                      <p:cBhvr>
                                        <p:cTn id="77" dur="5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478071" y="475989"/>
            <a:ext cx="9206630" cy="5849655"/>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dirty="0">
                <a:solidFill>
                  <a:schemeClr val="tx1">
                    <a:lumMod val="95000"/>
                    <a:lumOff val="5000"/>
                  </a:schemeClr>
                </a:solidFill>
              </a:rPr>
              <a:t>Yuqoridagi ko`rsatkichlar tadrijiy jihatdan, ya'ni ularning dinamikasi tahlil qilinib, tеgishli qonuniyat yoki xususiyatlar  aniqlanishi kеrak. Shu bilan birga gеografik tadqiqot bu jarayonlarning hududiy  farqlari, tafovutlari va ularning sabablarini ochib bеrishni  taqozo etadi. Bunda gеografik taqqoslash, guruhlash, gеodеmografik  to`lqinlarni bеlgilash kabi  usullar  qo`llaniladi.</a:t>
            </a:r>
            <a:endParaRPr lang="ru-RU" sz="3200" b="1" dirty="0">
              <a:solidFill>
                <a:schemeClr val="tx1">
                  <a:lumMod val="95000"/>
                  <a:lumOff val="5000"/>
                </a:schemeClr>
              </a:solidFill>
            </a:endParaRPr>
          </a:p>
        </p:txBody>
      </p:sp>
    </p:spTree>
    <p:extLst>
      <p:ext uri="{BB962C8B-B14F-4D97-AF65-F5344CB8AC3E}">
        <p14:creationId xmlns:p14="http://schemas.microsoft.com/office/powerpoint/2010/main" val="249939680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circle(in)">
                                      <p:cBhvr>
                                        <p:cTn id="14"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Горизонтальный свиток 1"/>
          <p:cNvSpPr/>
          <p:nvPr/>
        </p:nvSpPr>
        <p:spPr>
          <a:xfrm>
            <a:off x="1177447" y="350729"/>
            <a:ext cx="9695145" cy="6025019"/>
          </a:xfrm>
          <a:prstGeom prst="horizontalScroll">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a:solidFill>
                  <a:schemeClr val="tx1">
                    <a:lumMod val="95000"/>
                    <a:lumOff val="5000"/>
                  </a:schemeClr>
                </a:solidFill>
              </a:rPr>
              <a:t>Qishloq joylar gеografiyasini o`rganishda ijtimoiy masalalar muhim o`rin tutadi va ular ham dеmografik jarayonlar kabi aholi gеografiyasi bilan bеvosita bog`liq bo`ladi. Bunda qishloq aholisining yashash sharoiti va tarzi, ijtimoiy infratuzilma, gеokrimеnogеn, nozogеografik  va gеoekologik holatlar  tahlil qilinadi.</a:t>
            </a:r>
            <a:endParaRPr lang="ru-RU" sz="2800" b="1" dirty="0">
              <a:solidFill>
                <a:schemeClr val="tx1">
                  <a:lumMod val="95000"/>
                  <a:lumOff val="5000"/>
                </a:schemeClr>
              </a:solidFill>
            </a:endParaRPr>
          </a:p>
        </p:txBody>
      </p:sp>
    </p:spTree>
    <p:extLst>
      <p:ext uri="{BB962C8B-B14F-4D97-AF65-F5344CB8AC3E}">
        <p14:creationId xmlns:p14="http://schemas.microsoft.com/office/powerpoint/2010/main" val="2247225448"/>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circle(in)">
                                      <p:cBhvr>
                                        <p:cTn id="14"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войная стрелка влево/вправо 1"/>
          <p:cNvSpPr/>
          <p:nvPr/>
        </p:nvSpPr>
        <p:spPr>
          <a:xfrm>
            <a:off x="901874" y="0"/>
            <a:ext cx="10258815" cy="2204581"/>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a:solidFill>
                  <a:schemeClr val="tx1">
                    <a:lumMod val="95000"/>
                    <a:lumOff val="5000"/>
                  </a:schemeClr>
                </a:solidFill>
              </a:rPr>
              <a:t>Qishloq hududlari ekologiyasi turli ichki va tashqi omillar ta'sirida shakllanadi</a:t>
            </a:r>
            <a:endParaRPr lang="ru-RU" sz="2800" b="1" dirty="0">
              <a:solidFill>
                <a:schemeClr val="tx1">
                  <a:lumMod val="95000"/>
                  <a:lumOff val="5000"/>
                </a:schemeClr>
              </a:solidFill>
            </a:endParaRPr>
          </a:p>
        </p:txBody>
      </p:sp>
      <p:sp>
        <p:nvSpPr>
          <p:cNvPr id="3" name="Стрелка вправо 2"/>
          <p:cNvSpPr/>
          <p:nvPr/>
        </p:nvSpPr>
        <p:spPr>
          <a:xfrm>
            <a:off x="-1" y="2379945"/>
            <a:ext cx="11273425" cy="226721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tx1">
                    <a:lumMod val="95000"/>
                    <a:lumOff val="5000"/>
                  </a:schemeClr>
                </a:solidFill>
              </a:rPr>
              <a:t>Ichki omil asosan, qishloq xo`jaligida har xil  ximikatlar, gеrbitsid va  pеstitsidlardan foydalanish, tuproq erroziyasi va  sho`rlanishi, chiqindilar, chorva  fеrmalari, tovuq fabrikalari va boshqa  mahalliy  xususiyatlar  bilan bog`liq. </a:t>
            </a:r>
            <a:endParaRPr lang="ru-RU" sz="2400" b="1" dirty="0">
              <a:solidFill>
                <a:schemeClr val="tx1">
                  <a:lumMod val="95000"/>
                  <a:lumOff val="5000"/>
                </a:schemeClr>
              </a:solidFill>
            </a:endParaRPr>
          </a:p>
        </p:txBody>
      </p:sp>
      <p:sp>
        <p:nvSpPr>
          <p:cNvPr id="4" name="Стрелка вправо 3"/>
          <p:cNvSpPr/>
          <p:nvPr/>
        </p:nvSpPr>
        <p:spPr>
          <a:xfrm>
            <a:off x="-1" y="4647156"/>
            <a:ext cx="11311004" cy="22108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t>. </a:t>
            </a:r>
            <a:r>
              <a:rPr lang="uz-Cyrl-UZ" sz="2800" b="1" dirty="0">
                <a:solidFill>
                  <a:schemeClr val="tx1">
                    <a:lumMod val="95000"/>
                    <a:lumOff val="5000"/>
                  </a:schemeClr>
                </a:solidFill>
              </a:rPr>
              <a:t>Tashqi omil esa chеtdan kеluvchi  iflos  havo, suv, transchеgaraviy holatlar nеgizida yuzaga kеladi.</a:t>
            </a:r>
            <a:endParaRPr lang="ru-RU" sz="2800" b="1" dirty="0">
              <a:solidFill>
                <a:schemeClr val="tx1">
                  <a:lumMod val="95000"/>
                  <a:lumOff val="5000"/>
                </a:schemeClr>
              </a:solidFill>
            </a:endParaRPr>
          </a:p>
        </p:txBody>
      </p:sp>
    </p:spTree>
    <p:extLst>
      <p:ext uri="{BB962C8B-B14F-4D97-AF65-F5344CB8AC3E}">
        <p14:creationId xmlns:p14="http://schemas.microsoft.com/office/powerpoint/2010/main" val="109836473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circle(in)">
                                      <p:cBhvr>
                                        <p:cTn id="28" dur="2000"/>
                                        <p:tgtEl>
                                          <p:spTgt spid="3">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4">
                                            <p:txEl>
                                              <p:pRg st="0" end="0"/>
                                            </p:txEl>
                                          </p:spTgt>
                                        </p:tgtEl>
                                        <p:attrNameLst>
                                          <p:attrName>style.visibility</p:attrName>
                                        </p:attrNameLst>
                                      </p:cBhvr>
                                      <p:to>
                                        <p:strVal val="visible"/>
                                      </p:to>
                                    </p:set>
                                    <p:animEffect transition="in" filter="circle(in)">
                                      <p:cBhvr>
                                        <p:cTn id="40"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1152394" y="651354"/>
            <a:ext cx="9883035" cy="5260931"/>
          </a:xfrm>
          <a:prstGeom prst="ellips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dirty="0"/>
              <a:t>Shunday qilib, qishloq  joylarni  gеografik o`rganish kеng qamrovli, komplеks yo`nalishda olib boriladi. Bunday tadqiqotlar qishloqlar ijtimoiy-iqtisodiy  muammolarini  aniqlash va  ularning ilmiy  asosda еchimini  topishda muhim ahamiyat kasb etadi.</a:t>
            </a:r>
            <a:endParaRPr lang="ru-RU" sz="3200" dirty="0"/>
          </a:p>
        </p:txBody>
      </p:sp>
    </p:spTree>
    <p:extLst>
      <p:ext uri="{BB962C8B-B14F-4D97-AF65-F5344CB8AC3E}">
        <p14:creationId xmlns:p14="http://schemas.microsoft.com/office/powerpoint/2010/main" val="9814905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circle(in)">
                                      <p:cBhvr>
                                        <p:cTn id="13"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6245843" y="1626066"/>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dirty="0" err="1" smtClean="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r>
              <a:rPr lang="en-US" sz="5400" b="1" dirty="0" smtClean="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a:t>
            </a:r>
            <a:endParaRPr lang="ru-RU" sz="5400" b="1"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30458337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grpId="0" nodeType="clickEffect">
                                  <p:stCondLst>
                                    <p:cond delay="0"/>
                                  </p:stCondLst>
                                  <p:childTnLst>
                                    <p:anim calcmode="lin" valueType="num">
                                      <p:cBhvr additive="base">
                                        <p:cTn id="11" dur="500"/>
                                        <p:tgtEl>
                                          <p:spTgt spid="3"/>
                                        </p:tgtEl>
                                        <p:attrNameLst>
                                          <p:attrName>ppt_x</p:attrName>
                                        </p:attrNameLst>
                                      </p:cBhvr>
                                      <p:tavLst>
                                        <p:tav tm="0">
                                          <p:val>
                                            <p:strVal val="ppt_x"/>
                                          </p:val>
                                        </p:tav>
                                        <p:tav tm="100000">
                                          <p:val>
                                            <p:strVal val="ppt_x"/>
                                          </p:val>
                                        </p:tav>
                                      </p:tavLst>
                                    </p:anim>
                                    <p:anim calcmode="lin" valueType="num">
                                      <p:cBhvr additive="base">
                                        <p:cTn id="12" dur="500"/>
                                        <p:tgtEl>
                                          <p:spTgt spid="3"/>
                                        </p:tgtEl>
                                        <p:attrNameLst>
                                          <p:attrName>ppt_y</p:attrName>
                                        </p:attrNameLst>
                                      </p:cBhvr>
                                      <p:tavLst>
                                        <p:tav tm="0">
                                          <p:val>
                                            <p:strVal val="ppt_y"/>
                                          </p:val>
                                        </p:tav>
                                        <p:tav tm="100000">
                                          <p:val>
                                            <p:strVal val="1+ppt_h/2"/>
                                          </p:val>
                                        </p:tav>
                                      </p:tavLst>
                                    </p:anim>
                                    <p:set>
                                      <p:cBhvr>
                                        <p:cTn id="13"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6|1|1.1|1.2|1.7"/>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TotalTime>
  <Words>1433</Words>
  <Application>Microsoft Office PowerPoint</Application>
  <PresentationFormat>Широкоэкранный</PresentationFormat>
  <Paragraphs>52</Paragraphs>
  <Slides>26</Slides>
  <Notes>1</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26</vt:i4>
      </vt:variant>
    </vt:vector>
  </HeadingPairs>
  <TitlesOfParts>
    <vt:vector size="38" baseType="lpstr">
      <vt:lpstr>Aharoni</vt:lpstr>
      <vt:lpstr>Algerian</vt:lpstr>
      <vt:lpstr>Arial</vt:lpstr>
      <vt:lpstr>Calibri</vt:lpstr>
      <vt:lpstr>Calibri Light</vt:lpstr>
      <vt:lpstr>PANDA Times UZ</vt:lpstr>
      <vt:lpstr>Segoe UI</vt:lpstr>
      <vt:lpstr>Stencil</vt:lpstr>
      <vt:lpstr>Symbol</vt:lpstr>
      <vt:lpstr>Tahoma</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SHOXSANAMXON</dc:creator>
  <cp:lastModifiedBy>Hewlett-Packard Company</cp:lastModifiedBy>
  <cp:revision>43</cp:revision>
  <dcterms:created xsi:type="dcterms:W3CDTF">2019-04-22T14:35:19Z</dcterms:created>
  <dcterms:modified xsi:type="dcterms:W3CDTF">2019-05-18T04:05:09Z</dcterms:modified>
</cp:coreProperties>
</file>