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  <p:sldId id="258" r:id="rId4"/>
    <p:sldId id="259" r:id="rId5"/>
    <p:sldId id="260" r:id="rId6"/>
    <p:sldId id="276" r:id="rId7"/>
    <p:sldId id="278" r:id="rId8"/>
    <p:sldId id="277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80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Светлый стиль 2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8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68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361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24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880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468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041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21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481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928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528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37658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648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26670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1292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529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676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D19A8-C503-4578-9958-E5BB06492781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9BC66D4-F475-4E3C-BCAD-D7BE8D3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425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8343" y="2695884"/>
            <a:ext cx="7766936" cy="10968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52405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"/>
            <a:ext cx="12192000" cy="20529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MAVZU</a:t>
            </a:r>
            <a:r>
              <a:rPr lang="en-US" sz="2800" dirty="0" err="1" smtClean="0"/>
              <a:t>.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Chaqaloqlar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o’limi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davrlari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metodlar</a:t>
            </a:r>
            <a:endParaRPr lang="ru-RU" sz="3200" dirty="0" smtClean="0"/>
          </a:p>
          <a:p>
            <a:pPr algn="ctr"/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2935"/>
            <a:ext cx="12192000" cy="4911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50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1120" y="1"/>
            <a:ext cx="7472680" cy="6858000"/>
          </a:xfrm>
        </p:spPr>
        <p:txBody>
          <a:bodyPr/>
          <a:lstStyle/>
          <a:p>
            <a:r>
              <a:rPr lang="en-US" dirty="0" smtClean="0"/>
              <a:t>‘’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</p:spPr>
      </p:pic>
      <p:sp>
        <p:nvSpPr>
          <p:cNvPr id="5" name="Овал 4"/>
          <p:cNvSpPr/>
          <p:nvPr/>
        </p:nvSpPr>
        <p:spPr>
          <a:xfrm>
            <a:off x="2098623" y="464694"/>
            <a:ext cx="7809875" cy="1349115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REJA</a:t>
            </a:r>
            <a:endParaRPr lang="ru-RU" sz="4000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3447738" y="2064895"/>
            <a:ext cx="7689954" cy="136410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1.Chaqaloqlar </a:t>
            </a:r>
            <a:r>
              <a:rPr lang="en-US" sz="2000" b="1" dirty="0" err="1" smtClean="0">
                <a:solidFill>
                  <a:schemeClr val="tx1"/>
                </a:solidFill>
              </a:rPr>
              <a:t>o’limini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3447738" y="3545175"/>
            <a:ext cx="7689954" cy="12603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2. </a:t>
            </a:r>
            <a:r>
              <a:rPr lang="en-US" sz="2000" dirty="0" err="1" smtClean="0">
                <a:solidFill>
                  <a:schemeClr val="tx1"/>
                </a:solidFill>
              </a:rPr>
              <a:t>Chaqaloqlar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o’limining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baxolash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mezoni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447738" y="4921722"/>
            <a:ext cx="7689954" cy="11942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3 </a:t>
            </a:r>
            <a:r>
              <a:rPr lang="en-US" sz="2000" b="1" dirty="0" err="1">
                <a:solidFill>
                  <a:schemeClr val="tx1"/>
                </a:solidFill>
              </a:rPr>
              <a:t>O’zbekistonda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chaqaloqlar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o’limi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va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amalga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oshirilayotgan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islohotlar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30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6" name="Прямоугольник 5"/>
          <p:cNvSpPr/>
          <p:nvPr/>
        </p:nvSpPr>
        <p:spPr>
          <a:xfrm>
            <a:off x="379751" y="412470"/>
            <a:ext cx="6096000" cy="39111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salomatligining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ko’rsatkichlaridan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ijtimoiy-iqtisodiy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taraqqiyotini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hizmat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sanitariya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epidemalogiya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profilaktika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vadavolash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ko’rsatuvchi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mezondir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501" y="609601"/>
            <a:ext cx="4518131" cy="4363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93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Штриховая стрелка вправо 3"/>
          <p:cNvSpPr/>
          <p:nvPr/>
        </p:nvSpPr>
        <p:spPr>
          <a:xfrm>
            <a:off x="302584" y="-81953"/>
            <a:ext cx="7747138" cy="2380861"/>
          </a:xfrm>
          <a:prstGeom prst="striped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b="1" dirty="0" err="1">
                <a:solidFill>
                  <a:schemeClr val="tx1"/>
                </a:solidFill>
              </a:rPr>
              <a:t>Chaqaloqlar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o’limi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deganda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bir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yoshgacha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bo’lgan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ya’ni</a:t>
            </a:r>
            <a:r>
              <a:rPr lang="en-US" dirty="0">
                <a:solidFill>
                  <a:schemeClr val="tx1"/>
                </a:solidFill>
              </a:rPr>
              <a:t>, 0 </a:t>
            </a:r>
            <a:r>
              <a:rPr lang="en-US" dirty="0" err="1">
                <a:solidFill>
                  <a:schemeClr val="tx1"/>
                </a:solidFill>
              </a:rPr>
              <a:t>oydan</a:t>
            </a:r>
            <a:r>
              <a:rPr lang="en-US" dirty="0">
                <a:solidFill>
                  <a:schemeClr val="tx1"/>
                </a:solidFill>
              </a:rPr>
              <a:t> 12 </a:t>
            </a:r>
            <a:r>
              <a:rPr lang="en-US" dirty="0" err="1">
                <a:solidFill>
                  <a:schemeClr val="tx1"/>
                </a:solidFill>
              </a:rPr>
              <a:t>oygacha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en-US" dirty="0" err="1">
                <a:solidFill>
                  <a:schemeClr val="tx1"/>
                </a:solidFill>
              </a:rPr>
              <a:t>bolalar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o’limi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tushuniladi.</a:t>
            </a:r>
            <a:r>
              <a:rPr lang="en-US" b="1" dirty="0" err="1">
                <a:solidFill>
                  <a:schemeClr val="tx1"/>
                </a:solidFill>
              </a:rPr>
              <a:t>Bolalar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o’limi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deganda</a:t>
            </a:r>
            <a:r>
              <a:rPr lang="en-US" dirty="0">
                <a:solidFill>
                  <a:schemeClr val="tx1"/>
                </a:solidFill>
              </a:rPr>
              <a:t> 1 </a:t>
            </a:r>
            <a:r>
              <a:rPr lang="en-US" dirty="0" err="1">
                <a:solidFill>
                  <a:schemeClr val="tx1"/>
                </a:solidFill>
              </a:rPr>
              <a:t>yoshdan</a:t>
            </a:r>
            <a:r>
              <a:rPr lang="en-US" dirty="0">
                <a:solidFill>
                  <a:schemeClr val="tx1"/>
                </a:solidFill>
              </a:rPr>
              <a:t> 15 </a:t>
            </a:r>
            <a:r>
              <a:rPr lang="en-US" dirty="0" err="1">
                <a:solidFill>
                  <a:schemeClr val="tx1"/>
                </a:solidFill>
              </a:rPr>
              <a:t>yoshgacha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bo’lgan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aholi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guruhining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o’limi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tushuniladi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Штриховая стрелка вправо 4"/>
          <p:cNvSpPr/>
          <p:nvPr/>
        </p:nvSpPr>
        <p:spPr>
          <a:xfrm>
            <a:off x="302584" y="2226901"/>
            <a:ext cx="7747139" cy="2441392"/>
          </a:xfrm>
          <a:prstGeom prst="stripedRigh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err="1">
                <a:solidFill>
                  <a:schemeClr val="tx1"/>
                </a:solidFill>
              </a:rPr>
              <a:t>Bir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yoshgacha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bo’lgan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o’lim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ko’rsatkichlarining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aksariyati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guruhlari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o’limidan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yuqoriroq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bo’lib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ushbu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davrdagi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o’lim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ehtimoli</a:t>
            </a:r>
            <a:r>
              <a:rPr lang="en-US" dirty="0">
                <a:solidFill>
                  <a:schemeClr val="tx1"/>
                </a:solidFill>
              </a:rPr>
              <a:t> 55 </a:t>
            </a:r>
            <a:r>
              <a:rPr lang="en-US" dirty="0" err="1">
                <a:solidFill>
                  <a:schemeClr val="tx1"/>
                </a:solidFill>
              </a:rPr>
              <a:t>yoshga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yetganlarning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o’lim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ehtimoli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taqqoslash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mumkin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Штриховая стрелка вправо 5"/>
          <p:cNvSpPr/>
          <p:nvPr/>
        </p:nvSpPr>
        <p:spPr>
          <a:xfrm>
            <a:off x="197660" y="4607762"/>
            <a:ext cx="7747139" cy="2316549"/>
          </a:xfrm>
          <a:prstGeom prst="stripedRigh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err="1">
                <a:solidFill>
                  <a:schemeClr val="tx1"/>
                </a:solidFill>
              </a:rPr>
              <a:t>Mazkur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ko’rsatkichlar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koeffisentlaridan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farqi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shundaki</a:t>
            </a:r>
            <a:r>
              <a:rPr lang="en-US" dirty="0">
                <a:solidFill>
                  <a:schemeClr val="tx1"/>
                </a:solidFill>
              </a:rPr>
              <a:t>, u </a:t>
            </a:r>
            <a:r>
              <a:rPr lang="en-US" dirty="0" err="1">
                <a:solidFill>
                  <a:schemeClr val="tx1"/>
                </a:solidFill>
              </a:rPr>
              <a:t>o’ziga</a:t>
            </a:r>
            <a:r>
              <a:rPr lang="en-US" dirty="0">
                <a:solidFill>
                  <a:schemeClr val="tx1"/>
                </a:solidFill>
              </a:rPr>
              <a:t> hos </a:t>
            </a:r>
            <a:r>
              <a:rPr lang="en-US" dirty="0" err="1">
                <a:solidFill>
                  <a:schemeClr val="tx1"/>
                </a:solidFill>
              </a:rPr>
              <a:t>hisoblash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usuli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yordamida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aniqlanadi.Ushbu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hisoblash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muhim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iqtisodiy-ijtimoiy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ahamiyatga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ega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723" y="359931"/>
            <a:ext cx="4142277" cy="6175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12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539647" y="0"/>
            <a:ext cx="11137692" cy="1514007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</a:rPr>
              <a:t>Inson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hayotini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birinchi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yili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quyidagi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davrga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ajratiladi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davrlar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o’lim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extimoli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ustun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keluvchi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patagoniya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bilan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tavsiflanadi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с двумя усеченными противолежащими углами 5"/>
          <p:cNvSpPr/>
          <p:nvPr/>
        </p:nvSpPr>
        <p:spPr>
          <a:xfrm>
            <a:off x="0" y="1768841"/>
            <a:ext cx="6550703" cy="5089160"/>
          </a:xfrm>
          <a:prstGeom prst="snip2Diag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>
                <a:solidFill>
                  <a:schemeClr val="tx1"/>
                </a:solidFill>
              </a:rPr>
              <a:t>Perinatal </a:t>
            </a:r>
            <a:r>
              <a:rPr lang="en-US" sz="2000" b="1" dirty="0" err="1">
                <a:solidFill>
                  <a:schemeClr val="tx1"/>
                </a:solidFill>
              </a:rPr>
              <a:t>davr</a:t>
            </a:r>
            <a:r>
              <a:rPr lang="en-US" sz="2000" b="1" dirty="0">
                <a:solidFill>
                  <a:schemeClr val="tx1"/>
                </a:solidFill>
              </a:rPr>
              <a:t>-  </a:t>
            </a:r>
            <a:r>
              <a:rPr lang="en-US" sz="2000" dirty="0" err="1">
                <a:solidFill>
                  <a:schemeClr val="tx1"/>
                </a:solidFill>
              </a:rPr>
              <a:t>homilaning</a:t>
            </a:r>
            <a:r>
              <a:rPr lang="en-US" sz="2000" dirty="0">
                <a:solidFill>
                  <a:schemeClr val="tx1"/>
                </a:solidFill>
              </a:rPr>
              <a:t> 28 </a:t>
            </a:r>
            <a:r>
              <a:rPr lang="en-US" sz="2000" dirty="0" err="1">
                <a:solidFill>
                  <a:schemeClr val="tx1"/>
                </a:solidFill>
              </a:rPr>
              <a:t>haftasidan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boshlanib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chaqaloq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hayotining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dastlabki</a:t>
            </a:r>
            <a:r>
              <a:rPr lang="en-US" sz="2000" dirty="0">
                <a:solidFill>
                  <a:schemeClr val="tx1"/>
                </a:solidFill>
              </a:rPr>
              <a:t> 7 </a:t>
            </a:r>
            <a:r>
              <a:rPr lang="en-US" sz="2000" dirty="0" err="1">
                <a:solidFill>
                  <a:schemeClr val="tx1"/>
                </a:solidFill>
              </a:rPr>
              <a:t>sutkasigacha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davrni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ichiga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oladi</a:t>
            </a:r>
            <a:r>
              <a:rPr lang="en-US" sz="2000" dirty="0">
                <a:solidFill>
                  <a:schemeClr val="tx1"/>
                </a:solidFill>
              </a:rPr>
              <a:t>. “Perinatal </a:t>
            </a:r>
            <a:r>
              <a:rPr lang="en-US" sz="2000" dirty="0" err="1">
                <a:solidFill>
                  <a:schemeClr val="tx1"/>
                </a:solidFill>
              </a:rPr>
              <a:t>o’lim</a:t>
            </a:r>
            <a:r>
              <a:rPr lang="en-US" sz="2000" dirty="0">
                <a:solidFill>
                  <a:schemeClr val="tx1"/>
                </a:solidFill>
              </a:rPr>
              <a:t>”  </a:t>
            </a:r>
            <a:r>
              <a:rPr lang="en-US" sz="2000" dirty="0" err="1">
                <a:solidFill>
                  <a:schemeClr val="tx1"/>
                </a:solidFill>
              </a:rPr>
              <a:t>tushunchasi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birinchi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marta</a:t>
            </a:r>
            <a:r>
              <a:rPr lang="en-US" sz="2000" dirty="0">
                <a:solidFill>
                  <a:schemeClr val="tx1"/>
                </a:solidFill>
              </a:rPr>
              <a:t> S. </a:t>
            </a:r>
            <a:r>
              <a:rPr lang="en-US" sz="2000" dirty="0" err="1">
                <a:solidFill>
                  <a:schemeClr val="tx1"/>
                </a:solidFill>
              </a:rPr>
              <a:t>Refler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tomonidan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qo’llanilgan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tarjima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qilganda</a:t>
            </a:r>
            <a:r>
              <a:rPr lang="en-US" sz="2000" dirty="0">
                <a:solidFill>
                  <a:schemeClr val="tx1"/>
                </a:solidFill>
              </a:rPr>
              <a:t> “</a:t>
            </a:r>
            <a:r>
              <a:rPr lang="en-US" sz="2000" dirty="0" err="1">
                <a:solidFill>
                  <a:schemeClr val="tx1"/>
                </a:solidFill>
              </a:rPr>
              <a:t>tug’riq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atrofidagi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yo’qotish</a:t>
            </a:r>
            <a:r>
              <a:rPr lang="en-US" sz="2000" dirty="0">
                <a:solidFill>
                  <a:schemeClr val="tx1"/>
                </a:solidFill>
              </a:rPr>
              <a:t>” </a:t>
            </a:r>
            <a:r>
              <a:rPr lang="en-US" sz="2000" dirty="0" err="1">
                <a:solidFill>
                  <a:schemeClr val="tx1"/>
                </a:solidFill>
              </a:rPr>
              <a:t>degan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ma’noni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bildiradi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Perinatal </a:t>
            </a:r>
            <a:r>
              <a:rPr lang="en-US" sz="2000" dirty="0" err="1">
                <a:solidFill>
                  <a:schemeClr val="tx1"/>
                </a:solidFill>
              </a:rPr>
              <a:t>davr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homila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yangi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tug’ilgan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chaqaloq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hayotidagi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muhum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davr</a:t>
            </a:r>
            <a:r>
              <a:rPr lang="en-US" sz="2000" dirty="0">
                <a:solidFill>
                  <a:schemeClr val="tx1"/>
                </a:solidFill>
              </a:rPr>
              <a:t>  </a:t>
            </a:r>
            <a:r>
              <a:rPr lang="en-US" sz="2000" dirty="0" err="1">
                <a:solidFill>
                  <a:schemeClr val="tx1"/>
                </a:solidFill>
              </a:rPr>
              <a:t>bo’lib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unda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o’lim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extimolligi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yuqori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bo’ladi</a:t>
            </a:r>
            <a:r>
              <a:rPr lang="en-US" sz="2000" dirty="0">
                <a:solidFill>
                  <a:schemeClr val="tx1"/>
                </a:solidFill>
              </a:rPr>
              <a:t> (</a:t>
            </a:r>
            <a:r>
              <a:rPr lang="en-US" sz="2000" dirty="0" err="1">
                <a:solidFill>
                  <a:schemeClr val="tx1"/>
                </a:solidFill>
              </a:rPr>
              <a:t>o’z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vaqtiga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yetmat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erta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tug’ilgan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chaqaloqlarni</a:t>
            </a:r>
            <a:r>
              <a:rPr lang="en-US" sz="2000" dirty="0">
                <a:solidFill>
                  <a:schemeClr val="tx1"/>
                </a:solidFill>
              </a:rPr>
              <a:t> ham </a:t>
            </a:r>
            <a:r>
              <a:rPr lang="en-US" sz="2000" dirty="0" err="1">
                <a:solidFill>
                  <a:schemeClr val="tx1"/>
                </a:solidFill>
              </a:rPr>
              <a:t>hisobga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holatda</a:t>
            </a:r>
            <a:r>
              <a:rPr lang="en-US" sz="2000" dirty="0">
                <a:solidFill>
                  <a:schemeClr val="tx1"/>
                </a:solidFill>
              </a:rPr>
              <a:t>). </a:t>
            </a:r>
            <a:r>
              <a:rPr lang="en-US" sz="2000" dirty="0" err="1">
                <a:solidFill>
                  <a:schemeClr val="tx1"/>
                </a:solidFill>
              </a:rPr>
              <a:t>Ushbu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davrga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hayotning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birinchi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yilidagi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o’limning</a:t>
            </a:r>
            <a:r>
              <a:rPr lang="en-US" sz="2000" dirty="0">
                <a:solidFill>
                  <a:schemeClr val="tx1"/>
                </a:solidFill>
              </a:rPr>
              <a:t> 70%i </a:t>
            </a:r>
            <a:r>
              <a:rPr lang="en-US" sz="2000" dirty="0" err="1">
                <a:solidFill>
                  <a:schemeClr val="tx1"/>
                </a:solidFill>
              </a:rPr>
              <a:t>to’g’ri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keladi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390" y="1768841"/>
            <a:ext cx="5503609" cy="508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75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" y="420914"/>
            <a:ext cx="851988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davrga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homila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rivojlanishidagi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mehanizmlarning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tug’ilish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hayotning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sutkasi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(168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sharoitlari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tug’ilishiga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tug’ilayotganda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tug’ilishi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bilanoq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o’lishi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ehtimolligini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nazarda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tutuvchi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perinatal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ko’rsatkichlariga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hosdir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hududlararo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davlatlararo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taqqoslaganda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onaning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reproduktiv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salomatligi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hayotning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tug’ishda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korsatuvchi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rivojlanishning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tomonlarini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tavsiflaydi</a:t>
            </a:r>
            <a:r>
              <a:rPr lang="en-US" sz="2400" dirty="0">
                <a:solidFill>
                  <a:schemeClr val="bg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bg2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442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5" name="Шестиугольник 4"/>
          <p:cNvSpPr/>
          <p:nvPr/>
        </p:nvSpPr>
        <p:spPr>
          <a:xfrm>
            <a:off x="2" y="217714"/>
            <a:ext cx="6212112" cy="4760686"/>
          </a:xfrm>
          <a:prstGeom prst="hexagon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indent="450215" algn="just">
              <a:lnSpc>
                <a:spcPct val="150000"/>
              </a:lnSpc>
              <a:spcAft>
                <a:spcPts val="1000"/>
              </a:spcAft>
            </a:pP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Perinatal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dinamikasi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ko’rsatkichning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o’zgarib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turishida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chaqaloqlar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o’limining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statistic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etilishidagi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noaniqliklarni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ettirishi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mumkin.Chunki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davrdagi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o’ganlar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ham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o’lik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tug’ilganlarning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taqqoslanadi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Perinatal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koeffisenti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formula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вал 5"/>
              <p:cNvSpPr/>
              <p:nvPr/>
            </p:nvSpPr>
            <p:spPr>
              <a:xfrm>
                <a:off x="7155543" y="1001486"/>
                <a:ext cx="3860800" cy="246742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3600" i="1" dirty="0" smtClean="0">
                    <a:solidFill>
                      <a:schemeClr val="tx1"/>
                    </a:solidFill>
                  </a:rPr>
                  <a:t>P=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36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6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n-US" sz="36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en-US" sz="36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∗1000</m:t>
                    </m:r>
                  </m:oMath>
                </a14:m>
                <a:endParaRPr lang="ru-RU" sz="3600" i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Овал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5543" y="1001486"/>
                <a:ext cx="3860800" cy="2467428"/>
              </a:xfrm>
              <a:prstGeom prst="ellipse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Выгнутая вниз стрелка 6"/>
          <p:cNvSpPr/>
          <p:nvPr/>
        </p:nvSpPr>
        <p:spPr>
          <a:xfrm rot="20420103">
            <a:off x="5762646" y="4392252"/>
            <a:ext cx="3043382" cy="1326501"/>
          </a:xfrm>
          <a:prstGeom prst="curved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6922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`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  <p:sp>
        <p:nvSpPr>
          <p:cNvPr id="5" name="Прямоугольник 4"/>
          <p:cNvSpPr/>
          <p:nvPr/>
        </p:nvSpPr>
        <p:spPr>
          <a:xfrm>
            <a:off x="677334" y="179151"/>
            <a:ext cx="6096000" cy="26981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t-IT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yerda P- perinatal o’lim koeffisenti;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tug’ilganlar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</a:t>
            </a:r>
            <a:r>
              <a:rPr lang="ru-RU" sz="28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hayotning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kunigacha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o’lganlar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8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tug’ilganlar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926" y="63210"/>
            <a:ext cx="3638073" cy="24926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962" y="2693764"/>
            <a:ext cx="3248807" cy="232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7956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7" name="Прямоугольник 6"/>
          <p:cNvSpPr/>
          <p:nvPr/>
        </p:nvSpPr>
        <p:spPr>
          <a:xfrm>
            <a:off x="4695" y="410224"/>
            <a:ext cx="6096000" cy="539121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540385" algn="l"/>
                <a:tab pos="630555" algn="l"/>
              </a:tabLs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Neonatal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tug’ilganidan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28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kunigacha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korsatkich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ko’rsatkichlaridan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to’gri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salmog’i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godaklar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shunchalik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Neonatal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koeffisenti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Багетная рамка 8"/>
              <p:cNvSpPr/>
              <p:nvPr/>
            </p:nvSpPr>
            <p:spPr>
              <a:xfrm>
                <a:off x="7105422" y="609600"/>
                <a:ext cx="3228749" cy="2590046"/>
              </a:xfrm>
              <a:prstGeom prst="bevel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∗1000</m:t>
                    </m:r>
                  </m:oMath>
                </a14:m>
                <a:endParaRPr lang="ru-RU" sz="3200" dirty="0"/>
              </a:p>
            </p:txBody>
          </p:sp>
        </mc:Choice>
        <mc:Fallback xmlns="">
          <p:sp>
            <p:nvSpPr>
              <p:cNvPr id="9" name="Багетная рамка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5422" y="609600"/>
                <a:ext cx="3228749" cy="2590046"/>
              </a:xfrm>
              <a:prstGeom prst="bevel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 9"/>
          <p:cNvSpPr/>
          <p:nvPr/>
        </p:nvSpPr>
        <p:spPr>
          <a:xfrm>
            <a:off x="7567011" y="3527507"/>
            <a:ext cx="4500056" cy="2472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n- neonatal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koeffisenti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y-0-27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91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866878" y="609600"/>
                <a:ext cx="8084457" cy="58169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1000"/>
                  </a:spcAft>
                </a:pP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Neonatal  </a:t>
                </a:r>
                <a:r>
                  <a:rPr lang="en-US" sz="2000" b="1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o’lim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doirasida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ikkita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davr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ajratiladi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000" b="1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Barvaqt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000" b="1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000" b="1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kechki</a:t>
                </a:r>
                <a:r>
                  <a:rPr lang="en-US" sz="2000" b="1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ru-RU" sz="2000" b="1" dirty="0" smtClean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               </a:t>
                </a:r>
                <a:r>
                  <a:rPr lang="en-US" sz="2000" b="1" dirty="0" err="1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Barvaqt</a:t>
                </a:r>
                <a:r>
                  <a:rPr lang="en-US" sz="200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neonatal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o’lim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quyidagi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formula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orqali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topiladi</a:t>
                </a:r>
                <a:r>
                  <a:rPr lang="en-US" sz="200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sz="2000" b="1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1000"/>
                  </a:spcAft>
                </a:pPr>
                <a:endParaRPr lang="ru-RU" sz="20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ru-RU" sz="2000" b="1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Bu </a:t>
                </a:r>
                <a:r>
                  <a:rPr lang="en-US" sz="2000" b="1" dirty="0" err="1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yerda</a:t>
                </a:r>
                <a:r>
                  <a:rPr lang="en-US" sz="200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p – 0-6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kunlik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(168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soat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davrda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o’lgan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chaqaloqlar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o’limi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ru-RU" sz="20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 –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tirik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tug’ilganlar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soni</a:t>
                </a:r>
                <a:r>
                  <a:rPr lang="en-US" sz="200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ru-RU" sz="2000" b="1" dirty="0" smtClean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b="1" dirty="0" err="1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Kechki</a:t>
                </a:r>
                <a:r>
                  <a:rPr lang="en-US" sz="200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neonatal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o’lim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ko’rsatkichi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chaqaloqlar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hayotining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dastlabki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2-4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haftalik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davrini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o’z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ichiga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olib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quyidagi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formula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orqali</a:t>
                </a:r>
                <a:r>
                  <a:rPr lang="en-U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aniqlanad</a:t>
                </a:r>
                <a:r>
                  <a:rPr lang="en-US" sz="2000" b="1" dirty="0" err="1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00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ru-RU" sz="2000" b="1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b="1" dirty="0" smtClean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</a:t>
                </a: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endParaRPr lang="ru-RU" sz="20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endParaRPr lang="ru-RU" sz="2000" b="1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s-ES" sz="2000" b="1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Bu </a:t>
                </a:r>
                <a:r>
                  <a:rPr lang="es-E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yerda </a:t>
                </a:r>
                <a14:m>
                  <m:oMath xmlns:m="http://schemas.openxmlformats.org/officeDocument/2006/math">
                    <m:r>
                      <a:rPr lang="ru-RU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𝝑</m:t>
                    </m:r>
                  </m:oMath>
                </a14:m>
                <a:r>
                  <a:rPr lang="es-E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- 2-4 haftalik davrda o;lgan chaqaloqlar soni;        </a:t>
                </a:r>
                <a:endParaRPr lang="ru-RU" sz="20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s-ES" sz="20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 – tirik tug’ilganlar soni.</a:t>
                </a:r>
                <a:endParaRPr lang="ru-RU" sz="2000" b="1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878" y="609600"/>
                <a:ext cx="8084457" cy="5816977"/>
              </a:xfrm>
              <a:prstGeom prst="rect">
                <a:avLst/>
              </a:prstGeom>
              <a:blipFill rotWithShape="0">
                <a:blip r:embed="rId3"/>
                <a:stretch>
                  <a:fillRect l="-754" r="-452" b="-5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Скругленный прямоугольник 5"/>
              <p:cNvSpPr/>
              <p:nvPr/>
            </p:nvSpPr>
            <p:spPr>
              <a:xfrm>
                <a:off x="4337039" y="1806429"/>
                <a:ext cx="1758961" cy="733571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ru-RU" i="1">
                          <a:latin typeface="Cambria Math" panose="02040503050406030204" pitchFamily="18" charset="0"/>
                        </a:rPr>
                        <m:t>∗1000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6" name="Скругленный 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7039" y="1806429"/>
                <a:ext cx="1758961" cy="733571"/>
              </a:xfrm>
              <a:prstGeom prst="round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Скругленный прямоугольник 6"/>
              <p:cNvSpPr/>
              <p:nvPr/>
            </p:nvSpPr>
            <p:spPr>
              <a:xfrm>
                <a:off x="4337038" y="4673599"/>
                <a:ext cx="1758961" cy="66765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𝜗</m:t>
                          </m:r>
                        </m:num>
                        <m:den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ru-RU" i="1">
                          <a:latin typeface="Cambria Math" panose="02040503050406030204" pitchFamily="18" charset="0"/>
                        </a:rPr>
                        <m:t>∗1000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7" name="Скругленный 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7038" y="4673599"/>
                <a:ext cx="1758961" cy="667658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616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Блок-схема: перфолента 4"/>
              <p:cNvSpPr/>
              <p:nvPr/>
            </p:nvSpPr>
            <p:spPr>
              <a:xfrm>
                <a:off x="1" y="0"/>
                <a:ext cx="12191999" cy="6857999"/>
              </a:xfrm>
              <a:prstGeom prst="flowChartPunchedTape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2800" b="1" dirty="0" err="1"/>
                  <a:t>Postneonatal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davr</a:t>
                </a:r>
                <a:r>
                  <a:rPr lang="en-US" sz="2800" b="1" dirty="0"/>
                  <a:t>. </a:t>
                </a:r>
                <a:r>
                  <a:rPr lang="en-US" sz="2800" dirty="0"/>
                  <a:t>Bu neonatal </a:t>
                </a:r>
                <a:r>
                  <a:rPr lang="en-US" sz="2800" dirty="0" err="1"/>
                  <a:t>davrdan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keyingi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davr</a:t>
                </a:r>
                <a:r>
                  <a:rPr lang="en-US" sz="2800" dirty="0"/>
                  <a:t> </a:t>
                </a:r>
                <a:r>
                  <a:rPr lang="en-US" sz="2800" dirty="0" err="1"/>
                  <a:t>bo’lib</a:t>
                </a:r>
                <a:r>
                  <a:rPr lang="en-US" sz="2800" dirty="0"/>
                  <a:t>, (28 </a:t>
                </a:r>
                <a:r>
                  <a:rPr lang="en-US" sz="2800" dirty="0" err="1"/>
                  <a:t>kundan</a:t>
                </a:r>
                <a:r>
                  <a:rPr lang="en-US" sz="2800" dirty="0"/>
                  <a:t>  1 </a:t>
                </a:r>
                <a:r>
                  <a:rPr lang="en-US" sz="2800" dirty="0" err="1"/>
                  <a:t>yoshgacha</a:t>
                </a:r>
                <a:r>
                  <a:rPr lang="en-US" sz="2800" dirty="0"/>
                  <a:t> ), </a:t>
                </a:r>
                <a:r>
                  <a:rPr lang="en-US" sz="2800" dirty="0" err="1"/>
                  <a:t>quyidagi</a:t>
                </a:r>
                <a:r>
                  <a:rPr lang="en-US" sz="2800" dirty="0"/>
                  <a:t> formula </a:t>
                </a:r>
                <a:r>
                  <a:rPr lang="en-US" sz="2800" dirty="0" err="1"/>
                  <a:t>yordamida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aniqlanadi</a:t>
                </a:r>
                <a:r>
                  <a:rPr lang="en-US" sz="2800" dirty="0"/>
                  <a:t>:</a:t>
                </a:r>
                <a:endParaRPr lang="ru-RU" sz="2800" dirty="0"/>
              </a:p>
              <a:p>
                <a:endParaRPr lang="ru-RU" sz="2800" i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panose="02040503050406030204" pitchFamily="18" charset="0"/>
                        </a:rPr>
                        <m:t>𝜛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𝛿</m:t>
                          </m:r>
                        </m:num>
                        <m:den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𝑦</m:t>
                          </m:r>
                        </m:den>
                      </m:f>
                      <m:r>
                        <a:rPr lang="en-US" sz="2800" i="1">
                          <a:latin typeface="Cambria Math" panose="02040503050406030204" pitchFamily="18" charset="0"/>
                        </a:rPr>
                        <m:t>∗1000</m:t>
                      </m:r>
                    </m:oMath>
                  </m:oMathPara>
                </a14:m>
                <a:endParaRPr lang="ru-RU" sz="2800" dirty="0"/>
              </a:p>
              <a:p>
                <a:endParaRPr lang="ru-RU" sz="2800" dirty="0" smtClean="0"/>
              </a:p>
              <a:p>
                <a:r>
                  <a:rPr lang="en-US" sz="2800" dirty="0" smtClean="0"/>
                  <a:t>Bu </a:t>
                </a:r>
                <a:r>
                  <a:rPr lang="en-US" sz="2800" dirty="0" err="1"/>
                  <a:t>yerda</a:t>
                </a:r>
                <a:r>
                  <a:rPr lang="en-US" sz="2800" dirty="0"/>
                  <a:t> -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𝜛</m:t>
                    </m:r>
                  </m:oMath>
                </a14:m>
                <a:r>
                  <a:rPr lang="en-US" sz="2800" b="1" dirty="0"/>
                  <a:t> - </a:t>
                </a:r>
                <a:r>
                  <a:rPr lang="en-US" sz="2800" dirty="0" err="1"/>
                  <a:t>postneonatal</a:t>
                </a:r>
                <a:r>
                  <a:rPr lang="en-US" sz="2800" dirty="0"/>
                  <a:t> </a:t>
                </a:r>
                <a:r>
                  <a:rPr lang="en-US" sz="2800" dirty="0" err="1"/>
                  <a:t>o’lim</a:t>
                </a:r>
                <a:r>
                  <a:rPr lang="en-US" sz="2800" dirty="0"/>
                  <a:t> </a:t>
                </a:r>
                <a:r>
                  <a:rPr lang="en-US" sz="2800" dirty="0" err="1"/>
                  <a:t>koeffisenti</a:t>
                </a:r>
                <a:r>
                  <a:rPr lang="en-US" sz="2800" dirty="0"/>
                  <a:t>;</a:t>
                </a:r>
                <a:endParaRPr lang="ru-RU" sz="2800" dirty="0"/>
              </a:p>
              <a:p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𝛿</m:t>
                    </m:r>
                  </m:oMath>
                </a14:m>
                <a:r>
                  <a:rPr lang="es-ES" sz="2800" b="1" dirty="0"/>
                  <a:t> - </a:t>
                </a:r>
                <a:r>
                  <a:rPr lang="es-ES" sz="2800" dirty="0"/>
                  <a:t>28 kundan 1 yoshgacha bo’lgan davrda o’lgan chaqaloqlar soni;</a:t>
                </a:r>
                <a:endParaRPr lang="ru-RU" sz="2800" dirty="0"/>
              </a:p>
              <a:p>
                <a:r>
                  <a:rPr lang="en-US" sz="2800" dirty="0"/>
                  <a:t>t – </a:t>
                </a:r>
                <a:r>
                  <a:rPr lang="en-US" sz="2800" dirty="0" err="1"/>
                  <a:t>tirik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tug’ilganlar</a:t>
                </a:r>
                <a:r>
                  <a:rPr lang="en-US" sz="2800" dirty="0"/>
                  <a:t> </a:t>
                </a:r>
                <a:r>
                  <a:rPr lang="en-US" sz="2800" dirty="0" err="1"/>
                  <a:t>soni</a:t>
                </a:r>
                <a:r>
                  <a:rPr lang="en-US" sz="2800" dirty="0"/>
                  <a:t>;</a:t>
                </a:r>
                <a:endParaRPr lang="ru-RU" sz="2800" dirty="0"/>
              </a:p>
              <a:p>
                <a:r>
                  <a:rPr lang="en-US" sz="2800" dirty="0"/>
                  <a:t>y – 0-27 </a:t>
                </a:r>
                <a:r>
                  <a:rPr lang="en-US" sz="2800" dirty="0" err="1"/>
                  <a:t>kunlik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davrda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o’lgan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bolalar</a:t>
                </a:r>
                <a:r>
                  <a:rPr lang="en-US" sz="2800" dirty="0"/>
                  <a:t> </a:t>
                </a:r>
                <a:r>
                  <a:rPr lang="en-US" sz="2800" dirty="0" err="1"/>
                  <a:t>soni</a:t>
                </a:r>
                <a:r>
                  <a:rPr lang="en-US" sz="2800" dirty="0"/>
                  <a:t>.</a:t>
                </a:r>
                <a:endParaRPr lang="ru-RU" sz="2800" dirty="0"/>
              </a:p>
            </p:txBody>
          </p:sp>
        </mc:Choice>
        <mc:Fallback xmlns="">
          <p:sp>
            <p:nvSpPr>
              <p:cNvPr id="5" name="Блок-схема: перфолента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" y="0"/>
                <a:ext cx="12191999" cy="6857999"/>
              </a:xfrm>
              <a:prstGeom prst="flowChartPunchedTape">
                <a:avLst/>
              </a:prstGeom>
              <a:blipFill rotWithShape="0">
                <a:blip r:embed="rId3"/>
                <a:stretch>
                  <a:fillRect l="-949" r="-9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1904472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  <p:sp>
        <p:nvSpPr>
          <p:cNvPr id="5" name="Стрелка вправо 4"/>
          <p:cNvSpPr/>
          <p:nvPr/>
        </p:nvSpPr>
        <p:spPr>
          <a:xfrm>
            <a:off x="0" y="188685"/>
            <a:ext cx="8998857" cy="34398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tx1"/>
                </a:solidFill>
              </a:rPr>
              <a:t>Endogen </a:t>
            </a:r>
            <a:r>
              <a:rPr lang="en-US" dirty="0" err="1">
                <a:solidFill>
                  <a:schemeClr val="tx1"/>
                </a:solidFill>
              </a:rPr>
              <a:t>omillar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ko’proq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bog’langan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ya’ni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ona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salomatligi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homiladorligi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davridagi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hayot</a:t>
            </a:r>
            <a:r>
              <a:rPr lang="en-US" dirty="0">
                <a:solidFill>
                  <a:schemeClr val="tx1"/>
                </a:solidFill>
              </a:rPr>
              <a:t> tarsi </a:t>
            </a:r>
            <a:r>
              <a:rPr lang="en-US" dirty="0" err="1">
                <a:solidFill>
                  <a:schemeClr val="tx1"/>
                </a:solidFill>
              </a:rPr>
              <a:t>bilanbelgilanuvchi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neonantal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o’limdan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farqli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ravishda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postneonatal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davrda</a:t>
            </a:r>
            <a:r>
              <a:rPr lang="en-US" dirty="0">
                <a:solidFill>
                  <a:schemeClr val="tx1"/>
                </a:solidFill>
              </a:rPr>
              <a:t> bola </a:t>
            </a:r>
            <a:r>
              <a:rPr lang="en-US" dirty="0" err="1">
                <a:solidFill>
                  <a:schemeClr val="tx1"/>
                </a:solidFill>
              </a:rPr>
              <a:t>salomatligiga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tashqi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omillarning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ta’siri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ortib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boradi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Bular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jumlasiga</a:t>
            </a:r>
            <a:r>
              <a:rPr lang="en-US" dirty="0">
                <a:solidFill>
                  <a:schemeClr val="tx1"/>
                </a:solidFill>
              </a:rPr>
              <a:t> bola </a:t>
            </a:r>
            <a:r>
              <a:rPr lang="en-US" dirty="0" err="1">
                <a:solidFill>
                  <a:schemeClr val="tx1"/>
                </a:solidFill>
              </a:rPr>
              <a:t>parvarish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qilish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ovqatlanish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pediatr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hizmatining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sifati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kiritish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mumkin</a:t>
            </a:r>
            <a:r>
              <a:rPr lang="en-US" dirty="0">
                <a:solidFill>
                  <a:schemeClr val="tx1"/>
                </a:solidFill>
              </a:rPr>
              <a:t>.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39134" y="3628571"/>
            <a:ext cx="8321523" cy="32294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chemeClr val="tx1"/>
                </a:solidFill>
              </a:rPr>
              <a:t>Chaqaloqlar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o’limini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hisoblash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uchun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alohida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ko’rsatkichlardan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foydalaniladi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Ular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qatoriga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chaqaloqlar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olimining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umumiy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koeffisenti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kirib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quyidagicha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hisiblanadi</a:t>
            </a:r>
            <a:r>
              <a:rPr lang="en-US" sz="2000" dirty="0">
                <a:solidFill>
                  <a:schemeClr val="tx1"/>
                </a:solidFill>
              </a:rPr>
              <a:t>: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4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218030" y="302348"/>
                <a:ext cx="8955314" cy="47063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𝑚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𝑀</m:t>
                          </m:r>
                        </m:num>
                        <m:den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𝑁</m:t>
                          </m:r>
                        </m:den>
                      </m:f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∗1000</m:t>
                      </m:r>
                    </m:oMath>
                  </m:oMathPara>
                </a14:m>
                <a:endParaRPr lang="ru-RU" sz="24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100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Bu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yerda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M-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joriy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yilda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o’lgan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chaqaloqlar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N-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joriy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yilda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tirik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tug’ilganlar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go’daklar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4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1000"/>
                  </a:spcAft>
                </a:pP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Masalan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yilda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tuman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bo’yicha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tirik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tug’ilgan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bolalar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1150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nafarni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yoshgacha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o’lgan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bolalar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42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nafarni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tashkil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qilgan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bo’lsin</a:t>
                </a:r>
                <a:r>
                  <a:rPr lang="en-US" sz="24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ru-RU" sz="24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en-US" sz="240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endParaRPr lang="ru-RU" sz="24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030" y="302348"/>
                <a:ext cx="8955314" cy="4706353"/>
              </a:xfrm>
              <a:prstGeom prst="rect">
                <a:avLst/>
              </a:prstGeom>
              <a:blipFill rotWithShape="0">
                <a:blip r:embed="rId3"/>
                <a:stretch>
                  <a:fillRect l="-1089" r="-10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052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</p:spPr>
      </p:pic>
      <p:sp>
        <p:nvSpPr>
          <p:cNvPr id="5" name="Прямоугольник 4"/>
          <p:cNvSpPr/>
          <p:nvPr/>
        </p:nvSpPr>
        <p:spPr>
          <a:xfrm>
            <a:off x="3048000" y="3013502"/>
            <a:ext cx="6096000" cy="3820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3903795" y="657204"/>
                <a:ext cx="3832972" cy="7861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ru-RU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400" i="0">
                              <a:latin typeface="Cambria Math" panose="02040503050406030204" pitchFamily="18" charset="0"/>
                            </a:rPr>
                            <m:t>42</m:t>
                          </m:r>
                        </m:num>
                        <m:den>
                          <m:r>
                            <a:rPr lang="ru-RU" sz="2400" i="0">
                              <a:latin typeface="Cambria Math" panose="02040503050406030204" pitchFamily="18" charset="0"/>
                            </a:rPr>
                            <m:t>1150</m:t>
                          </m:r>
                        </m:den>
                      </m:f>
                      <m:r>
                        <a:rPr lang="ru-RU" sz="2400" i="0">
                          <a:latin typeface="Cambria Math" panose="02040503050406030204" pitchFamily="18" charset="0"/>
                        </a:rPr>
                        <m:t>∗1000=3,65%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3795" y="657204"/>
                <a:ext cx="3832972" cy="78617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Прямоугольник 7"/>
          <p:cNvSpPr/>
          <p:nvPr/>
        </p:nvSpPr>
        <p:spPr>
          <a:xfrm>
            <a:off x="304799" y="1513091"/>
            <a:ext cx="11538857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oralig’I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yoshgacha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1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yoshgacha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kattaligini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1920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nemis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demografi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matematigi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Yohannes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Rats (1854-1933)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946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0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45" decel="50000">
                                          <p:stCondLst>
                                            <p:cond delay="145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Стрелка вправо с вырезом 4"/>
          <p:cNvSpPr/>
          <p:nvPr/>
        </p:nvSpPr>
        <p:spPr>
          <a:xfrm>
            <a:off x="3516668" y="0"/>
            <a:ext cx="7216333" cy="242388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yoshgacha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o’limi</a:t>
            </a:r>
            <a:r>
              <a:rPr lang="en-US" dirty="0"/>
              <a:t> </a:t>
            </a:r>
            <a:r>
              <a:rPr lang="en-US" dirty="0" err="1"/>
              <a:t>ko’rsatkichini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R. </a:t>
            </a:r>
            <a:r>
              <a:rPr lang="en-US" dirty="0" err="1"/>
              <a:t>Berk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hisoblanib</a:t>
            </a:r>
            <a:r>
              <a:rPr lang="en-US" dirty="0"/>
              <a:t>,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 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Багетная рамка 5"/>
              <p:cNvSpPr/>
              <p:nvPr/>
            </p:nvSpPr>
            <p:spPr>
              <a:xfrm>
                <a:off x="4077888" y="2423886"/>
                <a:ext cx="4992914" cy="1970314"/>
              </a:xfrm>
              <a:prstGeom prst="bevel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/>
                        <m:sub>
                          <m:sSub>
                            <m:sSubPr>
                              <m:ctrlPr>
                                <a:rPr lang="ru-RU" sz="36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600" i="1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en-US" sz="36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sz="3600" i="1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ru-RU" sz="36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ru-RU" sz="3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b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ru-RU" sz="3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3600" i="1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ru-RU" sz="36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ru-RU" sz="3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b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36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ru-RU" sz="3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36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sz="3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b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36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ru-RU" sz="3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US" sz="36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ru-RU" sz="3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36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sz="3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b>
                                  <m:r>
                                    <a:rPr lang="en-US" sz="36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36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den>
                          </m:f>
                        </m:sub>
                      </m:sSub>
                    </m:oMath>
                  </m:oMathPara>
                </a14:m>
                <a:endParaRPr lang="ru-RU" sz="3600" dirty="0"/>
              </a:p>
            </p:txBody>
          </p:sp>
        </mc:Choice>
        <mc:Fallback xmlns="">
          <p:sp>
            <p:nvSpPr>
              <p:cNvPr id="6" name="Багетная рамка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7888" y="2423886"/>
                <a:ext cx="4992914" cy="1970314"/>
              </a:xfrm>
              <a:prstGeom prst="bevel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0309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348343" y="1132218"/>
                <a:ext cx="8795657" cy="44240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1000"/>
                  </a:spcAft>
                </a:pPr>
                <a:r>
                  <a:rPr lang="es-ES" sz="24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Bu yerda: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s-E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- joriy yilda tug’ilgan bolalardan shu calendar yilida o’lgan chaqaloqlar soni;</a:t>
                </a:r>
                <a:endParaRPr lang="ru-RU" sz="24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s-E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- o’tgan yili tug’ilgan bolalardan joriy calendar yilida o’lganlar soni;</a:t>
                </a:r>
                <a:endParaRPr lang="ru-RU" sz="24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𝑀</m:t>
                        </m:r>
                      </m:e>
                      <m:sub>
                        <m:r>
                          <a:rPr lang="es-E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s-E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- o’tgan yili tug’ilganlardan o’sha yilda o’lganlar soni;</a:t>
                </a:r>
                <a:endParaRPr lang="ru-RU" sz="24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s-E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- joriy yilda tug’ilgan bolalar soni;</a:t>
                </a:r>
                <a:endParaRPr lang="ru-RU" sz="24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s-E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- o’tgan yilda tug’ilgan bolalar soni.</a:t>
                </a:r>
                <a:endParaRPr lang="ru-RU" sz="24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343" y="1132218"/>
                <a:ext cx="8795657" cy="4424096"/>
              </a:xfrm>
              <a:prstGeom prst="rect">
                <a:avLst/>
              </a:prstGeom>
              <a:blipFill rotWithShape="0">
                <a:blip r:embed="rId3"/>
                <a:stretch>
                  <a:fillRect l="-1040" r="-1109" b="-220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92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804778" y="88613"/>
            <a:ext cx="65824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Chaqaloqlar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o’limini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mezoni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Таблица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69767541"/>
                  </p:ext>
                </p:extLst>
              </p:nvPr>
            </p:nvGraphicFramePr>
            <p:xfrm>
              <a:off x="348344" y="762002"/>
              <a:ext cx="11509827" cy="4127340"/>
            </p:xfrm>
            <a:graphic>
              <a:graphicData uri="http://schemas.openxmlformats.org/drawingml/2006/table">
                <a:tbl>
                  <a:tblPr firstRow="1" firstCol="1" bandRow="1">
                    <a:tableStyleId>{17292A2E-F333-43FB-9621-5CBBE7FDCDCB}</a:tableStyleId>
                  </a:tblPr>
                  <a:tblGrid>
                    <a:gridCol w="5754311"/>
                    <a:gridCol w="5755516"/>
                  </a:tblGrid>
                  <a:tr h="142995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Chaqaloqlar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o’limi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koeffisentining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miqdori</a:t>
                          </a:r>
                          <a:r>
                            <a:rPr lang="en-US" sz="2000" dirty="0">
                              <a:effectLst/>
                            </a:rPr>
                            <a:t>,  </a:t>
                          </a:r>
                          <a14:m>
                            <m:oMath xmlns:m="http://schemas.openxmlformats.org/officeDocument/2006/math">
                              <m:r>
                                <a:rPr lang="en-US" sz="2000">
                                  <a:effectLst/>
                                  <a:latin typeface="Cambria Math" panose="02040503050406030204" pitchFamily="18" charset="0"/>
                                </a:rPr>
                                <m:t>‰</m:t>
                              </m:r>
                            </m:oMath>
                          </a14:m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Chaqaloqlar o’limi darajasining tavsifi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674347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10 dan kam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Past 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674347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10 -19 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O’rtacha 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674347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20 -29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Yuqori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674347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30 va undan ko’p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Juda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baland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Таблица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69767541"/>
                  </p:ext>
                </p:extLst>
              </p:nvPr>
            </p:nvGraphicFramePr>
            <p:xfrm>
              <a:off x="348344" y="762002"/>
              <a:ext cx="11509827" cy="4127340"/>
            </p:xfrm>
            <a:graphic>
              <a:graphicData uri="http://schemas.openxmlformats.org/drawingml/2006/table">
                <a:tbl>
                  <a:tblPr firstRow="1" firstCol="1" bandRow="1">
                    <a:tableStyleId>{17292A2E-F333-43FB-9621-5CBBE7FDCDCB}</a:tableStyleId>
                  </a:tblPr>
                  <a:tblGrid>
                    <a:gridCol w="5754311"/>
                    <a:gridCol w="5755516"/>
                  </a:tblGrid>
                  <a:tr h="142995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212" t="-1277" r="-100318" b="-18936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Chaqaloqlar o’limi darajasining tavsifi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674347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10 dan kam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Past 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674347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10 -19 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O’rtacha 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674347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20 -29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Yuqori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674347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>
                              <a:effectLst/>
                            </a:rPr>
                            <a:t>30 va undan ko’p</a:t>
                          </a:r>
                          <a:endParaRPr lang="ru-RU" sz="20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000" dirty="0" err="1">
                              <a:effectLst/>
                            </a:rPr>
                            <a:t>Juda</a:t>
                          </a:r>
                          <a:r>
                            <a:rPr lang="en-US" sz="2000" dirty="0">
                              <a:effectLst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</a:rPr>
                            <a:t>baland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49692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45143" y="1070213"/>
            <a:ext cx="1117599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O’zbekistonda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tug’ilgan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chaqaloqqa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o’lganlar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respublikada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-14,9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shaharda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10.7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joylartda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17,4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1-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jdavaldagi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mezonidan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ko’rinib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turganidek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respublika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hududlarida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endParaRPr lang="ru-RU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99900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047999" y="1270000"/>
            <a:ext cx="6763657" cy="4057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ma’lumotlarga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O’zbekistonda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chaqaloqlar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sayin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kamayib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bormoqda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navbatda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omillarga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Oilada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tug’ilayotgan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sonining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kamayishi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Farzandlar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tug’ilishi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davrning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uzayishi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Tug’ish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chegarasining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pasayishi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Go’dak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yoshidagi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sog’ligini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mustahkamlash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Onalikni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10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Овал 3"/>
          <p:cNvSpPr/>
          <p:nvPr/>
        </p:nvSpPr>
        <p:spPr>
          <a:xfrm>
            <a:off x="677334" y="174171"/>
            <a:ext cx="10948610" cy="35124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/>
              <a:t> </a:t>
            </a:r>
            <a:r>
              <a:rPr lang="en-US" sz="2000" dirty="0" err="1"/>
              <a:t>O’zbekistonda</a:t>
            </a:r>
            <a:r>
              <a:rPr lang="en-US" sz="2000" dirty="0"/>
              <a:t> </a:t>
            </a:r>
            <a:r>
              <a:rPr lang="en-US" sz="2000" dirty="0" err="1"/>
              <a:t>chaqaloqlar</a:t>
            </a:r>
            <a:r>
              <a:rPr lang="en-US" sz="2000" dirty="0"/>
              <a:t> </a:t>
            </a:r>
            <a:r>
              <a:rPr lang="en-US" sz="2000" dirty="0" err="1"/>
              <a:t>o’limi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oshirilayotgan</a:t>
            </a:r>
            <a:r>
              <a:rPr lang="en-US" sz="2000" dirty="0"/>
              <a:t> </a:t>
            </a:r>
            <a:r>
              <a:rPr lang="en-US" sz="2000" dirty="0" err="1"/>
              <a:t>islohotlar</a:t>
            </a:r>
            <a:endParaRPr lang="ru-RU" sz="2000" dirty="0"/>
          </a:p>
          <a:p>
            <a:r>
              <a:rPr lang="en-US" sz="2000" dirty="0" err="1"/>
              <a:t>Yer</a:t>
            </a:r>
            <a:r>
              <a:rPr lang="en-US" sz="2000" dirty="0"/>
              <a:t> </a:t>
            </a:r>
            <a:r>
              <a:rPr lang="en-US" sz="2000" dirty="0" err="1"/>
              <a:t>shari</a:t>
            </a:r>
            <a:r>
              <a:rPr lang="en-US" sz="2000" dirty="0"/>
              <a:t> </a:t>
            </a:r>
            <a:r>
              <a:rPr lang="en-US" sz="2000" dirty="0" err="1"/>
              <a:t>aholisi</a:t>
            </a:r>
            <a:r>
              <a:rPr lang="en-US" sz="2000" dirty="0"/>
              <a:t> </a:t>
            </a:r>
            <a:r>
              <a:rPr lang="en-US" sz="2000" dirty="0" err="1"/>
              <a:t>kuniga</a:t>
            </a:r>
            <a:r>
              <a:rPr lang="en-US" sz="2000" dirty="0"/>
              <a:t> 237 </a:t>
            </a:r>
            <a:r>
              <a:rPr lang="en-US" sz="2000" dirty="0" err="1"/>
              <a:t>ming</a:t>
            </a:r>
            <a:r>
              <a:rPr lang="en-US" sz="2000" dirty="0"/>
              <a:t> 748 </a:t>
            </a:r>
            <a:r>
              <a:rPr lang="en-US" sz="2000" dirty="0" err="1"/>
              <a:t>nafarga</a:t>
            </a:r>
            <a:r>
              <a:rPr lang="en-US" sz="2000" dirty="0"/>
              <a:t> </a:t>
            </a:r>
            <a:r>
              <a:rPr lang="en-US" sz="2000" dirty="0" err="1"/>
              <a:t>ko‘paymoqda</a:t>
            </a:r>
            <a:r>
              <a:rPr lang="en-US" sz="2000" dirty="0"/>
              <a:t>. </a:t>
            </a:r>
            <a:r>
              <a:rPr lang="en-US" sz="2000" dirty="0" err="1"/>
              <a:t>Yer</a:t>
            </a:r>
            <a:r>
              <a:rPr lang="en-US" sz="2000" dirty="0"/>
              <a:t> </a:t>
            </a:r>
            <a:r>
              <a:rPr lang="en-US" sz="2000" dirty="0" err="1"/>
              <a:t>yuzida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s</a:t>
            </a:r>
            <a:r>
              <a:rPr lang="ru-RU" sz="2000" dirty="0"/>
              <a:t>е</a:t>
            </a:r>
            <a:r>
              <a:rPr lang="en-US" sz="2000" dirty="0" err="1"/>
              <a:t>kundda</a:t>
            </a:r>
            <a:r>
              <a:rPr lang="en-US" sz="2000" dirty="0"/>
              <a:t> </a:t>
            </a:r>
            <a:r>
              <a:rPr lang="en-US" sz="2000" dirty="0" err="1"/>
              <a:t>kamida</a:t>
            </a:r>
            <a:r>
              <a:rPr lang="en-US" sz="2000" dirty="0"/>
              <a:t> 4 </a:t>
            </a:r>
            <a:r>
              <a:rPr lang="en-US" sz="2000" dirty="0" err="1"/>
              <a:t>nafar</a:t>
            </a:r>
            <a:r>
              <a:rPr lang="en-US" sz="2000" dirty="0"/>
              <a:t> </a:t>
            </a:r>
            <a:r>
              <a:rPr lang="en-US" sz="2000" dirty="0" err="1"/>
              <a:t>chaqaloq</a:t>
            </a:r>
            <a:r>
              <a:rPr lang="en-US" sz="2000" dirty="0"/>
              <a:t> </a:t>
            </a:r>
            <a:r>
              <a:rPr lang="en-US" sz="2000" dirty="0" err="1"/>
              <a:t>tug‘ilishi</a:t>
            </a:r>
            <a:r>
              <a:rPr lang="en-US" sz="2000" dirty="0"/>
              <a:t> </a:t>
            </a:r>
            <a:r>
              <a:rPr lang="en-US" sz="2000" dirty="0" err="1"/>
              <a:t>to’g’ri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dirty="0"/>
              <a:t>. </a:t>
            </a:r>
            <a:r>
              <a:rPr lang="en-US" sz="2000" dirty="0" err="1"/>
              <a:t>YuNIS</a:t>
            </a:r>
            <a:r>
              <a:rPr lang="ru-RU" sz="2000" dirty="0"/>
              <a:t>Е</a:t>
            </a:r>
            <a:r>
              <a:rPr lang="en-US" sz="2000" dirty="0"/>
              <a:t>F </a:t>
            </a:r>
            <a:r>
              <a:rPr lang="en-US" sz="2000" dirty="0" err="1"/>
              <a:t>ma'lumotlariga</a:t>
            </a:r>
            <a:r>
              <a:rPr lang="en-US" sz="2000" dirty="0"/>
              <a:t> </a:t>
            </a:r>
            <a:r>
              <a:rPr lang="en-US" sz="2000" dirty="0" err="1"/>
              <a:t>ko‘ra</a:t>
            </a:r>
            <a:r>
              <a:rPr lang="en-US" sz="2000" dirty="0"/>
              <a:t>, </a:t>
            </a:r>
            <a:r>
              <a:rPr lang="en-US" sz="2000" dirty="0" err="1"/>
              <a:t>jahonda</a:t>
            </a:r>
            <a:r>
              <a:rPr lang="en-US" sz="2000" dirty="0"/>
              <a:t> 2011 </a:t>
            </a:r>
            <a:r>
              <a:rPr lang="en-US" sz="2000" dirty="0" err="1"/>
              <a:t>yilda</a:t>
            </a:r>
            <a:r>
              <a:rPr lang="en-US" sz="2000" dirty="0"/>
              <a:t> 6,9 million </a:t>
            </a:r>
            <a:r>
              <a:rPr lang="en-US" sz="2000" dirty="0" err="1"/>
              <a:t>nafar</a:t>
            </a:r>
            <a:r>
              <a:rPr lang="en-US" sz="2000" dirty="0"/>
              <a:t>, </a:t>
            </a:r>
            <a:r>
              <a:rPr lang="en-US" sz="2000" dirty="0" err="1"/>
              <a:t>inson</a:t>
            </a:r>
            <a:r>
              <a:rPr lang="en-US" sz="2000" dirty="0"/>
              <a:t>, </a:t>
            </a:r>
            <a:r>
              <a:rPr lang="en-US" sz="2000" dirty="0" err="1"/>
              <a:t>shundan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kuni</a:t>
            </a:r>
            <a:r>
              <a:rPr lang="en-US" sz="2000" dirty="0"/>
              <a:t> 19 </a:t>
            </a:r>
            <a:r>
              <a:rPr lang="en-US" sz="2000" dirty="0" err="1"/>
              <a:t>ming</a:t>
            </a:r>
            <a:r>
              <a:rPr lang="en-US" sz="2000" dirty="0"/>
              <a:t> </a:t>
            </a:r>
            <a:r>
              <a:rPr lang="en-US" sz="2000" dirty="0" err="1"/>
              <a:t>nafar</a:t>
            </a:r>
            <a:r>
              <a:rPr lang="en-US" sz="2000" dirty="0"/>
              <a:t> 5 </a:t>
            </a:r>
            <a:r>
              <a:rPr lang="en-US" sz="2000" dirty="0" err="1"/>
              <a:t>yoshgacha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 bola </a:t>
            </a:r>
            <a:r>
              <a:rPr lang="en-US" sz="2000" dirty="0" err="1"/>
              <a:t>nobud</a:t>
            </a:r>
            <a:r>
              <a:rPr lang="en-US" sz="2000" dirty="0"/>
              <a:t> </a:t>
            </a:r>
            <a:r>
              <a:rPr lang="en-US" sz="2000" dirty="0" err="1"/>
              <a:t>bo‘lganini</a:t>
            </a:r>
            <a:r>
              <a:rPr lang="en-US" sz="2000" dirty="0"/>
              <a:t> </a:t>
            </a:r>
            <a:r>
              <a:rPr lang="en-US" sz="2000" dirty="0" err="1"/>
              <a:t>inobatga</a:t>
            </a:r>
            <a:r>
              <a:rPr lang="en-US" sz="2000" dirty="0"/>
              <a:t> </a:t>
            </a:r>
            <a:r>
              <a:rPr lang="en-US" sz="2000" dirty="0" err="1"/>
              <a:t>olsak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hozirgi</a:t>
            </a:r>
            <a:r>
              <a:rPr lang="en-US" sz="2000" dirty="0"/>
              <a:t> </a:t>
            </a:r>
            <a:r>
              <a:rPr lang="en-US" sz="2000" dirty="0" err="1"/>
              <a:t>kundagi</a:t>
            </a:r>
            <a:r>
              <a:rPr lang="en-US" sz="2000" dirty="0"/>
              <a:t> </a:t>
            </a:r>
            <a:r>
              <a:rPr lang="en-US" sz="2000" dirty="0" err="1"/>
              <a:t>dolzarb</a:t>
            </a:r>
            <a:r>
              <a:rPr lang="en-US" sz="2000" dirty="0"/>
              <a:t> </a:t>
            </a:r>
            <a:r>
              <a:rPr lang="en-US" sz="2000" dirty="0" err="1"/>
              <a:t>muammolardan</a:t>
            </a:r>
            <a:r>
              <a:rPr lang="en-US" sz="2000" dirty="0"/>
              <a:t> </a:t>
            </a:r>
            <a:r>
              <a:rPr lang="en-US" sz="2000" dirty="0" err="1"/>
              <a:t>biri</a:t>
            </a:r>
            <a:r>
              <a:rPr lang="en-US" sz="2000" dirty="0"/>
              <a:t> </a:t>
            </a:r>
            <a:r>
              <a:rPr lang="en-US" sz="2000" dirty="0" err="1"/>
              <a:t>hisoblanadi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677334" y="3686628"/>
            <a:ext cx="10164837" cy="36285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/>
              <a:t>O‘zbekistonda</a:t>
            </a:r>
            <a:r>
              <a:rPr lang="en-US" sz="2400" b="1" dirty="0"/>
              <a:t> </a:t>
            </a:r>
            <a:r>
              <a:rPr lang="en-US" sz="2400" b="1" dirty="0" err="1"/>
              <a:t>amalga</a:t>
            </a:r>
            <a:r>
              <a:rPr lang="en-US" sz="2400" b="1" dirty="0"/>
              <a:t> </a:t>
            </a:r>
            <a:r>
              <a:rPr lang="en-US" sz="2400" b="1" dirty="0" err="1"/>
              <a:t>oshirilayotgan</a:t>
            </a:r>
            <a:r>
              <a:rPr lang="en-US" sz="2400" b="1" dirty="0"/>
              <a:t> </a:t>
            </a:r>
            <a:r>
              <a:rPr lang="en-US" sz="2400" b="1" dirty="0" err="1"/>
              <a:t>iqtisodiyotni</a:t>
            </a:r>
            <a:r>
              <a:rPr lang="en-US" sz="2400" b="1" dirty="0"/>
              <a:t> </a:t>
            </a:r>
            <a:r>
              <a:rPr lang="en-US" sz="2400" b="1" dirty="0" err="1"/>
              <a:t>keng</a:t>
            </a:r>
            <a:r>
              <a:rPr lang="en-US" sz="2400" b="1" dirty="0"/>
              <a:t> </a:t>
            </a:r>
            <a:r>
              <a:rPr lang="en-US" sz="2400" b="1" dirty="0" err="1"/>
              <a:t>qamrovli</a:t>
            </a:r>
            <a:r>
              <a:rPr lang="en-US" sz="2400" b="1" dirty="0"/>
              <a:t> </a:t>
            </a:r>
            <a:r>
              <a:rPr lang="en-US" sz="2400" b="1" dirty="0" err="1"/>
              <a:t>modernizatsiyalash</a:t>
            </a:r>
            <a:r>
              <a:rPr lang="en-US" sz="2400" b="1" dirty="0"/>
              <a:t> — </a:t>
            </a:r>
            <a:r>
              <a:rPr lang="en-US" sz="2400" b="1" dirty="0" err="1"/>
              <a:t>aholi</a:t>
            </a:r>
            <a:r>
              <a:rPr lang="en-US" sz="2400" b="1" dirty="0"/>
              <a:t> </a:t>
            </a:r>
            <a:r>
              <a:rPr lang="en-US" sz="2400" b="1" dirty="0" err="1"/>
              <a:t>turmush</a:t>
            </a:r>
            <a:r>
              <a:rPr lang="en-US" sz="2400" b="1" dirty="0"/>
              <a:t> </a:t>
            </a:r>
            <a:r>
              <a:rPr lang="en-US" sz="2400" b="1" dirty="0" err="1"/>
              <a:t>darajasini</a:t>
            </a:r>
            <a:r>
              <a:rPr lang="en-US" sz="2400" b="1" dirty="0"/>
              <a:t> </a:t>
            </a:r>
            <a:r>
              <a:rPr lang="en-US" sz="2400" b="1" dirty="0" err="1"/>
              <a:t>yuqori</a:t>
            </a:r>
            <a:r>
              <a:rPr lang="en-US" sz="2400" b="1" dirty="0"/>
              <a:t> </a:t>
            </a:r>
            <a:r>
              <a:rPr lang="en-US" sz="2400" b="1" dirty="0" err="1"/>
              <a:t>bosqichga</a:t>
            </a:r>
            <a:r>
              <a:rPr lang="en-US" sz="2400" b="1" dirty="0"/>
              <a:t> </a:t>
            </a:r>
            <a:r>
              <a:rPr lang="en-US" sz="2400" b="1" dirty="0" err="1"/>
              <a:t>olib</a:t>
            </a:r>
            <a:r>
              <a:rPr lang="en-US" sz="2400" b="1" dirty="0"/>
              <a:t> </a:t>
            </a:r>
            <a:r>
              <a:rPr lang="en-US" sz="2400" b="1" dirty="0" err="1"/>
              <a:t>chiqish</a:t>
            </a:r>
            <a:r>
              <a:rPr lang="en-US" sz="2400" b="1" dirty="0"/>
              <a:t>, </a:t>
            </a:r>
            <a:r>
              <a:rPr lang="en-US" sz="2400" b="1" dirty="0" err="1"/>
              <a:t>aholi</a:t>
            </a:r>
            <a:r>
              <a:rPr lang="en-US" sz="2400" b="1" dirty="0"/>
              <a:t> </a:t>
            </a:r>
            <a:r>
              <a:rPr lang="en-US" sz="2400" b="1" dirty="0" err="1"/>
              <a:t>daromadlarini</a:t>
            </a:r>
            <a:r>
              <a:rPr lang="en-US" sz="2400" b="1" dirty="0"/>
              <a:t> </a:t>
            </a:r>
            <a:r>
              <a:rPr lang="en-US" sz="2400" b="1" dirty="0" err="1"/>
              <a:t>oshirib</a:t>
            </a:r>
            <a:r>
              <a:rPr lang="en-US" sz="2400" b="1" dirty="0"/>
              <a:t> </a:t>
            </a:r>
            <a:r>
              <a:rPr lang="en-US" sz="2400" b="1" dirty="0" err="1"/>
              <a:t>borish</a:t>
            </a:r>
            <a:r>
              <a:rPr lang="en-US" sz="2400" b="1" dirty="0"/>
              <a:t>, </a:t>
            </a:r>
            <a:r>
              <a:rPr lang="en-US" sz="2400" b="1" dirty="0" err="1"/>
              <a:t>aholining</a:t>
            </a:r>
            <a:r>
              <a:rPr lang="en-US" sz="2400" b="1" dirty="0"/>
              <a:t> </a:t>
            </a:r>
            <a:r>
              <a:rPr lang="en-US" sz="2400" b="1" dirty="0" err="1"/>
              <a:t>intellektual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ma’naviy</a:t>
            </a:r>
            <a:r>
              <a:rPr lang="en-US" sz="2400" b="1" dirty="0"/>
              <a:t> </a:t>
            </a:r>
            <a:r>
              <a:rPr lang="en-US" sz="2400" b="1" dirty="0" err="1"/>
              <a:t>salohiyatini</a:t>
            </a:r>
            <a:r>
              <a:rPr lang="en-US" sz="2400" b="1" dirty="0"/>
              <a:t> </a:t>
            </a:r>
            <a:r>
              <a:rPr lang="en-US" sz="2400" b="1" dirty="0" err="1"/>
              <a:t>yuksaltirish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r>
              <a:rPr lang="en-US" sz="2400" b="1" dirty="0"/>
              <a:t> </a:t>
            </a:r>
            <a:r>
              <a:rPr lang="en-US" sz="2400" b="1" dirty="0" err="1"/>
              <a:t>muhim</a:t>
            </a:r>
            <a:r>
              <a:rPr lang="en-US" sz="2400" b="1" dirty="0"/>
              <a:t> </a:t>
            </a:r>
            <a:r>
              <a:rPr lang="en-US" sz="2400" b="1" dirty="0" err="1"/>
              <a:t>omil</a:t>
            </a:r>
            <a:r>
              <a:rPr lang="en-US" sz="2400" b="1" dirty="0"/>
              <a:t> </a:t>
            </a:r>
            <a:r>
              <a:rPr lang="en-US" sz="2400" b="1" dirty="0" err="1"/>
              <a:t>hisoblanadi</a:t>
            </a:r>
            <a:r>
              <a:rPr lang="en-US" sz="2400" b="1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9981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Стрелка вниз 3"/>
          <p:cNvSpPr/>
          <p:nvPr/>
        </p:nvSpPr>
        <p:spPr>
          <a:xfrm>
            <a:off x="783771" y="0"/>
            <a:ext cx="10014858" cy="2293257"/>
          </a:xfrm>
          <a:prstGeom prst="downArrow">
            <a:avLst>
              <a:gd name="adj1" fmla="val 50000"/>
              <a:gd name="adj2" fmla="val 589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 smtClean="0">
                <a:solidFill>
                  <a:schemeClr val="tx1"/>
                </a:solidFill>
              </a:rPr>
              <a:t>Respublika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Prezidenti</a:t>
            </a:r>
            <a:r>
              <a:rPr lang="en-US" b="1" dirty="0" smtClean="0">
                <a:solidFill>
                  <a:schemeClr val="tx1"/>
                </a:solidFill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</a:rPr>
              <a:t>Islom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Karimov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BMTning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Mingyillik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rivojlanish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maqsadlari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bo‘yicha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oliy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darajadagi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yalpi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majlisida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so‘zlagan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nutqida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bu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haqda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alohida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to‘xtaldi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va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quyidagi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fikrlarni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aytib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o’tdi</a:t>
            </a:r>
            <a:r>
              <a:rPr lang="en-US" b="1" dirty="0" smtClean="0">
                <a:solidFill>
                  <a:schemeClr val="tx1"/>
                </a:solidFill>
              </a:rPr>
              <a:t>: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3771" y="2409371"/>
            <a:ext cx="10014858" cy="13643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chemeClr val="tx1"/>
                </a:solidFill>
              </a:rPr>
              <a:t>Har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qanday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demokratik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davlat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fuqarolik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jamiyati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rivojining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mazmun-mohiyati</a:t>
            </a:r>
            <a:r>
              <a:rPr lang="en-US" sz="2000" dirty="0">
                <a:solidFill>
                  <a:schemeClr val="tx1"/>
                </a:solidFill>
              </a:rPr>
              <a:t> - </a:t>
            </a:r>
            <a:r>
              <a:rPr lang="en-US" sz="2000" dirty="0" err="1">
                <a:solidFill>
                  <a:schemeClr val="tx1"/>
                </a:solidFill>
              </a:rPr>
              <a:t>insonga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baxt-saodat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ulashish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uning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turmush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farovonligini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ta’minlashdan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iborat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3771" y="5050972"/>
            <a:ext cx="10014858" cy="14949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chemeClr val="tx1"/>
                </a:solidFill>
              </a:rPr>
              <a:t>Jamiyat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taraqqiyoti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nafaqat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mamlakat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iqtisodiy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salohiyatining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ortishi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uning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inson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kamol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topishi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o‘z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iqtidorini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ro‘yobga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chiqarishi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uchun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qanchalik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yo‘naltirilgani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bilan</a:t>
            </a:r>
            <a:r>
              <a:rPr lang="en-US" sz="2000" dirty="0">
                <a:solidFill>
                  <a:schemeClr val="tx1"/>
                </a:solidFill>
              </a:rPr>
              <a:t> ham </a:t>
            </a:r>
            <a:r>
              <a:rPr lang="en-US" sz="2000" dirty="0" err="1">
                <a:solidFill>
                  <a:schemeClr val="tx1"/>
                </a:solidFill>
              </a:rPr>
              <a:t>baholanadi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5268685" y="4003903"/>
            <a:ext cx="1045029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905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291772" y="797510"/>
            <a:ext cx="105664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Mamlakatimizda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sog‘liqni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aholini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joylarda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infratuzilmani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muhofazalash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resurslaridan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masalalari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ustuvor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barchasi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mohiyat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kamoloti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ma’naviy-moddiy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qondirilishi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yaratishga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sa’y-harakat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BMTning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taraqqiyoti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konsepsiyasiga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muvofiqdir.Inson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taraqqiyoti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konsepsiyasining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insoniyat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tarixining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davrlari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diniy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falsafiy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qarashlarga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borib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taqaladi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konsepsiyaning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tushunchasiga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Nobel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mukofoti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laureati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Amarti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Senning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imkoniyatlarni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kengaytirish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demakdir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asari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ko‘rsatdi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0935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/>
              <a:t>.</a:t>
            </a:r>
            <a:endParaRPr lang="ru-RU" sz="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" y="0"/>
            <a:ext cx="6037943" cy="68579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/>
              <a:t>Global </a:t>
            </a:r>
            <a:r>
              <a:rPr lang="en-US" sz="2800" b="1" dirty="0" smtClean="0"/>
              <a:t>Ming</a:t>
            </a:r>
            <a:r>
              <a:rPr lang="ru-RU" sz="2800" b="1" dirty="0" smtClean="0"/>
              <a:t> </a:t>
            </a:r>
            <a:r>
              <a:rPr lang="en-US" sz="2800" b="1" dirty="0" err="1" smtClean="0"/>
              <a:t>yillik</a:t>
            </a:r>
            <a:r>
              <a:rPr lang="en-US" sz="2800" b="1" dirty="0" smtClean="0"/>
              <a:t> </a:t>
            </a:r>
            <a:r>
              <a:rPr lang="en-US" sz="2800" b="1" dirty="0" err="1"/>
              <a:t>rivojlanish</a:t>
            </a:r>
            <a:r>
              <a:rPr lang="en-US" sz="2800" b="1" dirty="0"/>
              <a:t> </a:t>
            </a:r>
            <a:r>
              <a:rPr lang="en-US" sz="2800" b="1" dirty="0" err="1"/>
              <a:t>maqsadlari</a:t>
            </a:r>
            <a:r>
              <a:rPr lang="en-US" sz="2800" b="1" dirty="0"/>
              <a:t> </a:t>
            </a:r>
            <a:r>
              <a:rPr lang="en-US" sz="2800" b="1" dirty="0" err="1"/>
              <a:t>o‘ta</a:t>
            </a:r>
            <a:r>
              <a:rPr lang="en-US" sz="2800" b="1" dirty="0"/>
              <a:t> </a:t>
            </a:r>
            <a:r>
              <a:rPr lang="en-US" sz="2800" b="1" dirty="0" err="1"/>
              <a:t>qashshoqlikka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ochlikka</a:t>
            </a:r>
            <a:r>
              <a:rPr lang="en-US" sz="2800" b="1" dirty="0"/>
              <a:t> </a:t>
            </a:r>
            <a:r>
              <a:rPr lang="en-US" sz="2800" b="1" dirty="0" err="1"/>
              <a:t>barham</a:t>
            </a:r>
            <a:r>
              <a:rPr lang="en-US" sz="2800" b="1" dirty="0"/>
              <a:t> </a:t>
            </a:r>
            <a:r>
              <a:rPr lang="en-US" sz="2800" b="1" dirty="0" err="1"/>
              <a:t>berish</a:t>
            </a:r>
            <a:r>
              <a:rPr lang="en-US" sz="2800" b="1" dirty="0"/>
              <a:t>, </a:t>
            </a:r>
            <a:r>
              <a:rPr lang="en-US" sz="2800" b="1" dirty="0" err="1"/>
              <a:t>umumiy</a:t>
            </a:r>
            <a:r>
              <a:rPr lang="en-US" sz="2800" b="1" dirty="0"/>
              <a:t> </a:t>
            </a:r>
            <a:r>
              <a:rPr lang="en-US" sz="2800" b="1" dirty="0" err="1"/>
              <a:t>boshlang‘ich</a:t>
            </a:r>
            <a:r>
              <a:rPr lang="en-US" sz="2800" b="1" dirty="0"/>
              <a:t> </a:t>
            </a:r>
            <a:r>
              <a:rPr lang="en-US" sz="2800" b="1" dirty="0" err="1"/>
              <a:t>ta’limga</a:t>
            </a:r>
            <a:r>
              <a:rPr lang="en-US" sz="2800" b="1" dirty="0"/>
              <a:t> </a:t>
            </a:r>
            <a:r>
              <a:rPr lang="en-US" sz="2800" b="1" dirty="0" err="1"/>
              <a:t>erishish</a:t>
            </a:r>
            <a:r>
              <a:rPr lang="en-US" sz="2800" b="1" dirty="0"/>
              <a:t>, </a:t>
            </a:r>
            <a:r>
              <a:rPr lang="en-US" sz="2800" b="1" dirty="0" err="1"/>
              <a:t>ayollar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erkaklar</a:t>
            </a:r>
            <a:r>
              <a:rPr lang="en-US" sz="2800" b="1" dirty="0"/>
              <a:t> </a:t>
            </a:r>
            <a:r>
              <a:rPr lang="en-US" sz="2800" b="1" dirty="0" err="1"/>
              <a:t>tengligini</a:t>
            </a:r>
            <a:r>
              <a:rPr lang="en-US" sz="2800" b="1" dirty="0"/>
              <a:t> </a:t>
            </a:r>
            <a:r>
              <a:rPr lang="en-US" sz="2800" b="1" dirty="0" err="1"/>
              <a:t>rag‘batlantirish</a:t>
            </a:r>
            <a:r>
              <a:rPr lang="en-US" sz="2800" b="1" dirty="0"/>
              <a:t>, </a:t>
            </a:r>
            <a:r>
              <a:rPr lang="en-US" sz="2800" b="1" dirty="0" err="1"/>
              <a:t>ayollarning</a:t>
            </a:r>
            <a:r>
              <a:rPr lang="en-US" sz="2800" b="1" dirty="0"/>
              <a:t> </a:t>
            </a:r>
            <a:r>
              <a:rPr lang="en-US" sz="2800" b="1" dirty="0" err="1"/>
              <a:t>huquq</a:t>
            </a:r>
            <a:r>
              <a:rPr lang="en-US" sz="2800" b="1" dirty="0"/>
              <a:t> </a:t>
            </a:r>
            <a:r>
              <a:rPr lang="en-US" sz="2800" b="1" dirty="0" err="1"/>
              <a:t>hamda</a:t>
            </a:r>
            <a:r>
              <a:rPr lang="en-US" sz="2800" b="1" dirty="0"/>
              <a:t> </a:t>
            </a:r>
            <a:r>
              <a:rPr lang="en-US" sz="2800" b="1" dirty="0" err="1"/>
              <a:t>imkoniyatlarini</a:t>
            </a:r>
            <a:r>
              <a:rPr lang="en-US" sz="2800" b="1" dirty="0"/>
              <a:t> </a:t>
            </a:r>
            <a:r>
              <a:rPr lang="en-US" sz="2800" b="1" dirty="0" err="1"/>
              <a:t>kengaytirish</a:t>
            </a:r>
            <a:r>
              <a:rPr lang="en-US" sz="2800" b="1" dirty="0"/>
              <a:t>, </a:t>
            </a:r>
            <a:r>
              <a:rPr lang="en-US" sz="2800" b="1" dirty="0" err="1"/>
              <a:t>bolalar</a:t>
            </a:r>
            <a:r>
              <a:rPr lang="en-US" sz="2800" b="1" dirty="0"/>
              <a:t> </a:t>
            </a:r>
            <a:r>
              <a:rPr lang="en-US" sz="2800" b="1" dirty="0" err="1"/>
              <a:t>o‘limini</a:t>
            </a:r>
            <a:r>
              <a:rPr lang="en-US" sz="2800" b="1" dirty="0"/>
              <a:t> </a:t>
            </a:r>
            <a:r>
              <a:rPr lang="en-US" sz="2800" b="1" dirty="0" err="1"/>
              <a:t>qisqartirish</a:t>
            </a:r>
            <a:r>
              <a:rPr lang="en-US" sz="2800" b="1" dirty="0"/>
              <a:t>, </a:t>
            </a:r>
            <a:r>
              <a:rPr lang="en-US" sz="2800" b="1" dirty="0" err="1"/>
              <a:t>onalar</a:t>
            </a:r>
            <a:r>
              <a:rPr lang="en-US" sz="2800" b="1" dirty="0"/>
              <a:t> </a:t>
            </a:r>
            <a:r>
              <a:rPr lang="en-US" sz="2800" b="1" dirty="0" err="1"/>
              <a:t>salomatligini</a:t>
            </a:r>
            <a:r>
              <a:rPr lang="en-US" sz="2800" b="1" dirty="0"/>
              <a:t> </a:t>
            </a:r>
            <a:r>
              <a:rPr lang="en-US" sz="2800" b="1" dirty="0" err="1"/>
              <a:t>yaxshilash</a:t>
            </a:r>
            <a:r>
              <a:rPr lang="en-US" sz="2800" b="1" dirty="0"/>
              <a:t>, OIV/OITS, </a:t>
            </a:r>
            <a:r>
              <a:rPr lang="en-US" sz="2800" b="1" dirty="0" err="1"/>
              <a:t>bezgak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boshqa</a:t>
            </a:r>
            <a:r>
              <a:rPr lang="en-US" sz="2800" b="1" dirty="0"/>
              <a:t> </a:t>
            </a:r>
            <a:r>
              <a:rPr lang="en-US" sz="2800" b="1" dirty="0" err="1"/>
              <a:t>kasalliklarga</a:t>
            </a:r>
            <a:r>
              <a:rPr lang="en-US" sz="2800" b="1" dirty="0"/>
              <a:t> </a:t>
            </a:r>
            <a:r>
              <a:rPr lang="en-US" sz="2800" b="1" dirty="0" err="1"/>
              <a:t>qarshi</a:t>
            </a:r>
            <a:r>
              <a:rPr lang="en-US" sz="2800" b="1" dirty="0"/>
              <a:t> </a:t>
            </a:r>
            <a:r>
              <a:rPr lang="en-US" sz="2800" b="1" dirty="0" err="1"/>
              <a:t>kurash</a:t>
            </a:r>
            <a:r>
              <a:rPr lang="en-US" sz="2800" b="1" dirty="0"/>
              <a:t>, </a:t>
            </a:r>
            <a:r>
              <a:rPr lang="en-US" sz="2800" b="1" dirty="0" err="1"/>
              <a:t>ekologik</a:t>
            </a:r>
            <a:r>
              <a:rPr lang="en-US" sz="2800" b="1" dirty="0"/>
              <a:t> </a:t>
            </a:r>
            <a:r>
              <a:rPr lang="en-US" sz="2800" b="1" dirty="0" err="1"/>
              <a:t>barqarorlikni</a:t>
            </a:r>
            <a:r>
              <a:rPr lang="en-US" sz="2800" b="1" dirty="0"/>
              <a:t> </a:t>
            </a:r>
            <a:r>
              <a:rPr lang="en-US" sz="2800" b="1" dirty="0" err="1"/>
              <a:t>ta’minlash</a:t>
            </a:r>
            <a:r>
              <a:rPr lang="en-US" sz="2800" b="1" dirty="0"/>
              <a:t> </a:t>
            </a:r>
            <a:r>
              <a:rPr lang="en-US" sz="2800" b="1" dirty="0" err="1"/>
              <a:t>hamda</a:t>
            </a:r>
            <a:r>
              <a:rPr lang="en-US" sz="2800" b="1" dirty="0"/>
              <a:t> </a:t>
            </a:r>
            <a:r>
              <a:rPr lang="en-US" sz="2800" b="1" dirty="0" err="1"/>
              <a:t>rivojlanish</a:t>
            </a:r>
            <a:r>
              <a:rPr lang="en-US" sz="2800" b="1" dirty="0"/>
              <a:t> </a:t>
            </a:r>
            <a:r>
              <a:rPr lang="en-US" sz="2800" b="1" dirty="0" err="1"/>
              <a:t>maqsadida</a:t>
            </a:r>
            <a:r>
              <a:rPr lang="en-US" sz="2800" b="1" dirty="0"/>
              <a:t> global </a:t>
            </a:r>
            <a:r>
              <a:rPr lang="en-US" sz="2800" b="1" dirty="0" err="1"/>
              <a:t>hamkorlikni</a:t>
            </a:r>
            <a:r>
              <a:rPr lang="en-US" sz="2800" b="1" dirty="0"/>
              <a:t> </a:t>
            </a:r>
            <a:r>
              <a:rPr lang="en-US" sz="2800" b="1" dirty="0" err="1"/>
              <a:t>shakllantirishdan</a:t>
            </a:r>
            <a:r>
              <a:rPr lang="en-US" sz="2800" b="1" dirty="0"/>
              <a:t> </a:t>
            </a:r>
            <a:r>
              <a:rPr lang="en-US" sz="2800" b="1" dirty="0" err="1"/>
              <a:t>iboratdir</a:t>
            </a:r>
            <a:r>
              <a:rPr lang="en-US" sz="2800" b="1" dirty="0"/>
              <a:t>.</a:t>
            </a:r>
            <a:endParaRPr lang="ru-RU" sz="28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184" y="1"/>
            <a:ext cx="568681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4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pic>
        <p:nvPicPr>
          <p:cNvPr id="5123" name="Picture 3" descr="G:\slayd uchun rasm\slaydlar uchun rasmlar\slayd uchun rasm\1ddb958afc4b52707265dc0b1d515d0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783633" y="1484784"/>
            <a:ext cx="69127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bg1"/>
                </a:solidFill>
              </a:rPr>
              <a:t>E’TIBORINGIZ</a:t>
            </a:r>
          </a:p>
          <a:p>
            <a:r>
              <a:rPr lang="en-US" sz="7200" dirty="0">
                <a:solidFill>
                  <a:schemeClr val="bg1"/>
                </a:solidFill>
              </a:rPr>
              <a:t>    UCHUN</a:t>
            </a:r>
          </a:p>
          <a:p>
            <a:r>
              <a:rPr lang="en-US" sz="7200" dirty="0">
                <a:solidFill>
                  <a:schemeClr val="bg1"/>
                </a:solidFill>
              </a:rPr>
              <a:t>   RAXMAT</a:t>
            </a:r>
            <a:endParaRPr lang="ru-RU" sz="7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2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224</TotalTime>
  <Words>1151</Words>
  <Application>Microsoft Office PowerPoint</Application>
  <PresentationFormat>Широкоэкранный</PresentationFormat>
  <Paragraphs>98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Arial</vt:lpstr>
      <vt:lpstr>Calibri</vt:lpstr>
      <vt:lpstr>Cambria Math</vt:lpstr>
      <vt:lpstr>Times New Roman</vt:lpstr>
      <vt:lpstr>Trebuchet MS</vt:lpstr>
      <vt:lpstr>Wingdings 3</vt:lpstr>
      <vt:lpstr>Грань</vt:lpstr>
      <vt:lpstr>  </vt:lpstr>
      <vt:lpstr>‘’</vt:lpstr>
      <vt:lpstr>Презентация PowerPoint</vt:lpstr>
      <vt:lpstr>.</vt:lpstr>
      <vt:lpstr>Презентация PowerPoint</vt:lpstr>
      <vt:lpstr>Презентация PowerPoint</vt:lpstr>
      <vt:lpstr>Презентация PowerPoint</vt:lpstr>
      <vt:lpstr>`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.</vt:lpstr>
      <vt:lpstr>.</vt:lpstr>
      <vt:lpstr>Презентация PowerPoint</vt:lpstr>
      <vt:lpstr>.</vt:lpstr>
      <vt:lpstr>.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Lenovo</cp:lastModifiedBy>
  <cp:revision>36</cp:revision>
  <dcterms:created xsi:type="dcterms:W3CDTF">2019-04-19T09:34:48Z</dcterms:created>
  <dcterms:modified xsi:type="dcterms:W3CDTF">2019-04-22T13:07:57Z</dcterms:modified>
</cp:coreProperties>
</file>