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0"/>
  </p:notesMasterIdLst>
  <p:sldIdLst>
    <p:sldId id="257" r:id="rId2"/>
    <p:sldId id="258" r:id="rId3"/>
    <p:sldId id="259" r:id="rId4"/>
    <p:sldId id="260" r:id="rId5"/>
    <p:sldId id="261" r:id="rId6"/>
    <p:sldId id="292" r:id="rId7"/>
    <p:sldId id="262" r:id="rId8"/>
    <p:sldId id="264" r:id="rId9"/>
    <p:sldId id="293" r:id="rId10"/>
    <p:sldId id="294" r:id="rId11"/>
    <p:sldId id="273" r:id="rId12"/>
    <p:sldId id="295" r:id="rId13"/>
    <p:sldId id="296" r:id="rId14"/>
    <p:sldId id="276" r:id="rId15"/>
    <p:sldId id="270" r:id="rId16"/>
    <p:sldId id="297" r:id="rId17"/>
    <p:sldId id="279" r:id="rId18"/>
    <p:sldId id="280" r:id="rId19"/>
    <p:sldId id="282" r:id="rId20"/>
    <p:sldId id="283" r:id="rId21"/>
    <p:sldId id="284" r:id="rId22"/>
    <p:sldId id="285" r:id="rId23"/>
    <p:sldId id="298" r:id="rId24"/>
    <p:sldId id="299" r:id="rId25"/>
    <p:sldId id="288" r:id="rId26"/>
    <p:sldId id="289" r:id="rId27"/>
    <p:sldId id="291" r:id="rId28"/>
    <p:sldId id="290"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Documents%20and%20Settings\User\&#1056;&#1072;&#1073;&#1086;&#1095;&#1080;&#1081;%20&#1089;&#1090;&#1086;&#1083;\&#1076;&#1077;&#1084;&#1086;&#1075;&#1088;&#1072;&#1092;&#1080;&#1103;%20&#1087;&#1080;&#1088;&#1072;&#1084;&#1080;&#1076;&#1072;.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bill\Desktop\&#1051;&#1080;&#1089;&#1090;%20Microsoft%20Office%20Excel.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bill\Desktop\&#1051;&#1080;&#1089;&#1090;%20Microsoft%20Office%20Excel.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bill\Desktop\&#1051;&#1080;&#1089;&#1090;%20Microsoft%20Office%20Excel.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bill\Desktop\&#1051;&#1080;&#1089;&#1090;%20Microsoft%20Office%20Exce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25"/>
    </mc:Choice>
    <mc:Fallback>
      <c:style val="25"/>
    </mc:Fallback>
  </mc:AlternateContent>
  <c:chart>
    <c:autoTitleDeleted val="0"/>
    <c:plotArea>
      <c:layout>
        <c:manualLayout>
          <c:layoutTarget val="inner"/>
          <c:xMode val="edge"/>
          <c:yMode val="edge"/>
          <c:x val="7.4737933155395231E-2"/>
          <c:y val="3.1041988678229195E-2"/>
          <c:w val="0.75664478505013677"/>
          <c:h val="0.8892296614016687"/>
        </c:manualLayout>
      </c:layout>
      <c:barChart>
        <c:barDir val="bar"/>
        <c:grouping val="stacked"/>
        <c:varyColors val="0"/>
        <c:ser>
          <c:idx val="0"/>
          <c:order val="0"/>
          <c:tx>
            <c:strRef>
              <c:f>Лист1!$F$1</c:f>
              <c:strCache>
                <c:ptCount val="1"/>
                <c:pt idx="0">
                  <c:v>Эркаклар</c:v>
                </c:pt>
              </c:strCache>
            </c:strRef>
          </c:tx>
          <c:invertIfNegative val="0"/>
          <c:cat>
            <c:strRef>
              <c:f>Лист1!$E$2:$E$22</c:f>
              <c:strCache>
                <c:ptCount val="14"/>
                <c:pt idx="0">
                  <c:v>0-2</c:v>
                </c:pt>
                <c:pt idx="1">
                  <c:v>3-5</c:v>
                </c:pt>
                <c:pt idx="2">
                  <c:v>6-7</c:v>
                </c:pt>
                <c:pt idx="3">
                  <c:v>8-15</c:v>
                </c:pt>
                <c:pt idx="4">
                  <c:v>16-17</c:v>
                </c:pt>
                <c:pt idx="5">
                  <c:v>18-19</c:v>
                </c:pt>
                <c:pt idx="6">
                  <c:v>20-24</c:v>
                </c:pt>
                <c:pt idx="7">
                  <c:v>25-29</c:v>
                </c:pt>
                <c:pt idx="8">
                  <c:v>30-34</c:v>
                </c:pt>
                <c:pt idx="9">
                  <c:v>35-39</c:v>
                </c:pt>
                <c:pt idx="10">
                  <c:v>40-49</c:v>
                </c:pt>
                <c:pt idx="11">
                  <c:v>50-59</c:v>
                </c:pt>
                <c:pt idx="12">
                  <c:v>60-69</c:v>
                </c:pt>
                <c:pt idx="13">
                  <c:v>70+</c:v>
                </c:pt>
              </c:strCache>
            </c:strRef>
          </c:cat>
          <c:val>
            <c:numRef>
              <c:f>Лист1!$F$2:$F$22</c:f>
              <c:numCache>
                <c:formatCode>General</c:formatCode>
                <c:ptCount val="21"/>
                <c:pt idx="0">
                  <c:v>-811300</c:v>
                </c:pt>
                <c:pt idx="1">
                  <c:v>-923300</c:v>
                </c:pt>
                <c:pt idx="2">
                  <c:v>-645800</c:v>
                </c:pt>
                <c:pt idx="3">
                  <c:v>-2497000</c:v>
                </c:pt>
                <c:pt idx="4">
                  <c:v>-530000</c:v>
                </c:pt>
                <c:pt idx="5">
                  <c:v>-490200</c:v>
                </c:pt>
                <c:pt idx="6">
                  <c:v>-1101500</c:v>
                </c:pt>
                <c:pt idx="7">
                  <c:v>-984600</c:v>
                </c:pt>
                <c:pt idx="8">
                  <c:v>-867500</c:v>
                </c:pt>
                <c:pt idx="9">
                  <c:v>-851200</c:v>
                </c:pt>
                <c:pt idx="10">
                  <c:v>-1177700</c:v>
                </c:pt>
                <c:pt idx="11">
                  <c:v>-520600</c:v>
                </c:pt>
                <c:pt idx="12">
                  <c:v>-497700</c:v>
                </c:pt>
                <c:pt idx="13">
                  <c:v>-396000</c:v>
                </c:pt>
              </c:numCache>
            </c:numRef>
          </c:val>
        </c:ser>
        <c:ser>
          <c:idx val="1"/>
          <c:order val="1"/>
          <c:tx>
            <c:strRef>
              <c:f>Лист1!$G$1</c:f>
              <c:strCache>
                <c:ptCount val="1"/>
                <c:pt idx="0">
                  <c:v>Аёллар </c:v>
                </c:pt>
              </c:strCache>
            </c:strRef>
          </c:tx>
          <c:invertIfNegative val="0"/>
          <c:cat>
            <c:strRef>
              <c:f>Лист1!$E$2:$E$22</c:f>
              <c:strCache>
                <c:ptCount val="14"/>
                <c:pt idx="0">
                  <c:v>0-2</c:v>
                </c:pt>
                <c:pt idx="1">
                  <c:v>3-5</c:v>
                </c:pt>
                <c:pt idx="2">
                  <c:v>6-7</c:v>
                </c:pt>
                <c:pt idx="3">
                  <c:v>8-15</c:v>
                </c:pt>
                <c:pt idx="4">
                  <c:v>16-17</c:v>
                </c:pt>
                <c:pt idx="5">
                  <c:v>18-19</c:v>
                </c:pt>
                <c:pt idx="6">
                  <c:v>20-24</c:v>
                </c:pt>
                <c:pt idx="7">
                  <c:v>25-29</c:v>
                </c:pt>
                <c:pt idx="8">
                  <c:v>30-34</c:v>
                </c:pt>
                <c:pt idx="9">
                  <c:v>35-39</c:v>
                </c:pt>
                <c:pt idx="10">
                  <c:v>40-49</c:v>
                </c:pt>
                <c:pt idx="11">
                  <c:v>50-59</c:v>
                </c:pt>
                <c:pt idx="12">
                  <c:v>60-69</c:v>
                </c:pt>
                <c:pt idx="13">
                  <c:v>70+</c:v>
                </c:pt>
              </c:strCache>
            </c:strRef>
          </c:cat>
          <c:val>
            <c:numRef>
              <c:f>Лист1!$G$2:$G$22</c:f>
              <c:numCache>
                <c:formatCode>General</c:formatCode>
                <c:ptCount val="21"/>
                <c:pt idx="0">
                  <c:v>853400</c:v>
                </c:pt>
                <c:pt idx="1">
                  <c:v>969400</c:v>
                </c:pt>
                <c:pt idx="2">
                  <c:v>673900</c:v>
                </c:pt>
                <c:pt idx="3">
                  <c:v>2570100</c:v>
                </c:pt>
                <c:pt idx="4">
                  <c:v>536600</c:v>
                </c:pt>
                <c:pt idx="5">
                  <c:v>501100</c:v>
                </c:pt>
                <c:pt idx="6">
                  <c:v>1117600</c:v>
                </c:pt>
                <c:pt idx="7">
                  <c:v>990000</c:v>
                </c:pt>
                <c:pt idx="8">
                  <c:v>835200</c:v>
                </c:pt>
                <c:pt idx="9">
                  <c:v>822300</c:v>
                </c:pt>
                <c:pt idx="10">
                  <c:v>1137200</c:v>
                </c:pt>
                <c:pt idx="11">
                  <c:v>505500</c:v>
                </c:pt>
                <c:pt idx="12">
                  <c:v>438600</c:v>
                </c:pt>
                <c:pt idx="13">
                  <c:v>242400</c:v>
                </c:pt>
              </c:numCache>
            </c:numRef>
          </c:val>
        </c:ser>
        <c:dLbls>
          <c:showLegendKey val="0"/>
          <c:showVal val="0"/>
          <c:showCatName val="0"/>
          <c:showSerName val="0"/>
          <c:showPercent val="0"/>
          <c:showBubbleSize val="0"/>
        </c:dLbls>
        <c:gapWidth val="75"/>
        <c:overlap val="100"/>
        <c:axId val="242316088"/>
        <c:axId val="242318048"/>
      </c:barChart>
      <c:catAx>
        <c:axId val="242316088"/>
        <c:scaling>
          <c:orientation val="minMax"/>
        </c:scaling>
        <c:delete val="0"/>
        <c:axPos val="l"/>
        <c:numFmt formatCode="General" sourceLinked="1"/>
        <c:majorTickMark val="none"/>
        <c:minorTickMark val="none"/>
        <c:tickLblPos val="nextTo"/>
        <c:txPr>
          <a:bodyPr rot="0" vert="horz"/>
          <a:lstStyle/>
          <a:p>
            <a:pPr>
              <a:defRPr lang="ru-RU"/>
            </a:pPr>
            <a:endParaRPr lang="ru-RU"/>
          </a:p>
        </c:txPr>
        <c:crossAx val="242318048"/>
        <c:crossesAt val="0"/>
        <c:auto val="1"/>
        <c:lblAlgn val="ctr"/>
        <c:lblOffset val="0"/>
        <c:tickLblSkip val="1"/>
        <c:tickMarkSkip val="4"/>
        <c:noMultiLvlLbl val="0"/>
      </c:catAx>
      <c:valAx>
        <c:axId val="242318048"/>
        <c:scaling>
          <c:orientation val="minMax"/>
        </c:scaling>
        <c:delete val="0"/>
        <c:axPos val="b"/>
        <c:majorGridlines/>
        <c:minorGridlines/>
        <c:numFmt formatCode="#,###;#,###" sourceLinked="0"/>
        <c:majorTickMark val="out"/>
        <c:minorTickMark val="none"/>
        <c:tickLblPos val="nextTo"/>
        <c:txPr>
          <a:bodyPr rot="0" vert="horz"/>
          <a:lstStyle/>
          <a:p>
            <a:pPr>
              <a:defRPr lang="ru-RU"/>
            </a:pPr>
            <a:endParaRPr lang="ru-RU"/>
          </a:p>
        </c:txPr>
        <c:crossAx val="242316088"/>
        <c:crosses val="autoZero"/>
        <c:crossBetween val="between"/>
      </c:valAx>
    </c:plotArea>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2800">
                <a:solidFill>
                  <a:schemeClr val="bg1">
                    <a:lumMod val="95000"/>
                    <a:lumOff val="5000"/>
                  </a:schemeClr>
                </a:solidFill>
              </a:defRPr>
            </a:pPr>
            <a:r>
              <a:rPr lang="ru-RU" sz="2800">
                <a:solidFill>
                  <a:schemeClr val="bg1">
                    <a:lumMod val="95000"/>
                    <a:lumOff val="5000"/>
                  </a:schemeClr>
                </a:solidFill>
                <a:latin typeface="Times New Roman" pitchFamily="18" charset="0"/>
                <a:cs typeface="Times New Roman" pitchFamily="18" charset="0"/>
              </a:rPr>
              <a:t>Аёллар</a:t>
            </a:r>
          </a:p>
        </c:rich>
      </c:tx>
      <c:overlay val="0"/>
    </c:title>
    <c:autoTitleDeleted val="0"/>
    <c:plotArea>
      <c:layout>
        <c:manualLayout>
          <c:layoutTarget val="inner"/>
          <c:xMode val="edge"/>
          <c:yMode val="edge"/>
          <c:x val="7.5774267689434599E-2"/>
          <c:y val="0.10852421698340534"/>
          <c:w val="0.78430032180624032"/>
          <c:h val="0.88068043092841741"/>
        </c:manualLayout>
      </c:layout>
      <c:barChart>
        <c:barDir val="bar"/>
        <c:grouping val="clustered"/>
        <c:varyColors val="0"/>
        <c:ser>
          <c:idx val="0"/>
          <c:order val="0"/>
          <c:tx>
            <c:strRef>
              <c:f>ayollar!$C$4</c:f>
              <c:strCache>
                <c:ptCount val="1"/>
                <c:pt idx="0">
                  <c:v>аёллар</c:v>
                </c:pt>
              </c:strCache>
            </c:strRef>
          </c:tx>
          <c:spPr>
            <a:effectLst>
              <a:outerShdw blurRad="50800" dist="50800" dir="5400000" algn="ctr" rotWithShape="0">
                <a:srgbClr val="C00000"/>
              </a:outerShdw>
            </a:effectLst>
          </c:spPr>
          <c:invertIfNegative val="1"/>
          <c:dLbls>
            <c:dLbl>
              <c:idx val="0"/>
              <c:layout>
                <c:manualLayout>
                  <c:x val="-5.4124476921024716E-3"/>
                  <c:y val="-1.51999451046602E-2"/>
                </c:manualLayout>
              </c:layout>
              <c:tx>
                <c:rich>
                  <a:bodyPr/>
                  <a:lstStyle/>
                  <a:p>
                    <a:r>
                      <a:rPr lang="en-US" b="0" dirty="0">
                        <a:solidFill>
                          <a:schemeClr val="bg1">
                            <a:lumMod val="95000"/>
                            <a:lumOff val="5000"/>
                          </a:schemeClr>
                        </a:solidFill>
                      </a:rPr>
                      <a:t>1707</a:t>
                    </a:r>
                  </a:p>
                </c:rich>
              </c:tx>
              <c:showLegendKey val="0"/>
              <c:showVal val="1"/>
              <c:showCatName val="0"/>
              <c:showSerName val="0"/>
              <c:showPercent val="0"/>
              <c:showBubbleSize val="0"/>
              <c:extLst>
                <c:ext xmlns:c15="http://schemas.microsoft.com/office/drawing/2012/chart" uri="{CE6537A1-D6FC-4f65-9D91-7224C49458BB}"/>
              </c:extLst>
            </c:dLbl>
            <c:dLbl>
              <c:idx val="15"/>
              <c:layout>
                <c:manualLayout>
                  <c:x val="-3.6111111111111212E-2"/>
                  <c:y val="-1.3888888888889034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lang="en-US" sz="1200">
                    <a:latin typeface="Times New Roman" pitchFamily="18" charset="0"/>
                    <a:cs typeface="Times New Roman" pitchFamily="18"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ayollar!$B$5:$B$22</c:f>
              <c:strCache>
                <c:ptCount val="18"/>
                <c:pt idx="0">
                  <c:v>85+</c:v>
                </c:pt>
                <c:pt idx="1">
                  <c:v> 80 - 84</c:v>
                </c:pt>
                <c:pt idx="2">
                  <c:v> 75 - 79</c:v>
                </c:pt>
                <c:pt idx="3">
                  <c:v> 70 - 74</c:v>
                </c:pt>
                <c:pt idx="4">
                  <c:v> 65 - 69</c:v>
                </c:pt>
                <c:pt idx="5">
                  <c:v>60 - 64</c:v>
                </c:pt>
                <c:pt idx="6">
                  <c:v> 55 - 59</c:v>
                </c:pt>
                <c:pt idx="7">
                  <c:v> 50 - 54</c:v>
                </c:pt>
                <c:pt idx="8">
                  <c:v> 45 - 49</c:v>
                </c:pt>
                <c:pt idx="9">
                  <c:v> 40 - 44</c:v>
                </c:pt>
                <c:pt idx="10">
                  <c:v> 35 - 39 </c:v>
                </c:pt>
                <c:pt idx="11">
                  <c:v> 30 - 34</c:v>
                </c:pt>
                <c:pt idx="12">
                  <c:v> 25 - 29</c:v>
                </c:pt>
                <c:pt idx="13">
                  <c:v> 20 - 24</c:v>
                </c:pt>
                <c:pt idx="14">
                  <c:v> 15 - 19</c:v>
                </c:pt>
                <c:pt idx="15">
                  <c:v> 10 - 14</c:v>
                </c:pt>
                <c:pt idx="16">
                  <c:v> 5 - 9</c:v>
                </c:pt>
                <c:pt idx="17">
                  <c:v>0 - 4</c:v>
                </c:pt>
              </c:strCache>
            </c:strRef>
          </c:cat>
          <c:val>
            <c:numRef>
              <c:f>ayollar!$C$5:$C$22</c:f>
              <c:numCache>
                <c:formatCode>General</c:formatCode>
                <c:ptCount val="18"/>
                <c:pt idx="0">
                  <c:v>1707</c:v>
                </c:pt>
                <c:pt idx="1">
                  <c:v>2684</c:v>
                </c:pt>
                <c:pt idx="2">
                  <c:v>4403</c:v>
                </c:pt>
                <c:pt idx="3">
                  <c:v>8417</c:v>
                </c:pt>
                <c:pt idx="4">
                  <c:v>13719</c:v>
                </c:pt>
                <c:pt idx="5">
                  <c:v>16243</c:v>
                </c:pt>
                <c:pt idx="6">
                  <c:v>14239</c:v>
                </c:pt>
                <c:pt idx="7">
                  <c:v>14386</c:v>
                </c:pt>
                <c:pt idx="8">
                  <c:v>28426</c:v>
                </c:pt>
                <c:pt idx="9">
                  <c:v>41085</c:v>
                </c:pt>
                <c:pt idx="10">
                  <c:v>53688</c:v>
                </c:pt>
                <c:pt idx="11">
                  <c:v>57898</c:v>
                </c:pt>
                <c:pt idx="12">
                  <c:v>63043</c:v>
                </c:pt>
                <c:pt idx="13">
                  <c:v>69180</c:v>
                </c:pt>
                <c:pt idx="14">
                  <c:v>81213</c:v>
                </c:pt>
                <c:pt idx="15">
                  <c:v>96395</c:v>
                </c:pt>
                <c:pt idx="16">
                  <c:v>105750</c:v>
                </c:pt>
                <c:pt idx="17">
                  <c:v>89754</c:v>
                </c:pt>
              </c:numCache>
            </c:numRef>
          </c:val>
        </c:ser>
        <c:dLbls>
          <c:showLegendKey val="0"/>
          <c:showVal val="1"/>
          <c:showCatName val="0"/>
          <c:showSerName val="0"/>
          <c:showPercent val="0"/>
          <c:showBubbleSize val="0"/>
        </c:dLbls>
        <c:gapWidth val="150"/>
        <c:overlap val="-25"/>
        <c:axId val="242316872"/>
        <c:axId val="242316480"/>
      </c:barChart>
      <c:catAx>
        <c:axId val="242316872"/>
        <c:scaling>
          <c:orientation val="maxMin"/>
        </c:scaling>
        <c:delete val="0"/>
        <c:axPos val="r"/>
        <c:numFmt formatCode="General" sourceLinked="0"/>
        <c:majorTickMark val="none"/>
        <c:minorTickMark val="none"/>
        <c:tickLblPos val="nextTo"/>
        <c:txPr>
          <a:bodyPr/>
          <a:lstStyle/>
          <a:p>
            <a:pPr>
              <a:defRPr lang="en-US" sz="1200">
                <a:latin typeface="Times New Roman" pitchFamily="18" charset="0"/>
                <a:cs typeface="Times New Roman" pitchFamily="18" charset="0"/>
              </a:defRPr>
            </a:pPr>
            <a:endParaRPr lang="ru-RU"/>
          </a:p>
        </c:txPr>
        <c:crossAx val="242316480"/>
        <c:crossesAt val="0"/>
        <c:auto val="1"/>
        <c:lblAlgn val="ctr"/>
        <c:lblOffset val="100"/>
        <c:noMultiLvlLbl val="0"/>
      </c:catAx>
      <c:valAx>
        <c:axId val="242316480"/>
        <c:scaling>
          <c:orientation val="maxMin"/>
        </c:scaling>
        <c:delete val="1"/>
        <c:axPos val="t"/>
        <c:numFmt formatCode="General" sourceLinked="1"/>
        <c:majorTickMark val="none"/>
        <c:minorTickMark val="none"/>
        <c:tickLblPos val="none"/>
        <c:crossAx val="242316872"/>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a:pPr>
            <a:r>
              <a:rPr lang="ru-RU" sz="2400" dirty="0" err="1">
                <a:solidFill>
                  <a:schemeClr val="bg1">
                    <a:lumMod val="95000"/>
                    <a:lumOff val="5000"/>
                  </a:schemeClr>
                </a:solidFill>
                <a:latin typeface="Times New Roman" pitchFamily="18" charset="0"/>
                <a:cs typeface="Times New Roman" pitchFamily="18" charset="0"/>
              </a:rPr>
              <a:t>Эркаклар</a:t>
            </a:r>
            <a:endParaRPr lang="ru-RU" sz="2400" dirty="0">
              <a:solidFill>
                <a:schemeClr val="bg1">
                  <a:lumMod val="95000"/>
                  <a:lumOff val="5000"/>
                </a:schemeClr>
              </a:solidFill>
              <a:latin typeface="Times New Roman" pitchFamily="18" charset="0"/>
              <a:cs typeface="Times New Roman" pitchFamily="18" charset="0"/>
            </a:endParaRPr>
          </a:p>
        </c:rich>
      </c:tx>
      <c:layout>
        <c:manualLayout>
          <c:xMode val="edge"/>
          <c:yMode val="edge"/>
          <c:x val="0.41266847625694647"/>
          <c:y val="2.8530326695726617E-2"/>
        </c:manualLayout>
      </c:layout>
      <c:overlay val="0"/>
    </c:title>
    <c:autoTitleDeleted val="0"/>
    <c:plotArea>
      <c:layout>
        <c:manualLayout>
          <c:layoutTarget val="inner"/>
          <c:xMode val="edge"/>
          <c:yMode val="edge"/>
          <c:x val="0"/>
          <c:y val="0.12730868585391369"/>
          <c:w val="0.74581133432799163"/>
          <c:h val="0.83933544573294139"/>
        </c:manualLayout>
      </c:layout>
      <c:barChart>
        <c:barDir val="bar"/>
        <c:grouping val="clustered"/>
        <c:varyColors val="0"/>
        <c:ser>
          <c:idx val="0"/>
          <c:order val="0"/>
          <c:spPr>
            <a:effectLst>
              <a:outerShdw blurRad="50800" dist="50800" dir="5400000" algn="ctr" rotWithShape="0">
                <a:schemeClr val="tx1"/>
              </a:outerShdw>
            </a:effectLst>
          </c:spPr>
          <c:invertIfNegative val="0"/>
          <c:dLbls>
            <c:spPr>
              <a:noFill/>
              <a:ln>
                <a:noFill/>
              </a:ln>
              <a:effectLst/>
            </c:spPr>
            <c:txPr>
              <a:bodyPr/>
              <a:lstStyle/>
              <a:p>
                <a:pPr>
                  <a:defRPr lang="en-US" sz="1200">
                    <a:latin typeface="Times New Roman" pitchFamily="18" charset="0"/>
                    <a:cs typeface="Times New Roman" pitchFamily="18"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erkaklar!$B$5:$B$22</c:f>
              <c:strCache>
                <c:ptCount val="18"/>
                <c:pt idx="0">
                  <c:v>0 - 4</c:v>
                </c:pt>
                <c:pt idx="1">
                  <c:v> 5 - 9</c:v>
                </c:pt>
                <c:pt idx="2">
                  <c:v> 10 - 14</c:v>
                </c:pt>
                <c:pt idx="3">
                  <c:v> 15 - 19</c:v>
                </c:pt>
                <c:pt idx="4">
                  <c:v> 20 - 24</c:v>
                </c:pt>
                <c:pt idx="5">
                  <c:v> 25 - 29</c:v>
                </c:pt>
                <c:pt idx="6">
                  <c:v> 30 - 34</c:v>
                </c:pt>
                <c:pt idx="7">
                  <c:v> 35 - 39 </c:v>
                </c:pt>
                <c:pt idx="8">
                  <c:v> 40 - 44</c:v>
                </c:pt>
                <c:pt idx="9">
                  <c:v> 45 - 49</c:v>
                </c:pt>
                <c:pt idx="10">
                  <c:v> 50 - 54</c:v>
                </c:pt>
                <c:pt idx="11">
                  <c:v> 55 - 59</c:v>
                </c:pt>
                <c:pt idx="12">
                  <c:v>60 - 64</c:v>
                </c:pt>
                <c:pt idx="13">
                  <c:v> 65 - 69</c:v>
                </c:pt>
                <c:pt idx="14">
                  <c:v> 70 - 74</c:v>
                </c:pt>
                <c:pt idx="15">
                  <c:v> 75 - 79</c:v>
                </c:pt>
                <c:pt idx="16">
                  <c:v> 80 - 84</c:v>
                </c:pt>
                <c:pt idx="17">
                  <c:v> 85+</c:v>
                </c:pt>
              </c:strCache>
            </c:strRef>
          </c:cat>
          <c:val>
            <c:numRef>
              <c:f>erkaklar!$C$5:$C$22</c:f>
              <c:numCache>
                <c:formatCode>General</c:formatCode>
                <c:ptCount val="18"/>
                <c:pt idx="0">
                  <c:v>94791</c:v>
                </c:pt>
                <c:pt idx="1">
                  <c:v>109849</c:v>
                </c:pt>
                <c:pt idx="2">
                  <c:v>98778</c:v>
                </c:pt>
                <c:pt idx="3">
                  <c:v>82804</c:v>
                </c:pt>
                <c:pt idx="4">
                  <c:v>71146</c:v>
                </c:pt>
                <c:pt idx="5">
                  <c:v>62615</c:v>
                </c:pt>
                <c:pt idx="6">
                  <c:v>53962</c:v>
                </c:pt>
                <c:pt idx="7">
                  <c:v>52015</c:v>
                </c:pt>
                <c:pt idx="8">
                  <c:v>40285</c:v>
                </c:pt>
                <c:pt idx="9">
                  <c:v>28550</c:v>
                </c:pt>
                <c:pt idx="10">
                  <c:v>14504</c:v>
                </c:pt>
                <c:pt idx="11">
                  <c:v>15576</c:v>
                </c:pt>
                <c:pt idx="12">
                  <c:v>15913</c:v>
                </c:pt>
                <c:pt idx="13">
                  <c:v>11909</c:v>
                </c:pt>
                <c:pt idx="14">
                  <c:v>7519</c:v>
                </c:pt>
                <c:pt idx="15">
                  <c:v>2485</c:v>
                </c:pt>
                <c:pt idx="16">
                  <c:v>1029</c:v>
                </c:pt>
                <c:pt idx="17">
                  <c:v>874</c:v>
                </c:pt>
              </c:numCache>
            </c:numRef>
          </c:val>
        </c:ser>
        <c:dLbls>
          <c:showLegendKey val="0"/>
          <c:showVal val="1"/>
          <c:showCatName val="0"/>
          <c:showSerName val="0"/>
          <c:showPercent val="0"/>
          <c:showBubbleSize val="0"/>
        </c:dLbls>
        <c:gapWidth val="150"/>
        <c:overlap val="-25"/>
        <c:axId val="242317656"/>
        <c:axId val="242314520"/>
      </c:barChart>
      <c:catAx>
        <c:axId val="242317656"/>
        <c:scaling>
          <c:orientation val="minMax"/>
        </c:scaling>
        <c:delete val="1"/>
        <c:axPos val="l"/>
        <c:numFmt formatCode="General" sourceLinked="0"/>
        <c:majorTickMark val="none"/>
        <c:minorTickMark val="none"/>
        <c:tickLblPos val="none"/>
        <c:crossAx val="242314520"/>
        <c:crosses val="autoZero"/>
        <c:auto val="1"/>
        <c:lblAlgn val="ctr"/>
        <c:lblOffset val="100"/>
        <c:noMultiLvlLbl val="0"/>
      </c:catAx>
      <c:valAx>
        <c:axId val="242314520"/>
        <c:scaling>
          <c:orientation val="minMax"/>
        </c:scaling>
        <c:delete val="1"/>
        <c:axPos val="b"/>
        <c:numFmt formatCode="General" sourceLinked="1"/>
        <c:majorTickMark val="out"/>
        <c:minorTickMark val="none"/>
        <c:tickLblPos val="none"/>
        <c:crossAx val="242317656"/>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a:latin typeface="Times New Roman" pitchFamily="18" charset="0"/>
                <a:cs typeface="Times New Roman" pitchFamily="18" charset="0"/>
              </a:defRPr>
            </a:pPr>
            <a:r>
              <a:rPr lang="ru-RU" sz="2800" dirty="0" err="1">
                <a:solidFill>
                  <a:schemeClr val="bg1">
                    <a:lumMod val="95000"/>
                    <a:lumOff val="5000"/>
                  </a:schemeClr>
                </a:solidFill>
                <a:latin typeface="Times New Roman" pitchFamily="18" charset="0"/>
                <a:cs typeface="Times New Roman" pitchFamily="18" charset="0"/>
              </a:rPr>
              <a:t>Аёллар</a:t>
            </a:r>
            <a:endParaRPr lang="ru-RU" sz="2800" dirty="0">
              <a:solidFill>
                <a:schemeClr val="bg1">
                  <a:lumMod val="95000"/>
                  <a:lumOff val="5000"/>
                </a:schemeClr>
              </a:solidFill>
              <a:latin typeface="Times New Roman" pitchFamily="18" charset="0"/>
              <a:cs typeface="Times New Roman" pitchFamily="18" charset="0"/>
            </a:endParaRPr>
          </a:p>
        </c:rich>
      </c:tx>
      <c:overlay val="0"/>
    </c:title>
    <c:autoTitleDeleted val="0"/>
    <c:plotArea>
      <c:layout>
        <c:manualLayout>
          <c:layoutTarget val="inner"/>
          <c:xMode val="edge"/>
          <c:yMode val="edge"/>
          <c:x val="4.0682170486614225E-2"/>
          <c:y val="0.10853193967100104"/>
          <c:w val="0.95931785625778465"/>
          <c:h val="0.86083683004689893"/>
        </c:manualLayout>
      </c:layout>
      <c:barChart>
        <c:barDir val="bar"/>
        <c:grouping val="clustered"/>
        <c:varyColors val="0"/>
        <c:ser>
          <c:idx val="0"/>
          <c:order val="0"/>
          <c:tx>
            <c:strRef>
              <c:f>ayollar!$C$4</c:f>
              <c:strCache>
                <c:ptCount val="1"/>
                <c:pt idx="0">
                  <c:v>аёллар</c:v>
                </c:pt>
              </c:strCache>
            </c:strRef>
          </c:tx>
          <c:spPr>
            <a:effectLst>
              <a:outerShdw blurRad="50800" dist="50800" dir="5400000" algn="ctr" rotWithShape="0">
                <a:srgbClr val="F7177C"/>
              </a:outerShdw>
            </a:effectLst>
          </c:spPr>
          <c:invertIfNegative val="1"/>
          <c:dLbls>
            <c:dLbl>
              <c:idx val="15"/>
              <c:layout>
                <c:manualLayout>
                  <c:x val="-3.6111111111111212E-2"/>
                  <c:y val="-1.3888888888889043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lang="en-US" sz="1100" baseline="0">
                    <a:latin typeface="Times New Roman" pitchFamily="18"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ayollar!$B$5:$B$22</c:f>
              <c:strCache>
                <c:ptCount val="18"/>
                <c:pt idx="0">
                  <c:v>85+</c:v>
                </c:pt>
                <c:pt idx="1">
                  <c:v> 80 - 84</c:v>
                </c:pt>
                <c:pt idx="2">
                  <c:v> 75 - 79</c:v>
                </c:pt>
                <c:pt idx="3">
                  <c:v> 70 - 74</c:v>
                </c:pt>
                <c:pt idx="4">
                  <c:v> 65 - 69</c:v>
                </c:pt>
                <c:pt idx="5">
                  <c:v>60 - 64</c:v>
                </c:pt>
                <c:pt idx="6">
                  <c:v> 55 - 59</c:v>
                </c:pt>
                <c:pt idx="7">
                  <c:v> 50 - 54</c:v>
                </c:pt>
                <c:pt idx="8">
                  <c:v> 45 - 49</c:v>
                </c:pt>
                <c:pt idx="9">
                  <c:v> 40 - 44</c:v>
                </c:pt>
                <c:pt idx="10">
                  <c:v> 35 - 39 </c:v>
                </c:pt>
                <c:pt idx="11">
                  <c:v> 30 - 34</c:v>
                </c:pt>
                <c:pt idx="12">
                  <c:v> 25 - 29</c:v>
                </c:pt>
                <c:pt idx="13">
                  <c:v> 20 - 24</c:v>
                </c:pt>
                <c:pt idx="14">
                  <c:v> 15 - 19</c:v>
                </c:pt>
                <c:pt idx="15">
                  <c:v> 10 - 14</c:v>
                </c:pt>
                <c:pt idx="16">
                  <c:v> 5 - 9</c:v>
                </c:pt>
                <c:pt idx="17">
                  <c:v>0 - 4</c:v>
                </c:pt>
              </c:strCache>
            </c:strRef>
          </c:cat>
          <c:val>
            <c:numRef>
              <c:f>ayollar!$C$5:$C$22</c:f>
              <c:numCache>
                <c:formatCode>General</c:formatCode>
                <c:ptCount val="18"/>
                <c:pt idx="0">
                  <c:v>5004</c:v>
                </c:pt>
                <c:pt idx="1">
                  <c:v>7195</c:v>
                </c:pt>
                <c:pt idx="2">
                  <c:v>11852</c:v>
                </c:pt>
                <c:pt idx="3">
                  <c:v>17542</c:v>
                </c:pt>
                <c:pt idx="4">
                  <c:v>16723</c:v>
                </c:pt>
                <c:pt idx="5">
                  <c:v>35887</c:v>
                </c:pt>
                <c:pt idx="6">
                  <c:v>53885</c:v>
                </c:pt>
                <c:pt idx="7">
                  <c:v>74117</c:v>
                </c:pt>
                <c:pt idx="8">
                  <c:v>82472</c:v>
                </c:pt>
                <c:pt idx="9">
                  <c:v>92769</c:v>
                </c:pt>
                <c:pt idx="10">
                  <c:v>97028</c:v>
                </c:pt>
                <c:pt idx="11">
                  <c:v>108438</c:v>
                </c:pt>
                <c:pt idx="12">
                  <c:v>131354</c:v>
                </c:pt>
                <c:pt idx="13">
                  <c:v>144586</c:v>
                </c:pt>
                <c:pt idx="14">
                  <c:v>134875</c:v>
                </c:pt>
                <c:pt idx="15">
                  <c:v>108015</c:v>
                </c:pt>
                <c:pt idx="16">
                  <c:v>124913</c:v>
                </c:pt>
                <c:pt idx="17">
                  <c:v>143708</c:v>
                </c:pt>
              </c:numCache>
            </c:numRef>
          </c:val>
        </c:ser>
        <c:dLbls>
          <c:showLegendKey val="0"/>
          <c:showVal val="1"/>
          <c:showCatName val="0"/>
          <c:showSerName val="0"/>
          <c:showPercent val="0"/>
          <c:showBubbleSize val="0"/>
        </c:dLbls>
        <c:gapWidth val="150"/>
        <c:overlap val="-25"/>
        <c:axId val="243022048"/>
        <c:axId val="243023224"/>
      </c:barChart>
      <c:catAx>
        <c:axId val="243022048"/>
        <c:scaling>
          <c:orientation val="maxMin"/>
        </c:scaling>
        <c:delete val="1"/>
        <c:axPos val="r"/>
        <c:numFmt formatCode="General" sourceLinked="0"/>
        <c:majorTickMark val="none"/>
        <c:minorTickMark val="none"/>
        <c:tickLblPos val="none"/>
        <c:crossAx val="243023224"/>
        <c:crossesAt val="0"/>
        <c:auto val="1"/>
        <c:lblAlgn val="ctr"/>
        <c:lblOffset val="100"/>
        <c:noMultiLvlLbl val="0"/>
      </c:catAx>
      <c:valAx>
        <c:axId val="243023224"/>
        <c:scaling>
          <c:orientation val="maxMin"/>
        </c:scaling>
        <c:delete val="1"/>
        <c:axPos val="t"/>
        <c:numFmt formatCode="General" sourceLinked="1"/>
        <c:majorTickMark val="none"/>
        <c:minorTickMark val="none"/>
        <c:tickLblPos val="none"/>
        <c:crossAx val="243022048"/>
        <c:crosses val="autoZero"/>
        <c:crossBetween val="between"/>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1400">
                <a:latin typeface="Times New Roman" pitchFamily="18" charset="0"/>
                <a:cs typeface="Times New Roman" pitchFamily="18" charset="0"/>
              </a:defRPr>
            </a:pPr>
            <a:r>
              <a:rPr lang="ru-RU" sz="2800" dirty="0" err="1">
                <a:solidFill>
                  <a:schemeClr val="bg1">
                    <a:lumMod val="95000"/>
                    <a:lumOff val="5000"/>
                  </a:schemeClr>
                </a:solidFill>
                <a:latin typeface="Times New Roman" pitchFamily="18" charset="0"/>
                <a:cs typeface="Times New Roman" pitchFamily="18" charset="0"/>
              </a:rPr>
              <a:t>Эркаклар</a:t>
            </a:r>
            <a:endParaRPr lang="ru-RU" sz="2800" dirty="0">
              <a:solidFill>
                <a:schemeClr val="bg1">
                  <a:lumMod val="95000"/>
                  <a:lumOff val="5000"/>
                </a:schemeClr>
              </a:solidFill>
              <a:latin typeface="Times New Roman" pitchFamily="18" charset="0"/>
              <a:cs typeface="Times New Roman" pitchFamily="18" charset="0"/>
            </a:endParaRPr>
          </a:p>
        </c:rich>
      </c:tx>
      <c:overlay val="0"/>
    </c:title>
    <c:autoTitleDeleted val="0"/>
    <c:plotArea>
      <c:layout/>
      <c:barChart>
        <c:barDir val="bar"/>
        <c:grouping val="clustered"/>
        <c:varyColors val="0"/>
        <c:ser>
          <c:idx val="0"/>
          <c:order val="0"/>
          <c:spPr>
            <a:effectLst>
              <a:outerShdw blurRad="50800" dist="50800" dir="5400000" algn="ctr" rotWithShape="0">
                <a:schemeClr val="tx1">
                  <a:lumMod val="95000"/>
                  <a:lumOff val="5000"/>
                </a:schemeClr>
              </a:outerShdw>
            </a:effectLst>
          </c:spPr>
          <c:invertIfNegative val="0"/>
          <c:dLbls>
            <c:spPr>
              <a:noFill/>
              <a:ln>
                <a:noFill/>
              </a:ln>
              <a:effectLst/>
            </c:spPr>
            <c:txPr>
              <a:bodyPr/>
              <a:lstStyle/>
              <a:p>
                <a:pPr>
                  <a:defRPr lang="en-US" sz="1100">
                    <a:latin typeface="Times New Roman" pitchFamily="18" charset="0"/>
                    <a:cs typeface="Times New Roman" pitchFamily="18"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erkaklar!$B$5:$B$22</c:f>
              <c:strCache>
                <c:ptCount val="18"/>
                <c:pt idx="0">
                  <c:v>0 - 4</c:v>
                </c:pt>
                <c:pt idx="1">
                  <c:v> 5 - 9</c:v>
                </c:pt>
                <c:pt idx="2">
                  <c:v> 10 - 14</c:v>
                </c:pt>
                <c:pt idx="3">
                  <c:v> 15 - 19</c:v>
                </c:pt>
                <c:pt idx="4">
                  <c:v> 20 - 24</c:v>
                </c:pt>
                <c:pt idx="5">
                  <c:v> 25 - 29</c:v>
                </c:pt>
                <c:pt idx="6">
                  <c:v> 30 - 34</c:v>
                </c:pt>
                <c:pt idx="7">
                  <c:v> 35 - 39 </c:v>
                </c:pt>
                <c:pt idx="8">
                  <c:v> 40 - 44</c:v>
                </c:pt>
                <c:pt idx="9">
                  <c:v> 45 - 49</c:v>
                </c:pt>
                <c:pt idx="10">
                  <c:v> 50 - 54</c:v>
                </c:pt>
                <c:pt idx="11">
                  <c:v> 55 - 59</c:v>
                </c:pt>
                <c:pt idx="12">
                  <c:v>60 - 64</c:v>
                </c:pt>
                <c:pt idx="13">
                  <c:v> 65 - 69</c:v>
                </c:pt>
                <c:pt idx="14">
                  <c:v> 70 - 74</c:v>
                </c:pt>
                <c:pt idx="15">
                  <c:v> 75 - 79</c:v>
                </c:pt>
                <c:pt idx="16">
                  <c:v> 80 - 84</c:v>
                </c:pt>
                <c:pt idx="17">
                  <c:v> 85 - 89</c:v>
                </c:pt>
              </c:strCache>
            </c:strRef>
          </c:cat>
          <c:val>
            <c:numRef>
              <c:f>erkaklar!$C$5:$C$22</c:f>
              <c:numCache>
                <c:formatCode>General</c:formatCode>
                <c:ptCount val="18"/>
                <c:pt idx="0">
                  <c:v>154234</c:v>
                </c:pt>
                <c:pt idx="1">
                  <c:v>132975</c:v>
                </c:pt>
                <c:pt idx="2">
                  <c:v>115554</c:v>
                </c:pt>
                <c:pt idx="3">
                  <c:v>142012</c:v>
                </c:pt>
                <c:pt idx="4">
                  <c:v>151669</c:v>
                </c:pt>
                <c:pt idx="5">
                  <c:v>134954</c:v>
                </c:pt>
                <c:pt idx="6">
                  <c:v>110534</c:v>
                </c:pt>
                <c:pt idx="7">
                  <c:v>98375</c:v>
                </c:pt>
                <c:pt idx="8">
                  <c:v>91192</c:v>
                </c:pt>
                <c:pt idx="9">
                  <c:v>78235</c:v>
                </c:pt>
                <c:pt idx="10">
                  <c:v>71738</c:v>
                </c:pt>
                <c:pt idx="11">
                  <c:v>51485</c:v>
                </c:pt>
                <c:pt idx="12">
                  <c:v>33920</c:v>
                </c:pt>
                <c:pt idx="13">
                  <c:v>15361</c:v>
                </c:pt>
                <c:pt idx="14">
                  <c:v>15797</c:v>
                </c:pt>
                <c:pt idx="15">
                  <c:v>9061</c:v>
                </c:pt>
                <c:pt idx="16">
                  <c:v>4972</c:v>
                </c:pt>
                <c:pt idx="17">
                  <c:v>3016</c:v>
                </c:pt>
              </c:numCache>
            </c:numRef>
          </c:val>
        </c:ser>
        <c:dLbls>
          <c:showLegendKey val="0"/>
          <c:showVal val="1"/>
          <c:showCatName val="0"/>
          <c:showSerName val="0"/>
          <c:showPercent val="0"/>
          <c:showBubbleSize val="0"/>
        </c:dLbls>
        <c:gapWidth val="150"/>
        <c:overlap val="-25"/>
        <c:axId val="243022440"/>
        <c:axId val="243024792"/>
      </c:barChart>
      <c:catAx>
        <c:axId val="243022440"/>
        <c:scaling>
          <c:orientation val="minMax"/>
        </c:scaling>
        <c:delete val="0"/>
        <c:axPos val="l"/>
        <c:numFmt formatCode="General" sourceLinked="0"/>
        <c:majorTickMark val="none"/>
        <c:minorTickMark val="none"/>
        <c:tickLblPos val="nextTo"/>
        <c:txPr>
          <a:bodyPr/>
          <a:lstStyle/>
          <a:p>
            <a:pPr>
              <a:defRPr lang="en-US" sz="1200">
                <a:latin typeface="Times New Roman" pitchFamily="18" charset="0"/>
                <a:cs typeface="Times New Roman" pitchFamily="18" charset="0"/>
              </a:defRPr>
            </a:pPr>
            <a:endParaRPr lang="ru-RU"/>
          </a:p>
        </c:txPr>
        <c:crossAx val="243024792"/>
        <c:crosses val="autoZero"/>
        <c:auto val="1"/>
        <c:lblAlgn val="ctr"/>
        <c:lblOffset val="100"/>
        <c:noMultiLvlLbl val="0"/>
      </c:catAx>
      <c:valAx>
        <c:axId val="243024792"/>
        <c:scaling>
          <c:orientation val="minMax"/>
        </c:scaling>
        <c:delete val="1"/>
        <c:axPos val="b"/>
        <c:numFmt formatCode="General" sourceLinked="1"/>
        <c:majorTickMark val="out"/>
        <c:minorTickMark val="none"/>
        <c:tickLblPos val="none"/>
        <c:crossAx val="243022440"/>
        <c:crosses val="autoZero"/>
        <c:crossBetween val="between"/>
      </c:valAx>
    </c:plotArea>
    <c:plotVisOnly val="1"/>
    <c:dispBlanksAs val="gap"/>
    <c:showDLblsOverMax val="0"/>
  </c:chart>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0.25157</cdr:x>
      <cdr:y>0.19877</cdr:y>
    </cdr:from>
    <cdr:to>
      <cdr:x>0.40458</cdr:x>
      <cdr:y>0.25766</cdr:y>
    </cdr:to>
    <cdr:sp macro="" textlink="">
      <cdr:nvSpPr>
        <cdr:cNvPr id="2" name="Прямоугольник 1"/>
        <cdr:cNvSpPr/>
      </cdr:nvSpPr>
      <cdr:spPr>
        <a:xfrm xmlns:a="http://schemas.openxmlformats.org/drawingml/2006/main" rot="10800000" flipV="1">
          <a:off x="1325217" y="894522"/>
          <a:ext cx="805980" cy="265043"/>
        </a:xfrm>
        <a:prstGeom xmlns:a="http://schemas.openxmlformats.org/drawingml/2006/main" prst="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ru-RU"/>
            <a:t>Эркаклар</a:t>
          </a:r>
        </a:p>
      </cdr:txBody>
    </cdr:sp>
  </cdr:relSizeAnchor>
  <cdr:relSizeAnchor xmlns:cdr="http://schemas.openxmlformats.org/drawingml/2006/chartDrawing">
    <cdr:from>
      <cdr:x>0.47842</cdr:x>
      <cdr:y>0.19613</cdr:y>
    </cdr:from>
    <cdr:to>
      <cdr:x>0.60368</cdr:x>
      <cdr:y>0.25134</cdr:y>
    </cdr:to>
    <cdr:sp macro="" textlink="">
      <cdr:nvSpPr>
        <cdr:cNvPr id="3" name="Прямоугольник 2"/>
        <cdr:cNvSpPr/>
      </cdr:nvSpPr>
      <cdr:spPr>
        <a:xfrm xmlns:a="http://schemas.openxmlformats.org/drawingml/2006/main" rot="10800000" flipV="1">
          <a:off x="2520190" y="882660"/>
          <a:ext cx="659837" cy="248464"/>
        </a:xfrm>
        <a:prstGeom xmlns:a="http://schemas.openxmlformats.org/drawingml/2006/main" prst="rect">
          <a:avLst/>
        </a:prstGeom>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r>
            <a:rPr lang="ru-RU"/>
            <a:t>Аёллар</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98DD60-80A1-4826-9BBD-7C3D33780E2B}" type="datetimeFigureOut">
              <a:rPr lang="ru-RU" smtClean="0"/>
              <a:pPr/>
              <a:t>18.05.2019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CBA24E-3D64-4E59-B154-CC9FDBE2AEAB}" type="slidenum">
              <a:rPr lang="ru-RU" smtClean="0"/>
              <a:pPr/>
              <a:t>‹#›</a:t>
            </a:fld>
            <a:endParaRPr lang="ru-RU"/>
          </a:p>
        </p:txBody>
      </p:sp>
    </p:spTree>
    <p:extLst>
      <p:ext uri="{BB962C8B-B14F-4D97-AF65-F5344CB8AC3E}">
        <p14:creationId xmlns:p14="http://schemas.microsoft.com/office/powerpoint/2010/main" val="3711244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16" name="Номер слайда 15"/>
          <p:cNvSpPr>
            <a:spLocks noGrp="1"/>
          </p:cNvSpPr>
          <p:nvPr>
            <p:ph type="sldNum" sz="quarter" idx="11"/>
          </p:nvPr>
        </p:nvSpPr>
        <p:spPr/>
        <p:txBody>
          <a:bodyPr/>
          <a:lstStyle/>
          <a:p>
            <a:fld id="{CCCCED36-297B-452D-BF5A-E546A81E223E}"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60B1B3F2-7E6D-401D-9A25-E4357E5DC038}" type="datetimeFigureOut">
              <a:rPr lang="ru-RU" smtClean="0"/>
              <a:pPr/>
              <a:t>18.05.2019</a:t>
            </a:fld>
            <a:endParaRPr lang="ru-RU"/>
          </a:p>
        </p:txBody>
      </p:sp>
      <p:sp>
        <p:nvSpPr>
          <p:cNvPr id="15" name="Номер слайда 14"/>
          <p:cNvSpPr>
            <a:spLocks noGrp="1"/>
          </p:cNvSpPr>
          <p:nvPr>
            <p:ph type="sldNum" sz="quarter" idx="15"/>
          </p:nvPr>
        </p:nvSpPr>
        <p:spPr/>
        <p:txBody>
          <a:bodyPr/>
          <a:lstStyle>
            <a:lvl1pPr algn="ctr">
              <a:defRPr/>
            </a:lvl1pPr>
          </a:lstStyle>
          <a:p>
            <a:fld id="{CCCCED36-297B-452D-BF5A-E546A81E223E}"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CCED36-297B-452D-BF5A-E546A81E223E}"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CCED36-297B-452D-BF5A-E546A81E223E}"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CCCCED36-297B-452D-BF5A-E546A81E223E}"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CCCED36-297B-452D-BF5A-E546A81E223E}"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CCCED36-297B-452D-BF5A-E546A81E223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60B1B3F2-7E6D-401D-9A25-E4357E5DC038}" type="datetimeFigureOut">
              <a:rPr lang="ru-RU" smtClean="0"/>
              <a:pPr/>
              <a:t>18.05.2019</a:t>
            </a:fld>
            <a:endParaRPr lang="ru-RU"/>
          </a:p>
        </p:txBody>
      </p:sp>
      <p:sp>
        <p:nvSpPr>
          <p:cNvPr id="9" name="Номер слайда 8"/>
          <p:cNvSpPr>
            <a:spLocks noGrp="1"/>
          </p:cNvSpPr>
          <p:nvPr>
            <p:ph type="sldNum" sz="quarter" idx="15"/>
          </p:nvPr>
        </p:nvSpPr>
        <p:spPr/>
        <p:txBody>
          <a:bodyPr/>
          <a:lstStyle/>
          <a:p>
            <a:fld id="{CCCCED36-297B-452D-BF5A-E546A81E223E}"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9" name="Номер слайда 8"/>
          <p:cNvSpPr>
            <a:spLocks noGrp="1"/>
          </p:cNvSpPr>
          <p:nvPr>
            <p:ph type="sldNum" sz="quarter" idx="11"/>
          </p:nvPr>
        </p:nvSpPr>
        <p:spPr/>
        <p:txBody>
          <a:bodyPr/>
          <a:lstStyle/>
          <a:p>
            <a:fld id="{CCCCED36-297B-452D-BF5A-E546A81E223E}"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CCED36-297B-452D-BF5A-E546A81E223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0B1B3F2-7E6D-401D-9A25-E4357E5DC038}"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CCED36-297B-452D-BF5A-E546A81E223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60B1B3F2-7E6D-401D-9A25-E4357E5DC038}" type="datetimeFigureOut">
              <a:rPr lang="ru-RU" smtClean="0"/>
              <a:pPr/>
              <a:t>18.05.2019</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CCCCED36-297B-452D-BF5A-E546A81E223E}"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chart" Target="../charts/chart5.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2920" y="260648"/>
            <a:ext cx="8183880" cy="1525278"/>
          </a:xfrm>
        </p:spPr>
        <p:txBody>
          <a:bodyPr/>
          <a:lstStyle/>
          <a:p>
            <a:pPr algn="ctr"/>
            <a:r>
              <a:rPr lang="en-US" dirty="0" smtClean="0"/>
              <a:t>     </a:t>
            </a:r>
            <a:r>
              <a:rPr lang="en-US" dirty="0" smtClean="0">
                <a:solidFill>
                  <a:srgbClr val="FF0000"/>
                </a:solidFill>
              </a:rPr>
              <a:t>AHOLINING YOSH TARKIBI</a:t>
            </a:r>
            <a:br>
              <a:rPr lang="en-US" dirty="0" smtClean="0">
                <a:solidFill>
                  <a:srgbClr val="FF0000"/>
                </a:solidFill>
              </a:rPr>
            </a:br>
            <a:r>
              <a:rPr lang="en-US" dirty="0" smtClean="0">
                <a:solidFill>
                  <a:srgbClr val="FF0000"/>
                </a:solidFill>
              </a:rPr>
              <a:t>PIRAMIDASINI ISHLASH.</a:t>
            </a:r>
            <a:endParaRPr lang="ru-RU" dirty="0"/>
          </a:p>
        </p:txBody>
      </p:sp>
      <p:pic>
        <p:nvPicPr>
          <p:cNvPr id="1026" name="Picture 2" descr="C:\Users\User\Desktop\Aholiga doir rasmlar\15593884-a-population-of-global-people-on-world-map.jpg"/>
          <p:cNvPicPr>
            <a:picLocks noChangeAspect="1" noChangeArrowheads="1"/>
          </p:cNvPicPr>
          <p:nvPr/>
        </p:nvPicPr>
        <p:blipFill>
          <a:blip r:embed="rId2"/>
          <a:srcRect/>
          <a:stretch>
            <a:fillRect/>
          </a:stretch>
        </p:blipFill>
        <p:spPr bwMode="auto">
          <a:xfrm>
            <a:off x="428596" y="1785926"/>
            <a:ext cx="8286808" cy="4071966"/>
          </a:xfrm>
          <a:prstGeom prst="rect">
            <a:avLst/>
          </a:prstGeom>
          <a:noFill/>
        </p:spPr>
      </p:pic>
    </p:spTree>
  </p:cSld>
  <p:clrMapOvr>
    <a:masterClrMapping/>
  </p:clrMapOvr>
  <p:transition spd="med" advTm="178000">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285728"/>
            <a:ext cx="5440680" cy="62865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742950" algn="just"/>
            <a:r>
              <a:rPr lang="en-US" sz="2800" dirty="0" smtClean="0">
                <a:solidFill>
                  <a:srgbClr val="FF0000"/>
                </a:solidFill>
              </a:rPr>
              <a:t>                </a:t>
            </a:r>
            <a:r>
              <a:rPr lang="en-US" sz="4400" dirty="0" smtClean="0">
                <a:solidFill>
                  <a:srgbClr val="FF0000"/>
                </a:solidFill>
              </a:rPr>
              <a:t>REJA:                                 </a:t>
            </a:r>
            <a:r>
              <a:rPr lang="en-US" sz="4400" dirty="0" smtClean="0">
                <a:solidFill>
                  <a:srgbClr val="FFFF00"/>
                </a:solidFill>
              </a:rPr>
              <a:t>                                                                        </a:t>
            </a:r>
            <a:r>
              <a:rPr lang="en-US" sz="2800" dirty="0" smtClean="0">
                <a:solidFill>
                  <a:srgbClr val="FFFF00"/>
                </a:solidFill>
              </a:rPr>
              <a:t>	</a:t>
            </a:r>
            <a:r>
              <a:rPr lang="en-US" sz="3200" dirty="0" smtClean="0">
                <a:solidFill>
                  <a:srgbClr val="FFFF00"/>
                </a:solidFill>
              </a:rPr>
              <a:t>1. </a:t>
            </a:r>
            <a:r>
              <a:rPr lang="en-US" sz="3200" dirty="0" err="1" smtClean="0">
                <a:solidFill>
                  <a:srgbClr val="FFFF00"/>
                </a:solidFill>
              </a:rPr>
              <a:t>Aholining</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tarkibi</a:t>
            </a:r>
            <a:r>
              <a:rPr lang="en-US" sz="3200" dirty="0" smtClean="0">
                <a:solidFill>
                  <a:srgbClr val="FFFF00"/>
                </a:solidFill>
              </a:rPr>
              <a:t>	2. </a:t>
            </a:r>
            <a:r>
              <a:rPr lang="en-US" sz="3200" dirty="0" err="1" smtClean="0">
                <a:solidFill>
                  <a:srgbClr val="FFFF00"/>
                </a:solidFill>
              </a:rPr>
              <a:t>Aholining</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jins</a:t>
            </a:r>
            <a:r>
              <a:rPr lang="en-US" sz="3200" dirty="0" smtClean="0">
                <a:solidFill>
                  <a:srgbClr val="FFFF00"/>
                </a:solidFill>
              </a:rPr>
              <a:t> </a:t>
            </a:r>
            <a:r>
              <a:rPr lang="en-US" sz="3200" dirty="0" err="1" smtClean="0">
                <a:solidFill>
                  <a:srgbClr val="FFFF00"/>
                </a:solidFill>
              </a:rPr>
              <a:t>piramidasini</a:t>
            </a:r>
            <a:r>
              <a:rPr lang="en-US" sz="3200" dirty="0" smtClean="0">
                <a:solidFill>
                  <a:srgbClr val="FFFF00"/>
                </a:solidFill>
              </a:rPr>
              <a:t> </a:t>
            </a:r>
            <a:r>
              <a:rPr lang="en-US" sz="3200" dirty="0" err="1" smtClean="0">
                <a:solidFill>
                  <a:srgbClr val="FFFF00"/>
                </a:solidFill>
              </a:rPr>
              <a:t>tuzish</a:t>
            </a:r>
            <a:r>
              <a:rPr lang="en-US" sz="2800" dirty="0">
                <a:solidFill>
                  <a:srgbClr val="FFFF00"/>
                </a:solidFill>
              </a:rPr>
              <a:t>.</a:t>
            </a:r>
            <a:r>
              <a:rPr lang="en-US" sz="2800" dirty="0" smtClean="0">
                <a:solidFill>
                  <a:srgbClr val="FFFF00"/>
                </a:solidFill>
              </a:rPr>
              <a:t>		3. </a:t>
            </a:r>
            <a:r>
              <a:rPr lang="uz-Cyrl-UZ" sz="2800" b="1" dirty="0">
                <a:solidFill>
                  <a:srgbClr val="FFFF00"/>
                </a:solidFill>
              </a:rPr>
              <a:t>O’zbekiston aholisi yosh tarkibi bo’yicha guruhlanishi</a:t>
            </a:r>
            <a:endParaRPr lang="ru-RU" sz="2800" dirty="0">
              <a:solidFill>
                <a:srgbClr val="FFFF00"/>
              </a:solidFill>
            </a:endParaRPr>
          </a:p>
          <a:p>
            <a:pPr marL="742950" indent="-742950" algn="just"/>
            <a:r>
              <a:rPr lang="en-US" sz="2800" dirty="0" smtClean="0">
                <a:solidFill>
                  <a:srgbClr val="FFFF00"/>
                </a:solidFill>
              </a:rPr>
              <a:t>										</a:t>
            </a:r>
            <a:endParaRPr lang="en-US" sz="2800" dirty="0">
              <a:solidFill>
                <a:srgbClr val="FFFF00"/>
              </a:solidFill>
            </a:endParaRPr>
          </a:p>
          <a:p>
            <a:pPr marL="742950" indent="-742950" algn="just"/>
            <a:endParaRPr lang="en-US" sz="2800" dirty="0" smtClean="0">
              <a:solidFill>
                <a:srgbClr val="FFFF00"/>
              </a:solidFill>
            </a:endParaRPr>
          </a:p>
          <a:p>
            <a:pPr marL="742950" indent="-742950" algn="just"/>
            <a:endParaRPr lang="en-US" sz="2800" dirty="0" smtClean="0">
              <a:solidFill>
                <a:srgbClr val="FFFF00"/>
              </a:solidFill>
            </a:endParaRPr>
          </a:p>
        </p:txBody>
      </p:sp>
      <p:sp>
        <p:nvSpPr>
          <p:cNvPr id="3" name="Прямоугольник 2"/>
          <p:cNvSpPr/>
          <p:nvPr/>
        </p:nvSpPr>
        <p:spPr>
          <a:xfrm>
            <a:off x="6000750" y="251097"/>
            <a:ext cx="3143250" cy="600456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C:\Users\User\Desktop\Aholiga doir rasmlar\earth-people-population_463x463 (1).jpg"/>
          <p:cNvPicPr>
            <a:picLocks noChangeAspect="1" noChangeArrowheads="1"/>
          </p:cNvPicPr>
          <p:nvPr/>
        </p:nvPicPr>
        <p:blipFill>
          <a:blip r:embed="rId3"/>
          <a:srcRect/>
          <a:stretch>
            <a:fillRect/>
          </a:stretch>
        </p:blipFill>
        <p:spPr bwMode="auto">
          <a:xfrm>
            <a:off x="5786446" y="285728"/>
            <a:ext cx="3357554" cy="6286544"/>
          </a:xfrm>
          <a:prstGeom prst="rect">
            <a:avLst/>
          </a:prstGeom>
          <a:noFill/>
        </p:spPr>
      </p:pic>
    </p:spTree>
    <p:extLst>
      <p:ext uri="{BB962C8B-B14F-4D97-AF65-F5344CB8AC3E}">
        <p14:creationId xmlns:p14="http://schemas.microsoft.com/office/powerpoint/2010/main" val="2685543694"/>
      </p:ext>
    </p:extLst>
  </p:cSld>
  <p:clrMapOvr>
    <a:masterClrMapping/>
  </p:clrMapOvr>
  <p:transition spd="slow" advTm="196000">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pPr>
              <a:buNone/>
            </a:pPr>
            <a:r>
              <a:rPr lang="en-US" dirty="0" smtClean="0"/>
              <a:t>		</a:t>
            </a:r>
            <a:r>
              <a:rPr lang="en-US" sz="3200" dirty="0" err="1" smtClean="0">
                <a:solidFill>
                  <a:srgbClr val="FFFF00"/>
                </a:solidFill>
              </a:rPr>
              <a:t>Aholining</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tarkibi-bu</a:t>
            </a:r>
            <a:r>
              <a:rPr lang="en-US" sz="3200" dirty="0" smtClean="0">
                <a:solidFill>
                  <a:srgbClr val="FFFF00"/>
                </a:solidFill>
              </a:rPr>
              <a:t> </a:t>
            </a:r>
            <a:r>
              <a:rPr lang="en-US" sz="3200" dirty="0" err="1" smtClean="0">
                <a:solidFill>
                  <a:srgbClr val="FFFF00"/>
                </a:solidFill>
              </a:rPr>
              <a:t>aholining</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guruhlari</a:t>
            </a:r>
            <a:r>
              <a:rPr lang="en-US" sz="3200" dirty="0" smtClean="0">
                <a:solidFill>
                  <a:srgbClr val="FFFF00"/>
                </a:solidFill>
              </a:rPr>
              <a:t>  </a:t>
            </a:r>
            <a:r>
              <a:rPr lang="en-US" sz="3200" dirty="0" err="1" smtClean="0">
                <a:solidFill>
                  <a:srgbClr val="FFFF00"/>
                </a:solidFill>
              </a:rPr>
              <a:t>va</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kontingentlari</a:t>
            </a:r>
            <a:r>
              <a:rPr lang="en-US" sz="3200" dirty="0" smtClean="0">
                <a:solidFill>
                  <a:srgbClr val="FFFF00"/>
                </a:solidFill>
              </a:rPr>
              <a:t>  </a:t>
            </a:r>
            <a:r>
              <a:rPr lang="en-US" sz="3200" dirty="0" err="1" smtClean="0">
                <a:solidFill>
                  <a:srgbClr val="FFFF00"/>
                </a:solidFill>
              </a:rPr>
              <a:t>bo’yicha</a:t>
            </a:r>
            <a:r>
              <a:rPr lang="en-US" sz="3200" dirty="0" smtClean="0">
                <a:solidFill>
                  <a:srgbClr val="FFFF00"/>
                </a:solidFill>
              </a:rPr>
              <a:t> </a:t>
            </a:r>
            <a:r>
              <a:rPr lang="en-US" sz="3200" dirty="0" err="1" smtClean="0">
                <a:solidFill>
                  <a:srgbClr val="FFFF00"/>
                </a:solidFill>
              </a:rPr>
              <a:t>taqsimotidir</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bu</a:t>
            </a:r>
            <a:r>
              <a:rPr lang="en-US" sz="3200" dirty="0" smtClean="0">
                <a:solidFill>
                  <a:srgbClr val="FFFF00"/>
                </a:solidFill>
              </a:rPr>
              <a:t> </a:t>
            </a:r>
            <a:r>
              <a:rPr lang="en-US" sz="3200" dirty="0" err="1" smtClean="0">
                <a:solidFill>
                  <a:srgbClr val="FFFF00"/>
                </a:solidFill>
              </a:rPr>
              <a:t>insonning</a:t>
            </a:r>
            <a:r>
              <a:rPr lang="en-US" sz="3200" dirty="0" smtClean="0">
                <a:solidFill>
                  <a:srgbClr val="FFFF00"/>
                </a:solidFill>
              </a:rPr>
              <a:t> </a:t>
            </a:r>
            <a:r>
              <a:rPr lang="en-US" sz="3200" dirty="0" err="1" smtClean="0">
                <a:solidFill>
                  <a:srgbClr val="FFFF00"/>
                </a:solidFill>
              </a:rPr>
              <a:t>tug’ilishidan</a:t>
            </a:r>
            <a:r>
              <a:rPr lang="en-US" sz="3200" dirty="0" smtClean="0">
                <a:solidFill>
                  <a:srgbClr val="FFFF00"/>
                </a:solidFill>
              </a:rPr>
              <a:t> to </a:t>
            </a:r>
            <a:r>
              <a:rPr lang="en-US" sz="3200" dirty="0" err="1" smtClean="0">
                <a:solidFill>
                  <a:srgbClr val="FFFF00"/>
                </a:solidFill>
              </a:rPr>
              <a:t>uning</a:t>
            </a:r>
            <a:r>
              <a:rPr lang="en-US" sz="3200" dirty="0" smtClean="0">
                <a:solidFill>
                  <a:srgbClr val="FFFF00"/>
                </a:solidFill>
              </a:rPr>
              <a:t> </a:t>
            </a:r>
            <a:r>
              <a:rPr lang="en-US" sz="3200" dirty="0" err="1" smtClean="0">
                <a:solidFill>
                  <a:srgbClr val="FFFF00"/>
                </a:solidFill>
              </a:rPr>
              <a:t>hayotidagi</a:t>
            </a:r>
            <a:r>
              <a:rPr lang="en-US" sz="3200" dirty="0" smtClean="0">
                <a:solidFill>
                  <a:srgbClr val="FFFF00"/>
                </a:solidFill>
              </a:rPr>
              <a:t> u </a:t>
            </a:r>
            <a:r>
              <a:rPr lang="en-US" sz="3200" dirty="0" err="1" smtClean="0">
                <a:solidFill>
                  <a:srgbClr val="FFFF00"/>
                </a:solidFill>
              </a:rPr>
              <a:t>yoki</a:t>
            </a:r>
            <a:r>
              <a:rPr lang="en-US" sz="3200" dirty="0" smtClean="0">
                <a:solidFill>
                  <a:srgbClr val="FFFF00"/>
                </a:solidFill>
              </a:rPr>
              <a:t> </a:t>
            </a:r>
            <a:r>
              <a:rPr lang="en-US" sz="3200" dirty="0" err="1" smtClean="0">
                <a:solidFill>
                  <a:srgbClr val="FFFF00"/>
                </a:solidFill>
              </a:rPr>
              <a:t>bu</a:t>
            </a:r>
            <a:r>
              <a:rPr lang="en-US" sz="3200" dirty="0" smtClean="0">
                <a:solidFill>
                  <a:srgbClr val="FFFF00"/>
                </a:solidFill>
              </a:rPr>
              <a:t> </a:t>
            </a:r>
            <a:r>
              <a:rPr lang="en-US" sz="3200" dirty="0" err="1" smtClean="0">
                <a:solidFill>
                  <a:srgbClr val="FFFF00"/>
                </a:solidFill>
              </a:rPr>
              <a:t>daqiqasigacha</a:t>
            </a:r>
            <a:r>
              <a:rPr lang="en-US" sz="3200" dirty="0" smtClean="0">
                <a:solidFill>
                  <a:srgbClr val="FFFF00"/>
                </a:solidFill>
              </a:rPr>
              <a:t> </a:t>
            </a:r>
            <a:r>
              <a:rPr lang="en-US" sz="3200" dirty="0" err="1" smtClean="0">
                <a:solidFill>
                  <a:srgbClr val="FFFF00"/>
                </a:solidFill>
              </a:rPr>
              <a:t>oqib</a:t>
            </a:r>
            <a:r>
              <a:rPr lang="en-US" sz="3200" dirty="0" smtClean="0">
                <a:solidFill>
                  <a:srgbClr val="FFFF00"/>
                </a:solidFill>
              </a:rPr>
              <a:t> </a:t>
            </a:r>
            <a:r>
              <a:rPr lang="en-US" sz="3200" dirty="0" err="1" smtClean="0">
                <a:solidFill>
                  <a:srgbClr val="FFFF00"/>
                </a:solidFill>
              </a:rPr>
              <a:t>o’tgan</a:t>
            </a:r>
            <a:r>
              <a:rPr lang="en-US" sz="3200" dirty="0" smtClean="0">
                <a:solidFill>
                  <a:srgbClr val="FFFF00"/>
                </a:solidFill>
              </a:rPr>
              <a:t> </a:t>
            </a:r>
            <a:r>
              <a:rPr lang="en-US" sz="3200" dirty="0" err="1" smtClean="0">
                <a:solidFill>
                  <a:srgbClr val="FFFF00"/>
                </a:solidFill>
              </a:rPr>
              <a:t>vaqtidir</a:t>
            </a:r>
            <a:r>
              <a:rPr lang="en-US" sz="3200" dirty="0" smtClean="0">
                <a:solidFill>
                  <a:srgbClr val="FFFF00"/>
                </a:solidFill>
              </a:rPr>
              <a:t>. </a:t>
            </a:r>
            <a:r>
              <a:rPr lang="en-US" sz="3200" dirty="0" err="1" smtClean="0">
                <a:solidFill>
                  <a:srgbClr val="FFFF00"/>
                </a:solidFill>
              </a:rPr>
              <a:t>Yosh</a:t>
            </a:r>
            <a:r>
              <a:rPr lang="en-US" sz="3200" dirty="0" smtClean="0">
                <a:solidFill>
                  <a:srgbClr val="FFFF00"/>
                </a:solidFill>
              </a:rPr>
              <a:t> </a:t>
            </a:r>
            <a:r>
              <a:rPr lang="en-US" sz="3200" dirty="0" err="1" smtClean="0">
                <a:solidFill>
                  <a:srgbClr val="FFFF00"/>
                </a:solidFill>
              </a:rPr>
              <a:t>ikkinchi</a:t>
            </a:r>
            <a:r>
              <a:rPr lang="en-US" sz="3200" dirty="0" smtClean="0">
                <a:solidFill>
                  <a:srgbClr val="FFFF00"/>
                </a:solidFill>
              </a:rPr>
              <a:t> eng </a:t>
            </a:r>
            <a:r>
              <a:rPr lang="en-US" sz="3200" dirty="0" err="1" smtClean="0">
                <a:solidFill>
                  <a:srgbClr val="FFFF00"/>
                </a:solidFill>
              </a:rPr>
              <a:t>muhim</a:t>
            </a:r>
            <a:r>
              <a:rPr lang="en-US" sz="3200" dirty="0" smtClean="0">
                <a:solidFill>
                  <a:srgbClr val="FFFF00"/>
                </a:solidFill>
              </a:rPr>
              <a:t> </a:t>
            </a:r>
            <a:r>
              <a:rPr lang="en-US" sz="3200" dirty="0" err="1" smtClean="0">
                <a:solidFill>
                  <a:srgbClr val="FFFF00"/>
                </a:solidFill>
              </a:rPr>
              <a:t>demografik</a:t>
            </a:r>
            <a:r>
              <a:rPr lang="en-US" sz="3200" dirty="0" smtClean="0">
                <a:solidFill>
                  <a:srgbClr val="FFFF00"/>
                </a:solidFill>
              </a:rPr>
              <a:t> </a:t>
            </a:r>
            <a:r>
              <a:rPr lang="en-US" sz="3200" dirty="0" err="1" smtClean="0">
                <a:solidFill>
                  <a:srgbClr val="FFFF00"/>
                </a:solidFill>
              </a:rPr>
              <a:t>tavsiflardan</a:t>
            </a:r>
            <a:r>
              <a:rPr lang="en-US" sz="3200" dirty="0" smtClean="0">
                <a:solidFill>
                  <a:srgbClr val="FFFF00"/>
                </a:solidFill>
              </a:rPr>
              <a:t> </a:t>
            </a:r>
            <a:r>
              <a:rPr lang="en-US" sz="3200" dirty="0" err="1" smtClean="0">
                <a:solidFill>
                  <a:srgbClr val="FFFF00"/>
                </a:solidFill>
              </a:rPr>
              <a:t>biri</a:t>
            </a:r>
            <a:r>
              <a:rPr lang="en-US" sz="3200" dirty="0" smtClean="0">
                <a:solidFill>
                  <a:srgbClr val="FFFF00"/>
                </a:solidFill>
              </a:rPr>
              <a:t> </a:t>
            </a:r>
            <a:r>
              <a:rPr lang="en-US" sz="3200" dirty="0" err="1" smtClean="0">
                <a:solidFill>
                  <a:srgbClr val="FFFF00"/>
                </a:solidFill>
              </a:rPr>
              <a:t>bo’lib</a:t>
            </a:r>
            <a:r>
              <a:rPr lang="en-US" sz="3200" dirty="0" smtClean="0">
                <a:solidFill>
                  <a:srgbClr val="FFFF00"/>
                </a:solidFill>
              </a:rPr>
              <a:t>, u </a:t>
            </a:r>
            <a:r>
              <a:rPr lang="en-US" sz="3200" dirty="0" err="1" smtClean="0">
                <a:solidFill>
                  <a:srgbClr val="FFFF00"/>
                </a:solidFill>
              </a:rPr>
              <a:t>yillarda</a:t>
            </a:r>
            <a:r>
              <a:rPr lang="en-US" sz="3200" dirty="0" smtClean="0">
                <a:solidFill>
                  <a:srgbClr val="FFFF00"/>
                </a:solidFill>
              </a:rPr>
              <a:t> , </a:t>
            </a:r>
            <a:r>
              <a:rPr lang="en-US" sz="3200" dirty="0" err="1" smtClean="0">
                <a:solidFill>
                  <a:srgbClr val="FFFF00"/>
                </a:solidFill>
              </a:rPr>
              <a:t>oylarda</a:t>
            </a:r>
            <a:r>
              <a:rPr lang="en-US" sz="3200" dirty="0" smtClean="0">
                <a:solidFill>
                  <a:srgbClr val="FFFF00"/>
                </a:solidFill>
              </a:rPr>
              <a:t>, </a:t>
            </a:r>
            <a:r>
              <a:rPr lang="en-US" sz="3200" dirty="0" err="1" smtClean="0">
                <a:solidFill>
                  <a:srgbClr val="FFFF00"/>
                </a:solidFill>
              </a:rPr>
              <a:t>haftalarda</a:t>
            </a:r>
            <a:r>
              <a:rPr lang="en-US" sz="3200" dirty="0" smtClean="0">
                <a:solidFill>
                  <a:srgbClr val="FFFF00"/>
                </a:solidFill>
              </a:rPr>
              <a:t>, </a:t>
            </a:r>
            <a:r>
              <a:rPr lang="en-US" sz="3200" dirty="0" err="1" smtClean="0">
                <a:solidFill>
                  <a:srgbClr val="FFFF00"/>
                </a:solidFill>
              </a:rPr>
              <a:t>kunlarda</a:t>
            </a:r>
            <a:r>
              <a:rPr lang="en-US" sz="3200" dirty="0" smtClean="0">
                <a:solidFill>
                  <a:srgbClr val="FFFF00"/>
                </a:solidFill>
              </a:rPr>
              <a:t>  </a:t>
            </a:r>
            <a:r>
              <a:rPr lang="en-US" sz="3200" dirty="0" err="1" smtClean="0">
                <a:solidFill>
                  <a:srgbClr val="FFFF00"/>
                </a:solidFill>
              </a:rPr>
              <a:t>va</a:t>
            </a:r>
            <a:r>
              <a:rPr lang="en-US" sz="3200" dirty="0" smtClean="0">
                <a:solidFill>
                  <a:srgbClr val="FFFF00"/>
                </a:solidFill>
              </a:rPr>
              <a:t> </a:t>
            </a:r>
            <a:r>
              <a:rPr lang="en-US" sz="3200" dirty="0" err="1" smtClean="0">
                <a:solidFill>
                  <a:srgbClr val="FFFF00"/>
                </a:solidFill>
              </a:rPr>
              <a:t>soatlarda</a:t>
            </a:r>
            <a:r>
              <a:rPr lang="en-US" sz="3200" dirty="0" smtClean="0">
                <a:solidFill>
                  <a:srgbClr val="FFFF00"/>
                </a:solidFill>
              </a:rPr>
              <a:t> </a:t>
            </a:r>
            <a:r>
              <a:rPr lang="en-US" sz="3200" dirty="0" err="1" smtClean="0">
                <a:solidFill>
                  <a:srgbClr val="FFFF00"/>
                </a:solidFill>
              </a:rPr>
              <a:t>hisoblanadi</a:t>
            </a:r>
            <a:r>
              <a:rPr lang="en-US" sz="3200" dirty="0" smtClean="0">
                <a:solidFill>
                  <a:srgbClr val="FFFF00"/>
                </a:solidFill>
              </a:rPr>
              <a:t>. </a:t>
            </a:r>
            <a:endParaRPr lang="ru-RU" sz="3200" dirty="0">
              <a:solidFill>
                <a:srgbClr val="FFFF00"/>
              </a:solidFill>
            </a:endParaRPr>
          </a:p>
        </p:txBody>
      </p:sp>
      <p:sp>
        <p:nvSpPr>
          <p:cNvPr id="3" name="Заголовок 2"/>
          <p:cNvSpPr>
            <a:spLocks noGrp="1"/>
          </p:cNvSpPr>
          <p:nvPr>
            <p:ph type="title"/>
          </p:nvPr>
        </p:nvSpPr>
        <p:spPr/>
        <p:txBody>
          <a:bodyPr/>
          <a:lstStyle/>
          <a:p>
            <a:r>
              <a:rPr dirty="0" smtClean="0"/>
              <a:t>     </a:t>
            </a:r>
            <a:r>
              <a:rPr dirty="0" smtClean="0">
                <a:solidFill>
                  <a:srgbClr val="FF0000"/>
                </a:solidFill>
              </a:rPr>
              <a:t>AHOLINING YOSH TARKIBI.</a:t>
            </a:r>
            <a:endParaRPr lang="ru-RU"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Aholiga doir rasmlar\75-1406733188.jpg"/>
          <p:cNvPicPr>
            <a:picLocks noGrp="1" noChangeAspect="1" noChangeArrowheads="1"/>
          </p:cNvPicPr>
          <p:nvPr>
            <p:ph idx="1"/>
          </p:nvPr>
        </p:nvPicPr>
        <p:blipFill>
          <a:blip r:embed="rId2"/>
          <a:stretch>
            <a:fillRect/>
          </a:stretch>
        </p:blipFill>
        <p:spPr bwMode="auto">
          <a:xfrm>
            <a:off x="714348" y="2000240"/>
            <a:ext cx="7929618" cy="4429156"/>
          </a:xfrm>
          <a:prstGeom prst="rect">
            <a:avLst/>
          </a:prstGeom>
          <a:noFill/>
        </p:spPr>
      </p:pic>
      <p:sp>
        <p:nvSpPr>
          <p:cNvPr id="3" name="Заголовок 2"/>
          <p:cNvSpPr>
            <a:spLocks noGrp="1"/>
          </p:cNvSpPr>
          <p:nvPr>
            <p:ph type="title"/>
          </p:nvPr>
        </p:nvSpPr>
        <p:spPr>
          <a:xfrm>
            <a:off x="457200" y="428604"/>
            <a:ext cx="8229600" cy="1500198"/>
          </a:xfrm>
        </p:spPr>
        <p:txBody>
          <a:bodyPr>
            <a:normAutofit fontScale="90000"/>
          </a:bodyPr>
          <a:lstStyle/>
          <a:p>
            <a:r>
              <a:rPr sz="3200" dirty="0" err="1" smtClean="0">
                <a:solidFill>
                  <a:srgbClr val="FFFF00"/>
                </a:solidFill>
              </a:rPr>
              <a:t>Aholining</a:t>
            </a:r>
            <a:r>
              <a:rPr sz="3200" dirty="0" smtClean="0">
                <a:solidFill>
                  <a:srgbClr val="FFFF00"/>
                </a:solidFill>
              </a:rPr>
              <a:t>  </a:t>
            </a:r>
            <a:r>
              <a:rPr sz="3200" dirty="0" err="1" smtClean="0">
                <a:solidFill>
                  <a:srgbClr val="FFFF00"/>
                </a:solidFill>
              </a:rPr>
              <a:t>yosh</a:t>
            </a:r>
            <a:r>
              <a:rPr sz="3200" dirty="0" smtClean="0">
                <a:solidFill>
                  <a:srgbClr val="FFFF00"/>
                </a:solidFill>
              </a:rPr>
              <a:t> </a:t>
            </a:r>
            <a:r>
              <a:rPr sz="3200" dirty="0" err="1" smtClean="0">
                <a:solidFill>
                  <a:srgbClr val="FFFF00"/>
                </a:solidFill>
              </a:rPr>
              <a:t>tarkibi</a:t>
            </a:r>
            <a:r>
              <a:rPr sz="3200" dirty="0" smtClean="0">
                <a:solidFill>
                  <a:srgbClr val="FFFF00"/>
                </a:solidFill>
              </a:rPr>
              <a:t> </a:t>
            </a:r>
            <a:r>
              <a:rPr sz="3200" dirty="0" err="1" smtClean="0">
                <a:solidFill>
                  <a:srgbClr val="FFFF00"/>
                </a:solidFill>
              </a:rPr>
              <a:t>haqidagi</a:t>
            </a:r>
            <a:r>
              <a:rPr sz="3200" dirty="0" smtClean="0">
                <a:solidFill>
                  <a:srgbClr val="FFFF00"/>
                </a:solidFill>
              </a:rPr>
              <a:t> </a:t>
            </a:r>
            <a:r>
              <a:rPr sz="3200" dirty="0" err="1" smtClean="0">
                <a:solidFill>
                  <a:srgbClr val="FFFF00"/>
                </a:solidFill>
              </a:rPr>
              <a:t>ma'lumotlar</a:t>
            </a:r>
            <a:r>
              <a:rPr sz="3200" dirty="0" smtClean="0">
                <a:solidFill>
                  <a:srgbClr val="FFFF00"/>
                </a:solidFill>
              </a:rPr>
              <a:t> </a:t>
            </a:r>
            <a:r>
              <a:rPr sz="3200" dirty="0" err="1" smtClean="0">
                <a:solidFill>
                  <a:srgbClr val="FFFF00"/>
                </a:solidFill>
              </a:rPr>
              <a:t>ijtimoiy</a:t>
            </a:r>
            <a:r>
              <a:rPr sz="3200" dirty="0" smtClean="0">
                <a:solidFill>
                  <a:srgbClr val="FFFF00"/>
                </a:solidFill>
              </a:rPr>
              <a:t> </a:t>
            </a:r>
            <a:r>
              <a:rPr lang="ru-RU" sz="3200" dirty="0" smtClean="0">
                <a:solidFill>
                  <a:srgbClr val="FFFF00"/>
                </a:solidFill>
              </a:rPr>
              <a:t>–</a:t>
            </a:r>
            <a:r>
              <a:rPr sz="3200" dirty="0" smtClean="0">
                <a:solidFill>
                  <a:srgbClr val="FFFF00"/>
                </a:solidFill>
              </a:rPr>
              <a:t> </a:t>
            </a:r>
            <a:r>
              <a:rPr sz="3200" dirty="0" err="1" smtClean="0">
                <a:solidFill>
                  <a:srgbClr val="FFFF00"/>
                </a:solidFill>
              </a:rPr>
              <a:t>iqtisodiy</a:t>
            </a:r>
            <a:r>
              <a:rPr sz="3200" dirty="0" smtClean="0">
                <a:solidFill>
                  <a:srgbClr val="FFFF00"/>
                </a:solidFill>
              </a:rPr>
              <a:t>  </a:t>
            </a:r>
            <a:r>
              <a:rPr sz="3200" dirty="0" err="1" smtClean="0">
                <a:solidFill>
                  <a:srgbClr val="FFFF00"/>
                </a:solidFill>
              </a:rPr>
              <a:t>va</a:t>
            </a:r>
            <a:r>
              <a:rPr sz="3200" dirty="0" smtClean="0">
                <a:solidFill>
                  <a:srgbClr val="FFFF00"/>
                </a:solidFill>
              </a:rPr>
              <a:t> </a:t>
            </a:r>
            <a:r>
              <a:rPr sz="3200" dirty="0" err="1" smtClean="0">
                <a:solidFill>
                  <a:srgbClr val="FFFF00"/>
                </a:solidFill>
              </a:rPr>
              <a:t>demografik</a:t>
            </a:r>
            <a:r>
              <a:rPr sz="3200" dirty="0" smtClean="0">
                <a:solidFill>
                  <a:srgbClr val="FFFF00"/>
                </a:solidFill>
              </a:rPr>
              <a:t> </a:t>
            </a:r>
            <a:r>
              <a:rPr sz="3200" dirty="0" err="1" smtClean="0">
                <a:solidFill>
                  <a:srgbClr val="FFFF00"/>
                </a:solidFill>
              </a:rPr>
              <a:t>jarayonlarni</a:t>
            </a:r>
            <a:r>
              <a:rPr sz="3200" dirty="0" smtClean="0">
                <a:solidFill>
                  <a:srgbClr val="FFFF00"/>
                </a:solidFill>
              </a:rPr>
              <a:t> </a:t>
            </a:r>
            <a:r>
              <a:rPr sz="3200" dirty="0" err="1" smtClean="0">
                <a:solidFill>
                  <a:srgbClr val="FFFF00"/>
                </a:solidFill>
              </a:rPr>
              <a:t>tadqiq</a:t>
            </a:r>
            <a:r>
              <a:rPr sz="3200" dirty="0" smtClean="0">
                <a:solidFill>
                  <a:srgbClr val="FFFF00"/>
                </a:solidFill>
              </a:rPr>
              <a:t> </a:t>
            </a:r>
            <a:r>
              <a:rPr sz="3200" dirty="0" err="1" smtClean="0">
                <a:solidFill>
                  <a:srgbClr val="FFFF00"/>
                </a:solidFill>
              </a:rPr>
              <a:t>qilish</a:t>
            </a:r>
            <a:r>
              <a:rPr sz="3200" dirty="0" smtClean="0">
                <a:solidFill>
                  <a:srgbClr val="FFFF00"/>
                </a:solidFill>
              </a:rPr>
              <a:t> </a:t>
            </a:r>
            <a:r>
              <a:rPr sz="3200" dirty="0" err="1" smtClean="0">
                <a:solidFill>
                  <a:srgbClr val="FFFF00"/>
                </a:solidFill>
              </a:rPr>
              <a:t>uchun</a:t>
            </a:r>
            <a:r>
              <a:rPr sz="3200" dirty="0" smtClean="0">
                <a:solidFill>
                  <a:srgbClr val="FFFF00"/>
                </a:solidFill>
              </a:rPr>
              <a:t> </a:t>
            </a:r>
            <a:r>
              <a:rPr sz="3200" dirty="0" err="1" smtClean="0">
                <a:solidFill>
                  <a:srgbClr val="FFFF00"/>
                </a:solidFill>
              </a:rPr>
              <a:t>kerak</a:t>
            </a:r>
            <a:r>
              <a:rPr sz="3200" dirty="0" smtClean="0">
                <a:solidFill>
                  <a:srgbClr val="FFFF00"/>
                </a:solidFill>
              </a:rPr>
              <a:t> </a:t>
            </a:r>
            <a:r>
              <a:rPr sz="3200" dirty="0" err="1" smtClean="0">
                <a:solidFill>
                  <a:srgbClr val="FFFF00"/>
                </a:solidFill>
              </a:rPr>
              <a:t>bo'ladi</a:t>
            </a:r>
            <a:r>
              <a:rPr sz="3200" dirty="0" smtClean="0">
                <a:solidFill>
                  <a:srgbClr val="FFFF00"/>
                </a:solidFill>
              </a:rPr>
              <a:t>.    </a:t>
            </a:r>
            <a:endParaRPr lang="ru-RU" sz="32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fltVal val="0"/>
                                          </p:val>
                                        </p:tav>
                                        <p:tav tm="100000">
                                          <p:val>
                                            <p:strVal val="#ppt_w"/>
                                          </p:val>
                                        </p:tav>
                                      </p:tavLst>
                                    </p:anim>
                                    <p:anim calcmode="lin" valueType="num">
                                      <p:cBhvr>
                                        <p:cTn id="15" dur="1000" fill="hold"/>
                                        <p:tgtEl>
                                          <p:spTgt spid="1026"/>
                                        </p:tgtEl>
                                        <p:attrNameLst>
                                          <p:attrName>ppt_h</p:attrName>
                                        </p:attrNameLst>
                                      </p:cBhvr>
                                      <p:tavLst>
                                        <p:tav tm="0">
                                          <p:val>
                                            <p:fltVal val="0"/>
                                          </p:val>
                                        </p:tav>
                                        <p:tav tm="100000">
                                          <p:val>
                                            <p:strVal val="#ppt_h"/>
                                          </p:val>
                                        </p:tav>
                                      </p:tavLst>
                                    </p:anim>
                                    <p:anim calcmode="lin" valueType="num">
                                      <p:cBhvr>
                                        <p:cTn id="16" dur="1000" fill="hold"/>
                                        <p:tgtEl>
                                          <p:spTgt spid="1026"/>
                                        </p:tgtEl>
                                        <p:attrNameLst>
                                          <p:attrName>style.rotation</p:attrName>
                                        </p:attrNameLst>
                                      </p:cBhvr>
                                      <p:tavLst>
                                        <p:tav tm="0">
                                          <p:val>
                                            <p:fltVal val="90"/>
                                          </p:val>
                                        </p:tav>
                                        <p:tav tm="100000">
                                          <p:val>
                                            <p:fltVal val="0"/>
                                          </p:val>
                                        </p:tav>
                                      </p:tavLst>
                                    </p:anim>
                                    <p:animEffect transition="in" filter="fade">
                                      <p:cBhvr>
                                        <p:cTn id="17"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142984"/>
            <a:ext cx="8229600" cy="4953016"/>
          </a:xfrm>
        </p:spPr>
        <p:txBody>
          <a:bodyPr/>
          <a:lstStyle/>
          <a:p>
            <a:pPr>
              <a:buNone/>
            </a:pPr>
            <a:r>
              <a:rPr lang="en-US" dirty="0" smtClean="0"/>
              <a:t>		</a:t>
            </a:r>
            <a:r>
              <a:rPr lang="en-US" dirty="0" smtClean="0">
                <a:solidFill>
                  <a:srgbClr val="FFFF00"/>
                </a:solidFill>
              </a:rPr>
              <a:t>    </a:t>
            </a:r>
            <a:r>
              <a:rPr lang="en-US" dirty="0" err="1" smtClean="0">
                <a:solidFill>
                  <a:srgbClr val="FFFF00"/>
                </a:solidFill>
              </a:rPr>
              <a:t>Bir</a:t>
            </a:r>
            <a:r>
              <a:rPr lang="en-US" dirty="0" smtClean="0">
                <a:solidFill>
                  <a:srgbClr val="FFFF00"/>
                </a:solidFill>
              </a:rPr>
              <a:t> </a:t>
            </a:r>
            <a:r>
              <a:rPr lang="en-US" dirty="0" err="1" smtClean="0">
                <a:solidFill>
                  <a:srgbClr val="FFFF00"/>
                </a:solidFill>
              </a:rPr>
              <a:t>yillik</a:t>
            </a:r>
            <a:r>
              <a:rPr lang="en-US" dirty="0" smtClean="0">
                <a:solidFill>
                  <a:srgbClr val="FFFF00"/>
                </a:solidFill>
              </a:rPr>
              <a:t> </a:t>
            </a:r>
            <a:r>
              <a:rPr lang="en-US" dirty="0" err="1" smtClean="0">
                <a:solidFill>
                  <a:srgbClr val="FFFF00"/>
                </a:solidFill>
              </a:rPr>
              <a:t>yosh</a:t>
            </a:r>
            <a:r>
              <a:rPr lang="en-US" dirty="0" smtClean="0">
                <a:solidFill>
                  <a:srgbClr val="FFFF00"/>
                </a:solidFill>
              </a:rPr>
              <a:t> </a:t>
            </a:r>
            <a:r>
              <a:rPr lang="en-US" dirty="0" err="1" smtClean="0">
                <a:solidFill>
                  <a:srgbClr val="FFFF00"/>
                </a:solidFill>
              </a:rPr>
              <a:t>tarkibi</a:t>
            </a:r>
            <a:r>
              <a:rPr lang="en-US" dirty="0" smtClean="0">
                <a:solidFill>
                  <a:srgbClr val="FFFF00"/>
                </a:solidFill>
              </a:rPr>
              <a:t>- </a:t>
            </a:r>
            <a:r>
              <a:rPr lang="en-US" dirty="0" err="1" smtClean="0">
                <a:solidFill>
                  <a:srgbClr val="FFFF00"/>
                </a:solidFill>
              </a:rPr>
              <a:t>bu</a:t>
            </a:r>
            <a:r>
              <a:rPr lang="en-US" dirty="0" smtClean="0">
                <a:solidFill>
                  <a:srgbClr val="FFFF00"/>
                </a:solidFill>
              </a:rPr>
              <a:t> </a:t>
            </a:r>
            <a:r>
              <a:rPr lang="en-US" dirty="0" err="1" smtClean="0">
                <a:solidFill>
                  <a:srgbClr val="FFFF00"/>
                </a:solidFill>
              </a:rPr>
              <a:t>aholining</a:t>
            </a:r>
            <a:r>
              <a:rPr lang="en-US" dirty="0" smtClean="0">
                <a:solidFill>
                  <a:srgbClr val="FFFF00"/>
                </a:solidFill>
              </a:rPr>
              <a:t> </a:t>
            </a:r>
            <a:r>
              <a:rPr lang="en-US" dirty="0" err="1" smtClean="0">
                <a:solidFill>
                  <a:srgbClr val="FFFF00"/>
                </a:solidFill>
              </a:rPr>
              <a:t>quyidagi</a:t>
            </a:r>
            <a:r>
              <a:rPr lang="en-US" dirty="0" smtClean="0">
                <a:solidFill>
                  <a:srgbClr val="FFFF00"/>
                </a:solidFill>
              </a:rPr>
              <a:t> </a:t>
            </a:r>
            <a:r>
              <a:rPr lang="en-US" dirty="0" err="1" smtClean="0">
                <a:solidFill>
                  <a:srgbClr val="FFFF00"/>
                </a:solidFill>
              </a:rPr>
              <a:t>yillar</a:t>
            </a:r>
            <a:r>
              <a:rPr lang="en-US" dirty="0" smtClean="0">
                <a:solidFill>
                  <a:srgbClr val="FFFF00"/>
                </a:solidFill>
              </a:rPr>
              <a:t> </a:t>
            </a:r>
            <a:r>
              <a:rPr lang="en-US" dirty="0" err="1" smtClean="0">
                <a:solidFill>
                  <a:srgbClr val="FFFF00"/>
                </a:solidFill>
              </a:rPr>
              <a:t>to’lgandagi</a:t>
            </a:r>
            <a:r>
              <a:rPr lang="en-US" dirty="0" smtClean="0">
                <a:solidFill>
                  <a:srgbClr val="FFFF00"/>
                </a:solidFill>
              </a:rPr>
              <a:t> </a:t>
            </a:r>
            <a:r>
              <a:rPr lang="en-US" dirty="0" err="1" smtClean="0">
                <a:solidFill>
                  <a:srgbClr val="FFFF00"/>
                </a:solidFill>
              </a:rPr>
              <a:t>yosh</a:t>
            </a:r>
            <a:r>
              <a:rPr lang="en-US" dirty="0" smtClean="0">
                <a:solidFill>
                  <a:srgbClr val="FFFF00"/>
                </a:solidFill>
              </a:rPr>
              <a:t> </a:t>
            </a:r>
            <a:r>
              <a:rPr lang="en-US" dirty="0" err="1" smtClean="0">
                <a:solidFill>
                  <a:srgbClr val="FFFF00"/>
                </a:solidFill>
              </a:rPr>
              <a:t>guruhlari</a:t>
            </a:r>
            <a:r>
              <a:rPr lang="en-US" dirty="0" smtClean="0">
                <a:solidFill>
                  <a:srgbClr val="FFFF00"/>
                </a:solidFill>
              </a:rPr>
              <a:t> </a:t>
            </a:r>
            <a:r>
              <a:rPr lang="en-US" dirty="0" err="1" smtClean="0">
                <a:solidFill>
                  <a:srgbClr val="FFFF00"/>
                </a:solidFill>
              </a:rPr>
              <a:t>bo’yicha</a:t>
            </a:r>
            <a:r>
              <a:rPr lang="en-US" dirty="0" smtClean="0">
                <a:solidFill>
                  <a:srgbClr val="FFFF00"/>
                </a:solidFill>
              </a:rPr>
              <a:t> </a:t>
            </a:r>
            <a:r>
              <a:rPr lang="en-US" dirty="0" err="1" smtClean="0">
                <a:solidFill>
                  <a:srgbClr val="FFFF00"/>
                </a:solidFill>
              </a:rPr>
              <a:t>taqsimlanishidir</a:t>
            </a:r>
            <a:r>
              <a:rPr lang="en-US" dirty="0" smtClean="0">
                <a:solidFill>
                  <a:srgbClr val="FFFF00"/>
                </a:solidFill>
              </a:rPr>
              <a:t>: 0 </a:t>
            </a:r>
            <a:r>
              <a:rPr lang="en-US" dirty="0" err="1" smtClean="0">
                <a:solidFill>
                  <a:srgbClr val="FFFF00"/>
                </a:solidFill>
              </a:rPr>
              <a:t>yosh</a:t>
            </a:r>
            <a:r>
              <a:rPr lang="en-US" dirty="0" smtClean="0">
                <a:solidFill>
                  <a:srgbClr val="FFFF00"/>
                </a:solidFill>
              </a:rPr>
              <a:t> , </a:t>
            </a:r>
            <a:r>
              <a:rPr lang="en-US" sz="3200" dirty="0" smtClean="0">
                <a:solidFill>
                  <a:srgbClr val="FFFF00"/>
                </a:solidFill>
              </a:rPr>
              <a:t>1, 2  ……34, 35 , ….88……</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va</a:t>
            </a:r>
            <a:r>
              <a:rPr lang="en-US" sz="2400" dirty="0" smtClean="0">
                <a:solidFill>
                  <a:srgbClr val="FFFF00"/>
                </a:solidFill>
              </a:rPr>
              <a:t> </a:t>
            </a:r>
            <a:r>
              <a:rPr lang="en-US" sz="2400" dirty="0" err="1" smtClean="0">
                <a:solidFill>
                  <a:srgbClr val="FFFF00"/>
                </a:solidFill>
              </a:rPr>
              <a:t>undan</a:t>
            </a:r>
            <a:r>
              <a:rPr lang="en-US" sz="2400" dirty="0" smtClean="0">
                <a:solidFill>
                  <a:srgbClr val="FFFF00"/>
                </a:solidFill>
              </a:rPr>
              <a:t> </a:t>
            </a:r>
            <a:r>
              <a:rPr lang="en-US" sz="2400" dirty="0" err="1" smtClean="0">
                <a:solidFill>
                  <a:srgbClr val="FFFF00"/>
                </a:solidFill>
              </a:rPr>
              <a:t>kattalar</a:t>
            </a:r>
            <a:r>
              <a:rPr lang="en-US" sz="3200" dirty="0" smtClean="0">
                <a:solidFill>
                  <a:srgbClr val="FFFF00"/>
                </a:solidFill>
              </a:rPr>
              <a:t>.  			   </a:t>
            </a:r>
            <a:r>
              <a:rPr lang="en-US" sz="2800" dirty="0" smtClean="0">
                <a:solidFill>
                  <a:srgbClr val="FFFF00"/>
                </a:solidFill>
              </a:rPr>
              <a:t>	    </a:t>
            </a:r>
            <a:r>
              <a:rPr lang="en-US" sz="2400" dirty="0" err="1" smtClean="0">
                <a:solidFill>
                  <a:srgbClr val="FFFF00"/>
                </a:solidFill>
              </a:rPr>
              <a:t>Besh</a:t>
            </a:r>
            <a:r>
              <a:rPr lang="en-US" sz="2400" dirty="0" smtClean="0">
                <a:solidFill>
                  <a:srgbClr val="FFFF00"/>
                </a:solidFill>
              </a:rPr>
              <a:t> </a:t>
            </a:r>
            <a:r>
              <a:rPr lang="en-US" sz="2400" dirty="0" err="1" smtClean="0">
                <a:solidFill>
                  <a:srgbClr val="FFFF00"/>
                </a:solidFill>
              </a:rPr>
              <a:t>yillik</a:t>
            </a:r>
            <a:r>
              <a:rPr lang="en-US" sz="2400" dirty="0" smtClean="0">
                <a:solidFill>
                  <a:srgbClr val="FFFF00"/>
                </a:solidFill>
              </a:rPr>
              <a:t>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tarkibi</a:t>
            </a:r>
            <a:r>
              <a:rPr lang="en-US" sz="2400" dirty="0" smtClean="0">
                <a:solidFill>
                  <a:srgbClr val="FFFF00"/>
                </a:solidFill>
              </a:rPr>
              <a:t>-  0 </a:t>
            </a:r>
            <a:r>
              <a:rPr lang="en-US" sz="2400" dirty="0" err="1" smtClean="0">
                <a:solidFill>
                  <a:srgbClr val="FFFF00"/>
                </a:solidFill>
              </a:rPr>
              <a:t>yosh</a:t>
            </a:r>
            <a:r>
              <a:rPr lang="en-US" sz="2400" dirty="0" smtClean="0">
                <a:solidFill>
                  <a:srgbClr val="FFFF00"/>
                </a:solidFill>
              </a:rPr>
              <a:t>, 1-4 </a:t>
            </a:r>
            <a:r>
              <a:rPr lang="en-US" sz="2400" dirty="0" err="1" smtClean="0">
                <a:solidFill>
                  <a:srgbClr val="FFFF00"/>
                </a:solidFill>
              </a:rPr>
              <a:t>yosh</a:t>
            </a:r>
            <a:r>
              <a:rPr lang="en-US" sz="2400" dirty="0" smtClean="0">
                <a:solidFill>
                  <a:srgbClr val="FFFF00"/>
                </a:solidFill>
              </a:rPr>
              <a:t> , 5-9 </a:t>
            </a:r>
            <a:r>
              <a:rPr lang="en-US" sz="2400" dirty="0" err="1" smtClean="0">
                <a:solidFill>
                  <a:srgbClr val="FFFF00"/>
                </a:solidFill>
              </a:rPr>
              <a:t>yosh</a:t>
            </a:r>
            <a:r>
              <a:rPr lang="en-US" sz="3200" dirty="0" smtClean="0">
                <a:solidFill>
                  <a:srgbClr val="FFFF00"/>
                </a:solidFill>
              </a:rPr>
              <a:t> </a:t>
            </a:r>
            <a:r>
              <a:rPr lang="en-US" sz="2400" dirty="0" smtClean="0">
                <a:solidFill>
                  <a:srgbClr val="FFFF00"/>
                </a:solidFill>
              </a:rPr>
              <a:t>, 10-14 </a:t>
            </a:r>
            <a:r>
              <a:rPr lang="en-US" sz="2400" dirty="0" err="1" smtClean="0">
                <a:solidFill>
                  <a:srgbClr val="FFFF00"/>
                </a:solidFill>
              </a:rPr>
              <a:t>yosh</a:t>
            </a:r>
            <a:r>
              <a:rPr lang="en-US" sz="2400" dirty="0" smtClean="0">
                <a:solidFill>
                  <a:srgbClr val="FFFF00"/>
                </a:solidFill>
              </a:rPr>
              <a:t>,…..,35-39 </a:t>
            </a:r>
            <a:r>
              <a:rPr lang="en-US" sz="2400" dirty="0" err="1" smtClean="0">
                <a:solidFill>
                  <a:srgbClr val="FFFF00"/>
                </a:solidFill>
              </a:rPr>
              <a:t>yosh</a:t>
            </a:r>
            <a:r>
              <a:rPr lang="en-US" sz="2400" dirty="0" smtClean="0">
                <a:solidFill>
                  <a:srgbClr val="FFFF00"/>
                </a:solidFill>
              </a:rPr>
              <a:t>, 80-84 </a:t>
            </a:r>
            <a:r>
              <a:rPr lang="en-US" sz="2400" dirty="0" err="1" smtClean="0">
                <a:solidFill>
                  <a:srgbClr val="FFFF00"/>
                </a:solidFill>
              </a:rPr>
              <a:t>yosh</a:t>
            </a:r>
            <a:r>
              <a:rPr lang="en-US" sz="2400" dirty="0" smtClean="0">
                <a:solidFill>
                  <a:srgbClr val="FFFF00"/>
                </a:solidFill>
              </a:rPr>
              <a:t>,……,100yosh </a:t>
            </a:r>
            <a:r>
              <a:rPr lang="en-US" sz="2400" dirty="0" err="1" smtClean="0">
                <a:solidFill>
                  <a:srgbClr val="FFFF00"/>
                </a:solidFill>
              </a:rPr>
              <a:t>va</a:t>
            </a:r>
            <a:r>
              <a:rPr lang="en-US" sz="2400" dirty="0" smtClean="0">
                <a:solidFill>
                  <a:srgbClr val="FFFF00"/>
                </a:solidFill>
              </a:rPr>
              <a:t>  </a:t>
            </a:r>
            <a:r>
              <a:rPr lang="en-US" sz="2400" dirty="0" err="1" smtClean="0">
                <a:solidFill>
                  <a:srgbClr val="FFFF00"/>
                </a:solidFill>
              </a:rPr>
              <a:t>undan</a:t>
            </a:r>
            <a:r>
              <a:rPr lang="en-US" sz="2400" dirty="0" smtClean="0">
                <a:solidFill>
                  <a:srgbClr val="FFFF00"/>
                </a:solidFill>
              </a:rPr>
              <a:t> </a:t>
            </a:r>
            <a:r>
              <a:rPr lang="en-US" sz="2400" dirty="0" err="1" smtClean="0">
                <a:solidFill>
                  <a:srgbClr val="FFFF00"/>
                </a:solidFill>
              </a:rPr>
              <a:t>kattalar</a:t>
            </a:r>
            <a:r>
              <a:rPr lang="en-US" sz="2400" dirty="0" smtClean="0">
                <a:solidFill>
                  <a:srgbClr val="FFFF00"/>
                </a:solidFill>
              </a:rPr>
              <a:t>. 								     </a:t>
            </a:r>
            <a:r>
              <a:rPr lang="en-US" sz="2400" dirty="0" err="1" smtClean="0">
                <a:solidFill>
                  <a:srgbClr val="FFFF00"/>
                </a:solidFill>
              </a:rPr>
              <a:t>O’n</a:t>
            </a:r>
            <a:r>
              <a:rPr lang="en-US" sz="2400" dirty="0" smtClean="0">
                <a:solidFill>
                  <a:srgbClr val="FFFF00"/>
                </a:solidFill>
              </a:rPr>
              <a:t> </a:t>
            </a:r>
            <a:r>
              <a:rPr lang="en-US" sz="2400" dirty="0" err="1" smtClean="0">
                <a:solidFill>
                  <a:srgbClr val="FFFF00"/>
                </a:solidFill>
              </a:rPr>
              <a:t>yillik</a:t>
            </a:r>
            <a:r>
              <a:rPr lang="en-US" sz="2400" dirty="0" smtClean="0">
                <a:solidFill>
                  <a:srgbClr val="FFFF00"/>
                </a:solidFill>
              </a:rPr>
              <a:t>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tarkibi</a:t>
            </a:r>
            <a:r>
              <a:rPr lang="en-US" sz="2400" dirty="0" smtClean="0">
                <a:solidFill>
                  <a:srgbClr val="FFFF00"/>
                </a:solidFill>
              </a:rPr>
              <a:t>  </a:t>
            </a:r>
            <a:r>
              <a:rPr lang="en-US" sz="2400" dirty="0" err="1" smtClean="0">
                <a:solidFill>
                  <a:srgbClr val="FFFF00"/>
                </a:solidFill>
              </a:rPr>
              <a:t>quyidagi</a:t>
            </a:r>
            <a:r>
              <a:rPr lang="en-US" sz="2400" dirty="0" smtClean="0">
                <a:solidFill>
                  <a:srgbClr val="FFFF00"/>
                </a:solidFill>
              </a:rPr>
              <a:t>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gurihlari</a:t>
            </a:r>
            <a:r>
              <a:rPr lang="en-US" sz="2400" dirty="0" smtClean="0">
                <a:solidFill>
                  <a:srgbClr val="FFFF00"/>
                </a:solidFill>
              </a:rPr>
              <a:t> </a:t>
            </a:r>
            <a:r>
              <a:rPr lang="en-US" sz="2400" dirty="0" err="1" smtClean="0">
                <a:solidFill>
                  <a:srgbClr val="FFFF00"/>
                </a:solidFill>
              </a:rPr>
              <a:t>bo’yicha</a:t>
            </a:r>
            <a:r>
              <a:rPr lang="en-US" sz="2400" dirty="0" smtClean="0">
                <a:solidFill>
                  <a:srgbClr val="FFFF00"/>
                </a:solidFill>
              </a:rPr>
              <a:t> </a:t>
            </a:r>
            <a:r>
              <a:rPr lang="en-US" sz="2400" dirty="0" err="1" smtClean="0">
                <a:solidFill>
                  <a:srgbClr val="FFFF00"/>
                </a:solidFill>
              </a:rPr>
              <a:t>tuziladi</a:t>
            </a:r>
            <a:r>
              <a:rPr lang="en-US" sz="2400" dirty="0" smtClean="0">
                <a:solidFill>
                  <a:srgbClr val="FFFF00"/>
                </a:solidFill>
              </a:rPr>
              <a:t>: 0 </a:t>
            </a:r>
            <a:r>
              <a:rPr lang="en-US" sz="2400" dirty="0" err="1" smtClean="0">
                <a:solidFill>
                  <a:srgbClr val="FFFF00"/>
                </a:solidFill>
              </a:rPr>
              <a:t>yosh</a:t>
            </a:r>
            <a:r>
              <a:rPr lang="en-US" sz="2400" dirty="0" smtClean="0">
                <a:solidFill>
                  <a:srgbClr val="FFFF00"/>
                </a:solidFill>
              </a:rPr>
              <a:t>, 1-9 </a:t>
            </a:r>
            <a:r>
              <a:rPr lang="en-US" sz="2400" dirty="0" err="1" smtClean="0">
                <a:solidFill>
                  <a:srgbClr val="FFFF00"/>
                </a:solidFill>
              </a:rPr>
              <a:t>yosh</a:t>
            </a:r>
            <a:r>
              <a:rPr lang="en-US" sz="2400" dirty="0" smtClean="0">
                <a:solidFill>
                  <a:srgbClr val="FFFF00"/>
                </a:solidFill>
              </a:rPr>
              <a:t>, 10-19 </a:t>
            </a:r>
            <a:r>
              <a:rPr lang="en-US" sz="2400" dirty="0" err="1" smtClean="0">
                <a:solidFill>
                  <a:srgbClr val="FFFF00"/>
                </a:solidFill>
              </a:rPr>
              <a:t>yosh</a:t>
            </a:r>
            <a:r>
              <a:rPr lang="en-US" sz="2400" dirty="0" smtClean="0">
                <a:solidFill>
                  <a:srgbClr val="FFFF00"/>
                </a:solidFill>
              </a:rPr>
              <a:t>, 20-29 </a:t>
            </a:r>
            <a:r>
              <a:rPr lang="en-US" sz="2400" dirty="0" err="1" smtClean="0">
                <a:solidFill>
                  <a:srgbClr val="FFFF00"/>
                </a:solidFill>
              </a:rPr>
              <a:t>yosh</a:t>
            </a:r>
            <a:r>
              <a:rPr lang="en-US" sz="2400" dirty="0" smtClean="0">
                <a:solidFill>
                  <a:srgbClr val="FFFF00"/>
                </a:solidFill>
              </a:rPr>
              <a:t>,…..100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va</a:t>
            </a:r>
            <a:r>
              <a:rPr lang="en-US" sz="2400" dirty="0" smtClean="0">
                <a:solidFill>
                  <a:srgbClr val="FFFF00"/>
                </a:solidFill>
              </a:rPr>
              <a:t> </a:t>
            </a:r>
            <a:r>
              <a:rPr lang="en-US" sz="2400" dirty="0" err="1" smtClean="0">
                <a:solidFill>
                  <a:srgbClr val="FFFF00"/>
                </a:solidFill>
              </a:rPr>
              <a:t>undan</a:t>
            </a:r>
            <a:r>
              <a:rPr lang="en-US" sz="2400" dirty="0" smtClean="0">
                <a:solidFill>
                  <a:srgbClr val="FFFF00"/>
                </a:solidFill>
              </a:rPr>
              <a:t> </a:t>
            </a:r>
            <a:r>
              <a:rPr lang="en-US" sz="2400" dirty="0" err="1" smtClean="0">
                <a:solidFill>
                  <a:srgbClr val="FFFF00"/>
                </a:solidFill>
              </a:rPr>
              <a:t>kattalar</a:t>
            </a:r>
            <a:r>
              <a:rPr lang="en-US" sz="2400" dirty="0" smtClean="0">
                <a:solidFill>
                  <a:srgbClr val="FFFF00"/>
                </a:solidFill>
              </a:rPr>
              <a:t>.</a:t>
            </a:r>
            <a:r>
              <a:rPr lang="en-US" sz="3200" dirty="0" smtClean="0">
                <a:solidFill>
                  <a:srgbClr val="FFFF00"/>
                </a:solidFill>
              </a:rPr>
              <a:t>   </a:t>
            </a:r>
            <a:endParaRPr lang="ru-RU" dirty="0">
              <a:solidFill>
                <a:srgbClr val="FFFF00"/>
              </a:solidFill>
            </a:endParaRPr>
          </a:p>
        </p:txBody>
      </p:sp>
      <p:sp>
        <p:nvSpPr>
          <p:cNvPr id="3" name="Заголовок 2"/>
          <p:cNvSpPr>
            <a:spLocks noGrp="1"/>
          </p:cNvSpPr>
          <p:nvPr>
            <p:ph type="title"/>
          </p:nvPr>
        </p:nvSpPr>
        <p:spPr>
          <a:xfrm>
            <a:off x="251520" y="116632"/>
            <a:ext cx="8229600" cy="1296144"/>
          </a:xfrm>
        </p:spPr>
        <p:txBody>
          <a:bodyPr>
            <a:normAutofit fontScale="90000"/>
          </a:bodyPr>
          <a:lstStyle/>
          <a:p>
            <a:r>
              <a:rPr sz="3200" dirty="0" err="1" smtClean="0">
                <a:solidFill>
                  <a:srgbClr val="FF0000"/>
                </a:solidFill>
              </a:rPr>
              <a:t>Aholining</a:t>
            </a:r>
            <a:r>
              <a:rPr sz="3200" dirty="0" smtClean="0">
                <a:solidFill>
                  <a:srgbClr val="FF0000"/>
                </a:solidFill>
              </a:rPr>
              <a:t> </a:t>
            </a:r>
            <a:r>
              <a:rPr sz="3200" dirty="0" err="1" smtClean="0">
                <a:solidFill>
                  <a:srgbClr val="FF0000"/>
                </a:solidFill>
              </a:rPr>
              <a:t>yosh</a:t>
            </a:r>
            <a:r>
              <a:rPr sz="3200" dirty="0" smtClean="0">
                <a:solidFill>
                  <a:srgbClr val="FF0000"/>
                </a:solidFill>
              </a:rPr>
              <a:t>  </a:t>
            </a:r>
            <a:r>
              <a:rPr sz="3200" dirty="0" err="1" smtClean="0">
                <a:solidFill>
                  <a:srgbClr val="FF0000"/>
                </a:solidFill>
              </a:rPr>
              <a:t>tarkibini</a:t>
            </a:r>
            <a:r>
              <a:rPr sz="3200" dirty="0" smtClean="0">
                <a:solidFill>
                  <a:srgbClr val="FF0000"/>
                </a:solidFill>
              </a:rPr>
              <a:t> </a:t>
            </a:r>
            <a:r>
              <a:rPr sz="3200" dirty="0" err="1" smtClean="0">
                <a:solidFill>
                  <a:srgbClr val="FF0000"/>
                </a:solidFill>
              </a:rPr>
              <a:t>tuzish</a:t>
            </a:r>
            <a:r>
              <a:rPr sz="3200" dirty="0" smtClean="0">
                <a:solidFill>
                  <a:srgbClr val="FF0000"/>
                </a:solidFill>
              </a:rPr>
              <a:t> </a:t>
            </a:r>
            <a:r>
              <a:rPr sz="3200" dirty="0" err="1" smtClean="0">
                <a:solidFill>
                  <a:srgbClr val="FF0000"/>
                </a:solidFill>
              </a:rPr>
              <a:t>uchun</a:t>
            </a:r>
            <a:r>
              <a:rPr sz="3200" dirty="0" smtClean="0">
                <a:solidFill>
                  <a:srgbClr val="FF0000"/>
                </a:solidFill>
              </a:rPr>
              <a:t> </a:t>
            </a:r>
            <a:r>
              <a:rPr sz="3200" dirty="0" err="1" smtClean="0">
                <a:solidFill>
                  <a:srgbClr val="FF0000"/>
                </a:solidFill>
              </a:rPr>
              <a:t>odatda</a:t>
            </a:r>
            <a:r>
              <a:rPr sz="3200" dirty="0" smtClean="0">
                <a:solidFill>
                  <a:srgbClr val="FF0000"/>
                </a:solidFill>
              </a:rPr>
              <a:t>  </a:t>
            </a:r>
            <a:r>
              <a:rPr sz="3200" dirty="0" err="1" smtClean="0">
                <a:solidFill>
                  <a:srgbClr val="FF0000"/>
                </a:solidFill>
              </a:rPr>
              <a:t>bir</a:t>
            </a:r>
            <a:r>
              <a:rPr sz="3200" dirty="0" smtClean="0">
                <a:solidFill>
                  <a:srgbClr val="FF0000"/>
                </a:solidFill>
              </a:rPr>
              <a:t>, </a:t>
            </a:r>
            <a:r>
              <a:rPr sz="3200" dirty="0" err="1" smtClean="0">
                <a:solidFill>
                  <a:srgbClr val="FF0000"/>
                </a:solidFill>
              </a:rPr>
              <a:t>besh</a:t>
            </a:r>
            <a:r>
              <a:rPr sz="3200" dirty="0" smtClean="0">
                <a:solidFill>
                  <a:srgbClr val="FF0000"/>
                </a:solidFill>
              </a:rPr>
              <a:t>, </a:t>
            </a:r>
            <a:r>
              <a:rPr sz="3200" dirty="0" err="1" smtClean="0">
                <a:solidFill>
                  <a:srgbClr val="FF0000"/>
                </a:solidFill>
              </a:rPr>
              <a:t>ba'zi</a:t>
            </a:r>
            <a:r>
              <a:rPr sz="3200" dirty="0" smtClean="0">
                <a:solidFill>
                  <a:srgbClr val="FF0000"/>
                </a:solidFill>
              </a:rPr>
              <a:t> </a:t>
            </a:r>
            <a:r>
              <a:rPr sz="3200" dirty="0" err="1" smtClean="0">
                <a:solidFill>
                  <a:srgbClr val="FF0000"/>
                </a:solidFill>
              </a:rPr>
              <a:t>hollarda</a:t>
            </a:r>
            <a:r>
              <a:rPr sz="3200" dirty="0" smtClean="0">
                <a:solidFill>
                  <a:srgbClr val="FF0000"/>
                </a:solidFill>
              </a:rPr>
              <a:t> </a:t>
            </a:r>
            <a:r>
              <a:rPr sz="3200" dirty="0" err="1" smtClean="0">
                <a:solidFill>
                  <a:srgbClr val="FF0000"/>
                </a:solidFill>
              </a:rPr>
              <a:t>o'n</a:t>
            </a:r>
            <a:r>
              <a:rPr sz="3200" dirty="0" smtClean="0">
                <a:solidFill>
                  <a:srgbClr val="FF0000"/>
                </a:solidFill>
              </a:rPr>
              <a:t> </a:t>
            </a:r>
            <a:r>
              <a:rPr sz="3200" dirty="0" err="1" smtClean="0">
                <a:solidFill>
                  <a:srgbClr val="FF0000"/>
                </a:solidFill>
              </a:rPr>
              <a:t>yillik</a:t>
            </a:r>
            <a:r>
              <a:rPr sz="3200" dirty="0" smtClean="0">
                <a:solidFill>
                  <a:srgbClr val="FF0000"/>
                </a:solidFill>
              </a:rPr>
              <a:t> </a:t>
            </a:r>
            <a:r>
              <a:rPr sz="3200" dirty="0" err="1" smtClean="0">
                <a:solidFill>
                  <a:srgbClr val="FF0000"/>
                </a:solidFill>
              </a:rPr>
              <a:t>oraliqlardan</a:t>
            </a:r>
            <a:r>
              <a:rPr sz="3200" dirty="0" smtClean="0">
                <a:solidFill>
                  <a:srgbClr val="FF0000"/>
                </a:solidFill>
              </a:rPr>
              <a:t> </a:t>
            </a:r>
            <a:r>
              <a:rPr sz="3200" dirty="0" err="1" smtClean="0">
                <a:solidFill>
                  <a:srgbClr val="FF0000"/>
                </a:solidFill>
              </a:rPr>
              <a:t>foydalaniladi</a:t>
            </a:r>
            <a:r>
              <a:rPr sz="3200" dirty="0" smtClean="0">
                <a:solidFill>
                  <a:srgbClr val="FF0000"/>
                </a:solidFill>
              </a:rPr>
              <a:t>. </a:t>
            </a:r>
            <a:br>
              <a:rPr sz="3200" dirty="0" smtClean="0">
                <a:solidFill>
                  <a:srgbClr val="FF0000"/>
                </a:solidFill>
              </a:rPr>
            </a:br>
            <a:endParaRPr lang="ru-RU" sz="3200" dirty="0">
              <a:solidFill>
                <a:srgbClr val="FF0000"/>
              </a:solidFill>
            </a:endParaRPr>
          </a:p>
        </p:txBody>
      </p:sp>
      <p:sp>
        <p:nvSpPr>
          <p:cNvPr id="7" name="Стрелка вправо 6"/>
          <p:cNvSpPr/>
          <p:nvPr/>
        </p:nvSpPr>
        <p:spPr>
          <a:xfrm>
            <a:off x="0" y="307181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p:cNvSpPr/>
          <p:nvPr/>
        </p:nvSpPr>
        <p:spPr>
          <a:xfrm>
            <a:off x="0" y="421481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право 8"/>
          <p:cNvSpPr/>
          <p:nvPr/>
        </p:nvSpPr>
        <p:spPr>
          <a:xfrm>
            <a:off x="0" y="1285860"/>
            <a:ext cx="928662"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heel(1)">
                                      <p:cBhvr>
                                        <p:cTn id="14"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476672"/>
            <a:ext cx="7344816" cy="1384995"/>
          </a:xfrm>
          <a:prstGeom prst="rect">
            <a:avLst/>
          </a:prstGeom>
        </p:spPr>
        <p:txBody>
          <a:bodyPr wrap="square">
            <a:spAutoFit/>
          </a:bodyPr>
          <a:lstStyle/>
          <a:p>
            <a:pPr algn="ctr"/>
            <a:r>
              <a:rPr lang="en-US" sz="2800" b="1" dirty="0" err="1">
                <a:solidFill>
                  <a:srgbClr val="C00000"/>
                </a:solidFill>
              </a:rPr>
              <a:t>Aholining</a:t>
            </a:r>
            <a:r>
              <a:rPr lang="en-US" sz="2800" b="1" dirty="0">
                <a:solidFill>
                  <a:srgbClr val="C00000"/>
                </a:solidFill>
              </a:rPr>
              <a:t> </a:t>
            </a:r>
            <a:r>
              <a:rPr lang="en-US" sz="2800" b="1" dirty="0" err="1">
                <a:solidFill>
                  <a:srgbClr val="C00000"/>
                </a:solidFill>
              </a:rPr>
              <a:t>yosh</a:t>
            </a:r>
            <a:r>
              <a:rPr lang="en-US" sz="2800" b="1" dirty="0">
                <a:solidFill>
                  <a:srgbClr val="C00000"/>
                </a:solidFill>
              </a:rPr>
              <a:t>  </a:t>
            </a:r>
            <a:r>
              <a:rPr lang="en-US" sz="2800" b="1" dirty="0" err="1">
                <a:solidFill>
                  <a:srgbClr val="C00000"/>
                </a:solidFill>
              </a:rPr>
              <a:t>tarkibini</a:t>
            </a:r>
            <a:r>
              <a:rPr lang="en-US" sz="2800" b="1" dirty="0">
                <a:solidFill>
                  <a:srgbClr val="C00000"/>
                </a:solidFill>
              </a:rPr>
              <a:t> </a:t>
            </a:r>
            <a:r>
              <a:rPr lang="en-US" sz="2800" b="1" dirty="0" err="1">
                <a:solidFill>
                  <a:srgbClr val="C00000"/>
                </a:solidFill>
              </a:rPr>
              <a:t>tuzish</a:t>
            </a:r>
            <a:r>
              <a:rPr lang="en-US" sz="2800" b="1" dirty="0">
                <a:solidFill>
                  <a:srgbClr val="C00000"/>
                </a:solidFill>
              </a:rPr>
              <a:t> </a:t>
            </a:r>
            <a:r>
              <a:rPr lang="en-US" sz="2800" b="1" dirty="0" err="1">
                <a:solidFill>
                  <a:srgbClr val="C00000"/>
                </a:solidFill>
              </a:rPr>
              <a:t>uchun</a:t>
            </a:r>
            <a:r>
              <a:rPr lang="en-US" sz="2800" b="1" dirty="0">
                <a:solidFill>
                  <a:srgbClr val="C00000"/>
                </a:solidFill>
              </a:rPr>
              <a:t> </a:t>
            </a:r>
            <a:r>
              <a:rPr lang="en-US" sz="2800" b="1" dirty="0" err="1">
                <a:solidFill>
                  <a:srgbClr val="C00000"/>
                </a:solidFill>
              </a:rPr>
              <a:t>odatda</a:t>
            </a:r>
            <a:r>
              <a:rPr lang="en-US" sz="2800" b="1" dirty="0">
                <a:solidFill>
                  <a:srgbClr val="C00000"/>
                </a:solidFill>
              </a:rPr>
              <a:t>  </a:t>
            </a:r>
            <a:r>
              <a:rPr lang="en-US" sz="2800" b="1" dirty="0" err="1">
                <a:solidFill>
                  <a:srgbClr val="C00000"/>
                </a:solidFill>
              </a:rPr>
              <a:t>bir</a:t>
            </a:r>
            <a:r>
              <a:rPr lang="en-US" sz="2800" b="1" dirty="0">
                <a:solidFill>
                  <a:srgbClr val="C00000"/>
                </a:solidFill>
              </a:rPr>
              <a:t>, </a:t>
            </a:r>
            <a:r>
              <a:rPr lang="en-US" sz="2800" b="1" dirty="0" err="1">
                <a:solidFill>
                  <a:srgbClr val="C00000"/>
                </a:solidFill>
              </a:rPr>
              <a:t>besh</a:t>
            </a:r>
            <a:r>
              <a:rPr lang="en-US" sz="2800" b="1" dirty="0">
                <a:solidFill>
                  <a:srgbClr val="C00000"/>
                </a:solidFill>
              </a:rPr>
              <a:t>, </a:t>
            </a:r>
            <a:r>
              <a:rPr lang="en-US" sz="2800" b="1" dirty="0" err="1">
                <a:solidFill>
                  <a:srgbClr val="C00000"/>
                </a:solidFill>
              </a:rPr>
              <a:t>ba'zi</a:t>
            </a:r>
            <a:r>
              <a:rPr lang="en-US" sz="2800" b="1" dirty="0">
                <a:solidFill>
                  <a:srgbClr val="C00000"/>
                </a:solidFill>
              </a:rPr>
              <a:t> </a:t>
            </a:r>
            <a:r>
              <a:rPr lang="en-US" sz="2800" b="1" dirty="0" err="1">
                <a:solidFill>
                  <a:srgbClr val="C00000"/>
                </a:solidFill>
              </a:rPr>
              <a:t>hollarda</a:t>
            </a:r>
            <a:r>
              <a:rPr lang="en-US" sz="2800" b="1" dirty="0">
                <a:solidFill>
                  <a:srgbClr val="C00000"/>
                </a:solidFill>
              </a:rPr>
              <a:t> </a:t>
            </a:r>
            <a:r>
              <a:rPr lang="en-US" sz="2800" b="1" dirty="0" err="1">
                <a:solidFill>
                  <a:srgbClr val="C00000"/>
                </a:solidFill>
              </a:rPr>
              <a:t>o'n</a:t>
            </a:r>
            <a:r>
              <a:rPr lang="en-US" sz="2800" b="1" dirty="0">
                <a:solidFill>
                  <a:srgbClr val="C00000"/>
                </a:solidFill>
              </a:rPr>
              <a:t> </a:t>
            </a:r>
            <a:r>
              <a:rPr lang="en-US" sz="2800" b="1" dirty="0" err="1">
                <a:solidFill>
                  <a:srgbClr val="C00000"/>
                </a:solidFill>
              </a:rPr>
              <a:t>yillik</a:t>
            </a:r>
            <a:r>
              <a:rPr lang="en-US" sz="2800" b="1" dirty="0">
                <a:solidFill>
                  <a:srgbClr val="C00000"/>
                </a:solidFill>
              </a:rPr>
              <a:t> </a:t>
            </a:r>
            <a:r>
              <a:rPr lang="en-US" sz="2800" b="1" dirty="0" err="1">
                <a:solidFill>
                  <a:srgbClr val="C00000"/>
                </a:solidFill>
              </a:rPr>
              <a:t>oraliqlardan</a:t>
            </a:r>
            <a:r>
              <a:rPr lang="en-US" sz="2800" b="1" dirty="0">
                <a:solidFill>
                  <a:srgbClr val="C00000"/>
                </a:solidFill>
              </a:rPr>
              <a:t> </a:t>
            </a:r>
            <a:r>
              <a:rPr lang="en-US" sz="2800" b="1" dirty="0" err="1">
                <a:solidFill>
                  <a:srgbClr val="C00000"/>
                </a:solidFill>
              </a:rPr>
              <a:t>foydalaniladi</a:t>
            </a:r>
            <a:endParaRPr lang="ru-RU" sz="2800" b="1" dirty="0">
              <a:solidFill>
                <a:srgbClr val="C00000"/>
              </a:solidFill>
            </a:endParaRPr>
          </a:p>
        </p:txBody>
      </p:sp>
      <p:sp>
        <p:nvSpPr>
          <p:cNvPr id="3" name="Стрелка вправо 2"/>
          <p:cNvSpPr/>
          <p:nvPr/>
        </p:nvSpPr>
        <p:spPr>
          <a:xfrm>
            <a:off x="0" y="234888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1259632" y="2202570"/>
            <a:ext cx="7560840" cy="1200329"/>
          </a:xfrm>
          <a:prstGeom prst="rect">
            <a:avLst/>
          </a:prstGeom>
        </p:spPr>
        <p:txBody>
          <a:bodyPr wrap="square">
            <a:spAutoFit/>
          </a:bodyPr>
          <a:lstStyle/>
          <a:p>
            <a:r>
              <a:rPr lang="en-US" sz="2400" dirty="0" err="1">
                <a:solidFill>
                  <a:srgbClr val="FFFF00"/>
                </a:solidFill>
              </a:rPr>
              <a:t>Bir</a:t>
            </a:r>
            <a:r>
              <a:rPr lang="en-US" sz="2400" dirty="0">
                <a:solidFill>
                  <a:srgbClr val="FFFF00"/>
                </a:solidFill>
              </a:rPr>
              <a:t> </a:t>
            </a:r>
            <a:r>
              <a:rPr lang="en-US" sz="2400" dirty="0" err="1">
                <a:solidFill>
                  <a:srgbClr val="FFFF00"/>
                </a:solidFill>
              </a:rPr>
              <a:t>yillik</a:t>
            </a:r>
            <a:r>
              <a:rPr lang="en-US" sz="2400" dirty="0">
                <a:solidFill>
                  <a:srgbClr val="FFFF00"/>
                </a:solidFill>
              </a:rPr>
              <a:t> </a:t>
            </a:r>
            <a:r>
              <a:rPr lang="en-US" sz="2400" dirty="0" err="1">
                <a:solidFill>
                  <a:srgbClr val="FFFF00"/>
                </a:solidFill>
              </a:rPr>
              <a:t>yosh</a:t>
            </a:r>
            <a:r>
              <a:rPr lang="en-US" sz="2400" dirty="0">
                <a:solidFill>
                  <a:srgbClr val="FFFF00"/>
                </a:solidFill>
              </a:rPr>
              <a:t> </a:t>
            </a:r>
            <a:r>
              <a:rPr lang="en-US" sz="2400" dirty="0" err="1">
                <a:solidFill>
                  <a:srgbClr val="FFFF00"/>
                </a:solidFill>
              </a:rPr>
              <a:t>tarkibi</a:t>
            </a:r>
            <a:r>
              <a:rPr lang="en-US" sz="2400" dirty="0">
                <a:solidFill>
                  <a:srgbClr val="FFFF00"/>
                </a:solidFill>
              </a:rPr>
              <a:t>- </a:t>
            </a:r>
            <a:r>
              <a:rPr lang="en-US" sz="2400" dirty="0" err="1">
                <a:solidFill>
                  <a:srgbClr val="FFFF00"/>
                </a:solidFill>
              </a:rPr>
              <a:t>bu</a:t>
            </a:r>
            <a:r>
              <a:rPr lang="en-US" sz="2400" dirty="0">
                <a:solidFill>
                  <a:srgbClr val="FFFF00"/>
                </a:solidFill>
              </a:rPr>
              <a:t> </a:t>
            </a:r>
            <a:r>
              <a:rPr lang="en-US" sz="2400" dirty="0" err="1">
                <a:solidFill>
                  <a:srgbClr val="FFFF00"/>
                </a:solidFill>
              </a:rPr>
              <a:t>aholining</a:t>
            </a:r>
            <a:r>
              <a:rPr lang="en-US" sz="2400" dirty="0">
                <a:solidFill>
                  <a:srgbClr val="FFFF00"/>
                </a:solidFill>
              </a:rPr>
              <a:t> </a:t>
            </a:r>
            <a:r>
              <a:rPr lang="en-US" sz="2400" dirty="0" err="1">
                <a:solidFill>
                  <a:srgbClr val="FFFF00"/>
                </a:solidFill>
              </a:rPr>
              <a:t>quyidagi</a:t>
            </a:r>
            <a:r>
              <a:rPr lang="en-US" sz="2400" dirty="0">
                <a:solidFill>
                  <a:srgbClr val="FFFF00"/>
                </a:solidFill>
              </a:rPr>
              <a:t> </a:t>
            </a:r>
            <a:r>
              <a:rPr lang="en-US" sz="2400" dirty="0" err="1">
                <a:solidFill>
                  <a:srgbClr val="FFFF00"/>
                </a:solidFill>
              </a:rPr>
              <a:t>yillar</a:t>
            </a:r>
            <a:r>
              <a:rPr lang="en-US" sz="2400" dirty="0">
                <a:solidFill>
                  <a:srgbClr val="FFFF00"/>
                </a:solidFill>
              </a:rPr>
              <a:t> </a:t>
            </a:r>
            <a:r>
              <a:rPr lang="en-US" sz="2400" dirty="0" err="1">
                <a:solidFill>
                  <a:srgbClr val="FFFF00"/>
                </a:solidFill>
              </a:rPr>
              <a:t>to’lgandagi</a:t>
            </a:r>
            <a:r>
              <a:rPr lang="en-US" sz="2400" dirty="0">
                <a:solidFill>
                  <a:srgbClr val="FFFF00"/>
                </a:solidFill>
              </a:rPr>
              <a:t> </a:t>
            </a:r>
            <a:r>
              <a:rPr lang="en-US" sz="2400" dirty="0" err="1">
                <a:solidFill>
                  <a:srgbClr val="FFFF00"/>
                </a:solidFill>
              </a:rPr>
              <a:t>yosh</a:t>
            </a:r>
            <a:r>
              <a:rPr lang="en-US" sz="2400" dirty="0">
                <a:solidFill>
                  <a:srgbClr val="FFFF00"/>
                </a:solidFill>
              </a:rPr>
              <a:t> </a:t>
            </a:r>
            <a:r>
              <a:rPr lang="en-US" sz="2400" dirty="0" err="1">
                <a:solidFill>
                  <a:srgbClr val="FFFF00"/>
                </a:solidFill>
              </a:rPr>
              <a:t>guruhlari</a:t>
            </a:r>
            <a:r>
              <a:rPr lang="en-US" sz="2400" dirty="0">
                <a:solidFill>
                  <a:srgbClr val="FFFF00"/>
                </a:solidFill>
              </a:rPr>
              <a:t> </a:t>
            </a:r>
            <a:r>
              <a:rPr lang="en-US" sz="2400" dirty="0" err="1">
                <a:solidFill>
                  <a:srgbClr val="FFFF00"/>
                </a:solidFill>
              </a:rPr>
              <a:t>bo’yicha</a:t>
            </a:r>
            <a:r>
              <a:rPr lang="en-US" sz="2400" dirty="0">
                <a:solidFill>
                  <a:srgbClr val="FFFF00"/>
                </a:solidFill>
              </a:rPr>
              <a:t> </a:t>
            </a:r>
            <a:r>
              <a:rPr lang="en-US" sz="2400" dirty="0" err="1">
                <a:solidFill>
                  <a:srgbClr val="FFFF00"/>
                </a:solidFill>
              </a:rPr>
              <a:t>taqsimlanishidir</a:t>
            </a:r>
            <a:r>
              <a:rPr lang="en-US" sz="2400" dirty="0">
                <a:solidFill>
                  <a:srgbClr val="FFFF00"/>
                </a:solidFill>
              </a:rPr>
              <a:t>: 0 </a:t>
            </a:r>
            <a:r>
              <a:rPr lang="en-US" sz="2400" dirty="0" err="1">
                <a:solidFill>
                  <a:srgbClr val="FFFF00"/>
                </a:solidFill>
              </a:rPr>
              <a:t>yosh</a:t>
            </a:r>
            <a:r>
              <a:rPr lang="en-US" sz="2400" dirty="0">
                <a:solidFill>
                  <a:srgbClr val="FFFF00"/>
                </a:solidFill>
              </a:rPr>
              <a:t> , 1, 2  ……34, 35 , ….88……</a:t>
            </a:r>
            <a:r>
              <a:rPr lang="en-US" sz="2400" dirty="0" err="1">
                <a:solidFill>
                  <a:srgbClr val="FFFF00"/>
                </a:solidFill>
              </a:rPr>
              <a:t>yosh</a:t>
            </a:r>
            <a:r>
              <a:rPr lang="en-US" sz="2400" dirty="0">
                <a:solidFill>
                  <a:srgbClr val="FFFF00"/>
                </a:solidFill>
              </a:rPr>
              <a:t> </a:t>
            </a:r>
            <a:r>
              <a:rPr lang="en-US" sz="2400" dirty="0" err="1">
                <a:solidFill>
                  <a:srgbClr val="FFFF00"/>
                </a:solidFill>
              </a:rPr>
              <a:t>va</a:t>
            </a:r>
            <a:r>
              <a:rPr lang="en-US" sz="2400" dirty="0">
                <a:solidFill>
                  <a:srgbClr val="FFFF00"/>
                </a:solidFill>
              </a:rPr>
              <a:t> </a:t>
            </a:r>
            <a:r>
              <a:rPr lang="en-US" sz="2400" dirty="0" err="1">
                <a:solidFill>
                  <a:srgbClr val="FFFF00"/>
                </a:solidFill>
              </a:rPr>
              <a:t>undan</a:t>
            </a:r>
            <a:r>
              <a:rPr lang="en-US" sz="2400" dirty="0">
                <a:solidFill>
                  <a:srgbClr val="FFFF00"/>
                </a:solidFill>
              </a:rPr>
              <a:t> </a:t>
            </a:r>
            <a:r>
              <a:rPr lang="en-US" sz="2400" dirty="0" err="1">
                <a:solidFill>
                  <a:srgbClr val="FFFF00"/>
                </a:solidFill>
              </a:rPr>
              <a:t>kattalar</a:t>
            </a:r>
            <a:r>
              <a:rPr lang="en-US" sz="2400" dirty="0">
                <a:solidFill>
                  <a:srgbClr val="FFFF00"/>
                </a:solidFill>
              </a:rPr>
              <a:t>. </a:t>
            </a:r>
            <a:endParaRPr lang="ru-RU" sz="2400" dirty="0"/>
          </a:p>
        </p:txBody>
      </p:sp>
      <p:sp>
        <p:nvSpPr>
          <p:cNvPr id="5" name="Стрелка вправо 4"/>
          <p:cNvSpPr/>
          <p:nvPr/>
        </p:nvSpPr>
        <p:spPr>
          <a:xfrm>
            <a:off x="0" y="414908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259632" y="3883564"/>
            <a:ext cx="7704856" cy="1200329"/>
          </a:xfrm>
          <a:prstGeom prst="rect">
            <a:avLst/>
          </a:prstGeom>
        </p:spPr>
        <p:txBody>
          <a:bodyPr wrap="square">
            <a:spAutoFit/>
          </a:bodyPr>
          <a:lstStyle/>
          <a:p>
            <a:r>
              <a:rPr lang="en-US" sz="2400" dirty="0" err="1">
                <a:solidFill>
                  <a:srgbClr val="FFFF00"/>
                </a:solidFill>
              </a:rPr>
              <a:t>Besh</a:t>
            </a:r>
            <a:r>
              <a:rPr lang="en-US" sz="2400" dirty="0">
                <a:solidFill>
                  <a:srgbClr val="FFFF00"/>
                </a:solidFill>
              </a:rPr>
              <a:t> </a:t>
            </a:r>
            <a:r>
              <a:rPr lang="en-US" sz="2400" dirty="0" err="1">
                <a:solidFill>
                  <a:srgbClr val="FFFF00"/>
                </a:solidFill>
              </a:rPr>
              <a:t>yillik</a:t>
            </a:r>
            <a:r>
              <a:rPr lang="en-US" sz="2400" dirty="0">
                <a:solidFill>
                  <a:srgbClr val="FFFF00"/>
                </a:solidFill>
              </a:rPr>
              <a:t> </a:t>
            </a:r>
            <a:r>
              <a:rPr lang="en-US" sz="2400" dirty="0" err="1">
                <a:solidFill>
                  <a:srgbClr val="FFFF00"/>
                </a:solidFill>
              </a:rPr>
              <a:t>yosh</a:t>
            </a:r>
            <a:r>
              <a:rPr lang="en-US" sz="2400" dirty="0">
                <a:solidFill>
                  <a:srgbClr val="FFFF00"/>
                </a:solidFill>
              </a:rPr>
              <a:t> </a:t>
            </a:r>
            <a:r>
              <a:rPr lang="en-US" sz="2400" dirty="0" err="1">
                <a:solidFill>
                  <a:srgbClr val="FFFF00"/>
                </a:solidFill>
              </a:rPr>
              <a:t>tarkibi</a:t>
            </a:r>
            <a:r>
              <a:rPr lang="en-US" sz="2400" dirty="0">
                <a:solidFill>
                  <a:srgbClr val="FFFF00"/>
                </a:solidFill>
              </a:rPr>
              <a:t>-  0 </a:t>
            </a:r>
            <a:r>
              <a:rPr lang="en-US" sz="2400" dirty="0" err="1">
                <a:solidFill>
                  <a:srgbClr val="FFFF00"/>
                </a:solidFill>
              </a:rPr>
              <a:t>yosh</a:t>
            </a:r>
            <a:r>
              <a:rPr lang="en-US" sz="2400" dirty="0">
                <a:solidFill>
                  <a:srgbClr val="FFFF00"/>
                </a:solidFill>
              </a:rPr>
              <a:t>, 1-4 </a:t>
            </a:r>
            <a:r>
              <a:rPr lang="en-US" sz="2400" dirty="0" err="1">
                <a:solidFill>
                  <a:srgbClr val="FFFF00"/>
                </a:solidFill>
              </a:rPr>
              <a:t>yosh</a:t>
            </a:r>
            <a:r>
              <a:rPr lang="en-US" sz="2400" dirty="0">
                <a:solidFill>
                  <a:srgbClr val="FFFF00"/>
                </a:solidFill>
              </a:rPr>
              <a:t> , 5-9 </a:t>
            </a:r>
            <a:r>
              <a:rPr lang="en-US" sz="2400" dirty="0" err="1">
                <a:solidFill>
                  <a:srgbClr val="FFFF00"/>
                </a:solidFill>
              </a:rPr>
              <a:t>yosh</a:t>
            </a:r>
            <a:r>
              <a:rPr lang="en-US" sz="2400" dirty="0">
                <a:solidFill>
                  <a:srgbClr val="FFFF00"/>
                </a:solidFill>
              </a:rPr>
              <a:t> , 10-14 </a:t>
            </a:r>
            <a:r>
              <a:rPr lang="en-US" sz="2400" dirty="0" err="1">
                <a:solidFill>
                  <a:srgbClr val="FFFF00"/>
                </a:solidFill>
              </a:rPr>
              <a:t>yosh</a:t>
            </a:r>
            <a:r>
              <a:rPr lang="en-US" sz="2400" dirty="0">
                <a:solidFill>
                  <a:srgbClr val="FFFF00"/>
                </a:solidFill>
              </a:rPr>
              <a:t>,…..,35-39 </a:t>
            </a:r>
            <a:r>
              <a:rPr lang="en-US" sz="2400" dirty="0" err="1">
                <a:solidFill>
                  <a:srgbClr val="FFFF00"/>
                </a:solidFill>
              </a:rPr>
              <a:t>yosh</a:t>
            </a:r>
            <a:r>
              <a:rPr lang="en-US" sz="2400" dirty="0">
                <a:solidFill>
                  <a:srgbClr val="FFFF00"/>
                </a:solidFill>
              </a:rPr>
              <a:t>, 80-84 </a:t>
            </a:r>
            <a:r>
              <a:rPr lang="en-US" sz="2400" dirty="0" err="1">
                <a:solidFill>
                  <a:srgbClr val="FFFF00"/>
                </a:solidFill>
              </a:rPr>
              <a:t>yosh</a:t>
            </a:r>
            <a:r>
              <a:rPr lang="en-US" sz="2400" dirty="0">
                <a:solidFill>
                  <a:srgbClr val="FFFF00"/>
                </a:solidFill>
              </a:rPr>
              <a:t>,……,100yosh </a:t>
            </a:r>
            <a:r>
              <a:rPr lang="en-US" sz="2400" dirty="0" err="1">
                <a:solidFill>
                  <a:srgbClr val="FFFF00"/>
                </a:solidFill>
              </a:rPr>
              <a:t>va</a:t>
            </a:r>
            <a:r>
              <a:rPr lang="en-US" sz="2400" dirty="0">
                <a:solidFill>
                  <a:srgbClr val="FFFF00"/>
                </a:solidFill>
              </a:rPr>
              <a:t>  </a:t>
            </a:r>
            <a:r>
              <a:rPr lang="en-US" sz="2400" dirty="0" err="1">
                <a:solidFill>
                  <a:srgbClr val="FFFF00"/>
                </a:solidFill>
              </a:rPr>
              <a:t>undan</a:t>
            </a:r>
            <a:r>
              <a:rPr lang="en-US" sz="2400" dirty="0">
                <a:solidFill>
                  <a:srgbClr val="FFFF00"/>
                </a:solidFill>
              </a:rPr>
              <a:t> </a:t>
            </a:r>
            <a:r>
              <a:rPr lang="en-US" sz="2400" dirty="0" err="1">
                <a:solidFill>
                  <a:srgbClr val="FFFF00"/>
                </a:solidFill>
              </a:rPr>
              <a:t>kattalar</a:t>
            </a:r>
            <a:r>
              <a:rPr lang="en-US" dirty="0">
                <a:solidFill>
                  <a:srgbClr val="FFFF00"/>
                </a:solidFill>
              </a:rPr>
              <a:t>. 			</a:t>
            </a:r>
            <a:endParaRPr lang="ru-RU" dirty="0"/>
          </a:p>
        </p:txBody>
      </p:sp>
      <p:sp>
        <p:nvSpPr>
          <p:cNvPr id="7" name="Стрелка вправо 6"/>
          <p:cNvSpPr/>
          <p:nvPr/>
        </p:nvSpPr>
        <p:spPr>
          <a:xfrm>
            <a:off x="-31314" y="570696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1115616" y="5349115"/>
            <a:ext cx="7848872" cy="1200329"/>
          </a:xfrm>
          <a:prstGeom prst="rect">
            <a:avLst/>
          </a:prstGeom>
        </p:spPr>
        <p:txBody>
          <a:bodyPr wrap="square">
            <a:spAutoFit/>
          </a:bodyPr>
          <a:lstStyle/>
          <a:p>
            <a:pPr>
              <a:buNone/>
            </a:pPr>
            <a:r>
              <a:rPr lang="en-US" sz="2400" dirty="0" err="1">
                <a:solidFill>
                  <a:srgbClr val="FFFF00"/>
                </a:solidFill>
              </a:rPr>
              <a:t>O’n</a:t>
            </a:r>
            <a:r>
              <a:rPr lang="en-US" sz="2400" dirty="0">
                <a:solidFill>
                  <a:srgbClr val="FFFF00"/>
                </a:solidFill>
              </a:rPr>
              <a:t> </a:t>
            </a:r>
            <a:r>
              <a:rPr lang="en-US" sz="2400" dirty="0" err="1">
                <a:solidFill>
                  <a:srgbClr val="FFFF00"/>
                </a:solidFill>
              </a:rPr>
              <a:t>yillik</a:t>
            </a:r>
            <a:r>
              <a:rPr lang="en-US" sz="2400" dirty="0">
                <a:solidFill>
                  <a:srgbClr val="FFFF00"/>
                </a:solidFill>
              </a:rPr>
              <a:t> </a:t>
            </a:r>
            <a:r>
              <a:rPr lang="en-US" sz="2400" dirty="0" err="1">
                <a:solidFill>
                  <a:srgbClr val="FFFF00"/>
                </a:solidFill>
              </a:rPr>
              <a:t>yosh</a:t>
            </a:r>
            <a:r>
              <a:rPr lang="en-US" sz="2400" dirty="0">
                <a:solidFill>
                  <a:srgbClr val="FFFF00"/>
                </a:solidFill>
              </a:rPr>
              <a:t> </a:t>
            </a:r>
            <a:r>
              <a:rPr lang="en-US" sz="2400" dirty="0" err="1">
                <a:solidFill>
                  <a:srgbClr val="FFFF00"/>
                </a:solidFill>
              </a:rPr>
              <a:t>tarkibi</a:t>
            </a:r>
            <a:r>
              <a:rPr lang="en-US" sz="2400" dirty="0">
                <a:solidFill>
                  <a:srgbClr val="FFFF00"/>
                </a:solidFill>
              </a:rPr>
              <a:t>  </a:t>
            </a:r>
            <a:r>
              <a:rPr lang="en-US" sz="2400" dirty="0" err="1">
                <a:solidFill>
                  <a:srgbClr val="FFFF00"/>
                </a:solidFill>
              </a:rPr>
              <a:t>quyidagi</a:t>
            </a:r>
            <a:r>
              <a:rPr lang="en-US" sz="2400" dirty="0">
                <a:solidFill>
                  <a:srgbClr val="FFFF00"/>
                </a:solidFill>
              </a:rPr>
              <a:t> </a:t>
            </a:r>
            <a:r>
              <a:rPr lang="en-US" sz="2400" dirty="0" err="1">
                <a:solidFill>
                  <a:srgbClr val="FFFF00"/>
                </a:solidFill>
              </a:rPr>
              <a:t>yosh</a:t>
            </a:r>
            <a:r>
              <a:rPr lang="en-US" sz="2400" dirty="0">
                <a:solidFill>
                  <a:srgbClr val="FFFF00"/>
                </a:solidFill>
              </a:rPr>
              <a:t> </a:t>
            </a:r>
            <a:r>
              <a:rPr lang="en-US" sz="2400" dirty="0" err="1">
                <a:solidFill>
                  <a:srgbClr val="FFFF00"/>
                </a:solidFill>
              </a:rPr>
              <a:t>gurihlari</a:t>
            </a:r>
            <a:r>
              <a:rPr lang="en-US" sz="2400" dirty="0">
                <a:solidFill>
                  <a:srgbClr val="FFFF00"/>
                </a:solidFill>
              </a:rPr>
              <a:t> </a:t>
            </a:r>
            <a:r>
              <a:rPr lang="en-US" sz="2400" dirty="0" err="1">
                <a:solidFill>
                  <a:srgbClr val="FFFF00"/>
                </a:solidFill>
              </a:rPr>
              <a:t>bo’yicha</a:t>
            </a:r>
            <a:r>
              <a:rPr lang="en-US" sz="2400" dirty="0">
                <a:solidFill>
                  <a:srgbClr val="FFFF00"/>
                </a:solidFill>
              </a:rPr>
              <a:t> </a:t>
            </a:r>
            <a:r>
              <a:rPr lang="en-US" sz="2400" dirty="0" err="1">
                <a:solidFill>
                  <a:srgbClr val="FFFF00"/>
                </a:solidFill>
              </a:rPr>
              <a:t>tuziladi</a:t>
            </a:r>
            <a:r>
              <a:rPr lang="en-US" sz="2400" dirty="0">
                <a:solidFill>
                  <a:srgbClr val="FFFF00"/>
                </a:solidFill>
              </a:rPr>
              <a:t>: 0 </a:t>
            </a:r>
            <a:r>
              <a:rPr lang="en-US" sz="2400" dirty="0" err="1">
                <a:solidFill>
                  <a:srgbClr val="FFFF00"/>
                </a:solidFill>
              </a:rPr>
              <a:t>yosh</a:t>
            </a:r>
            <a:r>
              <a:rPr lang="en-US" sz="2400" dirty="0">
                <a:solidFill>
                  <a:srgbClr val="FFFF00"/>
                </a:solidFill>
              </a:rPr>
              <a:t>, 1-9 </a:t>
            </a:r>
            <a:r>
              <a:rPr lang="en-US" sz="2400" dirty="0" err="1">
                <a:solidFill>
                  <a:srgbClr val="FFFF00"/>
                </a:solidFill>
              </a:rPr>
              <a:t>yosh</a:t>
            </a:r>
            <a:r>
              <a:rPr lang="en-US" sz="2400" dirty="0">
                <a:solidFill>
                  <a:srgbClr val="FFFF00"/>
                </a:solidFill>
              </a:rPr>
              <a:t>, 10-19 </a:t>
            </a:r>
            <a:r>
              <a:rPr lang="en-US" sz="2400" dirty="0" err="1">
                <a:solidFill>
                  <a:srgbClr val="FFFF00"/>
                </a:solidFill>
              </a:rPr>
              <a:t>yosh</a:t>
            </a:r>
            <a:r>
              <a:rPr lang="en-US" sz="2400" dirty="0">
                <a:solidFill>
                  <a:srgbClr val="FFFF00"/>
                </a:solidFill>
              </a:rPr>
              <a:t>, 20-29 </a:t>
            </a:r>
            <a:r>
              <a:rPr lang="en-US" sz="2400" dirty="0" err="1">
                <a:solidFill>
                  <a:srgbClr val="FFFF00"/>
                </a:solidFill>
              </a:rPr>
              <a:t>yosh</a:t>
            </a:r>
            <a:r>
              <a:rPr lang="en-US" sz="2400" dirty="0">
                <a:solidFill>
                  <a:srgbClr val="FFFF00"/>
                </a:solidFill>
              </a:rPr>
              <a:t>,…..100 </a:t>
            </a:r>
            <a:r>
              <a:rPr lang="en-US" sz="2400" dirty="0" err="1">
                <a:solidFill>
                  <a:srgbClr val="FFFF00"/>
                </a:solidFill>
              </a:rPr>
              <a:t>yosh</a:t>
            </a:r>
            <a:r>
              <a:rPr lang="en-US" sz="2400" dirty="0">
                <a:solidFill>
                  <a:srgbClr val="FFFF00"/>
                </a:solidFill>
              </a:rPr>
              <a:t> </a:t>
            </a:r>
            <a:r>
              <a:rPr lang="en-US" sz="2400" dirty="0" err="1">
                <a:solidFill>
                  <a:srgbClr val="FFFF00"/>
                </a:solidFill>
              </a:rPr>
              <a:t>va</a:t>
            </a:r>
            <a:r>
              <a:rPr lang="en-US" sz="2400" dirty="0">
                <a:solidFill>
                  <a:srgbClr val="FFFF00"/>
                </a:solidFill>
              </a:rPr>
              <a:t> </a:t>
            </a:r>
            <a:r>
              <a:rPr lang="en-US" sz="2400" dirty="0" err="1">
                <a:solidFill>
                  <a:srgbClr val="FFFF00"/>
                </a:solidFill>
              </a:rPr>
              <a:t>undan</a:t>
            </a:r>
            <a:r>
              <a:rPr lang="en-US" sz="2400" dirty="0">
                <a:solidFill>
                  <a:srgbClr val="FFFF00"/>
                </a:solidFill>
              </a:rPr>
              <a:t> </a:t>
            </a:r>
            <a:r>
              <a:rPr lang="en-US" sz="2400" dirty="0" err="1">
                <a:solidFill>
                  <a:srgbClr val="FFFF00"/>
                </a:solidFill>
              </a:rPr>
              <a:t>kattalar</a:t>
            </a:r>
            <a:r>
              <a:rPr lang="en-US" sz="2400" dirty="0">
                <a:solidFill>
                  <a:srgbClr val="FFFF00"/>
                </a:solidFill>
              </a:rPr>
              <a:t>.   </a:t>
            </a:r>
            <a:endParaRPr lang="ru-RU" sz="2400" dirty="0">
              <a:solidFill>
                <a:srgbClr val="FFFF00"/>
              </a:solidFill>
            </a:endParaRPr>
          </a:p>
        </p:txBody>
      </p:sp>
    </p:spTree>
    <p:extLst>
      <p:ext uri="{BB962C8B-B14F-4D97-AF65-F5344CB8AC3E}">
        <p14:creationId xmlns:p14="http://schemas.microsoft.com/office/powerpoint/2010/main" val="2216295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circle(in)">
                                      <p:cBhvr>
                                        <p:cTn id="19" dur="2000"/>
                                        <p:tgtEl>
                                          <p:spTgt spid="4">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circle(in)">
                                      <p:cBhvr>
                                        <p:cTn id="29" dur="2000"/>
                                        <p:tgtEl>
                                          <p:spTgt spid="6">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ircle(in)">
                                      <p:cBhvr>
                                        <p:cTn id="34" dur="20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8">
                                            <p:txEl>
                                              <p:pRg st="0" end="0"/>
                                            </p:txEl>
                                          </p:spTgt>
                                        </p:tgtEl>
                                        <p:attrNameLst>
                                          <p:attrName>style.visibility</p:attrName>
                                        </p:attrNameLst>
                                      </p:cBhvr>
                                      <p:to>
                                        <p:strVal val="visible"/>
                                      </p:to>
                                    </p:set>
                                    <p:animEffect transition="in" filter="circle(in)">
                                      <p:cBhvr>
                                        <p:cTn id="39"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dirty="0" smtClean="0">
                <a:solidFill>
                  <a:schemeClr val="bg2">
                    <a:lumMod val="50000"/>
                  </a:schemeClr>
                </a:solidFill>
              </a:rPr>
              <a:t>    YOSH AKKUMULYATSIYASI</a:t>
            </a:r>
            <a:r>
              <a:rPr dirty="0" smtClean="0"/>
              <a:t>.</a:t>
            </a:r>
            <a:endParaRPr lang="ru-RU" dirty="0"/>
          </a:p>
        </p:txBody>
      </p:sp>
      <p:sp>
        <p:nvSpPr>
          <p:cNvPr id="5" name="Блок-схема: перфолента 4"/>
          <p:cNvSpPr/>
          <p:nvPr/>
        </p:nvSpPr>
        <p:spPr>
          <a:xfrm>
            <a:off x="928662" y="1428736"/>
            <a:ext cx="7143800" cy="457203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akkumulyatsiyasi</a:t>
            </a:r>
            <a:r>
              <a:rPr lang="en-US" sz="2400" dirty="0" smtClean="0">
                <a:solidFill>
                  <a:srgbClr val="FFFF00"/>
                </a:solidFill>
              </a:rPr>
              <a:t> – </a:t>
            </a:r>
            <a:r>
              <a:rPr lang="en-US" sz="2400" dirty="0" err="1" smtClean="0">
                <a:solidFill>
                  <a:srgbClr val="FFFF00"/>
                </a:solidFill>
              </a:rPr>
              <a:t>bu</a:t>
            </a:r>
            <a:r>
              <a:rPr lang="en-US" sz="2400" dirty="0" smtClean="0">
                <a:solidFill>
                  <a:srgbClr val="FFFF00"/>
                </a:solidFill>
              </a:rPr>
              <a:t> </a:t>
            </a:r>
            <a:r>
              <a:rPr lang="en-US" sz="2400" dirty="0" err="1" smtClean="0">
                <a:solidFill>
                  <a:srgbClr val="FFFF00"/>
                </a:solidFill>
              </a:rPr>
              <a:t>aholining</a:t>
            </a:r>
            <a:r>
              <a:rPr lang="en-US" sz="2400" dirty="0" smtClean="0">
                <a:solidFill>
                  <a:srgbClr val="FFFF00"/>
                </a:solidFill>
              </a:rPr>
              <a:t> </a:t>
            </a:r>
            <a:r>
              <a:rPr lang="en-US" sz="2400" dirty="0" err="1" smtClean="0">
                <a:solidFill>
                  <a:srgbClr val="FFFF00"/>
                </a:solidFill>
              </a:rPr>
              <a:t>ma’lum</a:t>
            </a:r>
            <a:r>
              <a:rPr lang="en-US" sz="2400" dirty="0" smtClean="0">
                <a:solidFill>
                  <a:srgbClr val="FFFF00"/>
                </a:solidFill>
              </a:rPr>
              <a:t> </a:t>
            </a:r>
            <a:r>
              <a:rPr lang="en-US" sz="2400" dirty="0" err="1" smtClean="0">
                <a:solidFill>
                  <a:srgbClr val="FFFF00"/>
                </a:solidFill>
              </a:rPr>
              <a:t>bir</a:t>
            </a:r>
            <a:r>
              <a:rPr lang="en-US" sz="2400" dirty="0" smtClean="0">
                <a:solidFill>
                  <a:srgbClr val="FFFF00"/>
                </a:solidFill>
              </a:rPr>
              <a:t>  </a:t>
            </a:r>
            <a:r>
              <a:rPr lang="en-US" sz="2400" dirty="0" err="1" smtClean="0">
                <a:solidFill>
                  <a:srgbClr val="FFFF00"/>
                </a:solidFill>
              </a:rPr>
              <a:t>yoshlaridagi</a:t>
            </a:r>
            <a:r>
              <a:rPr lang="en-US" sz="2400" dirty="0" smtClean="0">
                <a:solidFill>
                  <a:srgbClr val="FFFF00"/>
                </a:solidFill>
              </a:rPr>
              <a:t> </a:t>
            </a:r>
            <a:r>
              <a:rPr lang="en-US" sz="2400" dirty="0" err="1" smtClean="0">
                <a:solidFill>
                  <a:srgbClr val="FFFF00"/>
                </a:solidFill>
              </a:rPr>
              <a:t>sonining</a:t>
            </a:r>
            <a:r>
              <a:rPr lang="en-US" sz="2400" dirty="0" smtClean="0">
                <a:solidFill>
                  <a:srgbClr val="FFFF00"/>
                </a:solidFill>
              </a:rPr>
              <a:t> </a:t>
            </a:r>
            <a:r>
              <a:rPr lang="en-US" sz="2400" dirty="0" err="1" smtClean="0">
                <a:solidFill>
                  <a:srgbClr val="FFFF00"/>
                </a:solidFill>
              </a:rPr>
              <a:t>qo’shnilariga</a:t>
            </a:r>
            <a:r>
              <a:rPr lang="en-US" sz="2400" dirty="0" smtClean="0">
                <a:solidFill>
                  <a:srgbClr val="FFFF00"/>
                </a:solidFill>
              </a:rPr>
              <a:t> </a:t>
            </a:r>
            <a:r>
              <a:rPr lang="en-US" sz="2400" dirty="0" err="1" smtClean="0">
                <a:solidFill>
                  <a:srgbClr val="FFFF00"/>
                </a:solidFill>
              </a:rPr>
              <a:t>nisbatan</a:t>
            </a:r>
            <a:r>
              <a:rPr lang="en-US" sz="2400" dirty="0" smtClean="0">
                <a:solidFill>
                  <a:srgbClr val="FFFF00"/>
                </a:solidFill>
              </a:rPr>
              <a:t> </a:t>
            </a:r>
            <a:r>
              <a:rPr lang="en-US" sz="2400" dirty="0" err="1" smtClean="0">
                <a:solidFill>
                  <a:srgbClr val="FFFF00"/>
                </a:solidFill>
              </a:rPr>
              <a:t>ko’proq</a:t>
            </a:r>
            <a:r>
              <a:rPr lang="en-US" sz="2400" dirty="0" smtClean="0">
                <a:solidFill>
                  <a:srgbClr val="FFFF00"/>
                </a:solidFill>
              </a:rPr>
              <a:t> </a:t>
            </a:r>
            <a:r>
              <a:rPr lang="en-US" sz="2400" dirty="0" err="1" smtClean="0">
                <a:solidFill>
                  <a:srgbClr val="FFFF00"/>
                </a:solidFill>
              </a:rPr>
              <a:t>yig’ilib</a:t>
            </a:r>
            <a:r>
              <a:rPr lang="en-US" sz="2400" dirty="0" smtClean="0">
                <a:solidFill>
                  <a:srgbClr val="FFFF00"/>
                </a:solidFill>
              </a:rPr>
              <a:t> </a:t>
            </a:r>
            <a:r>
              <a:rPr lang="en-US" sz="2400" dirty="0" err="1" smtClean="0">
                <a:solidFill>
                  <a:srgbClr val="FFFF00"/>
                </a:solidFill>
              </a:rPr>
              <a:t>qolishidir</a:t>
            </a:r>
            <a:r>
              <a:rPr lang="en-US" sz="2400" dirty="0" smtClean="0">
                <a:solidFill>
                  <a:srgbClr val="FFFF00"/>
                </a:solidFill>
              </a:rPr>
              <a:t>.   </a:t>
            </a:r>
            <a:r>
              <a:rPr lang="en-US" sz="2400" dirty="0" err="1" smtClean="0">
                <a:solidFill>
                  <a:srgbClr val="FFFF00"/>
                </a:solidFill>
              </a:rPr>
              <a:t>Yosh</a:t>
            </a:r>
            <a:r>
              <a:rPr lang="en-US" sz="2400" dirty="0" smtClean="0">
                <a:solidFill>
                  <a:srgbClr val="FFFF00"/>
                </a:solidFill>
              </a:rPr>
              <a:t> </a:t>
            </a:r>
            <a:r>
              <a:rPr lang="en-US" sz="2400" dirty="0" err="1" smtClean="0">
                <a:solidFill>
                  <a:srgbClr val="FFFF00"/>
                </a:solidFill>
              </a:rPr>
              <a:t>akkumulyatsiyasi</a:t>
            </a:r>
            <a:r>
              <a:rPr lang="en-US" sz="2400" dirty="0" smtClean="0">
                <a:solidFill>
                  <a:srgbClr val="FFFF00"/>
                </a:solidFill>
              </a:rPr>
              <a:t> </a:t>
            </a:r>
            <a:r>
              <a:rPr lang="en-US" sz="2400" dirty="0" err="1" smtClean="0">
                <a:solidFill>
                  <a:srgbClr val="FFFF00"/>
                </a:solidFill>
              </a:rPr>
              <a:t>odamlarning</a:t>
            </a:r>
            <a:r>
              <a:rPr lang="en-US" sz="2400" dirty="0" smtClean="0">
                <a:solidFill>
                  <a:srgbClr val="FFFF00"/>
                </a:solidFill>
              </a:rPr>
              <a:t> </a:t>
            </a:r>
            <a:r>
              <a:rPr lang="en-US" sz="2400" dirty="0" err="1" smtClean="0">
                <a:solidFill>
                  <a:srgbClr val="FFFF00"/>
                </a:solidFill>
              </a:rPr>
              <a:t>psixologik</a:t>
            </a:r>
            <a:r>
              <a:rPr lang="en-US" sz="2400" dirty="0" smtClean="0">
                <a:solidFill>
                  <a:srgbClr val="FFFF00"/>
                </a:solidFill>
              </a:rPr>
              <a:t> </a:t>
            </a:r>
            <a:r>
              <a:rPr lang="en-US" sz="2400" dirty="0" err="1" smtClean="0">
                <a:solidFill>
                  <a:srgbClr val="FFFF00"/>
                </a:solidFill>
              </a:rPr>
              <a:t>ta’sir</a:t>
            </a:r>
            <a:r>
              <a:rPr lang="en-US" sz="2400" dirty="0" smtClean="0">
                <a:solidFill>
                  <a:srgbClr val="FFFF00"/>
                </a:solidFill>
              </a:rPr>
              <a:t> </a:t>
            </a:r>
            <a:r>
              <a:rPr lang="en-US" sz="2400" dirty="0" err="1" smtClean="0">
                <a:solidFill>
                  <a:srgbClr val="FFFF00"/>
                </a:solidFill>
              </a:rPr>
              <a:t>ostida</a:t>
            </a:r>
            <a:r>
              <a:rPr lang="en-US" sz="2400" dirty="0" smtClean="0">
                <a:solidFill>
                  <a:srgbClr val="FFFF00"/>
                </a:solidFill>
              </a:rPr>
              <a:t> </a:t>
            </a:r>
            <a:r>
              <a:rPr lang="en-US" sz="2400" dirty="0" err="1" smtClean="0">
                <a:solidFill>
                  <a:srgbClr val="FFFF00"/>
                </a:solidFill>
              </a:rPr>
              <a:t>sonli</a:t>
            </a:r>
            <a:r>
              <a:rPr lang="en-US" sz="2400" dirty="0" smtClean="0">
                <a:solidFill>
                  <a:srgbClr val="FFFF00"/>
                </a:solidFill>
              </a:rPr>
              <a:t> </a:t>
            </a:r>
            <a:r>
              <a:rPr lang="en-US" sz="2400" dirty="0" err="1" smtClean="0">
                <a:solidFill>
                  <a:srgbClr val="FFFF00"/>
                </a:solidFill>
              </a:rPr>
              <a:t>o’zgaruvchilarni</a:t>
            </a:r>
            <a:r>
              <a:rPr lang="en-US" sz="2400" dirty="0" smtClean="0">
                <a:solidFill>
                  <a:srgbClr val="FFFF00"/>
                </a:solidFill>
              </a:rPr>
              <a:t> </a:t>
            </a:r>
            <a:r>
              <a:rPr lang="en-US" sz="2400" dirty="0" err="1" smtClean="0">
                <a:solidFill>
                  <a:srgbClr val="FFFF00"/>
                </a:solidFill>
              </a:rPr>
              <a:t>yaxlitlab</a:t>
            </a:r>
            <a:r>
              <a:rPr lang="en-US" sz="2400" dirty="0" smtClean="0">
                <a:solidFill>
                  <a:srgbClr val="FFFF00"/>
                </a:solidFill>
              </a:rPr>
              <a:t> </a:t>
            </a:r>
            <a:r>
              <a:rPr lang="en-US" sz="2400" dirty="0" err="1" smtClean="0">
                <a:solidFill>
                  <a:srgbClr val="FFFF00"/>
                </a:solidFill>
              </a:rPr>
              <a:t>yuborishga</a:t>
            </a:r>
            <a:r>
              <a:rPr lang="en-US" sz="2400" dirty="0" smtClean="0">
                <a:solidFill>
                  <a:srgbClr val="FFFF00"/>
                </a:solidFill>
              </a:rPr>
              <a:t> </a:t>
            </a:r>
            <a:r>
              <a:rPr lang="en-US" sz="2400" dirty="0" err="1" smtClean="0">
                <a:solidFill>
                  <a:srgbClr val="FFFF00"/>
                </a:solidFill>
              </a:rPr>
              <a:t>moyilligi</a:t>
            </a:r>
            <a:r>
              <a:rPr lang="en-US" sz="2400" dirty="0" smtClean="0">
                <a:solidFill>
                  <a:srgbClr val="FFFF00"/>
                </a:solidFill>
              </a:rPr>
              <a:t> </a:t>
            </a:r>
            <a:r>
              <a:rPr lang="en-US" sz="2400" dirty="0" err="1" smtClean="0">
                <a:solidFill>
                  <a:srgbClr val="FFFF00"/>
                </a:solidFill>
              </a:rPr>
              <a:t>ostida</a:t>
            </a:r>
            <a:r>
              <a:rPr lang="en-US" sz="2400" dirty="0" smtClean="0">
                <a:solidFill>
                  <a:srgbClr val="FFFF00"/>
                </a:solidFill>
              </a:rPr>
              <a:t> </a:t>
            </a:r>
            <a:r>
              <a:rPr lang="en-US" sz="2400" dirty="0" err="1" smtClean="0">
                <a:solidFill>
                  <a:srgbClr val="FFFF00"/>
                </a:solidFill>
              </a:rPr>
              <a:t>vujudga</a:t>
            </a:r>
            <a:r>
              <a:rPr lang="en-US" sz="2400" dirty="0" smtClean="0">
                <a:solidFill>
                  <a:srgbClr val="FFFF00"/>
                </a:solidFill>
              </a:rPr>
              <a:t> </a:t>
            </a:r>
            <a:r>
              <a:rPr lang="en-US" sz="2400" dirty="0" err="1" smtClean="0">
                <a:solidFill>
                  <a:srgbClr val="FFFF00"/>
                </a:solidFill>
              </a:rPr>
              <a:t>kelib</a:t>
            </a:r>
            <a:r>
              <a:rPr lang="en-US" sz="2400" dirty="0" smtClean="0">
                <a:solidFill>
                  <a:srgbClr val="FFFF00"/>
                </a:solidFill>
              </a:rPr>
              <a:t> , </a:t>
            </a:r>
            <a:r>
              <a:rPr lang="en-US" sz="2400" dirty="0" err="1" smtClean="0">
                <a:solidFill>
                  <a:srgbClr val="FFFF00"/>
                </a:solidFill>
              </a:rPr>
              <a:t>ular</a:t>
            </a:r>
            <a:r>
              <a:rPr lang="en-US" sz="2400" dirty="0" smtClean="0">
                <a:solidFill>
                  <a:srgbClr val="FFFF00"/>
                </a:solidFill>
              </a:rPr>
              <a:t> </a:t>
            </a:r>
            <a:r>
              <a:rPr lang="en-US" sz="2400" dirty="0" err="1" smtClean="0">
                <a:solidFill>
                  <a:srgbClr val="FFFF00"/>
                </a:solidFill>
              </a:rPr>
              <a:t>aniq</a:t>
            </a:r>
            <a:r>
              <a:rPr lang="en-US" sz="2400" dirty="0" smtClean="0">
                <a:solidFill>
                  <a:srgbClr val="FFFF00"/>
                </a:solidFill>
              </a:rPr>
              <a:t> </a:t>
            </a:r>
            <a:r>
              <a:rPr lang="en-US" sz="2400" dirty="0" err="1" smtClean="0">
                <a:solidFill>
                  <a:srgbClr val="FFFF00"/>
                </a:solidFill>
              </a:rPr>
              <a:t>sonlar</a:t>
            </a:r>
            <a:r>
              <a:rPr lang="en-US" sz="2400" dirty="0" smtClean="0">
                <a:solidFill>
                  <a:srgbClr val="FFFF00"/>
                </a:solidFill>
              </a:rPr>
              <a:t> </a:t>
            </a:r>
            <a:r>
              <a:rPr lang="en-US" sz="2400" dirty="0" err="1" smtClean="0">
                <a:solidFill>
                  <a:srgbClr val="FFFF00"/>
                </a:solidFill>
              </a:rPr>
              <a:t>o’rniga</a:t>
            </a:r>
            <a:r>
              <a:rPr lang="en-US" sz="2400" dirty="0" smtClean="0">
                <a:solidFill>
                  <a:srgbClr val="FFFF00"/>
                </a:solidFill>
              </a:rPr>
              <a:t> </a:t>
            </a:r>
            <a:r>
              <a:rPr lang="en-US" sz="2400" dirty="0" err="1" smtClean="0">
                <a:solidFill>
                  <a:srgbClr val="FFFF00"/>
                </a:solidFill>
              </a:rPr>
              <a:t>yaxlitlangan</a:t>
            </a:r>
            <a:r>
              <a:rPr lang="en-US" sz="2400" dirty="0" smtClean="0">
                <a:solidFill>
                  <a:srgbClr val="FFFF00"/>
                </a:solidFill>
              </a:rPr>
              <a:t> , </a:t>
            </a:r>
            <a:r>
              <a:rPr lang="en-US" sz="2400" dirty="0" err="1" smtClean="0">
                <a:solidFill>
                  <a:srgbClr val="FFFF00"/>
                </a:solidFill>
              </a:rPr>
              <a:t>yaqin</a:t>
            </a:r>
            <a:r>
              <a:rPr lang="en-US" sz="2400" dirty="0" smtClean="0">
                <a:solidFill>
                  <a:srgbClr val="FFFF00"/>
                </a:solidFill>
              </a:rPr>
              <a:t> </a:t>
            </a:r>
            <a:r>
              <a:rPr lang="en-US" sz="2400" dirty="0" err="1" smtClean="0">
                <a:solidFill>
                  <a:srgbClr val="FFFF00"/>
                </a:solidFill>
              </a:rPr>
              <a:t>bo’lgan</a:t>
            </a:r>
            <a:r>
              <a:rPr lang="en-US" sz="2400" dirty="0" smtClean="0">
                <a:solidFill>
                  <a:srgbClr val="FFFF00"/>
                </a:solidFill>
              </a:rPr>
              <a:t> </a:t>
            </a:r>
            <a:r>
              <a:rPr lang="en-US" sz="2400" dirty="0" err="1" smtClean="0">
                <a:solidFill>
                  <a:srgbClr val="FFFF00"/>
                </a:solidFill>
              </a:rPr>
              <a:t>kattaliklarni</a:t>
            </a:r>
            <a:r>
              <a:rPr lang="en-US" sz="2400" dirty="0" smtClean="0">
                <a:solidFill>
                  <a:srgbClr val="FFFF00"/>
                </a:solidFill>
              </a:rPr>
              <a:t> </a:t>
            </a:r>
            <a:r>
              <a:rPr lang="en-US" sz="2400" dirty="0" err="1" smtClean="0">
                <a:solidFill>
                  <a:srgbClr val="FFFF00"/>
                </a:solidFill>
              </a:rPr>
              <a:t>aytishadi</a:t>
            </a:r>
            <a:r>
              <a:rPr lang="en-US" sz="2400" dirty="0" smtClean="0">
                <a:solidFill>
                  <a:srgbClr val="FFFF00"/>
                </a:solidFill>
              </a:rPr>
              <a:t>. </a:t>
            </a:r>
            <a:endParaRPr lang="ru-RU" sz="24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heel(1)">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dirty="0" smtClean="0"/>
              <a:t>	</a:t>
            </a:r>
            <a:r>
              <a:rPr sz="4800" dirty="0" smtClean="0">
                <a:solidFill>
                  <a:srgbClr val="C00000"/>
                </a:solidFill>
              </a:rPr>
              <a:t>YOSH KONTINGENTI</a:t>
            </a:r>
            <a:r>
              <a:rPr dirty="0" smtClean="0"/>
              <a:t>.</a:t>
            </a:r>
            <a:endParaRPr lang="ru-RU" dirty="0"/>
          </a:p>
        </p:txBody>
      </p:sp>
      <p:sp>
        <p:nvSpPr>
          <p:cNvPr id="5" name="Овал 4"/>
          <p:cNvSpPr/>
          <p:nvPr/>
        </p:nvSpPr>
        <p:spPr>
          <a:xfrm>
            <a:off x="4786314" y="1571612"/>
            <a:ext cx="3929090" cy="41434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C:\Users\User\Desktop\Aholiga doir rasmlar\1485601309_img1978794_inostrantsyi_v_germanii.jpg"/>
          <p:cNvPicPr>
            <a:picLocks noChangeAspect="1" noChangeArrowheads="1"/>
          </p:cNvPicPr>
          <p:nvPr/>
        </p:nvPicPr>
        <p:blipFill>
          <a:blip r:embed="rId2"/>
          <a:srcRect/>
          <a:stretch>
            <a:fillRect/>
          </a:stretch>
        </p:blipFill>
        <p:spPr bwMode="auto">
          <a:xfrm>
            <a:off x="4786314" y="1500174"/>
            <a:ext cx="4143404" cy="5097178"/>
          </a:xfrm>
          <a:prstGeom prst="rect">
            <a:avLst/>
          </a:prstGeom>
          <a:noFill/>
        </p:spPr>
      </p:pic>
      <p:sp>
        <p:nvSpPr>
          <p:cNvPr id="7" name="Блок-схема: внутренняя память 6"/>
          <p:cNvSpPr/>
          <p:nvPr/>
        </p:nvSpPr>
        <p:spPr>
          <a:xfrm>
            <a:off x="500034" y="1500174"/>
            <a:ext cx="4286280" cy="5097178"/>
          </a:xfrm>
          <a:prstGeom prst="flowChartInternalStora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t>  </a:t>
            </a:r>
            <a:r>
              <a:rPr lang="en-US" sz="2800" dirty="0" err="1" smtClean="0">
                <a:solidFill>
                  <a:srgbClr val="FFFF00"/>
                </a:solidFill>
              </a:rPr>
              <a:t>Yosh</a:t>
            </a:r>
            <a:r>
              <a:rPr lang="en-US" sz="2800" dirty="0" smtClean="0">
                <a:solidFill>
                  <a:srgbClr val="FFFF00"/>
                </a:solidFill>
              </a:rPr>
              <a:t> </a:t>
            </a:r>
            <a:r>
              <a:rPr lang="en-US" sz="2800" dirty="0" err="1" smtClean="0">
                <a:solidFill>
                  <a:srgbClr val="FFFF00"/>
                </a:solidFill>
              </a:rPr>
              <a:t>kontingenti</a:t>
            </a:r>
            <a:r>
              <a:rPr lang="en-US" sz="2800" dirty="0" smtClean="0">
                <a:solidFill>
                  <a:srgbClr val="FFFF00"/>
                </a:solidFill>
              </a:rPr>
              <a:t> – </a:t>
            </a:r>
            <a:r>
              <a:rPr lang="en-US" sz="2800" dirty="0" err="1" smtClean="0">
                <a:solidFill>
                  <a:srgbClr val="FFFF00"/>
                </a:solidFill>
              </a:rPr>
              <a:t>bu</a:t>
            </a:r>
            <a:r>
              <a:rPr lang="en-US" sz="2800" dirty="0" smtClean="0">
                <a:solidFill>
                  <a:srgbClr val="FFFF00"/>
                </a:solidFill>
              </a:rPr>
              <a:t> </a:t>
            </a:r>
            <a:r>
              <a:rPr lang="en-US" sz="2800" dirty="0" err="1" smtClean="0">
                <a:solidFill>
                  <a:srgbClr val="FFFF00"/>
                </a:solidFill>
              </a:rPr>
              <a:t>umumiy</a:t>
            </a:r>
            <a:r>
              <a:rPr lang="en-US" sz="2800" dirty="0" smtClean="0">
                <a:solidFill>
                  <a:srgbClr val="FFFF00"/>
                </a:solidFill>
              </a:rPr>
              <a:t>  </a:t>
            </a:r>
            <a:r>
              <a:rPr lang="en-US" sz="2800" dirty="0" err="1" smtClean="0">
                <a:solidFill>
                  <a:srgbClr val="FFFF00"/>
                </a:solidFill>
              </a:rPr>
              <a:t>yosh</a:t>
            </a:r>
            <a:r>
              <a:rPr lang="en-US" sz="2800" dirty="0" smtClean="0">
                <a:solidFill>
                  <a:srgbClr val="FFFF00"/>
                </a:solidFill>
              </a:rPr>
              <a:t> , </a:t>
            </a:r>
            <a:r>
              <a:rPr lang="en-US" sz="2800" dirty="0" err="1" smtClean="0">
                <a:solidFill>
                  <a:srgbClr val="FFFF00"/>
                </a:solidFill>
              </a:rPr>
              <a:t>shuningdek</a:t>
            </a:r>
            <a:r>
              <a:rPr lang="en-US" sz="2800" dirty="0" smtClean="0">
                <a:solidFill>
                  <a:srgbClr val="FFFF00"/>
                </a:solidFill>
              </a:rPr>
              <a:t>, </a:t>
            </a:r>
            <a:r>
              <a:rPr lang="en-US" sz="2800" dirty="0" err="1" smtClean="0">
                <a:solidFill>
                  <a:srgbClr val="FFFF00"/>
                </a:solidFill>
              </a:rPr>
              <a:t>ayrim</a:t>
            </a:r>
            <a:r>
              <a:rPr lang="en-US" sz="2800" dirty="0" smtClean="0">
                <a:solidFill>
                  <a:srgbClr val="FFFF00"/>
                </a:solidFill>
              </a:rPr>
              <a:t> </a:t>
            </a:r>
            <a:r>
              <a:rPr lang="en-US" sz="2800" dirty="0" err="1" smtClean="0">
                <a:solidFill>
                  <a:srgbClr val="FFFF00"/>
                </a:solidFill>
              </a:rPr>
              <a:t>demografik</a:t>
            </a:r>
            <a:r>
              <a:rPr lang="en-US" sz="2800" dirty="0" smtClean="0">
                <a:solidFill>
                  <a:srgbClr val="FFFF00"/>
                </a:solidFill>
              </a:rPr>
              <a:t> , </a:t>
            </a:r>
            <a:r>
              <a:rPr lang="en-US" sz="2800" dirty="0" err="1" smtClean="0">
                <a:solidFill>
                  <a:srgbClr val="FFFF00"/>
                </a:solidFill>
              </a:rPr>
              <a:t>ijtimoiy-iqtisodiy</a:t>
            </a:r>
            <a:r>
              <a:rPr lang="en-US" sz="2800" dirty="0" smtClean="0">
                <a:solidFill>
                  <a:srgbClr val="FFFF00"/>
                </a:solidFill>
              </a:rPr>
              <a:t> </a:t>
            </a:r>
            <a:r>
              <a:rPr lang="en-US" sz="2800" dirty="0" err="1" smtClean="0">
                <a:solidFill>
                  <a:srgbClr val="FFFF00"/>
                </a:solidFill>
              </a:rPr>
              <a:t>va</a:t>
            </a:r>
            <a:r>
              <a:rPr lang="en-US" sz="2800" dirty="0" smtClean="0">
                <a:solidFill>
                  <a:srgbClr val="FFFF00"/>
                </a:solidFill>
              </a:rPr>
              <a:t> </a:t>
            </a:r>
            <a:r>
              <a:rPr lang="en-US" sz="2800" dirty="0" err="1" smtClean="0">
                <a:solidFill>
                  <a:srgbClr val="FFFF00"/>
                </a:solidFill>
              </a:rPr>
              <a:t>boshqa</a:t>
            </a:r>
            <a:r>
              <a:rPr lang="en-US" sz="2800" dirty="0" smtClean="0">
                <a:solidFill>
                  <a:srgbClr val="FFFF00"/>
                </a:solidFill>
              </a:rPr>
              <a:t> </a:t>
            </a:r>
            <a:r>
              <a:rPr lang="en-US" sz="2800" dirty="0" err="1" smtClean="0">
                <a:solidFill>
                  <a:srgbClr val="FFFF00"/>
                </a:solidFill>
              </a:rPr>
              <a:t>alomatlari</a:t>
            </a:r>
            <a:r>
              <a:rPr lang="en-US" sz="2800" dirty="0" smtClean="0">
                <a:solidFill>
                  <a:srgbClr val="FFFF00"/>
                </a:solidFill>
              </a:rPr>
              <a:t>  </a:t>
            </a:r>
            <a:r>
              <a:rPr lang="en-US" sz="2800" dirty="0" err="1" smtClean="0">
                <a:solidFill>
                  <a:srgbClr val="FFFF00"/>
                </a:solidFill>
              </a:rPr>
              <a:t>bo’yicha</a:t>
            </a:r>
            <a:r>
              <a:rPr lang="en-US" sz="2800" dirty="0" smtClean="0">
                <a:solidFill>
                  <a:srgbClr val="FFFF00"/>
                </a:solidFill>
              </a:rPr>
              <a:t> </a:t>
            </a:r>
            <a:r>
              <a:rPr lang="en-US" sz="2800" dirty="0" err="1" smtClean="0">
                <a:solidFill>
                  <a:srgbClr val="FFFF00"/>
                </a:solidFill>
              </a:rPr>
              <a:t>birlashtirilgan</a:t>
            </a:r>
            <a:r>
              <a:rPr lang="en-US" sz="2800" dirty="0" smtClean="0">
                <a:solidFill>
                  <a:srgbClr val="FFFF00"/>
                </a:solidFill>
              </a:rPr>
              <a:t> </a:t>
            </a:r>
            <a:r>
              <a:rPr lang="en-US" sz="2800" dirty="0" err="1" smtClean="0">
                <a:solidFill>
                  <a:srgbClr val="FFFF00"/>
                </a:solidFill>
              </a:rPr>
              <a:t>shaxslar</a:t>
            </a:r>
            <a:r>
              <a:rPr lang="en-US" sz="2800" dirty="0" smtClean="0">
                <a:solidFill>
                  <a:srgbClr val="FFFF00"/>
                </a:solidFill>
              </a:rPr>
              <a:t> </a:t>
            </a:r>
            <a:r>
              <a:rPr lang="en-US" sz="2800" dirty="0" err="1" smtClean="0">
                <a:solidFill>
                  <a:srgbClr val="FFFF00"/>
                </a:solidFill>
              </a:rPr>
              <a:t>guruhidir</a:t>
            </a:r>
            <a:r>
              <a:rPr lang="en-US" sz="2800" dirty="0" smtClean="0">
                <a:solidFill>
                  <a:srgbClr val="FFFF00"/>
                </a:solidFill>
              </a:rPr>
              <a:t>.</a:t>
            </a:r>
            <a:endParaRPr lang="ru-RU" sz="28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p:cTn id="12"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Прямоугольник 2"/>
          <p:cNvSpPr/>
          <p:nvPr/>
        </p:nvSpPr>
        <p:spPr>
          <a:xfrm>
            <a:off x="251520" y="0"/>
            <a:ext cx="8892480" cy="1569660"/>
          </a:xfrm>
          <a:prstGeom prst="rect">
            <a:avLst/>
          </a:prstGeom>
        </p:spPr>
        <p:txBody>
          <a:bodyPr wrap="square">
            <a:spAutoFit/>
          </a:bodyPr>
          <a:lstStyle/>
          <a:p>
            <a:pPr algn="ctr"/>
            <a:r>
              <a:rPr lang="en-US" sz="2400" b="1" dirty="0" err="1">
                <a:solidFill>
                  <a:srgbClr val="FFFF00"/>
                </a:solidFill>
              </a:rPr>
              <a:t>Insonning</a:t>
            </a:r>
            <a:r>
              <a:rPr lang="en-US" sz="2400" b="1" dirty="0">
                <a:solidFill>
                  <a:srgbClr val="FFFF00"/>
                </a:solidFill>
              </a:rPr>
              <a:t> </a:t>
            </a:r>
            <a:r>
              <a:rPr lang="en-US" sz="2400" b="1" dirty="0" err="1">
                <a:solidFill>
                  <a:srgbClr val="FFFF00"/>
                </a:solidFill>
              </a:rPr>
              <a:t>hayot</a:t>
            </a:r>
            <a:r>
              <a:rPr lang="en-US" sz="2400" b="1" dirty="0">
                <a:solidFill>
                  <a:srgbClr val="FFFF00"/>
                </a:solidFill>
              </a:rPr>
              <a:t> </a:t>
            </a:r>
            <a:r>
              <a:rPr lang="en-US" sz="2400" b="1" dirty="0" err="1">
                <a:solidFill>
                  <a:srgbClr val="FFFF00"/>
                </a:solidFill>
              </a:rPr>
              <a:t>davrini</a:t>
            </a:r>
            <a:r>
              <a:rPr lang="en-US" sz="2400" b="1" dirty="0">
                <a:solidFill>
                  <a:srgbClr val="FFFF00"/>
                </a:solidFill>
              </a:rPr>
              <a:t> </a:t>
            </a:r>
            <a:r>
              <a:rPr lang="en-US" sz="2400" b="1" dirty="0" err="1">
                <a:solidFill>
                  <a:srgbClr val="FFFF00"/>
                </a:solidFill>
              </a:rPr>
              <a:t>guruhlarga</a:t>
            </a:r>
            <a:r>
              <a:rPr lang="en-US" sz="2400" b="1" dirty="0">
                <a:solidFill>
                  <a:srgbClr val="FFFF00"/>
                </a:solidFill>
              </a:rPr>
              <a:t> </a:t>
            </a:r>
            <a:r>
              <a:rPr lang="en-US" sz="2400" b="1" dirty="0" err="1">
                <a:solidFill>
                  <a:srgbClr val="FFFF00"/>
                </a:solidFill>
              </a:rPr>
              <a:t>ajratish</a:t>
            </a:r>
            <a:r>
              <a:rPr lang="en-US" sz="2400" b="1" dirty="0">
                <a:solidFill>
                  <a:srgbClr val="FFFF00"/>
                </a:solidFill>
              </a:rPr>
              <a:t> </a:t>
            </a:r>
            <a:r>
              <a:rPr lang="en-US" sz="2400" b="1" dirty="0" err="1">
                <a:solidFill>
                  <a:srgbClr val="FFFF00"/>
                </a:solidFill>
              </a:rPr>
              <a:t>masalasi</a:t>
            </a:r>
            <a:r>
              <a:rPr lang="en-US" sz="2400" b="1" dirty="0">
                <a:solidFill>
                  <a:srgbClr val="FFFF00"/>
                </a:solidFill>
              </a:rPr>
              <a:t>  </a:t>
            </a:r>
            <a:r>
              <a:rPr lang="en-US" sz="2400" b="1" dirty="0" err="1">
                <a:solidFill>
                  <a:srgbClr val="FFFF00"/>
                </a:solidFill>
              </a:rPr>
              <a:t>turli</a:t>
            </a:r>
            <a:r>
              <a:rPr lang="en-US" sz="2400" b="1" dirty="0">
                <a:solidFill>
                  <a:srgbClr val="FFFF00"/>
                </a:solidFill>
              </a:rPr>
              <a:t> </a:t>
            </a:r>
            <a:r>
              <a:rPr lang="en-US" sz="2400" b="1" dirty="0" err="1">
                <a:solidFill>
                  <a:srgbClr val="FFFF00"/>
                </a:solidFill>
              </a:rPr>
              <a:t>davrlarda</a:t>
            </a:r>
            <a:r>
              <a:rPr lang="en-US" sz="2400" b="1" dirty="0">
                <a:solidFill>
                  <a:srgbClr val="FFFF00"/>
                </a:solidFill>
              </a:rPr>
              <a:t> </a:t>
            </a:r>
            <a:r>
              <a:rPr lang="en-US" sz="2400" b="1" dirty="0" err="1">
                <a:solidFill>
                  <a:srgbClr val="FFFF00"/>
                </a:solidFill>
              </a:rPr>
              <a:t>yashagan</a:t>
            </a:r>
            <a:r>
              <a:rPr lang="en-US" sz="2400" b="1" dirty="0">
                <a:solidFill>
                  <a:srgbClr val="FFFF00"/>
                </a:solidFill>
              </a:rPr>
              <a:t> </a:t>
            </a:r>
            <a:r>
              <a:rPr lang="en-US" sz="2400" b="1" dirty="0" err="1">
                <a:solidFill>
                  <a:srgbClr val="FFFF00"/>
                </a:solidFill>
              </a:rPr>
              <a:t>olimlarni</a:t>
            </a:r>
            <a:r>
              <a:rPr lang="en-US" sz="2400" b="1" dirty="0">
                <a:solidFill>
                  <a:srgbClr val="FFFF00"/>
                </a:solidFill>
              </a:rPr>
              <a:t> </a:t>
            </a:r>
            <a:r>
              <a:rPr lang="en-US" sz="2400" b="1" dirty="0" err="1">
                <a:solidFill>
                  <a:srgbClr val="FFFF00"/>
                </a:solidFill>
              </a:rPr>
              <a:t>qiziqtirib</a:t>
            </a:r>
            <a:r>
              <a:rPr lang="en-US" sz="2400" b="1" dirty="0">
                <a:solidFill>
                  <a:srgbClr val="FFFF00"/>
                </a:solidFill>
              </a:rPr>
              <a:t> </a:t>
            </a:r>
            <a:r>
              <a:rPr lang="en-US" sz="2400" b="1" dirty="0" err="1">
                <a:solidFill>
                  <a:srgbClr val="FFFF00"/>
                </a:solidFill>
              </a:rPr>
              <a:t>kelgan</a:t>
            </a:r>
            <a:r>
              <a:rPr lang="en-US" sz="2400" b="1" dirty="0">
                <a:solidFill>
                  <a:srgbClr val="FFFF00"/>
                </a:solidFill>
              </a:rPr>
              <a:t>. </a:t>
            </a:r>
            <a:r>
              <a:rPr lang="en-US" sz="2400" b="1" dirty="0" err="1">
                <a:solidFill>
                  <a:srgbClr val="FFFF00"/>
                </a:solidFill>
              </a:rPr>
              <a:t>Masalan</a:t>
            </a:r>
            <a:r>
              <a:rPr lang="en-US" sz="2400" b="1" dirty="0">
                <a:solidFill>
                  <a:srgbClr val="FFFF00"/>
                </a:solidFill>
              </a:rPr>
              <a:t> </a:t>
            </a:r>
            <a:r>
              <a:rPr lang="en-US" sz="2400" b="1" dirty="0" err="1">
                <a:solidFill>
                  <a:srgbClr val="FFFF00"/>
                </a:solidFill>
              </a:rPr>
              <a:t>yunon</a:t>
            </a:r>
            <a:r>
              <a:rPr lang="en-US" sz="2400" b="1" dirty="0">
                <a:solidFill>
                  <a:srgbClr val="FFFF00"/>
                </a:solidFill>
              </a:rPr>
              <a:t> </a:t>
            </a:r>
            <a:r>
              <a:rPr lang="en-US" sz="2400" b="1" dirty="0" err="1">
                <a:solidFill>
                  <a:srgbClr val="FFFF00"/>
                </a:solidFill>
              </a:rPr>
              <a:t>matematigi</a:t>
            </a:r>
            <a:r>
              <a:rPr lang="en-US" sz="2400" b="1" dirty="0">
                <a:solidFill>
                  <a:srgbClr val="FFFF00"/>
                </a:solidFill>
              </a:rPr>
              <a:t> </a:t>
            </a:r>
            <a:r>
              <a:rPr lang="en-US" sz="2400" b="1" dirty="0" err="1">
                <a:solidFill>
                  <a:srgbClr val="FFFF00"/>
                </a:solidFill>
              </a:rPr>
              <a:t>Pifagor</a:t>
            </a:r>
            <a:r>
              <a:rPr lang="en-US" sz="2400" b="1" dirty="0">
                <a:solidFill>
                  <a:srgbClr val="FFFF00"/>
                </a:solidFill>
              </a:rPr>
              <a:t> </a:t>
            </a:r>
            <a:r>
              <a:rPr lang="en-US" sz="2400" b="1" dirty="0" err="1">
                <a:solidFill>
                  <a:srgbClr val="FFFF00"/>
                </a:solidFill>
              </a:rPr>
              <a:t>yil</a:t>
            </a:r>
            <a:r>
              <a:rPr lang="en-US" sz="2400" b="1" dirty="0">
                <a:solidFill>
                  <a:srgbClr val="FFFF00"/>
                </a:solidFill>
              </a:rPr>
              <a:t> </a:t>
            </a:r>
            <a:r>
              <a:rPr lang="en-US" sz="2400" b="1" dirty="0" err="1">
                <a:solidFill>
                  <a:srgbClr val="FFFF00"/>
                </a:solidFill>
              </a:rPr>
              <a:t>fasillari</a:t>
            </a:r>
            <a:r>
              <a:rPr lang="en-US" sz="2400" b="1" dirty="0">
                <a:solidFill>
                  <a:srgbClr val="FFFF00"/>
                </a:solidFill>
              </a:rPr>
              <a:t> </a:t>
            </a:r>
            <a:r>
              <a:rPr lang="en-US" sz="2400" b="1" dirty="0" err="1">
                <a:solidFill>
                  <a:srgbClr val="FFFF00"/>
                </a:solidFill>
              </a:rPr>
              <a:t>bo'yicha</a:t>
            </a:r>
            <a:r>
              <a:rPr lang="en-US" sz="2400" b="1" dirty="0">
                <a:solidFill>
                  <a:srgbClr val="FFFF00"/>
                </a:solidFill>
              </a:rPr>
              <a:t> </a:t>
            </a:r>
            <a:r>
              <a:rPr lang="en-US" sz="2400" b="1" dirty="0" err="1">
                <a:solidFill>
                  <a:srgbClr val="FFFF00"/>
                </a:solidFill>
              </a:rPr>
              <a:t>inson</a:t>
            </a:r>
            <a:r>
              <a:rPr lang="en-US" sz="2400" b="1" dirty="0">
                <a:solidFill>
                  <a:srgbClr val="FFFF00"/>
                </a:solidFill>
              </a:rPr>
              <a:t> </a:t>
            </a:r>
            <a:r>
              <a:rPr lang="en-US" sz="2400" b="1" dirty="0" err="1">
                <a:solidFill>
                  <a:srgbClr val="FFFF00"/>
                </a:solidFill>
              </a:rPr>
              <a:t>hayotini</a:t>
            </a:r>
            <a:r>
              <a:rPr lang="en-US" sz="2400" b="1" dirty="0">
                <a:solidFill>
                  <a:srgbClr val="FFFF00"/>
                </a:solidFill>
              </a:rPr>
              <a:t> </a:t>
            </a:r>
            <a:r>
              <a:rPr lang="en-US" sz="2400" b="1" dirty="0" err="1">
                <a:solidFill>
                  <a:srgbClr val="FFFF00"/>
                </a:solidFill>
              </a:rPr>
              <a:t>fasillarga</a:t>
            </a:r>
            <a:r>
              <a:rPr lang="en-US" sz="2400" b="1" dirty="0">
                <a:solidFill>
                  <a:srgbClr val="FFFF00"/>
                </a:solidFill>
              </a:rPr>
              <a:t> </a:t>
            </a:r>
            <a:r>
              <a:rPr lang="en-US" sz="2400" b="1" dirty="0" err="1">
                <a:solidFill>
                  <a:srgbClr val="FFFF00"/>
                </a:solidFill>
              </a:rPr>
              <a:t>ajratgan</a:t>
            </a:r>
            <a:r>
              <a:rPr lang="en-US" sz="2400" b="1" dirty="0">
                <a:solidFill>
                  <a:srgbClr val="FFFF00"/>
                </a:solidFill>
              </a:rPr>
              <a:t>. </a:t>
            </a:r>
            <a:endParaRPr lang="ru-RU" sz="2400" b="1" dirty="0">
              <a:solidFill>
                <a:srgbClr val="FFFF00"/>
              </a:solidFill>
            </a:endParaRPr>
          </a:p>
        </p:txBody>
      </p:sp>
      <p:sp>
        <p:nvSpPr>
          <p:cNvPr id="4" name="Двойная стрелка влево/вправо 3"/>
          <p:cNvSpPr/>
          <p:nvPr/>
        </p:nvSpPr>
        <p:spPr>
          <a:xfrm>
            <a:off x="571472" y="1142983"/>
            <a:ext cx="7786742" cy="1750231"/>
          </a:xfrm>
          <a:prstGeom prst="leftRightArrow">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solidFill>
                  <a:schemeClr val="bg2">
                    <a:lumMod val="50000"/>
                  </a:schemeClr>
                </a:solidFill>
              </a:rPr>
              <a:t>Pifagorning</a:t>
            </a:r>
            <a:r>
              <a:rPr lang="en-US" sz="3200" dirty="0" smtClean="0">
                <a:solidFill>
                  <a:schemeClr val="bg2">
                    <a:lumMod val="50000"/>
                  </a:schemeClr>
                </a:solidFill>
              </a:rPr>
              <a:t> </a:t>
            </a:r>
            <a:r>
              <a:rPr lang="en-US" sz="3200" dirty="0" err="1" smtClean="0">
                <a:solidFill>
                  <a:schemeClr val="bg2">
                    <a:lumMod val="50000"/>
                  </a:schemeClr>
                </a:solidFill>
              </a:rPr>
              <a:t>yosh</a:t>
            </a:r>
            <a:r>
              <a:rPr lang="en-US" sz="3200" dirty="0" smtClean="0">
                <a:solidFill>
                  <a:schemeClr val="bg2">
                    <a:lumMod val="50000"/>
                  </a:schemeClr>
                </a:solidFill>
              </a:rPr>
              <a:t> </a:t>
            </a:r>
            <a:r>
              <a:rPr lang="en-US" sz="3200" dirty="0" err="1" smtClean="0">
                <a:solidFill>
                  <a:schemeClr val="bg2">
                    <a:lumMod val="50000"/>
                  </a:schemeClr>
                </a:solidFill>
              </a:rPr>
              <a:t>tasnifi</a:t>
            </a:r>
            <a:r>
              <a:rPr lang="en-US" sz="3200" dirty="0" smtClean="0"/>
              <a:t>. </a:t>
            </a:r>
            <a:endParaRPr lang="ru-RU" sz="3200" dirty="0"/>
          </a:p>
        </p:txBody>
      </p:sp>
      <p:sp>
        <p:nvSpPr>
          <p:cNvPr id="6" name="Стрелка вниз 5"/>
          <p:cNvSpPr/>
          <p:nvPr/>
        </p:nvSpPr>
        <p:spPr>
          <a:xfrm>
            <a:off x="3929058" y="2492896"/>
            <a:ext cx="1071570" cy="1080120"/>
          </a:xfrm>
          <a:prstGeom prst="downArrow">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7" name="Содержимое 5"/>
          <p:cNvGraphicFramePr>
            <a:graphicFrameLocks/>
          </p:cNvGraphicFramePr>
          <p:nvPr>
            <p:extLst>
              <p:ext uri="{D42A27DB-BD31-4B8C-83A1-F6EECF244321}">
                <p14:modId xmlns:p14="http://schemas.microsoft.com/office/powerpoint/2010/main" val="3224555889"/>
              </p:ext>
            </p:extLst>
          </p:nvPr>
        </p:nvGraphicFramePr>
        <p:xfrm>
          <a:off x="0" y="3573015"/>
          <a:ext cx="9144000" cy="3194930"/>
        </p:xfrm>
        <a:graphic>
          <a:graphicData uri="http://schemas.openxmlformats.org/drawingml/2006/table">
            <a:tbl>
              <a:tblPr firstRow="1" bandRow="1">
                <a:tableStyleId>{5C22544A-7EE6-4342-B048-85BDC9FD1C3A}</a:tableStyleId>
              </a:tblPr>
              <a:tblGrid>
                <a:gridCol w="3048000"/>
                <a:gridCol w="3196210"/>
                <a:gridCol w="2899790"/>
              </a:tblGrid>
              <a:tr h="638986">
                <a:tc>
                  <a:txBody>
                    <a:bodyPr/>
                    <a:lstStyle/>
                    <a:p>
                      <a:r>
                        <a:rPr lang="en-US" dirty="0" smtClean="0"/>
                        <a:t>      </a:t>
                      </a:r>
                      <a:r>
                        <a:rPr lang="en-US" dirty="0" err="1" smtClean="0"/>
                        <a:t>Yil</a:t>
                      </a:r>
                      <a:r>
                        <a:rPr lang="en-US" baseline="0" dirty="0" smtClean="0"/>
                        <a:t> </a:t>
                      </a:r>
                      <a:r>
                        <a:rPr lang="en-US" baseline="0" dirty="0" err="1" smtClean="0"/>
                        <a:t>fasli</a:t>
                      </a:r>
                      <a:endParaRPr lang="ru-RU" dirty="0"/>
                    </a:p>
                  </a:txBody>
                  <a:tcPr/>
                </a:tc>
                <a:tc>
                  <a:txBody>
                    <a:bodyPr/>
                    <a:lstStyle/>
                    <a:p>
                      <a:r>
                        <a:rPr lang="en-US" dirty="0" smtClean="0"/>
                        <a:t>  </a:t>
                      </a:r>
                      <a:r>
                        <a:rPr lang="en-US" dirty="0" err="1" smtClean="0"/>
                        <a:t>Hayot</a:t>
                      </a:r>
                      <a:r>
                        <a:rPr lang="en-US" baseline="0" dirty="0" smtClean="0"/>
                        <a:t> </a:t>
                      </a:r>
                      <a:r>
                        <a:rPr lang="en-US" baseline="0" dirty="0" err="1" smtClean="0"/>
                        <a:t>davri</a:t>
                      </a:r>
                      <a:endParaRPr lang="ru-RU" dirty="0"/>
                    </a:p>
                  </a:txBody>
                  <a:tcPr/>
                </a:tc>
                <a:tc>
                  <a:txBody>
                    <a:bodyPr/>
                    <a:lstStyle/>
                    <a:p>
                      <a:r>
                        <a:rPr lang="en-US" dirty="0" smtClean="0"/>
                        <a:t>              </a:t>
                      </a:r>
                      <a:r>
                        <a:rPr lang="en-US" dirty="0" err="1" smtClean="0"/>
                        <a:t>Yosh</a:t>
                      </a:r>
                      <a:endParaRPr lang="ru-RU" dirty="0"/>
                    </a:p>
                  </a:txBody>
                  <a:tcPr/>
                </a:tc>
              </a:tr>
              <a:tr h="638986">
                <a:tc>
                  <a:txBody>
                    <a:bodyPr/>
                    <a:lstStyle/>
                    <a:p>
                      <a:r>
                        <a:rPr lang="en-US" dirty="0" smtClean="0"/>
                        <a:t>     </a:t>
                      </a:r>
                      <a:r>
                        <a:rPr lang="en-US" dirty="0" err="1" smtClean="0"/>
                        <a:t>Bahor</a:t>
                      </a:r>
                      <a:endParaRPr lang="ru-RU" dirty="0"/>
                    </a:p>
                  </a:txBody>
                  <a:tcPr/>
                </a:tc>
                <a:tc>
                  <a:txBody>
                    <a:bodyPr/>
                    <a:lstStyle/>
                    <a:p>
                      <a:r>
                        <a:rPr lang="en-US" dirty="0" smtClean="0"/>
                        <a:t>         </a:t>
                      </a:r>
                      <a:r>
                        <a:rPr lang="en-US" dirty="0" err="1" smtClean="0"/>
                        <a:t>Bolalik</a:t>
                      </a:r>
                      <a:r>
                        <a:rPr lang="en-US" dirty="0" smtClean="0"/>
                        <a:t> </a:t>
                      </a:r>
                      <a:endParaRPr lang="ru-RU" dirty="0"/>
                    </a:p>
                  </a:txBody>
                  <a:tcPr/>
                </a:tc>
                <a:tc>
                  <a:txBody>
                    <a:bodyPr/>
                    <a:lstStyle/>
                    <a:p>
                      <a:r>
                        <a:rPr lang="en-US" dirty="0" smtClean="0"/>
                        <a:t>     20 </a:t>
                      </a:r>
                      <a:r>
                        <a:rPr lang="en-US" dirty="0" err="1" smtClean="0"/>
                        <a:t>yoshgacha</a:t>
                      </a:r>
                      <a:endParaRPr lang="ru-RU" dirty="0"/>
                    </a:p>
                  </a:txBody>
                  <a:tcPr/>
                </a:tc>
              </a:tr>
              <a:tr h="638986">
                <a:tc>
                  <a:txBody>
                    <a:bodyPr/>
                    <a:lstStyle/>
                    <a:p>
                      <a:r>
                        <a:rPr lang="en-US" dirty="0" smtClean="0"/>
                        <a:t>      </a:t>
                      </a:r>
                      <a:r>
                        <a:rPr lang="en-US" dirty="0" err="1" smtClean="0"/>
                        <a:t>Yoz</a:t>
                      </a:r>
                      <a:r>
                        <a:rPr lang="en-US" dirty="0" smtClean="0"/>
                        <a:t> </a:t>
                      </a:r>
                      <a:endParaRPr lang="ru-RU" dirty="0"/>
                    </a:p>
                  </a:txBody>
                  <a:tcPr/>
                </a:tc>
                <a:tc>
                  <a:txBody>
                    <a:bodyPr/>
                    <a:lstStyle/>
                    <a:p>
                      <a:r>
                        <a:rPr lang="en-US" dirty="0" smtClean="0"/>
                        <a:t>         </a:t>
                      </a:r>
                      <a:r>
                        <a:rPr lang="en-US" dirty="0" err="1" smtClean="0"/>
                        <a:t>Yoshlik</a:t>
                      </a:r>
                      <a:endParaRPr lang="ru-RU" dirty="0"/>
                    </a:p>
                  </a:txBody>
                  <a:tcPr/>
                </a:tc>
                <a:tc>
                  <a:txBody>
                    <a:bodyPr/>
                    <a:lstStyle/>
                    <a:p>
                      <a:r>
                        <a:rPr lang="en-US" dirty="0" smtClean="0"/>
                        <a:t>      20-40 </a:t>
                      </a:r>
                      <a:r>
                        <a:rPr lang="en-US" dirty="0" err="1" smtClean="0"/>
                        <a:t>yosh</a:t>
                      </a:r>
                      <a:endParaRPr lang="ru-RU" dirty="0"/>
                    </a:p>
                  </a:txBody>
                  <a:tcPr/>
                </a:tc>
              </a:tr>
              <a:tr h="638986">
                <a:tc>
                  <a:txBody>
                    <a:bodyPr/>
                    <a:lstStyle/>
                    <a:p>
                      <a:r>
                        <a:rPr lang="en-US" dirty="0" smtClean="0"/>
                        <a:t>      </a:t>
                      </a:r>
                      <a:r>
                        <a:rPr lang="en-US" dirty="0" err="1" smtClean="0"/>
                        <a:t>Kuz</a:t>
                      </a:r>
                      <a:endParaRPr lang="ru-RU" dirty="0"/>
                    </a:p>
                  </a:txBody>
                  <a:tcPr/>
                </a:tc>
                <a:tc>
                  <a:txBody>
                    <a:bodyPr/>
                    <a:lstStyle/>
                    <a:p>
                      <a:r>
                        <a:rPr lang="en-US" dirty="0" smtClean="0"/>
                        <a:t>          </a:t>
                      </a:r>
                      <a:r>
                        <a:rPr lang="en-US" dirty="0" err="1" smtClean="0"/>
                        <a:t>Yetuklik</a:t>
                      </a:r>
                      <a:endParaRPr lang="ru-RU" dirty="0"/>
                    </a:p>
                  </a:txBody>
                  <a:tcPr/>
                </a:tc>
                <a:tc>
                  <a:txBody>
                    <a:bodyPr/>
                    <a:lstStyle/>
                    <a:p>
                      <a:r>
                        <a:rPr lang="en-US" dirty="0" smtClean="0"/>
                        <a:t>       40-60 </a:t>
                      </a:r>
                      <a:r>
                        <a:rPr lang="en-US" dirty="0" err="1" smtClean="0"/>
                        <a:t>yosh</a:t>
                      </a:r>
                      <a:endParaRPr lang="ru-RU" dirty="0"/>
                    </a:p>
                  </a:txBody>
                  <a:tcPr/>
                </a:tc>
              </a:tr>
              <a:tr h="638986">
                <a:tc>
                  <a:txBody>
                    <a:bodyPr/>
                    <a:lstStyle/>
                    <a:p>
                      <a:r>
                        <a:rPr lang="en-US" dirty="0" smtClean="0"/>
                        <a:t>      </a:t>
                      </a:r>
                      <a:r>
                        <a:rPr lang="en-US" dirty="0" err="1" smtClean="0"/>
                        <a:t>Qish</a:t>
                      </a:r>
                      <a:endParaRPr lang="ru-RU" dirty="0"/>
                    </a:p>
                  </a:txBody>
                  <a:tcPr/>
                </a:tc>
                <a:tc>
                  <a:txBody>
                    <a:bodyPr/>
                    <a:lstStyle/>
                    <a:p>
                      <a:r>
                        <a:rPr lang="en-US" dirty="0" smtClean="0"/>
                        <a:t>           </a:t>
                      </a:r>
                      <a:r>
                        <a:rPr lang="en-US" dirty="0" err="1" smtClean="0"/>
                        <a:t>Keksalik</a:t>
                      </a:r>
                      <a:endParaRPr lang="ru-RU" dirty="0"/>
                    </a:p>
                  </a:txBody>
                  <a:tcPr/>
                </a:tc>
                <a:tc>
                  <a:txBody>
                    <a:bodyPr/>
                    <a:lstStyle/>
                    <a:p>
                      <a:r>
                        <a:rPr lang="en-US" dirty="0" smtClean="0"/>
                        <a:t>         60-80 </a:t>
                      </a:r>
                      <a:r>
                        <a:rPr lang="en-US" dirty="0" err="1" smtClean="0"/>
                        <a:t>yosh</a:t>
                      </a:r>
                      <a:endParaRPr lang="ru-RU" dirty="0"/>
                    </a:p>
                  </a:txBody>
                  <a:tcPr/>
                </a:tc>
              </a:tr>
            </a:tbl>
          </a:graphicData>
        </a:graphic>
      </p:graphicFrame>
    </p:spTree>
    <p:extLst>
      <p:ext uri="{BB962C8B-B14F-4D97-AF65-F5344CB8AC3E}">
        <p14:creationId xmlns:p14="http://schemas.microsoft.com/office/powerpoint/2010/main" val="115105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Packard bell\Desktop\Gulnoraga rasm\xCoiPREcD3gTRIoF03MIF4xVwvHQgMF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52"/>
            <a:ext cx="9144000" cy="684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39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cer\Desktop\slayd uchun rasm\Aero VistaG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5985" y="-2246050"/>
            <a:ext cx="12192000" cy="97536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04947" y="908720"/>
            <a:ext cx="9540552" cy="2062103"/>
          </a:xfrm>
          <a:prstGeom prst="rect">
            <a:avLst/>
          </a:prstGeom>
        </p:spPr>
        <p:txBody>
          <a:bodyPr wrap="square">
            <a:spAutoFit/>
          </a:bodyPr>
          <a:lstStyle/>
          <a:p>
            <a:pPr algn="ctr"/>
            <a:r>
              <a:rPr lang="uz-Cyrl-UZ" sz="3200" dirty="0">
                <a:solidFill>
                  <a:srgbClr val="FFFF00"/>
                </a:solidFill>
              </a:rPr>
              <a:t>Demografiyada aholining yosh-jins piramidalaridan foydalanishning eng muhim jihatlaridan biri-bu aholining takror barpo bo’lishi va yosh tarkibining o’zaro aloqadorlikdagi tahlilidir</a:t>
            </a:r>
            <a:endParaRPr lang="ru-RU" sz="3200" dirty="0">
              <a:solidFill>
                <a:srgbClr val="FFFF00"/>
              </a:solidFill>
            </a:endParaRPr>
          </a:p>
        </p:txBody>
      </p:sp>
      <p:sp>
        <p:nvSpPr>
          <p:cNvPr id="7" name="Прямоугольник 6"/>
          <p:cNvSpPr/>
          <p:nvPr/>
        </p:nvSpPr>
        <p:spPr>
          <a:xfrm>
            <a:off x="611560" y="3752165"/>
            <a:ext cx="8928992" cy="1569660"/>
          </a:xfrm>
          <a:prstGeom prst="rect">
            <a:avLst/>
          </a:prstGeom>
        </p:spPr>
        <p:txBody>
          <a:bodyPr wrap="square">
            <a:spAutoFit/>
          </a:bodyPr>
          <a:lstStyle/>
          <a:p>
            <a:pPr algn="ctr"/>
            <a:r>
              <a:rPr lang="uz-Cyrl-UZ" sz="3200" dirty="0">
                <a:solidFill>
                  <a:srgbClr val="FFFF00"/>
                </a:solidFill>
              </a:rPr>
              <a:t>Aholining yosh va jinsiga ko‘ra tarkibini birgalikda va yaqqol namoyon etish uchun yosh-jins piramidasi tuziladi</a:t>
            </a:r>
            <a:r>
              <a:rPr lang="uz-Cyrl-UZ" dirty="0"/>
              <a:t>.</a:t>
            </a:r>
            <a:endParaRPr lang="ru-RU" dirty="0"/>
          </a:p>
        </p:txBody>
      </p:sp>
    </p:spTree>
    <p:extLst>
      <p:ext uri="{BB962C8B-B14F-4D97-AF65-F5344CB8AC3E}">
        <p14:creationId xmlns:p14="http://schemas.microsoft.com/office/powerpoint/2010/main" val="2448243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circle(in)">
                                      <p:cBhvr>
                                        <p:cTn id="12"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0"/>
            <a:ext cx="4644008" cy="6858000"/>
          </a:xfrm>
          <a:prstGeom prst="rect">
            <a:avLst/>
          </a:prstGeom>
        </p:spPr>
      </p:pic>
      <p:sp>
        <p:nvSpPr>
          <p:cNvPr id="4" name="Прямоугольник 3"/>
          <p:cNvSpPr/>
          <p:nvPr/>
        </p:nvSpPr>
        <p:spPr>
          <a:xfrm>
            <a:off x="467544" y="476672"/>
            <a:ext cx="3654152" cy="5940088"/>
          </a:xfrm>
          <a:prstGeom prst="rect">
            <a:avLst/>
          </a:prstGeom>
        </p:spPr>
        <p:txBody>
          <a:bodyPr wrap="square">
            <a:spAutoFit/>
          </a:bodyPr>
          <a:lstStyle/>
          <a:p>
            <a:pPr algn="ctr"/>
            <a:r>
              <a:rPr lang="uz-Cyrl-UZ" sz="2000" b="1" dirty="0">
                <a:solidFill>
                  <a:srgbClr val="FFFF00"/>
                </a:solidFill>
              </a:rPr>
              <a:t>Yosh-jins piramidasi ikki tomonlama chiziqli diagrammani o’zida aks ettirib, undagi aholi yosh va jins bo‘yicha birgalikda taqsimlangan, bunda grafikning bir tomonida (o'ngdan) ayol jinsli aholi, ikkinchi tomonda esa (chap tomonda) erkak jinsli aholi aks ettiriladi. Diagrammaning vertikal o‘qi yosh shkalasini o‘zida namoyon etib, u bir yoki besh yillik intervallarga bo‘linib, 0 yildan boshlanadi va yuqori yosh yoki ochiq yosh intervali bilan tugallanadi</a:t>
            </a:r>
            <a:endParaRPr lang="ru-RU" sz="2000" b="1" dirty="0">
              <a:solidFill>
                <a:srgbClr val="FFFF00"/>
              </a:solidFill>
            </a:endParaRPr>
          </a:p>
        </p:txBody>
      </p:sp>
    </p:spTree>
    <p:extLst>
      <p:ext uri="{BB962C8B-B14F-4D97-AF65-F5344CB8AC3E}">
        <p14:creationId xmlns:p14="http://schemas.microsoft.com/office/powerpoint/2010/main" val="334761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Прямоугольник 2"/>
          <p:cNvSpPr/>
          <p:nvPr/>
        </p:nvSpPr>
        <p:spPr>
          <a:xfrm>
            <a:off x="539552" y="332656"/>
            <a:ext cx="8064896" cy="5509200"/>
          </a:xfrm>
          <a:prstGeom prst="rect">
            <a:avLst/>
          </a:prstGeom>
        </p:spPr>
        <p:txBody>
          <a:bodyPr wrap="square">
            <a:spAutoFit/>
          </a:bodyPr>
          <a:lstStyle/>
          <a:p>
            <a:pPr algn="ctr"/>
            <a:r>
              <a:rPr lang="uz-Cyrl-UZ" sz="3200" b="1" dirty="0">
                <a:solidFill>
                  <a:srgbClr val="FFFF00"/>
                </a:solidFill>
              </a:rPr>
              <a:t>Gorizontal chiziqlar o‘zida berilgan yosh va jinsdagi aholining umumiy sonini; aholining umumiy sonidagi berilgan yosh va jinsdagi aholining ulushini; berilgan yosh va jinsdagi aholi sonidagi faqat ushbu jinsning ulushini aks ettiradi. Bunda gorizontal chiziqlar maydoni (yoki teng miqdorda taqsimlangan yosh intervallarining uzunligini) aytib o‘tilgan ko‘rsatkichlarga teng bo'ladi.</a:t>
            </a:r>
            <a:endParaRPr lang="ru-RU" sz="3200" b="1" dirty="0">
              <a:solidFill>
                <a:srgbClr val="FFFF00"/>
              </a:solidFill>
            </a:endParaRPr>
          </a:p>
        </p:txBody>
      </p:sp>
    </p:spTree>
    <p:extLst>
      <p:ext uri="{BB962C8B-B14F-4D97-AF65-F5344CB8AC3E}">
        <p14:creationId xmlns:p14="http://schemas.microsoft.com/office/powerpoint/2010/main" val="179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cer\Desktop\slayd uchun rasm\images (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Вертикальный свиток 2"/>
          <p:cNvSpPr/>
          <p:nvPr/>
        </p:nvSpPr>
        <p:spPr>
          <a:xfrm>
            <a:off x="0" y="0"/>
            <a:ext cx="8604448" cy="685800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bg1">
                    <a:lumMod val="95000"/>
                    <a:lumOff val="5000"/>
                  </a:schemeClr>
                </a:solidFill>
              </a:rPr>
              <a:t>Yosh-jins</a:t>
            </a:r>
            <a:r>
              <a:rPr lang="en-US" sz="2800" dirty="0">
                <a:solidFill>
                  <a:schemeClr val="bg1">
                    <a:lumMod val="95000"/>
                    <a:lumOff val="5000"/>
                  </a:schemeClr>
                </a:solidFill>
              </a:rPr>
              <a:t> </a:t>
            </a:r>
            <a:r>
              <a:rPr lang="en-US" sz="2800" dirty="0" err="1">
                <a:solidFill>
                  <a:schemeClr val="bg1">
                    <a:lumMod val="95000"/>
                    <a:lumOff val="5000"/>
                  </a:schemeClr>
                </a:solidFill>
              </a:rPr>
              <a:t>piramidasi</a:t>
            </a:r>
            <a:r>
              <a:rPr lang="en-US" sz="2800" dirty="0">
                <a:solidFill>
                  <a:schemeClr val="bg1">
                    <a:lumMod val="95000"/>
                    <a:lumOff val="5000"/>
                  </a:schemeClr>
                </a:solidFill>
              </a:rPr>
              <a:t> </a:t>
            </a:r>
            <a:r>
              <a:rPr lang="en-US" sz="2800" dirty="0" err="1">
                <a:solidFill>
                  <a:schemeClr val="bg1">
                    <a:lumMod val="95000"/>
                    <a:lumOff val="5000"/>
                  </a:schemeClr>
                </a:solidFill>
              </a:rPr>
              <a:t>aholining</a:t>
            </a:r>
            <a:r>
              <a:rPr lang="en-US" sz="2800" dirty="0">
                <a:solidFill>
                  <a:schemeClr val="bg1">
                    <a:lumMod val="95000"/>
                    <a:lumOff val="5000"/>
                  </a:schemeClr>
                </a:solidFill>
              </a:rPr>
              <a:t> </a:t>
            </a:r>
            <a:r>
              <a:rPr lang="en-US" sz="2800" dirty="0" err="1">
                <a:solidFill>
                  <a:schemeClr val="bg1">
                    <a:lumMod val="95000"/>
                    <a:lumOff val="5000"/>
                  </a:schemeClr>
                </a:solidFill>
              </a:rPr>
              <a:t>muayyan</a:t>
            </a:r>
            <a:r>
              <a:rPr lang="en-US" sz="2800" dirty="0">
                <a:solidFill>
                  <a:schemeClr val="bg1">
                    <a:lumMod val="95000"/>
                    <a:lumOff val="5000"/>
                  </a:schemeClr>
                </a:solidFill>
              </a:rPr>
              <a:t> </a:t>
            </a:r>
            <a:r>
              <a:rPr lang="en-US" sz="2800" dirty="0" err="1">
                <a:solidFill>
                  <a:schemeClr val="bg1">
                    <a:lumMod val="95000"/>
                    <a:lumOff val="5000"/>
                  </a:schemeClr>
                </a:solidFill>
              </a:rPr>
              <a:t>vaqtdagi</a:t>
            </a:r>
            <a:r>
              <a:rPr lang="en-US" sz="2800" dirty="0">
                <a:solidFill>
                  <a:schemeClr val="bg1">
                    <a:lumMod val="95000"/>
                    <a:lumOff val="5000"/>
                  </a:schemeClr>
                </a:solidFill>
              </a:rPr>
              <a:t> </a:t>
            </a:r>
            <a:r>
              <a:rPr lang="en-US" sz="2800" dirty="0" err="1">
                <a:solidFill>
                  <a:schemeClr val="bg1">
                    <a:lumMod val="95000"/>
                    <a:lumOff val="5000"/>
                  </a:schemeClr>
                </a:solidFill>
              </a:rPr>
              <a:t>holatini</a:t>
            </a:r>
            <a:r>
              <a:rPr lang="en-US" sz="2800" dirty="0">
                <a:solidFill>
                  <a:schemeClr val="bg1">
                    <a:lumMod val="95000"/>
                    <a:lumOff val="5000"/>
                  </a:schemeClr>
                </a:solidFill>
              </a:rPr>
              <a:t> </a:t>
            </a:r>
            <a:r>
              <a:rPr lang="en-US" sz="2800" dirty="0" err="1">
                <a:solidFill>
                  <a:schemeClr val="bg1">
                    <a:lumMod val="95000"/>
                    <a:lumOff val="5000"/>
                  </a:schemeClr>
                </a:solidFill>
              </a:rPr>
              <a:t>aks</a:t>
            </a:r>
            <a:r>
              <a:rPr lang="en-US" sz="2800" dirty="0">
                <a:solidFill>
                  <a:schemeClr val="bg1">
                    <a:lumMod val="95000"/>
                    <a:lumOff val="5000"/>
                  </a:schemeClr>
                </a:solidFill>
              </a:rPr>
              <a:t> </a:t>
            </a:r>
            <a:r>
              <a:rPr lang="en-US" sz="2800" dirty="0" err="1">
                <a:solidFill>
                  <a:schemeClr val="bg1">
                    <a:lumMod val="95000"/>
                    <a:lumOff val="5000"/>
                  </a:schemeClr>
                </a:solidFill>
              </a:rPr>
              <a:t>ettiradi</a:t>
            </a:r>
            <a:r>
              <a:rPr lang="en-US" sz="2800" dirty="0">
                <a:solidFill>
                  <a:schemeClr val="bg1">
                    <a:lumMod val="95000"/>
                    <a:lumOff val="5000"/>
                  </a:schemeClr>
                </a:solidFill>
              </a:rPr>
              <a:t>. </a:t>
            </a:r>
            <a:r>
              <a:rPr lang="en-US" sz="2800" dirty="0" err="1">
                <a:solidFill>
                  <a:schemeClr val="bg1">
                    <a:lumMod val="95000"/>
                    <a:lumOff val="5000"/>
                  </a:schemeClr>
                </a:solidFill>
              </a:rPr>
              <a:t>Shuning</a:t>
            </a:r>
            <a:r>
              <a:rPr lang="en-US" sz="2800" dirty="0">
                <a:solidFill>
                  <a:schemeClr val="bg1">
                    <a:lumMod val="95000"/>
                    <a:lumOff val="5000"/>
                  </a:schemeClr>
                </a:solidFill>
              </a:rPr>
              <a:t> </a:t>
            </a:r>
            <a:r>
              <a:rPr lang="en-US" sz="2800" dirty="0" err="1">
                <a:solidFill>
                  <a:schemeClr val="bg1">
                    <a:lumMod val="95000"/>
                    <a:lumOff val="5000"/>
                  </a:schemeClr>
                </a:solidFill>
              </a:rPr>
              <a:t>uchun</a:t>
            </a:r>
            <a:r>
              <a:rPr lang="en-US" sz="2800" dirty="0">
                <a:solidFill>
                  <a:schemeClr val="bg1">
                    <a:lumMod val="95000"/>
                    <a:lumOff val="5000"/>
                  </a:schemeClr>
                </a:solidFill>
              </a:rPr>
              <a:t> </a:t>
            </a:r>
            <a:r>
              <a:rPr lang="en-US" sz="2800" dirty="0" err="1">
                <a:solidFill>
                  <a:schemeClr val="bg1">
                    <a:lumMod val="95000"/>
                    <a:lumOff val="5000"/>
                  </a:schemeClr>
                </a:solidFill>
              </a:rPr>
              <a:t>piramidadagi</a:t>
            </a:r>
            <a:r>
              <a:rPr lang="en-US" sz="2800" dirty="0">
                <a:solidFill>
                  <a:schemeClr val="bg1">
                    <a:lumMod val="95000"/>
                    <a:lumOff val="5000"/>
                  </a:schemeClr>
                </a:solidFill>
              </a:rPr>
              <a:t> </a:t>
            </a:r>
            <a:r>
              <a:rPr lang="en-US" sz="2800" dirty="0" err="1">
                <a:solidFill>
                  <a:schemeClr val="bg1">
                    <a:lumMod val="95000"/>
                    <a:lumOff val="5000"/>
                  </a:schemeClr>
                </a:solidFill>
              </a:rPr>
              <a:t>chiziqlarning</a:t>
            </a:r>
            <a:r>
              <a:rPr lang="en-US" sz="2800" dirty="0">
                <a:solidFill>
                  <a:schemeClr val="bg1">
                    <a:lumMod val="95000"/>
                    <a:lumOff val="5000"/>
                  </a:schemeClr>
                </a:solidFill>
              </a:rPr>
              <a:t> </a:t>
            </a:r>
            <a:r>
              <a:rPr lang="en-US" sz="2800" dirty="0" err="1">
                <a:solidFill>
                  <a:schemeClr val="bg1">
                    <a:lumMod val="95000"/>
                    <a:lumOff val="5000"/>
                  </a:schemeClr>
                </a:solidFill>
              </a:rPr>
              <a:t>nisbiy</a:t>
            </a:r>
            <a:r>
              <a:rPr lang="en-US" sz="2800" dirty="0">
                <a:solidFill>
                  <a:schemeClr val="bg1">
                    <a:lumMod val="95000"/>
                    <a:lumOff val="5000"/>
                  </a:schemeClr>
                </a:solidFill>
              </a:rPr>
              <a:t> </a:t>
            </a:r>
            <a:r>
              <a:rPr lang="en-US" sz="2800" dirty="0" err="1">
                <a:solidFill>
                  <a:schemeClr val="bg1">
                    <a:lumMod val="95000"/>
                    <a:lumOff val="5000"/>
                  </a:schemeClr>
                </a:solidFill>
              </a:rPr>
              <a:t>uzunligi</a:t>
            </a:r>
            <a:r>
              <a:rPr lang="en-US" sz="2800" dirty="0">
                <a:solidFill>
                  <a:schemeClr val="bg1">
                    <a:lumMod val="95000"/>
                    <a:lumOff val="5000"/>
                  </a:schemeClr>
                </a:solidFill>
              </a:rPr>
              <a:t> </a:t>
            </a:r>
            <a:r>
              <a:rPr lang="en-US" sz="2800" dirty="0" err="1">
                <a:solidFill>
                  <a:schemeClr val="bg1">
                    <a:lumMod val="95000"/>
                    <a:lumOff val="5000"/>
                  </a:schemeClr>
                </a:solidFill>
              </a:rPr>
              <a:t>bo‘yicha</a:t>
            </a:r>
            <a:r>
              <a:rPr lang="en-US" sz="2800" dirty="0">
                <a:solidFill>
                  <a:schemeClr val="bg1">
                    <a:lumMod val="95000"/>
                    <a:lumOff val="5000"/>
                  </a:schemeClr>
                </a:solidFill>
              </a:rPr>
              <a:t> </a:t>
            </a:r>
            <a:r>
              <a:rPr lang="en-US" sz="2800" dirty="0" err="1">
                <a:solidFill>
                  <a:schemeClr val="bg1">
                    <a:lumMod val="95000"/>
                    <a:lumOff val="5000"/>
                  </a:schemeClr>
                </a:solidFill>
              </a:rPr>
              <a:t>tug‘ilish</a:t>
            </a:r>
            <a:r>
              <a:rPr lang="en-US" sz="2800" dirty="0">
                <a:solidFill>
                  <a:schemeClr val="bg1">
                    <a:lumMod val="95000"/>
                    <a:lumOff val="5000"/>
                  </a:schemeClr>
                </a:solidFill>
              </a:rPr>
              <a:t> </a:t>
            </a:r>
            <a:r>
              <a:rPr lang="en-US" sz="2800" dirty="0" err="1">
                <a:solidFill>
                  <a:schemeClr val="bg1">
                    <a:lumMod val="95000"/>
                    <a:lumOff val="5000"/>
                  </a:schemeClr>
                </a:solidFill>
              </a:rPr>
              <a:t>va</a:t>
            </a:r>
            <a:r>
              <a:rPr lang="en-US" sz="2800" dirty="0">
                <a:solidFill>
                  <a:schemeClr val="bg1">
                    <a:lumMod val="95000"/>
                    <a:lumOff val="5000"/>
                  </a:schemeClr>
                </a:solidFill>
              </a:rPr>
              <a:t> </a:t>
            </a:r>
            <a:r>
              <a:rPr lang="en-US" sz="2800" dirty="0" err="1">
                <a:solidFill>
                  <a:schemeClr val="bg1">
                    <a:lumMod val="95000"/>
                    <a:lumOff val="5000"/>
                  </a:schemeClr>
                </a:solidFill>
              </a:rPr>
              <a:t>o‘lim</a:t>
            </a:r>
            <a:r>
              <a:rPr lang="en-US" sz="2800" dirty="0">
                <a:solidFill>
                  <a:schemeClr val="bg1">
                    <a:lumMod val="95000"/>
                    <a:lumOff val="5000"/>
                  </a:schemeClr>
                </a:solidFill>
              </a:rPr>
              <a:t> </a:t>
            </a:r>
            <a:r>
              <a:rPr lang="en-US" sz="2800" dirty="0" err="1">
                <a:solidFill>
                  <a:schemeClr val="bg1">
                    <a:lumMod val="95000"/>
                    <a:lumOff val="5000"/>
                  </a:schemeClr>
                </a:solidFill>
              </a:rPr>
              <a:t>jarayonlarining</a:t>
            </a:r>
            <a:r>
              <a:rPr lang="en-US" sz="2800" dirty="0">
                <a:solidFill>
                  <a:schemeClr val="bg1">
                    <a:lumMod val="95000"/>
                    <a:lumOff val="5000"/>
                  </a:schemeClr>
                </a:solidFill>
              </a:rPr>
              <a:t> </a:t>
            </a:r>
            <a:r>
              <a:rPr lang="en-US" sz="2800" dirty="0" err="1">
                <a:solidFill>
                  <a:schemeClr val="bg1">
                    <a:lumMod val="95000"/>
                    <a:lumOff val="5000"/>
                  </a:schemeClr>
                </a:solidFill>
              </a:rPr>
              <a:t>aholining</a:t>
            </a:r>
            <a:r>
              <a:rPr lang="en-US" sz="2800" dirty="0">
                <a:solidFill>
                  <a:schemeClr val="bg1">
                    <a:lumMod val="95000"/>
                    <a:lumOff val="5000"/>
                  </a:schemeClr>
                </a:solidFill>
              </a:rPr>
              <a:t> </a:t>
            </a:r>
            <a:r>
              <a:rPr lang="en-US" sz="2800" dirty="0" err="1">
                <a:solidFill>
                  <a:schemeClr val="bg1">
                    <a:lumMod val="95000"/>
                    <a:lumOff val="5000"/>
                  </a:schemeClr>
                </a:solidFill>
              </a:rPr>
              <a:t>yosh</a:t>
            </a:r>
            <a:r>
              <a:rPr lang="en-US" sz="2800" dirty="0">
                <a:solidFill>
                  <a:schemeClr val="bg1">
                    <a:lumMod val="95000"/>
                    <a:lumOff val="5000"/>
                  </a:schemeClr>
                </a:solidFill>
              </a:rPr>
              <a:t> </a:t>
            </a:r>
            <a:r>
              <a:rPr lang="en-US" sz="2800" dirty="0" err="1">
                <a:solidFill>
                  <a:schemeClr val="bg1">
                    <a:lumMod val="95000"/>
                    <a:lumOff val="5000"/>
                  </a:schemeClr>
                </a:solidFill>
              </a:rPr>
              <a:t>tarkibiga</a:t>
            </a:r>
            <a:r>
              <a:rPr lang="en-US" sz="2800" dirty="0">
                <a:solidFill>
                  <a:schemeClr val="bg1">
                    <a:lumMod val="95000"/>
                    <a:lumOff val="5000"/>
                  </a:schemeClr>
                </a:solidFill>
              </a:rPr>
              <a:t> </a:t>
            </a:r>
            <a:r>
              <a:rPr lang="en-US" sz="2800" dirty="0" err="1">
                <a:solidFill>
                  <a:schemeClr val="bg1">
                    <a:lumMod val="95000"/>
                    <a:lumOff val="5000"/>
                  </a:schemeClr>
                </a:solidFill>
              </a:rPr>
              <a:t>ta’siri</a:t>
            </a:r>
            <a:r>
              <a:rPr lang="en-US" sz="2800" dirty="0">
                <a:solidFill>
                  <a:schemeClr val="bg1">
                    <a:lumMod val="95000"/>
                    <a:lumOff val="5000"/>
                  </a:schemeClr>
                </a:solidFill>
              </a:rPr>
              <a:t>, </a:t>
            </a:r>
            <a:r>
              <a:rPr lang="en-US" sz="2800" dirty="0" err="1">
                <a:solidFill>
                  <a:schemeClr val="bg1">
                    <a:lumMod val="95000"/>
                    <a:lumOff val="5000"/>
                  </a:schemeClr>
                </a:solidFill>
              </a:rPr>
              <a:t>aholi</a:t>
            </a:r>
            <a:r>
              <a:rPr lang="en-US" sz="2800" dirty="0">
                <a:solidFill>
                  <a:schemeClr val="bg1">
                    <a:lumMod val="95000"/>
                    <a:lumOff val="5000"/>
                  </a:schemeClr>
                </a:solidFill>
              </a:rPr>
              <a:t> </a:t>
            </a:r>
            <a:r>
              <a:rPr lang="en-US" sz="2800" dirty="0" err="1">
                <a:solidFill>
                  <a:schemeClr val="bg1">
                    <a:lumMod val="95000"/>
                    <a:lumOff val="5000"/>
                  </a:schemeClr>
                </a:solidFill>
              </a:rPr>
              <a:t>takror</a:t>
            </a:r>
            <a:r>
              <a:rPr lang="en-US" sz="2800" dirty="0">
                <a:solidFill>
                  <a:schemeClr val="bg1">
                    <a:lumMod val="95000"/>
                    <a:lumOff val="5000"/>
                  </a:schemeClr>
                </a:solidFill>
              </a:rPr>
              <a:t> </a:t>
            </a:r>
            <a:r>
              <a:rPr lang="en-US" sz="2800" dirty="0" err="1">
                <a:solidFill>
                  <a:schemeClr val="bg1">
                    <a:lumMod val="95000"/>
                    <a:lumOff val="5000"/>
                  </a:schemeClr>
                </a:solidFill>
              </a:rPr>
              <a:t>barpo</a:t>
            </a:r>
            <a:r>
              <a:rPr lang="en-US" sz="2800" dirty="0">
                <a:solidFill>
                  <a:schemeClr val="bg1">
                    <a:lumMod val="95000"/>
                    <a:lumOff val="5000"/>
                  </a:schemeClr>
                </a:solidFill>
              </a:rPr>
              <a:t> </a:t>
            </a:r>
            <a:r>
              <a:rPr lang="en-US" sz="2800" dirty="0" err="1">
                <a:solidFill>
                  <a:schemeClr val="bg1">
                    <a:lumMod val="95000"/>
                    <a:lumOff val="5000"/>
                  </a:schemeClr>
                </a:solidFill>
              </a:rPr>
              <a:t>bo’lishining</a:t>
            </a:r>
            <a:r>
              <a:rPr lang="en-US" sz="2800" dirty="0">
                <a:solidFill>
                  <a:schemeClr val="bg1">
                    <a:lumMod val="95000"/>
                    <a:lumOff val="5000"/>
                  </a:schemeClr>
                </a:solidFill>
              </a:rPr>
              <a:t> </a:t>
            </a:r>
            <a:r>
              <a:rPr lang="en-US" sz="2800" dirty="0" err="1">
                <a:solidFill>
                  <a:schemeClr val="bg1">
                    <a:lumMod val="95000"/>
                    <a:lumOff val="5000"/>
                  </a:schemeClr>
                </a:solidFill>
              </a:rPr>
              <a:t>istiqboldagi</a:t>
            </a:r>
            <a:r>
              <a:rPr lang="en-US" sz="2800" dirty="0">
                <a:solidFill>
                  <a:schemeClr val="bg1">
                    <a:lumMod val="95000"/>
                    <a:lumOff val="5000"/>
                  </a:schemeClr>
                </a:solidFill>
              </a:rPr>
              <a:t> </a:t>
            </a:r>
            <a:r>
              <a:rPr lang="en-US" sz="2800" dirty="0" err="1">
                <a:solidFill>
                  <a:schemeClr val="bg1">
                    <a:lumMod val="95000"/>
                    <a:lumOff val="5000"/>
                  </a:schemeClr>
                </a:solidFill>
              </a:rPr>
              <a:t>tendentsiyalari</a:t>
            </a:r>
            <a:r>
              <a:rPr lang="en-US" sz="2800" dirty="0">
                <a:solidFill>
                  <a:schemeClr val="bg1">
                    <a:lumMod val="95000"/>
                    <a:lumOff val="5000"/>
                  </a:schemeClr>
                </a:solidFill>
              </a:rPr>
              <a:t> </a:t>
            </a:r>
            <a:r>
              <a:rPr lang="en-US" sz="2800" dirty="0" err="1">
                <a:solidFill>
                  <a:schemeClr val="bg1">
                    <a:lumMod val="95000"/>
                    <a:lumOff val="5000"/>
                  </a:schemeClr>
                </a:solidFill>
              </a:rPr>
              <a:t>haqida</a:t>
            </a:r>
            <a:r>
              <a:rPr lang="en-US" sz="2800" dirty="0">
                <a:solidFill>
                  <a:schemeClr val="bg1">
                    <a:lumMod val="95000"/>
                    <a:lumOff val="5000"/>
                  </a:schemeClr>
                </a:solidFill>
              </a:rPr>
              <a:t> </a:t>
            </a:r>
            <a:r>
              <a:rPr lang="en-US" sz="2800" dirty="0" err="1">
                <a:solidFill>
                  <a:schemeClr val="bg1">
                    <a:lumMod val="95000"/>
                    <a:lumOff val="5000"/>
                  </a:schemeClr>
                </a:solidFill>
              </a:rPr>
              <a:t>tasavvurga</a:t>
            </a:r>
            <a:r>
              <a:rPr lang="en-US" sz="2800" dirty="0">
                <a:solidFill>
                  <a:schemeClr val="bg1">
                    <a:lumMod val="95000"/>
                    <a:lumOff val="5000"/>
                  </a:schemeClr>
                </a:solidFill>
              </a:rPr>
              <a:t> </a:t>
            </a:r>
            <a:r>
              <a:rPr lang="en-US" sz="2800" dirty="0" err="1">
                <a:solidFill>
                  <a:schemeClr val="bg1">
                    <a:lumMod val="95000"/>
                    <a:lumOff val="5000"/>
                  </a:schemeClr>
                </a:solidFill>
              </a:rPr>
              <a:t>ega</a:t>
            </a:r>
            <a:r>
              <a:rPr lang="en-US" sz="2800" dirty="0">
                <a:solidFill>
                  <a:schemeClr val="bg1">
                    <a:lumMod val="95000"/>
                    <a:lumOff val="5000"/>
                  </a:schemeClr>
                </a:solidFill>
              </a:rPr>
              <a:t> </a:t>
            </a:r>
            <a:r>
              <a:rPr lang="en-US" sz="2800" dirty="0" err="1">
                <a:solidFill>
                  <a:schemeClr val="bg1">
                    <a:lumMod val="95000"/>
                    <a:lumOff val="5000"/>
                  </a:schemeClr>
                </a:solidFill>
              </a:rPr>
              <a:t>bo‘lish</a:t>
            </a:r>
            <a:r>
              <a:rPr lang="en-US" sz="2800" dirty="0">
                <a:solidFill>
                  <a:schemeClr val="bg1">
                    <a:lumMod val="95000"/>
                    <a:lumOff val="5000"/>
                  </a:schemeClr>
                </a:solidFill>
              </a:rPr>
              <a:t> </a:t>
            </a:r>
            <a:r>
              <a:rPr lang="en-US" sz="2800" dirty="0" err="1">
                <a:solidFill>
                  <a:schemeClr val="bg1">
                    <a:lumMod val="95000"/>
                    <a:lumOff val="5000"/>
                  </a:schemeClr>
                </a:solidFill>
              </a:rPr>
              <a:t>mumkin</a:t>
            </a:r>
            <a:r>
              <a:rPr lang="en-US" sz="2800" dirty="0">
                <a:solidFill>
                  <a:schemeClr val="bg1">
                    <a:lumMod val="95000"/>
                    <a:lumOff val="5000"/>
                  </a:schemeClr>
                </a:solidFill>
              </a:rPr>
              <a:t>. </a:t>
            </a:r>
            <a:r>
              <a:rPr lang="en-US" sz="2800" dirty="0" err="1">
                <a:solidFill>
                  <a:schemeClr val="bg1">
                    <a:lumMod val="95000"/>
                    <a:lumOff val="5000"/>
                  </a:schemeClr>
                </a:solidFill>
              </a:rPr>
              <a:t>Masalan</a:t>
            </a:r>
            <a:r>
              <a:rPr lang="en-US" sz="2800" dirty="0">
                <a:solidFill>
                  <a:schemeClr val="bg1">
                    <a:lumMod val="95000"/>
                    <a:lumOff val="5000"/>
                  </a:schemeClr>
                </a:solidFill>
              </a:rPr>
              <a:t>, </a:t>
            </a:r>
            <a:r>
              <a:rPr lang="en-US" sz="2800" dirty="0" err="1">
                <a:solidFill>
                  <a:schemeClr val="bg1">
                    <a:lumMod val="95000"/>
                    <a:lumOff val="5000"/>
                  </a:schemeClr>
                </a:solidFill>
              </a:rPr>
              <a:t>muayyan</a:t>
            </a:r>
            <a:r>
              <a:rPr lang="en-US" sz="2800" dirty="0">
                <a:solidFill>
                  <a:schemeClr val="bg1">
                    <a:lumMod val="95000"/>
                    <a:lumOff val="5000"/>
                  </a:schemeClr>
                </a:solidFill>
              </a:rPr>
              <a:t> </a:t>
            </a:r>
            <a:r>
              <a:rPr lang="en-US" sz="2800" dirty="0" err="1">
                <a:solidFill>
                  <a:schemeClr val="bg1">
                    <a:lumMod val="95000"/>
                    <a:lumOff val="5000"/>
                  </a:schemeClr>
                </a:solidFill>
              </a:rPr>
              <a:t>bir</a:t>
            </a:r>
            <a:r>
              <a:rPr lang="en-US" sz="2800" dirty="0">
                <a:solidFill>
                  <a:schemeClr val="bg1">
                    <a:lumMod val="95000"/>
                    <a:lumOff val="5000"/>
                  </a:schemeClr>
                </a:solidFill>
              </a:rPr>
              <a:t> </a:t>
            </a:r>
            <a:r>
              <a:rPr lang="en-US" sz="2800" dirty="0" err="1">
                <a:solidFill>
                  <a:schemeClr val="bg1">
                    <a:lumMod val="95000"/>
                    <a:lumOff val="5000"/>
                  </a:schemeClr>
                </a:solidFill>
              </a:rPr>
              <a:t>yilda</a:t>
            </a:r>
            <a:r>
              <a:rPr lang="en-US" sz="2800" dirty="0">
                <a:solidFill>
                  <a:schemeClr val="bg1">
                    <a:lumMod val="95000"/>
                    <a:lumOff val="5000"/>
                  </a:schemeClr>
                </a:solidFill>
              </a:rPr>
              <a:t> </a:t>
            </a:r>
            <a:r>
              <a:rPr lang="en-US" sz="2800" dirty="0" err="1">
                <a:solidFill>
                  <a:schemeClr val="bg1">
                    <a:lumMod val="95000"/>
                    <a:lumOff val="5000"/>
                  </a:schemeClr>
                </a:solidFill>
              </a:rPr>
              <a:t>tug'ilganlar</a:t>
            </a:r>
            <a:r>
              <a:rPr lang="en-US" sz="2800" dirty="0">
                <a:solidFill>
                  <a:schemeClr val="bg1">
                    <a:lumMod val="95000"/>
                    <a:lumOff val="5000"/>
                  </a:schemeClr>
                </a:solidFill>
              </a:rPr>
              <a:t> </a:t>
            </a:r>
            <a:r>
              <a:rPr lang="en-US" sz="2800" dirty="0" err="1">
                <a:solidFill>
                  <a:schemeClr val="bg1">
                    <a:lumMod val="95000"/>
                    <a:lumOff val="5000"/>
                  </a:schemeClr>
                </a:solidFill>
              </a:rPr>
              <a:t>soni</a:t>
            </a:r>
            <a:r>
              <a:rPr lang="en-US" sz="2800" dirty="0">
                <a:solidFill>
                  <a:schemeClr val="bg1">
                    <a:lumMod val="95000"/>
                    <a:lumOff val="5000"/>
                  </a:schemeClr>
                </a:solidFill>
              </a:rPr>
              <a:t> </a:t>
            </a:r>
            <a:r>
              <a:rPr lang="en-US" sz="2800" dirty="0" err="1">
                <a:solidFill>
                  <a:schemeClr val="bg1">
                    <a:lumMod val="95000"/>
                    <a:lumOff val="5000"/>
                  </a:schemeClr>
                </a:solidFill>
              </a:rPr>
              <a:t>qo‘shni</a:t>
            </a:r>
            <a:r>
              <a:rPr lang="en-US" sz="2800" dirty="0">
                <a:solidFill>
                  <a:schemeClr val="bg1">
                    <a:lumMod val="95000"/>
                    <a:lumOff val="5000"/>
                  </a:schemeClr>
                </a:solidFill>
              </a:rPr>
              <a:t> </a:t>
            </a:r>
            <a:r>
              <a:rPr lang="en-US" sz="2800" dirty="0" err="1">
                <a:solidFill>
                  <a:schemeClr val="bg1">
                    <a:lumMod val="95000"/>
                    <a:lumOff val="5000"/>
                  </a:schemeClr>
                </a:solidFill>
              </a:rPr>
              <a:t>yillarnikidan</a:t>
            </a:r>
            <a:r>
              <a:rPr lang="en-US" sz="2800" dirty="0">
                <a:solidFill>
                  <a:schemeClr val="bg1">
                    <a:lumMod val="95000"/>
                    <a:lumOff val="5000"/>
                  </a:schemeClr>
                </a:solidFill>
              </a:rPr>
              <a:t> </a:t>
            </a:r>
            <a:r>
              <a:rPr lang="en-US" sz="2800" dirty="0" err="1">
                <a:solidFill>
                  <a:schemeClr val="bg1">
                    <a:lumMod val="95000"/>
                    <a:lumOff val="5000"/>
                  </a:schemeClr>
                </a:solidFill>
              </a:rPr>
              <a:t>ko‘p</a:t>
            </a:r>
            <a:r>
              <a:rPr lang="en-US" sz="2800" dirty="0">
                <a:solidFill>
                  <a:schemeClr val="bg1">
                    <a:lumMod val="95000"/>
                    <a:lumOff val="5000"/>
                  </a:schemeClr>
                </a:solidFill>
              </a:rPr>
              <a:t> </a:t>
            </a:r>
            <a:r>
              <a:rPr lang="en-US" sz="2800" dirty="0" err="1">
                <a:solidFill>
                  <a:schemeClr val="bg1">
                    <a:lumMod val="95000"/>
                    <a:lumOff val="5000"/>
                  </a:schemeClr>
                </a:solidFill>
              </a:rPr>
              <a:t>bo‘lsa</a:t>
            </a:r>
            <a:r>
              <a:rPr lang="en-US" sz="2800" dirty="0">
                <a:solidFill>
                  <a:schemeClr val="bg1">
                    <a:lumMod val="95000"/>
                    <a:lumOff val="5000"/>
                  </a:schemeClr>
                </a:solidFill>
              </a:rPr>
              <a:t> </a:t>
            </a:r>
            <a:r>
              <a:rPr lang="en-US" sz="2800" dirty="0" err="1">
                <a:solidFill>
                  <a:schemeClr val="bg1">
                    <a:lumMod val="95000"/>
                    <a:lumOff val="5000"/>
                  </a:schemeClr>
                </a:solidFill>
              </a:rPr>
              <a:t>piramida</a:t>
            </a:r>
            <a:r>
              <a:rPr lang="en-US" sz="2800" dirty="0">
                <a:solidFill>
                  <a:schemeClr val="bg1">
                    <a:lumMod val="95000"/>
                    <a:lumOff val="5000"/>
                  </a:schemeClr>
                </a:solidFill>
              </a:rPr>
              <a:t> </a:t>
            </a:r>
            <a:r>
              <a:rPr lang="en-US" sz="2800" dirty="0" err="1">
                <a:solidFill>
                  <a:schemeClr val="bg1">
                    <a:lumMod val="95000"/>
                    <a:lumOff val="5000"/>
                  </a:schemeClr>
                </a:solidFill>
              </a:rPr>
              <a:t>bo‘rtiq</a:t>
            </a:r>
            <a:r>
              <a:rPr lang="en-US" sz="2800" dirty="0">
                <a:solidFill>
                  <a:schemeClr val="bg1">
                    <a:lumMod val="95000"/>
                    <a:lumOff val="5000"/>
                  </a:schemeClr>
                </a:solidFill>
              </a:rPr>
              <a:t>, agar </a:t>
            </a:r>
            <a:r>
              <a:rPr lang="en-US" sz="2800" dirty="0" err="1">
                <a:solidFill>
                  <a:schemeClr val="bg1">
                    <a:lumMod val="95000"/>
                    <a:lumOff val="5000"/>
                  </a:schemeClr>
                </a:solidFill>
              </a:rPr>
              <a:t>tug‘ilganlar</a:t>
            </a:r>
            <a:r>
              <a:rPr lang="en-US" sz="2800" dirty="0">
                <a:solidFill>
                  <a:schemeClr val="bg1">
                    <a:lumMod val="95000"/>
                    <a:lumOff val="5000"/>
                  </a:schemeClr>
                </a:solidFill>
              </a:rPr>
              <a:t> </a:t>
            </a:r>
            <a:r>
              <a:rPr lang="en-US" sz="2800" dirty="0" err="1">
                <a:solidFill>
                  <a:schemeClr val="bg1">
                    <a:lumMod val="95000"/>
                    <a:lumOff val="5000"/>
                  </a:schemeClr>
                </a:solidFill>
              </a:rPr>
              <a:t>soni</a:t>
            </a:r>
            <a:r>
              <a:rPr lang="en-US" sz="2800" dirty="0">
                <a:solidFill>
                  <a:schemeClr val="bg1">
                    <a:lumMod val="95000"/>
                    <a:lumOff val="5000"/>
                  </a:schemeClr>
                </a:solidFill>
              </a:rPr>
              <a:t> </a:t>
            </a:r>
            <a:r>
              <a:rPr lang="en-US" sz="2800" dirty="0" err="1">
                <a:solidFill>
                  <a:schemeClr val="bg1">
                    <a:lumMod val="95000"/>
                    <a:lumOff val="5000"/>
                  </a:schemeClr>
                </a:solidFill>
              </a:rPr>
              <a:t>qo‘shni</a:t>
            </a:r>
            <a:r>
              <a:rPr lang="en-US" sz="2800" dirty="0">
                <a:solidFill>
                  <a:schemeClr val="bg1">
                    <a:lumMod val="95000"/>
                    <a:lumOff val="5000"/>
                  </a:schemeClr>
                </a:solidFill>
              </a:rPr>
              <a:t> </a:t>
            </a:r>
            <a:r>
              <a:rPr lang="en-US" sz="2800" dirty="0" err="1">
                <a:solidFill>
                  <a:schemeClr val="bg1">
                    <a:lumMod val="95000"/>
                    <a:lumOff val="5000"/>
                  </a:schemeClr>
                </a:solidFill>
              </a:rPr>
              <a:t>yillarnikidan</a:t>
            </a:r>
            <a:r>
              <a:rPr lang="en-US" sz="2800" dirty="0">
                <a:solidFill>
                  <a:schemeClr val="bg1">
                    <a:lumMod val="95000"/>
                    <a:lumOff val="5000"/>
                  </a:schemeClr>
                </a:solidFill>
              </a:rPr>
              <a:t> </a:t>
            </a:r>
            <a:r>
              <a:rPr lang="en-US" sz="2800" dirty="0" err="1">
                <a:solidFill>
                  <a:schemeClr val="bg1">
                    <a:lumMod val="95000"/>
                    <a:lumOff val="5000"/>
                  </a:schemeClr>
                </a:solidFill>
              </a:rPr>
              <a:t>kam</a:t>
            </a:r>
            <a:r>
              <a:rPr lang="en-US" sz="2800" dirty="0">
                <a:solidFill>
                  <a:schemeClr val="bg1">
                    <a:lumMod val="95000"/>
                    <a:lumOff val="5000"/>
                  </a:schemeClr>
                </a:solidFill>
              </a:rPr>
              <a:t> </a:t>
            </a:r>
            <a:r>
              <a:rPr lang="en-US" sz="2800" dirty="0" err="1">
                <a:solidFill>
                  <a:schemeClr val="bg1">
                    <a:lumMod val="95000"/>
                    <a:lumOff val="5000"/>
                  </a:schemeClr>
                </a:solidFill>
              </a:rPr>
              <a:t>bo’lsa</a:t>
            </a:r>
            <a:r>
              <a:rPr lang="en-US" sz="2800" dirty="0">
                <a:solidFill>
                  <a:schemeClr val="bg1">
                    <a:lumMod val="95000"/>
                    <a:lumOff val="5000"/>
                  </a:schemeClr>
                </a:solidFill>
              </a:rPr>
              <a:t> </a:t>
            </a:r>
            <a:r>
              <a:rPr lang="en-US" sz="2800" dirty="0" err="1">
                <a:solidFill>
                  <a:schemeClr val="bg1">
                    <a:lumMod val="95000"/>
                    <a:lumOff val="5000"/>
                  </a:schemeClr>
                </a:solidFill>
              </a:rPr>
              <a:t>botiq</a:t>
            </a:r>
            <a:r>
              <a:rPr lang="en-US" sz="2800" dirty="0">
                <a:solidFill>
                  <a:schemeClr val="bg1">
                    <a:lumMod val="95000"/>
                    <a:lumOff val="5000"/>
                  </a:schemeClr>
                </a:solidFill>
              </a:rPr>
              <a:t> </a:t>
            </a:r>
            <a:r>
              <a:rPr lang="en-US" sz="2800" dirty="0" err="1">
                <a:solidFill>
                  <a:schemeClr val="bg1">
                    <a:lumMod val="95000"/>
                    <a:lumOff val="5000"/>
                  </a:schemeClr>
                </a:solidFill>
              </a:rPr>
              <a:t>shaklida</a:t>
            </a:r>
            <a:r>
              <a:rPr lang="en-US" sz="2800" dirty="0">
                <a:solidFill>
                  <a:schemeClr val="bg1">
                    <a:lumMod val="95000"/>
                    <a:lumOff val="5000"/>
                  </a:schemeClr>
                </a:solidFill>
              </a:rPr>
              <a:t> </a:t>
            </a:r>
            <a:r>
              <a:rPr lang="en-US" sz="2800" dirty="0" err="1">
                <a:solidFill>
                  <a:schemeClr val="bg1">
                    <a:lumMod val="95000"/>
                    <a:lumOff val="5000"/>
                  </a:schemeClr>
                </a:solidFill>
              </a:rPr>
              <a:t>namoyon</a:t>
            </a:r>
            <a:r>
              <a:rPr lang="en-US" sz="2800" dirty="0">
                <a:solidFill>
                  <a:schemeClr val="bg1">
                    <a:lumMod val="95000"/>
                    <a:lumOff val="5000"/>
                  </a:schemeClr>
                </a:solidFill>
              </a:rPr>
              <a:t> </a:t>
            </a:r>
            <a:r>
              <a:rPr lang="en-US" sz="2800" dirty="0" err="1">
                <a:solidFill>
                  <a:schemeClr val="bg1">
                    <a:lumMod val="95000"/>
                    <a:lumOff val="5000"/>
                  </a:schemeClr>
                </a:solidFill>
              </a:rPr>
              <a:t>bo'ladi</a:t>
            </a:r>
            <a:r>
              <a:rPr lang="en-US" sz="2800" dirty="0">
                <a:solidFill>
                  <a:schemeClr val="bg1">
                    <a:lumMod val="95000"/>
                    <a:lumOff val="5000"/>
                  </a:schemeClr>
                </a:solidFill>
              </a:rPr>
              <a:t>.</a:t>
            </a:r>
            <a:endParaRPr lang="ru-RU" sz="2800" dirty="0">
              <a:solidFill>
                <a:schemeClr val="bg1">
                  <a:lumMod val="95000"/>
                  <a:lumOff val="5000"/>
                </a:schemeClr>
              </a:solidFill>
            </a:endParaRPr>
          </a:p>
        </p:txBody>
      </p:sp>
    </p:spTree>
    <p:extLst>
      <p:ext uri="{BB962C8B-B14F-4D97-AF65-F5344CB8AC3E}">
        <p14:creationId xmlns:p14="http://schemas.microsoft.com/office/powerpoint/2010/main" val="40935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74638"/>
            <a:ext cx="8147248" cy="778098"/>
          </a:xfrm>
        </p:spPr>
        <p:txBody>
          <a:bodyPr>
            <a:normAutofit/>
          </a:bodyPr>
          <a:lstStyle/>
          <a:p>
            <a:pPr algn="ctr"/>
            <a:r>
              <a:rPr lang="uz-Cyrl-UZ" sz="3200" b="1" dirty="0" smtClean="0">
                <a:solidFill>
                  <a:srgbClr val="3333CC"/>
                </a:solidFill>
                <a:latin typeface="Times New Roman" pitchFamily="18" charset="0"/>
                <a:cs typeface="Times New Roman" pitchFamily="18" charset="0"/>
              </a:rPr>
              <a:t>Жаҳон давлатларида ёш-жинс пирамидаси</a:t>
            </a:r>
            <a:endParaRPr lang="ru-RU" sz="3200" b="1" dirty="0">
              <a:solidFill>
                <a:srgbClr val="3333CC"/>
              </a:solidFill>
              <a:latin typeface="Times New Roman" pitchFamily="18" charset="0"/>
              <a:cs typeface="Times New Roman" pitchFamily="18" charset="0"/>
            </a:endParaRPr>
          </a:p>
        </p:txBody>
      </p:sp>
      <p:pic>
        <p:nvPicPr>
          <p:cNvPr id="7170" name="Picture 2"/>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bwMode="auto">
          <a:xfrm>
            <a:off x="214282" y="1571612"/>
            <a:ext cx="8715436" cy="485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1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circle(in)">
                                      <p:cBhvr>
                                        <p:cTn id="12"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24944"/>
            <a:ext cx="9144000" cy="393305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2924944"/>
          </a:xfrm>
          <a:prstGeom prst="rect">
            <a:avLst/>
          </a:prstGeom>
        </p:spPr>
      </p:pic>
      <p:sp>
        <p:nvSpPr>
          <p:cNvPr id="4" name="Прямоугольник 3"/>
          <p:cNvSpPr/>
          <p:nvPr/>
        </p:nvSpPr>
        <p:spPr>
          <a:xfrm>
            <a:off x="755576" y="116632"/>
            <a:ext cx="7920880" cy="2351285"/>
          </a:xfrm>
          <a:prstGeom prst="rect">
            <a:avLst/>
          </a:prstGeom>
        </p:spPr>
        <p:txBody>
          <a:bodyPr wrap="square">
            <a:spAutoFit/>
          </a:bodyPr>
          <a:lstStyle/>
          <a:p>
            <a:pPr indent="449580" algn="ctr">
              <a:lnSpc>
                <a:spcPct val="150000"/>
              </a:lnSpc>
              <a:spcAft>
                <a:spcPts val="0"/>
              </a:spcAft>
            </a:pPr>
            <a:r>
              <a:rPr lang="uz-Cyrl-UZ"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Aholi tarkibini o’rganishda yosh-jinsiy tuzilishini o’rganish ilmiy va amaliy ahamiyatga egadir. Aholining yosh va jinsiy tarkibi hududlarning demografik xolati, ya’ni nikohlanuvchilar soni, tug’ilish, o’lim   kabi demografik jarayonlar va migratsiya ta’sirida doimiy o’zgarishda bo’ladi.   </a:t>
            </a:r>
            <a:endParaRPr lang="ru-RU" sz="2000" b="1" dirty="0">
              <a:solidFill>
                <a:schemeClr val="bg1">
                  <a:lumMod val="95000"/>
                  <a:lumOff val="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977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43608" y="692696"/>
            <a:ext cx="7488832" cy="1077218"/>
          </a:xfrm>
          <a:prstGeom prst="rect">
            <a:avLst/>
          </a:prstGeom>
        </p:spPr>
        <p:txBody>
          <a:bodyPr wrap="square">
            <a:spAutoFit/>
          </a:bodyPr>
          <a:lstStyle/>
          <a:p>
            <a:r>
              <a:rPr lang="uz-Cyrl-UZ" sz="3200" b="1" dirty="0">
                <a:solidFill>
                  <a:srgbClr val="FF0000"/>
                </a:solidFill>
              </a:rPr>
              <a:t>(O’zbekiston aholisining yosh‑jins tarkibi piramidasi 2000‑2003 yillar)</a:t>
            </a:r>
            <a:endParaRPr lang="ru-RU" sz="3200" dirty="0">
              <a:solidFill>
                <a:srgbClr val="FF0000"/>
              </a:solidFill>
            </a:endParaRPr>
          </a:p>
        </p:txBody>
      </p:sp>
      <p:graphicFrame>
        <p:nvGraphicFramePr>
          <p:cNvPr id="4" name="Диаграмма 3"/>
          <p:cNvGraphicFramePr/>
          <p:nvPr>
            <p:extLst>
              <p:ext uri="{D42A27DB-BD31-4B8C-83A1-F6EECF244321}">
                <p14:modId xmlns:p14="http://schemas.microsoft.com/office/powerpoint/2010/main" val="3191133559"/>
              </p:ext>
            </p:extLst>
          </p:nvPr>
        </p:nvGraphicFramePr>
        <p:xfrm>
          <a:off x="395536" y="2492896"/>
          <a:ext cx="8136904" cy="31940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6419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acer\Desktop\slayd uchun rasm\слайт фон 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043608" y="889844"/>
            <a:ext cx="8100392" cy="4524315"/>
          </a:xfrm>
          <a:prstGeom prst="rect">
            <a:avLst/>
          </a:prstGeom>
        </p:spPr>
        <p:txBody>
          <a:bodyPr wrap="square">
            <a:spAutoFit/>
          </a:bodyPr>
          <a:lstStyle/>
          <a:p>
            <a:pPr algn="ctr"/>
            <a:r>
              <a:rPr lang="uz-Cyrl-UZ" sz="2400" b="1" dirty="0">
                <a:solidFill>
                  <a:schemeClr val="bg1">
                    <a:lumMod val="95000"/>
                    <a:lumOff val="5000"/>
                  </a:schemeClr>
                </a:solidFill>
              </a:rPr>
              <a:t>Yuqoridagi piramidadan ko’rinib turibdiki, 2003 yili respublikada aholining yosh-jins tarkibida 0-2 yosh guruhidagi erkak va ayollar soni kamaygan, aksincha ayollarga nisbatan erkaklar salmog’i biroz ortgan. 8-15 va 20-24 yosh guruhidagilar soni ortgan.40‑49 yoshlilar salmog’i esa sezilarli darajada ortgan. Demak, aholining oila qurish va farzand ko’rish holatlaridagi o’zgarishlar keskinlashib borayotganini yaqqol ko’rish mumkin.SHuning uchun demografiyada yosh-jins piramidalaridan foydalanishning eng muhim jihatlaridan biri — bu aholining takror barpo bo'lishi va yosh tarkibining o'zaro aloqadorlikdagi tahlilidir.</a:t>
            </a:r>
            <a:endParaRPr lang="ru-RU" sz="2400" b="1" dirty="0">
              <a:solidFill>
                <a:schemeClr val="bg1">
                  <a:lumMod val="95000"/>
                  <a:lumOff val="5000"/>
                </a:schemeClr>
              </a:solidFill>
            </a:endParaRPr>
          </a:p>
        </p:txBody>
      </p:sp>
    </p:spTree>
    <p:extLst>
      <p:ext uri="{BB962C8B-B14F-4D97-AF65-F5344CB8AC3E}">
        <p14:creationId xmlns:p14="http://schemas.microsoft.com/office/powerpoint/2010/main" val="139918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0" y="19472"/>
            <a:ext cx="9144000" cy="1607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chemeClr val="bg1">
                    <a:lumMod val="95000"/>
                    <a:lumOff val="5000"/>
                  </a:schemeClr>
                </a:solidFill>
              </a:rPr>
              <a:t>Demografiyada yosh-jins piramidalaridan foydalanishning eng muhim jihatlaridan biri — bu aholining takror barpo bo‘lishi va yosh tarkibining o‘zaro aloqadorlikdagi tahlilidir</a:t>
            </a:r>
            <a:r>
              <a:rPr lang="uz-Cyrl-UZ" dirty="0"/>
              <a:t>.</a:t>
            </a:r>
            <a:endParaRPr lang="ru-RU" dirty="0"/>
          </a:p>
        </p:txBody>
      </p:sp>
      <p:sp>
        <p:nvSpPr>
          <p:cNvPr id="3" name="Скругленный прямоугольник 2"/>
          <p:cNvSpPr/>
          <p:nvPr/>
        </p:nvSpPr>
        <p:spPr>
          <a:xfrm>
            <a:off x="899592" y="1772816"/>
            <a:ext cx="7560840" cy="48965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bg1">
                    <a:lumMod val="95000"/>
                    <a:lumOff val="5000"/>
                  </a:schemeClr>
                </a:solidFill>
              </a:rPr>
              <a:t>Aholini demografik o’rganishda uning tarkibi ham muhim ahamiyat kasb etadi. Aholi tarkibi ko’p jihatdan aholining takror barpo bo’lish ko’rsatkichlarida, bolalar, mexnat qilish yoshidagi va nafaqa yoshidagi aholi sonini xisobga olishda, ularga zaruriy ijtimoiy mahsulotlar ishlab chiqarishni rejalashtirishda, istiqboldagi holatini belgilashda dolzarb ahamiyat kasb etadi. </a:t>
            </a:r>
            <a:endParaRPr lang="ru-RU" sz="2400" b="1" dirty="0">
              <a:solidFill>
                <a:schemeClr val="bg1">
                  <a:lumMod val="95000"/>
                  <a:lumOff val="5000"/>
                </a:schemeClr>
              </a:solidFill>
            </a:endParaRPr>
          </a:p>
        </p:txBody>
      </p:sp>
    </p:spTree>
    <p:extLst>
      <p:ext uri="{BB962C8B-B14F-4D97-AF65-F5344CB8AC3E}">
        <p14:creationId xmlns:p14="http://schemas.microsoft.com/office/powerpoint/2010/main" val="28002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acer\Desktop\slayd uchun rasm\слайт фон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267949"/>
            <a:ext cx="9144000" cy="830997"/>
          </a:xfrm>
          <a:prstGeom prst="rect">
            <a:avLst/>
          </a:prstGeom>
        </p:spPr>
        <p:txBody>
          <a:bodyPr wrap="square">
            <a:spAutoFit/>
          </a:bodyPr>
          <a:lstStyle/>
          <a:p>
            <a:pPr algn="ctr"/>
            <a:r>
              <a:rPr lang="uz-Cyrl-UZ" sz="2400" dirty="0">
                <a:solidFill>
                  <a:schemeClr val="bg1">
                    <a:lumMod val="95000"/>
                    <a:lumOff val="5000"/>
                  </a:schemeClr>
                </a:solidFill>
              </a:rPr>
              <a:t>XX	asrning boshlarida shved demografi G.Zundberg aholining yosh tarkibi buyicha 3 ta asosiy guruhga ajratadi:</a:t>
            </a:r>
            <a:endParaRPr lang="ru-RU" sz="2400" dirty="0">
              <a:solidFill>
                <a:schemeClr val="bg1">
                  <a:lumMod val="95000"/>
                  <a:lumOff val="5000"/>
                </a:schemeClr>
              </a:solidFill>
            </a:endParaRPr>
          </a:p>
        </p:txBody>
      </p:sp>
      <p:sp>
        <p:nvSpPr>
          <p:cNvPr id="3" name="Стрелка вправо 2"/>
          <p:cNvSpPr/>
          <p:nvPr/>
        </p:nvSpPr>
        <p:spPr>
          <a:xfrm>
            <a:off x="0" y="1412776"/>
            <a:ext cx="8172400" cy="15841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dirty="0"/>
              <a:t> </a:t>
            </a:r>
            <a:endParaRPr lang="ru-RU" dirty="0"/>
          </a:p>
          <a:p>
            <a:pPr algn="ctr"/>
            <a:r>
              <a:rPr lang="en-US" sz="2800" dirty="0" smtClean="0">
                <a:solidFill>
                  <a:schemeClr val="bg1">
                    <a:lumMod val="95000"/>
                    <a:lumOff val="5000"/>
                  </a:schemeClr>
                </a:solidFill>
              </a:rPr>
              <a:t>1.      </a:t>
            </a:r>
            <a:r>
              <a:rPr lang="uz-Cyrl-UZ" sz="2800" dirty="0" smtClean="0">
                <a:solidFill>
                  <a:schemeClr val="bg1">
                    <a:lumMod val="95000"/>
                    <a:lumOff val="5000"/>
                  </a:schemeClr>
                </a:solidFill>
              </a:rPr>
              <a:t>Progressiv </a:t>
            </a:r>
            <a:r>
              <a:rPr lang="uz-Cyrl-UZ" sz="2800" dirty="0">
                <a:solidFill>
                  <a:schemeClr val="bg1">
                    <a:lumMod val="95000"/>
                    <a:lumOff val="5000"/>
                  </a:schemeClr>
                </a:solidFill>
              </a:rPr>
              <a:t>	aholi yosh tarkibi</a:t>
            </a:r>
            <a:endParaRPr lang="ru-RU" sz="2800" dirty="0">
              <a:solidFill>
                <a:schemeClr val="bg1">
                  <a:lumMod val="95000"/>
                  <a:lumOff val="5000"/>
                </a:schemeClr>
              </a:solidFill>
            </a:endParaRPr>
          </a:p>
        </p:txBody>
      </p:sp>
      <p:sp>
        <p:nvSpPr>
          <p:cNvPr id="4" name="Стрелка вправо 3"/>
          <p:cNvSpPr/>
          <p:nvPr/>
        </p:nvSpPr>
        <p:spPr>
          <a:xfrm>
            <a:off x="-26105" y="3205692"/>
            <a:ext cx="8172400" cy="1564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bg1">
                    <a:lumMod val="95000"/>
                    <a:lumOff val="5000"/>
                  </a:schemeClr>
                </a:solidFill>
              </a:rPr>
              <a:t>2.   </a:t>
            </a:r>
            <a:r>
              <a:rPr lang="uz-Cyrl-UZ" sz="3200" dirty="0" smtClean="0">
                <a:solidFill>
                  <a:schemeClr val="bg1">
                    <a:lumMod val="95000"/>
                    <a:lumOff val="5000"/>
                  </a:schemeClr>
                </a:solidFill>
              </a:rPr>
              <a:t>Statsionar</a:t>
            </a:r>
            <a:r>
              <a:rPr lang="uz-Cyrl-UZ" sz="3200" dirty="0">
                <a:solidFill>
                  <a:schemeClr val="bg1">
                    <a:lumMod val="95000"/>
                    <a:lumOff val="5000"/>
                  </a:schemeClr>
                </a:solidFill>
              </a:rPr>
              <a:t>	aholi </a:t>
            </a:r>
            <a:r>
              <a:rPr lang="uz-Cyrl-UZ" sz="3200" dirty="0" smtClean="0">
                <a:solidFill>
                  <a:schemeClr val="bg1">
                    <a:lumMod val="95000"/>
                    <a:lumOff val="5000"/>
                  </a:schemeClr>
                </a:solidFill>
              </a:rPr>
              <a:t>tarkibi</a:t>
            </a:r>
            <a:endParaRPr lang="ru-RU" sz="3200" dirty="0">
              <a:solidFill>
                <a:schemeClr val="bg1">
                  <a:lumMod val="95000"/>
                  <a:lumOff val="5000"/>
                </a:schemeClr>
              </a:solidFill>
            </a:endParaRPr>
          </a:p>
        </p:txBody>
      </p:sp>
      <p:sp>
        <p:nvSpPr>
          <p:cNvPr id="5" name="Стрелка вправо 4"/>
          <p:cNvSpPr/>
          <p:nvPr/>
        </p:nvSpPr>
        <p:spPr>
          <a:xfrm>
            <a:off x="0" y="4869160"/>
            <a:ext cx="8316416" cy="1728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bg1">
                    <a:lumMod val="95000"/>
                    <a:lumOff val="5000"/>
                  </a:schemeClr>
                </a:solidFill>
              </a:rPr>
              <a:t>         3.   </a:t>
            </a:r>
            <a:r>
              <a:rPr lang="uz-Cyrl-UZ" sz="3200" dirty="0" smtClean="0">
                <a:solidFill>
                  <a:schemeClr val="bg1">
                    <a:lumMod val="95000"/>
                    <a:lumOff val="5000"/>
                  </a:schemeClr>
                </a:solidFill>
              </a:rPr>
              <a:t>Regressiv </a:t>
            </a:r>
            <a:r>
              <a:rPr lang="uz-Cyrl-UZ" sz="3200" dirty="0">
                <a:solidFill>
                  <a:schemeClr val="bg1">
                    <a:lumMod val="95000"/>
                    <a:lumOff val="5000"/>
                  </a:schemeClr>
                </a:solidFill>
              </a:rPr>
              <a:t>aholi </a:t>
            </a:r>
            <a:r>
              <a:rPr lang="uz-Cyrl-UZ" sz="3200" dirty="0" smtClean="0">
                <a:solidFill>
                  <a:schemeClr val="bg1">
                    <a:lumMod val="95000"/>
                    <a:lumOff val="5000"/>
                  </a:schemeClr>
                </a:solidFill>
              </a:rPr>
              <a:t>tarkibi</a:t>
            </a:r>
            <a:endParaRPr lang="ru-RU" sz="3200" dirty="0">
              <a:solidFill>
                <a:schemeClr val="bg1">
                  <a:lumMod val="95000"/>
                  <a:lumOff val="5000"/>
                </a:schemeClr>
              </a:solidFill>
            </a:endParaRPr>
          </a:p>
        </p:txBody>
      </p:sp>
    </p:spTree>
    <p:extLst>
      <p:ext uri="{BB962C8B-B14F-4D97-AF65-F5344CB8AC3E}">
        <p14:creationId xmlns:p14="http://schemas.microsoft.com/office/powerpoint/2010/main" val="3830563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circle(in)">
                                      <p:cBhvr>
                                        <p:cTn id="26" dur="20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5">
                                            <p:txEl>
                                              <p:pRg st="0" end="0"/>
                                            </p:txEl>
                                          </p:spTgt>
                                        </p:tgtEl>
                                        <p:attrNameLst>
                                          <p:attrName>style.visibility</p:attrName>
                                        </p:attrNameLst>
                                      </p:cBhvr>
                                      <p:to>
                                        <p:strVal val="visible"/>
                                      </p:to>
                                    </p:set>
                                    <p:animEffect transition="in" filter="circle(in)">
                                      <p:cBhvr>
                                        <p:cTn id="3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Users\acer\Desktop\slayd uchun rasm\images (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905241" y="620688"/>
            <a:ext cx="7848872" cy="5509200"/>
          </a:xfrm>
          <a:prstGeom prst="rect">
            <a:avLst/>
          </a:prstGeom>
        </p:spPr>
        <p:txBody>
          <a:bodyPr wrap="square">
            <a:spAutoFit/>
          </a:bodyPr>
          <a:lstStyle/>
          <a:p>
            <a:pPr algn="ctr"/>
            <a:r>
              <a:rPr lang="uz-Cyrl-UZ" sz="3200" dirty="0">
                <a:solidFill>
                  <a:schemeClr val="bg1">
                    <a:lumMod val="95000"/>
                    <a:lumOff val="5000"/>
                  </a:schemeClr>
                </a:solidFill>
              </a:rPr>
              <a:t>O’zbekiston Respublikasi Davlat statistika qo’mitasi respublika aholisini yosh guruhlarga ajratishda aholining yoshi, ijtimoiy-iqtisodiy va boshqa belgilariga ko’ra guruhlashtiradi. Bunda 0-2 yoshgacha go’daklik, yoki bog’cha yoshigacha bo’lgan davr, 3-5 yoshgacha bog’cha davri, 6-7 yosh maktabgacha davr, 8-15 yosh maktab davri, 16 yoshdan yuqori mehnatga layoqatli yosh va hk.  Shuningdek, mehnatga layoqatliligi bo’yicha uch guruhga bo’linadi, ya’ni </a:t>
            </a:r>
            <a:endParaRPr lang="ru-RU" sz="3200" dirty="0">
              <a:solidFill>
                <a:schemeClr val="bg1">
                  <a:lumMod val="95000"/>
                  <a:lumOff val="5000"/>
                </a:schemeClr>
              </a:solidFill>
            </a:endParaRPr>
          </a:p>
        </p:txBody>
      </p:sp>
    </p:spTree>
    <p:extLst>
      <p:ext uri="{BB962C8B-B14F-4D97-AF65-F5344CB8AC3E}">
        <p14:creationId xmlns:p14="http://schemas.microsoft.com/office/powerpoint/2010/main" val="233157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cer\Desktop\slayd uchun rasm\images (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4-конечная звезда 1"/>
          <p:cNvSpPr/>
          <p:nvPr/>
        </p:nvSpPr>
        <p:spPr>
          <a:xfrm>
            <a:off x="251520" y="545855"/>
            <a:ext cx="1568760" cy="1249288"/>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lumOff val="5000"/>
                  </a:schemeClr>
                </a:solidFill>
              </a:rPr>
              <a:t>1</a:t>
            </a:r>
            <a:endParaRPr lang="ru-RU" dirty="0">
              <a:solidFill>
                <a:schemeClr val="bg1">
                  <a:lumMod val="95000"/>
                  <a:lumOff val="5000"/>
                </a:schemeClr>
              </a:solidFill>
            </a:endParaRPr>
          </a:p>
        </p:txBody>
      </p:sp>
      <p:sp>
        <p:nvSpPr>
          <p:cNvPr id="3" name="Прямоугольник 2"/>
          <p:cNvSpPr/>
          <p:nvPr/>
        </p:nvSpPr>
        <p:spPr>
          <a:xfrm>
            <a:off x="2123727" y="850158"/>
            <a:ext cx="7020271" cy="954107"/>
          </a:xfrm>
          <a:prstGeom prst="rect">
            <a:avLst/>
          </a:prstGeom>
        </p:spPr>
        <p:txBody>
          <a:bodyPr wrap="square">
            <a:spAutoFit/>
          </a:bodyPr>
          <a:lstStyle/>
          <a:p>
            <a:pPr lvl="0"/>
            <a:r>
              <a:rPr lang="uz-Cyrl-UZ" sz="2800" dirty="0">
                <a:solidFill>
                  <a:schemeClr val="bg1">
                    <a:lumMod val="95000"/>
                    <a:lumOff val="5000"/>
                  </a:schemeClr>
                </a:solidFill>
              </a:rPr>
              <a:t>mehnatga layoqatli yoshgacha bo’lgan aholi (0-15 yosh);</a:t>
            </a:r>
            <a:endParaRPr lang="ru-RU" sz="2800" dirty="0">
              <a:solidFill>
                <a:schemeClr val="bg1">
                  <a:lumMod val="95000"/>
                  <a:lumOff val="5000"/>
                </a:schemeClr>
              </a:solidFill>
            </a:endParaRPr>
          </a:p>
        </p:txBody>
      </p:sp>
      <p:sp>
        <p:nvSpPr>
          <p:cNvPr id="4" name="4-конечная звезда 3"/>
          <p:cNvSpPr/>
          <p:nvPr/>
        </p:nvSpPr>
        <p:spPr>
          <a:xfrm>
            <a:off x="382960" y="2564904"/>
            <a:ext cx="1515616" cy="1346448"/>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lumMod val="95000"/>
                    <a:lumOff val="5000"/>
                  </a:schemeClr>
                </a:solidFill>
              </a:rPr>
              <a:t>2</a:t>
            </a:r>
            <a:endParaRPr lang="ru-RU" dirty="0">
              <a:solidFill>
                <a:schemeClr val="bg1">
                  <a:lumMod val="95000"/>
                  <a:lumOff val="5000"/>
                </a:schemeClr>
              </a:solidFill>
            </a:endParaRPr>
          </a:p>
        </p:txBody>
      </p:sp>
      <p:sp>
        <p:nvSpPr>
          <p:cNvPr id="5" name="Прямоугольник 4"/>
          <p:cNvSpPr/>
          <p:nvPr/>
        </p:nvSpPr>
        <p:spPr>
          <a:xfrm>
            <a:off x="2204863" y="2785086"/>
            <a:ext cx="6857998" cy="954107"/>
          </a:xfrm>
          <a:prstGeom prst="rect">
            <a:avLst/>
          </a:prstGeom>
        </p:spPr>
        <p:txBody>
          <a:bodyPr wrap="square">
            <a:spAutoFit/>
          </a:bodyPr>
          <a:lstStyle/>
          <a:p>
            <a:pPr lvl="0"/>
            <a:r>
              <a:rPr lang="uz-Cyrl-UZ" sz="2800" dirty="0">
                <a:solidFill>
                  <a:schemeClr val="bg1">
                    <a:lumMod val="95000"/>
                    <a:lumOff val="5000"/>
                  </a:schemeClr>
                </a:solidFill>
              </a:rPr>
              <a:t>mehnat qilish yoshidagi aholi (16-54 yosh ayollar va 16-59 yosh erkaklar);</a:t>
            </a:r>
            <a:endParaRPr lang="ru-RU" sz="2800" dirty="0">
              <a:solidFill>
                <a:schemeClr val="bg1">
                  <a:lumMod val="95000"/>
                  <a:lumOff val="5000"/>
                </a:schemeClr>
              </a:solidFill>
            </a:endParaRPr>
          </a:p>
        </p:txBody>
      </p:sp>
      <p:sp>
        <p:nvSpPr>
          <p:cNvPr id="6" name="4-конечная звезда 5"/>
          <p:cNvSpPr/>
          <p:nvPr/>
        </p:nvSpPr>
        <p:spPr>
          <a:xfrm>
            <a:off x="382960" y="4869160"/>
            <a:ext cx="1515616" cy="144016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lumMod val="95000"/>
                    <a:lumOff val="5000"/>
                  </a:schemeClr>
                </a:solidFill>
              </a:rPr>
              <a:t>3</a:t>
            </a:r>
            <a:endParaRPr lang="ru-RU" dirty="0">
              <a:solidFill>
                <a:schemeClr val="bg1">
                  <a:lumMod val="95000"/>
                  <a:lumOff val="5000"/>
                </a:schemeClr>
              </a:solidFill>
            </a:endParaRPr>
          </a:p>
        </p:txBody>
      </p:sp>
      <p:sp>
        <p:nvSpPr>
          <p:cNvPr id="7" name="Прямоугольник 6"/>
          <p:cNvSpPr/>
          <p:nvPr/>
        </p:nvSpPr>
        <p:spPr>
          <a:xfrm>
            <a:off x="2088168" y="4681299"/>
            <a:ext cx="6759737" cy="1815882"/>
          </a:xfrm>
          <a:prstGeom prst="rect">
            <a:avLst/>
          </a:prstGeom>
        </p:spPr>
        <p:txBody>
          <a:bodyPr wrap="square">
            <a:spAutoFit/>
          </a:bodyPr>
          <a:lstStyle/>
          <a:p>
            <a:pPr lvl="0"/>
            <a:r>
              <a:rPr lang="uz-Cyrl-UZ" sz="2800" dirty="0">
                <a:solidFill>
                  <a:schemeClr val="bg1">
                    <a:lumMod val="95000"/>
                    <a:lumOff val="5000"/>
                  </a:schemeClr>
                </a:solidFill>
              </a:rPr>
              <a:t>mehnatga layoqatli yoshdan o’tgan aholi (55 va undan yuqori yoshdagi ayollar hamda 60 va undan yuqori yoshdagi erkalar).</a:t>
            </a:r>
            <a:endParaRPr lang="ru-RU" sz="2800" dirty="0">
              <a:solidFill>
                <a:schemeClr val="bg1">
                  <a:lumMod val="95000"/>
                  <a:lumOff val="5000"/>
                </a:schemeClr>
              </a:solidFill>
            </a:endParaRPr>
          </a:p>
        </p:txBody>
      </p:sp>
    </p:spTree>
    <p:extLst>
      <p:ext uri="{BB962C8B-B14F-4D97-AF65-F5344CB8AC3E}">
        <p14:creationId xmlns:p14="http://schemas.microsoft.com/office/powerpoint/2010/main" val="414884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circle(in)">
                                      <p:cBhvr>
                                        <p:cTn id="26" dur="20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circle(in)">
                                      <p:cBhvr>
                                        <p:cTn id="38"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4822" y="7181"/>
            <a:ext cx="4770607" cy="6858000"/>
          </a:xfrm>
          <a:prstGeom prst="rect">
            <a:avLst/>
          </a:prstGeom>
        </p:spPr>
      </p:pic>
      <p:sp>
        <p:nvSpPr>
          <p:cNvPr id="4" name="Прямоугольник 3"/>
          <p:cNvSpPr/>
          <p:nvPr/>
        </p:nvSpPr>
        <p:spPr>
          <a:xfrm>
            <a:off x="4038" y="-8253"/>
            <a:ext cx="4374822" cy="6858000"/>
          </a:xfrm>
          <a:prstGeom prst="rect">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rgbClr val="002060"/>
                </a:solidFill>
              </a:rPr>
              <a:t>E.Nabiev va A.Qayumovlar aholi yoshini quyidagi davrlarga bo’lib o’rganishni tavsiya etishadi. Unga ko’ra 0-14 yosh bolalar, 15-24 yosh o’smir yoshlar, 25-60 yosh mexnat qilish yoshidagi aholi, 60-70 yosh nafaqa yoshidagilar va 70 yoshdan kattalar tarzida guruhlarga ajratiladi.</a:t>
            </a:r>
            <a:endParaRPr lang="ru-RU" sz="2000" b="1" dirty="0">
              <a:solidFill>
                <a:srgbClr val="002060"/>
              </a:solidFill>
            </a:endParaRPr>
          </a:p>
          <a:p>
            <a:pPr algn="ctr"/>
            <a:r>
              <a:rPr lang="uz-Cyrl-UZ" sz="2000" b="1" dirty="0">
                <a:solidFill>
                  <a:srgbClr val="002060"/>
                </a:solidFill>
              </a:rPr>
              <a:t>Aholining yosh tarkibini tuzishda bir, besh va  ayrim hollarda o’n yillik yosh guruhlariga ham ajratiladi. Halqaro demostatistika amaliyotida besh yillik yosh guruhiga ajratish qo’llaniladi.</a:t>
            </a:r>
            <a:endParaRPr lang="ru-RU" sz="2000" b="1" dirty="0">
              <a:solidFill>
                <a:srgbClr val="002060"/>
              </a:solidFill>
            </a:endParaRPr>
          </a:p>
          <a:p>
            <a:endParaRPr lang="ru-RU" sz="2000" dirty="0">
              <a:solidFill>
                <a:srgbClr val="002060"/>
              </a:solidFill>
            </a:endParaRPr>
          </a:p>
        </p:txBody>
      </p:sp>
    </p:spTree>
    <p:extLst>
      <p:ext uri="{BB962C8B-B14F-4D97-AF65-F5344CB8AC3E}">
        <p14:creationId xmlns:p14="http://schemas.microsoft.com/office/powerpoint/2010/main" val="302928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Прямоугольник 2"/>
          <p:cNvSpPr/>
          <p:nvPr/>
        </p:nvSpPr>
        <p:spPr>
          <a:xfrm>
            <a:off x="611560" y="332656"/>
            <a:ext cx="8532440" cy="5693866"/>
          </a:xfrm>
          <a:prstGeom prst="rect">
            <a:avLst/>
          </a:prstGeom>
        </p:spPr>
        <p:txBody>
          <a:bodyPr wrap="square">
            <a:spAutoFit/>
          </a:bodyPr>
          <a:lstStyle/>
          <a:p>
            <a:pPr algn="ctr"/>
            <a:r>
              <a:rPr lang="uz-Cyrl-UZ" sz="2800" b="1" dirty="0">
                <a:solidFill>
                  <a:schemeClr val="bg1">
                    <a:lumMod val="95000"/>
                    <a:lumOff val="5000"/>
                  </a:schemeClr>
                </a:solidFill>
              </a:rPr>
              <a:t>Hozirgi davrga kelib qator iqtisodiy rivojlangan davlatlarda tug’ilishning qisqarib borishi natijasida qariyalar salmog’i 15-30  foizini tashkil etib, bolalar salmog’i esa qisqargan. Tug’ilish darajasi yuqori bo’lgan rivojlanayotgan davlatlarda esa aksincha, aholi umumiy sonida bolalar salmog’i yuqori 40-50  foizni tashkil etib qariyalar salmog’i esa past 4-7  foizni tashkil etadi. Bunday hollarda aholi takror barpo bo’lishining kengaygan turdagi ko’rsatkichlari kuzatiladi. Frantsuz tadqiqotchisi J.Bojyo-Garne tomonidan quyidagi demografik qarish shkalasi taklif etilgan</a:t>
            </a:r>
            <a:endParaRPr lang="ru-RU" sz="2800" b="1" dirty="0">
              <a:solidFill>
                <a:schemeClr val="bg1">
                  <a:lumMod val="95000"/>
                  <a:lumOff val="5000"/>
                </a:schemeClr>
              </a:solidFill>
            </a:endParaRPr>
          </a:p>
        </p:txBody>
      </p:sp>
    </p:spTree>
    <p:extLst>
      <p:ext uri="{BB962C8B-B14F-4D97-AF65-F5344CB8AC3E}">
        <p14:creationId xmlns:p14="http://schemas.microsoft.com/office/powerpoint/2010/main" val="54116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cer\Desktop\slayd uchun rasm\images (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Блок-схема: знак завершения 1"/>
          <p:cNvSpPr/>
          <p:nvPr/>
        </p:nvSpPr>
        <p:spPr>
          <a:xfrm>
            <a:off x="899592" y="0"/>
            <a:ext cx="7272808" cy="1138464"/>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uz-Cyrl-UZ" sz="2800" b="1" dirty="0">
                <a:solidFill>
                  <a:schemeClr val="bg1">
                    <a:lumMod val="95000"/>
                    <a:lumOff val="5000"/>
                  </a:schemeClr>
                </a:solidFill>
              </a:rPr>
              <a:t>J.Bojyo-Garne tomonidan taklif etilgan demografik qarish shkalasi</a:t>
            </a:r>
            <a:endParaRPr lang="ru-RU" sz="2800" b="1" dirty="0">
              <a:solidFill>
                <a:schemeClr val="bg1">
                  <a:lumMod val="95000"/>
                  <a:lumOff val="5000"/>
                </a:schemeClr>
              </a:solidFill>
            </a:endParaRPr>
          </a:p>
        </p:txBody>
      </p:sp>
      <p:sp>
        <p:nvSpPr>
          <p:cNvPr id="3" name="Блок-схема: типовой процесс 2"/>
          <p:cNvSpPr/>
          <p:nvPr/>
        </p:nvSpPr>
        <p:spPr>
          <a:xfrm>
            <a:off x="899592" y="1484784"/>
            <a:ext cx="7416824" cy="5373216"/>
          </a:xfrm>
          <a:prstGeom prst="flowChartPredefinedProcess">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2033590340"/>
              </p:ext>
            </p:extLst>
          </p:nvPr>
        </p:nvGraphicFramePr>
        <p:xfrm>
          <a:off x="35496" y="1313388"/>
          <a:ext cx="9108503" cy="5544612"/>
        </p:xfrm>
        <a:graphic>
          <a:graphicData uri="http://schemas.openxmlformats.org/drawingml/2006/table">
            <a:tbl>
              <a:tblPr firstRow="1" firstCol="1" bandRow="1">
                <a:tableStyleId>{5C22544A-7EE6-4342-B048-85BDC9FD1C3A}</a:tableStyleId>
              </a:tblPr>
              <a:tblGrid>
                <a:gridCol w="3021629"/>
                <a:gridCol w="3057125"/>
                <a:gridCol w="3029749"/>
              </a:tblGrid>
              <a:tr h="1478564">
                <a:tc>
                  <a:txBody>
                    <a:bodyPr/>
                    <a:lstStyle/>
                    <a:p>
                      <a:pPr>
                        <a:lnSpc>
                          <a:spcPct val="115000"/>
                        </a:lnSpc>
                        <a:spcAft>
                          <a:spcPts val="0"/>
                        </a:spcAft>
                      </a:pPr>
                      <a:r>
                        <a:rPr lang="uz-Cyrl-UZ" sz="2000" dirty="0">
                          <a:solidFill>
                            <a:schemeClr val="bg1">
                              <a:lumMod val="95000"/>
                              <a:lumOff val="5000"/>
                            </a:schemeClr>
                          </a:solidFill>
                          <a:effectLst/>
                        </a:rPr>
                        <a:t>Bosqichlar </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dirty="0">
                          <a:solidFill>
                            <a:schemeClr val="bg1">
                              <a:lumMod val="95000"/>
                              <a:lumOff val="5000"/>
                            </a:schemeClr>
                          </a:solidFill>
                          <a:effectLst/>
                        </a:rPr>
                        <a:t>60 yosh va undan yuqori yoshdagilar salmog’i(foiz xisobida, jami aholiga nisbatan)</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a:solidFill>
                            <a:schemeClr val="bg1">
                              <a:lumMod val="95000"/>
                              <a:lumOff val="5000"/>
                            </a:schemeClr>
                          </a:solidFill>
                          <a:effectLst/>
                        </a:rPr>
                        <a:t>Keksalik bosqichlari</a:t>
                      </a:r>
                      <a:endParaRPr lang="ru-RU" sz="2000">
                        <a:solidFill>
                          <a:schemeClr val="bg1">
                            <a:lumMod val="95000"/>
                            <a:lumOff val="5000"/>
                          </a:schemeClr>
                        </a:solidFill>
                        <a:effectLst/>
                        <a:latin typeface="Calibri"/>
                        <a:ea typeface="Times New Roman"/>
                        <a:cs typeface="Times New Roman"/>
                      </a:endParaRPr>
                    </a:p>
                  </a:txBody>
                  <a:tcPr marL="68580" marR="68580" marT="0" marB="0"/>
                </a:tc>
              </a:tr>
              <a:tr h="369641">
                <a:tc>
                  <a:txBody>
                    <a:bodyPr/>
                    <a:lstStyle/>
                    <a:p>
                      <a:pPr>
                        <a:lnSpc>
                          <a:spcPct val="115000"/>
                        </a:lnSpc>
                        <a:spcAft>
                          <a:spcPts val="0"/>
                        </a:spcAft>
                      </a:pPr>
                      <a:r>
                        <a:rPr lang="uz-Cyrl-UZ" sz="2000">
                          <a:solidFill>
                            <a:schemeClr val="bg1">
                              <a:lumMod val="95000"/>
                              <a:lumOff val="5000"/>
                            </a:schemeClr>
                          </a:solidFill>
                          <a:effectLst/>
                        </a:rPr>
                        <a:t>Birinchi </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dirty="0">
                          <a:solidFill>
                            <a:schemeClr val="bg1">
                              <a:lumMod val="95000"/>
                              <a:lumOff val="5000"/>
                            </a:schemeClr>
                          </a:solidFill>
                          <a:effectLst/>
                        </a:rPr>
                        <a:t>8 dan past</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Demografik yosh</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739281">
                <a:tc>
                  <a:txBody>
                    <a:bodyPr/>
                    <a:lstStyle/>
                    <a:p>
                      <a:pPr>
                        <a:lnSpc>
                          <a:spcPct val="115000"/>
                        </a:lnSpc>
                        <a:spcAft>
                          <a:spcPts val="0"/>
                        </a:spcAft>
                      </a:pPr>
                      <a:r>
                        <a:rPr lang="uz-Cyrl-UZ" sz="2000">
                          <a:solidFill>
                            <a:schemeClr val="bg1">
                              <a:lumMod val="95000"/>
                              <a:lumOff val="5000"/>
                            </a:schemeClr>
                          </a:solidFill>
                          <a:effectLst/>
                        </a:rPr>
                        <a:t>Ikkinchi </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dirty="0">
                          <a:solidFill>
                            <a:schemeClr val="bg1">
                              <a:lumMod val="95000"/>
                              <a:lumOff val="5000"/>
                            </a:schemeClr>
                          </a:solidFill>
                          <a:effectLst/>
                        </a:rPr>
                        <a:t>8</a:t>
                      </a:r>
                      <a:r>
                        <a:rPr lang="ru-RU" sz="2000" dirty="0">
                          <a:solidFill>
                            <a:schemeClr val="bg1">
                              <a:lumMod val="95000"/>
                              <a:lumOff val="5000"/>
                            </a:schemeClr>
                          </a:solidFill>
                          <a:effectLst/>
                        </a:rPr>
                        <a:t>-10 </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a:solidFill>
                            <a:schemeClr val="bg1">
                              <a:lumMod val="95000"/>
                              <a:lumOff val="5000"/>
                            </a:schemeClr>
                          </a:solidFill>
                          <a:effectLst/>
                        </a:rPr>
                        <a:t>Demografik qarishning dastlabki pog’onasi</a:t>
                      </a:r>
                      <a:endParaRPr lang="ru-RU" sz="2000">
                        <a:solidFill>
                          <a:schemeClr val="bg1">
                            <a:lumMod val="95000"/>
                            <a:lumOff val="5000"/>
                          </a:schemeClr>
                        </a:solidFill>
                        <a:effectLst/>
                        <a:latin typeface="Calibri"/>
                        <a:ea typeface="Times New Roman"/>
                        <a:cs typeface="Times New Roman"/>
                      </a:endParaRPr>
                    </a:p>
                  </a:txBody>
                  <a:tcPr marL="68580" marR="68580" marT="0" marB="0"/>
                </a:tc>
              </a:tr>
              <a:tr h="739281">
                <a:tc>
                  <a:txBody>
                    <a:bodyPr/>
                    <a:lstStyle/>
                    <a:p>
                      <a:pPr>
                        <a:lnSpc>
                          <a:spcPct val="115000"/>
                        </a:lnSpc>
                        <a:spcAft>
                          <a:spcPts val="0"/>
                        </a:spcAft>
                      </a:pPr>
                      <a:r>
                        <a:rPr lang="uz-Cyrl-UZ" sz="2000">
                          <a:solidFill>
                            <a:schemeClr val="bg1">
                              <a:lumMod val="95000"/>
                              <a:lumOff val="5000"/>
                            </a:schemeClr>
                          </a:solidFill>
                          <a:effectLst/>
                        </a:rPr>
                        <a:t>Uchinchi </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dirty="0">
                          <a:solidFill>
                            <a:schemeClr val="bg1">
                              <a:lumMod val="95000"/>
                              <a:lumOff val="5000"/>
                            </a:schemeClr>
                          </a:solidFill>
                          <a:effectLst/>
                        </a:rPr>
                        <a:t>10-12</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Demografik qarilik pog’onasi</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369641">
                <a:tc rowSpan="5">
                  <a:txBody>
                    <a:bodyPr/>
                    <a:lstStyle/>
                    <a:p>
                      <a:pPr>
                        <a:lnSpc>
                          <a:spcPct val="115000"/>
                        </a:lnSpc>
                        <a:spcAft>
                          <a:spcPts val="0"/>
                        </a:spcAft>
                      </a:pPr>
                      <a:r>
                        <a:rPr lang="uz-Cyrl-UZ" sz="2000">
                          <a:solidFill>
                            <a:schemeClr val="bg1">
                              <a:lumMod val="95000"/>
                              <a:lumOff val="5000"/>
                            </a:schemeClr>
                          </a:solidFill>
                          <a:effectLst/>
                        </a:rPr>
                        <a:t>To’rtinchi </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gn="ctr">
                        <a:lnSpc>
                          <a:spcPct val="115000"/>
                        </a:lnSpc>
                        <a:spcAft>
                          <a:spcPts val="0"/>
                        </a:spcAft>
                      </a:pPr>
                      <a:r>
                        <a:rPr lang="uz-Cyrl-UZ" sz="2000">
                          <a:solidFill>
                            <a:schemeClr val="bg1">
                              <a:lumMod val="95000"/>
                              <a:lumOff val="5000"/>
                            </a:schemeClr>
                          </a:solidFill>
                          <a:effectLst/>
                        </a:rPr>
                        <a:t>12 va yuqori</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Demografik qarilik</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739281">
                <a:tc vMerge="1">
                  <a:txBody>
                    <a:bodyPr/>
                    <a:lstStyle/>
                    <a:p>
                      <a:endParaRPr lang="ru-RU"/>
                    </a:p>
                  </a:txBody>
                  <a:tcPr/>
                </a:tc>
                <a:tc>
                  <a:txBody>
                    <a:bodyPr/>
                    <a:lstStyle/>
                    <a:p>
                      <a:pPr algn="ctr">
                        <a:lnSpc>
                          <a:spcPct val="115000"/>
                        </a:lnSpc>
                        <a:spcAft>
                          <a:spcPts val="0"/>
                        </a:spcAft>
                      </a:pPr>
                      <a:r>
                        <a:rPr lang="uz-Cyrl-UZ" sz="2000">
                          <a:solidFill>
                            <a:schemeClr val="bg1">
                              <a:lumMod val="95000"/>
                              <a:lumOff val="5000"/>
                            </a:schemeClr>
                          </a:solidFill>
                          <a:effectLst/>
                        </a:rPr>
                        <a:t>12-14</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Demografik qarilikning dastlabki darajasi</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369641">
                <a:tc vMerge="1">
                  <a:txBody>
                    <a:bodyPr/>
                    <a:lstStyle/>
                    <a:p>
                      <a:endParaRPr lang="ru-RU"/>
                    </a:p>
                  </a:txBody>
                  <a:tcPr/>
                </a:tc>
                <a:tc>
                  <a:txBody>
                    <a:bodyPr/>
                    <a:lstStyle/>
                    <a:p>
                      <a:pPr algn="ctr">
                        <a:lnSpc>
                          <a:spcPct val="115000"/>
                        </a:lnSpc>
                        <a:spcAft>
                          <a:spcPts val="0"/>
                        </a:spcAft>
                      </a:pPr>
                      <a:r>
                        <a:rPr lang="uz-Cyrl-UZ" sz="2000">
                          <a:solidFill>
                            <a:schemeClr val="bg1">
                              <a:lumMod val="95000"/>
                              <a:lumOff val="5000"/>
                            </a:schemeClr>
                          </a:solidFill>
                          <a:effectLst/>
                        </a:rPr>
                        <a:t>14-16</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O’rtacha darajasi</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369641">
                <a:tc vMerge="1">
                  <a:txBody>
                    <a:bodyPr/>
                    <a:lstStyle/>
                    <a:p>
                      <a:endParaRPr lang="ru-RU"/>
                    </a:p>
                  </a:txBody>
                  <a:tcPr/>
                </a:tc>
                <a:tc>
                  <a:txBody>
                    <a:bodyPr/>
                    <a:lstStyle/>
                    <a:p>
                      <a:pPr algn="ctr">
                        <a:lnSpc>
                          <a:spcPct val="115000"/>
                        </a:lnSpc>
                        <a:spcAft>
                          <a:spcPts val="0"/>
                        </a:spcAft>
                      </a:pPr>
                      <a:r>
                        <a:rPr lang="uz-Cyrl-UZ" sz="2000">
                          <a:solidFill>
                            <a:schemeClr val="bg1">
                              <a:lumMod val="95000"/>
                              <a:lumOff val="5000"/>
                            </a:schemeClr>
                          </a:solidFill>
                          <a:effectLst/>
                        </a:rPr>
                        <a:t>16-18</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Yuqori darajasi</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r h="369641">
                <a:tc vMerge="1">
                  <a:txBody>
                    <a:bodyPr/>
                    <a:lstStyle/>
                    <a:p>
                      <a:endParaRPr lang="ru-RU"/>
                    </a:p>
                  </a:txBody>
                  <a:tcPr/>
                </a:tc>
                <a:tc>
                  <a:txBody>
                    <a:bodyPr/>
                    <a:lstStyle/>
                    <a:p>
                      <a:pPr algn="ctr">
                        <a:lnSpc>
                          <a:spcPct val="115000"/>
                        </a:lnSpc>
                        <a:spcAft>
                          <a:spcPts val="0"/>
                        </a:spcAft>
                      </a:pPr>
                      <a:r>
                        <a:rPr lang="uz-Cyrl-UZ" sz="2000">
                          <a:solidFill>
                            <a:schemeClr val="bg1">
                              <a:lumMod val="95000"/>
                              <a:lumOff val="5000"/>
                            </a:schemeClr>
                          </a:solidFill>
                          <a:effectLst/>
                        </a:rPr>
                        <a:t>18 va yuqori</a:t>
                      </a:r>
                      <a:endParaRPr lang="ru-RU" sz="2000">
                        <a:solidFill>
                          <a:schemeClr val="bg1">
                            <a:lumMod val="95000"/>
                            <a:lumOff val="5000"/>
                          </a:schemeClr>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uz-Cyrl-UZ" sz="2000" dirty="0">
                          <a:solidFill>
                            <a:schemeClr val="bg1">
                              <a:lumMod val="95000"/>
                              <a:lumOff val="5000"/>
                            </a:schemeClr>
                          </a:solidFill>
                          <a:effectLst/>
                        </a:rPr>
                        <a:t>Juda yuqori darajasi</a:t>
                      </a:r>
                      <a:endParaRPr lang="ru-RU" sz="2000" dirty="0">
                        <a:solidFill>
                          <a:schemeClr val="bg1">
                            <a:lumMod val="95000"/>
                            <a:lumOff val="5000"/>
                          </a:schemeClr>
                        </a:solidFill>
                        <a:effectLst/>
                        <a:latin typeface="Calibri"/>
                        <a:ea typeface="Times New Roman"/>
                        <a:cs typeface="Times New Roman"/>
                      </a:endParaRPr>
                    </a:p>
                  </a:txBody>
                  <a:tcPr marL="68580" marR="68580" marT="0" marB="0"/>
                </a:tc>
              </a:tr>
            </a:tbl>
          </a:graphicData>
        </a:graphic>
      </p:graphicFrame>
      <p:sp>
        <p:nvSpPr>
          <p:cNvPr id="5" name="Rectangle 3"/>
          <p:cNvSpPr>
            <a:spLocks noChangeArrowheads="1"/>
          </p:cNvSpPr>
          <p:nvPr/>
        </p:nvSpPr>
        <p:spPr bwMode="auto">
          <a:xfrm>
            <a:off x="1073150" y="20701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3837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circle(in)">
                                      <p:cBhvr>
                                        <p:cTn id="11" dur="20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in)">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acer\Desktop\slayd uchun rasm\images (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Стрелка вправо 2"/>
          <p:cNvSpPr/>
          <p:nvPr/>
        </p:nvSpPr>
        <p:spPr>
          <a:xfrm>
            <a:off x="0" y="0"/>
            <a:ext cx="7668344" cy="1700808"/>
          </a:xfrm>
          <a:prstGeom prst="right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err="1">
                <a:solidFill>
                  <a:schemeClr val="bg1">
                    <a:lumMod val="95000"/>
                    <a:lumOff val="5000"/>
                  </a:schemeClr>
                </a:solidFill>
              </a:rPr>
              <a:t>Andijon</a:t>
            </a:r>
            <a:r>
              <a:rPr lang="en-US" sz="2800" b="1" dirty="0">
                <a:solidFill>
                  <a:schemeClr val="bg1">
                    <a:lumMod val="95000"/>
                    <a:lumOff val="5000"/>
                  </a:schemeClr>
                </a:solidFill>
              </a:rPr>
              <a:t> </a:t>
            </a:r>
            <a:r>
              <a:rPr lang="en-US" sz="2800" b="1" dirty="0" err="1">
                <a:solidFill>
                  <a:schemeClr val="bg1">
                    <a:lumMod val="95000"/>
                    <a:lumOff val="5000"/>
                  </a:schemeClr>
                </a:solidFill>
              </a:rPr>
              <a:t>viloyati</a:t>
            </a:r>
            <a:r>
              <a:rPr lang="en-US" sz="2800" b="1" dirty="0">
                <a:solidFill>
                  <a:schemeClr val="bg1">
                    <a:lumMod val="95000"/>
                    <a:lumOff val="5000"/>
                  </a:schemeClr>
                </a:solidFill>
              </a:rPr>
              <a:t> </a:t>
            </a:r>
            <a:r>
              <a:rPr lang="en-US" sz="2800" b="1" dirty="0" err="1">
                <a:solidFill>
                  <a:schemeClr val="bg1">
                    <a:lumMod val="95000"/>
                    <a:lumOff val="5000"/>
                  </a:schemeClr>
                </a:solidFill>
              </a:rPr>
              <a:t>aholisi</a:t>
            </a:r>
            <a:r>
              <a:rPr lang="en-US" sz="2800" b="1" dirty="0">
                <a:solidFill>
                  <a:schemeClr val="bg1">
                    <a:lumMod val="95000"/>
                    <a:lumOff val="5000"/>
                  </a:schemeClr>
                </a:solidFill>
              </a:rPr>
              <a:t> </a:t>
            </a:r>
            <a:r>
              <a:rPr lang="en-US" sz="2800" b="1" dirty="0" err="1">
                <a:solidFill>
                  <a:schemeClr val="bg1">
                    <a:lumMod val="95000"/>
                    <a:lumOff val="5000"/>
                  </a:schemeClr>
                </a:solidFill>
              </a:rPr>
              <a:t>yosh-jins</a:t>
            </a:r>
            <a:r>
              <a:rPr lang="en-US" sz="2800" b="1" dirty="0">
                <a:solidFill>
                  <a:schemeClr val="bg1">
                    <a:lumMod val="95000"/>
                    <a:lumOff val="5000"/>
                  </a:schemeClr>
                </a:solidFill>
              </a:rPr>
              <a:t> </a:t>
            </a:r>
            <a:r>
              <a:rPr lang="en-US" sz="2800" b="1" dirty="0" err="1">
                <a:solidFill>
                  <a:schemeClr val="bg1">
                    <a:lumMod val="95000"/>
                    <a:lumOff val="5000"/>
                  </a:schemeClr>
                </a:solidFill>
              </a:rPr>
              <a:t>piramidasi</a:t>
            </a:r>
            <a:r>
              <a:rPr lang="en-US" sz="2800" b="1" dirty="0">
                <a:solidFill>
                  <a:schemeClr val="bg1">
                    <a:lumMod val="95000"/>
                    <a:lumOff val="5000"/>
                  </a:schemeClr>
                </a:solidFill>
              </a:rPr>
              <a:t> (2000 </a:t>
            </a:r>
            <a:r>
              <a:rPr lang="en-US" sz="2800" b="1" dirty="0" err="1">
                <a:solidFill>
                  <a:schemeClr val="bg1">
                    <a:lumMod val="95000"/>
                    <a:lumOff val="5000"/>
                  </a:schemeClr>
                </a:solidFill>
              </a:rPr>
              <a:t>yil</a:t>
            </a:r>
            <a:r>
              <a:rPr lang="en-US" sz="2800" b="1" dirty="0">
                <a:solidFill>
                  <a:schemeClr val="bg1">
                    <a:lumMod val="95000"/>
                    <a:lumOff val="5000"/>
                  </a:schemeClr>
                </a:solidFill>
              </a:rPr>
              <a:t>)</a:t>
            </a:r>
            <a:endParaRPr lang="ru-RU" sz="2800" dirty="0">
              <a:solidFill>
                <a:schemeClr val="bg1">
                  <a:lumMod val="95000"/>
                  <a:lumOff val="5000"/>
                </a:schemeClr>
              </a:solidFill>
            </a:endParaRPr>
          </a:p>
        </p:txBody>
      </p:sp>
      <p:sp>
        <p:nvSpPr>
          <p:cNvPr id="4" name="Прямоугольник 3"/>
          <p:cNvSpPr/>
          <p:nvPr/>
        </p:nvSpPr>
        <p:spPr>
          <a:xfrm>
            <a:off x="-1" y="1844824"/>
            <a:ext cx="9143999" cy="5013176"/>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ru-RU"/>
          </a:p>
        </p:txBody>
      </p:sp>
      <p:graphicFrame>
        <p:nvGraphicFramePr>
          <p:cNvPr id="7" name="Диаграмма 6"/>
          <p:cNvGraphicFramePr>
            <a:graphicFrameLocks/>
          </p:cNvGraphicFramePr>
          <p:nvPr>
            <p:extLst>
              <p:ext uri="{D42A27DB-BD31-4B8C-83A1-F6EECF244321}">
                <p14:modId xmlns:p14="http://schemas.microsoft.com/office/powerpoint/2010/main" val="730372103"/>
              </p:ext>
            </p:extLst>
          </p:nvPr>
        </p:nvGraphicFramePr>
        <p:xfrm>
          <a:off x="-468560" y="1844824"/>
          <a:ext cx="4692886" cy="50131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Диаграмма 7"/>
          <p:cNvGraphicFramePr>
            <a:graphicFrameLocks/>
          </p:cNvGraphicFramePr>
          <p:nvPr>
            <p:extLst>
              <p:ext uri="{D42A27DB-BD31-4B8C-83A1-F6EECF244321}">
                <p14:modId xmlns:p14="http://schemas.microsoft.com/office/powerpoint/2010/main" val="1520884302"/>
              </p:ext>
            </p:extLst>
          </p:nvPr>
        </p:nvGraphicFramePr>
        <p:xfrm>
          <a:off x="4571998" y="1844824"/>
          <a:ext cx="4860032" cy="4896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1047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8"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Стрелка вправо 3"/>
          <p:cNvSpPr/>
          <p:nvPr/>
        </p:nvSpPr>
        <p:spPr>
          <a:xfrm>
            <a:off x="0" y="87558"/>
            <a:ext cx="7596336" cy="1465360"/>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lumMod val="95000"/>
                    <a:lumOff val="5000"/>
                  </a:schemeClr>
                </a:solidFill>
              </a:rPr>
              <a:t>Andijon</a:t>
            </a:r>
            <a:r>
              <a:rPr lang="en-US" sz="2400" b="1" dirty="0">
                <a:solidFill>
                  <a:schemeClr val="bg1">
                    <a:lumMod val="95000"/>
                    <a:lumOff val="5000"/>
                  </a:schemeClr>
                </a:solidFill>
              </a:rPr>
              <a:t> </a:t>
            </a:r>
            <a:r>
              <a:rPr lang="en-US" sz="2400" b="1" dirty="0" err="1">
                <a:solidFill>
                  <a:schemeClr val="bg1">
                    <a:lumMod val="95000"/>
                    <a:lumOff val="5000"/>
                  </a:schemeClr>
                </a:solidFill>
              </a:rPr>
              <a:t>viloyati</a:t>
            </a:r>
            <a:r>
              <a:rPr lang="en-US" sz="2400" b="1" dirty="0">
                <a:solidFill>
                  <a:schemeClr val="bg1">
                    <a:lumMod val="95000"/>
                    <a:lumOff val="5000"/>
                  </a:schemeClr>
                </a:solidFill>
              </a:rPr>
              <a:t> </a:t>
            </a:r>
            <a:r>
              <a:rPr lang="en-US" sz="2400" b="1" dirty="0" err="1">
                <a:solidFill>
                  <a:schemeClr val="bg1">
                    <a:lumMod val="95000"/>
                    <a:lumOff val="5000"/>
                  </a:schemeClr>
                </a:solidFill>
              </a:rPr>
              <a:t>aholisi</a:t>
            </a:r>
            <a:r>
              <a:rPr lang="en-US" sz="2400" b="1" dirty="0">
                <a:solidFill>
                  <a:schemeClr val="bg1">
                    <a:lumMod val="95000"/>
                    <a:lumOff val="5000"/>
                  </a:schemeClr>
                </a:solidFill>
              </a:rPr>
              <a:t> </a:t>
            </a:r>
            <a:r>
              <a:rPr lang="en-US" sz="2400" b="1" dirty="0" err="1">
                <a:solidFill>
                  <a:schemeClr val="bg1">
                    <a:lumMod val="95000"/>
                    <a:lumOff val="5000"/>
                  </a:schemeClr>
                </a:solidFill>
              </a:rPr>
              <a:t>yosh-jins</a:t>
            </a:r>
            <a:r>
              <a:rPr lang="en-US" sz="2400" b="1" dirty="0">
                <a:solidFill>
                  <a:schemeClr val="bg1">
                    <a:lumMod val="95000"/>
                    <a:lumOff val="5000"/>
                  </a:schemeClr>
                </a:solidFill>
              </a:rPr>
              <a:t> </a:t>
            </a:r>
            <a:r>
              <a:rPr lang="en-US" sz="2400" b="1" dirty="0" err="1">
                <a:solidFill>
                  <a:schemeClr val="bg1">
                    <a:lumMod val="95000"/>
                    <a:lumOff val="5000"/>
                  </a:schemeClr>
                </a:solidFill>
              </a:rPr>
              <a:t>piramidasi</a:t>
            </a:r>
            <a:r>
              <a:rPr lang="en-US" sz="2400" b="1" dirty="0">
                <a:solidFill>
                  <a:schemeClr val="bg1">
                    <a:lumMod val="95000"/>
                    <a:lumOff val="5000"/>
                  </a:schemeClr>
                </a:solidFill>
              </a:rPr>
              <a:t> (2018 </a:t>
            </a:r>
            <a:r>
              <a:rPr lang="en-US" sz="2400" b="1" dirty="0" err="1">
                <a:solidFill>
                  <a:schemeClr val="bg1">
                    <a:lumMod val="95000"/>
                    <a:lumOff val="5000"/>
                  </a:schemeClr>
                </a:solidFill>
              </a:rPr>
              <a:t>yil</a:t>
            </a:r>
            <a:r>
              <a:rPr lang="en-US" sz="2400" b="1" dirty="0">
                <a:solidFill>
                  <a:schemeClr val="bg1">
                    <a:lumMod val="95000"/>
                    <a:lumOff val="5000"/>
                  </a:schemeClr>
                </a:solidFill>
              </a:rPr>
              <a:t>) </a:t>
            </a:r>
            <a:endParaRPr lang="ru-RU" sz="2400" b="1" dirty="0">
              <a:solidFill>
                <a:schemeClr val="bg1">
                  <a:lumMod val="95000"/>
                  <a:lumOff val="5000"/>
                </a:schemeClr>
              </a:solidFill>
            </a:endParaRPr>
          </a:p>
        </p:txBody>
      </p:sp>
      <p:sp>
        <p:nvSpPr>
          <p:cNvPr id="5" name="Прямоугольник 4"/>
          <p:cNvSpPr/>
          <p:nvPr/>
        </p:nvSpPr>
        <p:spPr>
          <a:xfrm>
            <a:off x="0" y="1640476"/>
            <a:ext cx="9144000" cy="5217524"/>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6" name="Диаграмма 5"/>
          <p:cNvGraphicFramePr>
            <a:graphicFrameLocks/>
          </p:cNvGraphicFramePr>
          <p:nvPr>
            <p:extLst>
              <p:ext uri="{D42A27DB-BD31-4B8C-83A1-F6EECF244321}">
                <p14:modId xmlns:p14="http://schemas.microsoft.com/office/powerpoint/2010/main" val="3994288983"/>
              </p:ext>
            </p:extLst>
          </p:nvPr>
        </p:nvGraphicFramePr>
        <p:xfrm>
          <a:off x="0" y="1640476"/>
          <a:ext cx="4427984" cy="521752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Диаграмма 6"/>
          <p:cNvGraphicFramePr>
            <a:graphicFrameLocks/>
          </p:cNvGraphicFramePr>
          <p:nvPr>
            <p:extLst>
              <p:ext uri="{D42A27DB-BD31-4B8C-83A1-F6EECF244321}">
                <p14:modId xmlns:p14="http://schemas.microsoft.com/office/powerpoint/2010/main" val="1850082929"/>
              </p:ext>
            </p:extLst>
          </p:nvPr>
        </p:nvGraphicFramePr>
        <p:xfrm>
          <a:off x="4427984" y="1640476"/>
          <a:ext cx="4716016" cy="521752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6009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circle(in)">
                                      <p:cBhvr>
                                        <p:cTn id="13" dur="2000"/>
                                        <p:tgtEl>
                                          <p:spTgt spid="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Graphic spid="6" grpId="0">
        <p:bldAsOne/>
      </p:bldGraphic>
      <p:bldGraphic spid="7"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cer\Desktop\slayd uchun rasm\Pic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187624" y="1268760"/>
            <a:ext cx="6768752" cy="3139321"/>
          </a:xfrm>
          <a:prstGeom prst="rect">
            <a:avLst/>
          </a:prstGeom>
        </p:spPr>
        <p:txBody>
          <a:bodyPr wrap="square">
            <a:spAutoFit/>
          </a:bodyPr>
          <a:lstStyle/>
          <a:p>
            <a:pPr algn="ctr"/>
            <a:r>
              <a:rPr lang="en-US" sz="6600" b="1" dirty="0">
                <a:solidFill>
                  <a:srgbClr val="002060"/>
                </a:solidFill>
                <a:latin typeface="Times New Roman" pitchFamily="18" charset="0"/>
                <a:cs typeface="Times New Roman" pitchFamily="18" charset="0"/>
              </a:rPr>
              <a:t>E’TIBORINGIZ </a:t>
            </a:r>
            <a:endParaRPr lang="ru-RU" sz="6600" b="1" dirty="0">
              <a:solidFill>
                <a:srgbClr val="002060"/>
              </a:solidFill>
              <a:latin typeface="Times New Roman" pitchFamily="18" charset="0"/>
              <a:cs typeface="Times New Roman" pitchFamily="18" charset="0"/>
            </a:endParaRPr>
          </a:p>
          <a:p>
            <a:pPr algn="ctr"/>
            <a:r>
              <a:rPr lang="en-US" sz="6600" b="1" dirty="0">
                <a:solidFill>
                  <a:srgbClr val="002060"/>
                </a:solidFill>
                <a:latin typeface="Times New Roman" pitchFamily="18" charset="0"/>
                <a:cs typeface="Times New Roman" pitchFamily="18" charset="0"/>
              </a:rPr>
              <a:t>UCHUN </a:t>
            </a:r>
            <a:endParaRPr lang="ru-RU" sz="6600" b="1" dirty="0">
              <a:solidFill>
                <a:srgbClr val="002060"/>
              </a:solidFill>
              <a:latin typeface="Times New Roman" pitchFamily="18" charset="0"/>
              <a:cs typeface="Times New Roman" pitchFamily="18" charset="0"/>
            </a:endParaRPr>
          </a:p>
          <a:p>
            <a:pPr algn="ctr"/>
            <a:r>
              <a:rPr lang="en-US" sz="6600" b="1" dirty="0">
                <a:solidFill>
                  <a:srgbClr val="002060"/>
                </a:solidFill>
                <a:latin typeface="Times New Roman" pitchFamily="18" charset="0"/>
                <a:cs typeface="Times New Roman" pitchFamily="18" charset="0"/>
              </a:rPr>
              <a:t>RAXMAT!!!</a:t>
            </a:r>
            <a:endParaRPr lang="ru-RU" sz="6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61353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0" dur="500"/>
                                        <p:tgtEl>
                                          <p:spTgt spid="2">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499</TotalTime>
  <Words>1019</Words>
  <Application>Microsoft Office PowerPoint</Application>
  <PresentationFormat>Экран (4:3)</PresentationFormat>
  <Paragraphs>95</Paragraphs>
  <Slides>28</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28</vt:i4>
      </vt:variant>
    </vt:vector>
  </HeadingPairs>
  <TitlesOfParts>
    <vt:vector size="34" baseType="lpstr">
      <vt:lpstr>Arial</vt:lpstr>
      <vt:lpstr>Calibri</vt:lpstr>
      <vt:lpstr>Constantia</vt:lpstr>
      <vt:lpstr>Times New Roman</vt:lpstr>
      <vt:lpstr>Wingdings 2</vt:lpstr>
      <vt:lpstr>Бумажная</vt:lpstr>
      <vt:lpstr>     AHOLINING YOSH TARKIBI PIRAMIDASINI ISHLASH.</vt:lpstr>
      <vt:lpstr>Презентация PowerPoint</vt:lpstr>
      <vt:lpstr>     AHOLINING YOSH TARKIBI.</vt:lpstr>
      <vt:lpstr>Aholining  yosh tarkibi haqidagi ma'lumotlar ijtimoiy – iqtisodiy  va demografik jarayonlarni tadqiq qilish uchun kerak bo'ladi.    </vt:lpstr>
      <vt:lpstr>Aholining yosh  tarkibini tuzish uchun odatda  bir, besh, ba'zi hollarda o'n yillik oraliqlardan foydalaniladi.  </vt:lpstr>
      <vt:lpstr>Презентация PowerPoint</vt:lpstr>
      <vt:lpstr>    YOSH AKKUMULYATSIYASI.</vt:lpstr>
      <vt:lpstr> YOSH KONTINGENTI.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Жаҳон давлатларида ёш-жинс пирамидаси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Hewlett-Packard Company</cp:lastModifiedBy>
  <cp:revision>67</cp:revision>
  <dcterms:created xsi:type="dcterms:W3CDTF">2019-04-09T05:36:44Z</dcterms:created>
  <dcterms:modified xsi:type="dcterms:W3CDTF">2019-05-18T04:05:36Z</dcterms:modified>
</cp:coreProperties>
</file>