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  <p:sldId id="260" r:id="rId4"/>
    <p:sldId id="259" r:id="rId5"/>
    <p:sldId id="265" r:id="rId6"/>
    <p:sldId id="261" r:id="rId7"/>
    <p:sldId id="262" r:id="rId8"/>
    <p:sldId id="264" r:id="rId9"/>
    <p:sldId id="263" r:id="rId10"/>
    <p:sldId id="266" r:id="rId11"/>
    <p:sldId id="267" r:id="rId12"/>
    <p:sldId id="268" r:id="rId13"/>
    <p:sldId id="270" r:id="rId14"/>
    <p:sldId id="269" r:id="rId15"/>
    <p:sldId id="271" r:id="rId16"/>
    <p:sldId id="288" r:id="rId17"/>
    <p:sldId id="272" r:id="rId18"/>
    <p:sldId id="275" r:id="rId19"/>
    <p:sldId id="274" r:id="rId20"/>
    <p:sldId id="276" r:id="rId21"/>
    <p:sldId id="278" r:id="rId22"/>
    <p:sldId id="273" r:id="rId23"/>
    <p:sldId id="277" r:id="rId24"/>
    <p:sldId id="279" r:id="rId25"/>
    <p:sldId id="280" r:id="rId26"/>
    <p:sldId id="289" r:id="rId27"/>
    <p:sldId id="28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259" autoAdjust="0"/>
  </p:normalViewPr>
  <p:slideViewPr>
    <p:cSldViewPr>
      <p:cViewPr varScale="1">
        <p:scale>
          <a:sx n="60" d="100"/>
          <a:sy n="60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shutterstock-78825880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низ 3"/>
          <p:cNvSpPr/>
          <p:nvPr/>
        </p:nvSpPr>
        <p:spPr>
          <a:xfrm>
            <a:off x="2078048" y="194628"/>
            <a:ext cx="4824536" cy="1800200"/>
          </a:xfrm>
          <a:prstGeom prst="downArrow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/>
              <a:t>Mavzu</a:t>
            </a:r>
            <a:r>
              <a:rPr lang="en-US" sz="5400" dirty="0" smtClean="0"/>
              <a:t>:</a:t>
            </a:r>
            <a:endParaRPr lang="ru-RU" sz="5400" dirty="0"/>
          </a:p>
        </p:txBody>
      </p:sp>
      <p:sp>
        <p:nvSpPr>
          <p:cNvPr id="6" name="Лента лицом вверх 5"/>
          <p:cNvSpPr/>
          <p:nvPr/>
        </p:nvSpPr>
        <p:spPr>
          <a:xfrm>
            <a:off x="385860" y="2545224"/>
            <a:ext cx="8208912" cy="3888432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Mustaqillik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yillarida</a:t>
            </a:r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O’zbekiston</a:t>
            </a:r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aholisining</a:t>
            </a:r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rivojlanishi</a:t>
            </a:r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4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90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Без названия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1560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со стрелкой вниз 4"/>
          <p:cNvSpPr/>
          <p:nvPr/>
        </p:nvSpPr>
        <p:spPr>
          <a:xfrm>
            <a:off x="1874848" y="194628"/>
            <a:ext cx="4824536" cy="1800200"/>
          </a:xfrm>
          <a:prstGeom prst="downArrow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/>
              <a:t>Reja</a:t>
            </a:r>
            <a:r>
              <a:rPr lang="en-US" sz="5400" dirty="0" smtClean="0"/>
              <a:t>.</a:t>
            </a:r>
            <a:endParaRPr lang="ru-RU" sz="5400" dirty="0"/>
          </a:p>
        </p:txBody>
      </p:sp>
      <p:sp>
        <p:nvSpPr>
          <p:cNvPr id="6" name="Багетная рамка 5"/>
          <p:cNvSpPr/>
          <p:nvPr/>
        </p:nvSpPr>
        <p:spPr>
          <a:xfrm>
            <a:off x="1115616" y="2134248"/>
            <a:ext cx="7783160" cy="1251024"/>
          </a:xfrm>
          <a:prstGeom prst="beve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rgbClr val="C00000"/>
                </a:solidFill>
              </a:rPr>
              <a:t>O’zbekiston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aholisi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haqida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tushuncha</a:t>
            </a:r>
            <a:r>
              <a:rPr lang="en-US" sz="3200" dirty="0" smtClean="0">
                <a:solidFill>
                  <a:srgbClr val="C00000"/>
                </a:solidFill>
              </a:rPr>
              <a:t>.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571909" y="3771831"/>
            <a:ext cx="7783160" cy="1251024"/>
          </a:xfrm>
          <a:prstGeom prst="beve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err="1" smtClean="0">
                <a:solidFill>
                  <a:srgbClr val="C00000"/>
                </a:solidFill>
              </a:rPr>
              <a:t>Mustaqillik</a:t>
            </a:r>
            <a:r>
              <a:rPr lang="en-US" sz="3000" b="1" dirty="0" smtClean="0">
                <a:solidFill>
                  <a:srgbClr val="C00000"/>
                </a:solidFill>
              </a:rPr>
              <a:t> </a:t>
            </a:r>
            <a:r>
              <a:rPr lang="en-US" sz="3000" b="1" dirty="0" err="1" smtClean="0">
                <a:solidFill>
                  <a:srgbClr val="C00000"/>
                </a:solidFill>
              </a:rPr>
              <a:t>yillarida</a:t>
            </a:r>
            <a:r>
              <a:rPr lang="en-US" sz="3000" b="1" dirty="0" smtClean="0">
                <a:solidFill>
                  <a:srgbClr val="C00000"/>
                </a:solidFill>
              </a:rPr>
              <a:t> </a:t>
            </a:r>
            <a:r>
              <a:rPr lang="en-US" sz="3000" b="1" dirty="0" err="1" smtClean="0">
                <a:solidFill>
                  <a:srgbClr val="C00000"/>
                </a:solidFill>
              </a:rPr>
              <a:t>O’zbekiston</a:t>
            </a:r>
            <a:r>
              <a:rPr lang="en-US" sz="3000" b="1" dirty="0" smtClean="0">
                <a:solidFill>
                  <a:srgbClr val="C00000"/>
                </a:solidFill>
              </a:rPr>
              <a:t> </a:t>
            </a:r>
            <a:r>
              <a:rPr lang="en-US" sz="3000" b="1" dirty="0" err="1" smtClean="0">
                <a:solidFill>
                  <a:srgbClr val="C00000"/>
                </a:solidFill>
              </a:rPr>
              <a:t>aholisi</a:t>
            </a:r>
            <a:endParaRPr lang="ru-RU" sz="3000" dirty="0">
              <a:solidFill>
                <a:srgbClr val="C00000"/>
              </a:solidFill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75064" y="5410824"/>
            <a:ext cx="8097336" cy="1251024"/>
          </a:xfrm>
          <a:prstGeom prst="beve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err="1" smtClean="0">
                <a:solidFill>
                  <a:srgbClr val="C00000"/>
                </a:solidFill>
              </a:rPr>
              <a:t>O’zbekiston</a:t>
            </a:r>
            <a:r>
              <a:rPr lang="en-US" sz="3000" dirty="0" smtClean="0">
                <a:solidFill>
                  <a:srgbClr val="C00000"/>
                </a:solidFill>
              </a:rPr>
              <a:t> </a:t>
            </a:r>
            <a:r>
              <a:rPr lang="en-US" sz="3000" dirty="0" err="1" smtClean="0">
                <a:solidFill>
                  <a:srgbClr val="C00000"/>
                </a:solidFill>
              </a:rPr>
              <a:t>aholisi</a:t>
            </a:r>
            <a:r>
              <a:rPr lang="en-US" sz="3000" dirty="0" smtClean="0">
                <a:solidFill>
                  <a:srgbClr val="C00000"/>
                </a:solidFill>
              </a:rPr>
              <a:t> </a:t>
            </a:r>
            <a:r>
              <a:rPr lang="en-US" sz="3000" dirty="0" err="1" smtClean="0">
                <a:solidFill>
                  <a:srgbClr val="C00000"/>
                </a:solidFill>
              </a:rPr>
              <a:t>demografik</a:t>
            </a:r>
            <a:r>
              <a:rPr lang="en-US" sz="3000" dirty="0" smtClean="0">
                <a:solidFill>
                  <a:srgbClr val="C00000"/>
                </a:solidFill>
              </a:rPr>
              <a:t> </a:t>
            </a:r>
            <a:r>
              <a:rPr lang="en-US" sz="3000" dirty="0" err="1" smtClean="0">
                <a:solidFill>
                  <a:srgbClr val="C00000"/>
                </a:solidFill>
              </a:rPr>
              <a:t>rivojlanishi</a:t>
            </a:r>
            <a:r>
              <a:rPr lang="en-US" sz="3000" dirty="0" smtClean="0">
                <a:solidFill>
                  <a:srgbClr val="C00000"/>
                </a:solidFill>
              </a:rPr>
              <a:t>.</a:t>
            </a:r>
            <a:endParaRPr lang="ru-RU" sz="3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85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People-walking-in-Chile-Cropped-500x28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2499" y="20789"/>
            <a:ext cx="9176499" cy="680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467544" y="908720"/>
            <a:ext cx="8361416" cy="4392488"/>
          </a:xfrm>
          <a:prstGeom prst="bevel">
            <a:avLst>
              <a:gd name="adj" fmla="val 8110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O’zbekiston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geografik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jihatdan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Markaziy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Osiyo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mintaqasining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markazida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joylashgan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umumiy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maydoni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448,97 kv.km.ni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Hozir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respublikamiz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2018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yanvar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32650,0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kishidan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ortiqni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etmoqda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ko’payishi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qatorda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hududlarida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zichligi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bormoqda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63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15593884-a-population-of-global-people-on-world-map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6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345848" y="278840"/>
            <a:ext cx="5976664" cy="1224136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/>
              <a:t>Y</a:t>
            </a:r>
            <a:r>
              <a:rPr lang="en-US" sz="3600" dirty="0" err="1" smtClean="0"/>
              <a:t>urtimizda</a:t>
            </a:r>
            <a:r>
              <a:rPr lang="en-US" sz="3600" dirty="0" smtClean="0"/>
              <a:t> </a:t>
            </a:r>
            <a:r>
              <a:rPr lang="en-US" sz="3600" dirty="0" err="1"/>
              <a:t>har</a:t>
            </a:r>
            <a:r>
              <a:rPr lang="en-US" sz="3600" dirty="0"/>
              <a:t> kv.km.ga </a:t>
            </a:r>
            <a:endParaRPr lang="ru-RU" sz="36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132064" y="2033544"/>
            <a:ext cx="1872208" cy="64807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365272" y="2893072"/>
            <a:ext cx="1872208" cy="64807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539552" y="3688108"/>
            <a:ext cx="1872208" cy="64807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899592" y="4542312"/>
            <a:ext cx="1872208" cy="64807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агетная рамка 10"/>
          <p:cNvSpPr/>
          <p:nvPr/>
        </p:nvSpPr>
        <p:spPr>
          <a:xfrm>
            <a:off x="2996424" y="5521960"/>
            <a:ext cx="5976664" cy="1224136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 </a:t>
            </a:r>
            <a:r>
              <a:rPr lang="en-US" sz="4000" dirty="0" err="1"/>
              <a:t>tashkil</a:t>
            </a:r>
            <a:r>
              <a:rPr lang="en-US" sz="4000" dirty="0"/>
              <a:t> </a:t>
            </a:r>
            <a:r>
              <a:rPr lang="en-US" sz="4000" dirty="0" err="1" smtClean="0"/>
              <a:t>et</a:t>
            </a:r>
            <a:r>
              <a:rPr lang="en-US" sz="4000" dirty="0" err="1"/>
              <a:t>a</a:t>
            </a:r>
            <a:r>
              <a:rPr lang="en-US" sz="4000" dirty="0" err="1" smtClean="0"/>
              <a:t>di</a:t>
            </a:r>
            <a:r>
              <a:rPr lang="en-US" sz="4000" dirty="0" smtClean="0"/>
              <a:t> </a:t>
            </a:r>
            <a:endParaRPr lang="ru-RU" sz="4000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2204336" y="1804308"/>
            <a:ext cx="5616624" cy="796948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1940 </a:t>
            </a:r>
            <a:r>
              <a:rPr lang="en-US" sz="3600" dirty="0" err="1"/>
              <a:t>yilda</a:t>
            </a:r>
            <a:r>
              <a:rPr lang="en-US" sz="3600" dirty="0"/>
              <a:t> 14,6 </a:t>
            </a:r>
            <a:r>
              <a:rPr lang="en-US" sz="3600" dirty="0" err="1" smtClean="0"/>
              <a:t>kishini</a:t>
            </a:r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2411760" y="2748500"/>
            <a:ext cx="5616624" cy="824976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1991 </a:t>
            </a:r>
            <a:r>
              <a:rPr lang="en-US" sz="3600" dirty="0" err="1"/>
              <a:t>yilda</a:t>
            </a:r>
            <a:r>
              <a:rPr lang="en-US" sz="3600" dirty="0"/>
              <a:t> </a:t>
            </a:r>
            <a:r>
              <a:rPr lang="en-US" sz="3600" dirty="0" smtClean="0"/>
              <a:t> </a:t>
            </a:r>
            <a:r>
              <a:rPr lang="en-US" sz="3600" dirty="0"/>
              <a:t>46,3 </a:t>
            </a:r>
            <a:r>
              <a:rPr lang="en-US" sz="3600" dirty="0" err="1" smtClean="0"/>
              <a:t>kishini</a:t>
            </a:r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14" name="Пятиугольник 13"/>
          <p:cNvSpPr/>
          <p:nvPr/>
        </p:nvSpPr>
        <p:spPr>
          <a:xfrm>
            <a:off x="2701020" y="3688108"/>
            <a:ext cx="5616624" cy="795036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</a:t>
            </a:r>
            <a:r>
              <a:rPr lang="en-US" sz="3600" dirty="0"/>
              <a:t>2010 </a:t>
            </a:r>
            <a:r>
              <a:rPr lang="en-US" sz="3600" dirty="0" err="1"/>
              <a:t>yilda</a:t>
            </a:r>
            <a:r>
              <a:rPr lang="en-US" sz="3600" dirty="0"/>
              <a:t> 64,9 </a:t>
            </a:r>
            <a:r>
              <a:rPr lang="en-US" sz="3600" dirty="0" err="1" smtClean="0"/>
              <a:t>kishini</a:t>
            </a:r>
            <a:endParaRPr lang="ru-RU" sz="3600" dirty="0"/>
          </a:p>
        </p:txBody>
      </p:sp>
      <p:sp>
        <p:nvSpPr>
          <p:cNvPr id="15" name="Пятиугольник 14"/>
          <p:cNvSpPr/>
          <p:nvPr/>
        </p:nvSpPr>
        <p:spPr>
          <a:xfrm>
            <a:off x="3043456" y="4614012"/>
            <a:ext cx="5616624" cy="753800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2017 </a:t>
            </a:r>
            <a:r>
              <a:rPr lang="en-US" sz="3600" dirty="0" err="1"/>
              <a:t>yilda</a:t>
            </a:r>
            <a:r>
              <a:rPr lang="en-US" sz="3600" dirty="0"/>
              <a:t> </a:t>
            </a:r>
            <a:r>
              <a:rPr lang="en-US" sz="3600" dirty="0" smtClean="0"/>
              <a:t> </a:t>
            </a:r>
            <a:r>
              <a:rPr lang="en-US" sz="3600" dirty="0"/>
              <a:t>72,7 </a:t>
            </a:r>
            <a:r>
              <a:rPr lang="en-US" sz="3600" dirty="0" err="1" smtClean="0"/>
              <a:t>kishini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7832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  <p:bldP spid="8" grpId="0" animBg="1"/>
      <p:bldP spid="9" grpId="0" animBg="1"/>
      <p:bldP spid="10" grpId="0" animBg="1"/>
      <p:bldP spid="11" grpId="0" animBg="1"/>
      <p:bldP spid="7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15200" cy="1301006"/>
          </a:xfrm>
        </p:spPr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47451376"/>
              </p:ext>
            </p:extLst>
          </p:nvPr>
        </p:nvGraphicFramePr>
        <p:xfrm>
          <a:off x="1" y="570807"/>
          <a:ext cx="9143998" cy="74847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14323"/>
                <a:gridCol w="1161532"/>
                <a:gridCol w="1152128"/>
                <a:gridCol w="1296144"/>
                <a:gridCol w="1152128"/>
                <a:gridCol w="2267743"/>
              </a:tblGrid>
              <a:tr h="6979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 err="1">
                          <a:effectLst/>
                        </a:rPr>
                        <a:t>Hududlar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2013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2014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2015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2016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en-US" sz="1400">
                          <a:effectLst/>
                        </a:rPr>
                        <a:t>2016 yilda 2010 yilga nisbatan o’sishi (foizda)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 dirty="0" err="1">
                          <a:effectLst/>
                        </a:rPr>
                        <a:t>O’zbekiston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R</a:t>
                      </a:r>
                      <a:r>
                        <a:rPr lang="en-US" sz="1800" dirty="0" smtClean="0">
                          <a:effectLst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30492,8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31022,5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31575,3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32120,5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110,3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 dirty="0" err="1">
                          <a:effectLst/>
                        </a:rPr>
                        <a:t>Qoraqalpoqiston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en-US" sz="1800" baseline="0" dirty="0" smtClean="0">
                          <a:effectLst/>
                        </a:rPr>
                        <a:t> R.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1736,5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1763,1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1791,1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1817,5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108,1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2853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Andijon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2805,5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2857,3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2910,5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2962,3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110,8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Buxoro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1756,4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1785,4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1815,2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1843,5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109,5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Jizzax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1226,8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1250,1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1276,1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1301,0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111,5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Qashqadaryo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2895,3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2958,9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3025,6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3088,8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113,4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Navoiy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901,1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913,2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927,9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942,8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108,0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Namangan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2504,1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2554,2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2603,4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2652,4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111,5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Samarqand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3445,6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3514,8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3583,9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3651,7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111,6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Surxondaryo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2308,3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2358,3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2411,5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2462,3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113,2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Sirdaryo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763,8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777,1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790,6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803,1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110,4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Toshkent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2725,9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2758,3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2794,1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2829,3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107,0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>
                          <a:effectLst/>
                        </a:rPr>
                        <a:t>Farg’ona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3386,5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3444,9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3505,3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3564,8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110,4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 dirty="0" err="1">
                          <a:effectLst/>
                        </a:rPr>
                        <a:t>Xorazm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1684,1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1715,6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1746,9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1776,7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110,9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  <a:tr h="3754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800" dirty="0" err="1">
                          <a:effectLst/>
                        </a:rPr>
                        <a:t>Toshkent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sh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2352,9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2371,3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2393,2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>
                          <a:effectLst/>
                        </a:rPr>
                        <a:t>2424,1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400" dirty="0">
                          <a:effectLst/>
                        </a:rPr>
                        <a:t>105,5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9" marR="6519" marT="6519" marB="6519" anchor="ctr"/>
                </a:tc>
              </a:tr>
            </a:tbl>
          </a:graphicData>
        </a:graphic>
      </p:graphicFrame>
      <p:sp>
        <p:nvSpPr>
          <p:cNvPr id="6" name="Багетная рамка 5"/>
          <p:cNvSpPr/>
          <p:nvPr/>
        </p:nvSpPr>
        <p:spPr>
          <a:xfrm>
            <a:off x="-13240" y="0"/>
            <a:ext cx="9157240" cy="64807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190500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lang="en-US" sz="3000" b="1" dirty="0" err="1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Hududlar</a:t>
            </a:r>
            <a:r>
              <a:rPr lang="en-US" sz="3000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lang="en-US" sz="30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lang="en-US" sz="30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lang="en-US" sz="30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30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ming</a:t>
            </a:r>
            <a:r>
              <a:rPr lang="en-US" sz="30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r>
              <a:rPr lang="en-US" sz="30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lang="ru-RU" sz="3000" dirty="0">
              <a:solidFill>
                <a:schemeClr val="bg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01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Documents and Settings\User\Рабочий стол\Aholiga doir rasmlar\population-control-design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0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со стрелкой вниз 4"/>
          <p:cNvSpPr/>
          <p:nvPr/>
        </p:nvSpPr>
        <p:spPr>
          <a:xfrm>
            <a:off x="447980" y="188640"/>
            <a:ext cx="8136904" cy="1892744"/>
          </a:xfrm>
          <a:prstGeom prst="down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Tahliliy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ma’lumotlarga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respublikamiz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mustaqilligining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yili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(1991-2011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yillar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mobaynida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O’zbekiston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8,9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mln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kishiga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oshgan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178830" y="1918896"/>
            <a:ext cx="4272572" cy="576064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Tojikistonda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2,2 </a:t>
            </a:r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r>
              <a:rPr lang="en-US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endParaRPr lang="ru-RU" dirty="0"/>
          </a:p>
        </p:txBody>
      </p:sp>
      <p:sp>
        <p:nvSpPr>
          <p:cNvPr id="9" name="Багетная рамка 8"/>
          <p:cNvSpPr/>
          <p:nvPr/>
        </p:nvSpPr>
        <p:spPr>
          <a:xfrm>
            <a:off x="178830" y="2667115"/>
            <a:ext cx="4272572" cy="576064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Qirg’izistonda</a:t>
            </a:r>
            <a:r>
              <a:rPr lang="en-US" sz="27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1,0 </a:t>
            </a:r>
            <a:r>
              <a:rPr lang="en-US" sz="27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7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700" dirty="0"/>
          </a:p>
        </p:txBody>
      </p:sp>
      <p:sp>
        <p:nvSpPr>
          <p:cNvPr id="10" name="Багетная рамка 9"/>
          <p:cNvSpPr/>
          <p:nvPr/>
        </p:nvSpPr>
        <p:spPr>
          <a:xfrm>
            <a:off x="179512" y="3447845"/>
            <a:ext cx="4272572" cy="576064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Ozarbayjonda</a:t>
            </a:r>
            <a:r>
              <a:rPr lang="en-US" sz="27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1,9 </a:t>
            </a:r>
            <a:r>
              <a:rPr lang="en-US" sz="27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7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700" dirty="0"/>
          </a:p>
        </p:txBody>
      </p:sp>
      <p:sp>
        <p:nvSpPr>
          <p:cNvPr id="11" name="Багетная рамка 10"/>
          <p:cNvSpPr/>
          <p:nvPr/>
        </p:nvSpPr>
        <p:spPr>
          <a:xfrm>
            <a:off x="164955" y="4226366"/>
            <a:ext cx="4272572" cy="576064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Ukrainada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6,0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800" dirty="0"/>
          </a:p>
        </p:txBody>
      </p:sp>
      <p:sp>
        <p:nvSpPr>
          <p:cNvPr id="12" name="Багетная рамка 11"/>
          <p:cNvSpPr/>
          <p:nvPr/>
        </p:nvSpPr>
        <p:spPr>
          <a:xfrm>
            <a:off x="164955" y="5035892"/>
            <a:ext cx="4272572" cy="576064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Moldovada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0,8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800" dirty="0"/>
          </a:p>
        </p:txBody>
      </p:sp>
      <p:sp>
        <p:nvSpPr>
          <p:cNvPr id="13" name="Багетная рамка 12"/>
          <p:cNvSpPr/>
          <p:nvPr/>
        </p:nvSpPr>
        <p:spPr>
          <a:xfrm>
            <a:off x="4705898" y="5076519"/>
            <a:ext cx="4272572" cy="576064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Armanistonda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0,3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800" dirty="0"/>
          </a:p>
        </p:txBody>
      </p:sp>
      <p:sp>
        <p:nvSpPr>
          <p:cNvPr id="14" name="Багетная рамка 13"/>
          <p:cNvSpPr/>
          <p:nvPr/>
        </p:nvSpPr>
        <p:spPr>
          <a:xfrm>
            <a:off x="4685186" y="4246203"/>
            <a:ext cx="4272572" cy="576064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Rossiyada</a:t>
            </a:r>
            <a:r>
              <a:rPr lang="en-US" sz="32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5,4 </a:t>
            </a:r>
            <a:r>
              <a:rPr lang="en-US" sz="32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3200" dirty="0"/>
          </a:p>
        </p:txBody>
      </p:sp>
      <p:sp>
        <p:nvSpPr>
          <p:cNvPr id="15" name="Багетная рамка 14"/>
          <p:cNvSpPr/>
          <p:nvPr/>
        </p:nvSpPr>
        <p:spPr>
          <a:xfrm>
            <a:off x="4705898" y="3447845"/>
            <a:ext cx="4272572" cy="576064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Belorussiyada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0,7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800" dirty="0"/>
          </a:p>
        </p:txBody>
      </p:sp>
      <p:sp>
        <p:nvSpPr>
          <p:cNvPr id="16" name="Багетная рамка 15"/>
          <p:cNvSpPr/>
          <p:nvPr/>
        </p:nvSpPr>
        <p:spPr>
          <a:xfrm>
            <a:off x="4667979" y="2647660"/>
            <a:ext cx="4272572" cy="576064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Qozog’istonda</a:t>
            </a:r>
            <a:r>
              <a:rPr lang="en-US" sz="27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0,8 </a:t>
            </a:r>
            <a:r>
              <a:rPr lang="en-US" sz="27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7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700" dirty="0"/>
          </a:p>
        </p:txBody>
      </p:sp>
      <p:sp>
        <p:nvSpPr>
          <p:cNvPr id="17" name="Багетная рамка 16"/>
          <p:cNvSpPr/>
          <p:nvPr/>
        </p:nvSpPr>
        <p:spPr>
          <a:xfrm>
            <a:off x="4667979" y="1918896"/>
            <a:ext cx="4272572" cy="576064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Turkmanistonda</a:t>
            </a:r>
            <a:r>
              <a:rPr lang="en-US" sz="25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1,2 </a:t>
            </a:r>
            <a:r>
              <a:rPr lang="en-US" sz="25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mln</a:t>
            </a:r>
            <a:r>
              <a:rPr lang="en-US" sz="25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endParaRPr lang="ru-RU" sz="2500" dirty="0"/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1069575" y="5611956"/>
            <a:ext cx="7056784" cy="1123102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190500" algn="ctr" fontAlgn="base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solidFill>
                <a:schemeClr val="tx1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indent="1905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qo’shni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davlatlari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kamayish</a:t>
            </a:r>
            <a:r>
              <a:rPr lang="en-US" sz="2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holati</a:t>
            </a:r>
            <a:r>
              <a:rPr lang="en-US" sz="2800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kuzatilgan</a:t>
            </a:r>
            <a:r>
              <a:rPr lang="en-US" dirty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Arial" pitchFamily="34" charset="0"/>
            </a:endParaRPr>
          </a:p>
          <a:p>
            <a:pPr lvl="0" indent="1905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24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46364063"/>
              </p:ext>
            </p:extLst>
          </p:nvPr>
        </p:nvGraphicFramePr>
        <p:xfrm>
          <a:off x="1" y="504057"/>
          <a:ext cx="9143996" cy="65107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1777"/>
                <a:gridCol w="945444"/>
                <a:gridCol w="945444"/>
                <a:gridCol w="945444"/>
                <a:gridCol w="959555"/>
                <a:gridCol w="945444"/>
                <a:gridCol w="945444"/>
                <a:gridCol w="945444"/>
              </a:tblGrid>
              <a:tr h="37405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 dirty="0" err="1">
                          <a:effectLst/>
                        </a:rPr>
                        <a:t>Hududlar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41719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 dirty="0" err="1">
                          <a:effectLst/>
                        </a:rPr>
                        <a:t>O’zbekiston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Respublikasi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64,9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65,8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66,8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67,9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69,1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70,3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71,5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77395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Qoraqalpog’iston Respublikasi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 dirty="0">
                          <a:effectLst/>
                        </a:rPr>
                        <a:t>10,6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Andijon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621,5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631,2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641,0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652,4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664,5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676,9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689,0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Buxoro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41,8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42,3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42,9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43,6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44,3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45,0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45,7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Jizzax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55,0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55,9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56,8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57,8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58,9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61,3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Qashqadaryo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95,3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97,2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99,1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101,3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103,6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105,9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108,1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Navoiy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8,0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8,1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8,2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8,4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8,5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Namangan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319,8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325,3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330,5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336,6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343,3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349,9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356,5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Samarqand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195,0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198,3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201,6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205,5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209,6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213,7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217,8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Surxondaryo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108,2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110,4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112,5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114,8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117,3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120,0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122,5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Sirdaryo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169,9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172,8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175,4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178,5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181,6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184,7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187,6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Toshkent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173,4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175,1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176,8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178,7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180,9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183,2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185,5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Farg’ona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477,7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485,3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492,6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501,0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509,6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518,5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527,3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Xorazm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264,6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269,3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273,4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278,4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283,6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288,7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293,7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  <a:tr h="3740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 dirty="0" err="1">
                          <a:effectLst/>
                        </a:rPr>
                        <a:t>Toshkent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sh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6875,7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6914,1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7008,8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7044,6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7099,6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>
                          <a:effectLst/>
                        </a:rPr>
                        <a:t>7165,2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ru-RU" sz="1600" dirty="0">
                          <a:effectLst/>
                        </a:rPr>
                        <a:t>7257,9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07" marR="7107" marT="7107" marB="7107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66988" y="1559496"/>
            <a:ext cx="377026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-18360" y="0"/>
            <a:ext cx="9162360" cy="50405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1905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u="sng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Aholining</a:t>
            </a:r>
            <a:r>
              <a:rPr lang="en-US" sz="2400" b="1" u="sng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zichligi</a:t>
            </a:r>
            <a:r>
              <a:rPr lang="en-US" sz="2400" b="1" u="sng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yilda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1 kv.km.ga </a:t>
            </a:r>
            <a:r>
              <a:rPr lang="en-US" sz="24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to’g’ri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keladigan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aholi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kishi</a:t>
            </a: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solidFill>
                <a:schemeClr val="bg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42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population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118032" cy="694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нутый угол 4"/>
          <p:cNvSpPr/>
          <p:nvPr/>
        </p:nvSpPr>
        <p:spPr>
          <a:xfrm>
            <a:off x="132576" y="243816"/>
            <a:ext cx="5707176" cy="4077072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  <a:p>
            <a:pPr algn="ctr"/>
            <a:r>
              <a:rPr lang="en-US" sz="3000" dirty="0" err="1" smtClean="0">
                <a:solidFill>
                  <a:schemeClr val="bg2">
                    <a:lumMod val="10000"/>
                  </a:schemeClr>
                </a:solidFill>
              </a:rPr>
              <a:t>Respublikamiz</a:t>
            </a:r>
            <a:r>
              <a:rPr lang="en-US" sz="3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aholisi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sonining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hududlararo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taqsimlanishida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ham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sezilarli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o’zgarishlar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kuzatilmoqda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.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Ma’lumotlarga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ko’ra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hozirgi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davrda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eng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ko’p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aholi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soni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Farg’ona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vodiysi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mintaqasi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va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Zarafshon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vodiysi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mintaqasiga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to’g’ri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bg2">
                    <a:lumMod val="10000"/>
                  </a:schemeClr>
                </a:solidFill>
              </a:rPr>
              <a:t>keladi</a:t>
            </a:r>
            <a:r>
              <a:rPr lang="en-US" sz="3000" dirty="0">
                <a:solidFill>
                  <a:schemeClr val="bg2">
                    <a:lumMod val="10000"/>
                  </a:schemeClr>
                </a:solidFill>
              </a:rPr>
              <a:t>. </a:t>
            </a:r>
            <a:endParaRPr lang="ru-RU" sz="3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Выноска со стрелкой вверх 5"/>
          <p:cNvSpPr/>
          <p:nvPr/>
        </p:nvSpPr>
        <p:spPr>
          <a:xfrm>
            <a:off x="6156176" y="195392"/>
            <a:ext cx="2746960" cy="2192536"/>
          </a:xfrm>
          <a:prstGeom prst="upArrowCallout">
            <a:avLst>
              <a:gd name="adj1" fmla="val 13800"/>
              <a:gd name="adj2" fmla="val 29140"/>
              <a:gd name="adj3" fmla="val 9820"/>
              <a:gd name="adj4" fmla="val 75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Qashqadaryo</a:t>
            </a: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Surxondaryo</a:t>
            </a: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vohalari</a:t>
            </a: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mintaqasig</a:t>
            </a:r>
            <a:r>
              <a:rPr lang="en-US" sz="23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</a:t>
            </a:r>
            <a:r>
              <a:rPr lang="en-US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– 17,3 </a:t>
            </a:r>
            <a:r>
              <a:rPr lang="en-US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endParaRPr lang="ru-RU" sz="23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Выноска со стрелкой вверх 7"/>
          <p:cNvSpPr/>
          <p:nvPr/>
        </p:nvSpPr>
        <p:spPr>
          <a:xfrm>
            <a:off x="6156176" y="2636912"/>
            <a:ext cx="2746960" cy="2091932"/>
          </a:xfrm>
          <a:prstGeom prst="upArrowCallout">
            <a:avLst>
              <a:gd name="adj1" fmla="val 13800"/>
              <a:gd name="adj2" fmla="val 29140"/>
              <a:gd name="adj3" fmla="val 9820"/>
              <a:gd name="adj4" fmla="val 75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Toshkent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viloyati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Toshkent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shahriga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16,5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Выноска со стрелкой вверх 8"/>
          <p:cNvSpPr/>
          <p:nvPr/>
        </p:nvSpPr>
        <p:spPr>
          <a:xfrm>
            <a:off x="3275856" y="4426239"/>
            <a:ext cx="2746960" cy="2201562"/>
          </a:xfrm>
          <a:prstGeom prst="upArrowCallout">
            <a:avLst>
              <a:gd name="adj1" fmla="val 13800"/>
              <a:gd name="adj2" fmla="val 29140"/>
              <a:gd name="adj3" fmla="val 9820"/>
              <a:gd name="adj4" fmla="val 75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Qoraqalpog’iston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Respublikasi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Xorazm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viloyatiga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11,2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132576" y="4515864"/>
            <a:ext cx="2746960" cy="2022312"/>
          </a:xfrm>
          <a:prstGeom prst="upArrowCallout">
            <a:avLst>
              <a:gd name="adj1" fmla="val 13800"/>
              <a:gd name="adj2" fmla="val 29140"/>
              <a:gd name="adj3" fmla="val 9820"/>
              <a:gd name="adj4" fmla="val 75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Jizzax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Sirdaryo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viloyatlariga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6,6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32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Documents and Settings\User\Рабочий стол\Aholiga doir rasmlar\population650x2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22104"/>
            <a:ext cx="709958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гнутая влево стрелка 4"/>
          <p:cNvSpPr/>
          <p:nvPr/>
        </p:nvSpPr>
        <p:spPr>
          <a:xfrm>
            <a:off x="35496" y="1412776"/>
            <a:ext cx="2232248" cy="4464496"/>
          </a:xfrm>
          <a:prstGeom prst="curvedRightArrow">
            <a:avLst>
              <a:gd name="adj1" fmla="val 17922"/>
              <a:gd name="adj2" fmla="val 52458"/>
              <a:gd name="adj3" fmla="val 25000"/>
            </a:avLst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Багетная рамка 5"/>
          <p:cNvSpPr/>
          <p:nvPr/>
        </p:nvSpPr>
        <p:spPr>
          <a:xfrm>
            <a:off x="1331641" y="0"/>
            <a:ext cx="7812360" cy="3422104"/>
          </a:xfrm>
          <a:prstGeom prst="bevel">
            <a:avLst>
              <a:gd name="adj" fmla="val 7046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Umuman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olganda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bundan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buyon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ham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davlatimiz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tarkibiy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jihatida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topgan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davlatlar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tajribasidan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kelib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chiqib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2050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yilga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qisqarib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boradi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avlod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aksincha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hozirgi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10,0-12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foizdan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18-22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foizgacha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oshib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borishi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faraz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7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qilinmoqda</a:t>
            </a:r>
            <a:r>
              <a:rPr lang="en-US" sz="2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7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18" y="10777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Капля 3"/>
          <p:cNvSpPr/>
          <p:nvPr/>
        </p:nvSpPr>
        <p:spPr>
          <a:xfrm>
            <a:off x="179512" y="188640"/>
            <a:ext cx="5688632" cy="4291638"/>
          </a:xfrm>
          <a:prstGeom prst="teardrop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sonidagi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sifat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jarayonlarining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o’zgarishlari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bevosita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tarkibi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o’zgarishlari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bog’liqdir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O’zbekiston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aholisining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hozirgi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tarkibi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XX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asrning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90-yillarida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boshlangan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tug’ilish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darajasining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qisqarishiga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qaramay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hisoblanadi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187624" y="4480278"/>
            <a:ext cx="1584176" cy="432048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16200000">
            <a:off x="5543600" y="1700808"/>
            <a:ext cx="1584176" cy="432048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20072536">
            <a:off x="4939541" y="4311737"/>
            <a:ext cx="1584176" cy="432048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типовой процесс 5"/>
          <p:cNvSpPr/>
          <p:nvPr/>
        </p:nvSpPr>
        <p:spPr>
          <a:xfrm>
            <a:off x="167544" y="5063285"/>
            <a:ext cx="4044416" cy="1573389"/>
          </a:xfrm>
          <a:prstGeom prst="flowChartPredefined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30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yoshgacha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ulushi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56,5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Блок-схема: типовой процесс 9"/>
          <p:cNvSpPr/>
          <p:nvPr/>
        </p:nvSpPr>
        <p:spPr>
          <a:xfrm>
            <a:off x="4716016" y="5063285"/>
            <a:ext cx="4109932" cy="1573389"/>
          </a:xfrm>
          <a:prstGeom prst="flowChartPredefined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16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yoshgacha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bolalar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ulushi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30,1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Блок-схема: типовой процесс 10"/>
          <p:cNvSpPr/>
          <p:nvPr/>
        </p:nvSpPr>
        <p:spPr>
          <a:xfrm>
            <a:off x="6539665" y="836712"/>
            <a:ext cx="2424823" cy="3942219"/>
          </a:xfrm>
          <a:prstGeom prst="flowChartPredefined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16-29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yosh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dagilar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ulushi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26,4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75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animBg="1"/>
      <p:bldP spid="7" grpId="0" animBg="1"/>
      <p:bldP spid="8" grpId="0" animBg="1"/>
      <p:bldP spid="6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earth-people-population_463x4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4" y="-1"/>
            <a:ext cx="9113576" cy="687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0424" y="10376"/>
            <a:ext cx="87097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  </a:t>
            </a: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6" name="Блок-схема: несколько документов 5"/>
          <p:cNvSpPr/>
          <p:nvPr/>
        </p:nvSpPr>
        <p:spPr>
          <a:xfrm>
            <a:off x="467544" y="548680"/>
            <a:ext cx="7992888" cy="6120680"/>
          </a:xfrm>
          <a:prstGeom prst="flowChartMultidocumen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Dunyo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demograflarining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prognozlari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mazkur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jarayon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tobora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kuchayib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borishidan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dalolat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bermoqda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.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Xususan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, BMT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ekspertlarining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prognozlariga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muvofiq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, 2050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yilga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borib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dunyoda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eng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yuqori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qarish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darajasi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72,7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foizga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etishi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taxmin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qilinmoqda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9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User\Рабочий стол\Aholiga doir rasmlar\Lagos-ranks-2nd-on-World’s-Least-Liveable-Cit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9095"/>
            <a:ext cx="9143999" cy="688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нутый угол 4"/>
          <p:cNvSpPr/>
          <p:nvPr/>
        </p:nvSpPr>
        <p:spPr>
          <a:xfrm>
            <a:off x="251520" y="188640"/>
            <a:ext cx="8568952" cy="6480720"/>
          </a:xfrm>
          <a:prstGeom prst="foldedCorner">
            <a:avLst/>
          </a:prstGeom>
          <a:solidFill>
            <a:schemeClr val="accent1">
              <a:lumMod val="40000"/>
              <a:lumOff val="6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2007-2016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yillarda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O’zbekistonda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yoshdagi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20,7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bo’lgan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yoshdagi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55,0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foizga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ortgan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Tahlil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natijalari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yoshdan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katta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bo’lgan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yoshdagi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nisbatan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sur’atda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o’sganligini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ko’rsatadi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tomondan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Ikkinchi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jahon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urushidan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keyingi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“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to’ldirish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”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davrida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tug’ilgan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bugungi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kunda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keksalar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guruhi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qatoriga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qo’shilishi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ikkinchi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tomondan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o’rtacha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yoshining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nisbatan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oshayotganligi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izohlanadi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Ma’lumotlarga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2000-2016-yillarda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O’zbekiston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aholisining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nisbatan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sust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keksayayotgan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hududlarida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qarish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indeksi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ko’tarilib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bormoqda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navbatida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yaqin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kelajakda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respublikamizning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barcha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hududlarida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keksayish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darajasi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rivojlanishini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ko’rsatadi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310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Documents and Settings\User\Рабочий стол\Aholiga doir rasmlar\people-spread-across-world-map-diversity-around-world-population-community-vector-972979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880" y="15009"/>
            <a:ext cx="9138929" cy="684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179512" y="3434070"/>
            <a:ext cx="8784976" cy="3235290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keksayish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mamlakatlar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milliy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iqtisodiyotining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rivojlanishiga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o’zining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salbiy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ta’sirini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o’tkazadi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qator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ijtimoiy-iqtisodiy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oqibatlarga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kutilmoqda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Штриховая стрелка вправо 5"/>
          <p:cNvSpPr/>
          <p:nvPr/>
        </p:nvSpPr>
        <p:spPr>
          <a:xfrm rot="16200000">
            <a:off x="6876256" y="1787150"/>
            <a:ext cx="2016224" cy="1152128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31750"/>
          </a:effectLst>
          <a:scene3d>
            <a:camera prst="perspective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16200000">
            <a:off x="2467540" y="1828595"/>
            <a:ext cx="2016224" cy="1152128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31750"/>
          </a:effectLst>
          <a:scene3d>
            <a:camera prst="perspective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 rot="16200000">
            <a:off x="4788024" y="1828594"/>
            <a:ext cx="2016224" cy="1152128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31750"/>
          </a:effectLst>
          <a:scene3d>
            <a:camera prst="perspective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 rot="16200000">
            <a:off x="107504" y="1781200"/>
            <a:ext cx="2016224" cy="1152128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31750"/>
          </a:effectLst>
          <a:scene3d>
            <a:camera prst="perspective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68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User\Рабочий стол\Aholiga doir rasmlar\people-of-the-wor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41"/>
            <a:ext cx="9144000" cy="683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Штриховая стрелка вправо 3"/>
          <p:cNvSpPr/>
          <p:nvPr/>
        </p:nvSpPr>
        <p:spPr>
          <a:xfrm rot="3099321">
            <a:off x="232335" y="305071"/>
            <a:ext cx="1440160" cy="136815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триховая стрелка вправо 5"/>
          <p:cNvSpPr/>
          <p:nvPr/>
        </p:nvSpPr>
        <p:spPr>
          <a:xfrm rot="3099321">
            <a:off x="802719" y="1933872"/>
            <a:ext cx="1440160" cy="136815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документ 4"/>
          <p:cNvSpPr/>
          <p:nvPr/>
        </p:nvSpPr>
        <p:spPr>
          <a:xfrm>
            <a:off x="936188" y="3580119"/>
            <a:ext cx="7560840" cy="3154258"/>
          </a:xfrm>
          <a:prstGeom prst="flowChartDocumen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Mamlakatimizning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oxirgi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yillardagi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tendentsiyalari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davlatimizda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muntazam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ravishda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kelinayotgan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ijtimoiy-iqtisodiy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davlat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hududiy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dasturlari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barpo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qiluvchi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yuksak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salohiyat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vujudga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kelganligi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samarali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foydalanishga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zamin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yaratilganligidan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Штриховая стрелка вправо 7"/>
          <p:cNvSpPr/>
          <p:nvPr/>
        </p:nvSpPr>
        <p:spPr>
          <a:xfrm rot="8021463">
            <a:off x="6419343" y="1933872"/>
            <a:ext cx="1440160" cy="136815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 rot="8050051">
            <a:off x="7211430" y="329413"/>
            <a:ext cx="1440160" cy="136815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6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5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Documents and Settings\User\Рабочий стол\Aholiga doir rasmlar\ThinkstockPhotos-64526159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амять с посл. доступом 2"/>
          <p:cNvSpPr/>
          <p:nvPr/>
        </p:nvSpPr>
        <p:spPr>
          <a:xfrm>
            <a:off x="395536" y="404664"/>
            <a:ext cx="8136904" cy="6048672"/>
          </a:xfrm>
          <a:prstGeom prst="flowChartMagnetic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navbatda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ijtimoiy-mehnat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sohasiga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sezilarli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ta’sir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ko’rsatib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milliy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iqtisodiyot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jamiyat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rivojlanishining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asosiy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omili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bo’lib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bandlik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ishsizlik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darajasining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miqdoriga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yalpi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chiqarish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to’g’ri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keladigan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o’rtacha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daromad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ko’rsatkichlarini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-joy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ta’minlash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keksaygan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yoshdagi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pensiya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ta’minoti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tashkillashtirishga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bevosita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ta’sir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9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Documents and Settings\User\Рабочий стол\Aholiga doir rasmlar\1485601309_img1978794_inostrantsyi_v_german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944"/>
            <a:ext cx="9144000" cy="393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Блок-схема: документ 5"/>
          <p:cNvSpPr/>
          <p:nvPr/>
        </p:nvSpPr>
        <p:spPr>
          <a:xfrm>
            <a:off x="0" y="0"/>
            <a:ext cx="9144000" cy="3789040"/>
          </a:xfrm>
          <a:prstGeom prst="flowChartDocumen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Demografik</a:t>
            </a:r>
            <a:r>
              <a:rPr lang="en-US" sz="2800" b="1" dirty="0"/>
              <a:t> </a:t>
            </a:r>
            <a:r>
              <a:rPr lang="en-US" sz="2800" b="1" dirty="0" err="1"/>
              <a:t>jarayonlar</a:t>
            </a:r>
            <a:r>
              <a:rPr lang="en-US" sz="2800" b="1" dirty="0"/>
              <a:t> </a:t>
            </a:r>
            <a:r>
              <a:rPr lang="en-US" sz="2800" dirty="0"/>
              <a:t>—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aholining</a:t>
            </a:r>
            <a:r>
              <a:rPr lang="en-US" sz="2800" dirty="0"/>
              <a:t> </a:t>
            </a:r>
            <a:r>
              <a:rPr lang="en-US" sz="2800" dirty="0" err="1"/>
              <a:t>vaqt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makonlarda</a:t>
            </a:r>
            <a:r>
              <a:rPr lang="en-US" sz="2800" dirty="0"/>
              <a:t> </a:t>
            </a:r>
            <a:r>
              <a:rPr lang="en-US" sz="2800" dirty="0" err="1"/>
              <a:t>rivojlanishini</a:t>
            </a:r>
            <a:r>
              <a:rPr lang="en-US" sz="2800" dirty="0"/>
              <a:t> </a:t>
            </a:r>
            <a:r>
              <a:rPr lang="en-US" sz="2800" dirty="0" err="1"/>
              <a:t>aks</a:t>
            </a:r>
            <a:r>
              <a:rPr lang="en-US" sz="2800" dirty="0"/>
              <a:t> </a:t>
            </a:r>
            <a:r>
              <a:rPr lang="en-US" sz="2800" dirty="0" err="1"/>
              <a:t>ettiradigan</a:t>
            </a:r>
            <a:r>
              <a:rPr lang="en-US" sz="2800" dirty="0"/>
              <a:t> </a:t>
            </a:r>
            <a:r>
              <a:rPr lang="en-US" sz="2800" dirty="0" err="1"/>
              <a:t>hodisalar</a:t>
            </a:r>
            <a:r>
              <a:rPr lang="en-US" sz="2800" dirty="0"/>
              <a:t> </a:t>
            </a:r>
            <a:r>
              <a:rPr lang="en-US" sz="2800" dirty="0" err="1"/>
              <a:t>boʻlib</a:t>
            </a:r>
            <a:r>
              <a:rPr lang="en-US" sz="2800" dirty="0"/>
              <a:t>, </a:t>
            </a:r>
            <a:r>
              <a:rPr lang="en-US" sz="2800" dirty="0" err="1"/>
              <a:t>uning</a:t>
            </a:r>
            <a:r>
              <a:rPr lang="en-US" sz="2800" dirty="0"/>
              <a:t> </a:t>
            </a:r>
            <a:r>
              <a:rPr lang="en-US" sz="2800" dirty="0" err="1"/>
              <a:t>koʻpayishi</a:t>
            </a:r>
            <a:r>
              <a:rPr lang="en-US" sz="2800" dirty="0"/>
              <a:t>, </a:t>
            </a:r>
            <a:r>
              <a:rPr lang="en-US" sz="2800" dirty="0" err="1"/>
              <a:t>oʻlimi</a:t>
            </a:r>
            <a:r>
              <a:rPr lang="en-US" sz="2800" dirty="0"/>
              <a:t>, </a:t>
            </a:r>
            <a:r>
              <a:rPr lang="en-US" sz="2800" dirty="0" err="1"/>
              <a:t>jinsi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yosh</a:t>
            </a:r>
            <a:r>
              <a:rPr lang="en-US" sz="2800" dirty="0"/>
              <a:t> </a:t>
            </a:r>
            <a:r>
              <a:rPr lang="en-US" sz="2800" dirty="0" err="1"/>
              <a:t>tarkibi</a:t>
            </a:r>
            <a:r>
              <a:rPr lang="en-US" sz="2800" dirty="0"/>
              <a:t> </a:t>
            </a:r>
            <a:r>
              <a:rPr lang="en-US" sz="2800" dirty="0" err="1"/>
              <a:t>hamda</a:t>
            </a:r>
            <a:r>
              <a:rPr lang="en-US" sz="2800" dirty="0"/>
              <a:t> </a:t>
            </a:r>
            <a:r>
              <a:rPr lang="en-US" sz="2800" dirty="0" err="1"/>
              <a:t>mehnat</a:t>
            </a:r>
            <a:r>
              <a:rPr lang="en-US" sz="2800" dirty="0"/>
              <a:t> </a:t>
            </a:r>
            <a:r>
              <a:rPr lang="en-US" sz="2800" dirty="0" err="1"/>
              <a:t>resurslarining</a:t>
            </a:r>
            <a:r>
              <a:rPr lang="en-US" sz="2800" dirty="0"/>
              <a:t> </a:t>
            </a:r>
            <a:r>
              <a:rPr lang="en-US" sz="2800" dirty="0" err="1"/>
              <a:t>miqdor</a:t>
            </a:r>
            <a:r>
              <a:rPr lang="en-US" sz="2800" dirty="0"/>
              <a:t> </a:t>
            </a:r>
            <a:r>
              <a:rPr lang="en-US" sz="2800" dirty="0" err="1"/>
              <a:t>jihatidan</a:t>
            </a:r>
            <a:r>
              <a:rPr lang="en-US" sz="2800" dirty="0"/>
              <a:t> </a:t>
            </a:r>
            <a:r>
              <a:rPr lang="en-US" sz="2800" dirty="0" err="1"/>
              <a:t>oʻzgarishlari</a:t>
            </a:r>
            <a:r>
              <a:rPr lang="en-US" sz="2800" dirty="0"/>
              <a:t> </a:t>
            </a:r>
            <a:r>
              <a:rPr lang="en-US" sz="2800" dirty="0" err="1"/>
              <a:t>bevosita</a:t>
            </a:r>
            <a:r>
              <a:rPr lang="en-US" sz="2800" dirty="0"/>
              <a:t> </a:t>
            </a:r>
            <a:r>
              <a:rPr lang="en-US" sz="2800" dirty="0" err="1"/>
              <a:t>jamiyatning</a:t>
            </a:r>
            <a:r>
              <a:rPr lang="en-US" sz="2800" dirty="0"/>
              <a:t> </a:t>
            </a:r>
            <a:r>
              <a:rPr lang="en-US" sz="2800" dirty="0" err="1"/>
              <a:t>hamda</a:t>
            </a:r>
            <a:r>
              <a:rPr lang="en-US" sz="2800" dirty="0"/>
              <a:t> </a:t>
            </a:r>
            <a:r>
              <a:rPr lang="en-US" sz="2800" dirty="0" err="1"/>
              <a:t>milliy</a:t>
            </a:r>
            <a:r>
              <a:rPr lang="en-US" sz="2800" dirty="0"/>
              <a:t> </a:t>
            </a:r>
            <a:r>
              <a:rPr lang="en-US" sz="2800" dirty="0" err="1"/>
              <a:t>iqtisodiyotning</a:t>
            </a:r>
            <a:r>
              <a:rPr lang="en-US" sz="2800" dirty="0"/>
              <a:t> </a:t>
            </a:r>
            <a:r>
              <a:rPr lang="en-US" sz="2800" dirty="0" err="1"/>
              <a:t>ijtimoiy-iqtisodiy</a:t>
            </a:r>
            <a:r>
              <a:rPr lang="en-US" sz="2800" dirty="0"/>
              <a:t> </a:t>
            </a:r>
            <a:r>
              <a:rPr lang="en-US" sz="2800" dirty="0" err="1"/>
              <a:t>rivojlanishiga</a:t>
            </a:r>
            <a:r>
              <a:rPr lang="en-US" sz="2800" dirty="0"/>
              <a:t> </a:t>
            </a:r>
            <a:r>
              <a:rPr lang="en-US" sz="2800" dirty="0" err="1"/>
              <a:t>taʼsir</a:t>
            </a:r>
            <a:r>
              <a:rPr lang="en-US" sz="2800" dirty="0"/>
              <a:t> </a:t>
            </a:r>
            <a:r>
              <a:rPr lang="en-US" sz="2800" dirty="0" err="1"/>
              <a:t>koʻrsatuvchi</a:t>
            </a:r>
            <a:r>
              <a:rPr lang="en-US" sz="2800" dirty="0"/>
              <a:t> </a:t>
            </a:r>
            <a:r>
              <a:rPr lang="en-US" sz="2800" dirty="0" err="1"/>
              <a:t>hodisa</a:t>
            </a:r>
            <a:r>
              <a:rPr lang="en-US" sz="2800" dirty="0"/>
              <a:t> </a:t>
            </a:r>
            <a:r>
              <a:rPr lang="en-US" sz="2800" dirty="0" err="1"/>
              <a:t>hisoblanadi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8754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Documents and Settings\User\Рабочий стол\Aholiga doir rasmlar\rtx2wc3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" y="4462"/>
            <a:ext cx="9132032" cy="685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несколько документов 3"/>
          <p:cNvSpPr/>
          <p:nvPr/>
        </p:nvSpPr>
        <p:spPr>
          <a:xfrm>
            <a:off x="395536" y="791325"/>
            <a:ext cx="7992888" cy="5279807"/>
          </a:xfrm>
          <a:prstGeom prst="flowChartMultidocumen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Maʼlumki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jamiyatdagi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voqealar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umumiy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muayyan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individual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tasodifiy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sabablar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taʼsiri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ostida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Bu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ayrim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voqeliklar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vujudga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baʼzi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sabablarga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koʻra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individual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noyobdir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lekin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jarayonlar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muntazam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ravishda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oʻzgarib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6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Documents and Settings\User\Рабочий стол\Aholiga doir rasmlar\population_clip_art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Штриховая стрелка вправо 2"/>
          <p:cNvSpPr/>
          <p:nvPr/>
        </p:nvSpPr>
        <p:spPr>
          <a:xfrm>
            <a:off x="143203" y="317381"/>
            <a:ext cx="1440160" cy="720080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2820279" y="670665"/>
            <a:ext cx="6209726" cy="3453067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Xorijiy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mamlakatlardagi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innovatsion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tendensiyalarning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taʼsiridagi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yetakchi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mutaxassislar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hozirgi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davrda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insoniyatning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muhim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dolzarb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omillar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sifatida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tan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olinmoqda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683568" y="1760584"/>
            <a:ext cx="1440160" cy="720080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триховая стрелка вправо 6"/>
          <p:cNvSpPr/>
          <p:nvPr/>
        </p:nvSpPr>
        <p:spPr>
          <a:xfrm>
            <a:off x="971600" y="2492896"/>
            <a:ext cx="1440160" cy="720080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1391883" y="3212976"/>
            <a:ext cx="1440160" cy="720080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1644214" y="3933056"/>
            <a:ext cx="1440160" cy="720080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395536" y="1040504"/>
            <a:ext cx="1440160" cy="720080"/>
          </a:xfrm>
          <a:prstGeom prst="striped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81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Documents and Settings\User\Рабочий стол\Aholiga doir rasmlar\Population-Explos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48"/>
            <a:ext cx="9144000" cy="682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07504" y="188640"/>
            <a:ext cx="7560840" cy="3096344"/>
          </a:xfrm>
          <a:prstGeom prst="wedgeRoundRectCallout">
            <a:avLst>
              <a:gd name="adj1" fmla="val -4790"/>
              <a:gd name="adj2" fmla="val 83594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Aholi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miqdorining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oʻzgarish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dinamikasi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barcha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hududlarda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mutanosib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joylashuvi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tarkibiy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tuzilishi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koʻpincha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davlatimizning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iqtisodiy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rivojlanishning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strategik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omillari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kelajak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uchun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ijtimoiy-iqtisodiy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parametrlarini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shakllantirishiga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taʼsir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etuvchi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asosiy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omil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4">
                    <a:lumMod val="50000"/>
                  </a:schemeClr>
                </a:solidFill>
              </a:rPr>
              <a:t>hisoblanadi</a:t>
            </a:r>
            <a:r>
              <a:rPr lang="en-US" sz="2800" dirty="0">
                <a:solidFill>
                  <a:schemeClr val="accent4">
                    <a:lumMod val="50000"/>
                  </a:schemeClr>
                </a:solidFill>
              </a:rPr>
              <a:t>. </a:t>
            </a:r>
            <a:endParaRPr lang="ru-RU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88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Documents and Settings\User\Рабочий стол\Aholiga doir rasmlar\Population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1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лево 3"/>
          <p:cNvSpPr/>
          <p:nvPr/>
        </p:nvSpPr>
        <p:spPr>
          <a:xfrm rot="20737047">
            <a:off x="5144820" y="3407134"/>
            <a:ext cx="3600400" cy="1872208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C00000"/>
                </a:solidFill>
              </a:rPr>
              <a:t>25 </a:t>
            </a:r>
            <a:r>
              <a:rPr lang="en-US" sz="3200" dirty="0" err="1">
                <a:solidFill>
                  <a:srgbClr val="C00000"/>
                </a:solidFill>
              </a:rPr>
              <a:t>promilledan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6" name="Стрелка влево 5"/>
          <p:cNvSpPr/>
          <p:nvPr/>
        </p:nvSpPr>
        <p:spPr>
          <a:xfrm rot="20792843">
            <a:off x="807401" y="3906566"/>
            <a:ext cx="3600400" cy="1872208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15 </a:t>
            </a:r>
            <a:r>
              <a:rPr lang="en-US" sz="2800" dirty="0" err="1">
                <a:solidFill>
                  <a:srgbClr val="C00000"/>
                </a:solidFill>
              </a:rPr>
              <a:t>promillegacha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251520" y="102676"/>
            <a:ext cx="7704856" cy="3038292"/>
          </a:xfrm>
          <a:prstGeom prst="bevel">
            <a:avLst>
              <a:gd name="adj" fmla="val 6303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err="1">
                <a:solidFill>
                  <a:srgbClr val="C00000"/>
                </a:solidFill>
              </a:rPr>
              <a:t>Oʻzbekistonda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aholining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tabiiy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oʻsish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surʼatlarining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beqaror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oʻsmayotganligi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sababli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demografik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rivojlanish</a:t>
            </a:r>
            <a:r>
              <a:rPr lang="en-US" sz="2600" dirty="0">
                <a:solidFill>
                  <a:srgbClr val="C00000"/>
                </a:solidFill>
              </a:rPr>
              <a:t> ham </a:t>
            </a:r>
            <a:r>
              <a:rPr lang="en-US" sz="2600" dirty="0" err="1">
                <a:solidFill>
                  <a:srgbClr val="C00000"/>
                </a:solidFill>
              </a:rPr>
              <a:t>notekis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rivojlanmoqda</a:t>
            </a:r>
            <a:r>
              <a:rPr lang="en-US" sz="2600" dirty="0">
                <a:solidFill>
                  <a:srgbClr val="C00000"/>
                </a:solidFill>
              </a:rPr>
              <a:t>. </a:t>
            </a:r>
            <a:r>
              <a:rPr lang="en-US" sz="2600" dirty="0" err="1">
                <a:solidFill>
                  <a:srgbClr val="C00000"/>
                </a:solidFill>
              </a:rPr>
              <a:t>Shu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munosabat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bilan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jahon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demografik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koʻrsatkichlari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bilan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taqqoslaganda</a:t>
            </a:r>
            <a:r>
              <a:rPr lang="en-US" sz="2600" dirty="0">
                <a:solidFill>
                  <a:srgbClr val="C00000"/>
                </a:solidFill>
              </a:rPr>
              <a:t>, </a:t>
            </a:r>
            <a:r>
              <a:rPr lang="en-US" sz="2600" dirty="0" err="1">
                <a:solidFill>
                  <a:srgbClr val="C00000"/>
                </a:solidFill>
              </a:rPr>
              <a:t>Oʻzbekiston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tabiiy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ravishda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oʻsish</a:t>
            </a:r>
            <a:r>
              <a:rPr lang="en-US" sz="2600" dirty="0">
                <a:solidFill>
                  <a:srgbClr val="C00000"/>
                </a:solidFill>
              </a:rPr>
              <a:t> </a:t>
            </a:r>
            <a:r>
              <a:rPr lang="en-US" sz="2600" dirty="0" err="1">
                <a:solidFill>
                  <a:srgbClr val="C00000"/>
                </a:solidFill>
              </a:rPr>
              <a:t>surʼati</a:t>
            </a:r>
            <a:endParaRPr lang="ru-RU" sz="2600" dirty="0">
              <a:solidFill>
                <a:srgbClr val="C00000"/>
              </a:solidFill>
            </a:endParaRPr>
          </a:p>
        </p:txBody>
      </p:sp>
      <p:sp>
        <p:nvSpPr>
          <p:cNvPr id="7" name="Блок-схема: типовой процесс 6"/>
          <p:cNvSpPr/>
          <p:nvPr/>
        </p:nvSpPr>
        <p:spPr>
          <a:xfrm>
            <a:off x="4616219" y="5532325"/>
            <a:ext cx="4129001" cy="1224136"/>
          </a:xfrm>
          <a:prstGeom prst="flowChartPredefinedProcess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rgbClr val="C00000"/>
                </a:solidFill>
              </a:rPr>
              <a:t>Tushgan</a:t>
            </a:r>
            <a:r>
              <a:rPr lang="en-US" sz="2800" dirty="0" smtClean="0">
                <a:solidFill>
                  <a:srgbClr val="C00000"/>
                </a:solidFill>
              </a:rPr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1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160545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9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 со стрелкой вниз 4"/>
          <p:cNvSpPr/>
          <p:nvPr/>
        </p:nvSpPr>
        <p:spPr>
          <a:xfrm>
            <a:off x="107504" y="109737"/>
            <a:ext cx="8856984" cy="3967335"/>
          </a:xfrm>
          <a:prstGeom prst="downArrowCallout">
            <a:avLst>
              <a:gd name="adj1" fmla="val 15744"/>
              <a:gd name="adj2" fmla="val 25000"/>
              <a:gd name="adj3" fmla="val 18521"/>
              <a:gd name="adj4" fmla="val 739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/>
              <a:t>   </a:t>
            </a:r>
            <a:r>
              <a:rPr lang="en-US" sz="2600" b="1" dirty="0" err="1" smtClean="0"/>
              <a:t>Jahon</a:t>
            </a:r>
            <a:r>
              <a:rPr lang="en-US" sz="2600" b="1" dirty="0" smtClean="0"/>
              <a:t> </a:t>
            </a:r>
            <a:r>
              <a:rPr lang="en-US" sz="2600" b="1" dirty="0" err="1"/>
              <a:t>amaliyotida</a:t>
            </a:r>
            <a:r>
              <a:rPr lang="en-US" sz="2600" b="1" dirty="0"/>
              <a:t> </a:t>
            </a:r>
            <a:r>
              <a:rPr lang="en-US" sz="2600" b="1" dirty="0" err="1"/>
              <a:t>demografik</a:t>
            </a:r>
            <a:r>
              <a:rPr lang="en-US" sz="2600" b="1" dirty="0"/>
              <a:t> </a:t>
            </a:r>
            <a:r>
              <a:rPr lang="en-US" sz="2600" b="1" dirty="0" err="1"/>
              <a:t>rivojlanishning</a:t>
            </a:r>
            <a:r>
              <a:rPr lang="en-US" sz="2600" b="1" dirty="0"/>
              <a:t> </a:t>
            </a:r>
            <a:r>
              <a:rPr lang="en-US" sz="2600" b="1" dirty="0" err="1"/>
              <a:t>toʻrtinchi</a:t>
            </a:r>
            <a:r>
              <a:rPr lang="en-US" sz="2600" b="1" dirty="0"/>
              <a:t> </a:t>
            </a:r>
            <a:r>
              <a:rPr lang="en-US" sz="2600" b="1" dirty="0" err="1"/>
              <a:t>bosqich</a:t>
            </a:r>
            <a:r>
              <a:rPr lang="en-US" sz="2600" b="1" dirty="0"/>
              <a:t> </a:t>
            </a:r>
            <a:r>
              <a:rPr lang="en-US" sz="2600" b="1" dirty="0" err="1"/>
              <a:t>oʻlim</a:t>
            </a:r>
            <a:r>
              <a:rPr lang="en-US" sz="2600" b="1" dirty="0"/>
              <a:t> </a:t>
            </a:r>
            <a:r>
              <a:rPr lang="en-US" sz="2600" b="1" dirty="0" err="1"/>
              <a:t>koʻrsatkichi</a:t>
            </a:r>
            <a:r>
              <a:rPr lang="en-US" sz="2600" b="1" dirty="0"/>
              <a:t> </a:t>
            </a:r>
            <a:r>
              <a:rPr lang="en-US" sz="2600" b="1" dirty="0" err="1"/>
              <a:t>tugʻilishdan</a:t>
            </a:r>
            <a:r>
              <a:rPr lang="en-US" sz="2600" b="1" dirty="0"/>
              <a:t> </a:t>
            </a:r>
            <a:r>
              <a:rPr lang="en-US" sz="2600" b="1" dirty="0" err="1"/>
              <a:t>oshib</a:t>
            </a:r>
            <a:r>
              <a:rPr lang="en-US" sz="2600" b="1" dirty="0"/>
              <a:t> </a:t>
            </a:r>
            <a:r>
              <a:rPr lang="en-US" sz="2600" b="1" dirty="0" err="1"/>
              <a:t>ketishi</a:t>
            </a:r>
            <a:r>
              <a:rPr lang="en-US" sz="2600" b="1" dirty="0"/>
              <a:t> </a:t>
            </a:r>
            <a:r>
              <a:rPr lang="en-US" sz="2600" b="1" dirty="0" err="1"/>
              <a:t>bilan</a:t>
            </a:r>
            <a:r>
              <a:rPr lang="en-US" sz="2600" b="1" dirty="0"/>
              <a:t> </a:t>
            </a:r>
            <a:r>
              <a:rPr lang="en-US" sz="2600" b="1" dirty="0" err="1"/>
              <a:t>ifodalanishi</a:t>
            </a:r>
            <a:r>
              <a:rPr lang="en-US" sz="2600" b="1" dirty="0"/>
              <a:t> </a:t>
            </a:r>
            <a:r>
              <a:rPr lang="en-US" sz="2600" b="1" dirty="0" err="1"/>
              <a:t>va</a:t>
            </a:r>
            <a:r>
              <a:rPr lang="en-US" sz="2600" b="1" dirty="0"/>
              <a:t> </a:t>
            </a:r>
            <a:r>
              <a:rPr lang="en-US" sz="2600" b="1" dirty="0" err="1"/>
              <a:t>depopulyatsiya</a:t>
            </a:r>
            <a:r>
              <a:rPr lang="en-US" sz="2600" b="1" dirty="0"/>
              <a:t> </a:t>
            </a:r>
            <a:r>
              <a:rPr lang="en-US" sz="2600" b="1" dirty="0" err="1"/>
              <a:t>jarayoni</a:t>
            </a:r>
            <a:r>
              <a:rPr lang="en-US" sz="2600" b="1" dirty="0"/>
              <a:t> </a:t>
            </a:r>
            <a:r>
              <a:rPr lang="en-US" sz="2600" b="1" dirty="0" err="1"/>
              <a:t>kirib</a:t>
            </a:r>
            <a:r>
              <a:rPr lang="en-US" sz="2600" b="1" dirty="0"/>
              <a:t> </a:t>
            </a:r>
            <a:r>
              <a:rPr lang="en-US" sz="2600" b="1" dirty="0" err="1"/>
              <a:t>kelishi</a:t>
            </a:r>
            <a:r>
              <a:rPr lang="en-US" sz="2600" b="1" dirty="0"/>
              <a:t> </a:t>
            </a:r>
            <a:r>
              <a:rPr lang="en-US" sz="2600" b="1" dirty="0" err="1"/>
              <a:t>bilan</a:t>
            </a:r>
            <a:r>
              <a:rPr lang="en-US" sz="2600" b="1" dirty="0"/>
              <a:t> </a:t>
            </a:r>
            <a:r>
              <a:rPr lang="en-US" sz="2600" b="1" dirty="0" err="1"/>
              <a:t>xarakterlidir</a:t>
            </a:r>
            <a:r>
              <a:rPr lang="en-US" sz="2600" b="1" dirty="0"/>
              <a:t>, </a:t>
            </a:r>
            <a:r>
              <a:rPr lang="en-US" sz="2600" b="1" dirty="0" err="1"/>
              <a:t>yaʼni</a:t>
            </a:r>
            <a:r>
              <a:rPr lang="en-US" sz="2600" b="1" dirty="0"/>
              <a:t> </a:t>
            </a:r>
            <a:r>
              <a:rPr lang="en-US" sz="2600" b="1" dirty="0" err="1"/>
              <a:t>aholining</a:t>
            </a:r>
            <a:r>
              <a:rPr lang="en-US" sz="2600" b="1" dirty="0"/>
              <a:t> </a:t>
            </a:r>
            <a:r>
              <a:rPr lang="en-US" sz="2600" b="1" dirty="0" err="1"/>
              <a:t>tabiiy</a:t>
            </a:r>
            <a:r>
              <a:rPr lang="en-US" sz="2600" b="1" dirty="0"/>
              <a:t> </a:t>
            </a:r>
            <a:r>
              <a:rPr lang="en-US" sz="2600" b="1" dirty="0" err="1"/>
              <a:t>oʻsishi</a:t>
            </a:r>
            <a:r>
              <a:rPr lang="en-US" sz="2600" b="1" dirty="0"/>
              <a:t> </a:t>
            </a:r>
            <a:r>
              <a:rPr lang="en-US" sz="2600" b="1" dirty="0" err="1"/>
              <a:t>tarkibida</a:t>
            </a:r>
            <a:r>
              <a:rPr lang="en-US" sz="2600" b="1" dirty="0"/>
              <a:t> </a:t>
            </a:r>
            <a:r>
              <a:rPr lang="en-US" sz="2600" b="1" dirty="0" err="1"/>
              <a:t>tez</a:t>
            </a:r>
            <a:r>
              <a:rPr lang="en-US" sz="2600" b="1" dirty="0"/>
              <a:t> </a:t>
            </a:r>
            <a:r>
              <a:rPr lang="en-US" sz="2600" b="1" dirty="0" err="1"/>
              <a:t>surʼatlar</a:t>
            </a:r>
            <a:r>
              <a:rPr lang="en-US" sz="2600" b="1" dirty="0"/>
              <a:t> </a:t>
            </a:r>
            <a:r>
              <a:rPr lang="en-US" sz="2600" b="1" dirty="0" err="1"/>
              <a:t>bilan</a:t>
            </a:r>
            <a:r>
              <a:rPr lang="en-US" sz="2600" b="1" dirty="0"/>
              <a:t> </a:t>
            </a:r>
            <a:r>
              <a:rPr lang="en-US" sz="2600" b="1" dirty="0" err="1"/>
              <a:t>demografik</a:t>
            </a:r>
            <a:r>
              <a:rPr lang="en-US" sz="2600" b="1" dirty="0"/>
              <a:t> </a:t>
            </a:r>
            <a:r>
              <a:rPr lang="en-US" sz="2600" b="1" dirty="0" err="1"/>
              <a:t>qarishi</a:t>
            </a:r>
            <a:r>
              <a:rPr lang="en-US" sz="2600" b="1" dirty="0"/>
              <a:t> </a:t>
            </a:r>
            <a:r>
              <a:rPr lang="en-US" sz="2600" b="1" dirty="0" err="1"/>
              <a:t>tufayli</a:t>
            </a:r>
            <a:r>
              <a:rPr lang="en-US" sz="2600" b="1" dirty="0"/>
              <a:t> </a:t>
            </a:r>
            <a:r>
              <a:rPr lang="en-US" sz="2600" b="1" dirty="0" err="1"/>
              <a:t>aholining</a:t>
            </a:r>
            <a:r>
              <a:rPr lang="en-US" sz="2600" b="1" dirty="0"/>
              <a:t> </a:t>
            </a:r>
            <a:r>
              <a:rPr lang="en-US" sz="2600" b="1" dirty="0" err="1"/>
              <a:t>mutlaq</a:t>
            </a:r>
            <a:r>
              <a:rPr lang="en-US" sz="2600" b="1" dirty="0"/>
              <a:t> </a:t>
            </a:r>
            <a:r>
              <a:rPr lang="en-US" sz="2600" b="1" dirty="0" err="1"/>
              <a:t>kamayishiga</a:t>
            </a:r>
            <a:r>
              <a:rPr lang="en-US" sz="2600" b="1" dirty="0"/>
              <a:t> </a:t>
            </a:r>
            <a:r>
              <a:rPr lang="en-US" sz="2600" b="1" dirty="0" err="1"/>
              <a:t>olib</a:t>
            </a:r>
            <a:r>
              <a:rPr lang="en-US" sz="2600" b="1" dirty="0"/>
              <a:t> </a:t>
            </a:r>
            <a:r>
              <a:rPr lang="en-US" sz="2600" b="1" dirty="0" err="1"/>
              <a:t>kelishini</a:t>
            </a:r>
            <a:r>
              <a:rPr lang="en-US" sz="2600" b="1" dirty="0"/>
              <a:t> </a:t>
            </a:r>
            <a:r>
              <a:rPr lang="en-US" sz="2600" b="1" dirty="0" err="1"/>
              <a:t>belgilab</a:t>
            </a:r>
            <a:r>
              <a:rPr lang="en-US" sz="2600" b="1" dirty="0"/>
              <a:t> </a:t>
            </a:r>
            <a:r>
              <a:rPr lang="en-US" sz="2600" b="1" dirty="0" err="1"/>
              <a:t>beradi</a:t>
            </a:r>
            <a:r>
              <a:rPr lang="en-US" sz="2600" b="1" dirty="0"/>
              <a:t>. 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249060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Documents and Settings\User\Рабочий стол\Aholiga doir rasmlar\population-segment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4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агетная рамка 5"/>
          <p:cNvSpPr/>
          <p:nvPr/>
        </p:nvSpPr>
        <p:spPr>
          <a:xfrm>
            <a:off x="5004048" y="123800"/>
            <a:ext cx="3816424" cy="6597352"/>
          </a:xfrm>
          <a:prstGeom prst="bevel">
            <a:avLst>
              <a:gd name="adj" fmla="val 8099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Statistik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maʼlumotlarga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koʻra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, 2000-yillarning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boshida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davlatning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demografik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rivojlanishni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tartibga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solish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boʻyicha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qabul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qilgan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qonunchilik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va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tashkiliy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chora-tadbirlariga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qaramasdan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tugʻilishning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accent4">
                    <a:lumMod val="50000"/>
                  </a:schemeClr>
                </a:solidFill>
              </a:rPr>
              <a:t>umumiy</a:t>
            </a:r>
            <a:r>
              <a:rPr lang="en-US" sz="26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accent4">
                    <a:lumMod val="50000"/>
                  </a:schemeClr>
                </a:solidFill>
              </a:rPr>
              <a:t>darajasi</a:t>
            </a:r>
            <a:endParaRPr lang="ru-RU" sz="2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971600" y="5662601"/>
            <a:ext cx="3816424" cy="944488"/>
          </a:xfrm>
          <a:prstGeom prst="bevel">
            <a:avLst>
              <a:gd name="adj" fmla="val 8099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farq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</a:rPr>
              <a:t>qiladi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975656" y="3731637"/>
            <a:ext cx="3452328" cy="1512168"/>
          </a:xfrm>
          <a:prstGeom prst="upArrow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23,66% </a:t>
            </a:r>
            <a:r>
              <a:rPr lang="en-US" sz="3200" dirty="0"/>
              <a:t> </a:t>
            </a:r>
            <a:r>
              <a:rPr lang="en-US" sz="3200" dirty="0" err="1"/>
              <a:t>gacha</a:t>
            </a:r>
            <a:endParaRPr lang="ru-RU" sz="3200" dirty="0"/>
          </a:p>
        </p:txBody>
      </p:sp>
      <p:sp>
        <p:nvSpPr>
          <p:cNvPr id="13" name="Выноска со стрелкой вверх 12"/>
          <p:cNvSpPr/>
          <p:nvPr/>
        </p:nvSpPr>
        <p:spPr>
          <a:xfrm>
            <a:off x="467544" y="1910308"/>
            <a:ext cx="3316424" cy="1512168"/>
          </a:xfrm>
          <a:prstGeom prst="upArrow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20,50 </a:t>
            </a:r>
            <a:r>
              <a:rPr lang="en-US" sz="3200" dirty="0" smtClean="0"/>
              <a:t>%  </a:t>
            </a:r>
            <a:r>
              <a:rPr lang="en-US" sz="3200" dirty="0" err="1" smtClean="0"/>
              <a:t>dan</a:t>
            </a:r>
            <a:r>
              <a:rPr lang="en-US" sz="3200" dirty="0"/>
              <a:t> 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9273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Documents and Settings\User\Рабочий стол\Aholiga doir rasmlar\613445810_95f712caa1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7344816" cy="343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гнутая влево стрелка 3"/>
          <p:cNvSpPr/>
          <p:nvPr/>
        </p:nvSpPr>
        <p:spPr>
          <a:xfrm>
            <a:off x="39147" y="1556792"/>
            <a:ext cx="1296143" cy="442575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Загнутый угол 4"/>
          <p:cNvSpPr/>
          <p:nvPr/>
        </p:nvSpPr>
        <p:spPr>
          <a:xfrm>
            <a:off x="1331640" y="4032853"/>
            <a:ext cx="7637918" cy="270892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masala — </a:t>
            </a:r>
            <a:r>
              <a:rPr lang="en-US" sz="2400" dirty="0" err="1"/>
              <a:t>Oʻzbekiston</a:t>
            </a:r>
            <a:r>
              <a:rPr lang="en-US" sz="2400" dirty="0"/>
              <a:t> </a:t>
            </a:r>
            <a:r>
              <a:rPr lang="en-US" sz="2400" dirty="0" err="1"/>
              <a:t>aholisi</a:t>
            </a:r>
            <a:r>
              <a:rPr lang="en-US" sz="2400" dirty="0"/>
              <a:t> </a:t>
            </a:r>
            <a:r>
              <a:rPr lang="en-US" sz="2400" dirty="0" err="1"/>
              <a:t>ulushida</a:t>
            </a:r>
            <a:r>
              <a:rPr lang="en-US" sz="2400" dirty="0"/>
              <a:t> </a:t>
            </a:r>
            <a:r>
              <a:rPr lang="en-US" sz="2400" dirty="0" err="1"/>
              <a:t>pensionerlarning</a:t>
            </a:r>
            <a:r>
              <a:rPr lang="en-US" sz="2400" dirty="0"/>
              <a:t> </a:t>
            </a:r>
            <a:r>
              <a:rPr lang="en-US" sz="2400" dirty="0" err="1"/>
              <a:t>oʻrni</a:t>
            </a:r>
            <a:r>
              <a:rPr lang="en-US" sz="2400" dirty="0"/>
              <a:t> </a:t>
            </a:r>
            <a:r>
              <a:rPr lang="en-US" sz="2400" dirty="0" err="1"/>
              <a:t>asta-sekin</a:t>
            </a:r>
            <a:r>
              <a:rPr lang="en-US" sz="2400" dirty="0"/>
              <a:t> </a:t>
            </a:r>
            <a:r>
              <a:rPr lang="en-US" sz="2400" dirty="0" err="1"/>
              <a:t>oʻsib</a:t>
            </a:r>
            <a:r>
              <a:rPr lang="en-US" sz="2400" dirty="0"/>
              <a:t> </a:t>
            </a:r>
            <a:r>
              <a:rPr lang="en-US" sz="2400" dirty="0" err="1"/>
              <a:t>borishi</a:t>
            </a:r>
            <a:r>
              <a:rPr lang="en-US" sz="2400" dirty="0"/>
              <a:t>. </a:t>
            </a:r>
            <a:r>
              <a:rPr lang="en-US" sz="2400" dirty="0" err="1"/>
              <a:t>Pensiya</a:t>
            </a:r>
            <a:r>
              <a:rPr lang="en-US" sz="2400" dirty="0"/>
              <a:t> </a:t>
            </a:r>
            <a:r>
              <a:rPr lang="en-US" sz="2400" dirty="0" err="1"/>
              <a:t>sohasida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vaziyatga</a:t>
            </a:r>
            <a:r>
              <a:rPr lang="en-US" sz="2400" dirty="0"/>
              <a:t> </a:t>
            </a:r>
            <a:r>
              <a:rPr lang="en-US" sz="2400" dirty="0" err="1"/>
              <a:t>taʼsir</a:t>
            </a:r>
            <a:r>
              <a:rPr lang="en-US" sz="2400" dirty="0"/>
              <a:t> </a:t>
            </a:r>
            <a:r>
              <a:rPr lang="en-US" sz="2400" dirty="0" err="1"/>
              <a:t>koʻrsatadigan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omillardan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aholini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bandlik</a:t>
            </a:r>
            <a:r>
              <a:rPr lang="en-US" sz="2400" dirty="0"/>
              <a:t> </a:t>
            </a:r>
            <a:r>
              <a:rPr lang="en-US" sz="2400" dirty="0" err="1"/>
              <a:t>koʻrsatkichlarida</a:t>
            </a:r>
            <a:r>
              <a:rPr lang="en-US" sz="2400" dirty="0"/>
              <a:t> </a:t>
            </a:r>
            <a:r>
              <a:rPr lang="en-US" sz="2400" dirty="0" err="1"/>
              <a:t>tarkibiy</a:t>
            </a:r>
            <a:r>
              <a:rPr lang="en-US" sz="2400" dirty="0"/>
              <a:t> </a:t>
            </a:r>
            <a:r>
              <a:rPr lang="en-US" sz="2400" dirty="0" err="1"/>
              <a:t>oʻzgarishi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129892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Багетная рамка 3"/>
          <p:cNvSpPr/>
          <p:nvPr/>
        </p:nvSpPr>
        <p:spPr>
          <a:xfrm>
            <a:off x="251520" y="260648"/>
            <a:ext cx="8568952" cy="1944216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Yaqin</a:t>
            </a:r>
            <a:r>
              <a:rPr lang="en-US" sz="2000" dirty="0"/>
              <a:t> </a:t>
            </a:r>
            <a:r>
              <a:rPr lang="en-US" sz="2000" dirty="0" err="1"/>
              <a:t>kelajakda</a:t>
            </a:r>
            <a:r>
              <a:rPr lang="en-US" sz="2000" dirty="0"/>
              <a:t> </a:t>
            </a:r>
            <a:r>
              <a:rPr lang="en-US" sz="2000" dirty="0" err="1"/>
              <a:t>respublikada</a:t>
            </a:r>
            <a:r>
              <a:rPr lang="en-US" sz="2000" dirty="0"/>
              <a:t> “</a:t>
            </a:r>
            <a:r>
              <a:rPr lang="en-US" sz="2000" dirty="0" err="1"/>
              <a:t>aholi</a:t>
            </a:r>
            <a:r>
              <a:rPr lang="en-US" sz="2000" dirty="0"/>
              <a:t> </a:t>
            </a:r>
            <a:r>
              <a:rPr lang="en-US" sz="2000" dirty="0" err="1"/>
              <a:t>keksayishi</a:t>
            </a:r>
            <a:r>
              <a:rPr lang="en-US" sz="2000" dirty="0"/>
              <a:t>“, </a:t>
            </a:r>
            <a:r>
              <a:rPr lang="en-US" sz="2000" dirty="0" err="1"/>
              <a:t>yaʼni</a:t>
            </a:r>
            <a:r>
              <a:rPr lang="en-US" sz="2000" dirty="0"/>
              <a:t> </a:t>
            </a:r>
            <a:r>
              <a:rPr lang="en-US" sz="2000" dirty="0" err="1"/>
              <a:t>pensiya</a:t>
            </a:r>
            <a:r>
              <a:rPr lang="en-US" sz="2000" dirty="0"/>
              <a:t> </a:t>
            </a:r>
            <a:r>
              <a:rPr lang="en-US" sz="2000" dirty="0" err="1"/>
              <a:t>yoshidagilarning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2050 </a:t>
            </a:r>
            <a:r>
              <a:rPr lang="en-US" sz="2000" dirty="0" err="1"/>
              <a:t>yilga</a:t>
            </a:r>
            <a:r>
              <a:rPr lang="en-US" sz="2000" dirty="0"/>
              <a:t> </a:t>
            </a:r>
            <a:r>
              <a:rPr lang="en-US" sz="2000" dirty="0" err="1"/>
              <a:t>borib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baravariga</a:t>
            </a:r>
            <a:r>
              <a:rPr lang="en-US" sz="2000" dirty="0"/>
              <a:t> </a:t>
            </a:r>
            <a:r>
              <a:rPr lang="en-US" sz="2000" dirty="0" err="1"/>
              <a:t>oshishi</a:t>
            </a:r>
            <a:r>
              <a:rPr lang="en-US" sz="2000" dirty="0"/>
              <a:t> </a:t>
            </a:r>
            <a:r>
              <a:rPr lang="en-US" sz="2000" dirty="0" err="1"/>
              <a:t>prognoz</a:t>
            </a:r>
            <a:r>
              <a:rPr lang="en-US" sz="2000" dirty="0"/>
              <a:t> </a:t>
            </a:r>
            <a:r>
              <a:rPr lang="en-US" sz="2000" dirty="0" err="1"/>
              <a:t>qilinadigan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bosqichma-bosqich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demografik</a:t>
            </a:r>
            <a:r>
              <a:rPr lang="en-US" sz="2000" dirty="0"/>
              <a:t> </a:t>
            </a:r>
            <a:r>
              <a:rPr lang="en-US" sz="2000" dirty="0" err="1"/>
              <a:t>oʻzgarishlar</a:t>
            </a:r>
            <a:r>
              <a:rPr lang="en-US" sz="2000" dirty="0"/>
              <a:t> </a:t>
            </a:r>
            <a:r>
              <a:rPr lang="en-US" sz="2000" dirty="0" err="1"/>
              <a:t>kutilmoqda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5" name="Загнутый угол 4"/>
          <p:cNvSpPr/>
          <p:nvPr/>
        </p:nvSpPr>
        <p:spPr>
          <a:xfrm>
            <a:off x="5940152" y="2348880"/>
            <a:ext cx="2714600" cy="4320480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/>
              <a:t>. “</a:t>
            </a:r>
            <a:r>
              <a:rPr lang="en-US" sz="2200" dirty="0" err="1"/>
              <a:t>Aholining</a:t>
            </a:r>
            <a:r>
              <a:rPr lang="en-US" sz="2200" dirty="0"/>
              <a:t> </a:t>
            </a:r>
            <a:r>
              <a:rPr lang="en-US" sz="2200" dirty="0" err="1"/>
              <a:t>qarishi</a:t>
            </a:r>
            <a:r>
              <a:rPr lang="en-US" sz="2200" dirty="0"/>
              <a:t>“ </a:t>
            </a:r>
            <a:r>
              <a:rPr lang="en-US" sz="2200" dirty="0" err="1"/>
              <a:t>demografik</a:t>
            </a:r>
            <a:r>
              <a:rPr lang="en-US" sz="2200" dirty="0"/>
              <a:t> </a:t>
            </a:r>
            <a:r>
              <a:rPr lang="en-US" sz="2200" dirty="0" err="1"/>
              <a:t>jarayoni</a:t>
            </a:r>
            <a:r>
              <a:rPr lang="en-US" sz="2200" dirty="0"/>
              <a:t> </a:t>
            </a:r>
            <a:r>
              <a:rPr lang="en-US" sz="2200" dirty="0" err="1"/>
              <a:t>asosan</a:t>
            </a:r>
            <a:r>
              <a:rPr lang="en-US" sz="2200" dirty="0"/>
              <a:t> </a:t>
            </a:r>
            <a:r>
              <a:rPr lang="en-US" sz="2200" dirty="0" err="1"/>
              <a:t>hozirgi</a:t>
            </a:r>
            <a:r>
              <a:rPr lang="en-US" sz="2200" dirty="0"/>
              <a:t> 30-35 </a:t>
            </a:r>
            <a:r>
              <a:rPr lang="en-US" sz="2200" dirty="0" err="1"/>
              <a:t>yoshdagilarning</a:t>
            </a:r>
            <a:r>
              <a:rPr lang="en-US" sz="2200" dirty="0"/>
              <a:t> </a:t>
            </a:r>
            <a:r>
              <a:rPr lang="en-US" sz="2200" dirty="0" err="1"/>
              <a:t>pensiya</a:t>
            </a:r>
            <a:r>
              <a:rPr lang="en-US" sz="2200" dirty="0"/>
              <a:t> </a:t>
            </a:r>
            <a:r>
              <a:rPr lang="en-US" sz="2200" dirty="0" err="1"/>
              <a:t>yoshiga</a:t>
            </a:r>
            <a:r>
              <a:rPr lang="en-US" sz="2200" dirty="0"/>
              <a:t> </a:t>
            </a:r>
            <a:r>
              <a:rPr lang="en-US" sz="2200" dirty="0" err="1"/>
              <a:t>yetib</a:t>
            </a:r>
            <a:r>
              <a:rPr lang="en-US" sz="2200" dirty="0"/>
              <a:t> </a:t>
            </a:r>
            <a:r>
              <a:rPr lang="en-US" sz="2200" dirty="0" err="1"/>
              <a:t>borishi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ular</a:t>
            </a:r>
            <a:r>
              <a:rPr lang="en-US" sz="2200" dirty="0"/>
              <a:t> </a:t>
            </a:r>
            <a:r>
              <a:rPr lang="en-US" sz="2200" dirty="0" err="1"/>
              <a:t>oʻrniga</a:t>
            </a:r>
            <a:r>
              <a:rPr lang="en-US" sz="2200" dirty="0"/>
              <a:t> </a:t>
            </a:r>
            <a:r>
              <a:rPr lang="en-US" sz="2200" dirty="0" err="1"/>
              <a:t>kelganlar</a:t>
            </a:r>
            <a:r>
              <a:rPr lang="en-US" sz="2200" dirty="0"/>
              <a:t> </a:t>
            </a:r>
            <a:r>
              <a:rPr lang="en-US" sz="2200" dirty="0" err="1"/>
              <a:t>miqdori</a:t>
            </a:r>
            <a:r>
              <a:rPr lang="en-US" sz="2200" dirty="0"/>
              <a:t> </a:t>
            </a:r>
            <a:r>
              <a:rPr lang="en-US" sz="2200" dirty="0" err="1"/>
              <a:t>jihatidan</a:t>
            </a:r>
            <a:r>
              <a:rPr lang="en-US" sz="2200" dirty="0"/>
              <a:t> </a:t>
            </a:r>
            <a:r>
              <a:rPr lang="en-US" sz="2200" dirty="0" err="1"/>
              <a:t>nisbiy</a:t>
            </a:r>
            <a:r>
              <a:rPr lang="en-US" sz="2200" dirty="0"/>
              <a:t> </a:t>
            </a:r>
            <a:r>
              <a:rPr lang="en-US" sz="2200" dirty="0" err="1"/>
              <a:t>kamligi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ifodalanadi</a:t>
            </a:r>
            <a:endParaRPr lang="ru-RU" sz="2200" dirty="0"/>
          </a:p>
        </p:txBody>
      </p:sp>
      <p:pic>
        <p:nvPicPr>
          <p:cNvPr id="5122" name="Picture 2" descr="C:\Documents and Settings\User\Рабочий стол\Aholiga doir rasmlar\intro-glo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30" y="2204864"/>
            <a:ext cx="5591522" cy="446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52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User\Рабочий стол\Aholiga doir rasmlar\world-population-day-2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30"/>
            <a:ext cx="5076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лево 3"/>
          <p:cNvSpPr/>
          <p:nvPr/>
        </p:nvSpPr>
        <p:spPr>
          <a:xfrm>
            <a:off x="3347864" y="16430"/>
            <a:ext cx="5796136" cy="6841570"/>
          </a:xfrm>
          <a:prstGeom prst="leftArrowCallout">
            <a:avLst>
              <a:gd name="adj1" fmla="val 15734"/>
              <a:gd name="adj2" fmla="val 25000"/>
              <a:gd name="adj3" fmla="val 9942"/>
              <a:gd name="adj4" fmla="val 72796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Yuqorida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qayd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etilganidek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respublika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demografik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oʻtishning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uchinchi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bosqichida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yaʼni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yosh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tarkibiy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tuzilishi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hisobiga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tugʻilish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darajasi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oʻlim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koʻrsatkichining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pastligi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bilan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tavsiflanadi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Hozirgi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paytda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</a:rPr>
              <a:t>aholimiz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953852" y="317950"/>
            <a:ext cx="3168352" cy="122413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</a:rPr>
              <a:t>O’rtacha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yoshi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25,7 </a:t>
            </a:r>
            <a:r>
              <a:rPr lang="en-US" sz="3200" dirty="0" err="1" smtClean="0">
                <a:solidFill>
                  <a:schemeClr val="accent1">
                    <a:lumMod val="50000"/>
                  </a:schemeClr>
                </a:solidFill>
              </a:rPr>
              <a:t>yosh</a:t>
            </a:r>
            <a:endParaRPr lang="ru-RU" sz="3200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323528" y="1988840"/>
            <a:ext cx="3168352" cy="122413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erkaklar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— 25,2</a:t>
            </a:r>
            <a:endParaRPr lang="ru-RU" sz="3200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342291" y="3659730"/>
            <a:ext cx="3168352" cy="122413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ayollar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— </a:t>
            </a:r>
            <a:endParaRPr lang="en-US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26,3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yosh</a:t>
            </a:r>
            <a:endParaRPr lang="ru-RU" sz="3200" dirty="0"/>
          </a:p>
        </p:txBody>
      </p:sp>
      <p:sp>
        <p:nvSpPr>
          <p:cNvPr id="9" name="Пятиугольник 8"/>
          <p:cNvSpPr/>
          <p:nvPr/>
        </p:nvSpPr>
        <p:spPr>
          <a:xfrm>
            <a:off x="467544" y="5330620"/>
            <a:ext cx="4248472" cy="122413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tabiiy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oʻsishi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450-500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ming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kishi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0019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population-density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9144000" cy="360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0" y="0"/>
            <a:ext cx="9144000" cy="3356992"/>
          </a:xfrm>
          <a:prstGeom prst="bevel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kelajakda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respublikada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aholi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keksayishi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yaʼni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pensiya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yoshidagilarning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2050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yilga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baravariga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prognoz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bosqichma-bosqich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oʻzgarishlar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kutilmoqda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075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User\Рабочий стол\Aholiga doir rasmlar\world-population-day_647_0711161206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1691680" y="476672"/>
            <a:ext cx="7128792" cy="2592288"/>
          </a:xfrm>
          <a:prstGeom prst="cloudCallout">
            <a:avLst>
              <a:gd name="adj1" fmla="val -35230"/>
              <a:gd name="adj2" fmla="val 12944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i="1" dirty="0" err="1" smtClean="0">
                <a:solidFill>
                  <a:schemeClr val="accent6">
                    <a:lumMod val="50000"/>
                  </a:schemeClr>
                </a:solidFill>
              </a:rPr>
              <a:t>E’tiboringiz</a:t>
            </a:r>
            <a:r>
              <a:rPr lang="en-US" sz="4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4400" b="1" i="1" dirty="0" err="1" smtClean="0">
                <a:solidFill>
                  <a:schemeClr val="accent6">
                    <a:lumMod val="50000"/>
                  </a:schemeClr>
                </a:solidFill>
              </a:rPr>
              <a:t>uchun</a:t>
            </a:r>
            <a:r>
              <a:rPr lang="en-US" sz="4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4400" b="1" i="1" dirty="0" err="1" smtClean="0">
                <a:solidFill>
                  <a:schemeClr val="accent6">
                    <a:lumMod val="50000"/>
                  </a:schemeClr>
                </a:solidFill>
              </a:rPr>
              <a:t>raxmat</a:t>
            </a:r>
            <a:r>
              <a:rPr lang="en-US" sz="44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4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34651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1042</TotalTime>
  <Words>1232</Words>
  <Application>Microsoft Office PowerPoint</Application>
  <PresentationFormat>Экран (4:3)</PresentationFormat>
  <Paragraphs>299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Hewlett-Packard Company</cp:lastModifiedBy>
  <cp:revision>67</cp:revision>
  <dcterms:modified xsi:type="dcterms:W3CDTF">2019-05-18T04:00:26Z</dcterms:modified>
</cp:coreProperties>
</file>