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86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73" r:id="rId11"/>
    <p:sldId id="274" r:id="rId12"/>
    <p:sldId id="265" r:id="rId13"/>
    <p:sldId id="287" r:id="rId14"/>
    <p:sldId id="271" r:id="rId15"/>
    <p:sldId id="266" r:id="rId16"/>
    <p:sldId id="267" r:id="rId17"/>
    <p:sldId id="269" r:id="rId18"/>
    <p:sldId id="288" r:id="rId19"/>
    <p:sldId id="268" r:id="rId20"/>
    <p:sldId id="276" r:id="rId21"/>
    <p:sldId id="290" r:id="rId22"/>
    <p:sldId id="289" r:id="rId23"/>
    <p:sldId id="281" r:id="rId24"/>
    <p:sldId id="282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4E67A-6201-455D-AFCD-B6E21159F7B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18C522-6212-4598-83A7-F7505B77FF63}">
      <dgm:prSet phldrT="[Текст]"/>
      <dgm:spPr/>
      <dgm:t>
        <a:bodyPr/>
        <a:lstStyle/>
        <a:p>
          <a:r>
            <a:rPr lang="en-US" dirty="0" err="1" smtClean="0"/>
            <a:t>Qoraqalpog’iston</a:t>
          </a:r>
          <a:r>
            <a:rPr lang="en-US" dirty="0" smtClean="0"/>
            <a:t> </a:t>
          </a:r>
          <a:r>
            <a:rPr lang="en-US" dirty="0" err="1" smtClean="0"/>
            <a:t>Respublikasida</a:t>
          </a:r>
          <a:r>
            <a:rPr lang="en-US" dirty="0" smtClean="0"/>
            <a:t> (21,9 </a:t>
          </a:r>
          <a:r>
            <a:rPr lang="en-US" dirty="0" err="1" smtClean="0"/>
            <a:t>promilledan</a:t>
          </a:r>
          <a:r>
            <a:rPr lang="en-US" dirty="0" smtClean="0"/>
            <a:t> 20,7 </a:t>
          </a:r>
          <a:r>
            <a:rPr lang="en-US" dirty="0" err="1" smtClean="0"/>
            <a:t>promillega</a:t>
          </a:r>
          <a:r>
            <a:rPr lang="en-US" dirty="0" smtClean="0"/>
            <a:t>), </a:t>
          </a:r>
          <a:endParaRPr lang="ru-RU" dirty="0"/>
        </a:p>
      </dgm:t>
    </dgm:pt>
    <dgm:pt modelId="{BEF1BC0F-FBC2-4FD2-BA21-A2F8B7711087}" type="parTrans" cxnId="{1D1316E1-D23E-4D6A-AC35-68E460C03B87}">
      <dgm:prSet/>
      <dgm:spPr/>
      <dgm:t>
        <a:bodyPr/>
        <a:lstStyle/>
        <a:p>
          <a:endParaRPr lang="ru-RU"/>
        </a:p>
      </dgm:t>
    </dgm:pt>
    <dgm:pt modelId="{AD0AD810-A0E9-4DCD-87C5-A6D58F9ED774}" type="sibTrans" cxnId="{1D1316E1-D23E-4D6A-AC35-68E460C03B87}">
      <dgm:prSet/>
      <dgm:spPr/>
      <dgm:t>
        <a:bodyPr/>
        <a:lstStyle/>
        <a:p>
          <a:endParaRPr lang="ru-RU"/>
        </a:p>
      </dgm:t>
    </dgm:pt>
    <dgm:pt modelId="{A49B9B4E-5ED0-4875-849B-1B26AD204E8C}">
      <dgm:prSet phldrT="[Текст]"/>
      <dgm:spPr/>
      <dgm:t>
        <a:bodyPr/>
        <a:lstStyle/>
        <a:p>
          <a:r>
            <a:rPr lang="en-US" dirty="0" smtClean="0"/>
            <a:t>Toshkent (20,3 </a:t>
          </a:r>
          <a:r>
            <a:rPr lang="en-US" dirty="0" err="1" smtClean="0"/>
            <a:t>promilledan</a:t>
          </a:r>
          <a:r>
            <a:rPr lang="en-US" dirty="0" smtClean="0"/>
            <a:t> 19,2 </a:t>
          </a:r>
          <a:r>
            <a:rPr lang="en-US" dirty="0" err="1" smtClean="0"/>
            <a:t>promillega</a:t>
          </a:r>
          <a:r>
            <a:rPr lang="en-US" dirty="0" smtClean="0"/>
            <a:t>), </a:t>
          </a:r>
          <a:endParaRPr lang="ru-RU" dirty="0"/>
        </a:p>
      </dgm:t>
    </dgm:pt>
    <dgm:pt modelId="{A6E40319-7BEF-4C5B-B77B-8DC57D735C19}" type="parTrans" cxnId="{A1782235-D533-4EC2-806A-39A226B77D84}">
      <dgm:prSet/>
      <dgm:spPr/>
      <dgm:t>
        <a:bodyPr/>
        <a:lstStyle/>
        <a:p>
          <a:endParaRPr lang="ru-RU"/>
        </a:p>
      </dgm:t>
    </dgm:pt>
    <dgm:pt modelId="{72F28503-30F9-45AF-9DAA-6E2FE12C8515}" type="sibTrans" cxnId="{A1782235-D533-4EC2-806A-39A226B77D84}">
      <dgm:prSet/>
      <dgm:spPr/>
      <dgm:t>
        <a:bodyPr/>
        <a:lstStyle/>
        <a:p>
          <a:endParaRPr lang="ru-RU"/>
        </a:p>
      </dgm:t>
    </dgm:pt>
    <dgm:pt modelId="{440D7DB5-2140-4EE3-9B85-61C14D6DB945}">
      <dgm:prSet phldrT="[Текст]"/>
      <dgm:spPr/>
      <dgm:t>
        <a:bodyPr/>
        <a:lstStyle/>
        <a:p>
          <a:r>
            <a:rPr lang="en-US" dirty="0" err="1" smtClean="0"/>
            <a:t>Xorazm</a:t>
          </a:r>
          <a:r>
            <a:rPr lang="en-US" dirty="0" smtClean="0"/>
            <a:t> (22,2 </a:t>
          </a:r>
          <a:r>
            <a:rPr lang="en-US" dirty="0" err="1" smtClean="0"/>
            <a:t>promilledan</a:t>
          </a:r>
          <a:r>
            <a:rPr lang="en-US" dirty="0" smtClean="0"/>
            <a:t> 21,0 </a:t>
          </a:r>
          <a:r>
            <a:rPr lang="en-US" dirty="0" err="1" smtClean="0"/>
            <a:t>promillega</a:t>
          </a:r>
          <a:r>
            <a:rPr lang="en-US" dirty="0" smtClean="0"/>
            <a:t>), </a:t>
          </a:r>
          <a:endParaRPr lang="ru-RU" dirty="0"/>
        </a:p>
      </dgm:t>
    </dgm:pt>
    <dgm:pt modelId="{8CE2866A-3F1C-422B-906E-E66A53D221F9}" type="parTrans" cxnId="{F7D4CC70-DA45-4664-8E2E-44A528578CA1}">
      <dgm:prSet/>
      <dgm:spPr/>
      <dgm:t>
        <a:bodyPr/>
        <a:lstStyle/>
        <a:p>
          <a:endParaRPr lang="ru-RU"/>
        </a:p>
      </dgm:t>
    </dgm:pt>
    <dgm:pt modelId="{6FFC1BD9-A20A-489D-A607-D7BD9AA3650E}" type="sibTrans" cxnId="{F7D4CC70-DA45-4664-8E2E-44A528578CA1}">
      <dgm:prSet/>
      <dgm:spPr/>
      <dgm:t>
        <a:bodyPr/>
        <a:lstStyle/>
        <a:p>
          <a:endParaRPr lang="ru-RU"/>
        </a:p>
      </dgm:t>
    </dgm:pt>
    <dgm:pt modelId="{37C7E95F-27A0-49C1-9579-3E4D94DD172D}">
      <dgm:prSet/>
      <dgm:spPr/>
      <dgm:t>
        <a:bodyPr/>
        <a:lstStyle/>
        <a:p>
          <a:r>
            <a:rPr lang="en-US" smtClean="0"/>
            <a:t>Farg’ona (22,2 promilledan 21,0 promillega),</a:t>
          </a:r>
          <a:endParaRPr lang="ru-RU"/>
        </a:p>
      </dgm:t>
    </dgm:pt>
    <dgm:pt modelId="{8CBD4E34-BAA7-44FB-A86B-24384377AA63}" type="parTrans" cxnId="{6446F687-8B9E-499B-B4D2-0B4819D5ACBB}">
      <dgm:prSet/>
      <dgm:spPr/>
      <dgm:t>
        <a:bodyPr/>
        <a:lstStyle/>
        <a:p>
          <a:endParaRPr lang="ru-RU"/>
        </a:p>
      </dgm:t>
    </dgm:pt>
    <dgm:pt modelId="{B5A416FF-C42A-4B17-93BC-9853FD3710DD}" type="sibTrans" cxnId="{6446F687-8B9E-499B-B4D2-0B4819D5ACBB}">
      <dgm:prSet/>
      <dgm:spPr/>
      <dgm:t>
        <a:bodyPr/>
        <a:lstStyle/>
        <a:p>
          <a:endParaRPr lang="ru-RU"/>
        </a:p>
      </dgm:t>
    </dgm:pt>
    <dgm:pt modelId="{D54EF3BD-44D9-4911-A15E-B10BEAC05446}">
      <dgm:prSet phldrT="[Текст]"/>
      <dgm:spPr/>
      <dgm:t>
        <a:bodyPr/>
        <a:lstStyle/>
        <a:p>
          <a:r>
            <a:rPr lang="en-US" dirty="0" err="1" smtClean="0"/>
            <a:t>Jizzax</a:t>
          </a:r>
          <a:r>
            <a:rPr lang="en-US" dirty="0" smtClean="0"/>
            <a:t> (24,5 </a:t>
          </a:r>
          <a:r>
            <a:rPr lang="en-US" dirty="0" err="1" smtClean="0"/>
            <a:t>promilledan</a:t>
          </a:r>
          <a:r>
            <a:rPr lang="en-US" dirty="0" smtClean="0"/>
            <a:t> 23,6 </a:t>
          </a:r>
          <a:r>
            <a:rPr lang="en-US" dirty="0" err="1" smtClean="0"/>
            <a:t>promillega</a:t>
          </a:r>
          <a:r>
            <a:rPr lang="en-US" dirty="0" smtClean="0"/>
            <a:t>) </a:t>
          </a:r>
          <a:endParaRPr lang="ru-RU" dirty="0"/>
        </a:p>
      </dgm:t>
    </dgm:pt>
    <dgm:pt modelId="{37989D34-4101-42A0-8BCF-A83B2E7040E2}" type="sibTrans" cxnId="{F57DB62F-3354-472D-87BE-942ECD96DCAD}">
      <dgm:prSet/>
      <dgm:spPr/>
      <dgm:t>
        <a:bodyPr/>
        <a:lstStyle/>
        <a:p>
          <a:endParaRPr lang="ru-RU"/>
        </a:p>
      </dgm:t>
    </dgm:pt>
    <dgm:pt modelId="{A0BF43F8-FBAF-4F7D-91B2-CFFDF8721378}" type="parTrans" cxnId="{F57DB62F-3354-472D-87BE-942ECD96DCAD}">
      <dgm:prSet/>
      <dgm:spPr/>
      <dgm:t>
        <a:bodyPr/>
        <a:lstStyle/>
        <a:p>
          <a:endParaRPr lang="ru-RU"/>
        </a:p>
      </dgm:t>
    </dgm:pt>
    <dgm:pt modelId="{9913DAA7-6513-45A5-9DED-03B183E986F0}">
      <dgm:prSet/>
      <dgm:spPr/>
      <dgm:t>
        <a:bodyPr/>
        <a:lstStyle/>
        <a:p>
          <a:r>
            <a:rPr lang="en-US" smtClean="0"/>
            <a:t>Buxoro (20,9 promilledan 20,0 promillega) </a:t>
          </a:r>
          <a:endParaRPr lang="ru-RU"/>
        </a:p>
      </dgm:t>
    </dgm:pt>
    <dgm:pt modelId="{39E28A45-8A87-4813-8B0C-D1034B4FA91D}" type="parTrans" cxnId="{C27684E8-A682-4243-AD6F-74ADCEB6EA5F}">
      <dgm:prSet/>
      <dgm:spPr/>
      <dgm:t>
        <a:bodyPr/>
        <a:lstStyle/>
        <a:p>
          <a:endParaRPr lang="ru-RU"/>
        </a:p>
      </dgm:t>
    </dgm:pt>
    <dgm:pt modelId="{FF4A7957-A051-4905-83B5-230058D02083}" type="sibTrans" cxnId="{C27684E8-A682-4243-AD6F-74ADCEB6EA5F}">
      <dgm:prSet/>
      <dgm:spPr/>
      <dgm:t>
        <a:bodyPr/>
        <a:lstStyle/>
        <a:p>
          <a:endParaRPr lang="ru-RU"/>
        </a:p>
      </dgm:t>
    </dgm:pt>
    <dgm:pt modelId="{25300D4F-A8FD-4C46-BE40-0162F9D7AA19}" type="pres">
      <dgm:prSet presAssocID="{C224E67A-6201-455D-AFCD-B6E21159F7B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381E44-8438-4200-9AE4-727F303D4FEE}" type="pres">
      <dgm:prSet presAssocID="{A418C522-6212-4598-83A7-F7505B77FF63}" presName="node" presStyleLbl="node1" presStyleIdx="0" presStyleCnt="6" custScaleX="121792" custLinFactNeighborX="-4226" custLinFactNeighborY="-2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B3ED1B-2B9D-49A2-B5F3-7AE57E56E357}" type="pres">
      <dgm:prSet presAssocID="{AD0AD810-A0E9-4DCD-87C5-A6D58F9ED774}" presName="sibTrans" presStyleCnt="0"/>
      <dgm:spPr/>
    </dgm:pt>
    <dgm:pt modelId="{525E0039-8490-469A-9EE1-C38EBDB45E57}" type="pres">
      <dgm:prSet presAssocID="{A49B9B4E-5ED0-4875-849B-1B26AD204E8C}" presName="node" presStyleLbl="node1" presStyleIdx="1" presStyleCnt="6" custScaleX="126914" custLinFactNeighborX="81" custLinFactNeighborY="-2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0C1FE1-F1E2-46EF-BEC1-A43140B60BF1}" type="pres">
      <dgm:prSet presAssocID="{72F28503-30F9-45AF-9DAA-6E2FE12C8515}" presName="sibTrans" presStyleCnt="0"/>
      <dgm:spPr/>
    </dgm:pt>
    <dgm:pt modelId="{38938FBF-8827-497A-B55B-B01110E54CA0}" type="pres">
      <dgm:prSet presAssocID="{37C7E95F-27A0-49C1-9579-3E4D94DD172D}" presName="node" presStyleLbl="node1" presStyleIdx="2" presStyleCnt="6" custScaleX="121657" custLinFactNeighborX="-4639" custLinFactNeighborY="-16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536A0E-F3C7-4977-A2B7-9B78F0171B84}" type="pres">
      <dgm:prSet presAssocID="{B5A416FF-C42A-4B17-93BC-9853FD3710DD}" presName="sibTrans" presStyleCnt="0"/>
      <dgm:spPr/>
    </dgm:pt>
    <dgm:pt modelId="{A55B5054-9CD3-4F11-A507-0EAD0E2AF9AE}" type="pres">
      <dgm:prSet presAssocID="{440D7DB5-2140-4EE3-9B85-61C14D6DB945}" presName="node" presStyleLbl="node1" presStyleIdx="3" presStyleCnt="6" custScaleX="121873" custScaleY="93850" custLinFactNeighborX="-2851" custLinFactNeighborY="-47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376027-EAD6-4B38-9DAC-61B758EF1A4D}" type="pres">
      <dgm:prSet presAssocID="{6FFC1BD9-A20A-489D-A607-D7BD9AA3650E}" presName="sibTrans" presStyleCnt="0"/>
      <dgm:spPr/>
    </dgm:pt>
    <dgm:pt modelId="{6574C56E-3743-46EC-9523-151C7E042442}" type="pres">
      <dgm:prSet presAssocID="{D54EF3BD-44D9-4911-A15E-B10BEAC05446}" presName="node" presStyleLbl="node1" presStyleIdx="4" presStyleCnt="6" custScaleX="120439" custLinFactNeighborX="-5450" custLinFactNeighborY="-7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6B61D9-9DCE-4B0C-ADF4-9E7F35F7C56B}" type="pres">
      <dgm:prSet presAssocID="{37989D34-4101-42A0-8BCF-A83B2E7040E2}" presName="sibTrans" presStyleCnt="0"/>
      <dgm:spPr/>
    </dgm:pt>
    <dgm:pt modelId="{9408918A-13E0-47D0-9221-E0EF4657CDDC}" type="pres">
      <dgm:prSet presAssocID="{9913DAA7-6513-45A5-9DED-03B183E986F0}" presName="node" presStyleLbl="node1" presStyleIdx="5" presStyleCnt="6" custScaleX="121470" custLinFactNeighborX="-2383" custLinFactNeighborY="-7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7684E8-A682-4243-AD6F-74ADCEB6EA5F}" srcId="{C224E67A-6201-455D-AFCD-B6E21159F7B3}" destId="{9913DAA7-6513-45A5-9DED-03B183E986F0}" srcOrd="5" destOrd="0" parTransId="{39E28A45-8A87-4813-8B0C-D1034B4FA91D}" sibTransId="{FF4A7957-A051-4905-83B5-230058D02083}"/>
    <dgm:cxn modelId="{FB66A62F-71E7-45DF-8E82-A74DD8F90456}" type="presOf" srcId="{A418C522-6212-4598-83A7-F7505B77FF63}" destId="{82381E44-8438-4200-9AE4-727F303D4FEE}" srcOrd="0" destOrd="0" presId="urn:microsoft.com/office/officeart/2005/8/layout/default"/>
    <dgm:cxn modelId="{AA289385-25CF-4ED4-BDEE-D201C9B571F9}" type="presOf" srcId="{37C7E95F-27A0-49C1-9579-3E4D94DD172D}" destId="{38938FBF-8827-497A-B55B-B01110E54CA0}" srcOrd="0" destOrd="0" presId="urn:microsoft.com/office/officeart/2005/8/layout/default"/>
    <dgm:cxn modelId="{F1D9A5F8-8011-4C6F-AAA9-E593F154BFAF}" type="presOf" srcId="{C224E67A-6201-455D-AFCD-B6E21159F7B3}" destId="{25300D4F-A8FD-4C46-BE40-0162F9D7AA19}" srcOrd="0" destOrd="0" presId="urn:microsoft.com/office/officeart/2005/8/layout/default"/>
    <dgm:cxn modelId="{EF46DDCE-EE21-48D3-AB89-F68CFC1ED15A}" type="presOf" srcId="{9913DAA7-6513-45A5-9DED-03B183E986F0}" destId="{9408918A-13E0-47D0-9221-E0EF4657CDDC}" srcOrd="0" destOrd="0" presId="urn:microsoft.com/office/officeart/2005/8/layout/default"/>
    <dgm:cxn modelId="{74DC6C1F-45CC-4FD7-AA51-54B0A9267FD3}" type="presOf" srcId="{A49B9B4E-5ED0-4875-849B-1B26AD204E8C}" destId="{525E0039-8490-469A-9EE1-C38EBDB45E57}" srcOrd="0" destOrd="0" presId="urn:microsoft.com/office/officeart/2005/8/layout/default"/>
    <dgm:cxn modelId="{1D1316E1-D23E-4D6A-AC35-68E460C03B87}" srcId="{C224E67A-6201-455D-AFCD-B6E21159F7B3}" destId="{A418C522-6212-4598-83A7-F7505B77FF63}" srcOrd="0" destOrd="0" parTransId="{BEF1BC0F-FBC2-4FD2-BA21-A2F8B7711087}" sibTransId="{AD0AD810-A0E9-4DCD-87C5-A6D58F9ED774}"/>
    <dgm:cxn modelId="{6446F687-8B9E-499B-B4D2-0B4819D5ACBB}" srcId="{C224E67A-6201-455D-AFCD-B6E21159F7B3}" destId="{37C7E95F-27A0-49C1-9579-3E4D94DD172D}" srcOrd="2" destOrd="0" parTransId="{8CBD4E34-BAA7-44FB-A86B-24384377AA63}" sibTransId="{B5A416FF-C42A-4B17-93BC-9853FD3710DD}"/>
    <dgm:cxn modelId="{BA3415BC-E94C-4245-A90A-C1192024CC64}" type="presOf" srcId="{D54EF3BD-44D9-4911-A15E-B10BEAC05446}" destId="{6574C56E-3743-46EC-9523-151C7E042442}" srcOrd="0" destOrd="0" presId="urn:microsoft.com/office/officeart/2005/8/layout/default"/>
    <dgm:cxn modelId="{F57DB62F-3354-472D-87BE-942ECD96DCAD}" srcId="{C224E67A-6201-455D-AFCD-B6E21159F7B3}" destId="{D54EF3BD-44D9-4911-A15E-B10BEAC05446}" srcOrd="4" destOrd="0" parTransId="{A0BF43F8-FBAF-4F7D-91B2-CFFDF8721378}" sibTransId="{37989D34-4101-42A0-8BCF-A83B2E7040E2}"/>
    <dgm:cxn modelId="{A1782235-D533-4EC2-806A-39A226B77D84}" srcId="{C224E67A-6201-455D-AFCD-B6E21159F7B3}" destId="{A49B9B4E-5ED0-4875-849B-1B26AD204E8C}" srcOrd="1" destOrd="0" parTransId="{A6E40319-7BEF-4C5B-B77B-8DC57D735C19}" sibTransId="{72F28503-30F9-45AF-9DAA-6E2FE12C8515}"/>
    <dgm:cxn modelId="{FAF114D2-61A4-405E-B4C5-460548E3ADD4}" type="presOf" srcId="{440D7DB5-2140-4EE3-9B85-61C14D6DB945}" destId="{A55B5054-9CD3-4F11-A507-0EAD0E2AF9AE}" srcOrd="0" destOrd="0" presId="urn:microsoft.com/office/officeart/2005/8/layout/default"/>
    <dgm:cxn modelId="{F7D4CC70-DA45-4664-8E2E-44A528578CA1}" srcId="{C224E67A-6201-455D-AFCD-B6E21159F7B3}" destId="{440D7DB5-2140-4EE3-9B85-61C14D6DB945}" srcOrd="3" destOrd="0" parTransId="{8CE2866A-3F1C-422B-906E-E66A53D221F9}" sibTransId="{6FFC1BD9-A20A-489D-A607-D7BD9AA3650E}"/>
    <dgm:cxn modelId="{6E29A448-3295-4D04-9CCC-DF53A0D91C62}" type="presParOf" srcId="{25300D4F-A8FD-4C46-BE40-0162F9D7AA19}" destId="{82381E44-8438-4200-9AE4-727F303D4FEE}" srcOrd="0" destOrd="0" presId="urn:microsoft.com/office/officeart/2005/8/layout/default"/>
    <dgm:cxn modelId="{7A91036B-9D80-400C-8208-8C05E2D4EC08}" type="presParOf" srcId="{25300D4F-A8FD-4C46-BE40-0162F9D7AA19}" destId="{58B3ED1B-2B9D-49A2-B5F3-7AE57E56E357}" srcOrd="1" destOrd="0" presId="urn:microsoft.com/office/officeart/2005/8/layout/default"/>
    <dgm:cxn modelId="{405E1A7C-D49F-4DEA-89C2-45C980EF6440}" type="presParOf" srcId="{25300D4F-A8FD-4C46-BE40-0162F9D7AA19}" destId="{525E0039-8490-469A-9EE1-C38EBDB45E57}" srcOrd="2" destOrd="0" presId="urn:microsoft.com/office/officeart/2005/8/layout/default"/>
    <dgm:cxn modelId="{A8E59C4C-EF02-4C14-AA22-E300ABC7A8BD}" type="presParOf" srcId="{25300D4F-A8FD-4C46-BE40-0162F9D7AA19}" destId="{E80C1FE1-F1E2-46EF-BEC1-A43140B60BF1}" srcOrd="3" destOrd="0" presId="urn:microsoft.com/office/officeart/2005/8/layout/default"/>
    <dgm:cxn modelId="{DC2E9DA5-A817-49DF-B569-3E1728A05061}" type="presParOf" srcId="{25300D4F-A8FD-4C46-BE40-0162F9D7AA19}" destId="{38938FBF-8827-497A-B55B-B01110E54CA0}" srcOrd="4" destOrd="0" presId="urn:microsoft.com/office/officeart/2005/8/layout/default"/>
    <dgm:cxn modelId="{78E42027-AF54-4DBA-9A57-BF0007D2BDDF}" type="presParOf" srcId="{25300D4F-A8FD-4C46-BE40-0162F9D7AA19}" destId="{B4536A0E-F3C7-4977-A2B7-9B78F0171B84}" srcOrd="5" destOrd="0" presId="urn:microsoft.com/office/officeart/2005/8/layout/default"/>
    <dgm:cxn modelId="{901B015F-6C7B-4B99-B2D7-AEDBC2DC6D62}" type="presParOf" srcId="{25300D4F-A8FD-4C46-BE40-0162F9D7AA19}" destId="{A55B5054-9CD3-4F11-A507-0EAD0E2AF9AE}" srcOrd="6" destOrd="0" presId="urn:microsoft.com/office/officeart/2005/8/layout/default"/>
    <dgm:cxn modelId="{E5C22436-960D-441E-8AA3-8294B7A2C3F8}" type="presParOf" srcId="{25300D4F-A8FD-4C46-BE40-0162F9D7AA19}" destId="{47376027-EAD6-4B38-9DAC-61B758EF1A4D}" srcOrd="7" destOrd="0" presId="urn:microsoft.com/office/officeart/2005/8/layout/default"/>
    <dgm:cxn modelId="{390D0D84-227A-488E-9791-EE68F59687D7}" type="presParOf" srcId="{25300D4F-A8FD-4C46-BE40-0162F9D7AA19}" destId="{6574C56E-3743-46EC-9523-151C7E042442}" srcOrd="8" destOrd="0" presId="urn:microsoft.com/office/officeart/2005/8/layout/default"/>
    <dgm:cxn modelId="{079D8FF0-E008-4F5F-9FF5-9C4F580DADFD}" type="presParOf" srcId="{25300D4F-A8FD-4C46-BE40-0162F9D7AA19}" destId="{FB6B61D9-9DCE-4B0C-ADF4-9E7F35F7C56B}" srcOrd="9" destOrd="0" presId="urn:microsoft.com/office/officeart/2005/8/layout/default"/>
    <dgm:cxn modelId="{29A6A6E7-9315-4374-B1D7-6BF05F9B5D69}" type="presParOf" srcId="{25300D4F-A8FD-4C46-BE40-0162F9D7AA19}" destId="{9408918A-13E0-47D0-9221-E0EF4657CDD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381E44-8438-4200-9AE4-727F303D4FEE}">
      <dsp:nvSpPr>
        <dsp:cNvPr id="0" name=""/>
        <dsp:cNvSpPr/>
      </dsp:nvSpPr>
      <dsp:spPr>
        <a:xfrm>
          <a:off x="78301" y="0"/>
          <a:ext cx="3680318" cy="18130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Qoraqalpog’iston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Respublikasida</a:t>
          </a:r>
          <a:r>
            <a:rPr lang="en-US" sz="3000" kern="1200" dirty="0" smtClean="0"/>
            <a:t> (21,9 </a:t>
          </a:r>
          <a:r>
            <a:rPr lang="en-US" sz="3000" kern="1200" dirty="0" err="1" smtClean="0"/>
            <a:t>promilledan</a:t>
          </a:r>
          <a:r>
            <a:rPr lang="en-US" sz="3000" kern="1200" dirty="0" smtClean="0"/>
            <a:t> 20,7 </a:t>
          </a:r>
          <a:r>
            <a:rPr lang="en-US" sz="3000" kern="1200" dirty="0" err="1" smtClean="0"/>
            <a:t>promillega</a:t>
          </a:r>
          <a:r>
            <a:rPr lang="en-US" sz="3000" kern="1200" dirty="0" smtClean="0"/>
            <a:t>), </a:t>
          </a:r>
          <a:endParaRPr lang="ru-RU" sz="3000" kern="1200" dirty="0"/>
        </a:p>
      </dsp:txBody>
      <dsp:txXfrm>
        <a:off x="78301" y="0"/>
        <a:ext cx="3680318" cy="1813083"/>
      </dsp:txXfrm>
    </dsp:sp>
    <dsp:sp modelId="{525E0039-8490-469A-9EE1-C38EBDB45E57}">
      <dsp:nvSpPr>
        <dsp:cNvPr id="0" name=""/>
        <dsp:cNvSpPr/>
      </dsp:nvSpPr>
      <dsp:spPr>
        <a:xfrm>
          <a:off x="4190949" y="0"/>
          <a:ext cx="3835095" cy="18130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Toshkent (20,3 </a:t>
          </a:r>
          <a:r>
            <a:rPr lang="en-US" sz="3000" kern="1200" dirty="0" err="1" smtClean="0"/>
            <a:t>promilledan</a:t>
          </a:r>
          <a:r>
            <a:rPr lang="en-US" sz="3000" kern="1200" dirty="0" smtClean="0"/>
            <a:t> 19,2 </a:t>
          </a:r>
          <a:r>
            <a:rPr lang="en-US" sz="3000" kern="1200" dirty="0" err="1" smtClean="0"/>
            <a:t>promillega</a:t>
          </a:r>
          <a:r>
            <a:rPr lang="en-US" sz="3000" kern="1200" dirty="0" smtClean="0"/>
            <a:t>), </a:t>
          </a:r>
          <a:endParaRPr lang="ru-RU" sz="3000" kern="1200" dirty="0"/>
        </a:p>
      </dsp:txBody>
      <dsp:txXfrm>
        <a:off x="4190949" y="0"/>
        <a:ext cx="3835095" cy="1813083"/>
      </dsp:txXfrm>
    </dsp:sp>
    <dsp:sp modelId="{38938FBF-8827-497A-B55B-B01110E54CA0}">
      <dsp:nvSpPr>
        <dsp:cNvPr id="0" name=""/>
        <dsp:cNvSpPr/>
      </dsp:nvSpPr>
      <dsp:spPr>
        <a:xfrm>
          <a:off x="144025" y="2088240"/>
          <a:ext cx="3676238" cy="18130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Farg’ona (22,2 promilledan 21,0 promillega),</a:t>
          </a:r>
          <a:endParaRPr lang="ru-RU" sz="3000" kern="1200"/>
        </a:p>
      </dsp:txBody>
      <dsp:txXfrm>
        <a:off x="144025" y="2088240"/>
        <a:ext cx="3676238" cy="1813083"/>
      </dsp:txXfrm>
    </dsp:sp>
    <dsp:sp modelId="{A55B5054-9CD3-4F11-A507-0EAD0E2AF9AE}">
      <dsp:nvSpPr>
        <dsp:cNvPr id="0" name=""/>
        <dsp:cNvSpPr/>
      </dsp:nvSpPr>
      <dsp:spPr>
        <a:xfrm>
          <a:off x="4176475" y="2088240"/>
          <a:ext cx="3682765" cy="1701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Xorazm</a:t>
          </a:r>
          <a:r>
            <a:rPr lang="en-US" sz="3000" kern="1200" dirty="0" smtClean="0"/>
            <a:t> (22,2 </a:t>
          </a:r>
          <a:r>
            <a:rPr lang="en-US" sz="3000" kern="1200" dirty="0" err="1" smtClean="0"/>
            <a:t>promilledan</a:t>
          </a:r>
          <a:r>
            <a:rPr lang="en-US" sz="3000" kern="1200" dirty="0" smtClean="0"/>
            <a:t> 21,0 </a:t>
          </a:r>
          <a:r>
            <a:rPr lang="en-US" sz="3000" kern="1200" dirty="0" err="1" smtClean="0"/>
            <a:t>promillega</a:t>
          </a:r>
          <a:r>
            <a:rPr lang="en-US" sz="3000" kern="1200" dirty="0" smtClean="0"/>
            <a:t>), </a:t>
          </a:r>
          <a:endParaRPr lang="ru-RU" sz="3000" kern="1200" dirty="0"/>
        </a:p>
      </dsp:txBody>
      <dsp:txXfrm>
        <a:off x="4176475" y="2088240"/>
        <a:ext cx="3682765" cy="1701579"/>
      </dsp:txXfrm>
    </dsp:sp>
    <dsp:sp modelId="{6574C56E-3743-46EC-9523-151C7E042442}">
      <dsp:nvSpPr>
        <dsp:cNvPr id="0" name=""/>
        <dsp:cNvSpPr/>
      </dsp:nvSpPr>
      <dsp:spPr>
        <a:xfrm>
          <a:off x="144010" y="4104456"/>
          <a:ext cx="3639433" cy="18130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Jizzax</a:t>
          </a:r>
          <a:r>
            <a:rPr lang="en-US" sz="3000" kern="1200" dirty="0" smtClean="0"/>
            <a:t> (24,5 </a:t>
          </a:r>
          <a:r>
            <a:rPr lang="en-US" sz="3000" kern="1200" dirty="0" err="1" smtClean="0"/>
            <a:t>promilledan</a:t>
          </a:r>
          <a:r>
            <a:rPr lang="en-US" sz="3000" kern="1200" dirty="0" smtClean="0"/>
            <a:t> 23,6 </a:t>
          </a:r>
          <a:r>
            <a:rPr lang="en-US" sz="3000" kern="1200" dirty="0" err="1" smtClean="0"/>
            <a:t>promillega</a:t>
          </a:r>
          <a:r>
            <a:rPr lang="en-US" sz="3000" kern="1200" dirty="0" smtClean="0"/>
            <a:t>) </a:t>
          </a:r>
          <a:endParaRPr lang="ru-RU" sz="3000" kern="1200" dirty="0"/>
        </a:p>
      </dsp:txBody>
      <dsp:txXfrm>
        <a:off x="144010" y="4104456"/>
        <a:ext cx="3639433" cy="1813083"/>
      </dsp:txXfrm>
    </dsp:sp>
    <dsp:sp modelId="{9408918A-13E0-47D0-9221-E0EF4657CDDC}">
      <dsp:nvSpPr>
        <dsp:cNvPr id="0" name=""/>
        <dsp:cNvSpPr/>
      </dsp:nvSpPr>
      <dsp:spPr>
        <a:xfrm>
          <a:off x="4178303" y="4104456"/>
          <a:ext cx="3670588" cy="18130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Buxoro (20,9 promilledan 20,0 promillega) </a:t>
          </a:r>
          <a:endParaRPr lang="ru-RU" sz="3000" kern="1200"/>
        </a:p>
      </dsp:txBody>
      <dsp:txXfrm>
        <a:off x="4178303" y="4104456"/>
        <a:ext cx="3670588" cy="1813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755576" y="1124744"/>
            <a:ext cx="7488832" cy="23762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/>
              <a:t>Mavzu</a:t>
            </a:r>
            <a:r>
              <a:rPr lang="en-US" sz="3600" b="1" dirty="0"/>
              <a:t>:</a:t>
            </a:r>
            <a:r>
              <a:rPr lang="en-US" sz="3600" dirty="0"/>
              <a:t> </a:t>
            </a:r>
            <a:r>
              <a:rPr lang="en-US" sz="3600" b="1" dirty="0" err="1"/>
              <a:t>O’zbekiston</a:t>
            </a:r>
            <a:r>
              <a:rPr lang="en-US" sz="3600" b="1" dirty="0"/>
              <a:t> </a:t>
            </a:r>
            <a:r>
              <a:rPr lang="en-US" sz="3600" b="1" dirty="0" err="1"/>
              <a:t>viloyatlar</a:t>
            </a:r>
            <a:r>
              <a:rPr lang="en-US" sz="3600" b="1" dirty="0"/>
              <a:t> </a:t>
            </a:r>
            <a:r>
              <a:rPr lang="en-US" sz="3600" b="1" dirty="0" err="1"/>
              <a:t>bo’yicha</a:t>
            </a:r>
            <a:r>
              <a:rPr lang="en-US" sz="3600" b="1" dirty="0"/>
              <a:t> </a:t>
            </a:r>
            <a:r>
              <a:rPr lang="en-US" sz="3600" b="1" dirty="0" err="1"/>
              <a:t>demografik</a:t>
            </a:r>
            <a:r>
              <a:rPr lang="en-US" sz="3600" b="1" dirty="0"/>
              <a:t> </a:t>
            </a:r>
            <a:r>
              <a:rPr lang="en-US" sz="3600" b="1" dirty="0" err="1"/>
              <a:t>ko’rsatkichlar</a:t>
            </a:r>
            <a:r>
              <a:rPr lang="en-US" sz="3600" b="1" dirty="0"/>
              <a:t> </a:t>
            </a:r>
            <a:r>
              <a:rPr lang="en-US" sz="3600" b="1" dirty="0" err="1"/>
              <a:t>jadvalini</a:t>
            </a:r>
            <a:r>
              <a:rPr lang="en-US" sz="3600" b="1" dirty="0"/>
              <a:t> </a:t>
            </a:r>
            <a:r>
              <a:rPr lang="en-US" sz="3600" b="1" dirty="0" err="1"/>
              <a:t>tuzish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750462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Выноска со стрелкой вниз 5"/>
          <p:cNvSpPr/>
          <p:nvPr/>
        </p:nvSpPr>
        <p:spPr>
          <a:xfrm>
            <a:off x="2123728" y="188640"/>
            <a:ext cx="4896544" cy="149046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Reja</a:t>
            </a:r>
            <a:r>
              <a:rPr lang="en-US" sz="5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ru-RU" sz="54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6528" y="1844824"/>
            <a:ext cx="820891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dirty="0" err="1" smtClean="0">
                <a:solidFill>
                  <a:schemeClr val="bg1"/>
                </a:solidFill>
              </a:rPr>
              <a:t>O’zbekiston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Respublikasi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aholisi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demografik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ko’rsatkichlari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06528" y="3501008"/>
            <a:ext cx="820891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O’zbekiston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Respublikasi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viloyatlari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aholi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salmog’i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va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zichligi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bo’yicha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jadvali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tahlili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81435" y="5229200"/>
            <a:ext cx="820891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Viloyatlar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kesimida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tug’ilish</a:t>
            </a:r>
            <a:r>
              <a:rPr lang="en-US" sz="3200" dirty="0">
                <a:solidFill>
                  <a:schemeClr val="bg1"/>
                </a:solidFill>
              </a:rPr>
              <a:t>, </a:t>
            </a:r>
            <a:r>
              <a:rPr lang="en-US" sz="3200" dirty="0" err="1">
                <a:solidFill>
                  <a:schemeClr val="bg1"/>
                </a:solidFill>
              </a:rPr>
              <a:t>o’lim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va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tabiiy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o’sish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jadvalini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tahli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qilish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1" name="4-конечная звезда 10"/>
          <p:cNvSpPr/>
          <p:nvPr/>
        </p:nvSpPr>
        <p:spPr>
          <a:xfrm>
            <a:off x="-45182" y="1876911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4-конечная звезда 11"/>
          <p:cNvSpPr/>
          <p:nvPr/>
        </p:nvSpPr>
        <p:spPr>
          <a:xfrm>
            <a:off x="-14888" y="3543958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4-конечная звезда 13"/>
          <p:cNvSpPr/>
          <p:nvPr/>
        </p:nvSpPr>
        <p:spPr>
          <a:xfrm>
            <a:off x="-57399" y="5226728"/>
            <a:ext cx="914400" cy="9144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0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                                                                                                                                                                    </a:t>
            </a:r>
            <a:endParaRPr lang="ru-RU"/>
          </a:p>
        </p:txBody>
      </p:sp>
      <p:pic>
        <p:nvPicPr>
          <p:cNvPr id="1026" name="Picture 2" descr="C:\Documents and Settings\User\Рабочий стол\Aholiga doir rasmlar\population-segmentati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21740" cy="642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3635896" y="332656"/>
            <a:ext cx="5184576" cy="2520280"/>
          </a:xfrm>
          <a:prstGeom prst="bevel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Doimiy</a:t>
            </a:r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5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5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5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endParaRPr lang="ru-RU" sz="5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Багетная рамка 3"/>
          <p:cNvSpPr/>
          <p:nvPr/>
        </p:nvSpPr>
        <p:spPr>
          <a:xfrm>
            <a:off x="251520" y="260648"/>
            <a:ext cx="8640960" cy="1296144"/>
          </a:xfrm>
          <a:prstGeom prst="bevel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/>
              <a:t>O’zbekiston</a:t>
            </a:r>
            <a:r>
              <a:rPr lang="en-US" sz="3600" dirty="0"/>
              <a:t> </a:t>
            </a:r>
            <a:r>
              <a:rPr lang="en-US" sz="3600" dirty="0" err="1"/>
              <a:t>Respublikasi</a:t>
            </a:r>
            <a:r>
              <a:rPr lang="en-US" sz="3600" dirty="0"/>
              <a:t> </a:t>
            </a:r>
            <a:r>
              <a:rPr lang="en-US" sz="3600" dirty="0" err="1"/>
              <a:t>doimiy</a:t>
            </a:r>
            <a:r>
              <a:rPr lang="en-US" sz="3600" dirty="0"/>
              <a:t> </a:t>
            </a:r>
            <a:r>
              <a:rPr lang="en-US" sz="3600" dirty="0" err="1"/>
              <a:t>aholisi</a:t>
            </a:r>
            <a:r>
              <a:rPr lang="en-US" sz="3600" dirty="0"/>
              <a:t> </a:t>
            </a:r>
            <a:r>
              <a:rPr lang="en-US" sz="3600" dirty="0" err="1"/>
              <a:t>soni</a:t>
            </a:r>
            <a:endParaRPr lang="ru-RU" sz="3600" dirty="0"/>
          </a:p>
        </p:txBody>
      </p:sp>
      <p:sp>
        <p:nvSpPr>
          <p:cNvPr id="5" name="Багетная рамка 4"/>
          <p:cNvSpPr/>
          <p:nvPr/>
        </p:nvSpPr>
        <p:spPr>
          <a:xfrm>
            <a:off x="251520" y="5301208"/>
            <a:ext cx="8640960" cy="1296144"/>
          </a:xfrm>
          <a:prstGeom prst="bevel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/>
              <a:t>Ya’ni</a:t>
            </a:r>
            <a:r>
              <a:rPr lang="en-US" sz="3600" dirty="0" smtClean="0"/>
              <a:t> 1,7 </a:t>
            </a:r>
            <a:r>
              <a:rPr lang="en-US" sz="3600" dirty="0"/>
              <a:t>%</a:t>
            </a:r>
            <a:r>
              <a:rPr lang="en-US" sz="3600" dirty="0" err="1"/>
              <a:t>ga</a:t>
            </a:r>
            <a:r>
              <a:rPr lang="en-US" sz="3600" dirty="0"/>
              <a:t> </a:t>
            </a:r>
            <a:r>
              <a:rPr lang="en-US" sz="3600" dirty="0" err="1"/>
              <a:t>o’sgan</a:t>
            </a:r>
            <a:r>
              <a:rPr lang="en-US" sz="3600" dirty="0"/>
              <a:t>. </a:t>
            </a:r>
            <a:endParaRPr lang="ru-RU" sz="3600" dirty="0"/>
          </a:p>
        </p:txBody>
      </p:sp>
      <p:sp>
        <p:nvSpPr>
          <p:cNvPr id="8" name="Загнутый угол 7"/>
          <p:cNvSpPr/>
          <p:nvPr/>
        </p:nvSpPr>
        <p:spPr>
          <a:xfrm>
            <a:off x="439128" y="4005064"/>
            <a:ext cx="4013024" cy="1204416"/>
          </a:xfrm>
          <a:prstGeom prst="foldedCorner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32653,9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 smtClean="0"/>
              <a:t>kishiga</a:t>
            </a:r>
            <a:r>
              <a:rPr lang="en-US" sz="3200" dirty="0" smtClean="0"/>
              <a:t> </a:t>
            </a:r>
            <a:r>
              <a:rPr lang="en-US" sz="3200" dirty="0" err="1" smtClean="0"/>
              <a:t>o’sgan</a:t>
            </a:r>
            <a:r>
              <a:rPr lang="en-US" sz="3200" dirty="0" smtClean="0"/>
              <a:t>. </a:t>
            </a:r>
            <a:endParaRPr lang="ru-RU" sz="3200" dirty="0"/>
          </a:p>
        </p:txBody>
      </p:sp>
      <p:sp>
        <p:nvSpPr>
          <p:cNvPr id="9" name="Загнутый угол 8"/>
          <p:cNvSpPr/>
          <p:nvPr/>
        </p:nvSpPr>
        <p:spPr>
          <a:xfrm>
            <a:off x="4572000" y="4005064"/>
            <a:ext cx="4013024" cy="1204416"/>
          </a:xfrm>
          <a:prstGeom prst="foldedCorner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533,4 </a:t>
            </a:r>
            <a:r>
              <a:rPr lang="en-US" sz="3200" dirty="0" err="1">
                <a:solidFill>
                  <a:schemeClr val="tx1"/>
                </a:solidFill>
              </a:rPr>
              <a:t>ming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kishiga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o’sgan</a:t>
            </a:r>
            <a:r>
              <a:rPr lang="en-US" sz="3200" dirty="0">
                <a:solidFill>
                  <a:schemeClr val="tx1"/>
                </a:solidFill>
              </a:rPr>
              <a:t>.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441688" y="1757964"/>
            <a:ext cx="3844840" cy="2247100"/>
          </a:xfrm>
          <a:prstGeom prst="downArrowCallou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2018 </a:t>
            </a:r>
            <a:r>
              <a:rPr lang="en-US" sz="3600" dirty="0" err="1"/>
              <a:t>yil</a:t>
            </a:r>
            <a:r>
              <a:rPr lang="en-US" sz="3600" dirty="0"/>
              <a:t> </a:t>
            </a:r>
            <a:r>
              <a:rPr lang="en-US" sz="3600" dirty="0" smtClean="0"/>
              <a:t>1-yanvar </a:t>
            </a:r>
            <a:r>
              <a:rPr lang="en-US" sz="3600" dirty="0" err="1"/>
              <a:t>holatiga</a:t>
            </a:r>
            <a:r>
              <a:rPr lang="en-US" sz="3600" dirty="0"/>
              <a:t> </a:t>
            </a:r>
            <a:endParaRPr lang="ru-RU" sz="3600" dirty="0"/>
          </a:p>
        </p:txBody>
      </p:sp>
      <p:sp>
        <p:nvSpPr>
          <p:cNvPr id="11" name="Выноска со стрелкой вниз 10"/>
          <p:cNvSpPr/>
          <p:nvPr/>
        </p:nvSpPr>
        <p:spPr>
          <a:xfrm>
            <a:off x="4656092" y="1776134"/>
            <a:ext cx="3844840" cy="2228930"/>
          </a:xfrm>
          <a:prstGeom prst="downArrowCallou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2017 </a:t>
            </a:r>
            <a:r>
              <a:rPr lang="en-US" sz="3600" dirty="0" err="1" smtClean="0"/>
              <a:t>yil</a:t>
            </a:r>
            <a:r>
              <a:rPr lang="en-US" sz="3600" dirty="0" smtClean="0"/>
              <a:t> 1- </a:t>
            </a:r>
            <a:r>
              <a:rPr lang="en-US" sz="3600" dirty="0" err="1" smtClean="0"/>
              <a:t>yanvar</a:t>
            </a:r>
            <a:r>
              <a:rPr lang="en-US" sz="3600" dirty="0" smtClean="0"/>
              <a:t> </a:t>
            </a:r>
            <a:r>
              <a:rPr lang="en-US" sz="3600" dirty="0" err="1" smtClean="0"/>
              <a:t>holatiga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7548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animBg="1"/>
      <p:bldP spid="8" grpId="0" animBg="1"/>
      <p:bldP spid="9" grpId="0" animBg="1"/>
      <p:bldP spid="10" grpId="0" build="p" animBg="1"/>
      <p:bldP spid="11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Багетная рамка 3"/>
          <p:cNvSpPr/>
          <p:nvPr/>
        </p:nvSpPr>
        <p:spPr>
          <a:xfrm>
            <a:off x="539552" y="548680"/>
            <a:ext cx="3744416" cy="2088232"/>
          </a:xfrm>
          <a:prstGeom prst="beve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 </a:t>
            </a:r>
            <a:r>
              <a:rPr lang="en-US" sz="4400" dirty="0" err="1" smtClean="0"/>
              <a:t>Shahar</a:t>
            </a:r>
            <a:r>
              <a:rPr lang="en-US" sz="4400" dirty="0" smtClean="0"/>
              <a:t> </a:t>
            </a:r>
            <a:r>
              <a:rPr lang="en-US" sz="4400" dirty="0" err="1"/>
              <a:t>aholisi</a:t>
            </a:r>
            <a:r>
              <a:rPr lang="en-US" sz="4400" dirty="0"/>
              <a:t> </a:t>
            </a:r>
            <a:r>
              <a:rPr lang="en-US" sz="4400" dirty="0" err="1" smtClean="0"/>
              <a:t>soni</a:t>
            </a:r>
            <a:endParaRPr lang="ru-RU" sz="44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539552" y="159279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6" name="Багетная рамка 5"/>
          <p:cNvSpPr/>
          <p:nvPr/>
        </p:nvSpPr>
        <p:spPr>
          <a:xfrm>
            <a:off x="4639360" y="548680"/>
            <a:ext cx="3744416" cy="2088232"/>
          </a:xfrm>
          <a:prstGeom prst="beve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 </a:t>
            </a:r>
            <a:r>
              <a:rPr lang="en-US" sz="4400" dirty="0" err="1"/>
              <a:t>Q</a:t>
            </a:r>
            <a:r>
              <a:rPr lang="en-US" sz="4400" dirty="0" err="1" smtClean="0"/>
              <a:t>ishloq</a:t>
            </a:r>
            <a:r>
              <a:rPr lang="en-US" sz="4400" dirty="0" smtClean="0"/>
              <a:t> </a:t>
            </a:r>
            <a:r>
              <a:rPr lang="en-US" sz="4400" dirty="0" err="1"/>
              <a:t>aholisi</a:t>
            </a:r>
            <a:r>
              <a:rPr lang="en-US" sz="4400" dirty="0"/>
              <a:t> </a:t>
            </a:r>
            <a:r>
              <a:rPr lang="en-US" sz="4400" dirty="0" err="1"/>
              <a:t>soni</a:t>
            </a:r>
            <a:r>
              <a:rPr lang="en-US" sz="4400" dirty="0"/>
              <a:t> </a:t>
            </a:r>
            <a:endParaRPr lang="ru-RU" sz="4400" dirty="0"/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4662448" y="2766990"/>
            <a:ext cx="3744416" cy="3686345"/>
          </a:xfrm>
          <a:prstGeom prst="upArrowCallou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16120,0 </a:t>
            </a:r>
            <a:r>
              <a:rPr lang="en-US" sz="3600" dirty="0" err="1"/>
              <a:t>ming</a:t>
            </a:r>
            <a:r>
              <a:rPr lang="en-US" sz="3600" dirty="0"/>
              <a:t> </a:t>
            </a:r>
            <a:r>
              <a:rPr lang="en-US" sz="3600" dirty="0" err="1"/>
              <a:t>kishini</a:t>
            </a:r>
            <a:r>
              <a:rPr lang="en-US" sz="3600" dirty="0"/>
              <a:t> (49,4 %) </a:t>
            </a:r>
            <a:r>
              <a:rPr lang="en-US" sz="3600" dirty="0" err="1"/>
              <a:t>tashkil</a:t>
            </a:r>
            <a:r>
              <a:rPr lang="en-US" sz="3600" dirty="0"/>
              <a:t> </a:t>
            </a:r>
            <a:r>
              <a:rPr lang="en-US" sz="3600" dirty="0" err="1"/>
              <a:t>etdi</a:t>
            </a:r>
            <a:r>
              <a:rPr lang="en-US" sz="3600" dirty="0"/>
              <a:t>. </a:t>
            </a:r>
            <a:endParaRPr lang="ru-RU" sz="3600" dirty="0"/>
          </a:p>
        </p:txBody>
      </p:sp>
      <p:sp>
        <p:nvSpPr>
          <p:cNvPr id="8" name="Выноска со стрелкой вверх 7"/>
          <p:cNvSpPr/>
          <p:nvPr/>
        </p:nvSpPr>
        <p:spPr>
          <a:xfrm>
            <a:off x="539552" y="2766990"/>
            <a:ext cx="3744416" cy="3686345"/>
          </a:xfrm>
          <a:prstGeom prst="upArrowCallou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 </a:t>
            </a:r>
            <a:r>
              <a:rPr lang="en-US" sz="3600" dirty="0"/>
              <a:t>16533,9 </a:t>
            </a:r>
            <a:r>
              <a:rPr lang="en-US" sz="3600" dirty="0" err="1"/>
              <a:t>ming</a:t>
            </a:r>
            <a:r>
              <a:rPr lang="en-US" sz="3600" dirty="0"/>
              <a:t> </a:t>
            </a:r>
            <a:r>
              <a:rPr lang="en-US" sz="3600" dirty="0" err="1"/>
              <a:t>kishini</a:t>
            </a:r>
            <a:r>
              <a:rPr lang="en-US" sz="3600" dirty="0"/>
              <a:t> </a:t>
            </a:r>
            <a:r>
              <a:rPr lang="en-US" sz="3600" dirty="0" smtClean="0"/>
              <a:t>(50,6 </a:t>
            </a:r>
            <a:r>
              <a:rPr lang="en-US" sz="3600" dirty="0"/>
              <a:t>%), </a:t>
            </a:r>
            <a:r>
              <a:rPr lang="en-US" sz="3600" dirty="0" smtClean="0"/>
              <a:t> </a:t>
            </a:r>
            <a:r>
              <a:rPr lang="en-US" sz="3600" dirty="0" err="1" smtClean="0"/>
              <a:t>tashkil</a:t>
            </a:r>
            <a:r>
              <a:rPr lang="en-US" sz="3600" dirty="0" smtClean="0"/>
              <a:t> </a:t>
            </a:r>
            <a:r>
              <a:rPr lang="en-US" sz="3600" dirty="0" err="1"/>
              <a:t>etdi</a:t>
            </a:r>
            <a:r>
              <a:rPr lang="en-US" sz="3600" dirty="0"/>
              <a:t>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24594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build="p" animBg="1"/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population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826015" cy="638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251520" y="476672"/>
            <a:ext cx="6192688" cy="3024336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002060"/>
                </a:solidFill>
              </a:rPr>
              <a:t>Respublika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hududlari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kesimida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tahlillar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>
                <a:solidFill>
                  <a:srgbClr val="002060"/>
                </a:solidFill>
              </a:rPr>
              <a:t>2018 </a:t>
            </a:r>
            <a:r>
              <a:rPr lang="en-US" sz="3200" dirty="0" err="1">
                <a:solidFill>
                  <a:srgbClr val="002060"/>
                </a:solidFill>
              </a:rPr>
              <a:t>yil</a:t>
            </a:r>
            <a:r>
              <a:rPr lang="en-US" sz="3200" dirty="0">
                <a:solidFill>
                  <a:srgbClr val="002060"/>
                </a:solidFill>
              </a:rPr>
              <a:t> 1 </a:t>
            </a:r>
            <a:r>
              <a:rPr lang="en-US" sz="3200" dirty="0" err="1">
                <a:solidFill>
                  <a:srgbClr val="002060"/>
                </a:solidFill>
              </a:rPr>
              <a:t>yanvar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holatiga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eng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ko’p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aholi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soni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quyidagi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viloyatlarda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kuzatildi</a:t>
            </a:r>
            <a:r>
              <a:rPr lang="en-US" sz="3200" dirty="0" smtClean="0">
                <a:solidFill>
                  <a:srgbClr val="002060"/>
                </a:solidFill>
              </a:rPr>
              <a:t>. 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02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251520" y="260648"/>
            <a:ext cx="5727104" cy="194421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/>
              <a:t>Samarqand </a:t>
            </a:r>
            <a:r>
              <a:rPr lang="en-US" sz="4000" dirty="0" err="1" smtClean="0"/>
              <a:t>viloyatida</a:t>
            </a:r>
            <a:r>
              <a:rPr lang="en-US" sz="4000" dirty="0" smtClean="0"/>
              <a:t>.</a:t>
            </a:r>
            <a:endParaRPr lang="ru-RU" sz="40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246192" y="3284984"/>
            <a:ext cx="5727104" cy="194421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Qashqadaryo</a:t>
            </a:r>
            <a:r>
              <a:rPr lang="en-US" sz="4000" dirty="0"/>
              <a:t> </a:t>
            </a:r>
            <a:r>
              <a:rPr lang="en-US" sz="4000" dirty="0" err="1"/>
              <a:t>viloyatida</a:t>
            </a:r>
            <a:r>
              <a:rPr lang="en-US" sz="4000" dirty="0"/>
              <a:t> </a:t>
            </a:r>
            <a:endParaRPr lang="ru-RU" sz="4000" dirty="0"/>
          </a:p>
        </p:txBody>
      </p:sp>
      <p:sp>
        <p:nvSpPr>
          <p:cNvPr id="6" name="Стрелка влево 5"/>
          <p:cNvSpPr/>
          <p:nvPr/>
        </p:nvSpPr>
        <p:spPr>
          <a:xfrm>
            <a:off x="3093368" y="1844824"/>
            <a:ext cx="5727104" cy="1916844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Farg’ona</a:t>
            </a:r>
            <a:r>
              <a:rPr lang="en-US" sz="4000" dirty="0"/>
              <a:t> </a:t>
            </a:r>
            <a:r>
              <a:rPr lang="en-US" sz="4000" dirty="0" err="1"/>
              <a:t>viloyatida</a:t>
            </a:r>
            <a:r>
              <a:rPr lang="en-US" sz="4000" dirty="0"/>
              <a:t> </a:t>
            </a:r>
            <a:endParaRPr lang="ru-RU" sz="4000" dirty="0"/>
          </a:p>
        </p:txBody>
      </p:sp>
      <p:sp>
        <p:nvSpPr>
          <p:cNvPr id="7" name="Стрелка влево 6"/>
          <p:cNvSpPr/>
          <p:nvPr/>
        </p:nvSpPr>
        <p:spPr>
          <a:xfrm>
            <a:off x="3115072" y="4854206"/>
            <a:ext cx="5705400" cy="1916844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Andijon</a:t>
            </a:r>
            <a:r>
              <a:rPr lang="en-US" sz="4000" dirty="0"/>
              <a:t> </a:t>
            </a:r>
            <a:r>
              <a:rPr lang="en-US" sz="4000" dirty="0" err="1"/>
              <a:t>viloyatida</a:t>
            </a:r>
            <a:endParaRPr lang="ru-RU" sz="4000" dirty="0"/>
          </a:p>
        </p:txBody>
      </p:sp>
      <p:sp>
        <p:nvSpPr>
          <p:cNvPr id="8" name="Блок-схема: внутренняя память 7"/>
          <p:cNvSpPr/>
          <p:nvPr/>
        </p:nvSpPr>
        <p:spPr>
          <a:xfrm>
            <a:off x="5978624" y="476672"/>
            <a:ext cx="2841848" cy="1584176"/>
          </a:xfrm>
          <a:prstGeom prst="flowChartInternalStorag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3719,6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 smtClean="0"/>
              <a:t>kishi</a:t>
            </a:r>
            <a:r>
              <a:rPr lang="en-US" sz="3200" dirty="0" smtClean="0"/>
              <a:t> </a:t>
            </a:r>
            <a:endParaRPr lang="ru-RU" sz="3200" dirty="0"/>
          </a:p>
        </p:txBody>
      </p:sp>
      <p:sp>
        <p:nvSpPr>
          <p:cNvPr id="9" name="Блок-схема: внутренняя память 8"/>
          <p:cNvSpPr/>
          <p:nvPr/>
        </p:nvSpPr>
        <p:spPr>
          <a:xfrm>
            <a:off x="273224" y="4986980"/>
            <a:ext cx="2841848" cy="1584176"/>
          </a:xfrm>
          <a:prstGeom prst="flowChartInternalStorag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3011,6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/>
              <a:t>kishi</a:t>
            </a:r>
            <a:endParaRPr lang="ru-RU" sz="3200" dirty="0"/>
          </a:p>
        </p:txBody>
      </p:sp>
      <p:sp>
        <p:nvSpPr>
          <p:cNvPr id="10" name="Блок-схема: внутренняя память 9"/>
          <p:cNvSpPr/>
          <p:nvPr/>
        </p:nvSpPr>
        <p:spPr>
          <a:xfrm>
            <a:off x="6131024" y="3465004"/>
            <a:ext cx="2841848" cy="1584176"/>
          </a:xfrm>
          <a:prstGeom prst="flowChartInternalStorag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 </a:t>
            </a:r>
            <a:r>
              <a:rPr lang="en-US" sz="3200" dirty="0"/>
              <a:t>3148,1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 smtClean="0"/>
              <a:t>kishi</a:t>
            </a:r>
            <a:r>
              <a:rPr lang="en-US" sz="3200" dirty="0" smtClean="0"/>
              <a:t> </a:t>
            </a:r>
            <a:endParaRPr lang="ru-RU" sz="3200" dirty="0"/>
          </a:p>
        </p:txBody>
      </p:sp>
      <p:sp>
        <p:nvSpPr>
          <p:cNvPr id="11" name="Блок-схема: внутренняя память 10"/>
          <p:cNvSpPr/>
          <p:nvPr/>
        </p:nvSpPr>
        <p:spPr>
          <a:xfrm>
            <a:off x="251520" y="2011158"/>
            <a:ext cx="2841848" cy="1584176"/>
          </a:xfrm>
          <a:prstGeom prst="flowChartInternalStorag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3620,1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 smtClean="0"/>
              <a:t>kishi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71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User\Рабочий стол\Aholiga doir rasmlar\dailysun_populationday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42549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395536" y="594072"/>
            <a:ext cx="3456384" cy="194421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2017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yilda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4273520" y="656692"/>
            <a:ext cx="4464496" cy="1908212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sym typeface="Symbol"/>
              </a:rPr>
              <a:t>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Aholi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533,4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kishiga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ko’paydi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4277332" y="4540884"/>
            <a:ext cx="4464496" cy="1908212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sym typeface="Symbol"/>
              </a:rPr>
              <a:t>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161,5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mingta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vafot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etganlar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etildi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95536" y="2632672"/>
            <a:ext cx="4464496" cy="1908212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sym typeface="Symbol"/>
              </a:rPr>
              <a:t></a:t>
            </a:r>
            <a:r>
              <a:rPr lang="en-US" sz="3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Tug’ilganlar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715,5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nafarni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etdi</a:t>
            </a:r>
            <a:r>
              <a:rPr lang="en-US" sz="3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24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Блок-схема: документ 3"/>
          <p:cNvSpPr/>
          <p:nvPr/>
        </p:nvSpPr>
        <p:spPr>
          <a:xfrm>
            <a:off x="585912" y="188640"/>
            <a:ext cx="7992888" cy="6669360"/>
          </a:xfrm>
          <a:prstGeom prst="flowChartDocumen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600" b="1" dirty="0" smtClean="0"/>
          </a:p>
          <a:p>
            <a:r>
              <a:rPr lang="ru-RU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Tug’ilish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2017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yilda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715,5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mingta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bola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tug’ilganligi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etilgan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bo’lib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ravishda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1000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aholiga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tug’ilish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koeffitsiyenti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22,1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promilleni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qilib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2016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yilga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0,7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kamaydi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(2016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yilda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22,8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bo’lgan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).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Tug’ilish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koeffitsiyenti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2016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yilning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davriga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Surxondaryo</a:t>
            </a: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viloyatida</a:t>
            </a: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o’sgan</a:t>
            </a:r>
            <a:r>
              <a:rPr lang="en-US" sz="3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48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800" dirty="0" smtClean="0"/>
              <a:t>ю</a:t>
            </a:r>
            <a:endParaRPr lang="ru-RU" sz="800" dirty="0"/>
          </a:p>
        </p:txBody>
      </p:sp>
      <p:sp>
        <p:nvSpPr>
          <p:cNvPr id="3" name="Багетная рамка 2"/>
          <p:cNvSpPr/>
          <p:nvPr/>
        </p:nvSpPr>
        <p:spPr>
          <a:xfrm>
            <a:off x="467544" y="476672"/>
            <a:ext cx="8136904" cy="266429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/>
              <a:t>Tug’ilish</a:t>
            </a:r>
            <a:r>
              <a:rPr lang="en-US" sz="3600" dirty="0"/>
              <a:t> </a:t>
            </a:r>
            <a:r>
              <a:rPr lang="en-US" sz="3600" dirty="0" err="1" smtClean="0"/>
              <a:t>koeffitsiyenti</a:t>
            </a:r>
            <a:r>
              <a:rPr lang="ru-RU" sz="3600" dirty="0" smtClean="0"/>
              <a:t> </a:t>
            </a:r>
            <a:r>
              <a:rPr lang="en-US" sz="3600" dirty="0" err="1" smtClean="0"/>
              <a:t>sezilarli</a:t>
            </a:r>
            <a:r>
              <a:rPr lang="en-US" sz="3600" dirty="0" smtClean="0"/>
              <a:t> </a:t>
            </a:r>
            <a:r>
              <a:rPr lang="en-US" sz="3600" dirty="0" err="1" smtClean="0"/>
              <a:t>darajada</a:t>
            </a:r>
            <a:r>
              <a:rPr lang="en-US" sz="3600" dirty="0" smtClean="0"/>
              <a:t> </a:t>
            </a:r>
            <a:r>
              <a:rPr lang="en-US" sz="3600" dirty="0" err="1" smtClean="0"/>
              <a:t>kamayish</a:t>
            </a:r>
            <a:r>
              <a:rPr lang="en-US" sz="3600" dirty="0" smtClean="0"/>
              <a:t> </a:t>
            </a:r>
            <a:r>
              <a:rPr lang="en-US" sz="3600" dirty="0" err="1" smtClean="0"/>
              <a:t>quyidagi</a:t>
            </a:r>
            <a:r>
              <a:rPr lang="en-US" sz="3600" dirty="0" smtClean="0"/>
              <a:t> </a:t>
            </a:r>
            <a:r>
              <a:rPr lang="en-US" sz="3600" dirty="0" err="1" smtClean="0"/>
              <a:t>viloyatlarda</a:t>
            </a:r>
            <a:r>
              <a:rPr lang="en-US" sz="3600" dirty="0" smtClean="0"/>
              <a:t> </a:t>
            </a:r>
            <a:r>
              <a:rPr lang="en-US" sz="3600" dirty="0" err="1" smtClean="0"/>
              <a:t>yuqori</a:t>
            </a:r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800" dirty="0" smtClean="0"/>
              <a:t>ю</a:t>
            </a:r>
            <a:endParaRPr lang="ru-RU" sz="800" dirty="0"/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827584" y="3212976"/>
            <a:ext cx="7416824" cy="3645024"/>
          </a:xfrm>
          <a:prstGeom prst="downArrowCallo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C:\Users\User\Desktop\Maftunaga rasm\O'zbekiston aholisi\1439744729_02bda5201339fa1eb588e995bc2d23ff51f6eb3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18" y="3212976"/>
            <a:ext cx="6361323" cy="233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63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27263"/>
              </p:ext>
            </p:extLst>
          </p:nvPr>
        </p:nvGraphicFramePr>
        <p:xfrm>
          <a:off x="467544" y="404664"/>
          <a:ext cx="82296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300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Блок-схема: несколько документов 3"/>
          <p:cNvSpPr/>
          <p:nvPr/>
        </p:nvSpPr>
        <p:spPr>
          <a:xfrm>
            <a:off x="387440" y="201112"/>
            <a:ext cx="8280920" cy="6453336"/>
          </a:xfrm>
          <a:prstGeom prst="flowChartMultidocumen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Vafot</a:t>
            </a:r>
            <a:r>
              <a:rPr lang="en-US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etganlar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2017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yilda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161,5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mingta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o’lim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qayd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etilgan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bo’lib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ravishda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1000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aholiga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o’lim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koeffitsiyenti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5,0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promilleni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etib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2016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yilning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davriga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0,1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oshdi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(2016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yilda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4,9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</a:t>
            </a:r>
            <a:r>
              <a:rPr lang="en-US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bo’lgan</a:t>
            </a:r>
            <a:r>
              <a:rPr lang="en-US" sz="3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24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,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539552" y="188640"/>
            <a:ext cx="7848872" cy="489654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O’lim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koeffitsiyenti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2016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yilning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mos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davriga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sezilarli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darajada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o’sishi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viloyatlarda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quyidagicha</a:t>
            </a:r>
            <a:r>
              <a:rPr lang="en-US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endParaRPr lang="ru-RU" sz="3600" b="1" dirty="0"/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539552" y="5083051"/>
            <a:ext cx="8136904" cy="142073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Andijon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(5,1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promilledan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5,4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),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313431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Штриховая стрелка вправо 3"/>
          <p:cNvSpPr/>
          <p:nvPr/>
        </p:nvSpPr>
        <p:spPr>
          <a:xfrm>
            <a:off x="728393" y="3645024"/>
            <a:ext cx="8136904" cy="172819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Qashqadaryo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(4,1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promilledan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4,3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), </a:t>
            </a:r>
            <a:endParaRPr lang="ru-RU" sz="2800" dirty="0"/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0" y="2204864"/>
            <a:ext cx="7488832" cy="172819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Namangan (4,7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promilledan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4,9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), </a:t>
            </a:r>
            <a:endParaRPr lang="ru-RU" sz="2800" dirty="0"/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611560" y="692696"/>
            <a:ext cx="8136904" cy="172819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Jizzax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(4,2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promilledan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4,4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</a:t>
            </a:r>
            <a:endParaRPr lang="ru-RU" sz="2800" dirty="0"/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113860" y="5129808"/>
            <a:ext cx="7867104" cy="172819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Surxondaryo</a:t>
            </a:r>
            <a:r>
              <a:rPr lang="en-US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(4,3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promilledan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4,5 </a:t>
            </a:r>
            <a:r>
              <a:rPr lang="en-US" sz="2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promillega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</a:t>
            </a:r>
            <a:endParaRPr lang="ru-RU" sz="2800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800" dirty="0" smtClean="0"/>
              <a:t>ю</a:t>
            </a:r>
            <a:endParaRPr lang="ru-RU" sz="80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458"/>
          </a:xfrm>
        </p:spPr>
        <p:txBody>
          <a:bodyPr>
            <a:normAutofit/>
          </a:bodyPr>
          <a:lstStyle/>
          <a:p>
            <a:r>
              <a:rPr lang="ru-RU" sz="800" dirty="0" smtClean="0"/>
              <a:t>ю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26453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build="p" animBg="1"/>
      <p:bldP spid="6" grpId="0" build="p" animBg="1"/>
      <p:bldP spid="8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900" dirty="0" smtClean="0"/>
              <a:t>.</a:t>
            </a:r>
            <a:endParaRPr lang="ru-RU" sz="900" dirty="0"/>
          </a:p>
        </p:txBody>
      </p:sp>
      <p:sp>
        <p:nvSpPr>
          <p:cNvPr id="4" name="Стрелка вправо с вырезом 3"/>
          <p:cNvSpPr/>
          <p:nvPr/>
        </p:nvSpPr>
        <p:spPr>
          <a:xfrm>
            <a:off x="270848" y="836712"/>
            <a:ext cx="3941112" cy="5112568"/>
          </a:xfrm>
          <a:prstGeom prst="notchedRightArrow">
            <a:avLst>
              <a:gd name="adj1" fmla="val 50000"/>
              <a:gd name="adj2" fmla="val 38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/>
              <a:t>Tabiiy</a:t>
            </a:r>
            <a:r>
              <a:rPr lang="en-US" sz="4800" b="1" dirty="0"/>
              <a:t> </a:t>
            </a:r>
            <a:r>
              <a:rPr lang="en-US" sz="4800" b="1" dirty="0" err="1"/>
              <a:t>o’sish</a:t>
            </a:r>
            <a:r>
              <a:rPr lang="en-US" sz="4800" dirty="0"/>
              <a:t>. </a:t>
            </a:r>
            <a:endParaRPr lang="ru-RU" sz="4800" dirty="0"/>
          </a:p>
        </p:txBody>
      </p:sp>
      <p:sp>
        <p:nvSpPr>
          <p:cNvPr id="5" name="Багетная рамка 4"/>
          <p:cNvSpPr/>
          <p:nvPr/>
        </p:nvSpPr>
        <p:spPr>
          <a:xfrm>
            <a:off x="4644008" y="274340"/>
            <a:ext cx="3960440" cy="6237312"/>
          </a:xfrm>
          <a:prstGeom prst="bevel">
            <a:avLst>
              <a:gd name="adj" fmla="val 53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/>
              <a:t> </a:t>
            </a:r>
            <a:r>
              <a:rPr lang="ru-RU" b="1" dirty="0" smtClean="0"/>
              <a:t>  </a:t>
            </a:r>
            <a:r>
              <a:rPr lang="en-US" dirty="0" smtClean="0"/>
              <a:t> </a:t>
            </a:r>
            <a:r>
              <a:rPr lang="en-US" sz="3200" dirty="0"/>
              <a:t>2017 </a:t>
            </a:r>
            <a:r>
              <a:rPr lang="en-US" sz="3200" dirty="0" err="1"/>
              <a:t>yilda</a:t>
            </a:r>
            <a:r>
              <a:rPr lang="en-US" sz="3200" dirty="0"/>
              <a:t> </a:t>
            </a:r>
            <a:r>
              <a:rPr lang="en-US" sz="3200" dirty="0" err="1"/>
              <a:t>aholining</a:t>
            </a:r>
            <a:r>
              <a:rPr lang="en-US" sz="3200" dirty="0"/>
              <a:t> </a:t>
            </a:r>
            <a:r>
              <a:rPr lang="en-US" sz="3200" dirty="0" err="1"/>
              <a:t>tabiiy</a:t>
            </a:r>
            <a:r>
              <a:rPr lang="en-US" sz="3200" dirty="0"/>
              <a:t> </a:t>
            </a:r>
            <a:r>
              <a:rPr lang="en-US" sz="3200" dirty="0" err="1"/>
              <a:t>o’sishi</a:t>
            </a:r>
            <a:r>
              <a:rPr lang="en-US" sz="3200" dirty="0"/>
              <a:t> 554,0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/>
              <a:t>kishini</a:t>
            </a:r>
            <a:r>
              <a:rPr lang="en-US" sz="3200" dirty="0"/>
              <a:t> </a:t>
            </a:r>
            <a:r>
              <a:rPr lang="en-US" sz="3200" dirty="0" err="1"/>
              <a:t>tashkil</a:t>
            </a:r>
            <a:r>
              <a:rPr lang="en-US" sz="3200" dirty="0"/>
              <a:t> </a:t>
            </a:r>
            <a:r>
              <a:rPr lang="en-US" sz="3200" dirty="0" err="1"/>
              <a:t>etib</a:t>
            </a:r>
            <a:r>
              <a:rPr lang="en-US" sz="3200" dirty="0"/>
              <a:t>, 2016 </a:t>
            </a:r>
            <a:r>
              <a:rPr lang="en-US" sz="3200" dirty="0" err="1"/>
              <a:t>yilga</a:t>
            </a:r>
            <a:r>
              <a:rPr lang="en-US" sz="3200" dirty="0"/>
              <a:t> </a:t>
            </a:r>
            <a:r>
              <a:rPr lang="en-US" sz="3200" dirty="0" err="1"/>
              <a:t>nisbatan</a:t>
            </a:r>
            <a:r>
              <a:rPr lang="en-US" sz="3200" dirty="0"/>
              <a:t> 17,4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/>
              <a:t>kishiga</a:t>
            </a:r>
            <a:r>
              <a:rPr lang="en-US" sz="3200" dirty="0"/>
              <a:t> (2016 </a:t>
            </a:r>
            <a:r>
              <a:rPr lang="en-US" sz="3200" dirty="0" err="1"/>
              <a:t>yilda</a:t>
            </a:r>
            <a:r>
              <a:rPr lang="en-US" sz="3200" dirty="0"/>
              <a:t> 571,4 </a:t>
            </a:r>
            <a:r>
              <a:rPr lang="en-US" sz="3200" dirty="0" err="1"/>
              <a:t>ming</a:t>
            </a:r>
            <a:r>
              <a:rPr lang="en-US" sz="3200" dirty="0"/>
              <a:t> </a:t>
            </a:r>
            <a:r>
              <a:rPr lang="en-US" sz="3200" dirty="0" err="1"/>
              <a:t>kishi</a:t>
            </a:r>
            <a:r>
              <a:rPr lang="en-US" sz="3200" dirty="0"/>
              <a:t> </a:t>
            </a:r>
            <a:r>
              <a:rPr lang="en-US" sz="3200" dirty="0" err="1"/>
              <a:t>bo’lgan</a:t>
            </a:r>
            <a:r>
              <a:rPr lang="en-US" sz="3200" dirty="0"/>
              <a:t>) </a:t>
            </a:r>
            <a:r>
              <a:rPr lang="en-US" sz="3200" dirty="0" err="1"/>
              <a:t>kamaygan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5782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Выгнутая вверх стрелка 3"/>
          <p:cNvSpPr/>
          <p:nvPr/>
        </p:nvSpPr>
        <p:spPr>
          <a:xfrm>
            <a:off x="827584" y="188640"/>
            <a:ext cx="6048672" cy="2448272"/>
          </a:xfrm>
          <a:prstGeom prst="curvedDownArrow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323528" y="1461892"/>
            <a:ext cx="3312368" cy="1368152"/>
          </a:xfrm>
          <a:prstGeom prst="bevel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Nikoh</a:t>
            </a:r>
            <a:endParaRPr lang="ru-RU" dirty="0"/>
          </a:p>
        </p:txBody>
      </p:sp>
      <p:sp>
        <p:nvSpPr>
          <p:cNvPr id="6" name="Багетная рамка 5"/>
          <p:cNvSpPr/>
          <p:nvPr/>
        </p:nvSpPr>
        <p:spPr>
          <a:xfrm>
            <a:off x="611560" y="2924944"/>
            <a:ext cx="7992888" cy="3672408"/>
          </a:xfrm>
          <a:prstGeom prst="bevel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 </a:t>
            </a:r>
            <a:r>
              <a:rPr lang="en-US" sz="2200" dirty="0">
                <a:solidFill>
                  <a:schemeClr val="tx1"/>
                </a:solidFill>
              </a:rPr>
              <a:t>2017 </a:t>
            </a:r>
            <a:r>
              <a:rPr lang="en-US" sz="2200" dirty="0" err="1">
                <a:solidFill>
                  <a:schemeClr val="tx1"/>
                </a:solidFill>
              </a:rPr>
              <a:t>yilda</a:t>
            </a:r>
            <a:r>
              <a:rPr lang="en-US" sz="2200" dirty="0">
                <a:solidFill>
                  <a:schemeClr val="tx1"/>
                </a:solidFill>
              </a:rPr>
              <a:t> FHDYO </a:t>
            </a:r>
            <a:r>
              <a:rPr lang="en-US" sz="2200" dirty="0" err="1">
                <a:solidFill>
                  <a:schemeClr val="tx1"/>
                </a:solidFill>
              </a:rPr>
              <a:t>organlari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tomonidan</a:t>
            </a:r>
            <a:r>
              <a:rPr lang="en-US" sz="2200" dirty="0">
                <a:solidFill>
                  <a:schemeClr val="tx1"/>
                </a:solidFill>
              </a:rPr>
              <a:t> 306,0 </a:t>
            </a:r>
            <a:r>
              <a:rPr lang="en-US" sz="2200" dirty="0" err="1">
                <a:solidFill>
                  <a:schemeClr val="tx1"/>
                </a:solidFill>
              </a:rPr>
              <a:t>mingta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nikoh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qayd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etildi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  <a:r>
              <a:rPr lang="en-US" sz="2200" dirty="0" err="1">
                <a:solidFill>
                  <a:schemeClr val="tx1"/>
                </a:solidFill>
              </a:rPr>
              <a:t>Respublika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bo’yicha</a:t>
            </a:r>
            <a:r>
              <a:rPr lang="en-US" sz="2200" dirty="0">
                <a:solidFill>
                  <a:schemeClr val="tx1"/>
                </a:solidFill>
              </a:rPr>
              <a:t> 1000 </a:t>
            </a:r>
            <a:r>
              <a:rPr lang="en-US" sz="2200" dirty="0" err="1">
                <a:solidFill>
                  <a:schemeClr val="tx1"/>
                </a:solidFill>
              </a:rPr>
              <a:t>aholiga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nisbatan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nikoh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tuzish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koeffitsiyenti</a:t>
            </a:r>
            <a:r>
              <a:rPr lang="en-US" sz="2200" dirty="0">
                <a:solidFill>
                  <a:schemeClr val="tx1"/>
                </a:solidFill>
              </a:rPr>
              <a:t> 9,4 </a:t>
            </a:r>
            <a:r>
              <a:rPr lang="en-US" sz="2200" dirty="0" err="1">
                <a:solidFill>
                  <a:schemeClr val="tx1"/>
                </a:solidFill>
              </a:rPr>
              <a:t>promilleni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tashkil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etmoqda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  <a:r>
              <a:rPr lang="en-US" sz="2200" dirty="0" err="1">
                <a:solidFill>
                  <a:schemeClr val="tx1"/>
                </a:solidFill>
              </a:rPr>
              <a:t>Tuzilgan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nikohlar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soni</a:t>
            </a:r>
            <a:r>
              <a:rPr lang="en-US" sz="2200" dirty="0">
                <a:solidFill>
                  <a:schemeClr val="tx1"/>
                </a:solidFill>
              </a:rPr>
              <a:t> 2016 </a:t>
            </a:r>
            <a:r>
              <a:rPr lang="en-US" sz="2200" dirty="0" err="1">
                <a:solidFill>
                  <a:schemeClr val="tx1"/>
                </a:solidFill>
              </a:rPr>
              <a:t>yilga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nisbatan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yuqori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o’sish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sur’atlari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Surxondaryo</a:t>
            </a:r>
            <a:r>
              <a:rPr lang="en-US" sz="2200" dirty="0">
                <a:solidFill>
                  <a:schemeClr val="tx1"/>
                </a:solidFill>
              </a:rPr>
              <a:t> (126,6 %), </a:t>
            </a:r>
            <a:r>
              <a:rPr lang="en-US" sz="2200" dirty="0" err="1">
                <a:solidFill>
                  <a:schemeClr val="tx1"/>
                </a:solidFill>
              </a:rPr>
              <a:t>Jizzax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va</a:t>
            </a:r>
            <a:r>
              <a:rPr lang="en-US" sz="2200" dirty="0">
                <a:solidFill>
                  <a:schemeClr val="tx1"/>
                </a:solidFill>
              </a:rPr>
              <a:t> Namangan (115,9 %), Samarqand (112,3 %) </a:t>
            </a:r>
            <a:r>
              <a:rPr lang="en-US" sz="2200" dirty="0" err="1">
                <a:solidFill>
                  <a:schemeClr val="tx1"/>
                </a:solidFill>
              </a:rPr>
              <a:t>hamda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Qashqadaryo</a:t>
            </a:r>
            <a:r>
              <a:rPr lang="en-US" sz="2200" dirty="0">
                <a:solidFill>
                  <a:schemeClr val="tx1"/>
                </a:solidFill>
              </a:rPr>
              <a:t> (111,2 %) </a:t>
            </a:r>
            <a:r>
              <a:rPr lang="en-US" sz="2200" dirty="0" err="1">
                <a:solidFill>
                  <a:schemeClr val="tx1"/>
                </a:solidFill>
              </a:rPr>
              <a:t>viloyatlariga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to’gri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kelmoqda</a:t>
            </a:r>
            <a:r>
              <a:rPr lang="en-US" sz="2200" dirty="0">
                <a:solidFill>
                  <a:schemeClr val="tx1"/>
                </a:solidFill>
              </a:rPr>
              <a:t>. 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9396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70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1029" name="Picture 5" descr="C:\Documents and Settings\User\Рабочий стол\Aholiga doir rasmlar\613445810_95f712caa1_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" y="30232"/>
            <a:ext cx="91104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Багетная рамка 8"/>
          <p:cNvSpPr/>
          <p:nvPr/>
        </p:nvSpPr>
        <p:spPr>
          <a:xfrm>
            <a:off x="611560" y="434896"/>
            <a:ext cx="8136904" cy="583264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2017 </a:t>
            </a:r>
            <a:r>
              <a:rPr lang="en-US" sz="2800" dirty="0" err="1"/>
              <a:t>yilda</a:t>
            </a:r>
            <a:r>
              <a:rPr lang="en-US" sz="2800" dirty="0"/>
              <a:t> </a:t>
            </a:r>
            <a:r>
              <a:rPr lang="en-US" sz="2800" dirty="0" err="1"/>
              <a:t>jami</a:t>
            </a:r>
            <a:r>
              <a:rPr lang="en-US" sz="2800" dirty="0"/>
              <a:t> </a:t>
            </a:r>
            <a:r>
              <a:rPr lang="en-US" sz="2800" dirty="0" err="1"/>
              <a:t>nikoh</a:t>
            </a:r>
            <a:r>
              <a:rPr lang="en-US" sz="2800" dirty="0"/>
              <a:t> </a:t>
            </a:r>
            <a:r>
              <a:rPr lang="en-US" sz="2800" dirty="0" err="1"/>
              <a:t>qurgan</a:t>
            </a:r>
            <a:r>
              <a:rPr lang="en-US" sz="2800" dirty="0"/>
              <a:t> </a:t>
            </a:r>
            <a:r>
              <a:rPr lang="en-US" sz="2800" dirty="0" err="1"/>
              <a:t>ayollarning</a:t>
            </a:r>
            <a:r>
              <a:rPr lang="en-US" sz="2800" dirty="0"/>
              <a:t> 21,6 %i 20 </a:t>
            </a:r>
            <a:r>
              <a:rPr lang="en-US" sz="2800" dirty="0" err="1"/>
              <a:t>yoshgacha</a:t>
            </a:r>
            <a:r>
              <a:rPr lang="en-US" sz="2800" dirty="0"/>
              <a:t>, 70,2 %i 20-29 </a:t>
            </a:r>
            <a:r>
              <a:rPr lang="en-US" sz="2800" dirty="0" err="1"/>
              <a:t>yoshlilarga</a:t>
            </a:r>
            <a:r>
              <a:rPr lang="en-US" sz="2800" dirty="0"/>
              <a:t>, 8,2 %i 30 </a:t>
            </a:r>
            <a:r>
              <a:rPr lang="en-US" sz="2800" dirty="0" err="1"/>
              <a:t>yoshdan</a:t>
            </a:r>
            <a:r>
              <a:rPr lang="en-US" sz="2800" dirty="0"/>
              <a:t> </a:t>
            </a:r>
            <a:r>
              <a:rPr lang="en-US" sz="2800" dirty="0" err="1"/>
              <a:t>katta</a:t>
            </a:r>
            <a:r>
              <a:rPr lang="en-US" sz="2800" dirty="0"/>
              <a:t> </a:t>
            </a:r>
            <a:r>
              <a:rPr lang="en-US" sz="2800" dirty="0" err="1"/>
              <a:t>yoshdagilarga</a:t>
            </a:r>
            <a:r>
              <a:rPr lang="en-US" sz="2800" dirty="0"/>
              <a:t> </a:t>
            </a:r>
            <a:r>
              <a:rPr lang="en-US" sz="2800" dirty="0" err="1"/>
              <a:t>to’g’ri</a:t>
            </a:r>
            <a:r>
              <a:rPr lang="en-US" sz="2800" dirty="0"/>
              <a:t> </a:t>
            </a:r>
            <a:r>
              <a:rPr lang="en-US" sz="2800" dirty="0" err="1"/>
              <a:t>kelgan</a:t>
            </a:r>
            <a:r>
              <a:rPr lang="en-US" sz="2800" dirty="0"/>
              <a:t> </a:t>
            </a:r>
            <a:r>
              <a:rPr lang="en-US" sz="2800" dirty="0" err="1"/>
              <a:t>bo’lsa</a:t>
            </a:r>
            <a:r>
              <a:rPr lang="en-US" sz="2800" dirty="0"/>
              <a:t> </a:t>
            </a:r>
            <a:r>
              <a:rPr lang="en-US" sz="2800" dirty="0" err="1"/>
              <a:t>erkaklarning</a:t>
            </a:r>
            <a:r>
              <a:rPr lang="en-US" sz="2800" dirty="0"/>
              <a:t> 0,9 %i 20 </a:t>
            </a:r>
            <a:r>
              <a:rPr lang="en-US" sz="2800" dirty="0" err="1"/>
              <a:t>yoshgacha</a:t>
            </a:r>
            <a:r>
              <a:rPr lang="en-US" sz="2800" dirty="0"/>
              <a:t>, 83,5 %i 20-29 </a:t>
            </a:r>
            <a:r>
              <a:rPr lang="en-US" sz="2800" dirty="0" err="1"/>
              <a:t>yoshlilarga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15,6 %i 30 </a:t>
            </a:r>
            <a:r>
              <a:rPr lang="en-US" sz="2800" dirty="0" err="1"/>
              <a:t>yosh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undan</a:t>
            </a:r>
            <a:r>
              <a:rPr lang="en-US" sz="2800" dirty="0"/>
              <a:t> </a:t>
            </a:r>
            <a:r>
              <a:rPr lang="en-US" sz="2800" dirty="0" err="1"/>
              <a:t>kattalarni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etmoqda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7120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Maftunaga rasm\O'zbekiston aholisi\Screenshot_2019-05-16-21-31-09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низ 3"/>
          <p:cNvSpPr/>
          <p:nvPr/>
        </p:nvSpPr>
        <p:spPr>
          <a:xfrm>
            <a:off x="395536" y="188640"/>
            <a:ext cx="8280920" cy="3096344"/>
          </a:xfrm>
          <a:prstGeom prst="downArrowCallou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 </a:t>
            </a:r>
            <a:r>
              <a:rPr lang="en-US" sz="2800" dirty="0" err="1"/>
              <a:t>O’zbekiston</a:t>
            </a:r>
            <a:r>
              <a:rPr lang="en-US" sz="2800" dirty="0"/>
              <a:t> </a:t>
            </a:r>
            <a:r>
              <a:rPr lang="en-US" sz="2800" dirty="0" err="1"/>
              <a:t>Respublikasi</a:t>
            </a:r>
            <a:r>
              <a:rPr lang="en-US" sz="2800" dirty="0"/>
              <a:t> </a:t>
            </a:r>
            <a:r>
              <a:rPr lang="en-US" sz="2800" dirty="0" err="1"/>
              <a:t>poytaxti</a:t>
            </a:r>
            <a:r>
              <a:rPr lang="en-US" sz="2800" dirty="0"/>
              <a:t> Toshkent </a:t>
            </a:r>
            <a:r>
              <a:rPr lang="en-US" sz="2800" dirty="0" err="1"/>
              <a:t>shahrining</a:t>
            </a:r>
            <a:r>
              <a:rPr lang="en-US" sz="2800" dirty="0"/>
              <a:t> </a:t>
            </a:r>
            <a:r>
              <a:rPr lang="en-US" sz="2800" dirty="0" err="1"/>
              <a:t>doimiy</a:t>
            </a:r>
            <a:r>
              <a:rPr lang="en-US" sz="2800" dirty="0"/>
              <a:t> </a:t>
            </a:r>
            <a:r>
              <a:rPr lang="en-US" sz="2800" dirty="0" err="1"/>
              <a:t>aholisi</a:t>
            </a:r>
            <a:r>
              <a:rPr lang="en-US" sz="2800" dirty="0"/>
              <a:t> </a:t>
            </a:r>
            <a:r>
              <a:rPr lang="en-US" sz="2800" dirty="0" err="1"/>
              <a:t>soni</a:t>
            </a:r>
            <a:r>
              <a:rPr lang="en-US" sz="2800" dirty="0"/>
              <a:t> 2018 </a:t>
            </a:r>
            <a:r>
              <a:rPr lang="en-US" sz="2800" dirty="0" err="1"/>
              <a:t>yil</a:t>
            </a:r>
            <a:r>
              <a:rPr lang="en-US" sz="2800" dirty="0"/>
              <a:t> 1 </a:t>
            </a:r>
            <a:r>
              <a:rPr lang="en-US" sz="2800" dirty="0" err="1"/>
              <a:t>yanvar</a:t>
            </a:r>
            <a:r>
              <a:rPr lang="en-US" sz="2800" dirty="0"/>
              <a:t> </a:t>
            </a:r>
            <a:r>
              <a:rPr lang="en-US" sz="2800" dirty="0" err="1"/>
              <a:t>holatiga</a:t>
            </a:r>
            <a:r>
              <a:rPr lang="en-US" sz="2800" dirty="0"/>
              <a:t> 2465,6 </a:t>
            </a:r>
            <a:r>
              <a:rPr lang="en-US" sz="2800" dirty="0" err="1"/>
              <a:t>ming</a:t>
            </a:r>
            <a:r>
              <a:rPr lang="en-US" sz="2800" dirty="0"/>
              <a:t> </a:t>
            </a:r>
            <a:r>
              <a:rPr lang="en-US" sz="2800" dirty="0" err="1"/>
              <a:t>kishini</a:t>
            </a:r>
            <a:r>
              <a:rPr lang="en-US" sz="2800" dirty="0"/>
              <a:t> </a:t>
            </a:r>
            <a:r>
              <a:rPr lang="en-US" sz="2800" dirty="0" err="1"/>
              <a:t>tashkil</a:t>
            </a:r>
            <a:r>
              <a:rPr lang="en-US" sz="2800" dirty="0"/>
              <a:t> </a:t>
            </a:r>
            <a:r>
              <a:rPr lang="en-US" sz="2800" dirty="0" err="1"/>
              <a:t>etib</a:t>
            </a:r>
            <a:r>
              <a:rPr lang="en-US" sz="2800" dirty="0"/>
              <a:t>, 2017 </a:t>
            </a:r>
            <a:r>
              <a:rPr lang="en-US" sz="2800" dirty="0" err="1"/>
              <a:t>yilda</a:t>
            </a:r>
            <a:r>
              <a:rPr lang="en-US" sz="2800" dirty="0"/>
              <a:t> 41,5 </a:t>
            </a:r>
            <a:r>
              <a:rPr lang="en-US" sz="2800" dirty="0" err="1"/>
              <a:t>ming</a:t>
            </a:r>
            <a:r>
              <a:rPr lang="en-US" sz="2800" dirty="0"/>
              <a:t> </a:t>
            </a:r>
            <a:r>
              <a:rPr lang="en-US" sz="2800" dirty="0" err="1"/>
              <a:t>kishiga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1,7 %</a:t>
            </a:r>
            <a:r>
              <a:rPr lang="en-US" sz="2800" dirty="0" err="1"/>
              <a:t>ga</a:t>
            </a:r>
            <a:r>
              <a:rPr lang="en-US" sz="2800" dirty="0"/>
              <a:t> </a:t>
            </a:r>
            <a:r>
              <a:rPr lang="en-US" sz="2800" dirty="0" err="1"/>
              <a:t>o’sgan</a:t>
            </a:r>
            <a:r>
              <a:rPr lang="en-US" sz="2800" dirty="0"/>
              <a:t>. </a:t>
            </a:r>
            <a:endParaRPr lang="ru-RU" sz="2800" dirty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1096094" y="3933056"/>
            <a:ext cx="6984776" cy="1620760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bg1"/>
                </a:solidFill>
              </a:rPr>
              <a:t>Poytaxtdagi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</a:rPr>
              <a:t>demografik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</a:rPr>
              <a:t>holat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72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Стрелка вниз 3"/>
          <p:cNvSpPr/>
          <p:nvPr/>
        </p:nvSpPr>
        <p:spPr>
          <a:xfrm>
            <a:off x="269072" y="332656"/>
            <a:ext cx="8352928" cy="1800200"/>
          </a:xfrm>
          <a:prstGeom prst="downArrow">
            <a:avLst>
              <a:gd name="adj1" fmla="val 66543"/>
              <a:gd name="adj2" fmla="val 50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Migratsiya</a:t>
            </a:r>
            <a:r>
              <a:rPr lang="en-US" sz="44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.</a:t>
            </a:r>
            <a:r>
              <a:rPr lang="en-US" sz="44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endParaRPr lang="ru-RU" sz="44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539552" y="2174528"/>
            <a:ext cx="8082448" cy="4248472"/>
          </a:xfrm>
          <a:prstGeom prst="bevel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043608" y="2708920"/>
            <a:ext cx="7128792" cy="341724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   </a:t>
            </a:r>
            <a:r>
              <a:rPr lang="en-US" sz="10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2017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yilda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respublika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bo’yicha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ko’chib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kelganlar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157,1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kishini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(155,0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respublika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hududlaridan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2,1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xorijiy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mamlakatlardan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),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ko’chib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ketganlar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soni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esa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177,7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kishini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(155,0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respublika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hududlariga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22,7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xorijiy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mamlakatlarga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etdi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Migratsiya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saldosi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minus 20,6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bo’lib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 2016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yilga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nisbatan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5,6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ming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kishiga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08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kamaygan</a:t>
            </a:r>
            <a:r>
              <a:rPr lang="en-US" sz="10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ru-RU" sz="10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67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683568" y="476672"/>
            <a:ext cx="4032448" cy="417646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O’zbekiston</a:t>
            </a:r>
            <a:r>
              <a:rPr lang="en-US" sz="3200" dirty="0"/>
              <a:t> </a:t>
            </a:r>
            <a:r>
              <a:rPr lang="en-US" sz="3200" dirty="0" err="1"/>
              <a:t>Respublikasiga</a:t>
            </a:r>
            <a:r>
              <a:rPr lang="en-US" sz="3200" dirty="0"/>
              <a:t> </a:t>
            </a:r>
            <a:r>
              <a:rPr lang="en-US" sz="3200" dirty="0" err="1"/>
              <a:t>xorijiy</a:t>
            </a:r>
            <a:r>
              <a:rPr lang="en-US" sz="3200" dirty="0"/>
              <a:t> </a:t>
            </a:r>
            <a:r>
              <a:rPr lang="en-US" sz="3200" dirty="0" err="1"/>
              <a:t>mamlakatlardan</a:t>
            </a:r>
            <a:r>
              <a:rPr lang="en-US" sz="3200" dirty="0"/>
              <a:t> </a:t>
            </a:r>
            <a:r>
              <a:rPr lang="en-US" sz="3200" dirty="0" err="1"/>
              <a:t>ko’chib</a:t>
            </a:r>
            <a:r>
              <a:rPr lang="en-US" sz="3200" dirty="0"/>
              <a:t> </a:t>
            </a:r>
            <a:r>
              <a:rPr lang="en-US" sz="3200" dirty="0" err="1"/>
              <a:t>kelganlar</a:t>
            </a:r>
            <a:r>
              <a:rPr lang="en-US" sz="3200" dirty="0"/>
              <a:t> </a:t>
            </a:r>
            <a:r>
              <a:rPr lang="en-US" sz="3200" dirty="0" err="1" smtClean="0"/>
              <a:t>soni</a:t>
            </a:r>
            <a:endParaRPr lang="ru-RU" sz="3200" dirty="0"/>
          </a:p>
        </p:txBody>
      </p:sp>
      <p:sp>
        <p:nvSpPr>
          <p:cNvPr id="5" name="Багетная рамка 4"/>
          <p:cNvSpPr/>
          <p:nvPr/>
        </p:nvSpPr>
        <p:spPr>
          <a:xfrm>
            <a:off x="683568" y="4653136"/>
            <a:ext cx="4032448" cy="1657816"/>
          </a:xfrm>
          <a:prstGeom prst="bevel">
            <a:avLst>
              <a:gd name="adj" fmla="val 86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2094 </a:t>
            </a:r>
            <a:r>
              <a:rPr lang="en-US" sz="4000" dirty="0" err="1"/>
              <a:t>kishi</a:t>
            </a:r>
            <a:r>
              <a:rPr lang="en-US" sz="4000" dirty="0"/>
              <a:t> </a:t>
            </a:r>
            <a:endParaRPr lang="ru-RU" sz="4000" dirty="0"/>
          </a:p>
        </p:txBody>
      </p:sp>
      <p:sp>
        <p:nvSpPr>
          <p:cNvPr id="6" name="Багетная рамка 5"/>
          <p:cNvSpPr/>
          <p:nvPr/>
        </p:nvSpPr>
        <p:spPr>
          <a:xfrm>
            <a:off x="4866064" y="477488"/>
            <a:ext cx="4032448" cy="1727376"/>
          </a:xfrm>
          <a:prstGeom prst="bevel">
            <a:avLst>
              <a:gd name="adj" fmla="val 86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22651 </a:t>
            </a:r>
            <a:r>
              <a:rPr lang="en-US" sz="3600" dirty="0" err="1"/>
              <a:t>kishi</a:t>
            </a:r>
            <a:r>
              <a:rPr lang="en-US" sz="3600" dirty="0"/>
              <a:t>.  </a:t>
            </a:r>
            <a:endParaRPr lang="ru-RU" sz="3600" dirty="0"/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4866064" y="2448168"/>
            <a:ext cx="4032448" cy="3890064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O’zbekiston</a:t>
            </a:r>
            <a:r>
              <a:rPr lang="en-US" sz="3200" dirty="0"/>
              <a:t> </a:t>
            </a:r>
            <a:r>
              <a:rPr lang="en-US" sz="3200" dirty="0" err="1"/>
              <a:t>Respublikasidan</a:t>
            </a:r>
            <a:r>
              <a:rPr lang="en-US" sz="3200" dirty="0"/>
              <a:t> </a:t>
            </a:r>
            <a:r>
              <a:rPr lang="en-US" sz="3200" dirty="0" err="1"/>
              <a:t>xorijiy</a:t>
            </a:r>
            <a:r>
              <a:rPr lang="en-US" sz="3200" dirty="0"/>
              <a:t> </a:t>
            </a:r>
            <a:r>
              <a:rPr lang="en-US" sz="3200" dirty="0" err="1"/>
              <a:t>mamlakatlarga</a:t>
            </a:r>
            <a:r>
              <a:rPr lang="en-US" sz="3200" dirty="0"/>
              <a:t> </a:t>
            </a:r>
            <a:r>
              <a:rPr lang="en-US" sz="3200" dirty="0" err="1"/>
              <a:t>ko’chib</a:t>
            </a:r>
            <a:r>
              <a:rPr lang="en-US" sz="3200" dirty="0"/>
              <a:t> </a:t>
            </a:r>
            <a:r>
              <a:rPr lang="en-US" sz="3200" dirty="0" err="1"/>
              <a:t>ketganlar</a:t>
            </a:r>
            <a:r>
              <a:rPr lang="en-US" sz="3200" dirty="0"/>
              <a:t> </a:t>
            </a:r>
            <a:r>
              <a:rPr lang="en-US" sz="3200" dirty="0" err="1"/>
              <a:t>soni</a:t>
            </a:r>
            <a:r>
              <a:rPr lang="en-US" sz="3200" dirty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2269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068161785"/>
                  </p:ext>
                </p:extLst>
              </p:nvPr>
            </p:nvGraphicFramePr>
            <p:xfrm>
              <a:off x="0" y="116632"/>
              <a:ext cx="9119745" cy="6796093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1912139"/>
                    <a:gridCol w="1030250"/>
                    <a:gridCol w="1029214"/>
                    <a:gridCol w="1029214"/>
                    <a:gridCol w="1030250"/>
                    <a:gridCol w="1030250"/>
                    <a:gridCol w="1029214"/>
                    <a:gridCol w="1029214"/>
                  </a:tblGrid>
                  <a:tr h="211137">
                    <a:tc rowSpan="2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Viloyatlar</a:t>
                          </a:r>
                          <a:r>
                            <a:rPr lang="en-US" sz="1400" dirty="0">
                              <a:effectLst/>
                            </a:rPr>
                            <a:t> 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 gridSpan="5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Yillar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ru-RU" sz="900">
                              <a:effectLst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1113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dirty="0">
                              <a:effectLst/>
                            </a:rPr>
                            <a:t>1991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1995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dirty="0">
                              <a:effectLst/>
                            </a:rPr>
                            <a:t>2000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2005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2010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2015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2017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Qoraqolpog’iston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r>
                            <a:rPr lang="en-US" sz="1400" dirty="0" err="1">
                              <a:effectLst/>
                            </a:rPr>
                            <a:t>Resp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8.4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9.4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Xorazm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176,2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197,7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5,4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218,8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236,8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258,1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283,6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293,7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Buhoro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29,6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32,5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37,4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40,0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44,3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45,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Navoiy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Qashqadaryo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59,3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67,0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75,8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83,2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91,6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103,6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108,1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Surhondaryo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66,3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76,2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86,4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94,3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7,4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103,2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117,3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122,5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Samarqand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131,2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144,5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159,2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170,1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186,0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209,6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11,4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217,7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Jizzax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37,4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41,7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49,2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52,6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58,9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61,3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Sirdaryo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130,6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140,9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150,0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157,1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166,9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181,6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187,6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Toshkent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139,6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145,6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154,1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9,4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160,8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169,6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180,9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185,5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Toshkent </a:t>
                          </a:r>
                          <a:r>
                            <a:rPr lang="en-US" sz="1400" dirty="0" err="1">
                              <a:effectLst/>
                            </a:rPr>
                            <a:t>sh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6265,3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9,3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6168,8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6300,9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6281,5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6571,5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7,6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6974,4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7129,7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Andijon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416,0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462,1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508,4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544,8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592,8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664,5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9,2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688,9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Namangan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7,5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208,6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233,2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258,6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278,7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303,6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343,3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356,5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Farg’ona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10,7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327,6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10,8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359,8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394,1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10,9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420,3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11,0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454,8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11,1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509,6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11,2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527,3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O’zbekiston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r>
                            <a:rPr lang="en-US" sz="1400" dirty="0" err="1">
                              <a:effectLst/>
                            </a:rPr>
                            <a:t>Respublikasi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𝟒𝟓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𝟓𝟎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𝟓𝟒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𝟓𝟕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𝟗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𝟔𝟐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𝟔𝟗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𝟏𝟎𝟎</m:t>
                                    </m:r>
                                  </m:num>
                                  <m:den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𝟕𝟏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,</m:t>
                                    </m:r>
                                    <m:r>
                                      <a:rPr lang="ru-RU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 anchor="ctr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068161785"/>
                  </p:ext>
                </p:extLst>
              </p:nvPr>
            </p:nvGraphicFramePr>
            <p:xfrm>
              <a:off x="0" y="116632"/>
              <a:ext cx="9119745" cy="6775392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1912139"/>
                    <a:gridCol w="1030250"/>
                    <a:gridCol w="1029214"/>
                    <a:gridCol w="1029214"/>
                    <a:gridCol w="1030250"/>
                    <a:gridCol w="1030250"/>
                    <a:gridCol w="1029214"/>
                    <a:gridCol w="1029214"/>
                  </a:tblGrid>
                  <a:tr h="217932">
                    <a:tc rowSpan="2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Viloyatlar</a:t>
                          </a:r>
                          <a:r>
                            <a:rPr lang="en-US" sz="1400" dirty="0">
                              <a:effectLst/>
                            </a:rPr>
                            <a:t> 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 gridSpan="5"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Yillar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ru-RU" sz="900">
                              <a:effectLst/>
                            </a:rPr>
                            <a:t> </a:t>
                          </a:r>
                          <a:endParaRPr lang="ru-RU" sz="9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0" marR="0" marT="0" marB="0" anchor="ctr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</a:tr>
                  <a:tr h="21113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dirty="0">
                              <a:effectLst/>
                            </a:rPr>
                            <a:t>1991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1995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dirty="0">
                              <a:effectLst/>
                            </a:rPr>
                            <a:t>2000</a:t>
                          </a:r>
                          <a:endParaRPr lang="ru-RU" sz="12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2005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2010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2015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>
                              <a:effectLst/>
                            </a:rPr>
                            <a:t>2017</a:t>
                          </a:r>
                          <a:endParaRPr lang="ru-RU" sz="12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Qoraqolpog’iston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r>
                            <a:rPr lang="en-US" sz="1400" dirty="0" err="1">
                              <a:effectLst/>
                            </a:rPr>
                            <a:t>Resp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10000" r="-600000" b="-1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10000" r="-500000" b="-1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10000" r="-402976" b="-1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10000" r="-300592" b="-1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10000" r="-200592" b="-1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10000" r="-100592" b="-1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10000" r="-592" b="-1414286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Xorazm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213043" r="-600000" b="-13347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213043" r="-500000" b="-13347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213043" r="-402976" b="-13347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213043" r="-300592" b="-13347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213043" r="-200592" b="-13347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213043" r="-100592" b="-13347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213043" r="-592" b="-1334783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Buhoro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308571" r="-600000" b="-12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308571" r="-500000" b="-12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308571" r="-402976" b="-12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308571" r="-300592" b="-12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308571" r="-200592" b="-12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308571" r="-100592" b="-121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308571" r="-592" b="-1215714"/>
                          </a:stretch>
                        </a:blipFill>
                      </a:tcPr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Navoiy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414493" r="-600000" b="-11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414493" r="-500000" b="-11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414493" r="-402976" b="-11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414493" r="-300592" b="-11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414493" r="-200592" b="-11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414493" r="-100592" b="-11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414493" r="-592" b="-1133333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Qashqadaryo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514493" r="-600000" b="-10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514493" r="-500000" b="-10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514493" r="-402976" b="-10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514493" r="-300592" b="-10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514493" r="-200592" b="-10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514493" r="-100592" b="-10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514493" r="-592" b="-1033333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Surhondaryo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605714" r="-600000" b="-91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605714" r="-500000" b="-91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605714" r="-402976" b="-91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605714" r="-300592" b="-91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605714" r="-200592" b="-91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605714" r="-100592" b="-91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605714" r="-592" b="-918571"/>
                          </a:stretch>
                        </a:blipFill>
                      </a:tcPr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Samarqand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726471" r="-600000" b="-845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726471" r="-500000" b="-845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726471" r="-402976" b="-845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726471" r="-300592" b="-845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726471" r="-200592" b="-845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726471" r="-100592" b="-8455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726471" r="-592" b="-845588"/>
                          </a:stretch>
                        </a:blipFill>
                      </a:tcPr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Jizzax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814493" r="-600000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814493" r="-500000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814493" r="-402976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814493" r="-300592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814493" r="-200592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814493" r="-100592" b="-733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814493" r="-592" b="-733333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Sirdaryo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901429" r="-600000" b="-6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901429" r="-500000" b="-6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901429" r="-402976" b="-6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901429" r="-300592" b="-6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901429" r="-200592" b="-6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901429" r="-100592" b="-62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901429" r="-592" b="-622857"/>
                          </a:stretch>
                        </a:blipFill>
                      </a:tcPr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Toshkent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030882" r="-600000" b="-54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030882" r="-500000" b="-54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030882" r="-402976" b="-54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030882" r="-300592" b="-54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030882" r="-200592" b="-54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030882" r="-100592" b="-54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030882" r="-592" b="-541176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Toshkent </a:t>
                          </a:r>
                          <a:r>
                            <a:rPr lang="en-US" sz="1400" dirty="0" err="1">
                              <a:effectLst/>
                            </a:rPr>
                            <a:t>sh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098571" r="-600000" b="-42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098571" r="-500000" b="-42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098571" r="-402976" b="-42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098571" r="-300592" b="-42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098571" r="-200592" b="-42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098571" r="-100592" b="-42571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098571" r="-592" b="-425714"/>
                          </a:stretch>
                        </a:blipFill>
                      </a:tcPr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Andijon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215942" r="-600000" b="-3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215942" r="-500000" b="-3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215942" r="-402976" b="-3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215942" r="-300592" b="-3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215942" r="-200592" b="-3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215942" r="-100592" b="-3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215942" r="-592" b="-331884"/>
                          </a:stretch>
                        </a:blipFill>
                      </a:tcPr>
                    </a:tc>
                  </a:tr>
                  <a:tr h="42327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Namangan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315942" r="-600000" b="-2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315942" r="-500000" b="-2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315942" r="-402976" b="-2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315942" r="-300592" b="-2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315942" r="-200592" b="-2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315942" r="-100592" b="-2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315942" r="-592" b="-231884"/>
                          </a:stretch>
                        </a:blipFill>
                      </a:tcPr>
                    </a:tc>
                  </a:tr>
                  <a:tr h="418982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Farg’ona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415942" r="-600000" b="-1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415942" r="-500000" b="-1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415942" r="-402976" b="-1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415942" r="-300592" b="-1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415942" r="-200592" b="-1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415942" r="-100592" b="-1318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415942" r="-592" b="-131884"/>
                          </a:stretch>
                        </a:blipFill>
                      </a:tcPr>
                    </a:tc>
                  </a:tr>
                  <a:tr h="446215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 dirty="0" err="1">
                              <a:effectLst/>
                            </a:rPr>
                            <a:t>O’zbekiston</a:t>
                          </a:r>
                          <a:r>
                            <a:rPr lang="en-US" sz="1400" dirty="0">
                              <a:effectLst/>
                            </a:rPr>
                            <a:t> </a:t>
                          </a:r>
                          <a:r>
                            <a:rPr lang="en-US" sz="1400" dirty="0" err="1">
                              <a:effectLst/>
                            </a:rPr>
                            <a:t>Respublikasi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54162" marR="54162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185799" t="-1432877" r="-600000" b="-246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285799" t="-1432877" r="-500000" b="-246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388095" t="-1432877" r="-402976" b="-246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485207" t="-1432877" r="-300592" b="-246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585207" t="-1432877" r="-200592" b="-246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685207" t="-1432877" r="-100592" b="-246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54162" marR="54162" marT="0" marB="0" anchor="ctr">
                        <a:blipFill rotWithShape="1">
                          <a:blip r:embed="rId2"/>
                          <a:stretch>
                            <a:fillRect l="-785207" t="-1432877" r="-592" b="-2465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267453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4748"/>
            <a:ext cx="7272808" cy="546986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tabLst/>
            </a:pP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zbekiston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aholisi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ilish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n>
                  <a:noFill/>
                </a:ln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</a:t>
            </a:r>
            <a:endParaRPr lang="ru-RU" sz="2000" b="0" dirty="0">
              <a:ln>
                <a:noFill/>
              </a:ln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9376221"/>
              </p:ext>
            </p:extLst>
          </p:nvPr>
        </p:nvGraphicFramePr>
        <p:xfrm>
          <a:off x="73742" y="692688"/>
          <a:ext cx="8962752" cy="61653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6708"/>
                <a:gridCol w="2750068"/>
                <a:gridCol w="920996"/>
                <a:gridCol w="920996"/>
                <a:gridCol w="920996"/>
                <a:gridCol w="920996"/>
                <a:gridCol w="920996"/>
                <a:gridCol w="920996"/>
              </a:tblGrid>
              <a:tr h="4945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8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Viloyatlar</a:t>
                      </a:r>
                      <a:r>
                        <a:rPr lang="en-US" sz="1800" dirty="0">
                          <a:effectLst/>
                        </a:rPr>
                        <a:t> 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1991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1996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2001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2006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2011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2014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O’zbekiston</a:t>
                      </a:r>
                      <a:r>
                        <a:rPr lang="en-US" sz="1800" dirty="0">
                          <a:effectLst/>
                        </a:rPr>
                        <a:t> Res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35,1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27,7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20,7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Qoraqolpog’iston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37,6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25,3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Andijon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35,5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27,6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19,8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Buhoro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34,1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19,5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Jizzax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39,5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31,4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24,4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Qashqadaryo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41,9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33,6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26,1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6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Navoiy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33,9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19,2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20,1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20,7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7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Namangan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38,3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30,4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8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Samarqand 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38,2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30,9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25,5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9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Surhondaryo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43,4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35</a:t>
                      </a:r>
                      <a:r>
                        <a:rPr lang="en-US" sz="1800">
                          <a:effectLst/>
                        </a:rPr>
                        <a:t>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26,3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10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Sirdaryo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36,7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26,8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21,4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Toshkent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30,3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24,3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18,2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19,6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12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Farg’ona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35,2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27,8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19</a:t>
                      </a:r>
                      <a:r>
                        <a:rPr lang="en-US" sz="1800">
                          <a:effectLst/>
                        </a:rPr>
                        <a:t>,0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20,9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Xorazm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36,6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27,8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22,5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22,8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21,9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23,9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  <a:tr h="3780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14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Toshkent </a:t>
                      </a:r>
                      <a:r>
                        <a:rPr lang="en-US" sz="1800" dirty="0" err="1">
                          <a:effectLst/>
                        </a:rPr>
                        <a:t>sh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19,9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17,3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14,1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16,9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16,5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17,9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485" marR="56485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13934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744431"/>
              </p:ext>
            </p:extLst>
          </p:nvPr>
        </p:nvGraphicFramePr>
        <p:xfrm>
          <a:off x="135611" y="620688"/>
          <a:ext cx="8872778" cy="6237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834"/>
                <a:gridCol w="2160240"/>
                <a:gridCol w="1108227"/>
                <a:gridCol w="1008112"/>
                <a:gridCol w="936104"/>
                <a:gridCol w="1080120"/>
                <a:gridCol w="1080120"/>
                <a:gridCol w="1124021"/>
              </a:tblGrid>
              <a:tr h="4223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8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Viloyatlar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1991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1996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2001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2006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2011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2014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O’zbekiston</a:t>
                      </a:r>
                      <a:r>
                        <a:rPr lang="en-US" sz="1800" dirty="0">
                          <a:effectLst/>
                        </a:rPr>
                        <a:t> Res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Qoraqolpog’iston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Andijon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5,2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Buhoro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Jizzax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4,2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Qashqadaryo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</a:t>
                      </a:r>
                      <a:r>
                        <a:rPr lang="en-US" sz="1800">
                          <a:effectLst/>
                        </a:rPr>
                        <a:t>,0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4492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Navoiy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Namangan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</a:t>
                      </a:r>
                      <a:r>
                        <a:rPr lang="en-US" sz="1800">
                          <a:effectLst/>
                        </a:rPr>
                        <a:t>,0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Samarqand 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</a:t>
                      </a:r>
                      <a:r>
                        <a:rPr lang="en-US" sz="1800">
                          <a:effectLst/>
                        </a:rPr>
                        <a:t>,0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Surhondaryo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Sirdaryo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Toshkent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7,3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Farg’ona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Xorazm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6</a:t>
                      </a:r>
                      <a:r>
                        <a:rPr lang="en-US" sz="1800">
                          <a:effectLst/>
                        </a:rPr>
                        <a:t>,0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5,8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4,6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  <a:tr h="383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Toshkent </a:t>
                      </a:r>
                      <a:r>
                        <a:rPr lang="en-US" sz="1800" dirty="0" err="1">
                          <a:effectLst/>
                        </a:rPr>
                        <a:t>sh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8,1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9,4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8,3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8,5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7,2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6,9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96" marR="56496" marT="0" marB="0" anchor="b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55364" y="74583"/>
            <a:ext cx="563327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zbekiston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aholisi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koefftsienti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23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541939"/>
              </p:ext>
            </p:extLst>
          </p:nvPr>
        </p:nvGraphicFramePr>
        <p:xfrm>
          <a:off x="8" y="692693"/>
          <a:ext cx="9036490" cy="57126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7536"/>
                <a:gridCol w="2376264"/>
                <a:gridCol w="1008112"/>
                <a:gridCol w="936104"/>
                <a:gridCol w="1008112"/>
                <a:gridCol w="1008112"/>
                <a:gridCol w="1152128"/>
                <a:gridCol w="1080122"/>
              </a:tblGrid>
              <a:tr h="5040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8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Viloyatlar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1991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1996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2001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2006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2011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2014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O’zbekiston</a:t>
                      </a:r>
                      <a:r>
                        <a:rPr lang="en-US" sz="2000" dirty="0">
                          <a:effectLst/>
                        </a:rPr>
                        <a:t> Res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Qoraqolpog’iston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30,7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18,8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Andijon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29,4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Buhoro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19,3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Jizzax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34,2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26,2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19,</a:t>
                      </a:r>
                      <a:r>
                        <a:rPr lang="uz-Cyrl-UZ" sz="2000">
                          <a:effectLst/>
                        </a:rPr>
                        <a:t>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Qashqadaryo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36,5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28,3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22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Navoiy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14,1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Namangan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32,3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24,5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Samarqand 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32,1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24,6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Surhondaryo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37,7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29,2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19,1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20,8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22,1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Sirdaryo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30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16,2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Toshkent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23,5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Farg’ona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13,9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15,7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Xorazm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30,6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22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</a:t>
                      </a:r>
                      <a:r>
                        <a:rPr lang="en-US" sz="2000">
                          <a:effectLst/>
                        </a:rPr>
                        <a:t>,0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17,5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19,3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  <a:tr h="336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800" dirty="0">
                          <a:effectLst/>
                        </a:rPr>
                        <a:t>14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Toshkent </a:t>
                      </a:r>
                      <a:r>
                        <a:rPr lang="en-US" sz="2000" dirty="0" err="1">
                          <a:effectLst/>
                        </a:rPr>
                        <a:t>sh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11,8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7,9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5,8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8,4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9,3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11</a:t>
                      </a:r>
                      <a:r>
                        <a:rPr lang="en-US" sz="2000" dirty="0">
                          <a:effectLst/>
                        </a:rPr>
                        <a:t>,0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05" marR="57505" marT="0" marB="0" anchor="b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339752" y="188640"/>
            <a:ext cx="418736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zbekiston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aholisi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U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sishi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6144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1691680" y="847426"/>
            <a:ext cx="371447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E’TIBORINGIZ</a:t>
            </a:r>
            <a:r>
              <a:rPr lang="en-US" sz="4800" dirty="0" smtClean="0">
                <a:solidFill>
                  <a:schemeClr val="accent3"/>
                </a:solidFill>
              </a:rPr>
              <a:t> </a:t>
            </a:r>
          </a:p>
          <a:p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UCHUN</a:t>
            </a:r>
            <a:r>
              <a:rPr lang="en-US" sz="4800" dirty="0" smtClean="0">
                <a:solidFill>
                  <a:schemeClr val="accent3"/>
                </a:solidFill>
              </a:rPr>
              <a:t> </a:t>
            </a:r>
          </a:p>
          <a:p>
            <a:r>
              <a:rPr lang="en-US" sz="4800" dirty="0" smtClean="0">
                <a:ln w="0"/>
                <a:solidFill>
                  <a:schemeClr val="accent4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RAXMAT</a:t>
            </a:r>
            <a:endParaRPr lang="ru-RU" sz="48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590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аркет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774</TotalTime>
  <Words>1093</Words>
  <Application>Microsoft Office PowerPoint</Application>
  <PresentationFormat>Экран (4:3)</PresentationFormat>
  <Paragraphs>610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Cambria Math</vt:lpstr>
      <vt:lpstr>Symbol</vt:lpstr>
      <vt:lpstr>Times New Roman</vt:lpstr>
      <vt:lpstr>Tw Cen MT</vt:lpstr>
      <vt:lpstr>Паркет</vt:lpstr>
      <vt:lpstr>Презентация PowerPoint</vt:lpstr>
      <vt:lpstr>Презентация PowerPoint</vt:lpstr>
      <vt:lpstr>                                                                                                                                                                        </vt:lpstr>
      <vt:lpstr>Презентация PowerPoint</vt:lpstr>
      <vt:lpstr>.</vt:lpstr>
      <vt:lpstr>Презентация PowerPoint</vt:lpstr>
      <vt:lpstr>.</vt:lpstr>
      <vt:lpstr>Презентация PowerPoint</vt:lpstr>
      <vt:lpstr>.</vt:lpstr>
      <vt:lpstr>ю</vt:lpstr>
      <vt:lpstr>.</vt:lpstr>
      <vt:lpstr>.</vt:lpstr>
      <vt:lpstr>,</vt:lpstr>
      <vt:lpstr>ю</vt:lpstr>
      <vt:lpstr>.</vt:lpstr>
      <vt:lpstr>.</vt:lpstr>
      <vt:lpstr>Презентация PowerPoint</vt:lpstr>
      <vt:lpstr>Презентация PowerPoint</vt:lpstr>
      <vt:lpstr>.</vt:lpstr>
      <vt:lpstr>.</vt:lpstr>
      <vt:lpstr>Презентация PowerPoint</vt:lpstr>
      <vt:lpstr>O’zbekiston Respublikasi aholisi tug’ilish koeffitsienti</vt:lpstr>
      <vt:lpstr>.</vt:lpstr>
      <vt:lpstr>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O’zbekiston viloyatlar bo’yicha demografik ko’rsatkichlar jadvalini tuzish</dc:title>
  <dc:creator>user</dc:creator>
  <cp:lastModifiedBy>user</cp:lastModifiedBy>
  <cp:revision>58</cp:revision>
  <dcterms:modified xsi:type="dcterms:W3CDTF">2019-05-17T11:45:51Z</dcterms:modified>
</cp:coreProperties>
</file>