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2" r:id="rId2"/>
    <p:sldId id="283" r:id="rId3"/>
    <p:sldId id="284" r:id="rId4"/>
    <p:sldId id="285" r:id="rId5"/>
    <p:sldId id="286" r:id="rId6"/>
    <p:sldId id="287" r:id="rId7"/>
    <p:sldId id="288" r:id="rId8"/>
    <p:sldId id="289" r:id="rId9"/>
    <p:sldId id="291" r:id="rId10"/>
    <p:sldId id="292" r:id="rId11"/>
    <p:sldId id="290" r:id="rId12"/>
    <p:sldId id="266" r:id="rId13"/>
    <p:sldId id="267" r:id="rId14"/>
    <p:sldId id="269" r:id="rId15"/>
    <p:sldId id="270" r:id="rId16"/>
    <p:sldId id="271" r:id="rId17"/>
    <p:sldId id="272" r:id="rId18"/>
    <p:sldId id="273" r:id="rId19"/>
    <p:sldId id="274" r:id="rId20"/>
    <p:sldId id="275" r:id="rId21"/>
    <p:sldId id="276" r:id="rId22"/>
    <p:sldId id="277" r:id="rId23"/>
    <p:sldId id="293"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380"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image" Target="../media/image8.jpg"/></Relationships>
</file>

<file path=ppt/diagrams/_rels/drawing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image" Target="../media/image8.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5F6063-726F-4A82-BEBC-9040790074F9}"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ru-RU"/>
        </a:p>
      </dgm:t>
    </dgm:pt>
    <dgm:pt modelId="{0F583A84-335A-47EA-AD77-B0C02901A9AC}">
      <dgm:prSet phldrT="[Текст]"/>
      <dgm:spPr/>
      <dgm:t>
        <a:bodyPr/>
        <a:lstStyle/>
        <a:p>
          <a:r>
            <a:rPr lang="en-US" dirty="0" smtClean="0"/>
            <a:t>1</a:t>
          </a:r>
          <a:endParaRPr lang="ru-RU" dirty="0"/>
        </a:p>
      </dgm:t>
    </dgm:pt>
    <dgm:pt modelId="{B7D0AC89-E0AD-4EC8-9A57-2733FFE677C1}" type="parTrans" cxnId="{C96EA74E-8115-4D91-A289-E47790B5F8E2}">
      <dgm:prSet/>
      <dgm:spPr/>
      <dgm:t>
        <a:bodyPr/>
        <a:lstStyle/>
        <a:p>
          <a:endParaRPr lang="ru-RU"/>
        </a:p>
      </dgm:t>
    </dgm:pt>
    <dgm:pt modelId="{603ED119-25B3-4643-81E5-80F3780CB43C}" type="sibTrans" cxnId="{C96EA74E-8115-4D91-A289-E47790B5F8E2}">
      <dgm:prSet/>
      <dgm:spPr/>
      <dgm:t>
        <a:bodyPr/>
        <a:lstStyle/>
        <a:p>
          <a:endParaRPr lang="ru-RU"/>
        </a:p>
      </dgm:t>
    </dgm:pt>
    <dgm:pt modelId="{0E8D4B78-890C-462A-8186-AA99CA4CA0E8}">
      <dgm:prSet phldrT="[Текст]"/>
      <dgm:spPr/>
      <dgm:t>
        <a:bodyPr/>
        <a:lstStyle/>
        <a:p>
          <a:r>
            <a:rPr lang="uz-Cyrl-UZ" dirty="0" smtClean="0"/>
            <a:t>“yangi” </a:t>
          </a:r>
          <a:r>
            <a:rPr lang="en-US" dirty="0" smtClean="0"/>
            <a:t> </a:t>
          </a:r>
          <a:r>
            <a:rPr lang="en-US" dirty="0" err="1" smtClean="0"/>
            <a:t>shaxarlar</a:t>
          </a:r>
          <a:endParaRPr lang="ru-RU" dirty="0"/>
        </a:p>
      </dgm:t>
    </dgm:pt>
    <dgm:pt modelId="{C404E6AE-2183-471C-9D3E-AC11E07AEA2F}" type="parTrans" cxnId="{6FD14B24-03E5-4B58-B2A3-9FFD0A466D02}">
      <dgm:prSet/>
      <dgm:spPr/>
      <dgm:t>
        <a:bodyPr/>
        <a:lstStyle/>
        <a:p>
          <a:endParaRPr lang="ru-RU"/>
        </a:p>
      </dgm:t>
    </dgm:pt>
    <dgm:pt modelId="{22394204-9318-46B4-99F4-52096F04BF15}" type="sibTrans" cxnId="{6FD14B24-03E5-4B58-B2A3-9FFD0A466D02}">
      <dgm:prSet/>
      <dgm:spPr/>
      <dgm:t>
        <a:bodyPr/>
        <a:lstStyle/>
        <a:p>
          <a:endParaRPr lang="ru-RU"/>
        </a:p>
      </dgm:t>
    </dgm:pt>
    <dgm:pt modelId="{C7A67E43-3E87-4C08-8470-5E728BC1A9B0}">
      <dgm:prSet phldrT="[Текст]"/>
      <dgm:spPr/>
      <dgm:t>
        <a:bodyPr/>
        <a:lstStyle/>
        <a:p>
          <a:r>
            <a:rPr lang="en-US" dirty="0" smtClean="0"/>
            <a:t>2</a:t>
          </a:r>
          <a:endParaRPr lang="ru-RU" dirty="0"/>
        </a:p>
      </dgm:t>
    </dgm:pt>
    <dgm:pt modelId="{0D535E5D-DA42-4524-BA13-28BC2EABD9D8}" type="parTrans" cxnId="{81E9CFFE-5825-4523-BD52-0326E9AF58C7}">
      <dgm:prSet/>
      <dgm:spPr/>
      <dgm:t>
        <a:bodyPr/>
        <a:lstStyle/>
        <a:p>
          <a:endParaRPr lang="ru-RU"/>
        </a:p>
      </dgm:t>
    </dgm:pt>
    <dgm:pt modelId="{A466A89D-FE1B-4517-A5CE-71099992E2F6}" type="sibTrans" cxnId="{81E9CFFE-5825-4523-BD52-0326E9AF58C7}">
      <dgm:prSet/>
      <dgm:spPr/>
      <dgm:t>
        <a:bodyPr/>
        <a:lstStyle/>
        <a:p>
          <a:endParaRPr lang="ru-RU"/>
        </a:p>
      </dgm:t>
    </dgm:pt>
    <dgm:pt modelId="{058B7DBD-248B-4805-8133-DBD053482131}">
      <dgm:prSet phldrT="[Текст]"/>
      <dgm:spPr/>
      <dgm:t>
        <a:bodyPr/>
        <a:lstStyle/>
        <a:p>
          <a:r>
            <a:rPr lang="uz-Cyrl-UZ" dirty="0" smtClean="0"/>
            <a:t>“eski” shaxarlar </a:t>
          </a:r>
          <a:endParaRPr lang="ru-RU" dirty="0"/>
        </a:p>
      </dgm:t>
    </dgm:pt>
    <dgm:pt modelId="{C4E9C05E-7D33-49AA-A80E-CF81EC94D127}" type="parTrans" cxnId="{4114A647-D6DA-439F-A72E-F96F43989888}">
      <dgm:prSet/>
      <dgm:spPr/>
      <dgm:t>
        <a:bodyPr/>
        <a:lstStyle/>
        <a:p>
          <a:endParaRPr lang="ru-RU"/>
        </a:p>
      </dgm:t>
    </dgm:pt>
    <dgm:pt modelId="{94D4EFB5-BE1E-4148-B40D-F5CFCC56FB07}" type="sibTrans" cxnId="{4114A647-D6DA-439F-A72E-F96F43989888}">
      <dgm:prSet/>
      <dgm:spPr/>
      <dgm:t>
        <a:bodyPr/>
        <a:lstStyle/>
        <a:p>
          <a:endParaRPr lang="ru-RU"/>
        </a:p>
      </dgm:t>
    </dgm:pt>
    <dgm:pt modelId="{1ACE102A-6AD8-46C9-8DB7-7C91A1C13F90}" type="pres">
      <dgm:prSet presAssocID="{945F6063-726F-4A82-BEBC-9040790074F9}" presName="linearFlow" presStyleCnt="0">
        <dgm:presLayoutVars>
          <dgm:dir/>
          <dgm:animLvl val="lvl"/>
          <dgm:resizeHandles val="exact"/>
        </dgm:presLayoutVars>
      </dgm:prSet>
      <dgm:spPr/>
      <dgm:t>
        <a:bodyPr/>
        <a:lstStyle/>
        <a:p>
          <a:endParaRPr lang="ru-RU"/>
        </a:p>
      </dgm:t>
    </dgm:pt>
    <dgm:pt modelId="{D3CDD2EF-1FCE-4CDF-B5E6-DF40245186E2}" type="pres">
      <dgm:prSet presAssocID="{0F583A84-335A-47EA-AD77-B0C02901A9AC}" presName="composite" presStyleCnt="0"/>
      <dgm:spPr/>
    </dgm:pt>
    <dgm:pt modelId="{1372B659-A5EF-49E6-AE68-4DABE15AE2E2}" type="pres">
      <dgm:prSet presAssocID="{0F583A84-335A-47EA-AD77-B0C02901A9AC}" presName="parentText" presStyleLbl="alignNode1" presStyleIdx="0" presStyleCnt="2">
        <dgm:presLayoutVars>
          <dgm:chMax val="1"/>
          <dgm:bulletEnabled val="1"/>
        </dgm:presLayoutVars>
      </dgm:prSet>
      <dgm:spPr/>
      <dgm:t>
        <a:bodyPr/>
        <a:lstStyle/>
        <a:p>
          <a:endParaRPr lang="ru-RU"/>
        </a:p>
      </dgm:t>
    </dgm:pt>
    <dgm:pt modelId="{CA09FBE3-B525-4357-90DB-52831B06688D}" type="pres">
      <dgm:prSet presAssocID="{0F583A84-335A-47EA-AD77-B0C02901A9AC}" presName="descendantText" presStyleLbl="alignAcc1" presStyleIdx="0" presStyleCnt="2">
        <dgm:presLayoutVars>
          <dgm:bulletEnabled val="1"/>
        </dgm:presLayoutVars>
      </dgm:prSet>
      <dgm:spPr/>
      <dgm:t>
        <a:bodyPr/>
        <a:lstStyle/>
        <a:p>
          <a:endParaRPr lang="ru-RU"/>
        </a:p>
      </dgm:t>
    </dgm:pt>
    <dgm:pt modelId="{D30E58BD-B842-4C3D-B28F-D7A610971D48}" type="pres">
      <dgm:prSet presAssocID="{603ED119-25B3-4643-81E5-80F3780CB43C}" presName="sp" presStyleCnt="0"/>
      <dgm:spPr/>
    </dgm:pt>
    <dgm:pt modelId="{6AC25AB0-D7FF-4E4E-9740-CC523197A38F}" type="pres">
      <dgm:prSet presAssocID="{C7A67E43-3E87-4C08-8470-5E728BC1A9B0}" presName="composite" presStyleCnt="0"/>
      <dgm:spPr/>
    </dgm:pt>
    <dgm:pt modelId="{5BD9A136-F6D1-4D8B-A429-810A9074D63F}" type="pres">
      <dgm:prSet presAssocID="{C7A67E43-3E87-4C08-8470-5E728BC1A9B0}" presName="parentText" presStyleLbl="alignNode1" presStyleIdx="1" presStyleCnt="2">
        <dgm:presLayoutVars>
          <dgm:chMax val="1"/>
          <dgm:bulletEnabled val="1"/>
        </dgm:presLayoutVars>
      </dgm:prSet>
      <dgm:spPr/>
      <dgm:t>
        <a:bodyPr/>
        <a:lstStyle/>
        <a:p>
          <a:endParaRPr lang="ru-RU"/>
        </a:p>
      </dgm:t>
    </dgm:pt>
    <dgm:pt modelId="{7507E5E0-D27E-437D-9795-A69B77037F4A}" type="pres">
      <dgm:prSet presAssocID="{C7A67E43-3E87-4C08-8470-5E728BC1A9B0}" presName="descendantText" presStyleLbl="alignAcc1" presStyleIdx="1" presStyleCnt="2">
        <dgm:presLayoutVars>
          <dgm:bulletEnabled val="1"/>
        </dgm:presLayoutVars>
      </dgm:prSet>
      <dgm:spPr/>
      <dgm:t>
        <a:bodyPr/>
        <a:lstStyle/>
        <a:p>
          <a:endParaRPr lang="ru-RU"/>
        </a:p>
      </dgm:t>
    </dgm:pt>
  </dgm:ptLst>
  <dgm:cxnLst>
    <dgm:cxn modelId="{A7732780-2F33-4277-9912-67BBC9B335C8}" type="presOf" srcId="{0E8D4B78-890C-462A-8186-AA99CA4CA0E8}" destId="{CA09FBE3-B525-4357-90DB-52831B06688D}" srcOrd="0" destOrd="0" presId="urn:microsoft.com/office/officeart/2005/8/layout/chevron2"/>
    <dgm:cxn modelId="{A4A3A260-867E-4E76-9C6B-586121F156AA}" type="presOf" srcId="{C7A67E43-3E87-4C08-8470-5E728BC1A9B0}" destId="{5BD9A136-F6D1-4D8B-A429-810A9074D63F}" srcOrd="0" destOrd="0" presId="urn:microsoft.com/office/officeart/2005/8/layout/chevron2"/>
    <dgm:cxn modelId="{6FD14B24-03E5-4B58-B2A3-9FFD0A466D02}" srcId="{0F583A84-335A-47EA-AD77-B0C02901A9AC}" destId="{0E8D4B78-890C-462A-8186-AA99CA4CA0E8}" srcOrd="0" destOrd="0" parTransId="{C404E6AE-2183-471C-9D3E-AC11E07AEA2F}" sibTransId="{22394204-9318-46B4-99F4-52096F04BF15}"/>
    <dgm:cxn modelId="{4931047E-D2FE-4821-9786-59CC6289AEBB}" type="presOf" srcId="{058B7DBD-248B-4805-8133-DBD053482131}" destId="{7507E5E0-D27E-437D-9795-A69B77037F4A}" srcOrd="0" destOrd="0" presId="urn:microsoft.com/office/officeart/2005/8/layout/chevron2"/>
    <dgm:cxn modelId="{C96EA74E-8115-4D91-A289-E47790B5F8E2}" srcId="{945F6063-726F-4A82-BEBC-9040790074F9}" destId="{0F583A84-335A-47EA-AD77-B0C02901A9AC}" srcOrd="0" destOrd="0" parTransId="{B7D0AC89-E0AD-4EC8-9A57-2733FFE677C1}" sibTransId="{603ED119-25B3-4643-81E5-80F3780CB43C}"/>
    <dgm:cxn modelId="{0178EED3-2484-4326-88EF-B38182B5EE0D}" type="presOf" srcId="{945F6063-726F-4A82-BEBC-9040790074F9}" destId="{1ACE102A-6AD8-46C9-8DB7-7C91A1C13F90}" srcOrd="0" destOrd="0" presId="urn:microsoft.com/office/officeart/2005/8/layout/chevron2"/>
    <dgm:cxn modelId="{4114A647-D6DA-439F-A72E-F96F43989888}" srcId="{C7A67E43-3E87-4C08-8470-5E728BC1A9B0}" destId="{058B7DBD-248B-4805-8133-DBD053482131}" srcOrd="0" destOrd="0" parTransId="{C4E9C05E-7D33-49AA-A80E-CF81EC94D127}" sibTransId="{94D4EFB5-BE1E-4148-B40D-F5CFCC56FB07}"/>
    <dgm:cxn modelId="{81E9CFFE-5825-4523-BD52-0326E9AF58C7}" srcId="{945F6063-726F-4A82-BEBC-9040790074F9}" destId="{C7A67E43-3E87-4C08-8470-5E728BC1A9B0}" srcOrd="1" destOrd="0" parTransId="{0D535E5D-DA42-4524-BA13-28BC2EABD9D8}" sibTransId="{A466A89D-FE1B-4517-A5CE-71099992E2F6}"/>
    <dgm:cxn modelId="{2F4AB1EE-31C0-40EA-A5AB-B1772349E7FF}" type="presOf" srcId="{0F583A84-335A-47EA-AD77-B0C02901A9AC}" destId="{1372B659-A5EF-49E6-AE68-4DABE15AE2E2}" srcOrd="0" destOrd="0" presId="urn:microsoft.com/office/officeart/2005/8/layout/chevron2"/>
    <dgm:cxn modelId="{537FA505-121E-46AB-9865-06F3BB409BA9}" type="presParOf" srcId="{1ACE102A-6AD8-46C9-8DB7-7C91A1C13F90}" destId="{D3CDD2EF-1FCE-4CDF-B5E6-DF40245186E2}" srcOrd="0" destOrd="0" presId="urn:microsoft.com/office/officeart/2005/8/layout/chevron2"/>
    <dgm:cxn modelId="{82BA069F-C5DD-458C-AE11-E10C769DC667}" type="presParOf" srcId="{D3CDD2EF-1FCE-4CDF-B5E6-DF40245186E2}" destId="{1372B659-A5EF-49E6-AE68-4DABE15AE2E2}" srcOrd="0" destOrd="0" presId="urn:microsoft.com/office/officeart/2005/8/layout/chevron2"/>
    <dgm:cxn modelId="{F57D1535-C18C-4245-A410-0B26DAAF9872}" type="presParOf" srcId="{D3CDD2EF-1FCE-4CDF-B5E6-DF40245186E2}" destId="{CA09FBE3-B525-4357-90DB-52831B06688D}" srcOrd="1" destOrd="0" presId="urn:microsoft.com/office/officeart/2005/8/layout/chevron2"/>
    <dgm:cxn modelId="{59B6E1CC-6EA1-44A1-B8A6-065CBDF8D380}" type="presParOf" srcId="{1ACE102A-6AD8-46C9-8DB7-7C91A1C13F90}" destId="{D30E58BD-B842-4C3D-B28F-D7A610971D48}" srcOrd="1" destOrd="0" presId="urn:microsoft.com/office/officeart/2005/8/layout/chevron2"/>
    <dgm:cxn modelId="{E3C30134-7A93-437F-80B9-E1F40E4C58C6}" type="presParOf" srcId="{1ACE102A-6AD8-46C9-8DB7-7C91A1C13F90}" destId="{6AC25AB0-D7FF-4E4E-9740-CC523197A38F}" srcOrd="2" destOrd="0" presId="urn:microsoft.com/office/officeart/2005/8/layout/chevron2"/>
    <dgm:cxn modelId="{5871C93E-D9BA-47D1-9CC5-3CE9FF1C3003}" type="presParOf" srcId="{6AC25AB0-D7FF-4E4E-9740-CC523197A38F}" destId="{5BD9A136-F6D1-4D8B-A429-810A9074D63F}" srcOrd="0" destOrd="0" presId="urn:microsoft.com/office/officeart/2005/8/layout/chevron2"/>
    <dgm:cxn modelId="{96551DC4-06EF-42A9-80B4-6316F2E4F141}" type="presParOf" srcId="{6AC25AB0-D7FF-4E4E-9740-CC523197A38F}" destId="{7507E5E0-D27E-437D-9795-A69B77037F4A}"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63B176-C805-4D41-B25C-A5DE051C9CC6}" type="doc">
      <dgm:prSet loTypeId="urn:microsoft.com/office/officeart/2005/8/layout/pList1" loCatId="list" qsTypeId="urn:microsoft.com/office/officeart/2005/8/quickstyle/simple1" qsCatId="simple" csTypeId="urn:microsoft.com/office/officeart/2005/8/colors/accent1_2" csCatId="accent1" phldr="1"/>
      <dgm:spPr/>
      <dgm:t>
        <a:bodyPr/>
        <a:lstStyle/>
        <a:p>
          <a:endParaRPr lang="ru-RU"/>
        </a:p>
      </dgm:t>
    </dgm:pt>
    <dgm:pt modelId="{0C438B22-C39D-46BE-A559-5A0133AC8ADE}">
      <dgm:prSet phldrT="[Текст]"/>
      <dgm:spPr/>
      <dgm:t>
        <a:bodyPr/>
        <a:lstStyle/>
        <a:p>
          <a:r>
            <a:rPr lang="en-US" dirty="0" smtClean="0"/>
            <a:t> 1. </a:t>
          </a:r>
          <a:r>
            <a:rPr lang="en-US" dirty="0" err="1" smtClean="0"/>
            <a:t>Katta</a:t>
          </a:r>
          <a:r>
            <a:rPr lang="en-US" dirty="0" smtClean="0"/>
            <a:t>  </a:t>
          </a:r>
          <a:endParaRPr lang="ru-RU" dirty="0"/>
        </a:p>
      </dgm:t>
    </dgm:pt>
    <dgm:pt modelId="{97AB0149-DF55-497B-9EBF-DB2F840E1F69}" type="parTrans" cxnId="{085EFC16-6E68-42DA-8E06-F0937E25A6DF}">
      <dgm:prSet/>
      <dgm:spPr/>
      <dgm:t>
        <a:bodyPr/>
        <a:lstStyle/>
        <a:p>
          <a:endParaRPr lang="ru-RU"/>
        </a:p>
      </dgm:t>
    </dgm:pt>
    <dgm:pt modelId="{9B1F3086-F2F9-4E89-8E08-299D36080A58}" type="sibTrans" cxnId="{085EFC16-6E68-42DA-8E06-F0937E25A6DF}">
      <dgm:prSet/>
      <dgm:spPr/>
      <dgm:t>
        <a:bodyPr/>
        <a:lstStyle/>
        <a:p>
          <a:endParaRPr lang="ru-RU"/>
        </a:p>
      </dgm:t>
    </dgm:pt>
    <dgm:pt modelId="{74CC4477-6EFD-4586-9C6D-24FA4B88C3E9}">
      <dgm:prSet phldrT="[Текст]"/>
      <dgm:spPr/>
      <dgm:t>
        <a:bodyPr/>
        <a:lstStyle/>
        <a:p>
          <a:r>
            <a:rPr lang="en-US" dirty="0" smtClean="0"/>
            <a:t>2. </a:t>
          </a:r>
          <a:r>
            <a:rPr lang="en-US" dirty="0" err="1" smtClean="0"/>
            <a:t>O’rta</a:t>
          </a:r>
          <a:r>
            <a:rPr lang="en-US" dirty="0" smtClean="0"/>
            <a:t> </a:t>
          </a:r>
          <a:endParaRPr lang="ru-RU" dirty="0"/>
        </a:p>
      </dgm:t>
    </dgm:pt>
    <dgm:pt modelId="{2621CDDC-AFD5-4352-9950-E7EAABF050AE}" type="parTrans" cxnId="{5D558EFA-143B-4437-BC06-928088FAAB57}">
      <dgm:prSet/>
      <dgm:spPr/>
      <dgm:t>
        <a:bodyPr/>
        <a:lstStyle/>
        <a:p>
          <a:endParaRPr lang="ru-RU"/>
        </a:p>
      </dgm:t>
    </dgm:pt>
    <dgm:pt modelId="{6926EC08-D455-4AEC-9612-E189417812AD}" type="sibTrans" cxnId="{5D558EFA-143B-4437-BC06-928088FAAB57}">
      <dgm:prSet/>
      <dgm:spPr/>
      <dgm:t>
        <a:bodyPr/>
        <a:lstStyle/>
        <a:p>
          <a:endParaRPr lang="ru-RU"/>
        </a:p>
      </dgm:t>
    </dgm:pt>
    <dgm:pt modelId="{FE17CEAF-7264-4276-BFE9-E635D3D3D0F3}">
      <dgm:prSet phldrT="[Текст]"/>
      <dgm:spPr/>
      <dgm:t>
        <a:bodyPr/>
        <a:lstStyle/>
        <a:p>
          <a:r>
            <a:rPr lang="en-US" dirty="0" smtClean="0"/>
            <a:t>3. </a:t>
          </a:r>
          <a:r>
            <a:rPr lang="en-US" dirty="0" err="1" smtClean="0"/>
            <a:t>Kichik</a:t>
          </a:r>
          <a:endParaRPr lang="ru-RU" dirty="0"/>
        </a:p>
      </dgm:t>
    </dgm:pt>
    <dgm:pt modelId="{AD8591E1-CB0C-4812-A015-D6B302604312}" type="parTrans" cxnId="{9B46F8B1-15C1-4DB7-9F9B-C9F05C7C86B9}">
      <dgm:prSet/>
      <dgm:spPr/>
      <dgm:t>
        <a:bodyPr/>
        <a:lstStyle/>
        <a:p>
          <a:endParaRPr lang="ru-RU"/>
        </a:p>
      </dgm:t>
    </dgm:pt>
    <dgm:pt modelId="{B4D3450A-0DC5-482A-B6A5-DDE42886846C}" type="sibTrans" cxnId="{9B46F8B1-15C1-4DB7-9F9B-C9F05C7C86B9}">
      <dgm:prSet/>
      <dgm:spPr/>
      <dgm:t>
        <a:bodyPr/>
        <a:lstStyle/>
        <a:p>
          <a:endParaRPr lang="ru-RU"/>
        </a:p>
      </dgm:t>
    </dgm:pt>
    <dgm:pt modelId="{3C839257-B813-4D04-9DBA-B8D35B69AC5A}" type="pres">
      <dgm:prSet presAssocID="{1063B176-C805-4D41-B25C-A5DE051C9CC6}" presName="Name0" presStyleCnt="0">
        <dgm:presLayoutVars>
          <dgm:dir/>
          <dgm:resizeHandles val="exact"/>
        </dgm:presLayoutVars>
      </dgm:prSet>
      <dgm:spPr/>
      <dgm:t>
        <a:bodyPr/>
        <a:lstStyle/>
        <a:p>
          <a:endParaRPr lang="ru-RU"/>
        </a:p>
      </dgm:t>
    </dgm:pt>
    <dgm:pt modelId="{BDB889C1-CB24-45AC-ABD1-15B8821B2C0C}" type="pres">
      <dgm:prSet presAssocID="{0C438B22-C39D-46BE-A559-5A0133AC8ADE}" presName="compNode" presStyleCnt="0"/>
      <dgm:spPr/>
    </dgm:pt>
    <dgm:pt modelId="{604B9E7D-50B6-4913-915C-7BE1194CCB94}" type="pres">
      <dgm:prSet presAssocID="{0C438B22-C39D-46BE-A559-5A0133AC8ADE}" presName="pictRect" presStyleLbl="node1" presStyleIdx="0" presStyleCnt="3" custLinFactX="15186" custLinFactNeighborX="100000" custLinFactNeighborY="200"/>
      <dgm:spPr>
        <a:blipFill>
          <a:blip xmlns:r="http://schemas.openxmlformats.org/officeDocument/2006/relationships" r:embed="rId1">
            <a:extLst>
              <a:ext uri="{28A0092B-C50C-407E-A947-70E740481C1C}">
                <a14:useLocalDpi xmlns:a14="http://schemas.microsoft.com/office/drawing/2010/main" val="0"/>
              </a:ext>
            </a:extLst>
          </a:blip>
          <a:srcRect/>
          <a:stretch>
            <a:fillRect t="-23000" b="-23000"/>
          </a:stretch>
        </a:blipFill>
      </dgm:spPr>
      <dgm:t>
        <a:bodyPr/>
        <a:lstStyle/>
        <a:p>
          <a:endParaRPr lang="ru-RU"/>
        </a:p>
      </dgm:t>
    </dgm:pt>
    <dgm:pt modelId="{A45A18E6-91E2-4FEF-8143-DEDA3FFCD11E}" type="pres">
      <dgm:prSet presAssocID="{0C438B22-C39D-46BE-A559-5A0133AC8ADE}" presName="textRect" presStyleLbl="revTx" presStyleIdx="0" presStyleCnt="3">
        <dgm:presLayoutVars>
          <dgm:bulletEnabled val="1"/>
        </dgm:presLayoutVars>
      </dgm:prSet>
      <dgm:spPr/>
      <dgm:t>
        <a:bodyPr/>
        <a:lstStyle/>
        <a:p>
          <a:endParaRPr lang="ru-RU"/>
        </a:p>
      </dgm:t>
    </dgm:pt>
    <dgm:pt modelId="{679140B5-7ECC-41EB-99C4-04315E0A4EAF}" type="pres">
      <dgm:prSet presAssocID="{9B1F3086-F2F9-4E89-8E08-299D36080A58}" presName="sibTrans" presStyleLbl="sibTrans2D1" presStyleIdx="0" presStyleCnt="0"/>
      <dgm:spPr/>
      <dgm:t>
        <a:bodyPr/>
        <a:lstStyle/>
        <a:p>
          <a:endParaRPr lang="ru-RU"/>
        </a:p>
      </dgm:t>
    </dgm:pt>
    <dgm:pt modelId="{51B8A5F7-722D-44A6-9B64-BEF6A649C73E}" type="pres">
      <dgm:prSet presAssocID="{74CC4477-6EFD-4586-9C6D-24FA4B88C3E9}" presName="compNode" presStyleCnt="0"/>
      <dgm:spPr/>
    </dgm:pt>
    <dgm:pt modelId="{54B370CE-76BF-4534-AD3E-2443F9EB9C68}" type="pres">
      <dgm:prSet presAssocID="{74CC4477-6EFD-4586-9C6D-24FA4B88C3E9}" presName="pictRect" presStyleLbl="node1" presStyleIdx="1" presStyleCnt="3" custLinFactX="-1261" custLinFactNeighborX="-100000" custLinFactNeighborY="200"/>
      <dgm:spPr>
        <a:blipFill>
          <a:blip xmlns:r="http://schemas.openxmlformats.org/officeDocument/2006/relationships" r:embed="rId2">
            <a:extLst>
              <a:ext uri="{28A0092B-C50C-407E-A947-70E740481C1C}">
                <a14:useLocalDpi xmlns:a14="http://schemas.microsoft.com/office/drawing/2010/main" val="0"/>
              </a:ext>
            </a:extLst>
          </a:blip>
          <a:srcRect/>
          <a:stretch>
            <a:fillRect t="-23000" b="-23000"/>
          </a:stretch>
        </a:blipFill>
      </dgm:spPr>
      <dgm:t>
        <a:bodyPr/>
        <a:lstStyle/>
        <a:p>
          <a:endParaRPr lang="ru-RU"/>
        </a:p>
      </dgm:t>
    </dgm:pt>
    <dgm:pt modelId="{02DA2A32-4BB8-45BA-81E5-0C4E63F14FD8}" type="pres">
      <dgm:prSet presAssocID="{74CC4477-6EFD-4586-9C6D-24FA4B88C3E9}" presName="textRect" presStyleLbl="revTx" presStyleIdx="1" presStyleCnt="3">
        <dgm:presLayoutVars>
          <dgm:bulletEnabled val="1"/>
        </dgm:presLayoutVars>
      </dgm:prSet>
      <dgm:spPr/>
      <dgm:t>
        <a:bodyPr/>
        <a:lstStyle/>
        <a:p>
          <a:endParaRPr lang="ru-RU"/>
        </a:p>
      </dgm:t>
    </dgm:pt>
    <dgm:pt modelId="{1DB0CB1E-C8A0-4576-AB01-B7E6EA9B416D}" type="pres">
      <dgm:prSet presAssocID="{6926EC08-D455-4AEC-9612-E189417812AD}" presName="sibTrans" presStyleLbl="sibTrans2D1" presStyleIdx="0" presStyleCnt="0"/>
      <dgm:spPr/>
      <dgm:t>
        <a:bodyPr/>
        <a:lstStyle/>
        <a:p>
          <a:endParaRPr lang="ru-RU"/>
        </a:p>
      </dgm:t>
    </dgm:pt>
    <dgm:pt modelId="{62F28203-AA75-4151-A53F-7BD5C6EE544B}" type="pres">
      <dgm:prSet presAssocID="{FE17CEAF-7264-4276-BFE9-E635D3D3D0F3}" presName="compNode" presStyleCnt="0"/>
      <dgm:spPr/>
    </dgm:pt>
    <dgm:pt modelId="{BE447400-AEAA-46C6-B3BC-8906CD0FC1D2}" type="pres">
      <dgm:prSet presAssocID="{FE17CEAF-7264-4276-BFE9-E635D3D3D0F3}" presName="pict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t="-23000" b="-23000"/>
          </a:stretch>
        </a:blipFill>
      </dgm:spPr>
      <dgm:t>
        <a:bodyPr/>
        <a:lstStyle/>
        <a:p>
          <a:endParaRPr lang="ru-RU"/>
        </a:p>
      </dgm:t>
    </dgm:pt>
    <dgm:pt modelId="{B6DC39D7-C323-4C4D-9316-3366434697CA}" type="pres">
      <dgm:prSet presAssocID="{FE17CEAF-7264-4276-BFE9-E635D3D3D0F3}" presName="textRect" presStyleLbl="revTx" presStyleIdx="2" presStyleCnt="3">
        <dgm:presLayoutVars>
          <dgm:bulletEnabled val="1"/>
        </dgm:presLayoutVars>
      </dgm:prSet>
      <dgm:spPr/>
      <dgm:t>
        <a:bodyPr/>
        <a:lstStyle/>
        <a:p>
          <a:endParaRPr lang="ru-RU"/>
        </a:p>
      </dgm:t>
    </dgm:pt>
  </dgm:ptLst>
  <dgm:cxnLst>
    <dgm:cxn modelId="{53FE3436-107C-49CA-B26D-6320B464D0C8}" type="presOf" srcId="{0C438B22-C39D-46BE-A559-5A0133AC8ADE}" destId="{A45A18E6-91E2-4FEF-8143-DEDA3FFCD11E}" srcOrd="0" destOrd="0" presId="urn:microsoft.com/office/officeart/2005/8/layout/pList1"/>
    <dgm:cxn modelId="{085EFC16-6E68-42DA-8E06-F0937E25A6DF}" srcId="{1063B176-C805-4D41-B25C-A5DE051C9CC6}" destId="{0C438B22-C39D-46BE-A559-5A0133AC8ADE}" srcOrd="0" destOrd="0" parTransId="{97AB0149-DF55-497B-9EBF-DB2F840E1F69}" sibTransId="{9B1F3086-F2F9-4E89-8E08-299D36080A58}"/>
    <dgm:cxn modelId="{2CD7204B-0AC5-4D45-89D6-BBFF7B6B9D81}" type="presOf" srcId="{6926EC08-D455-4AEC-9612-E189417812AD}" destId="{1DB0CB1E-C8A0-4576-AB01-B7E6EA9B416D}" srcOrd="0" destOrd="0" presId="urn:microsoft.com/office/officeart/2005/8/layout/pList1"/>
    <dgm:cxn modelId="{7CC931CC-6FF5-40A6-BC18-09C475B67D58}" type="presOf" srcId="{74CC4477-6EFD-4586-9C6D-24FA4B88C3E9}" destId="{02DA2A32-4BB8-45BA-81E5-0C4E63F14FD8}" srcOrd="0" destOrd="0" presId="urn:microsoft.com/office/officeart/2005/8/layout/pList1"/>
    <dgm:cxn modelId="{9E1B1253-14FF-4DD9-934C-04CC52FA9EFB}" type="presOf" srcId="{9B1F3086-F2F9-4E89-8E08-299D36080A58}" destId="{679140B5-7ECC-41EB-99C4-04315E0A4EAF}" srcOrd="0" destOrd="0" presId="urn:microsoft.com/office/officeart/2005/8/layout/pList1"/>
    <dgm:cxn modelId="{9B46F8B1-15C1-4DB7-9F9B-C9F05C7C86B9}" srcId="{1063B176-C805-4D41-B25C-A5DE051C9CC6}" destId="{FE17CEAF-7264-4276-BFE9-E635D3D3D0F3}" srcOrd="2" destOrd="0" parTransId="{AD8591E1-CB0C-4812-A015-D6B302604312}" sibTransId="{B4D3450A-0DC5-482A-B6A5-DDE42886846C}"/>
    <dgm:cxn modelId="{A9249166-A0EF-4FA2-A520-7E44B7295F19}" type="presOf" srcId="{FE17CEAF-7264-4276-BFE9-E635D3D3D0F3}" destId="{B6DC39D7-C323-4C4D-9316-3366434697CA}" srcOrd="0" destOrd="0" presId="urn:microsoft.com/office/officeart/2005/8/layout/pList1"/>
    <dgm:cxn modelId="{A60EFE2C-F958-4BDA-B857-BC80C1E2CB1C}" type="presOf" srcId="{1063B176-C805-4D41-B25C-A5DE051C9CC6}" destId="{3C839257-B813-4D04-9DBA-B8D35B69AC5A}" srcOrd="0" destOrd="0" presId="urn:microsoft.com/office/officeart/2005/8/layout/pList1"/>
    <dgm:cxn modelId="{5D558EFA-143B-4437-BC06-928088FAAB57}" srcId="{1063B176-C805-4D41-B25C-A5DE051C9CC6}" destId="{74CC4477-6EFD-4586-9C6D-24FA4B88C3E9}" srcOrd="1" destOrd="0" parTransId="{2621CDDC-AFD5-4352-9950-E7EAABF050AE}" sibTransId="{6926EC08-D455-4AEC-9612-E189417812AD}"/>
    <dgm:cxn modelId="{3083359B-0846-433C-8A57-C5CF4952A8DE}" type="presParOf" srcId="{3C839257-B813-4D04-9DBA-B8D35B69AC5A}" destId="{BDB889C1-CB24-45AC-ABD1-15B8821B2C0C}" srcOrd="0" destOrd="0" presId="urn:microsoft.com/office/officeart/2005/8/layout/pList1"/>
    <dgm:cxn modelId="{61F2A4BC-8BA7-4336-A4D9-2841E1918072}" type="presParOf" srcId="{BDB889C1-CB24-45AC-ABD1-15B8821B2C0C}" destId="{604B9E7D-50B6-4913-915C-7BE1194CCB94}" srcOrd="0" destOrd="0" presId="urn:microsoft.com/office/officeart/2005/8/layout/pList1"/>
    <dgm:cxn modelId="{35EBB319-6F57-49DF-B80E-6327E5363759}" type="presParOf" srcId="{BDB889C1-CB24-45AC-ABD1-15B8821B2C0C}" destId="{A45A18E6-91E2-4FEF-8143-DEDA3FFCD11E}" srcOrd="1" destOrd="0" presId="urn:microsoft.com/office/officeart/2005/8/layout/pList1"/>
    <dgm:cxn modelId="{E0F5F1F1-8BD0-4505-824D-C19B3A319CE0}" type="presParOf" srcId="{3C839257-B813-4D04-9DBA-B8D35B69AC5A}" destId="{679140B5-7ECC-41EB-99C4-04315E0A4EAF}" srcOrd="1" destOrd="0" presId="urn:microsoft.com/office/officeart/2005/8/layout/pList1"/>
    <dgm:cxn modelId="{A1D9D4BB-3818-48DD-A44A-29CEADF4C6D7}" type="presParOf" srcId="{3C839257-B813-4D04-9DBA-B8D35B69AC5A}" destId="{51B8A5F7-722D-44A6-9B64-BEF6A649C73E}" srcOrd="2" destOrd="0" presId="urn:microsoft.com/office/officeart/2005/8/layout/pList1"/>
    <dgm:cxn modelId="{75342EE1-F138-43F5-B79C-C6F3ED85A71C}" type="presParOf" srcId="{51B8A5F7-722D-44A6-9B64-BEF6A649C73E}" destId="{54B370CE-76BF-4534-AD3E-2443F9EB9C68}" srcOrd="0" destOrd="0" presId="urn:microsoft.com/office/officeart/2005/8/layout/pList1"/>
    <dgm:cxn modelId="{BF2C40B7-3859-464B-B080-BA94DA84F1AC}" type="presParOf" srcId="{51B8A5F7-722D-44A6-9B64-BEF6A649C73E}" destId="{02DA2A32-4BB8-45BA-81E5-0C4E63F14FD8}" srcOrd="1" destOrd="0" presId="urn:microsoft.com/office/officeart/2005/8/layout/pList1"/>
    <dgm:cxn modelId="{EDF2D06F-4ED7-4E11-88FD-B04B267A7EEB}" type="presParOf" srcId="{3C839257-B813-4D04-9DBA-B8D35B69AC5A}" destId="{1DB0CB1E-C8A0-4576-AB01-B7E6EA9B416D}" srcOrd="3" destOrd="0" presId="urn:microsoft.com/office/officeart/2005/8/layout/pList1"/>
    <dgm:cxn modelId="{D8F266A6-19E2-4DA8-BA04-8CB6692A6CEF}" type="presParOf" srcId="{3C839257-B813-4D04-9DBA-B8D35B69AC5A}" destId="{62F28203-AA75-4151-A53F-7BD5C6EE544B}" srcOrd="4" destOrd="0" presId="urn:microsoft.com/office/officeart/2005/8/layout/pList1"/>
    <dgm:cxn modelId="{DD3C0EFD-7955-469D-946B-364E4D2DCB53}" type="presParOf" srcId="{62F28203-AA75-4151-A53F-7BD5C6EE544B}" destId="{BE447400-AEAA-46C6-B3BC-8906CD0FC1D2}" srcOrd="0" destOrd="0" presId="urn:microsoft.com/office/officeart/2005/8/layout/pList1"/>
    <dgm:cxn modelId="{9F30A282-9189-42BF-977D-81A3A08F18DD}" type="presParOf" srcId="{62F28203-AA75-4151-A53F-7BD5C6EE544B}" destId="{B6DC39D7-C323-4C4D-9316-3366434697CA}"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4A8CB72-8B1E-4B22-B20F-375DB0F0F7B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D501EE6D-FB9A-41F1-AB9E-77AB328FF171}">
      <dgm:prSet phldrT="[Текст]"/>
      <dgm:spPr/>
      <dgm:t>
        <a:bodyPr/>
        <a:lstStyle/>
        <a:p>
          <a:r>
            <a:rPr lang="en-US" dirty="0" smtClean="0"/>
            <a:t>6. </a:t>
          </a:r>
          <a:r>
            <a:rPr lang="uz-Cyrl-UZ" dirty="0" smtClean="0"/>
            <a:t>Agroindustrial shaharlari</a:t>
          </a:r>
          <a:endParaRPr lang="ru-RU" dirty="0"/>
        </a:p>
      </dgm:t>
    </dgm:pt>
    <dgm:pt modelId="{786BD9C4-6CB1-43A0-99DC-051279D62C65}" type="parTrans" cxnId="{A52B606E-30A3-4D50-BB09-F577D2BB0319}">
      <dgm:prSet/>
      <dgm:spPr/>
      <dgm:t>
        <a:bodyPr/>
        <a:lstStyle/>
        <a:p>
          <a:endParaRPr lang="ru-RU"/>
        </a:p>
      </dgm:t>
    </dgm:pt>
    <dgm:pt modelId="{7015BEBC-6D7B-435A-A625-2820AACBBE05}" type="sibTrans" cxnId="{A52B606E-30A3-4D50-BB09-F577D2BB0319}">
      <dgm:prSet/>
      <dgm:spPr/>
      <dgm:t>
        <a:bodyPr/>
        <a:lstStyle/>
        <a:p>
          <a:endParaRPr lang="ru-RU"/>
        </a:p>
      </dgm:t>
    </dgm:pt>
    <dgm:pt modelId="{174B831D-7A66-4701-AFE7-4C542352E90E}">
      <dgm:prSet phldrT="[Текст]"/>
      <dgm:spPr/>
      <dgm:t>
        <a:bodyPr/>
        <a:lstStyle/>
        <a:p>
          <a:r>
            <a:rPr lang="en-US" dirty="0" smtClean="0"/>
            <a:t>7 . </a:t>
          </a:r>
          <a:r>
            <a:rPr lang="uz-Cyrl-UZ" dirty="0" smtClean="0"/>
            <a:t>Tuman markazlari </a:t>
          </a:r>
          <a:endParaRPr lang="ru-RU" dirty="0"/>
        </a:p>
      </dgm:t>
    </dgm:pt>
    <dgm:pt modelId="{ABFFBCF8-7277-435F-952E-D7E36CD0BDE0}" type="parTrans" cxnId="{FF482D3F-6CE5-4EFA-846F-5D6E0DDDAA40}">
      <dgm:prSet/>
      <dgm:spPr/>
      <dgm:t>
        <a:bodyPr/>
        <a:lstStyle/>
        <a:p>
          <a:endParaRPr lang="ru-RU"/>
        </a:p>
      </dgm:t>
    </dgm:pt>
    <dgm:pt modelId="{23B654EC-DF0B-4C38-BF69-36832C9292DA}" type="sibTrans" cxnId="{FF482D3F-6CE5-4EFA-846F-5D6E0DDDAA40}">
      <dgm:prSet/>
      <dgm:spPr/>
      <dgm:t>
        <a:bodyPr/>
        <a:lstStyle/>
        <a:p>
          <a:endParaRPr lang="ru-RU"/>
        </a:p>
      </dgm:t>
    </dgm:pt>
    <dgm:pt modelId="{54EA9529-199F-4D29-885D-FEA9BC91B381}">
      <dgm:prSet phldrT="[Текст]"/>
      <dgm:spPr/>
      <dgm:t>
        <a:bodyPr/>
        <a:lstStyle/>
        <a:p>
          <a:r>
            <a:rPr lang="en-US" dirty="0" smtClean="0"/>
            <a:t>8 . </a:t>
          </a:r>
          <a:r>
            <a:rPr lang="uz-Cyrl-UZ" dirty="0" smtClean="0"/>
            <a:t>Rekreatsiya shaharlari</a:t>
          </a:r>
          <a:endParaRPr lang="ru-RU" dirty="0"/>
        </a:p>
      </dgm:t>
    </dgm:pt>
    <dgm:pt modelId="{AFBBE1CB-DA18-4843-9AC7-9B247F6F9C6E}" type="parTrans" cxnId="{939FA191-6352-48C0-8B8C-831DECAAED52}">
      <dgm:prSet/>
      <dgm:spPr/>
      <dgm:t>
        <a:bodyPr/>
        <a:lstStyle/>
        <a:p>
          <a:endParaRPr lang="ru-RU"/>
        </a:p>
      </dgm:t>
    </dgm:pt>
    <dgm:pt modelId="{137FF68E-A2B2-4EBF-8E2D-EEBB905F0214}" type="sibTrans" cxnId="{939FA191-6352-48C0-8B8C-831DECAAED52}">
      <dgm:prSet/>
      <dgm:spPr/>
      <dgm:t>
        <a:bodyPr/>
        <a:lstStyle/>
        <a:p>
          <a:endParaRPr lang="ru-RU"/>
        </a:p>
      </dgm:t>
    </dgm:pt>
    <dgm:pt modelId="{6D733F34-5999-4AFC-9320-84D18CA42F9E}" type="pres">
      <dgm:prSet presAssocID="{E4A8CB72-8B1E-4B22-B20F-375DB0F0F7B5}" presName="linear" presStyleCnt="0">
        <dgm:presLayoutVars>
          <dgm:dir/>
          <dgm:animLvl val="lvl"/>
          <dgm:resizeHandles val="exact"/>
        </dgm:presLayoutVars>
      </dgm:prSet>
      <dgm:spPr/>
      <dgm:t>
        <a:bodyPr/>
        <a:lstStyle/>
        <a:p>
          <a:endParaRPr lang="ru-RU"/>
        </a:p>
      </dgm:t>
    </dgm:pt>
    <dgm:pt modelId="{46616143-510E-4467-807F-C2B62D96F5C5}" type="pres">
      <dgm:prSet presAssocID="{D501EE6D-FB9A-41F1-AB9E-77AB328FF171}" presName="parentLin" presStyleCnt="0"/>
      <dgm:spPr/>
      <dgm:t>
        <a:bodyPr/>
        <a:lstStyle/>
        <a:p>
          <a:endParaRPr lang="ru-RU"/>
        </a:p>
      </dgm:t>
    </dgm:pt>
    <dgm:pt modelId="{27A31B11-BF73-4BF2-A351-4D99866BF56D}" type="pres">
      <dgm:prSet presAssocID="{D501EE6D-FB9A-41F1-AB9E-77AB328FF171}" presName="parentLeftMargin" presStyleLbl="node1" presStyleIdx="0" presStyleCnt="3"/>
      <dgm:spPr/>
      <dgm:t>
        <a:bodyPr/>
        <a:lstStyle/>
        <a:p>
          <a:endParaRPr lang="ru-RU"/>
        </a:p>
      </dgm:t>
    </dgm:pt>
    <dgm:pt modelId="{F4CB024F-CC84-4140-8D80-037EC7C5ADF5}" type="pres">
      <dgm:prSet presAssocID="{D501EE6D-FB9A-41F1-AB9E-77AB328FF171}" presName="parentText" presStyleLbl="node1" presStyleIdx="0" presStyleCnt="3">
        <dgm:presLayoutVars>
          <dgm:chMax val="0"/>
          <dgm:bulletEnabled val="1"/>
        </dgm:presLayoutVars>
      </dgm:prSet>
      <dgm:spPr/>
      <dgm:t>
        <a:bodyPr/>
        <a:lstStyle/>
        <a:p>
          <a:endParaRPr lang="ru-RU"/>
        </a:p>
      </dgm:t>
    </dgm:pt>
    <dgm:pt modelId="{36375550-D0EE-4A70-B834-0A5F15818BBB}" type="pres">
      <dgm:prSet presAssocID="{D501EE6D-FB9A-41F1-AB9E-77AB328FF171}" presName="negativeSpace" presStyleCnt="0"/>
      <dgm:spPr/>
      <dgm:t>
        <a:bodyPr/>
        <a:lstStyle/>
        <a:p>
          <a:endParaRPr lang="ru-RU"/>
        </a:p>
      </dgm:t>
    </dgm:pt>
    <dgm:pt modelId="{C3753C65-D587-4486-BC8F-2E5F93CD3B03}" type="pres">
      <dgm:prSet presAssocID="{D501EE6D-FB9A-41F1-AB9E-77AB328FF171}" presName="childText" presStyleLbl="conFgAcc1" presStyleIdx="0" presStyleCnt="3">
        <dgm:presLayoutVars>
          <dgm:bulletEnabled val="1"/>
        </dgm:presLayoutVars>
      </dgm:prSet>
      <dgm:spPr/>
      <dgm:t>
        <a:bodyPr/>
        <a:lstStyle/>
        <a:p>
          <a:endParaRPr lang="ru-RU"/>
        </a:p>
      </dgm:t>
    </dgm:pt>
    <dgm:pt modelId="{85CA767E-37A3-4D4D-AD31-4D0A6C791791}" type="pres">
      <dgm:prSet presAssocID="{7015BEBC-6D7B-435A-A625-2820AACBBE05}" presName="spaceBetweenRectangles" presStyleCnt="0"/>
      <dgm:spPr/>
      <dgm:t>
        <a:bodyPr/>
        <a:lstStyle/>
        <a:p>
          <a:endParaRPr lang="ru-RU"/>
        </a:p>
      </dgm:t>
    </dgm:pt>
    <dgm:pt modelId="{007EF1CB-8177-4086-B15C-5B28E8C6EBC9}" type="pres">
      <dgm:prSet presAssocID="{174B831D-7A66-4701-AFE7-4C542352E90E}" presName="parentLin" presStyleCnt="0"/>
      <dgm:spPr/>
      <dgm:t>
        <a:bodyPr/>
        <a:lstStyle/>
        <a:p>
          <a:endParaRPr lang="ru-RU"/>
        </a:p>
      </dgm:t>
    </dgm:pt>
    <dgm:pt modelId="{50F83D32-2802-410D-A67F-D39A53AF83CD}" type="pres">
      <dgm:prSet presAssocID="{174B831D-7A66-4701-AFE7-4C542352E90E}" presName="parentLeftMargin" presStyleLbl="node1" presStyleIdx="0" presStyleCnt="3"/>
      <dgm:spPr/>
      <dgm:t>
        <a:bodyPr/>
        <a:lstStyle/>
        <a:p>
          <a:endParaRPr lang="ru-RU"/>
        </a:p>
      </dgm:t>
    </dgm:pt>
    <dgm:pt modelId="{9411E1F5-A9FD-4343-B074-E296AB9285A4}" type="pres">
      <dgm:prSet presAssocID="{174B831D-7A66-4701-AFE7-4C542352E90E}" presName="parentText" presStyleLbl="node1" presStyleIdx="1" presStyleCnt="3" custLinFactNeighborX="-9987" custLinFactNeighborY="-40146">
        <dgm:presLayoutVars>
          <dgm:chMax val="0"/>
          <dgm:bulletEnabled val="1"/>
        </dgm:presLayoutVars>
      </dgm:prSet>
      <dgm:spPr/>
      <dgm:t>
        <a:bodyPr/>
        <a:lstStyle/>
        <a:p>
          <a:endParaRPr lang="ru-RU"/>
        </a:p>
      </dgm:t>
    </dgm:pt>
    <dgm:pt modelId="{47D6A02B-6231-4658-BC9D-A1989EECD434}" type="pres">
      <dgm:prSet presAssocID="{174B831D-7A66-4701-AFE7-4C542352E90E}" presName="negativeSpace" presStyleCnt="0"/>
      <dgm:spPr/>
      <dgm:t>
        <a:bodyPr/>
        <a:lstStyle/>
        <a:p>
          <a:endParaRPr lang="ru-RU"/>
        </a:p>
      </dgm:t>
    </dgm:pt>
    <dgm:pt modelId="{4CB55287-118F-4578-9F28-73B4A1B78174}" type="pres">
      <dgm:prSet presAssocID="{174B831D-7A66-4701-AFE7-4C542352E90E}" presName="childText" presStyleLbl="conFgAcc1" presStyleIdx="1" presStyleCnt="3" custLinFactY="-29125" custLinFactNeighborX="-2499" custLinFactNeighborY="-100000">
        <dgm:presLayoutVars>
          <dgm:bulletEnabled val="1"/>
        </dgm:presLayoutVars>
      </dgm:prSet>
      <dgm:spPr/>
      <dgm:t>
        <a:bodyPr/>
        <a:lstStyle/>
        <a:p>
          <a:endParaRPr lang="ru-RU"/>
        </a:p>
      </dgm:t>
    </dgm:pt>
    <dgm:pt modelId="{3D6770B2-7DEC-45DB-96C0-7D134336E461}" type="pres">
      <dgm:prSet presAssocID="{23B654EC-DF0B-4C38-BF69-36832C9292DA}" presName="spaceBetweenRectangles" presStyleCnt="0"/>
      <dgm:spPr/>
      <dgm:t>
        <a:bodyPr/>
        <a:lstStyle/>
        <a:p>
          <a:endParaRPr lang="ru-RU"/>
        </a:p>
      </dgm:t>
    </dgm:pt>
    <dgm:pt modelId="{CEF993AC-FED9-4FC4-99DD-5C721FB3EC9F}" type="pres">
      <dgm:prSet presAssocID="{54EA9529-199F-4D29-885D-FEA9BC91B381}" presName="parentLin" presStyleCnt="0"/>
      <dgm:spPr/>
      <dgm:t>
        <a:bodyPr/>
        <a:lstStyle/>
        <a:p>
          <a:endParaRPr lang="ru-RU"/>
        </a:p>
      </dgm:t>
    </dgm:pt>
    <dgm:pt modelId="{649B8212-571B-4494-855C-61F26DE1A81A}" type="pres">
      <dgm:prSet presAssocID="{54EA9529-199F-4D29-885D-FEA9BC91B381}" presName="parentLeftMargin" presStyleLbl="node1" presStyleIdx="1" presStyleCnt="3"/>
      <dgm:spPr/>
      <dgm:t>
        <a:bodyPr/>
        <a:lstStyle/>
        <a:p>
          <a:endParaRPr lang="ru-RU"/>
        </a:p>
      </dgm:t>
    </dgm:pt>
    <dgm:pt modelId="{B68FE830-CF11-4F07-9665-07BEDE1A7594}" type="pres">
      <dgm:prSet presAssocID="{54EA9529-199F-4D29-885D-FEA9BC91B381}" presName="parentText" presStyleLbl="node1" presStyleIdx="2" presStyleCnt="3" custLinFactNeighborX="7512" custLinFactNeighborY="-71839">
        <dgm:presLayoutVars>
          <dgm:chMax val="0"/>
          <dgm:bulletEnabled val="1"/>
        </dgm:presLayoutVars>
      </dgm:prSet>
      <dgm:spPr/>
      <dgm:t>
        <a:bodyPr/>
        <a:lstStyle/>
        <a:p>
          <a:endParaRPr lang="ru-RU"/>
        </a:p>
      </dgm:t>
    </dgm:pt>
    <dgm:pt modelId="{0E76A820-BFA1-4554-B25F-E85265E3EF96}" type="pres">
      <dgm:prSet presAssocID="{54EA9529-199F-4D29-885D-FEA9BC91B381}" presName="negativeSpace" presStyleCnt="0"/>
      <dgm:spPr/>
      <dgm:t>
        <a:bodyPr/>
        <a:lstStyle/>
        <a:p>
          <a:endParaRPr lang="ru-RU"/>
        </a:p>
      </dgm:t>
    </dgm:pt>
    <dgm:pt modelId="{5C9DE03E-809B-496E-AD71-7783A02F03F5}" type="pres">
      <dgm:prSet presAssocID="{54EA9529-199F-4D29-885D-FEA9BC91B381}" presName="childText" presStyleLbl="conFgAcc1" presStyleIdx="2" presStyleCnt="3">
        <dgm:presLayoutVars>
          <dgm:bulletEnabled val="1"/>
        </dgm:presLayoutVars>
      </dgm:prSet>
      <dgm:spPr/>
      <dgm:t>
        <a:bodyPr/>
        <a:lstStyle/>
        <a:p>
          <a:endParaRPr lang="ru-RU"/>
        </a:p>
      </dgm:t>
    </dgm:pt>
  </dgm:ptLst>
  <dgm:cxnLst>
    <dgm:cxn modelId="{7AED6816-975A-4A59-96D0-AAD168A090B1}" type="presOf" srcId="{174B831D-7A66-4701-AFE7-4C542352E90E}" destId="{9411E1F5-A9FD-4343-B074-E296AB9285A4}" srcOrd="1" destOrd="0" presId="urn:microsoft.com/office/officeart/2005/8/layout/list1"/>
    <dgm:cxn modelId="{CFB9F6CE-8A9D-4D85-8542-B434FBBFFCE2}" type="presOf" srcId="{D501EE6D-FB9A-41F1-AB9E-77AB328FF171}" destId="{F4CB024F-CC84-4140-8D80-037EC7C5ADF5}" srcOrd="1" destOrd="0" presId="urn:microsoft.com/office/officeart/2005/8/layout/list1"/>
    <dgm:cxn modelId="{7D20FCB9-42F0-4E2C-8FC6-7923291FA3DF}" type="presOf" srcId="{174B831D-7A66-4701-AFE7-4C542352E90E}" destId="{50F83D32-2802-410D-A67F-D39A53AF83CD}" srcOrd="0" destOrd="0" presId="urn:microsoft.com/office/officeart/2005/8/layout/list1"/>
    <dgm:cxn modelId="{939FA191-6352-48C0-8B8C-831DECAAED52}" srcId="{E4A8CB72-8B1E-4B22-B20F-375DB0F0F7B5}" destId="{54EA9529-199F-4D29-885D-FEA9BC91B381}" srcOrd="2" destOrd="0" parTransId="{AFBBE1CB-DA18-4843-9AC7-9B247F6F9C6E}" sibTransId="{137FF68E-A2B2-4EBF-8E2D-EEBB905F0214}"/>
    <dgm:cxn modelId="{A52B606E-30A3-4D50-BB09-F577D2BB0319}" srcId="{E4A8CB72-8B1E-4B22-B20F-375DB0F0F7B5}" destId="{D501EE6D-FB9A-41F1-AB9E-77AB328FF171}" srcOrd="0" destOrd="0" parTransId="{786BD9C4-6CB1-43A0-99DC-051279D62C65}" sibTransId="{7015BEBC-6D7B-435A-A625-2820AACBBE05}"/>
    <dgm:cxn modelId="{6A1F1FF4-6268-46AC-B819-9D6BB82E74EF}" type="presOf" srcId="{D501EE6D-FB9A-41F1-AB9E-77AB328FF171}" destId="{27A31B11-BF73-4BF2-A351-4D99866BF56D}" srcOrd="0" destOrd="0" presId="urn:microsoft.com/office/officeart/2005/8/layout/list1"/>
    <dgm:cxn modelId="{0FE7E942-7C60-45A7-A9AB-7BB087B334B4}" type="presOf" srcId="{E4A8CB72-8B1E-4B22-B20F-375DB0F0F7B5}" destId="{6D733F34-5999-4AFC-9320-84D18CA42F9E}" srcOrd="0" destOrd="0" presId="urn:microsoft.com/office/officeart/2005/8/layout/list1"/>
    <dgm:cxn modelId="{7625300A-ED10-4034-8004-430C6CEB49E9}" type="presOf" srcId="{54EA9529-199F-4D29-885D-FEA9BC91B381}" destId="{649B8212-571B-4494-855C-61F26DE1A81A}" srcOrd="0" destOrd="0" presId="urn:microsoft.com/office/officeart/2005/8/layout/list1"/>
    <dgm:cxn modelId="{06CE2CC1-0DE3-4007-8C68-DF94DBC6CBF8}" type="presOf" srcId="{54EA9529-199F-4D29-885D-FEA9BC91B381}" destId="{B68FE830-CF11-4F07-9665-07BEDE1A7594}" srcOrd="1" destOrd="0" presId="urn:microsoft.com/office/officeart/2005/8/layout/list1"/>
    <dgm:cxn modelId="{FF482D3F-6CE5-4EFA-846F-5D6E0DDDAA40}" srcId="{E4A8CB72-8B1E-4B22-B20F-375DB0F0F7B5}" destId="{174B831D-7A66-4701-AFE7-4C542352E90E}" srcOrd="1" destOrd="0" parTransId="{ABFFBCF8-7277-435F-952E-D7E36CD0BDE0}" sibTransId="{23B654EC-DF0B-4C38-BF69-36832C9292DA}"/>
    <dgm:cxn modelId="{D12E7932-BEBF-45F1-935B-230C1B652BD2}" type="presParOf" srcId="{6D733F34-5999-4AFC-9320-84D18CA42F9E}" destId="{46616143-510E-4467-807F-C2B62D96F5C5}" srcOrd="0" destOrd="0" presId="urn:microsoft.com/office/officeart/2005/8/layout/list1"/>
    <dgm:cxn modelId="{B91E8642-5AAA-4A18-8349-1B6A1992BB99}" type="presParOf" srcId="{46616143-510E-4467-807F-C2B62D96F5C5}" destId="{27A31B11-BF73-4BF2-A351-4D99866BF56D}" srcOrd="0" destOrd="0" presId="urn:microsoft.com/office/officeart/2005/8/layout/list1"/>
    <dgm:cxn modelId="{7DFF7A87-382A-4467-B71C-80F45B495D73}" type="presParOf" srcId="{46616143-510E-4467-807F-C2B62D96F5C5}" destId="{F4CB024F-CC84-4140-8D80-037EC7C5ADF5}" srcOrd="1" destOrd="0" presId="urn:microsoft.com/office/officeart/2005/8/layout/list1"/>
    <dgm:cxn modelId="{EC45E7A2-8334-4AEE-9147-FE2D2734F051}" type="presParOf" srcId="{6D733F34-5999-4AFC-9320-84D18CA42F9E}" destId="{36375550-D0EE-4A70-B834-0A5F15818BBB}" srcOrd="1" destOrd="0" presId="urn:microsoft.com/office/officeart/2005/8/layout/list1"/>
    <dgm:cxn modelId="{6A9A30A3-2962-4399-81DE-AE76EA1AC617}" type="presParOf" srcId="{6D733F34-5999-4AFC-9320-84D18CA42F9E}" destId="{C3753C65-D587-4486-BC8F-2E5F93CD3B03}" srcOrd="2" destOrd="0" presId="urn:microsoft.com/office/officeart/2005/8/layout/list1"/>
    <dgm:cxn modelId="{734726F0-7D26-4435-A7D4-3C08618D8282}" type="presParOf" srcId="{6D733F34-5999-4AFC-9320-84D18CA42F9E}" destId="{85CA767E-37A3-4D4D-AD31-4D0A6C791791}" srcOrd="3" destOrd="0" presId="urn:microsoft.com/office/officeart/2005/8/layout/list1"/>
    <dgm:cxn modelId="{BF3FB54C-73BB-4BE4-A722-A71BDF371A88}" type="presParOf" srcId="{6D733F34-5999-4AFC-9320-84D18CA42F9E}" destId="{007EF1CB-8177-4086-B15C-5B28E8C6EBC9}" srcOrd="4" destOrd="0" presId="urn:microsoft.com/office/officeart/2005/8/layout/list1"/>
    <dgm:cxn modelId="{986F74B8-EBAF-4344-A045-3839A4D580AA}" type="presParOf" srcId="{007EF1CB-8177-4086-B15C-5B28E8C6EBC9}" destId="{50F83D32-2802-410D-A67F-D39A53AF83CD}" srcOrd="0" destOrd="0" presId="urn:microsoft.com/office/officeart/2005/8/layout/list1"/>
    <dgm:cxn modelId="{962B77BD-7030-4781-9929-47F7A683785C}" type="presParOf" srcId="{007EF1CB-8177-4086-B15C-5B28E8C6EBC9}" destId="{9411E1F5-A9FD-4343-B074-E296AB9285A4}" srcOrd="1" destOrd="0" presId="urn:microsoft.com/office/officeart/2005/8/layout/list1"/>
    <dgm:cxn modelId="{DDD9E8A5-26C0-4186-9F92-9DB0AF9CCC57}" type="presParOf" srcId="{6D733F34-5999-4AFC-9320-84D18CA42F9E}" destId="{47D6A02B-6231-4658-BC9D-A1989EECD434}" srcOrd="5" destOrd="0" presId="urn:microsoft.com/office/officeart/2005/8/layout/list1"/>
    <dgm:cxn modelId="{E57E250F-07CF-447B-9FA5-02BEF331027B}" type="presParOf" srcId="{6D733F34-5999-4AFC-9320-84D18CA42F9E}" destId="{4CB55287-118F-4578-9F28-73B4A1B78174}" srcOrd="6" destOrd="0" presId="urn:microsoft.com/office/officeart/2005/8/layout/list1"/>
    <dgm:cxn modelId="{DA3251C8-B1AC-476A-8812-62002BEA866C}" type="presParOf" srcId="{6D733F34-5999-4AFC-9320-84D18CA42F9E}" destId="{3D6770B2-7DEC-45DB-96C0-7D134336E461}" srcOrd="7" destOrd="0" presId="urn:microsoft.com/office/officeart/2005/8/layout/list1"/>
    <dgm:cxn modelId="{3C6CF407-E2EB-439D-B6BF-A7D2DC52E77F}" type="presParOf" srcId="{6D733F34-5999-4AFC-9320-84D18CA42F9E}" destId="{CEF993AC-FED9-4FC4-99DD-5C721FB3EC9F}" srcOrd="8" destOrd="0" presId="urn:microsoft.com/office/officeart/2005/8/layout/list1"/>
    <dgm:cxn modelId="{109A4E95-25B1-4A8C-96F1-E6BA678A3AE0}" type="presParOf" srcId="{CEF993AC-FED9-4FC4-99DD-5C721FB3EC9F}" destId="{649B8212-571B-4494-855C-61F26DE1A81A}" srcOrd="0" destOrd="0" presId="urn:microsoft.com/office/officeart/2005/8/layout/list1"/>
    <dgm:cxn modelId="{53B2398D-8144-46D6-84CA-8349C33489BA}" type="presParOf" srcId="{CEF993AC-FED9-4FC4-99DD-5C721FB3EC9F}" destId="{B68FE830-CF11-4F07-9665-07BEDE1A7594}" srcOrd="1" destOrd="0" presId="urn:microsoft.com/office/officeart/2005/8/layout/list1"/>
    <dgm:cxn modelId="{A066FD8E-F198-4B58-984E-7CFB4D39DD94}" type="presParOf" srcId="{6D733F34-5999-4AFC-9320-84D18CA42F9E}" destId="{0E76A820-BFA1-4554-B25F-E85265E3EF96}" srcOrd="9" destOrd="0" presId="urn:microsoft.com/office/officeart/2005/8/layout/list1"/>
    <dgm:cxn modelId="{A6FFE420-0D07-46B3-B385-576CD0BB95D2}" type="presParOf" srcId="{6D733F34-5999-4AFC-9320-84D18CA42F9E}" destId="{5C9DE03E-809B-496E-AD71-7783A02F03F5}" srcOrd="10" destOrd="0" presId="urn:microsoft.com/office/officeart/2005/8/layout/list1"/>
  </dgm:cxnLst>
  <dgm:bg>
    <a:solidFill>
      <a:srgbClr val="FFC0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72B659-A5EF-49E6-AE68-4DABE15AE2E2}">
      <dsp:nvSpPr>
        <dsp:cNvPr id="0" name=""/>
        <dsp:cNvSpPr/>
      </dsp:nvSpPr>
      <dsp:spPr>
        <a:xfrm rot="5400000">
          <a:off x="-360662" y="361516"/>
          <a:ext cx="2404417" cy="168309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845" tIns="29845" rIns="29845" bIns="29845" numCol="1" spcCol="1270" anchor="ctr" anchorCtr="0">
          <a:noAutofit/>
        </a:bodyPr>
        <a:lstStyle/>
        <a:p>
          <a:pPr lvl="0" algn="ctr" defTabSz="2089150">
            <a:lnSpc>
              <a:spcPct val="90000"/>
            </a:lnSpc>
            <a:spcBef>
              <a:spcPct val="0"/>
            </a:spcBef>
            <a:spcAft>
              <a:spcPct val="35000"/>
            </a:spcAft>
          </a:pPr>
          <a:r>
            <a:rPr lang="en-US" sz="4700" kern="1200" dirty="0" smtClean="0"/>
            <a:t>1</a:t>
          </a:r>
          <a:endParaRPr lang="ru-RU" sz="4700" kern="1200" dirty="0"/>
        </a:p>
      </dsp:txBody>
      <dsp:txXfrm rot="-5400000">
        <a:off x="1" y="842399"/>
        <a:ext cx="1683092" cy="721325"/>
      </dsp:txXfrm>
    </dsp:sp>
    <dsp:sp modelId="{CA09FBE3-B525-4357-90DB-52831B06688D}">
      <dsp:nvSpPr>
        <dsp:cNvPr id="0" name=""/>
        <dsp:cNvSpPr/>
      </dsp:nvSpPr>
      <dsp:spPr>
        <a:xfrm rot="5400000">
          <a:off x="4174910" y="-2490964"/>
          <a:ext cx="1562871" cy="654650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3832" tIns="38735" rIns="38735" bIns="38735" numCol="1" spcCol="1270" anchor="ctr" anchorCtr="0">
          <a:noAutofit/>
        </a:bodyPr>
        <a:lstStyle/>
        <a:p>
          <a:pPr marL="285750" lvl="1" indent="-285750" algn="l" defTabSz="2711450">
            <a:lnSpc>
              <a:spcPct val="90000"/>
            </a:lnSpc>
            <a:spcBef>
              <a:spcPct val="0"/>
            </a:spcBef>
            <a:spcAft>
              <a:spcPct val="15000"/>
            </a:spcAft>
            <a:buChar char="••"/>
          </a:pPr>
          <a:r>
            <a:rPr lang="uz-Cyrl-UZ" sz="6100" kern="1200" dirty="0" smtClean="0"/>
            <a:t>“yangi” </a:t>
          </a:r>
          <a:r>
            <a:rPr lang="en-US" sz="6100" kern="1200" dirty="0" smtClean="0"/>
            <a:t> </a:t>
          </a:r>
          <a:r>
            <a:rPr lang="en-US" sz="6100" kern="1200" dirty="0" err="1" smtClean="0"/>
            <a:t>shaxarlar</a:t>
          </a:r>
          <a:endParaRPr lang="ru-RU" sz="6100" kern="1200" dirty="0"/>
        </a:p>
      </dsp:txBody>
      <dsp:txXfrm rot="-5400000">
        <a:off x="1683093" y="77146"/>
        <a:ext cx="6470214" cy="1410285"/>
      </dsp:txXfrm>
    </dsp:sp>
    <dsp:sp modelId="{5BD9A136-F6D1-4D8B-A429-810A9074D63F}">
      <dsp:nvSpPr>
        <dsp:cNvPr id="0" name=""/>
        <dsp:cNvSpPr/>
      </dsp:nvSpPr>
      <dsp:spPr>
        <a:xfrm rot="5400000">
          <a:off x="-360662" y="2481354"/>
          <a:ext cx="2404417" cy="1683092"/>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845" tIns="29845" rIns="29845" bIns="29845" numCol="1" spcCol="1270" anchor="ctr" anchorCtr="0">
          <a:noAutofit/>
        </a:bodyPr>
        <a:lstStyle/>
        <a:p>
          <a:pPr lvl="0" algn="ctr" defTabSz="2089150">
            <a:lnSpc>
              <a:spcPct val="90000"/>
            </a:lnSpc>
            <a:spcBef>
              <a:spcPct val="0"/>
            </a:spcBef>
            <a:spcAft>
              <a:spcPct val="35000"/>
            </a:spcAft>
          </a:pPr>
          <a:r>
            <a:rPr lang="en-US" sz="4700" kern="1200" dirty="0" smtClean="0"/>
            <a:t>2</a:t>
          </a:r>
          <a:endParaRPr lang="ru-RU" sz="4700" kern="1200" dirty="0"/>
        </a:p>
      </dsp:txBody>
      <dsp:txXfrm rot="-5400000">
        <a:off x="1" y="2962237"/>
        <a:ext cx="1683092" cy="721325"/>
      </dsp:txXfrm>
    </dsp:sp>
    <dsp:sp modelId="{7507E5E0-D27E-437D-9795-A69B77037F4A}">
      <dsp:nvSpPr>
        <dsp:cNvPr id="0" name=""/>
        <dsp:cNvSpPr/>
      </dsp:nvSpPr>
      <dsp:spPr>
        <a:xfrm rot="5400000">
          <a:off x="4174910" y="-371126"/>
          <a:ext cx="1562871" cy="6546507"/>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3832" tIns="38735" rIns="38735" bIns="38735" numCol="1" spcCol="1270" anchor="ctr" anchorCtr="0">
          <a:noAutofit/>
        </a:bodyPr>
        <a:lstStyle/>
        <a:p>
          <a:pPr marL="285750" lvl="1" indent="-285750" algn="l" defTabSz="2711450">
            <a:lnSpc>
              <a:spcPct val="90000"/>
            </a:lnSpc>
            <a:spcBef>
              <a:spcPct val="0"/>
            </a:spcBef>
            <a:spcAft>
              <a:spcPct val="15000"/>
            </a:spcAft>
            <a:buChar char="••"/>
          </a:pPr>
          <a:r>
            <a:rPr lang="uz-Cyrl-UZ" sz="6100" kern="1200" dirty="0" smtClean="0"/>
            <a:t>“eski” shaxarlar </a:t>
          </a:r>
          <a:endParaRPr lang="ru-RU" sz="6100" kern="1200" dirty="0"/>
        </a:p>
      </dsp:txBody>
      <dsp:txXfrm rot="-5400000">
        <a:off x="1683093" y="2196984"/>
        <a:ext cx="6470214" cy="14102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4B9E7D-50B6-4913-915C-7BE1194CCB94}">
      <dsp:nvSpPr>
        <dsp:cNvPr id="0" name=""/>
        <dsp:cNvSpPr/>
      </dsp:nvSpPr>
      <dsp:spPr>
        <a:xfrm>
          <a:off x="2962671" y="904068"/>
          <a:ext cx="2570669" cy="1771191"/>
        </a:xfrm>
        <a:prstGeom prst="round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23000" b="-23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45A18E6-91E2-4FEF-8143-DEDA3FFCD11E}">
      <dsp:nvSpPr>
        <dsp:cNvPr id="0" name=""/>
        <dsp:cNvSpPr/>
      </dsp:nvSpPr>
      <dsp:spPr>
        <a:xfrm>
          <a:off x="1620" y="2671718"/>
          <a:ext cx="2570669" cy="953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0040" tIns="320040" rIns="320040" bIns="0" numCol="1" spcCol="1270" anchor="t" anchorCtr="0">
          <a:noAutofit/>
        </a:bodyPr>
        <a:lstStyle/>
        <a:p>
          <a:pPr lvl="0" algn="ctr" defTabSz="2000250">
            <a:lnSpc>
              <a:spcPct val="90000"/>
            </a:lnSpc>
            <a:spcBef>
              <a:spcPct val="0"/>
            </a:spcBef>
            <a:spcAft>
              <a:spcPct val="35000"/>
            </a:spcAft>
          </a:pPr>
          <a:r>
            <a:rPr lang="en-US" sz="4500" kern="1200" dirty="0" smtClean="0"/>
            <a:t> 1. </a:t>
          </a:r>
          <a:r>
            <a:rPr lang="en-US" sz="4500" kern="1200" dirty="0" err="1" smtClean="0"/>
            <a:t>Katta</a:t>
          </a:r>
          <a:r>
            <a:rPr lang="en-US" sz="4500" kern="1200" dirty="0" smtClean="0"/>
            <a:t>  </a:t>
          </a:r>
          <a:endParaRPr lang="ru-RU" sz="4500" kern="1200" dirty="0"/>
        </a:p>
      </dsp:txBody>
      <dsp:txXfrm>
        <a:off x="1620" y="2671718"/>
        <a:ext cx="2570669" cy="953718"/>
      </dsp:txXfrm>
    </dsp:sp>
    <dsp:sp modelId="{54B370CE-76BF-4534-AD3E-2443F9EB9C68}">
      <dsp:nvSpPr>
        <dsp:cNvPr id="0" name=""/>
        <dsp:cNvSpPr/>
      </dsp:nvSpPr>
      <dsp:spPr>
        <a:xfrm>
          <a:off x="226379" y="904068"/>
          <a:ext cx="2570669" cy="1771191"/>
        </a:xfrm>
        <a:prstGeom prst="round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23000" b="-23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DA2A32-4BB8-45BA-81E5-0C4E63F14FD8}">
      <dsp:nvSpPr>
        <dsp:cNvPr id="0" name=""/>
        <dsp:cNvSpPr/>
      </dsp:nvSpPr>
      <dsp:spPr>
        <a:xfrm>
          <a:off x="2829465" y="2671718"/>
          <a:ext cx="2570669" cy="953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0040" tIns="320040" rIns="320040" bIns="0" numCol="1" spcCol="1270" anchor="t" anchorCtr="0">
          <a:noAutofit/>
        </a:bodyPr>
        <a:lstStyle/>
        <a:p>
          <a:pPr lvl="0" algn="ctr" defTabSz="2000250">
            <a:lnSpc>
              <a:spcPct val="90000"/>
            </a:lnSpc>
            <a:spcBef>
              <a:spcPct val="0"/>
            </a:spcBef>
            <a:spcAft>
              <a:spcPct val="35000"/>
            </a:spcAft>
          </a:pPr>
          <a:r>
            <a:rPr lang="en-US" sz="4500" kern="1200" dirty="0" smtClean="0"/>
            <a:t>2. </a:t>
          </a:r>
          <a:r>
            <a:rPr lang="en-US" sz="4500" kern="1200" dirty="0" err="1" smtClean="0"/>
            <a:t>O’rta</a:t>
          </a:r>
          <a:r>
            <a:rPr lang="en-US" sz="4500" kern="1200" dirty="0" smtClean="0"/>
            <a:t> </a:t>
          </a:r>
          <a:endParaRPr lang="ru-RU" sz="4500" kern="1200" dirty="0"/>
        </a:p>
      </dsp:txBody>
      <dsp:txXfrm>
        <a:off x="2829465" y="2671718"/>
        <a:ext cx="2570669" cy="953718"/>
      </dsp:txXfrm>
    </dsp:sp>
    <dsp:sp modelId="{BE447400-AEAA-46C6-B3BC-8906CD0FC1D2}">
      <dsp:nvSpPr>
        <dsp:cNvPr id="0" name=""/>
        <dsp:cNvSpPr/>
      </dsp:nvSpPr>
      <dsp:spPr>
        <a:xfrm>
          <a:off x="5657309" y="900526"/>
          <a:ext cx="2570669" cy="1771191"/>
        </a:xfrm>
        <a:prstGeom prst="round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23000" b="-23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6DC39D7-C323-4C4D-9316-3366434697CA}">
      <dsp:nvSpPr>
        <dsp:cNvPr id="0" name=""/>
        <dsp:cNvSpPr/>
      </dsp:nvSpPr>
      <dsp:spPr>
        <a:xfrm>
          <a:off x="5657309" y="2671718"/>
          <a:ext cx="2570669" cy="953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0040" tIns="320040" rIns="320040" bIns="0" numCol="1" spcCol="1270" anchor="t" anchorCtr="0">
          <a:noAutofit/>
        </a:bodyPr>
        <a:lstStyle/>
        <a:p>
          <a:pPr lvl="0" algn="ctr" defTabSz="2000250">
            <a:lnSpc>
              <a:spcPct val="90000"/>
            </a:lnSpc>
            <a:spcBef>
              <a:spcPct val="0"/>
            </a:spcBef>
            <a:spcAft>
              <a:spcPct val="35000"/>
            </a:spcAft>
          </a:pPr>
          <a:r>
            <a:rPr lang="en-US" sz="4500" kern="1200" dirty="0" smtClean="0"/>
            <a:t>3. </a:t>
          </a:r>
          <a:r>
            <a:rPr lang="en-US" sz="4500" kern="1200" dirty="0" err="1" smtClean="0"/>
            <a:t>Kichik</a:t>
          </a:r>
          <a:endParaRPr lang="ru-RU" sz="4500" kern="1200" dirty="0"/>
        </a:p>
      </dsp:txBody>
      <dsp:txXfrm>
        <a:off x="5657309" y="2671718"/>
        <a:ext cx="2570669" cy="95371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753C65-D587-4486-BC8F-2E5F93CD3B03}">
      <dsp:nvSpPr>
        <dsp:cNvPr id="0" name=""/>
        <dsp:cNvSpPr/>
      </dsp:nvSpPr>
      <dsp:spPr>
        <a:xfrm>
          <a:off x="0" y="1025293"/>
          <a:ext cx="8229600" cy="93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4CB024F-CC84-4140-8D80-037EC7C5ADF5}">
      <dsp:nvSpPr>
        <dsp:cNvPr id="0" name=""/>
        <dsp:cNvSpPr/>
      </dsp:nvSpPr>
      <dsp:spPr>
        <a:xfrm>
          <a:off x="411480" y="479173"/>
          <a:ext cx="5760720" cy="1092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1644650">
            <a:lnSpc>
              <a:spcPct val="90000"/>
            </a:lnSpc>
            <a:spcBef>
              <a:spcPct val="0"/>
            </a:spcBef>
            <a:spcAft>
              <a:spcPct val="35000"/>
            </a:spcAft>
          </a:pPr>
          <a:r>
            <a:rPr lang="en-US" sz="3700" kern="1200" dirty="0" smtClean="0"/>
            <a:t>6. </a:t>
          </a:r>
          <a:r>
            <a:rPr lang="uz-Cyrl-UZ" sz="3700" kern="1200" dirty="0" smtClean="0"/>
            <a:t>Agroindustrial shaharlari</a:t>
          </a:r>
          <a:endParaRPr lang="ru-RU" sz="3700" kern="1200" dirty="0"/>
        </a:p>
      </dsp:txBody>
      <dsp:txXfrm>
        <a:off x="464799" y="532492"/>
        <a:ext cx="5654082" cy="985602"/>
      </dsp:txXfrm>
    </dsp:sp>
    <dsp:sp modelId="{4CB55287-118F-4578-9F28-73B4A1B78174}">
      <dsp:nvSpPr>
        <dsp:cNvPr id="0" name=""/>
        <dsp:cNvSpPr/>
      </dsp:nvSpPr>
      <dsp:spPr>
        <a:xfrm>
          <a:off x="0" y="2232252"/>
          <a:ext cx="8229600" cy="93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411E1F5-A9FD-4343-B074-E296AB9285A4}">
      <dsp:nvSpPr>
        <dsp:cNvPr id="0" name=""/>
        <dsp:cNvSpPr/>
      </dsp:nvSpPr>
      <dsp:spPr>
        <a:xfrm>
          <a:off x="370385" y="1719002"/>
          <a:ext cx="5760720" cy="1092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1644650">
            <a:lnSpc>
              <a:spcPct val="90000"/>
            </a:lnSpc>
            <a:spcBef>
              <a:spcPct val="0"/>
            </a:spcBef>
            <a:spcAft>
              <a:spcPct val="35000"/>
            </a:spcAft>
          </a:pPr>
          <a:r>
            <a:rPr lang="en-US" sz="3700" kern="1200" dirty="0" smtClean="0"/>
            <a:t>7 . </a:t>
          </a:r>
          <a:r>
            <a:rPr lang="uz-Cyrl-UZ" sz="3700" kern="1200" dirty="0" smtClean="0"/>
            <a:t>Tuman markazlari </a:t>
          </a:r>
          <a:endParaRPr lang="ru-RU" sz="3700" kern="1200" dirty="0"/>
        </a:p>
      </dsp:txBody>
      <dsp:txXfrm>
        <a:off x="423704" y="1772321"/>
        <a:ext cx="5654082" cy="985602"/>
      </dsp:txXfrm>
    </dsp:sp>
    <dsp:sp modelId="{5C9DE03E-809B-496E-AD71-7783A02F03F5}">
      <dsp:nvSpPr>
        <dsp:cNvPr id="0" name=""/>
        <dsp:cNvSpPr/>
      </dsp:nvSpPr>
      <dsp:spPr>
        <a:xfrm>
          <a:off x="0" y="4381933"/>
          <a:ext cx="8229600" cy="9324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8FE830-CF11-4F07-9665-07BEDE1A7594}">
      <dsp:nvSpPr>
        <dsp:cNvPr id="0" name=""/>
        <dsp:cNvSpPr/>
      </dsp:nvSpPr>
      <dsp:spPr>
        <a:xfrm>
          <a:off x="442390" y="3051159"/>
          <a:ext cx="5760720" cy="1092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742" tIns="0" rIns="217742" bIns="0" numCol="1" spcCol="1270" anchor="ctr" anchorCtr="0">
          <a:noAutofit/>
        </a:bodyPr>
        <a:lstStyle/>
        <a:p>
          <a:pPr lvl="0" algn="l" defTabSz="1644650">
            <a:lnSpc>
              <a:spcPct val="90000"/>
            </a:lnSpc>
            <a:spcBef>
              <a:spcPct val="0"/>
            </a:spcBef>
            <a:spcAft>
              <a:spcPct val="35000"/>
            </a:spcAft>
          </a:pPr>
          <a:r>
            <a:rPr lang="en-US" sz="3700" kern="1200" dirty="0" smtClean="0"/>
            <a:t>8 . </a:t>
          </a:r>
          <a:r>
            <a:rPr lang="uz-Cyrl-UZ" sz="3700" kern="1200" dirty="0" smtClean="0"/>
            <a:t>Rekreatsiya shaharlari</a:t>
          </a:r>
          <a:endParaRPr lang="ru-RU" sz="3700" kern="1200" dirty="0"/>
        </a:p>
      </dsp:txBody>
      <dsp:txXfrm>
        <a:off x="495709" y="3104478"/>
        <a:ext cx="5654082" cy="985602"/>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18.05.2019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18.05.2019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18.05.2019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18.05.2019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18.05.2019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18.05.2019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18.05.2019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Заголовок 1"/>
          <p:cNvSpPr txBox="1">
            <a:spLocks/>
          </p:cNvSpPr>
          <p:nvPr/>
        </p:nvSpPr>
        <p:spPr>
          <a:xfrm>
            <a:off x="685800" y="1052736"/>
            <a:ext cx="7772400" cy="3528392"/>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uz-Cyrl-UZ" b="1" dirty="0" smtClean="0"/>
              <a:t> </a:t>
            </a:r>
            <a:r>
              <a:rPr lang="ru-RU" dirty="0" smtClean="0"/>
              <a:t/>
            </a:r>
            <a:br>
              <a:rPr lang="ru-RU" dirty="0" smtClean="0"/>
            </a:br>
            <a:r>
              <a:rPr lang="uz-Cyrl-UZ" b="1" dirty="0" smtClean="0"/>
              <a:t> </a:t>
            </a:r>
            <a:r>
              <a:rPr lang="uz-Cyrl-UZ" b="1" dirty="0" smtClean="0">
                <a:solidFill>
                  <a:srgbClr val="FF0000"/>
                </a:solidFill>
              </a:rPr>
              <a:t>Mavzu: Shaharlar aholi soni va zichligi funktsiyalari bo’yicha guruhlash</a:t>
            </a:r>
            <a:r>
              <a:rPr lang="ru-RU" dirty="0" smtClean="0"/>
              <a:t/>
            </a:r>
            <a:br>
              <a:rPr lang="ru-RU" dirty="0" smtClean="0"/>
            </a:br>
            <a:r>
              <a:rPr lang="ru-RU" dirty="0" smtClean="0"/>
              <a:t/>
            </a:r>
            <a:br>
              <a:rPr lang="ru-RU" dirty="0" smtClean="0"/>
            </a:br>
            <a:endParaRPr lang="ru-RU" dirty="0"/>
          </a:p>
        </p:txBody>
      </p:sp>
    </p:spTree>
    <p:extLst>
      <p:ext uri="{BB962C8B-B14F-4D97-AF65-F5344CB8AC3E}">
        <p14:creationId xmlns:p14="http://schemas.microsoft.com/office/powerpoint/2010/main" val="63955825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25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Заголовок 1"/>
          <p:cNvSpPr txBox="1">
            <a:spLocks/>
          </p:cNvSpPr>
          <p:nvPr/>
        </p:nvSpPr>
        <p:spPr>
          <a:xfrm>
            <a:off x="395536" y="188640"/>
            <a:ext cx="8229600" cy="1143000"/>
          </a:xfrm>
          <a:prstGeom prst="rect">
            <a:avLst/>
          </a:prstGeom>
          <a:solidFill>
            <a:schemeClr val="accent1">
              <a:lumMod val="60000"/>
              <a:lumOff val="40000"/>
            </a:schemeClr>
          </a:solidFill>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uz-Cyrl-UZ" b="1" smtClean="0"/>
              <a:t>Reja: </a:t>
            </a:r>
            <a:r>
              <a:rPr lang="ru-RU" smtClean="0"/>
              <a:t/>
            </a:r>
            <a:br>
              <a:rPr lang="ru-RU" smtClean="0"/>
            </a:br>
            <a:endParaRPr lang="ru-RU" dirty="0"/>
          </a:p>
        </p:txBody>
      </p:sp>
      <p:graphicFrame>
        <p:nvGraphicFramePr>
          <p:cNvPr id="7" name="Таблица 6"/>
          <p:cNvGraphicFramePr>
            <a:graphicFrameLocks noGrp="1"/>
          </p:cNvGraphicFramePr>
          <p:nvPr>
            <p:extLst>
              <p:ext uri="{D42A27DB-BD31-4B8C-83A1-F6EECF244321}">
                <p14:modId xmlns:p14="http://schemas.microsoft.com/office/powerpoint/2010/main" val="705212342"/>
              </p:ext>
            </p:extLst>
          </p:nvPr>
        </p:nvGraphicFramePr>
        <p:xfrm>
          <a:off x="1043608" y="1556792"/>
          <a:ext cx="7560065" cy="944880"/>
        </p:xfrm>
        <a:graphic>
          <a:graphicData uri="http://schemas.openxmlformats.org/drawingml/2006/table">
            <a:tbl>
              <a:tblPr/>
              <a:tblGrid>
                <a:gridCol w="7560065"/>
              </a:tblGrid>
              <a:tr h="9120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uz-Cyrl-UZ" sz="1800" b="1" kern="1200" dirty="0" smtClean="0">
                          <a:solidFill>
                            <a:schemeClr val="tx1"/>
                          </a:solidFill>
                          <a:effectLst/>
                          <a:latin typeface="+mn-lt"/>
                          <a:ea typeface="+mn-ea"/>
                          <a:cs typeface="+mn-cs"/>
                        </a:rPr>
                        <a:t> </a:t>
                      </a:r>
                      <a:r>
                        <a:rPr lang="uz-Cyrl-UZ" sz="2800" b="1" kern="1200" dirty="0" smtClean="0">
                          <a:solidFill>
                            <a:schemeClr val="tx1"/>
                          </a:solidFill>
                          <a:effectLst/>
                          <a:latin typeface="+mn-lt"/>
                          <a:ea typeface="+mn-ea"/>
                          <a:cs typeface="+mn-cs"/>
                        </a:rPr>
                        <a:t>1</a:t>
                      </a:r>
                      <a:r>
                        <a:rPr lang="en-US" sz="2800" b="1" kern="1200" dirty="0" smtClean="0">
                          <a:solidFill>
                            <a:schemeClr val="tx1"/>
                          </a:solidFill>
                          <a:effectLst/>
                          <a:latin typeface="+mn-lt"/>
                          <a:ea typeface="+mn-ea"/>
                          <a:cs typeface="+mn-cs"/>
                        </a:rPr>
                        <a:t> . </a:t>
                      </a:r>
                      <a:r>
                        <a:rPr lang="uz-Cyrl-UZ" sz="2800" b="1" kern="1200" dirty="0" smtClean="0">
                          <a:solidFill>
                            <a:schemeClr val="tx1"/>
                          </a:solidFill>
                          <a:effectLst/>
                          <a:latin typeface="+mn-lt"/>
                          <a:ea typeface="+mn-ea"/>
                          <a:cs typeface="+mn-cs"/>
                        </a:rPr>
                        <a:t>Shaharlarni iqtisodiy geografik o’rganish</a:t>
                      </a:r>
                      <a:endParaRPr lang="ru-RU" sz="2800" kern="1200" dirty="0" smtClean="0">
                        <a:solidFill>
                          <a:schemeClr val="tx1"/>
                        </a:solidFill>
                        <a:effectLst/>
                        <a:latin typeface="+mn-lt"/>
                        <a:ea typeface="+mn-ea"/>
                        <a:cs typeface="+mn-cs"/>
                      </a:endParaRPr>
                    </a:p>
                    <a:p>
                      <a:endParaRPr lang="ru-RU" sz="2800" dirty="0"/>
                    </a:p>
                  </a:txBody>
                  <a:tcPr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FFC000"/>
                    </a:solidFill>
                  </a:tcPr>
                </a:tc>
              </a:tr>
            </a:tbl>
          </a:graphicData>
        </a:graphic>
      </p:graphicFrame>
      <p:graphicFrame>
        <p:nvGraphicFramePr>
          <p:cNvPr id="8" name="Объект 3"/>
          <p:cNvGraphicFramePr>
            <a:graphicFrameLocks/>
          </p:cNvGraphicFramePr>
          <p:nvPr>
            <p:extLst>
              <p:ext uri="{D42A27DB-BD31-4B8C-83A1-F6EECF244321}">
                <p14:modId xmlns:p14="http://schemas.microsoft.com/office/powerpoint/2010/main" val="413023744"/>
              </p:ext>
            </p:extLst>
          </p:nvPr>
        </p:nvGraphicFramePr>
        <p:xfrm>
          <a:off x="1043608" y="2564904"/>
          <a:ext cx="7632847" cy="944880"/>
        </p:xfrm>
        <a:graphic>
          <a:graphicData uri="http://schemas.openxmlformats.org/drawingml/2006/table">
            <a:tbl>
              <a:tblPr/>
              <a:tblGrid>
                <a:gridCol w="7632847"/>
              </a:tblGrid>
              <a:tr h="73247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smtClean="0"/>
                        <a:t>2</a:t>
                      </a:r>
                      <a:r>
                        <a:rPr lang="en-US" sz="2800" baseline="0" dirty="0" smtClean="0"/>
                        <a:t> . </a:t>
                      </a:r>
                      <a:r>
                        <a:rPr lang="uz-Cyrl-UZ" sz="2800" b="1" kern="1200" dirty="0" smtClean="0">
                          <a:solidFill>
                            <a:schemeClr val="tx1"/>
                          </a:solidFill>
                          <a:effectLst/>
                          <a:latin typeface="+mn-lt"/>
                          <a:ea typeface="+mn-ea"/>
                          <a:cs typeface="+mn-cs"/>
                        </a:rPr>
                        <a:t>Shaharlarni genetik va funktsional tiplari</a:t>
                      </a:r>
                      <a:endParaRPr lang="ru-RU" sz="2800" kern="1200" dirty="0" smtClean="0">
                        <a:solidFill>
                          <a:schemeClr val="tx1"/>
                        </a:solidFill>
                        <a:effectLst/>
                        <a:latin typeface="+mn-lt"/>
                        <a:ea typeface="+mn-ea"/>
                        <a:cs typeface="+mn-cs"/>
                      </a:endParaRPr>
                    </a:p>
                    <a:p>
                      <a:endParaRPr lang="ru-RU" sz="2800" dirty="0"/>
                    </a:p>
                  </a:txBody>
                  <a:tcPr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FFFF00"/>
                    </a:solidFill>
                  </a:tcPr>
                </a:tc>
              </a:tr>
            </a:tbl>
          </a:graphicData>
        </a:graphic>
      </p:graphicFrame>
      <p:graphicFrame>
        <p:nvGraphicFramePr>
          <p:cNvPr id="9" name="Таблица 8"/>
          <p:cNvGraphicFramePr>
            <a:graphicFrameLocks noGrp="1"/>
          </p:cNvGraphicFramePr>
          <p:nvPr>
            <p:extLst>
              <p:ext uri="{D42A27DB-BD31-4B8C-83A1-F6EECF244321}">
                <p14:modId xmlns:p14="http://schemas.microsoft.com/office/powerpoint/2010/main" val="607040323"/>
              </p:ext>
            </p:extLst>
          </p:nvPr>
        </p:nvGraphicFramePr>
        <p:xfrm>
          <a:off x="1043608" y="3573016"/>
          <a:ext cx="7632848" cy="944880"/>
        </p:xfrm>
        <a:graphic>
          <a:graphicData uri="http://schemas.openxmlformats.org/drawingml/2006/table">
            <a:tbl>
              <a:tblPr/>
              <a:tblGrid>
                <a:gridCol w="7632848"/>
              </a:tblGrid>
              <a:tr h="940118">
                <a:tc>
                  <a:txBody>
                    <a:bodyPr/>
                    <a:lstStyle/>
                    <a:p>
                      <a:pPr marL="0" lvl="0" indent="0" algn="just">
                        <a:spcAft>
                          <a:spcPts val="0"/>
                        </a:spcAft>
                        <a:buFont typeface="+mj-lt"/>
                        <a:buNone/>
                      </a:pPr>
                      <a:r>
                        <a:rPr lang="en-US" sz="2800" dirty="0" smtClean="0"/>
                        <a:t>3 . </a:t>
                      </a:r>
                      <a:r>
                        <a:rPr lang="uz-Cyrl-UZ" sz="2800" b="1" dirty="0" smtClean="0">
                          <a:effectLst/>
                          <a:latin typeface="Times New Roman"/>
                          <a:ea typeface="Times New Roman"/>
                        </a:rPr>
                        <a:t>Shaharlar klasfikatsiyasi</a:t>
                      </a:r>
                      <a:endParaRPr lang="ru-RU" sz="2400" dirty="0" smtClean="0">
                        <a:effectLst/>
                        <a:latin typeface="Times New Roman"/>
                        <a:ea typeface="Times New Roman"/>
                      </a:endParaRPr>
                    </a:p>
                    <a:p>
                      <a:endParaRPr lang="ru-RU" sz="2800" dirty="0"/>
                    </a:p>
                  </a:txBody>
                  <a:tcPr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92D050"/>
                    </a:solidFill>
                  </a:tcPr>
                </a:tc>
              </a:tr>
            </a:tbl>
          </a:graphicData>
        </a:graphic>
      </p:graphicFrame>
      <p:graphicFrame>
        <p:nvGraphicFramePr>
          <p:cNvPr id="10" name="Таблица 9"/>
          <p:cNvGraphicFramePr>
            <a:graphicFrameLocks noGrp="1"/>
          </p:cNvGraphicFramePr>
          <p:nvPr>
            <p:extLst>
              <p:ext uri="{D42A27DB-BD31-4B8C-83A1-F6EECF244321}">
                <p14:modId xmlns:p14="http://schemas.microsoft.com/office/powerpoint/2010/main" val="2955250806"/>
              </p:ext>
            </p:extLst>
          </p:nvPr>
        </p:nvGraphicFramePr>
        <p:xfrm>
          <a:off x="1115616" y="4653136"/>
          <a:ext cx="7592291" cy="1008112"/>
        </p:xfrm>
        <a:graphic>
          <a:graphicData uri="http://schemas.openxmlformats.org/drawingml/2006/table">
            <a:tbl>
              <a:tblPr/>
              <a:tblGrid>
                <a:gridCol w="7592291"/>
              </a:tblGrid>
              <a:tr h="1008112">
                <a:tc>
                  <a:txBody>
                    <a:bodyPr/>
                    <a:lstStyle/>
                    <a:p>
                      <a:pPr marL="0" lvl="0" indent="0" algn="just">
                        <a:spcAft>
                          <a:spcPts val="0"/>
                        </a:spcAft>
                        <a:buFont typeface="+mj-lt"/>
                        <a:buNone/>
                      </a:pPr>
                      <a:r>
                        <a:rPr lang="en-US" sz="2800" dirty="0" smtClean="0"/>
                        <a:t>4. </a:t>
                      </a:r>
                      <a:r>
                        <a:rPr lang="uz-Cyrl-UZ" sz="2800" b="1" dirty="0" smtClean="0">
                          <a:effectLst/>
                          <a:latin typeface="Times New Roman"/>
                          <a:ea typeface="Times New Roman"/>
                        </a:rPr>
                        <a:t>O’zbekistonning urbanistik siyosati</a:t>
                      </a:r>
                      <a:endParaRPr lang="ru-RU" sz="2400" dirty="0" smtClean="0">
                        <a:effectLst/>
                        <a:latin typeface="Times New Roman"/>
                        <a:ea typeface="Times New Roman"/>
                      </a:endParaRPr>
                    </a:p>
                    <a:p>
                      <a:endParaRPr lang="ru-RU" sz="2800" dirty="0"/>
                    </a:p>
                  </a:txBody>
                  <a:tcPr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00B0F0"/>
                    </a:solidFill>
                  </a:tcPr>
                </a:tc>
              </a:tr>
            </a:tbl>
          </a:graphicData>
        </a:graphic>
      </p:graphicFrame>
    </p:spTree>
    <p:extLst>
      <p:ext uri="{BB962C8B-B14F-4D97-AF65-F5344CB8AC3E}">
        <p14:creationId xmlns:p14="http://schemas.microsoft.com/office/powerpoint/2010/main" val="13055042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inVertical)">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14687" cy="6891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Заголовок 1"/>
          <p:cNvSpPr txBox="1">
            <a:spLocks/>
          </p:cNvSpPr>
          <p:nvPr/>
        </p:nvSpPr>
        <p:spPr>
          <a:xfrm>
            <a:off x="457200" y="274638"/>
            <a:ext cx="8229600" cy="1143000"/>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smtClean="0"/>
              <a:t>2 </a:t>
            </a:r>
            <a:r>
              <a:rPr lang="uz-Cyrl-UZ" b="1" smtClean="0"/>
              <a:t>Shaharlarni iqtisodiy geografik o’rganis</a:t>
            </a:r>
            <a:r>
              <a:rPr lang="en-US" b="1" smtClean="0"/>
              <a:t>h</a:t>
            </a:r>
            <a:endParaRPr lang="ru-RU" dirty="0"/>
          </a:p>
        </p:txBody>
      </p:sp>
      <p:sp>
        <p:nvSpPr>
          <p:cNvPr id="4" name="Объект 3"/>
          <p:cNvSpPr txBox="1">
            <a:spLocks/>
          </p:cNvSpPr>
          <p:nvPr/>
        </p:nvSpPr>
        <p:spPr>
          <a:xfrm>
            <a:off x="107503" y="1417638"/>
            <a:ext cx="9007183" cy="4708525"/>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uz-Cyrl-UZ" sz="2000" dirty="0" smtClean="0">
                <a:solidFill>
                  <a:srgbClr val="FF0000"/>
                </a:solidFill>
              </a:rPr>
              <a:t>Davlatlar va iqtisodiy rayonlarni o’rganishda, o’lkashunoslikda bu xududlarning umumiy ta’rifidan shaharlarga o’tiladi, ya’ni shaharlar mamlakatlar ichki tuzilishi, xo’jalik tarkibi va xududiy tafovutlarni bilib olishda tahlil qilinadi. Demak, bunday an’anaviy yo’nalishda shaharlar o’lka, xudud iqtisodiy ta’rifining poyonida yakuniy bo’g’inida o’rin olgan. Biroq bu masalani aksincha, muqobil ravishda  ham hal etish imkoniyati bor; shaharlarning jamiyat hayoti va uning sotsial-iqtisodiy tuzilmasini aniq va siyosiy xududiy shakli ekaligidan kelib chiqqan xolda mamlakat tavsifini uning shaharlaridan boshlash mumkin.</a:t>
            </a:r>
            <a:endParaRPr lang="ru-RU" sz="2000" dirty="0" smtClean="0">
              <a:solidFill>
                <a:srgbClr val="FF0000"/>
              </a:solidFill>
            </a:endParaRPr>
          </a:p>
          <a:p>
            <a:r>
              <a:rPr lang="uz-Cyrl-UZ" sz="2000" dirty="0" smtClean="0">
                <a:solidFill>
                  <a:srgbClr val="FF0000"/>
                </a:solidFill>
              </a:rPr>
              <a:t>   Shaharlar mamlakat va iqtisodiy rayonlar geografiyasida o’rganilishi bilan bir qatorda ular aloxida tadqiqot ob’ekti bo’lib ham xizmat qiladi. Bu borada, ya’ni shaharlarni iqtisodiy geografik o’rganish tartibi haqida ilmiy-uslubiy adabiyotlarda ko’pgina taniqli olimlarning ko’rsatmalari mavjud. Albatta, shaharlarni o’rganish avvalombor ularning tarixi, kelib chiqishi, genetik xususiyatlarini taxlil qilishdan boshlanadi. Natijada asosan tarixiy manbalarga tayangan xolda, o’rganilayotgan shahar yoki shaharlarning nima uchun aynan shu joyda o’tmishning aynan shu bosqichida vujudga kelganligi yoritilib beriladi.</a:t>
            </a:r>
            <a:endParaRPr lang="ru-RU" sz="2000" dirty="0" smtClean="0">
              <a:solidFill>
                <a:srgbClr val="FF0000"/>
              </a:solidFill>
            </a:endParaRPr>
          </a:p>
          <a:p>
            <a:endParaRPr lang="ru-RU" sz="2000" dirty="0">
              <a:solidFill>
                <a:srgbClr val="FF0000"/>
              </a:solidFill>
            </a:endParaRPr>
          </a:p>
        </p:txBody>
      </p:sp>
    </p:spTree>
    <p:extLst>
      <p:ext uri="{BB962C8B-B14F-4D97-AF65-F5344CB8AC3E}">
        <p14:creationId xmlns:p14="http://schemas.microsoft.com/office/powerpoint/2010/main" val="296003673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384"/>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txBox="1">
            <a:spLocks/>
          </p:cNvSpPr>
          <p:nvPr/>
        </p:nvSpPr>
        <p:spPr>
          <a:xfrm>
            <a:off x="457200" y="188640"/>
            <a:ext cx="8229600" cy="5937523"/>
          </a:xfrm>
          <a:prstGeom prst="rect">
            <a:avLst/>
          </a:prstGeom>
        </p:spPr>
        <p:txBody>
          <a:bodyPr>
            <a:normAutofit fontScale="850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uz-Cyrl-UZ" dirty="0" smtClean="0"/>
              <a:t> </a:t>
            </a:r>
            <a:r>
              <a:rPr lang="uz-Cyrl-UZ" dirty="0" smtClean="0">
                <a:solidFill>
                  <a:srgbClr val="FFFFFF"/>
                </a:solidFill>
              </a:rPr>
              <a:t>Mamlakatimiz shaharlarini o’rganishda ularni bunyod etilganligidan boshlab, xozirgi kungacha bosib o’tgan yo’lidagi asosiy tarixiy davriy voqealar qisqacha ko’rilib chiqiladiva ular mavjud borlikdan kelib chiqqan xolda baxolanadi.Boshqacha qilib aytganda shaharlarning tarixi vujudga kelgan va rivojlanib ketgan davr nuqtai nazardangina emas (bu asosan tarixning vazifasi) balki ularning xozirgi vaqtdagi xolatidan kelib chiqib xam taxlil qilinadi. Tarixiy geografiya uchun esa xar bir xodisa o’sha davrdan kelib chiqib taxlil etilishi va baxolanishi lozim. Zero, Geraklit aytkanidek “ Ayni bir oqimga bir vaqtning o’ziga ikki marta tushib bo’lmaydi”. Chunki, ikkinchi marta kirganda oqim (suv) xam unga tushuvchi xam ilgarisidek emas, o’zgargan bo’ladi</a:t>
            </a:r>
            <a:r>
              <a:rPr lang="uz-Cyrl-UZ" dirty="0" smtClean="0"/>
              <a:t>.</a:t>
            </a:r>
            <a:endParaRPr lang="ru-RU" dirty="0"/>
          </a:p>
        </p:txBody>
      </p:sp>
    </p:spTree>
    <p:extLst>
      <p:ext uri="{BB962C8B-B14F-4D97-AF65-F5344CB8AC3E}">
        <p14:creationId xmlns:p14="http://schemas.microsoft.com/office/powerpoint/2010/main" val="335452531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4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Заголовок 1"/>
          <p:cNvSpPr txBox="1">
            <a:spLocks/>
          </p:cNvSpPr>
          <p:nvPr/>
        </p:nvSpPr>
        <p:spPr>
          <a:xfrm>
            <a:off x="457200" y="274638"/>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uz-Cyrl-UZ" sz="3200" b="1" dirty="0" smtClean="0">
                <a:solidFill>
                  <a:srgbClr val="FFFF00"/>
                </a:solidFill>
              </a:rPr>
              <a:t>O’rganilayotgan shaxar yoki shaxarlar tarixiga ko’ra, ularning </a:t>
            </a:r>
            <a:r>
              <a:rPr lang="en-US" sz="3200" b="1" dirty="0" smtClean="0">
                <a:solidFill>
                  <a:srgbClr val="FFFF00"/>
                </a:solidFill>
              </a:rPr>
              <a:t> 2 ta </a:t>
            </a:r>
            <a:r>
              <a:rPr lang="uz-Cyrl-UZ" sz="3200" b="1" dirty="0" smtClean="0">
                <a:solidFill>
                  <a:srgbClr val="FFFF00"/>
                </a:solidFill>
              </a:rPr>
              <a:t>ginetik turlari </a:t>
            </a:r>
            <a:r>
              <a:rPr lang="uz-Cyrl-UZ" sz="3200" b="1" dirty="0" smtClean="0"/>
              <a:t>ajratiladi</a:t>
            </a:r>
            <a:endParaRPr lang="ru-RU" sz="3200" b="1" dirty="0"/>
          </a:p>
        </p:txBody>
      </p:sp>
      <p:graphicFrame>
        <p:nvGraphicFramePr>
          <p:cNvPr id="7" name="Объект 4"/>
          <p:cNvGraphicFramePr>
            <a:graphicFrameLocks/>
          </p:cNvGraphicFramePr>
          <p:nvPr>
            <p:extLst>
              <p:ext uri="{D42A27DB-BD31-4B8C-83A1-F6EECF244321}">
                <p14:modId xmlns:p14="http://schemas.microsoft.com/office/powerpoint/2010/main" val="518509340"/>
              </p:ext>
            </p:extLst>
          </p:nvPr>
        </p:nvGraphicFramePr>
        <p:xfrm>
          <a:off x="323528" y="1844824"/>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4430163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Объект 2"/>
          <p:cNvSpPr txBox="1">
            <a:spLocks/>
          </p:cNvSpPr>
          <p:nvPr/>
        </p:nvSpPr>
        <p:spPr>
          <a:xfrm>
            <a:off x="457200" y="496243"/>
            <a:ext cx="8229600" cy="5865515"/>
          </a:xfrm>
          <a:prstGeom prst="rect">
            <a:avLst/>
          </a:prstGeom>
        </p:spPr>
        <p:txBody>
          <a:bodyPr vert="horz" lIns="91440" tIns="45720" rIns="91440" bIns="45720" rtlCol="0">
            <a:normAutofit fontScale="77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uz-Cyrl-UZ" dirty="0" smtClean="0"/>
              <a:t>Endigi sharoitda “yangi shaxarlarni” sobiq sovetlar davrida vujudga kelganligi bilan asoslash nodurustdir. Qolaversa, yangi shaxar tushunchasining o’zi xam nisbiydir. Keng ma’noda yurtimizning yangi tarixiga muvofiq “yangi shaxarlar” deb ularni Turkiston Rossiya tomonidan zabt etib olingan (XIX asr yarimi) davridan so’ng paydo bo’lganlarini aytishi mumkin. Bunday shaxarlar turkumiga Farg’ona (Yangi Marg’ilon, Skobelov), Kobon (Yangi Buxoro), To’rtkul, (Petroaleksandrovsk) lardan boshlab kyengi yillarda vujutga kelgan barcha shaxarlar kiritiladi. Shu ma’noda SSSR davrida barpo bo’lgan shaxarlar (Navoiy, Zarafshon, Shirin, Drujba, Marjonbuloq, Tolimarjon, Yangier va boshqalar) xam yangilar qatoriga kiradi. Ammo iqtisodiy va sotsial geografiya nuqtai nazaridan qaraganda butunlay “bo’sh” yoki o’zlashtirilmagan joylarda xamda kiyingi qisqa davrida axolisi va xo’jaligi keskin rivojlangan va tashqi qiyofasi tubdan o’zgargan manzilgoxlarni tom ma’nodagi yangi shaxarlar deb atash to’g’riroqdir. </a:t>
            </a:r>
            <a:endParaRPr lang="ru-RU" dirty="0" smtClean="0"/>
          </a:p>
          <a:p>
            <a:endParaRPr lang="ru-RU" dirty="0"/>
          </a:p>
        </p:txBody>
      </p:sp>
    </p:spTree>
    <p:extLst>
      <p:ext uri="{BB962C8B-B14F-4D97-AF65-F5344CB8AC3E}">
        <p14:creationId xmlns:p14="http://schemas.microsoft.com/office/powerpoint/2010/main" val="416414834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Заголовок 1"/>
          <p:cNvSpPr txBox="1">
            <a:spLocks/>
          </p:cNvSpPr>
          <p:nvPr/>
        </p:nvSpPr>
        <p:spPr>
          <a:xfrm>
            <a:off x="457200" y="274638"/>
            <a:ext cx="8229600" cy="1143000"/>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err="1" smtClean="0">
                <a:solidFill>
                  <a:srgbClr val="FFFF00"/>
                </a:solidFill>
              </a:rPr>
              <a:t>Shaharlar</a:t>
            </a:r>
            <a:r>
              <a:rPr lang="en-US" dirty="0" smtClean="0">
                <a:solidFill>
                  <a:srgbClr val="FFFF00"/>
                </a:solidFill>
              </a:rPr>
              <a:t> </a:t>
            </a:r>
            <a:r>
              <a:rPr lang="en-US" dirty="0" err="1" smtClean="0">
                <a:solidFill>
                  <a:srgbClr val="FFFF00"/>
                </a:solidFill>
              </a:rPr>
              <a:t>katta</a:t>
            </a:r>
            <a:r>
              <a:rPr lang="en-US" dirty="0" smtClean="0">
                <a:solidFill>
                  <a:srgbClr val="FFFF00"/>
                </a:solidFill>
              </a:rPr>
              <a:t> </a:t>
            </a:r>
            <a:r>
              <a:rPr lang="en-US" dirty="0" err="1" smtClean="0">
                <a:solidFill>
                  <a:srgbClr val="FFFF00"/>
                </a:solidFill>
              </a:rPr>
              <a:t>kichikligi</a:t>
            </a:r>
            <a:r>
              <a:rPr lang="en-US" dirty="0" smtClean="0">
                <a:solidFill>
                  <a:srgbClr val="FFFF00"/>
                </a:solidFill>
              </a:rPr>
              <a:t> </a:t>
            </a:r>
            <a:r>
              <a:rPr lang="en-US" dirty="0" err="1" smtClean="0">
                <a:solidFill>
                  <a:srgbClr val="FFFF00"/>
                </a:solidFill>
              </a:rPr>
              <a:t>bo’yicha</a:t>
            </a:r>
            <a:r>
              <a:rPr lang="en-US" dirty="0" smtClean="0">
                <a:solidFill>
                  <a:srgbClr val="FFFF00"/>
                </a:solidFill>
              </a:rPr>
              <a:t> 3ta  </a:t>
            </a:r>
            <a:r>
              <a:rPr lang="en-US" dirty="0" err="1" smtClean="0">
                <a:solidFill>
                  <a:srgbClr val="FFFF00"/>
                </a:solidFill>
              </a:rPr>
              <a:t>guruhga</a:t>
            </a:r>
            <a:r>
              <a:rPr lang="en-US" dirty="0" smtClean="0">
                <a:solidFill>
                  <a:srgbClr val="FFFF00"/>
                </a:solidFill>
              </a:rPr>
              <a:t> </a:t>
            </a:r>
            <a:r>
              <a:rPr lang="en-US" dirty="0" err="1" smtClean="0">
                <a:solidFill>
                  <a:srgbClr val="FFFF00"/>
                </a:solidFill>
              </a:rPr>
              <a:t>bo’linadi</a:t>
            </a:r>
            <a:r>
              <a:rPr lang="en-US" dirty="0" smtClean="0">
                <a:solidFill>
                  <a:srgbClr val="FFFF00"/>
                </a:solidFill>
              </a:rPr>
              <a:t> </a:t>
            </a:r>
            <a:endParaRPr lang="ru-RU" dirty="0">
              <a:solidFill>
                <a:srgbClr val="FFFF00"/>
              </a:solidFill>
            </a:endParaRPr>
          </a:p>
        </p:txBody>
      </p:sp>
      <p:graphicFrame>
        <p:nvGraphicFramePr>
          <p:cNvPr id="4" name="Объект 4"/>
          <p:cNvGraphicFramePr>
            <a:graphicFrameLocks/>
          </p:cNvGraphicFramePr>
          <p:nvPr>
            <p:extLst>
              <p:ext uri="{D42A27DB-BD31-4B8C-83A1-F6EECF244321}">
                <p14:modId xmlns:p14="http://schemas.microsoft.com/office/powerpoint/2010/main" val="3163560997"/>
              </p:ext>
            </p:extLst>
          </p:nvPr>
        </p:nvGraphicFramePr>
        <p:xfrm>
          <a:off x="457200" y="1639341"/>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209316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690"/>
            <a:ext cx="9144000" cy="6875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Объект 2"/>
          <p:cNvSpPr txBox="1">
            <a:spLocks/>
          </p:cNvSpPr>
          <p:nvPr/>
        </p:nvSpPr>
        <p:spPr>
          <a:xfrm>
            <a:off x="996752" y="251803"/>
            <a:ext cx="8147248" cy="6336704"/>
          </a:xfrm>
          <a:prstGeom prst="rect">
            <a:avLst/>
          </a:prstGeom>
        </p:spPr>
        <p:txBody>
          <a:bodyPr>
            <a:normAutofit fontScale="77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uz-Cyrl-UZ" dirty="0" smtClean="0"/>
              <a:t>Maxsus tadqiqotlarda esa yanada kengroq klassifikatsiya qo’llaniladi. Tabiyki, katta yoki kichik shahar tushunchasi ham nisbiydir. Masalan; Toshkent darajasini hatto azim Samarqand yoki Namangan ham kichik shaharlar (Yaponlar “shahar nima?” savoliga “bu Tokiodir” deb javob berishgan ekan). Ayni paytda mamlakatimiz qishloq joylari, ichkarisidan qaraganda tuman markazi-kichik shahar ham ular uchun katta, o’lkan ko’rinadi.Misol uchun Qashqadaryoning Qamashi yoki Chiroqchi axolisining nigohida shahar-bu, eng, avvalo Qamashi va Chiroqchidir; Qarshi, Samarqand, Toshkent esa ular uchun nixoyatda ulkan azim shahar hisoblanadi. Demak shaharlarni miqdoriy jixatdan  turlicha baholash sun’iylikka ega ekan. Biroq bunday qarash, odatda oddiy xalq, xayotiy va an’anaviy kundalik andozalarga mos keladi, xolos. Ilmiy izlanishlarda esa har bir taqiqot ob’ekti uchungina emas, balki mamlakat miqyosida rasmiy ravishdaqabul qilingan ma’lum andozalarga amal qilish kerak. Buni ayni paytda turli viloyat va mamlakatlar shaharlarni qiyosiy geografik o’rganishda ham qo’l keladi.</a:t>
            </a:r>
            <a:endParaRPr lang="ru-RU" dirty="0" smtClean="0"/>
          </a:p>
          <a:p>
            <a:endParaRPr lang="ru-RU" dirty="0"/>
          </a:p>
        </p:txBody>
      </p:sp>
    </p:spTree>
    <p:extLst>
      <p:ext uri="{BB962C8B-B14F-4D97-AF65-F5344CB8AC3E}">
        <p14:creationId xmlns:p14="http://schemas.microsoft.com/office/powerpoint/2010/main" val="426915606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Заголовок 1"/>
          <p:cNvSpPr txBox="1">
            <a:spLocks/>
          </p:cNvSpPr>
          <p:nvPr/>
        </p:nvSpPr>
        <p:spPr>
          <a:xfrm>
            <a:off x="609600" y="116632"/>
            <a:ext cx="8229600" cy="1143000"/>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2 . </a:t>
            </a:r>
            <a:r>
              <a:rPr lang="uz-Cyrl-UZ" b="1" dirty="0" smtClean="0"/>
              <a:t>Shaharlarning genetik va funktsional tiplari</a:t>
            </a:r>
            <a:endParaRPr lang="ru-RU" dirty="0"/>
          </a:p>
        </p:txBody>
      </p:sp>
      <p:sp>
        <p:nvSpPr>
          <p:cNvPr id="6" name="Объект 2"/>
          <p:cNvSpPr txBox="1">
            <a:spLocks/>
          </p:cNvSpPr>
          <p:nvPr/>
        </p:nvSpPr>
        <p:spPr>
          <a:xfrm>
            <a:off x="457200" y="1259632"/>
            <a:ext cx="8229600" cy="5481736"/>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uz-Cyrl-UZ" dirty="0" smtClean="0">
                <a:solidFill>
                  <a:srgbClr val="FF0000"/>
                </a:solidFill>
              </a:rPr>
              <a:t>Shaharlar ma’lum sabab, omil asosida vujudga keladi. Ularning paydo bo’lishi qulay geografik o’rin bilan bir qatorda turli xil qazilma boyliklarni qazib olish, ilmu-fan, rekreatsiya, savdo-sotiq, sanoat tarmoqlari, transport kabilarning rivojlanishi bilan bog’liq. Shahar hosil qiluvchi tarmoqlarning eng muhim xususiyati shundaki, ularning ahamiyati, ta’sir doirasi mazkur aholi manzilgohidan chetga chiqadi.</a:t>
            </a:r>
            <a:endParaRPr lang="ru-RU" dirty="0" smtClean="0">
              <a:solidFill>
                <a:srgbClr val="FF0000"/>
              </a:solidFill>
            </a:endParaRPr>
          </a:p>
          <a:p>
            <a:r>
              <a:rPr lang="uz-Cyrl-UZ" dirty="0" smtClean="0">
                <a:solidFill>
                  <a:srgbClr val="FF0000"/>
                </a:solidFill>
              </a:rPr>
              <a:t>	Qadimda shaharlar savdo-sotiq va hunarmandchilik negizida paydo bo’lishgan.Keyinchalik bunga eng ko’p sanoat va transport sababchi bo’lgan. Qazilma boyliklar asosida shakllangan shaharlarni ilmiy adabiyotlarda “resurs shaharlar” deb ham yuritishadi. Bunday shaharlar odatda, o’z atrofi, qishloq joylar bilan akm bog’langan bo’ladi.</a:t>
            </a:r>
            <a:endParaRPr lang="ru-RU" dirty="0" smtClean="0">
              <a:solidFill>
                <a:srgbClr val="FF0000"/>
              </a:solidFill>
            </a:endParaRPr>
          </a:p>
          <a:p>
            <a:endParaRPr lang="ru-RU" dirty="0">
              <a:solidFill>
                <a:srgbClr val="FF0000"/>
              </a:solidFill>
            </a:endParaRPr>
          </a:p>
        </p:txBody>
      </p:sp>
    </p:spTree>
    <p:extLst>
      <p:ext uri="{BB962C8B-B14F-4D97-AF65-F5344CB8AC3E}">
        <p14:creationId xmlns:p14="http://schemas.microsoft.com/office/powerpoint/2010/main" val="133287895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56" y="0"/>
            <a:ext cx="9097144"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Заголовок 1"/>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mtClean="0"/>
              <a:t>,,Yangi’’ shaharlar bu ? </a:t>
            </a:r>
            <a:endParaRPr lang="ru-RU" dirty="0"/>
          </a:p>
        </p:txBody>
      </p:sp>
      <p:sp>
        <p:nvSpPr>
          <p:cNvPr id="4" name="Объект 2"/>
          <p:cNvSpPr txBox="1">
            <a:spLocks/>
          </p:cNvSpPr>
          <p:nvPr/>
        </p:nvSpPr>
        <p:spPr>
          <a:xfrm>
            <a:off x="457200" y="1417638"/>
            <a:ext cx="8229600" cy="4708525"/>
          </a:xfrm>
          <a:prstGeom prst="rect">
            <a:avLst/>
          </a:prstGeom>
        </p:spPr>
        <p:txBody>
          <a:bodyPr>
            <a:normAutofit fontScale="77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uz-Cyrl-UZ" smtClean="0"/>
              <a:t>, Aholi manzilgohining yuridik ravishda shahar maqomiga ega bo’lishi uning haqiqiy yangiligini ifodalamaydi. Chunki bunday aholi yashaydigan joylar qadim-qadimdan mavjud. Masalan, Chust shahri so’nggi marta shahar unvonini rasmiy ravishda 70-yillarda oldi, vaholankiuning real tarixi bir necha yuz yilliklarni o’z ichiga oladi. Xuddi shunday, G’ijduvon, Pskent, Nurota, Rishton va hokazolar ko’p yillik tarixga ega.</a:t>
            </a:r>
            <a:endParaRPr lang="ru-RU" smtClean="0"/>
          </a:p>
          <a:p>
            <a:r>
              <a:rPr lang="uz-Cyrl-UZ" smtClean="0"/>
              <a:t>	Aslida olganda, yangi shahar deyarli “bo’sh” joyda, yaqinda barpo bo’lgan, arxitektura qurilishi, obodonchiligi bilan ajralib turadi. Shu bilan birga eski qishloqning yangi yirik qurilish tufayli o’z qiyofasini tubdan o’zgartirishi, aholi sonini bir necha marta ko’paytirishi ham uning yangi shahar deb atalishiga asos bo’la oladi</a:t>
            </a:r>
            <a:endParaRPr lang="ru-RU" smtClean="0"/>
          </a:p>
          <a:p>
            <a:endParaRPr lang="ru-RU" dirty="0"/>
          </a:p>
        </p:txBody>
      </p:sp>
    </p:spTree>
    <p:extLst>
      <p:ext uri="{BB962C8B-B14F-4D97-AF65-F5344CB8AC3E}">
        <p14:creationId xmlns:p14="http://schemas.microsoft.com/office/powerpoint/2010/main" val="183600839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44" y="0"/>
            <a:ext cx="9135255"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728997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Sharlarning</a:t>
            </a:r>
            <a:r>
              <a:rPr lang="en-US" dirty="0" smtClean="0"/>
              <a:t> </a:t>
            </a:r>
            <a:r>
              <a:rPr lang="en-US" dirty="0" err="1" smtClean="0"/>
              <a:t>funksional</a:t>
            </a:r>
            <a:r>
              <a:rPr lang="en-US" dirty="0" smtClean="0"/>
              <a:t> </a:t>
            </a:r>
            <a:r>
              <a:rPr lang="en-US" dirty="0" err="1" smtClean="0"/>
              <a:t>tipalaogiyasi</a:t>
            </a:r>
            <a:r>
              <a:rPr lang="en-US" dirty="0" smtClean="0"/>
              <a:t> </a:t>
            </a:r>
            <a:endParaRPr lang="ru-RU" dirty="0"/>
          </a:p>
        </p:txBody>
      </p:sp>
      <p:sp>
        <p:nvSpPr>
          <p:cNvPr id="3" name="Объект 2"/>
          <p:cNvSpPr>
            <a:spLocks noGrp="1"/>
          </p:cNvSpPr>
          <p:nvPr>
            <p:ph idx="1"/>
          </p:nvPr>
        </p:nvSpPr>
        <p:spPr/>
        <p:txBody>
          <a:bodyPr>
            <a:normAutofit fontScale="85000" lnSpcReduction="20000"/>
          </a:bodyPr>
          <a:lstStyle/>
          <a:p>
            <a:r>
              <a:rPr lang="uz-Cyrl-UZ" dirty="0"/>
              <a:t>Shaharlar ham turli sohalarga ixtisoslashadi, ya’ni ularning o’ziga xos va mos “kasbi” vazifasi va yo’nalishi mavjud.  Bu jihatdan shaharlar sanoat, transport, ilmu-fan, dam olish markazlari bo’lishi mumkin.</a:t>
            </a:r>
            <a:endParaRPr lang="ru-RU" dirty="0"/>
          </a:p>
          <a:p>
            <a:r>
              <a:rPr lang="uz-Cyrl-UZ" dirty="0"/>
              <a:t>	Shaharlarning qaysi sohaga ixtisoslashuvi, ularning bajaradigan vazifasini aniqlash </a:t>
            </a:r>
            <a:r>
              <a:rPr lang="uz-Cyrl-UZ" b="1" dirty="0"/>
              <a:t>funktsional tipologiya</a:t>
            </a:r>
            <a:r>
              <a:rPr lang="uz-Cyrl-UZ" dirty="0"/>
              <a:t> doirasida amalga oshiriladi. Bunda bosh mezon qilib shahar axolisining bandlik tarkibi olinadi, ya’ni qaysi soxada mehnat resurslari ko’proq (mamlakat shahar joylari bo’yicha o’rtacha ko’rsatkichdan yuqori) bo’lsa, o’sha yo’nalish mazkur shaharning funktsional tipini ifodalab beradi.</a:t>
            </a:r>
            <a:endParaRPr lang="ru-RU" dirty="0"/>
          </a:p>
          <a:p>
            <a:endParaRPr lang="ru-RU" dirty="0"/>
          </a:p>
        </p:txBody>
      </p:sp>
    </p:spTree>
    <p:extLst>
      <p:ext uri="{BB962C8B-B14F-4D97-AF65-F5344CB8AC3E}">
        <p14:creationId xmlns:p14="http://schemas.microsoft.com/office/powerpoint/2010/main" val="12291279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a:t>Odatda shaharlar quydagi funktsional tiplarga bo’linadi</a:t>
            </a:r>
            <a:r>
              <a:rPr lang="uz-Cyrl-UZ" dirty="0"/>
              <a:t>.</a:t>
            </a:r>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1217571844"/>
              </p:ext>
            </p:extLst>
          </p:nvPr>
        </p:nvGraphicFramePr>
        <p:xfrm>
          <a:off x="827584" y="1700808"/>
          <a:ext cx="7514238" cy="822960"/>
        </p:xfrm>
        <a:graphic>
          <a:graphicData uri="http://schemas.openxmlformats.org/drawingml/2006/table">
            <a:tbl>
              <a:tblPr/>
              <a:tblGrid>
                <a:gridCol w="7514238"/>
              </a:tblGrid>
              <a:tr h="822960">
                <a:tc>
                  <a:txBody>
                    <a:bodyPr/>
                    <a:lstStyle/>
                    <a:p>
                      <a:r>
                        <a:rPr lang="en-US" sz="2400" dirty="0" smtClean="0"/>
                        <a:t>1. </a:t>
                      </a:r>
                      <a:r>
                        <a:rPr lang="uz-Cyrl-UZ" sz="2400" kern="1200" dirty="0" smtClean="0">
                          <a:solidFill>
                            <a:schemeClr val="tx1"/>
                          </a:solidFill>
                          <a:effectLst/>
                          <a:latin typeface="+mn-lt"/>
                          <a:ea typeface="+mn-ea"/>
                          <a:cs typeface="+mn-cs"/>
                        </a:rPr>
                        <a:t>Ko’p funktsiyali  siyosiy-ma’muriy markazlar, poytaxt shaharlar.</a:t>
                      </a:r>
                      <a:endParaRPr lang="ru-RU" sz="2400" dirty="0"/>
                    </a:p>
                  </a:txBody>
                  <a:tcPr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FF0000"/>
                    </a:solidFill>
                  </a:tcPr>
                </a:tc>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1164980358"/>
              </p:ext>
            </p:extLst>
          </p:nvPr>
        </p:nvGraphicFramePr>
        <p:xfrm>
          <a:off x="827584" y="2708920"/>
          <a:ext cx="7467600" cy="503167"/>
        </p:xfrm>
        <a:graphic>
          <a:graphicData uri="http://schemas.openxmlformats.org/drawingml/2006/table">
            <a:tbl>
              <a:tblPr/>
              <a:tblGrid>
                <a:gridCol w="7467600"/>
              </a:tblGrid>
              <a:tr h="5031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smtClean="0"/>
                        <a:t>2. </a:t>
                      </a:r>
                      <a:r>
                        <a:rPr lang="uz-Cyrl-UZ" sz="2400" kern="1200" dirty="0" smtClean="0">
                          <a:solidFill>
                            <a:schemeClr val="tx1"/>
                          </a:solidFill>
                          <a:effectLst/>
                          <a:latin typeface="+mn-lt"/>
                          <a:ea typeface="+mn-ea"/>
                          <a:cs typeface="+mn-cs"/>
                        </a:rPr>
                        <a:t>Ko’p funktsiyali shaharlar-viloyat markazlari.</a:t>
                      </a:r>
                      <a:endParaRPr lang="ru-RU" sz="2400" kern="1200" dirty="0" smtClean="0">
                        <a:solidFill>
                          <a:schemeClr val="tx1"/>
                        </a:solidFill>
                        <a:effectLst/>
                        <a:latin typeface="+mn-lt"/>
                        <a:ea typeface="+mn-ea"/>
                        <a:cs typeface="+mn-cs"/>
                      </a:endParaRPr>
                    </a:p>
                  </a:txBody>
                  <a:tcPr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FFC000"/>
                    </a:solidFill>
                  </a:tcPr>
                </a:tc>
              </a:tr>
            </a:tbl>
          </a:graphicData>
        </a:graphic>
      </p:graphicFrame>
      <p:graphicFrame>
        <p:nvGraphicFramePr>
          <p:cNvPr id="6" name="Таблица 5"/>
          <p:cNvGraphicFramePr>
            <a:graphicFrameLocks noGrp="1"/>
          </p:cNvGraphicFramePr>
          <p:nvPr>
            <p:extLst>
              <p:ext uri="{D42A27DB-BD31-4B8C-83A1-F6EECF244321}">
                <p14:modId xmlns:p14="http://schemas.microsoft.com/office/powerpoint/2010/main" val="2277919659"/>
              </p:ext>
            </p:extLst>
          </p:nvPr>
        </p:nvGraphicFramePr>
        <p:xfrm>
          <a:off x="827584" y="3429000"/>
          <a:ext cx="7467600" cy="463098"/>
        </p:xfrm>
        <a:graphic>
          <a:graphicData uri="http://schemas.openxmlformats.org/drawingml/2006/table">
            <a:tbl>
              <a:tblPr/>
              <a:tblGrid>
                <a:gridCol w="7467600"/>
              </a:tblGrid>
              <a:tr h="4630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smtClean="0"/>
                        <a:t>3. </a:t>
                      </a:r>
                      <a:r>
                        <a:rPr lang="uz-Cyrl-UZ" sz="2400" kern="1200" dirty="0" smtClean="0">
                          <a:solidFill>
                            <a:schemeClr val="tx1"/>
                          </a:solidFill>
                          <a:effectLst/>
                          <a:latin typeface="+mn-lt"/>
                          <a:ea typeface="+mn-ea"/>
                          <a:cs typeface="+mn-cs"/>
                        </a:rPr>
                        <a:t>Ko’p tarmoqli yirik sanoat markazlari.</a:t>
                      </a:r>
                      <a:endParaRPr lang="ru-RU" sz="2400" kern="1200" dirty="0" smtClean="0">
                        <a:solidFill>
                          <a:schemeClr val="tx1"/>
                        </a:solidFill>
                        <a:effectLst/>
                        <a:latin typeface="+mn-lt"/>
                        <a:ea typeface="+mn-ea"/>
                        <a:cs typeface="+mn-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92D050"/>
                    </a:solidFill>
                  </a:tcPr>
                </a:tc>
              </a:tr>
            </a:tbl>
          </a:graphicData>
        </a:graphic>
      </p:graphicFrame>
      <p:graphicFrame>
        <p:nvGraphicFramePr>
          <p:cNvPr id="7" name="Таблица 6"/>
          <p:cNvGraphicFramePr>
            <a:graphicFrameLocks noGrp="1"/>
          </p:cNvGraphicFramePr>
          <p:nvPr>
            <p:extLst>
              <p:ext uri="{D42A27DB-BD31-4B8C-83A1-F6EECF244321}">
                <p14:modId xmlns:p14="http://schemas.microsoft.com/office/powerpoint/2010/main" val="2114070222"/>
              </p:ext>
            </p:extLst>
          </p:nvPr>
        </p:nvGraphicFramePr>
        <p:xfrm>
          <a:off x="827584" y="4077072"/>
          <a:ext cx="7467600" cy="822960"/>
        </p:xfrm>
        <a:graphic>
          <a:graphicData uri="http://schemas.openxmlformats.org/drawingml/2006/table">
            <a:tbl>
              <a:tblPr/>
              <a:tblGrid>
                <a:gridCol w="7467600"/>
              </a:tblGrid>
              <a:tr h="822960">
                <a:tc>
                  <a:txBody>
                    <a:bodyPr/>
                    <a:lstStyle/>
                    <a:p>
                      <a:r>
                        <a:rPr lang="en-US" sz="2400" dirty="0" smtClean="0"/>
                        <a:t>4 . </a:t>
                      </a:r>
                      <a:r>
                        <a:rPr lang="uz-Cyrl-UZ" sz="2400" kern="1200" dirty="0" smtClean="0">
                          <a:solidFill>
                            <a:schemeClr val="tx1"/>
                          </a:solidFill>
                          <a:effectLst/>
                          <a:latin typeface="+mn-lt"/>
                          <a:ea typeface="+mn-ea"/>
                          <a:cs typeface="+mn-cs"/>
                        </a:rPr>
                        <a:t>Asosan bir necha yoki sanoat tarmog’iga ixtisoslashgan shaharlar.</a:t>
                      </a:r>
                      <a:endParaRPr lang="ru-RU" sz="2400"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00B050"/>
                    </a:solidFill>
                  </a:tcPr>
                </a:tc>
              </a:tr>
            </a:tbl>
          </a:graphicData>
        </a:graphic>
      </p:graphicFrame>
      <p:graphicFrame>
        <p:nvGraphicFramePr>
          <p:cNvPr id="8" name="Таблица 7"/>
          <p:cNvGraphicFramePr>
            <a:graphicFrameLocks noGrp="1"/>
          </p:cNvGraphicFramePr>
          <p:nvPr>
            <p:extLst>
              <p:ext uri="{D42A27DB-BD31-4B8C-83A1-F6EECF244321}">
                <p14:modId xmlns:p14="http://schemas.microsoft.com/office/powerpoint/2010/main" val="1800205225"/>
              </p:ext>
            </p:extLst>
          </p:nvPr>
        </p:nvGraphicFramePr>
        <p:xfrm>
          <a:off x="827584" y="5157192"/>
          <a:ext cx="7412182" cy="554182"/>
        </p:xfrm>
        <a:graphic>
          <a:graphicData uri="http://schemas.openxmlformats.org/drawingml/2006/table">
            <a:tbl>
              <a:tblPr/>
              <a:tblGrid>
                <a:gridCol w="7412182"/>
              </a:tblGrid>
              <a:tr h="5541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smtClean="0"/>
                        <a:t>5. </a:t>
                      </a:r>
                      <a:r>
                        <a:rPr lang="uz-Cyrl-UZ" sz="2400" kern="1200" dirty="0" smtClean="0">
                          <a:solidFill>
                            <a:schemeClr val="tx1"/>
                          </a:solidFill>
                          <a:effectLst/>
                          <a:latin typeface="+mn-lt"/>
                          <a:ea typeface="+mn-ea"/>
                          <a:cs typeface="+mn-cs"/>
                        </a:rPr>
                        <a:t>Transport markazlari</a:t>
                      </a:r>
                      <a:endParaRPr lang="ru-RU" sz="2400" kern="1200" dirty="0" smtClean="0">
                        <a:solidFill>
                          <a:schemeClr val="tx1"/>
                        </a:solidFill>
                        <a:effectLst/>
                        <a:latin typeface="+mn-lt"/>
                        <a:ea typeface="+mn-ea"/>
                        <a:cs typeface="+mn-cs"/>
                      </a:endParaRPr>
                    </a:p>
                  </a:txBody>
                  <a:tcPr anchor="ct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00B0F0"/>
                    </a:solidFill>
                  </a:tcPr>
                </a:tc>
              </a:tr>
            </a:tbl>
          </a:graphicData>
        </a:graphic>
      </p:graphicFrame>
    </p:spTree>
    <p:extLst>
      <p:ext uri="{BB962C8B-B14F-4D97-AF65-F5344CB8AC3E}">
        <p14:creationId xmlns:p14="http://schemas.microsoft.com/office/powerpoint/2010/main" val="146203635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14465436"/>
              </p:ext>
            </p:extLst>
          </p:nvPr>
        </p:nvGraphicFramePr>
        <p:xfrm>
          <a:off x="457200" y="332656"/>
          <a:ext cx="8229600" cy="57935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Группа 5"/>
          <p:cNvGrpSpPr/>
          <p:nvPr/>
        </p:nvGrpSpPr>
        <p:grpSpPr>
          <a:xfrm>
            <a:off x="827584" y="4725144"/>
            <a:ext cx="5976744" cy="1343753"/>
            <a:chOff x="195456" y="3125901"/>
            <a:chExt cx="5976744" cy="1003680"/>
          </a:xfrm>
        </p:grpSpPr>
        <p:sp>
          <p:nvSpPr>
            <p:cNvPr id="7" name="Скругленный прямоугольник 6"/>
            <p:cNvSpPr/>
            <p:nvPr/>
          </p:nvSpPr>
          <p:spPr>
            <a:xfrm>
              <a:off x="195456" y="3125901"/>
              <a:ext cx="5976744" cy="100368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Скругленный прямоугольник 4"/>
            <p:cNvSpPr/>
            <p:nvPr/>
          </p:nvSpPr>
          <p:spPr>
            <a:xfrm>
              <a:off x="460476" y="3174897"/>
              <a:ext cx="5662728" cy="9056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17742" tIns="0" rIns="217742" bIns="0" numCol="1" spcCol="1270" anchor="ctr" anchorCtr="0">
              <a:noAutofit/>
            </a:bodyPr>
            <a:lstStyle/>
            <a:p>
              <a:pPr lvl="0" algn="l" defTabSz="1511300">
                <a:lnSpc>
                  <a:spcPct val="90000"/>
                </a:lnSpc>
                <a:spcBef>
                  <a:spcPct val="0"/>
                </a:spcBef>
                <a:spcAft>
                  <a:spcPct val="35000"/>
                </a:spcAft>
              </a:pPr>
              <a:endParaRPr lang="ru-RU" sz="3400" kern="1200"/>
            </a:p>
          </p:txBody>
        </p:sp>
      </p:grpSp>
      <p:sp>
        <p:nvSpPr>
          <p:cNvPr id="10" name="Прямоугольник 9"/>
          <p:cNvSpPr/>
          <p:nvPr/>
        </p:nvSpPr>
        <p:spPr>
          <a:xfrm>
            <a:off x="907559" y="4725144"/>
            <a:ext cx="5927748" cy="1200329"/>
          </a:xfrm>
          <a:prstGeom prst="rect">
            <a:avLst/>
          </a:prstGeom>
        </p:spPr>
        <p:txBody>
          <a:bodyPr wrap="square">
            <a:spAutoFit/>
          </a:bodyPr>
          <a:lstStyle/>
          <a:p>
            <a:r>
              <a:rPr lang="en-US" sz="3600" dirty="0" smtClean="0">
                <a:solidFill>
                  <a:srgbClr val="FFFFFF"/>
                </a:solidFill>
              </a:rPr>
              <a:t>9 .</a:t>
            </a:r>
            <a:r>
              <a:rPr lang="uz-Cyrl-UZ" sz="3600" dirty="0" smtClean="0">
                <a:solidFill>
                  <a:srgbClr val="FFFFFF"/>
                </a:solidFill>
              </a:rPr>
              <a:t>Ilmu-fan </a:t>
            </a:r>
            <a:r>
              <a:rPr lang="uz-Cyrl-UZ" sz="3600" dirty="0">
                <a:solidFill>
                  <a:srgbClr val="FFFFFF"/>
                </a:solidFill>
              </a:rPr>
              <a:t>markazlari, unversitiet shaharlari </a:t>
            </a:r>
            <a:endParaRPr lang="ru-RU" sz="3600" dirty="0">
              <a:solidFill>
                <a:srgbClr val="FFFFFF"/>
              </a:solidFill>
            </a:endParaRPr>
          </a:p>
        </p:txBody>
      </p:sp>
    </p:spTree>
    <p:extLst>
      <p:ext uri="{BB962C8B-B14F-4D97-AF65-F5344CB8AC3E}">
        <p14:creationId xmlns:p14="http://schemas.microsoft.com/office/powerpoint/2010/main" val="254908767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92696"/>
            <a:ext cx="8229600" cy="5433467"/>
          </a:xfrm>
        </p:spPr>
        <p:style>
          <a:lnRef idx="1">
            <a:schemeClr val="accent3"/>
          </a:lnRef>
          <a:fillRef idx="3">
            <a:schemeClr val="accent3"/>
          </a:fillRef>
          <a:effectRef idx="2">
            <a:schemeClr val="accent3"/>
          </a:effectRef>
          <a:fontRef idx="minor">
            <a:schemeClr val="lt1"/>
          </a:fontRef>
        </p:style>
        <p:txBody>
          <a:bodyPr>
            <a:normAutofit fontScale="92500" lnSpcReduction="20000"/>
          </a:bodyPr>
          <a:lstStyle/>
          <a:p>
            <a:r>
              <a:rPr lang="uz-Cyrl-UZ" dirty="0"/>
              <a:t>Yuqoridagi funktsional tiplar shaharlarning katta-kichikligiga qarab ham turlanadi. Bu holda shaharlarning funktsional klassifikatsiyasi vujudga keladi.</a:t>
            </a:r>
            <a:endParaRPr lang="ru-RU" dirty="0"/>
          </a:p>
          <a:p>
            <a:r>
              <a:rPr lang="uz-Cyrl-UZ" dirty="0"/>
              <a:t>	O’zbekistonda birinchi ikkinchi  guruh shaharlarga Toshkent hamda barcha viloyat markazlari kiradi. Ular ayni paytda ko’p tarmoqli sanoat markazlari ham hisoblanadi. Uchunchi tipga asosan Chirchiq, Olmaliq, Qo’qon kabi shaharlar mansub, to’rtinchi guruhga Marg’ulon, Angren, Ohangaron, Muborak, Gazli, Zarafshon, Taxiatosh, Asaka,Uchqo’rg’on, Quvasoyga o’xshashlarini kiritish mumkin.</a:t>
            </a:r>
            <a:endParaRPr lang="ru-RU" dirty="0"/>
          </a:p>
          <a:p>
            <a:endParaRPr lang="ru-RU" dirty="0"/>
          </a:p>
        </p:txBody>
      </p:sp>
    </p:spTree>
    <p:extLst>
      <p:ext uri="{BB962C8B-B14F-4D97-AF65-F5344CB8AC3E}">
        <p14:creationId xmlns:p14="http://schemas.microsoft.com/office/powerpoint/2010/main" val="296845865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1"/>
          </a:lnRef>
          <a:fillRef idx="2">
            <a:schemeClr val="accent1"/>
          </a:fillRef>
          <a:effectRef idx="1">
            <a:schemeClr val="accent1"/>
          </a:effectRef>
          <a:fontRef idx="minor">
            <a:schemeClr val="dk1"/>
          </a:fontRef>
        </p:style>
        <p:txBody>
          <a:bodyPr/>
          <a:lstStyle/>
          <a:p>
            <a:r>
              <a:rPr lang="en-US" dirty="0" err="1" smtClean="0"/>
              <a:t>Poytaxt</a:t>
            </a:r>
            <a:r>
              <a:rPr lang="en-US" dirty="0" smtClean="0"/>
              <a:t> </a:t>
            </a:r>
            <a:r>
              <a:rPr lang="en-US" dirty="0" err="1" smtClean="0"/>
              <a:t>shaharlar</a:t>
            </a:r>
            <a:r>
              <a:rPr lang="en-US" dirty="0" smtClean="0"/>
              <a:t> </a:t>
            </a:r>
            <a:endParaRPr lang="ru-RU" dirty="0"/>
          </a:p>
        </p:txBody>
      </p:sp>
      <p:sp>
        <p:nvSpPr>
          <p:cNvPr id="3" name="Объект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fontScale="92500" lnSpcReduction="20000"/>
          </a:bodyPr>
          <a:lstStyle/>
          <a:p>
            <a:r>
              <a:rPr lang="uz-Cyrl-UZ" dirty="0"/>
              <a:t>Dunyo mamlakatlarining ayrimlarida poytaxt shaharlari o’zgarib turgan. Masalan, Braziliyada poytaxt Rio-de-Janeyrodan Braziliaga, Pokistonda Karachidan Islomobodga, Qozog’istonda Olma-Otadan Ostonaga ko’chirilgan va xakozo. Bir vaqtlar Ukrainaning poytaxti Harkov, Rossiyaniki Peterburg, Turkiyaniki Stabul, Qoraqalpog’istonniki To’rko’l bo’lgan, O’zbekiston Respublikasining dastlabki poytaxti Samarqand bo’lib, 1930- yilda bu vazifani bajarish Toshkentga ko’chirilgan.</a:t>
            </a:r>
            <a:endParaRPr lang="ru-RU" dirty="0"/>
          </a:p>
        </p:txBody>
      </p:sp>
    </p:spTree>
    <p:extLst>
      <p:ext uri="{BB962C8B-B14F-4D97-AF65-F5344CB8AC3E}">
        <p14:creationId xmlns:p14="http://schemas.microsoft.com/office/powerpoint/2010/main" val="84426143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r>
              <a:rPr lang="en-US" b="1" dirty="0" smtClean="0"/>
              <a:t>3 . </a:t>
            </a:r>
            <a:r>
              <a:rPr lang="uz-Cyrl-UZ" b="1" dirty="0" smtClean="0"/>
              <a:t>Shaharlar </a:t>
            </a:r>
            <a:r>
              <a:rPr lang="uz-Cyrl-UZ" b="1" dirty="0"/>
              <a:t>klassifikatsiyasi</a:t>
            </a:r>
            <a:r>
              <a:rPr lang="ru-RU" dirty="0"/>
              <a:t/>
            </a:r>
            <a:br>
              <a:rPr lang="ru-RU" dirty="0"/>
            </a:br>
            <a:endParaRPr lang="ru-RU" dirty="0"/>
          </a:p>
        </p:txBody>
      </p:sp>
      <p:sp>
        <p:nvSpPr>
          <p:cNvPr id="3" name="Объект 2"/>
          <p:cNvSpPr>
            <a:spLocks noGrp="1"/>
          </p:cNvSpPr>
          <p:nvPr>
            <p:ph idx="1"/>
          </p:nvPr>
        </p:nvSpPr>
        <p:spPr>
          <a:xfrm>
            <a:off x="457200" y="1052736"/>
            <a:ext cx="8229600" cy="5544616"/>
          </a:xfrm>
        </p:spPr>
        <p:style>
          <a:lnRef idx="1">
            <a:schemeClr val="dk1"/>
          </a:lnRef>
          <a:fillRef idx="2">
            <a:schemeClr val="dk1"/>
          </a:fillRef>
          <a:effectRef idx="1">
            <a:schemeClr val="dk1"/>
          </a:effectRef>
          <a:fontRef idx="minor">
            <a:schemeClr val="dk1"/>
          </a:fontRef>
        </p:style>
        <p:txBody>
          <a:bodyPr>
            <a:normAutofit fontScale="77500" lnSpcReduction="20000"/>
          </a:bodyPr>
          <a:lstStyle/>
          <a:p>
            <a:r>
              <a:rPr lang="uz-Cyrl-UZ" dirty="0"/>
              <a:t>Shaharlar o’z ko’lamiga qarab eng avvalo 3 kategoriyaga bo’linadi (umuman, bunday “uch o’lchovlik” barcha mavjudodlarga ham xos): katta, o’rta va kichik. Biroq bu tushunchalar tarixiy-geografik nuqtai nazardan nisbiydir. Masalan, bir vaqtlar yirik hisoblangan shahar hozirgi davrda bunday bo’lmasligi aniq. Ayni paytda shaharlarning katta-kichikligini belgilovchi miqdoriy ko’rsatgichlar ham hamma vaqt barcha mamlakatlarda bir xil emas. Tabiiyki, uzoq qishloq aholisi uchun tuman markazi ham ancha yirik shahar hisoblanadi. Ammo, malakat va uning poytaxti darajasidan qaraganda xatto ba’zi viloyat markazlari ham ancha kichik ko’rinadi.</a:t>
            </a:r>
            <a:endParaRPr lang="ru-RU" dirty="0"/>
          </a:p>
          <a:p>
            <a:r>
              <a:rPr lang="uz-Cyrl-UZ" dirty="0"/>
              <a:t>	Shuni alohida ta’kidlash joizki, geografik taqqoslash va ilmiy tadqiqotlarni bajarishda barchaga xos bo’lgan umumiy mezon kerak, ya’ni shaharlarning yiriklik kategoriyasi, sub’ektiv va mahalliy qarashlaridan qat’iy nazar, hammaga bir bo’lishi shart.</a:t>
            </a:r>
            <a:endParaRPr lang="ru-RU" dirty="0"/>
          </a:p>
          <a:p>
            <a:endParaRPr lang="ru-RU" dirty="0"/>
          </a:p>
        </p:txBody>
      </p:sp>
    </p:spTree>
    <p:extLst>
      <p:ext uri="{BB962C8B-B14F-4D97-AF65-F5344CB8AC3E}">
        <p14:creationId xmlns:p14="http://schemas.microsoft.com/office/powerpoint/2010/main" val="37068619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417638"/>
          </a:xfrm>
        </p:spPr>
        <p:style>
          <a:lnRef idx="3">
            <a:schemeClr val="lt1"/>
          </a:lnRef>
          <a:fillRef idx="1">
            <a:schemeClr val="accent3"/>
          </a:fillRef>
          <a:effectRef idx="1">
            <a:schemeClr val="accent3"/>
          </a:effectRef>
          <a:fontRef idx="minor">
            <a:schemeClr val="lt1"/>
          </a:fontRef>
        </p:style>
        <p:txBody>
          <a:bodyPr>
            <a:noAutofit/>
          </a:bodyPr>
          <a:lstStyle/>
          <a:p>
            <a:r>
              <a:rPr lang="uz-Cyrl-UZ" sz="3600" b="1" dirty="0"/>
              <a:t>Maxsus ilmiy tadqiqotlarda esa shaharlar klassifikatsiyasi ancha keng turlangan bo’ladi:</a:t>
            </a:r>
            <a:endParaRPr lang="ru-RU" sz="3600" b="1" dirty="0"/>
          </a:p>
        </p:txBody>
      </p:sp>
      <p:sp>
        <p:nvSpPr>
          <p:cNvPr id="5" name="Пятиугольник 4"/>
          <p:cNvSpPr/>
          <p:nvPr/>
        </p:nvSpPr>
        <p:spPr>
          <a:xfrm>
            <a:off x="1043608" y="1700808"/>
            <a:ext cx="6624736" cy="1080120"/>
          </a:xfrm>
          <a:prstGeom prst="homePlate">
            <a:avLst/>
          </a:prstGeom>
        </p:spPr>
        <p:style>
          <a:lnRef idx="1">
            <a:schemeClr val="accent2"/>
          </a:lnRef>
          <a:fillRef idx="2">
            <a:schemeClr val="accent2"/>
          </a:fillRef>
          <a:effectRef idx="1">
            <a:schemeClr val="accent2"/>
          </a:effectRef>
          <a:fontRef idx="minor">
            <a:schemeClr val="dk1"/>
          </a:fontRef>
        </p:style>
        <p:txBody>
          <a:bodyPr rtlCol="0" anchor="ctr"/>
          <a:lstStyle/>
          <a:p>
            <a:endParaRPr lang="en-US" sz="3600" dirty="0" smtClean="0"/>
          </a:p>
          <a:p>
            <a:r>
              <a:rPr lang="uz-Cyrl-UZ" sz="3600" dirty="0" smtClean="0"/>
              <a:t>I</a:t>
            </a:r>
            <a:r>
              <a:rPr lang="uz-Cyrl-UZ" sz="3600" dirty="0"/>
              <a:t>.     10 mingtagacha  -mayda shahar</a:t>
            </a:r>
            <a:endParaRPr lang="ru-RU" sz="3600" dirty="0"/>
          </a:p>
          <a:p>
            <a:endParaRPr lang="ru-RU" sz="3600" b="1" dirty="0">
              <a:latin typeface="Times New Roman" pitchFamily="18" charset="0"/>
              <a:cs typeface="Times New Roman" pitchFamily="18" charset="0"/>
            </a:endParaRPr>
          </a:p>
        </p:txBody>
      </p:sp>
      <p:sp>
        <p:nvSpPr>
          <p:cNvPr id="6" name="Пятиугольник 5"/>
          <p:cNvSpPr/>
          <p:nvPr/>
        </p:nvSpPr>
        <p:spPr>
          <a:xfrm>
            <a:off x="1052883" y="3068960"/>
            <a:ext cx="6624736" cy="1080120"/>
          </a:xfrm>
          <a:prstGeom prst="homePlate">
            <a:avLst/>
          </a:prstGeom>
        </p:spPr>
        <p:style>
          <a:lnRef idx="1">
            <a:schemeClr val="accent2"/>
          </a:lnRef>
          <a:fillRef idx="2">
            <a:schemeClr val="accent2"/>
          </a:fillRef>
          <a:effectRef idx="1">
            <a:schemeClr val="accent2"/>
          </a:effectRef>
          <a:fontRef idx="minor">
            <a:schemeClr val="dk1"/>
          </a:fontRef>
        </p:style>
        <p:txBody>
          <a:bodyPr rtlCol="0" anchor="ctr"/>
          <a:lstStyle/>
          <a:p>
            <a:r>
              <a:rPr lang="uz-Cyrl-UZ" sz="3600" dirty="0"/>
              <a:t>II.   10-20 ming      -</a:t>
            </a:r>
            <a:r>
              <a:rPr lang="uz-Cyrl-UZ" sz="3600" dirty="0" smtClean="0"/>
              <a:t>kichik</a:t>
            </a:r>
            <a:r>
              <a:rPr lang="en-US" sz="3600" dirty="0" smtClean="0"/>
              <a:t> </a:t>
            </a:r>
            <a:r>
              <a:rPr lang="en-US" sz="3600" dirty="0" err="1" smtClean="0"/>
              <a:t>sharlar</a:t>
            </a:r>
            <a:r>
              <a:rPr lang="en-US" sz="3600" dirty="0" smtClean="0"/>
              <a:t> </a:t>
            </a:r>
            <a:endParaRPr lang="ru-RU" sz="3600" b="1" dirty="0">
              <a:latin typeface="Times New Roman" pitchFamily="18" charset="0"/>
              <a:cs typeface="Times New Roman" pitchFamily="18" charset="0"/>
            </a:endParaRPr>
          </a:p>
        </p:txBody>
      </p:sp>
      <p:sp>
        <p:nvSpPr>
          <p:cNvPr id="7" name="Пятиугольник 6"/>
          <p:cNvSpPr/>
          <p:nvPr/>
        </p:nvSpPr>
        <p:spPr>
          <a:xfrm>
            <a:off x="1043608" y="4365104"/>
            <a:ext cx="6624736" cy="1080120"/>
          </a:xfrm>
          <a:prstGeom prst="homePlate">
            <a:avLst/>
          </a:prstGeom>
        </p:spPr>
        <p:style>
          <a:lnRef idx="1">
            <a:schemeClr val="accent2"/>
          </a:lnRef>
          <a:fillRef idx="2">
            <a:schemeClr val="accent2"/>
          </a:fillRef>
          <a:effectRef idx="1">
            <a:schemeClr val="accent2"/>
          </a:effectRef>
          <a:fontRef idx="minor">
            <a:schemeClr val="dk1"/>
          </a:fontRef>
        </p:style>
        <p:txBody>
          <a:bodyPr rtlCol="0" anchor="ctr"/>
          <a:lstStyle/>
          <a:p>
            <a:endParaRPr lang="en-US" sz="3600" dirty="0" smtClean="0"/>
          </a:p>
          <a:p>
            <a:r>
              <a:rPr lang="en-US" sz="3600" dirty="0" smtClean="0"/>
              <a:t>III </a:t>
            </a:r>
            <a:r>
              <a:rPr lang="uz-Cyrl-UZ" sz="3600" dirty="0" smtClean="0"/>
              <a:t>20-50 ming      -“</a:t>
            </a:r>
            <a:r>
              <a:rPr lang="uz-Cyrl-UZ" sz="3600" dirty="0"/>
              <a:t>yarim o’rta” shahar</a:t>
            </a:r>
            <a:endParaRPr lang="ru-RU" sz="3600" b="1" dirty="0">
              <a:latin typeface="Times New Roman" pitchFamily="18" charset="0"/>
              <a:cs typeface="Times New Roman" pitchFamily="18" charset="0"/>
            </a:endParaRPr>
          </a:p>
          <a:p>
            <a:endParaRPr lang="ru-RU" sz="3600" b="1" dirty="0">
              <a:latin typeface="Times New Roman" pitchFamily="18" charset="0"/>
              <a:cs typeface="Times New Roman" pitchFamily="18" charset="0"/>
            </a:endParaRPr>
          </a:p>
        </p:txBody>
      </p:sp>
      <p:sp>
        <p:nvSpPr>
          <p:cNvPr id="14" name="Пятиугольник 13"/>
          <p:cNvSpPr/>
          <p:nvPr/>
        </p:nvSpPr>
        <p:spPr>
          <a:xfrm>
            <a:off x="1043608" y="5517232"/>
            <a:ext cx="6624736" cy="1080120"/>
          </a:xfrm>
          <a:prstGeom prst="homePlate">
            <a:avLst/>
          </a:prstGeom>
        </p:spPr>
        <p:style>
          <a:lnRef idx="1">
            <a:schemeClr val="accent2"/>
          </a:lnRef>
          <a:fillRef idx="2">
            <a:schemeClr val="accent2"/>
          </a:fillRef>
          <a:effectRef idx="1">
            <a:schemeClr val="accent2"/>
          </a:effectRef>
          <a:fontRef idx="minor">
            <a:schemeClr val="dk1"/>
          </a:fontRef>
        </p:style>
        <p:txBody>
          <a:bodyPr rtlCol="0" anchor="ctr"/>
          <a:lstStyle/>
          <a:p>
            <a:r>
              <a:rPr lang="uz-Cyrl-UZ" sz="3600" dirty="0"/>
              <a:t>IV.  50-100 ming      -o’rta shahar</a:t>
            </a:r>
            <a:endParaRPr lang="ru-RU" sz="3600" b="1" dirty="0">
              <a:latin typeface="Times New Roman" pitchFamily="18" charset="0"/>
              <a:cs typeface="Times New Roman" pitchFamily="18" charset="0"/>
            </a:endParaRPr>
          </a:p>
        </p:txBody>
      </p:sp>
    </p:spTree>
    <p:extLst>
      <p:ext uri="{BB962C8B-B14F-4D97-AF65-F5344CB8AC3E}">
        <p14:creationId xmlns:p14="http://schemas.microsoft.com/office/powerpoint/2010/main" val="425462433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2000"/>
                                        <p:tgtEl>
                                          <p:spTgt spid="5">
                                            <p:txEl>
                                              <p:pRg st="1" end="1"/>
                                            </p:txEl>
                                          </p:spTgt>
                                        </p:tgtEl>
                                      </p:cBhvr>
                                    </p:animEffect>
                                    <p:anim calcmode="lin" valueType="num">
                                      <p:cBhvr>
                                        <p:cTn id="13" dur="2000" fill="hold"/>
                                        <p:tgtEl>
                                          <p:spTgt spid="5">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5">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45" presetClass="entr" presetSubtype="0" fill="hold" nodeType="clickEffect">
                                  <p:stCondLst>
                                    <p:cond delay="0"/>
                                  </p:stCondLst>
                                  <p:childTnLst>
                                    <p:set>
                                      <p:cBhvr>
                                        <p:cTn id="23" dur="1" fill="hold">
                                          <p:stCondLst>
                                            <p:cond delay="0"/>
                                          </p:stCondLst>
                                        </p:cTn>
                                        <p:tgtEl>
                                          <p:spTgt spid="6">
                                            <p:txEl>
                                              <p:pRg st="0" end="0"/>
                                            </p:txEl>
                                          </p:spTgt>
                                        </p:tgtEl>
                                        <p:attrNameLst>
                                          <p:attrName>style.visibility</p:attrName>
                                        </p:attrNameLst>
                                      </p:cBhvr>
                                      <p:to>
                                        <p:strVal val="visible"/>
                                      </p:to>
                                    </p:set>
                                    <p:animEffect transition="in" filter="fade">
                                      <p:cBhvr>
                                        <p:cTn id="24" dur="2000"/>
                                        <p:tgtEl>
                                          <p:spTgt spid="6">
                                            <p:txEl>
                                              <p:pRg st="0" end="0"/>
                                            </p:txEl>
                                          </p:spTgt>
                                        </p:tgtEl>
                                      </p:cBhvr>
                                    </p:animEffect>
                                    <p:anim calcmode="lin" valueType="num">
                                      <p:cBhvr>
                                        <p:cTn id="25" dur="2000" fill="hold"/>
                                        <p:tgtEl>
                                          <p:spTgt spid="6">
                                            <p:txEl>
                                              <p:pRg st="0" end="0"/>
                                            </p:txEl>
                                          </p:spTgt>
                                        </p:tgtEl>
                                        <p:attrNameLst>
                                          <p:attrName>ppt_w</p:attrName>
                                        </p:attrNameLst>
                                      </p:cBhvr>
                                      <p:tavLst>
                                        <p:tav tm="0" fmla="#ppt_w*sin(2.5*pi*$)">
                                          <p:val>
                                            <p:fltVal val="0"/>
                                          </p:val>
                                        </p:tav>
                                        <p:tav tm="100000">
                                          <p:val>
                                            <p:fltVal val="1"/>
                                          </p:val>
                                        </p:tav>
                                      </p:tavLst>
                                    </p:anim>
                                    <p:anim calcmode="lin" valueType="num">
                                      <p:cBhvr>
                                        <p:cTn id="26" dur="2000" fill="hold"/>
                                        <p:tgtEl>
                                          <p:spTgt spid="6">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7">
                                            <p:txEl>
                                              <p:pRg st="1" end="1"/>
                                            </p:txEl>
                                          </p:spTgt>
                                        </p:tgtEl>
                                        <p:attrNameLst>
                                          <p:attrName>style.visibility</p:attrName>
                                        </p:attrNameLst>
                                      </p:cBhvr>
                                      <p:to>
                                        <p:strVal val="visible"/>
                                      </p:to>
                                    </p:set>
                                    <p:animEffect transition="in" filter="fade">
                                      <p:cBhvr>
                                        <p:cTn id="36" dur="2000"/>
                                        <p:tgtEl>
                                          <p:spTgt spid="7">
                                            <p:txEl>
                                              <p:pRg st="1" end="1"/>
                                            </p:txEl>
                                          </p:spTgt>
                                        </p:tgtEl>
                                      </p:cBhvr>
                                    </p:animEffect>
                                    <p:anim calcmode="lin" valueType="num">
                                      <p:cBhvr>
                                        <p:cTn id="37" dur="2000" fill="hold"/>
                                        <p:tgtEl>
                                          <p:spTgt spid="7">
                                            <p:txEl>
                                              <p:pRg st="1" end="1"/>
                                            </p:txEl>
                                          </p:spTgt>
                                        </p:tgtEl>
                                        <p:attrNameLst>
                                          <p:attrName>ppt_w</p:attrName>
                                        </p:attrNameLst>
                                      </p:cBhvr>
                                      <p:tavLst>
                                        <p:tav tm="0" fmla="#ppt_w*sin(2.5*pi*$)">
                                          <p:val>
                                            <p:fltVal val="0"/>
                                          </p:val>
                                        </p:tav>
                                        <p:tav tm="100000">
                                          <p:val>
                                            <p:fltVal val="1"/>
                                          </p:val>
                                        </p:tav>
                                      </p:tavLst>
                                    </p:anim>
                                    <p:anim calcmode="lin" valueType="num">
                                      <p:cBhvr>
                                        <p:cTn id="38" dur="2000" fill="hold"/>
                                        <p:tgtEl>
                                          <p:spTgt spid="7">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50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45" presetClass="entr" presetSubtype="0" fill="hold" nodeType="clickEffect">
                                  <p:stCondLst>
                                    <p:cond delay="0"/>
                                  </p:stCondLst>
                                  <p:childTnLst>
                                    <p:set>
                                      <p:cBhvr>
                                        <p:cTn id="47" dur="1" fill="hold">
                                          <p:stCondLst>
                                            <p:cond delay="0"/>
                                          </p:stCondLst>
                                        </p:cTn>
                                        <p:tgtEl>
                                          <p:spTgt spid="14">
                                            <p:txEl>
                                              <p:pRg st="0" end="0"/>
                                            </p:txEl>
                                          </p:spTgt>
                                        </p:tgtEl>
                                        <p:attrNameLst>
                                          <p:attrName>style.visibility</p:attrName>
                                        </p:attrNameLst>
                                      </p:cBhvr>
                                      <p:to>
                                        <p:strVal val="visible"/>
                                      </p:to>
                                    </p:set>
                                    <p:animEffect transition="in" filter="fade">
                                      <p:cBhvr>
                                        <p:cTn id="48" dur="2000"/>
                                        <p:tgtEl>
                                          <p:spTgt spid="14">
                                            <p:txEl>
                                              <p:pRg st="0" end="0"/>
                                            </p:txEl>
                                          </p:spTgt>
                                        </p:tgtEl>
                                      </p:cBhvr>
                                    </p:animEffect>
                                    <p:anim calcmode="lin" valueType="num">
                                      <p:cBhvr>
                                        <p:cTn id="49" dur="2000" fill="hold"/>
                                        <p:tgtEl>
                                          <p:spTgt spid="14">
                                            <p:txEl>
                                              <p:pRg st="0" end="0"/>
                                            </p:txEl>
                                          </p:spTgt>
                                        </p:tgtEl>
                                        <p:attrNameLst>
                                          <p:attrName>ppt_w</p:attrName>
                                        </p:attrNameLst>
                                      </p:cBhvr>
                                      <p:tavLst>
                                        <p:tav tm="0" fmla="#ppt_w*sin(2.5*pi*$)">
                                          <p:val>
                                            <p:fltVal val="0"/>
                                          </p:val>
                                        </p:tav>
                                        <p:tav tm="100000">
                                          <p:val>
                                            <p:fltVal val="1"/>
                                          </p:val>
                                        </p:tav>
                                      </p:tavLst>
                                    </p:anim>
                                    <p:anim calcmode="lin" valueType="num">
                                      <p:cBhvr>
                                        <p:cTn id="50" dur="2000" fill="hold"/>
                                        <p:tgtEl>
                                          <p:spTgt spid="14">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ятиугольник 4"/>
          <p:cNvSpPr/>
          <p:nvPr/>
        </p:nvSpPr>
        <p:spPr>
          <a:xfrm>
            <a:off x="1050861" y="3861048"/>
            <a:ext cx="6624736" cy="1080120"/>
          </a:xfrm>
          <a:prstGeom prst="homePlate">
            <a:avLst/>
          </a:prstGeom>
        </p:spPr>
        <p:style>
          <a:lnRef idx="1">
            <a:schemeClr val="dk1"/>
          </a:lnRef>
          <a:fillRef idx="2">
            <a:schemeClr val="dk1"/>
          </a:fillRef>
          <a:effectRef idx="1">
            <a:schemeClr val="dk1"/>
          </a:effectRef>
          <a:fontRef idx="minor">
            <a:schemeClr val="dk1"/>
          </a:fontRef>
        </p:style>
        <p:txBody>
          <a:bodyPr rtlCol="0" anchor="ctr"/>
          <a:lstStyle/>
          <a:p>
            <a:r>
              <a:rPr lang="en-US" sz="3600" b="1" dirty="0" smtClean="0">
                <a:latin typeface="Times New Roman" pitchFamily="18" charset="0"/>
                <a:cs typeface="Times New Roman" pitchFamily="18" charset="0"/>
              </a:rPr>
              <a:t>.</a:t>
            </a:r>
            <a:r>
              <a:rPr lang="uz-Cyrl-UZ" sz="3600" dirty="0"/>
              <a:t> VII.  500-1000 ming      -eng yirik shahar</a:t>
            </a:r>
            <a:endParaRPr lang="ru-RU" sz="3600" b="1" dirty="0">
              <a:latin typeface="Times New Roman" pitchFamily="18" charset="0"/>
              <a:cs typeface="Times New Roman" pitchFamily="18" charset="0"/>
            </a:endParaRPr>
          </a:p>
        </p:txBody>
      </p:sp>
      <p:sp>
        <p:nvSpPr>
          <p:cNvPr id="6" name="Пятиугольник 5"/>
          <p:cNvSpPr/>
          <p:nvPr/>
        </p:nvSpPr>
        <p:spPr>
          <a:xfrm>
            <a:off x="1050861" y="5301208"/>
            <a:ext cx="6624736" cy="1080120"/>
          </a:xfrm>
          <a:prstGeom prst="homePlate">
            <a:avLst/>
          </a:prstGeom>
        </p:spPr>
        <p:style>
          <a:lnRef idx="1">
            <a:schemeClr val="dk1"/>
          </a:lnRef>
          <a:fillRef idx="2">
            <a:schemeClr val="dk1"/>
          </a:fillRef>
          <a:effectRef idx="1">
            <a:schemeClr val="dk1"/>
          </a:effectRef>
          <a:fontRef idx="minor">
            <a:schemeClr val="dk1"/>
          </a:fontRef>
        </p:style>
        <p:txBody>
          <a:bodyPr rtlCol="0" anchor="ctr"/>
          <a:lstStyle/>
          <a:p>
            <a:r>
              <a:rPr lang="en-US" sz="3600" b="1" dirty="0" smtClean="0">
                <a:latin typeface="Times New Roman" pitchFamily="18" charset="0"/>
                <a:cs typeface="Times New Roman" pitchFamily="18" charset="0"/>
              </a:rPr>
              <a:t>.VIII. </a:t>
            </a:r>
            <a:r>
              <a:rPr lang="uz-Cyrl-UZ" sz="3600" dirty="0" smtClean="0"/>
              <a:t>1000 </a:t>
            </a:r>
            <a:r>
              <a:rPr lang="uz-Cyrl-UZ" sz="3600" dirty="0"/>
              <a:t>ming va undan ortiq millioner shahar.</a:t>
            </a:r>
            <a:endParaRPr lang="ru-RU" sz="3600" b="1" dirty="0">
              <a:latin typeface="Times New Roman" pitchFamily="18" charset="0"/>
              <a:cs typeface="Times New Roman" pitchFamily="18" charset="0"/>
            </a:endParaRPr>
          </a:p>
        </p:txBody>
      </p:sp>
      <p:sp>
        <p:nvSpPr>
          <p:cNvPr id="7" name="Пятиугольник 6"/>
          <p:cNvSpPr/>
          <p:nvPr/>
        </p:nvSpPr>
        <p:spPr>
          <a:xfrm>
            <a:off x="1050861" y="2322539"/>
            <a:ext cx="6624736" cy="1080120"/>
          </a:xfrm>
          <a:prstGeom prst="homePlate">
            <a:avLst/>
          </a:prstGeom>
        </p:spPr>
        <p:style>
          <a:lnRef idx="1">
            <a:schemeClr val="dk1"/>
          </a:lnRef>
          <a:fillRef idx="2">
            <a:schemeClr val="dk1"/>
          </a:fillRef>
          <a:effectRef idx="1">
            <a:schemeClr val="dk1"/>
          </a:effectRef>
          <a:fontRef idx="minor">
            <a:schemeClr val="dk1"/>
          </a:fontRef>
        </p:style>
        <p:txBody>
          <a:bodyPr rtlCol="0" anchor="ctr"/>
          <a:lstStyle/>
          <a:p>
            <a:r>
              <a:rPr lang="en-US" sz="3600" b="1" dirty="0" smtClean="0">
                <a:latin typeface="Times New Roman" pitchFamily="18" charset="0"/>
                <a:cs typeface="Times New Roman" pitchFamily="18" charset="0"/>
              </a:rPr>
              <a:t>.</a:t>
            </a:r>
            <a:r>
              <a:rPr lang="uz-Cyrl-UZ" sz="3600" dirty="0"/>
              <a:t> VI.   250-500 ming      -yirik shahar</a:t>
            </a:r>
            <a:endParaRPr lang="ru-RU" sz="3600" b="1" dirty="0">
              <a:latin typeface="Times New Roman" pitchFamily="18" charset="0"/>
              <a:cs typeface="Times New Roman" pitchFamily="18" charset="0"/>
            </a:endParaRPr>
          </a:p>
        </p:txBody>
      </p:sp>
      <p:sp>
        <p:nvSpPr>
          <p:cNvPr id="8" name="Пятиугольник 7"/>
          <p:cNvSpPr/>
          <p:nvPr/>
        </p:nvSpPr>
        <p:spPr>
          <a:xfrm>
            <a:off x="1050861" y="764704"/>
            <a:ext cx="6624736" cy="1080120"/>
          </a:xfrm>
          <a:prstGeom prst="homePlate">
            <a:avLst/>
          </a:prstGeom>
        </p:spPr>
        <p:style>
          <a:lnRef idx="1">
            <a:schemeClr val="dk1"/>
          </a:lnRef>
          <a:fillRef idx="2">
            <a:schemeClr val="dk1"/>
          </a:fillRef>
          <a:effectRef idx="1">
            <a:schemeClr val="dk1"/>
          </a:effectRef>
          <a:fontRef idx="minor">
            <a:schemeClr val="dk1"/>
          </a:fontRef>
        </p:style>
        <p:txBody>
          <a:bodyPr rtlCol="0" anchor="ctr"/>
          <a:lstStyle/>
          <a:p>
            <a:r>
              <a:rPr lang="en-US" sz="3600" b="1" dirty="0" smtClean="0">
                <a:latin typeface="Times New Roman" pitchFamily="18" charset="0"/>
                <a:cs typeface="Times New Roman" pitchFamily="18" charset="0"/>
              </a:rPr>
              <a:t>.</a:t>
            </a:r>
            <a:r>
              <a:rPr lang="uz-Cyrl-UZ" sz="3600" dirty="0"/>
              <a:t> V.    100-250 ming      -katta shahar</a:t>
            </a:r>
            <a:r>
              <a:rPr lang="en-US" sz="3600" b="1" dirty="0" smtClean="0">
                <a:latin typeface="Times New Roman" pitchFamily="18" charset="0"/>
                <a:cs typeface="Times New Roman" pitchFamily="18" charset="0"/>
              </a:rPr>
              <a:t> </a:t>
            </a:r>
            <a:endParaRPr lang="ru-RU" sz="3600" b="1" dirty="0">
              <a:latin typeface="Times New Roman" pitchFamily="18" charset="0"/>
              <a:cs typeface="Times New Roman" pitchFamily="18" charset="0"/>
            </a:endParaRPr>
          </a:p>
        </p:txBody>
      </p:sp>
    </p:spTree>
    <p:extLst>
      <p:ext uri="{BB962C8B-B14F-4D97-AF65-F5344CB8AC3E}">
        <p14:creationId xmlns:p14="http://schemas.microsoft.com/office/powerpoint/2010/main" val="231110565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2000"/>
                                        <p:tgtEl>
                                          <p:spTgt spid="5">
                                            <p:txEl>
                                              <p:pRg st="0" end="0"/>
                                            </p:txEl>
                                          </p:spTgt>
                                        </p:tgtEl>
                                      </p:cBhvr>
                                    </p:animEffect>
                                    <p:anim calcmode="lin" valueType="num">
                                      <p:cBhvr>
                                        <p:cTn id="13" dur="2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14" dur="2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45" presetClass="entr" presetSubtype="0" fill="hold" nodeType="clickEffect">
                                  <p:stCondLst>
                                    <p:cond delay="0"/>
                                  </p:stCondLst>
                                  <p:childTnLst>
                                    <p:set>
                                      <p:cBhvr>
                                        <p:cTn id="23" dur="1" fill="hold">
                                          <p:stCondLst>
                                            <p:cond delay="0"/>
                                          </p:stCondLst>
                                        </p:cTn>
                                        <p:tgtEl>
                                          <p:spTgt spid="6">
                                            <p:txEl>
                                              <p:pRg st="0" end="0"/>
                                            </p:txEl>
                                          </p:spTgt>
                                        </p:tgtEl>
                                        <p:attrNameLst>
                                          <p:attrName>style.visibility</p:attrName>
                                        </p:attrNameLst>
                                      </p:cBhvr>
                                      <p:to>
                                        <p:strVal val="visible"/>
                                      </p:to>
                                    </p:set>
                                    <p:animEffect transition="in" filter="fade">
                                      <p:cBhvr>
                                        <p:cTn id="24" dur="2000"/>
                                        <p:tgtEl>
                                          <p:spTgt spid="6">
                                            <p:txEl>
                                              <p:pRg st="0" end="0"/>
                                            </p:txEl>
                                          </p:spTgt>
                                        </p:tgtEl>
                                      </p:cBhvr>
                                    </p:animEffect>
                                    <p:anim calcmode="lin" valueType="num">
                                      <p:cBhvr>
                                        <p:cTn id="25" dur="2000" fill="hold"/>
                                        <p:tgtEl>
                                          <p:spTgt spid="6">
                                            <p:txEl>
                                              <p:pRg st="0" end="0"/>
                                            </p:txEl>
                                          </p:spTgt>
                                        </p:tgtEl>
                                        <p:attrNameLst>
                                          <p:attrName>ppt_w</p:attrName>
                                        </p:attrNameLst>
                                      </p:cBhvr>
                                      <p:tavLst>
                                        <p:tav tm="0" fmla="#ppt_w*sin(2.5*pi*$)">
                                          <p:val>
                                            <p:fltVal val="0"/>
                                          </p:val>
                                        </p:tav>
                                        <p:tav tm="100000">
                                          <p:val>
                                            <p:fltVal val="1"/>
                                          </p:val>
                                        </p:tav>
                                      </p:tavLst>
                                    </p:anim>
                                    <p:anim calcmode="lin" valueType="num">
                                      <p:cBhvr>
                                        <p:cTn id="26" dur="2000" fill="hold"/>
                                        <p:tgtEl>
                                          <p:spTgt spid="6">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45" presetClass="entr" presetSubtype="0" fill="hold" nodeType="clickEffect">
                                  <p:stCondLst>
                                    <p:cond delay="0"/>
                                  </p:stCondLst>
                                  <p:childTnLst>
                                    <p:set>
                                      <p:cBhvr>
                                        <p:cTn id="35" dur="1" fill="hold">
                                          <p:stCondLst>
                                            <p:cond delay="0"/>
                                          </p:stCondLst>
                                        </p:cTn>
                                        <p:tgtEl>
                                          <p:spTgt spid="7">
                                            <p:txEl>
                                              <p:pRg st="0" end="0"/>
                                            </p:txEl>
                                          </p:spTgt>
                                        </p:tgtEl>
                                        <p:attrNameLst>
                                          <p:attrName>style.visibility</p:attrName>
                                        </p:attrNameLst>
                                      </p:cBhvr>
                                      <p:to>
                                        <p:strVal val="visible"/>
                                      </p:to>
                                    </p:set>
                                    <p:animEffect transition="in" filter="fade">
                                      <p:cBhvr>
                                        <p:cTn id="36" dur="2000"/>
                                        <p:tgtEl>
                                          <p:spTgt spid="7">
                                            <p:txEl>
                                              <p:pRg st="0" end="0"/>
                                            </p:txEl>
                                          </p:spTgt>
                                        </p:tgtEl>
                                      </p:cBhvr>
                                    </p:animEffect>
                                    <p:anim calcmode="lin" valueType="num">
                                      <p:cBhvr>
                                        <p:cTn id="37" dur="2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38"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500"/>
                                        <p:tgtEl>
                                          <p:spTgt spid="8"/>
                                        </p:tgtEl>
                                      </p:cBhvr>
                                    </p:animEffect>
                                  </p:childTnLst>
                                </p:cTn>
                              </p:par>
                            </p:childTnLst>
                          </p:cTn>
                        </p:par>
                      </p:childTnLst>
                    </p:cTn>
                  </p:par>
                  <p:par>
                    <p:cTn id="44" fill="hold">
                      <p:stCondLst>
                        <p:cond delay="indefinite"/>
                      </p:stCondLst>
                      <p:childTnLst>
                        <p:par>
                          <p:cTn id="45" fill="hold">
                            <p:stCondLst>
                              <p:cond delay="0"/>
                            </p:stCondLst>
                            <p:childTnLst>
                              <p:par>
                                <p:cTn id="46" presetID="45" presetClass="entr" presetSubtype="0" fill="hold" nodeType="clickEffect">
                                  <p:stCondLst>
                                    <p:cond delay="0"/>
                                  </p:stCondLst>
                                  <p:childTnLst>
                                    <p:set>
                                      <p:cBhvr>
                                        <p:cTn id="47" dur="1" fill="hold">
                                          <p:stCondLst>
                                            <p:cond delay="0"/>
                                          </p:stCondLst>
                                        </p:cTn>
                                        <p:tgtEl>
                                          <p:spTgt spid="8">
                                            <p:txEl>
                                              <p:pRg st="0" end="0"/>
                                            </p:txEl>
                                          </p:spTgt>
                                        </p:tgtEl>
                                        <p:attrNameLst>
                                          <p:attrName>style.visibility</p:attrName>
                                        </p:attrNameLst>
                                      </p:cBhvr>
                                      <p:to>
                                        <p:strVal val="visible"/>
                                      </p:to>
                                    </p:set>
                                    <p:animEffect transition="in" filter="fade">
                                      <p:cBhvr>
                                        <p:cTn id="48" dur="2000"/>
                                        <p:tgtEl>
                                          <p:spTgt spid="8">
                                            <p:txEl>
                                              <p:pRg st="0" end="0"/>
                                            </p:txEl>
                                          </p:spTgt>
                                        </p:tgtEl>
                                      </p:cBhvr>
                                    </p:animEffect>
                                    <p:anim calcmode="lin" valueType="num">
                                      <p:cBhvr>
                                        <p:cTn id="49" dur="2000" fill="hold"/>
                                        <p:tgtEl>
                                          <p:spTgt spid="8">
                                            <p:txEl>
                                              <p:pRg st="0" end="0"/>
                                            </p:txEl>
                                          </p:spTgt>
                                        </p:tgtEl>
                                        <p:attrNameLst>
                                          <p:attrName>ppt_w</p:attrName>
                                        </p:attrNameLst>
                                      </p:cBhvr>
                                      <p:tavLst>
                                        <p:tav tm="0" fmla="#ppt_w*sin(2.5*pi*$)">
                                          <p:val>
                                            <p:fltVal val="0"/>
                                          </p:val>
                                        </p:tav>
                                        <p:tav tm="100000">
                                          <p:val>
                                            <p:fltVal val="1"/>
                                          </p:val>
                                        </p:tav>
                                      </p:tavLst>
                                    </p:anim>
                                    <p:anim calcmode="lin" valueType="num">
                                      <p:cBhvr>
                                        <p:cTn id="50" dur="2000" fill="hold"/>
                                        <p:tgtEl>
                                          <p:spTgt spid="8">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32656"/>
            <a:ext cx="8229600" cy="1287016"/>
          </a:xfrm>
        </p:spPr>
        <p:txBody>
          <a:bodyPr>
            <a:noAutofit/>
          </a:bodyPr>
          <a:lstStyle/>
          <a:p>
            <a:r>
              <a:rPr lang="uz-Cyrl-UZ" sz="3600" b="1" dirty="0"/>
              <a:t>Umumun, respublikamizda 17 ta yirik shaharlar bor. Ular (aholasi ming kishi hisobida, 1.01.</a:t>
            </a:r>
            <a:r>
              <a:rPr lang="en-US" sz="3600" b="1" dirty="0"/>
              <a:t>2017 </a:t>
            </a:r>
            <a:r>
              <a:rPr lang="uz-Cyrl-UZ" sz="3600" b="1" dirty="0"/>
              <a:t>y)</a:t>
            </a:r>
            <a:r>
              <a:rPr lang="ru-RU" sz="3600" b="1" dirty="0"/>
              <a:t/>
            </a:r>
            <a:br>
              <a:rPr lang="ru-RU" sz="3600" b="1" dirty="0"/>
            </a:br>
            <a:endParaRPr lang="ru-RU" sz="3600" b="1" dirty="0"/>
          </a:p>
        </p:txBody>
      </p:sp>
      <p:graphicFrame>
        <p:nvGraphicFramePr>
          <p:cNvPr id="4" name="Таблица 3"/>
          <p:cNvGraphicFramePr>
            <a:graphicFrameLocks noGrp="1"/>
          </p:cNvGraphicFramePr>
          <p:nvPr>
            <p:extLst>
              <p:ext uri="{D42A27DB-BD31-4B8C-83A1-F6EECF244321}">
                <p14:modId xmlns:p14="http://schemas.microsoft.com/office/powerpoint/2010/main" val="1358194755"/>
              </p:ext>
            </p:extLst>
          </p:nvPr>
        </p:nvGraphicFramePr>
        <p:xfrm>
          <a:off x="251520" y="1531142"/>
          <a:ext cx="8136905" cy="5394428"/>
        </p:xfrm>
        <a:graphic>
          <a:graphicData uri="http://schemas.openxmlformats.org/drawingml/2006/table">
            <a:tbl>
              <a:tblPr firstRow="1" firstCol="1" bandRow="1">
                <a:tableStyleId>{5C22544A-7EE6-4342-B048-85BDC9FD1C3A}</a:tableStyleId>
              </a:tblPr>
              <a:tblGrid>
                <a:gridCol w="589916"/>
                <a:gridCol w="5149496"/>
                <a:gridCol w="2397493"/>
              </a:tblGrid>
              <a:tr h="174076">
                <a:tc>
                  <a:txBody>
                    <a:bodyPr/>
                    <a:lstStyle/>
                    <a:p>
                      <a:pPr>
                        <a:lnSpc>
                          <a:spcPct val="107000"/>
                        </a:lnSpc>
                        <a:spcAft>
                          <a:spcPts val="0"/>
                        </a:spcAft>
                      </a:pPr>
                      <a:r>
                        <a:rPr lang="uz-Cyrl-UZ" sz="1600" dirty="0">
                          <a:effectLst/>
                        </a:rPr>
                        <a:t>№</a:t>
                      </a:r>
                      <a:endParaRPr lang="ru-RU" sz="1600" dirty="0">
                        <a:effectLst/>
                        <a:latin typeface="Times New Roman"/>
                        <a:ea typeface="Times New Roman"/>
                      </a:endParaRPr>
                    </a:p>
                  </a:txBody>
                  <a:tcPr marL="52295" marR="52295" marT="0" marB="0"/>
                </a:tc>
                <a:tc>
                  <a:txBody>
                    <a:bodyPr/>
                    <a:lstStyle/>
                    <a:p>
                      <a:pPr>
                        <a:lnSpc>
                          <a:spcPct val="107000"/>
                        </a:lnSpc>
                        <a:spcAft>
                          <a:spcPts val="0"/>
                        </a:spcAft>
                      </a:pPr>
                      <a:r>
                        <a:rPr lang="uz-Cyrl-UZ" sz="1600" dirty="0">
                          <a:effectLst/>
                        </a:rPr>
                        <a:t>Shahar nomi </a:t>
                      </a:r>
                      <a:endParaRPr lang="ru-RU" sz="1600" dirty="0">
                        <a:effectLst/>
                        <a:latin typeface="Times New Roman"/>
                        <a:ea typeface="Times New Roman"/>
                      </a:endParaRPr>
                    </a:p>
                  </a:txBody>
                  <a:tcPr marL="52295" marR="52295" marT="0" marB="0" anchor="b"/>
                </a:tc>
                <a:tc>
                  <a:txBody>
                    <a:bodyPr/>
                    <a:lstStyle/>
                    <a:p>
                      <a:pPr>
                        <a:lnSpc>
                          <a:spcPct val="107000"/>
                        </a:lnSpc>
                        <a:spcAft>
                          <a:spcPts val="0"/>
                        </a:spcAft>
                      </a:pPr>
                      <a:r>
                        <a:rPr lang="uz-Cyrl-UZ" sz="1600">
                          <a:effectLst/>
                        </a:rPr>
                        <a:t>Aholi soni</a:t>
                      </a:r>
                      <a:endParaRPr lang="ru-RU" sz="1600">
                        <a:effectLst/>
                        <a:latin typeface="Times New Roman"/>
                        <a:ea typeface="Times New Roman"/>
                      </a:endParaRPr>
                    </a:p>
                  </a:txBody>
                  <a:tcPr marL="52295" marR="52295" marT="0" marB="0" anchor="b"/>
                </a:tc>
              </a:tr>
              <a:tr h="174076">
                <a:tc>
                  <a:txBody>
                    <a:bodyPr/>
                    <a:lstStyle/>
                    <a:p>
                      <a:pPr>
                        <a:lnSpc>
                          <a:spcPct val="107000"/>
                        </a:lnSpc>
                        <a:spcAft>
                          <a:spcPts val="0"/>
                        </a:spcAft>
                      </a:pPr>
                      <a:r>
                        <a:rPr lang="uz-Cyrl-UZ" sz="1600">
                          <a:effectLst/>
                        </a:rPr>
                        <a:t>1</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dirty="0">
                          <a:effectLst/>
                        </a:rPr>
                        <a:t>Toshkent</a:t>
                      </a:r>
                      <a:endParaRPr lang="ru-RU" sz="1600" dirty="0">
                        <a:effectLst/>
                        <a:latin typeface="Times New Roman"/>
                        <a:ea typeface="Times New Roman"/>
                      </a:endParaRPr>
                    </a:p>
                  </a:txBody>
                  <a:tcPr marL="52295" marR="52295" marT="0" marB="0" anchor="b"/>
                </a:tc>
                <a:tc>
                  <a:txBody>
                    <a:bodyPr/>
                    <a:lstStyle/>
                    <a:p>
                      <a:pPr>
                        <a:lnSpc>
                          <a:spcPct val="107000"/>
                        </a:lnSpc>
                        <a:spcAft>
                          <a:spcPts val="0"/>
                        </a:spcAft>
                      </a:pPr>
                      <a:r>
                        <a:rPr lang="ru-RU" sz="1600">
                          <a:effectLst/>
                        </a:rPr>
                        <a:t>2424.1</a:t>
                      </a:r>
                      <a:endParaRPr lang="ru-RU" sz="1600">
                        <a:effectLst/>
                        <a:latin typeface="Times New Roman"/>
                        <a:ea typeface="Times New Roman"/>
                      </a:endParaRPr>
                    </a:p>
                  </a:txBody>
                  <a:tcPr marL="52295" marR="52295" marT="0" marB="0" anchor="b"/>
                </a:tc>
              </a:tr>
              <a:tr h="174076">
                <a:tc>
                  <a:txBody>
                    <a:bodyPr/>
                    <a:lstStyle/>
                    <a:p>
                      <a:pPr>
                        <a:lnSpc>
                          <a:spcPct val="107000"/>
                        </a:lnSpc>
                        <a:spcAft>
                          <a:spcPts val="0"/>
                        </a:spcAft>
                      </a:pPr>
                      <a:r>
                        <a:rPr lang="uz-Cyrl-UZ" sz="1600">
                          <a:effectLst/>
                        </a:rPr>
                        <a:t>2</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dirty="0">
                          <a:effectLst/>
                        </a:rPr>
                        <a:t>Namangan</a:t>
                      </a:r>
                      <a:endParaRPr lang="ru-RU" sz="1600" dirty="0">
                        <a:effectLst/>
                        <a:latin typeface="Times New Roman"/>
                        <a:ea typeface="Times New Roman"/>
                      </a:endParaRPr>
                    </a:p>
                  </a:txBody>
                  <a:tcPr marL="52295" marR="52295" marT="0" marB="0" anchor="b"/>
                </a:tc>
                <a:tc>
                  <a:txBody>
                    <a:bodyPr/>
                    <a:lstStyle/>
                    <a:p>
                      <a:pPr>
                        <a:lnSpc>
                          <a:spcPct val="107000"/>
                        </a:lnSpc>
                        <a:spcAft>
                          <a:spcPts val="0"/>
                        </a:spcAft>
                      </a:pPr>
                      <a:r>
                        <a:rPr lang="en-US" sz="1600" dirty="0">
                          <a:effectLst/>
                        </a:rPr>
                        <a:t>590.2</a:t>
                      </a:r>
                      <a:endParaRPr lang="ru-RU" sz="1600" dirty="0">
                        <a:effectLst/>
                        <a:latin typeface="Times New Roman"/>
                        <a:ea typeface="Times New Roman"/>
                      </a:endParaRPr>
                    </a:p>
                  </a:txBody>
                  <a:tcPr marL="52295" marR="52295" marT="0" marB="0" anchor="b"/>
                </a:tc>
              </a:tr>
              <a:tr h="174076">
                <a:tc>
                  <a:txBody>
                    <a:bodyPr/>
                    <a:lstStyle/>
                    <a:p>
                      <a:pPr>
                        <a:lnSpc>
                          <a:spcPct val="107000"/>
                        </a:lnSpc>
                        <a:spcAft>
                          <a:spcPts val="0"/>
                        </a:spcAft>
                      </a:pPr>
                      <a:r>
                        <a:rPr lang="uz-Cyrl-UZ" sz="1600">
                          <a:effectLst/>
                        </a:rPr>
                        <a:t>3</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dirty="0">
                          <a:effectLst/>
                        </a:rPr>
                        <a:t>Samarqand</a:t>
                      </a:r>
                      <a:endParaRPr lang="ru-RU" sz="1600" dirty="0">
                        <a:effectLst/>
                        <a:latin typeface="Times New Roman"/>
                        <a:ea typeface="Times New Roman"/>
                      </a:endParaRPr>
                    </a:p>
                  </a:txBody>
                  <a:tcPr marL="52295" marR="52295" marT="0" marB="0" anchor="b"/>
                </a:tc>
                <a:tc>
                  <a:txBody>
                    <a:bodyPr/>
                    <a:lstStyle/>
                    <a:p>
                      <a:pPr>
                        <a:lnSpc>
                          <a:spcPct val="107000"/>
                        </a:lnSpc>
                        <a:spcAft>
                          <a:spcPts val="0"/>
                        </a:spcAft>
                      </a:pPr>
                      <a:r>
                        <a:rPr lang="en-US" sz="1600" dirty="0">
                          <a:effectLst/>
                        </a:rPr>
                        <a:t>523.8</a:t>
                      </a:r>
                      <a:endParaRPr lang="ru-RU" sz="1600" dirty="0">
                        <a:effectLst/>
                        <a:latin typeface="Times New Roman"/>
                        <a:ea typeface="Times New Roman"/>
                      </a:endParaRPr>
                    </a:p>
                  </a:txBody>
                  <a:tcPr marL="52295" marR="52295" marT="0" marB="0" anchor="b"/>
                </a:tc>
              </a:tr>
              <a:tr h="174076">
                <a:tc>
                  <a:txBody>
                    <a:bodyPr/>
                    <a:lstStyle/>
                    <a:p>
                      <a:pPr>
                        <a:lnSpc>
                          <a:spcPct val="107000"/>
                        </a:lnSpc>
                        <a:spcAft>
                          <a:spcPts val="0"/>
                        </a:spcAft>
                      </a:pPr>
                      <a:r>
                        <a:rPr lang="uz-Cyrl-UZ" sz="1600">
                          <a:effectLst/>
                        </a:rPr>
                        <a:t>4</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dirty="0">
                          <a:effectLst/>
                        </a:rPr>
                        <a:t>Andijon</a:t>
                      </a:r>
                      <a:endParaRPr lang="ru-RU" sz="1600" dirty="0">
                        <a:effectLst/>
                        <a:latin typeface="Times New Roman"/>
                        <a:ea typeface="Times New Roman"/>
                      </a:endParaRPr>
                    </a:p>
                  </a:txBody>
                  <a:tcPr marL="52295" marR="52295" marT="0" marB="0" anchor="b"/>
                </a:tc>
                <a:tc>
                  <a:txBody>
                    <a:bodyPr/>
                    <a:lstStyle/>
                    <a:p>
                      <a:pPr>
                        <a:lnSpc>
                          <a:spcPct val="107000"/>
                        </a:lnSpc>
                        <a:spcAft>
                          <a:spcPts val="0"/>
                        </a:spcAft>
                      </a:pPr>
                      <a:r>
                        <a:rPr lang="en-US" sz="1600" dirty="0">
                          <a:effectLst/>
                        </a:rPr>
                        <a:t>421.9</a:t>
                      </a:r>
                      <a:endParaRPr lang="ru-RU" sz="1600" dirty="0">
                        <a:effectLst/>
                        <a:latin typeface="Times New Roman"/>
                        <a:ea typeface="Times New Roman"/>
                      </a:endParaRPr>
                    </a:p>
                  </a:txBody>
                  <a:tcPr marL="52295" marR="52295" marT="0" marB="0" anchor="b"/>
                </a:tc>
              </a:tr>
              <a:tr h="174076">
                <a:tc>
                  <a:txBody>
                    <a:bodyPr/>
                    <a:lstStyle/>
                    <a:p>
                      <a:pPr>
                        <a:lnSpc>
                          <a:spcPct val="107000"/>
                        </a:lnSpc>
                        <a:spcAft>
                          <a:spcPts val="0"/>
                        </a:spcAft>
                      </a:pPr>
                      <a:r>
                        <a:rPr lang="uz-Cyrl-UZ" sz="1600">
                          <a:effectLst/>
                        </a:rPr>
                        <a:t>5</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dirty="0">
                          <a:effectLst/>
                        </a:rPr>
                        <a:t>Nukus</a:t>
                      </a:r>
                      <a:endParaRPr lang="ru-RU" sz="1600" dirty="0">
                        <a:effectLst/>
                        <a:latin typeface="Times New Roman"/>
                        <a:ea typeface="Times New Roman"/>
                      </a:endParaRPr>
                    </a:p>
                  </a:txBody>
                  <a:tcPr marL="52295" marR="52295" marT="0" marB="0" anchor="b"/>
                </a:tc>
                <a:tc>
                  <a:txBody>
                    <a:bodyPr/>
                    <a:lstStyle/>
                    <a:p>
                      <a:pPr>
                        <a:lnSpc>
                          <a:spcPct val="107000"/>
                        </a:lnSpc>
                        <a:spcAft>
                          <a:spcPts val="0"/>
                        </a:spcAft>
                      </a:pPr>
                      <a:r>
                        <a:rPr lang="en-US" sz="1600">
                          <a:effectLst/>
                        </a:rPr>
                        <a:t>307.4</a:t>
                      </a:r>
                      <a:endParaRPr lang="ru-RU" sz="1600">
                        <a:effectLst/>
                        <a:latin typeface="Times New Roman"/>
                        <a:ea typeface="Times New Roman"/>
                      </a:endParaRPr>
                    </a:p>
                  </a:txBody>
                  <a:tcPr marL="52295" marR="52295" marT="0" marB="0" anchor="b"/>
                </a:tc>
              </a:tr>
              <a:tr h="174076">
                <a:tc>
                  <a:txBody>
                    <a:bodyPr/>
                    <a:lstStyle/>
                    <a:p>
                      <a:pPr>
                        <a:lnSpc>
                          <a:spcPct val="107000"/>
                        </a:lnSpc>
                        <a:spcAft>
                          <a:spcPts val="0"/>
                        </a:spcAft>
                      </a:pPr>
                      <a:r>
                        <a:rPr lang="uz-Cyrl-UZ" sz="1600">
                          <a:effectLst/>
                        </a:rPr>
                        <a:t>6</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en-US" sz="1600" dirty="0" err="1">
                          <a:effectLst/>
                        </a:rPr>
                        <a:t>Buxoro</a:t>
                      </a:r>
                      <a:endParaRPr lang="ru-RU" sz="1600" dirty="0">
                        <a:effectLst/>
                        <a:latin typeface="Times New Roman"/>
                        <a:ea typeface="Times New Roman"/>
                      </a:endParaRPr>
                    </a:p>
                  </a:txBody>
                  <a:tcPr marL="52295" marR="52295" marT="0" marB="0" anchor="b"/>
                </a:tc>
                <a:tc>
                  <a:txBody>
                    <a:bodyPr/>
                    <a:lstStyle/>
                    <a:p>
                      <a:pPr>
                        <a:lnSpc>
                          <a:spcPct val="107000"/>
                        </a:lnSpc>
                        <a:spcAft>
                          <a:spcPts val="0"/>
                        </a:spcAft>
                      </a:pPr>
                      <a:r>
                        <a:rPr lang="ru-RU" sz="1600" dirty="0">
                          <a:effectLst/>
                        </a:rPr>
                        <a:t>276.0</a:t>
                      </a:r>
                      <a:endParaRPr lang="ru-RU" sz="1600" dirty="0">
                        <a:effectLst/>
                        <a:latin typeface="Times New Roman"/>
                        <a:ea typeface="Times New Roman"/>
                      </a:endParaRPr>
                    </a:p>
                  </a:txBody>
                  <a:tcPr marL="52295" marR="52295" marT="0" marB="0" anchor="b"/>
                </a:tc>
              </a:tr>
              <a:tr h="174076">
                <a:tc>
                  <a:txBody>
                    <a:bodyPr/>
                    <a:lstStyle/>
                    <a:p>
                      <a:pPr>
                        <a:lnSpc>
                          <a:spcPct val="107000"/>
                        </a:lnSpc>
                        <a:spcAft>
                          <a:spcPts val="0"/>
                        </a:spcAft>
                      </a:pPr>
                      <a:r>
                        <a:rPr lang="uz-Cyrl-UZ" sz="1600">
                          <a:effectLst/>
                        </a:rPr>
                        <a:t>7</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a:effectLst/>
                        </a:rPr>
                        <a:t>Farg’ona</a:t>
                      </a:r>
                      <a:endParaRPr lang="ru-RU" sz="1600">
                        <a:effectLst/>
                        <a:latin typeface="Times New Roman"/>
                        <a:ea typeface="Times New Roman"/>
                      </a:endParaRPr>
                    </a:p>
                  </a:txBody>
                  <a:tcPr marL="52295" marR="52295" marT="0" marB="0" anchor="b"/>
                </a:tc>
                <a:tc>
                  <a:txBody>
                    <a:bodyPr/>
                    <a:lstStyle/>
                    <a:p>
                      <a:pPr>
                        <a:lnSpc>
                          <a:spcPct val="107000"/>
                        </a:lnSpc>
                        <a:spcAft>
                          <a:spcPts val="0"/>
                        </a:spcAft>
                      </a:pPr>
                      <a:r>
                        <a:rPr lang="en-US" sz="1600" dirty="0">
                          <a:effectLst/>
                        </a:rPr>
                        <a:t>274.5</a:t>
                      </a:r>
                      <a:endParaRPr lang="ru-RU" sz="1600" dirty="0">
                        <a:effectLst/>
                        <a:latin typeface="Times New Roman"/>
                        <a:ea typeface="Times New Roman"/>
                      </a:endParaRPr>
                    </a:p>
                  </a:txBody>
                  <a:tcPr marL="52295" marR="52295" marT="0" marB="0" anchor="b"/>
                </a:tc>
              </a:tr>
              <a:tr h="174076">
                <a:tc>
                  <a:txBody>
                    <a:bodyPr/>
                    <a:lstStyle/>
                    <a:p>
                      <a:pPr>
                        <a:lnSpc>
                          <a:spcPct val="107000"/>
                        </a:lnSpc>
                        <a:spcAft>
                          <a:spcPts val="0"/>
                        </a:spcAft>
                      </a:pPr>
                      <a:r>
                        <a:rPr lang="uz-Cyrl-UZ" sz="1600">
                          <a:effectLst/>
                        </a:rPr>
                        <a:t>8</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a:effectLst/>
                        </a:rPr>
                        <a:t>Qarshi</a:t>
                      </a:r>
                      <a:endParaRPr lang="ru-RU" sz="1600">
                        <a:effectLst/>
                        <a:latin typeface="Times New Roman"/>
                        <a:ea typeface="Times New Roman"/>
                      </a:endParaRPr>
                    </a:p>
                  </a:txBody>
                  <a:tcPr marL="52295" marR="52295" marT="0" marB="0" anchor="b"/>
                </a:tc>
                <a:tc>
                  <a:txBody>
                    <a:bodyPr/>
                    <a:lstStyle/>
                    <a:p>
                      <a:pPr>
                        <a:lnSpc>
                          <a:spcPct val="107000"/>
                        </a:lnSpc>
                        <a:spcAft>
                          <a:spcPts val="0"/>
                        </a:spcAft>
                      </a:pPr>
                      <a:r>
                        <a:rPr lang="en-US" sz="1600" dirty="0">
                          <a:effectLst/>
                        </a:rPr>
                        <a:t>264.5</a:t>
                      </a:r>
                      <a:endParaRPr lang="ru-RU" sz="1600" dirty="0">
                        <a:effectLst/>
                        <a:latin typeface="Times New Roman"/>
                        <a:ea typeface="Times New Roman"/>
                      </a:endParaRPr>
                    </a:p>
                  </a:txBody>
                  <a:tcPr marL="52295" marR="52295" marT="0" marB="0" anchor="b"/>
                </a:tc>
              </a:tr>
              <a:tr h="174076">
                <a:tc>
                  <a:txBody>
                    <a:bodyPr/>
                    <a:lstStyle/>
                    <a:p>
                      <a:pPr>
                        <a:lnSpc>
                          <a:spcPct val="107000"/>
                        </a:lnSpc>
                        <a:spcAft>
                          <a:spcPts val="0"/>
                        </a:spcAft>
                      </a:pPr>
                      <a:r>
                        <a:rPr lang="uz-Cyrl-UZ" sz="1600">
                          <a:effectLst/>
                        </a:rPr>
                        <a:t>9</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a:effectLst/>
                        </a:rPr>
                        <a:t>Qo’qon</a:t>
                      </a:r>
                      <a:endParaRPr lang="ru-RU" sz="1600">
                        <a:effectLst/>
                        <a:latin typeface="Times New Roman"/>
                        <a:ea typeface="Times New Roman"/>
                      </a:endParaRPr>
                    </a:p>
                  </a:txBody>
                  <a:tcPr marL="52295" marR="52295" marT="0" marB="0" anchor="b"/>
                </a:tc>
                <a:tc>
                  <a:txBody>
                    <a:bodyPr/>
                    <a:lstStyle/>
                    <a:p>
                      <a:pPr>
                        <a:lnSpc>
                          <a:spcPct val="107000"/>
                        </a:lnSpc>
                        <a:spcAft>
                          <a:spcPts val="0"/>
                        </a:spcAft>
                      </a:pPr>
                      <a:r>
                        <a:rPr lang="en-US" sz="1600">
                          <a:effectLst/>
                        </a:rPr>
                        <a:t>243.1</a:t>
                      </a:r>
                      <a:endParaRPr lang="ru-RU" sz="1600">
                        <a:effectLst/>
                        <a:latin typeface="Times New Roman"/>
                        <a:ea typeface="Times New Roman"/>
                      </a:endParaRPr>
                    </a:p>
                  </a:txBody>
                  <a:tcPr marL="52295" marR="52295" marT="0" marB="0" anchor="b"/>
                </a:tc>
              </a:tr>
              <a:tr h="348151">
                <a:tc>
                  <a:txBody>
                    <a:bodyPr/>
                    <a:lstStyle/>
                    <a:p>
                      <a:pPr>
                        <a:lnSpc>
                          <a:spcPct val="107000"/>
                        </a:lnSpc>
                        <a:spcAft>
                          <a:spcPts val="0"/>
                        </a:spcAft>
                      </a:pPr>
                      <a:r>
                        <a:rPr lang="uz-Cyrl-UZ" sz="1600">
                          <a:effectLst/>
                        </a:rPr>
                        <a:t>10</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a:effectLst/>
                        </a:rPr>
                        <a:t>Marg’ilon</a:t>
                      </a:r>
                      <a:endParaRPr lang="ru-RU" sz="1600">
                        <a:effectLst/>
                        <a:latin typeface="Times New Roman"/>
                        <a:ea typeface="Times New Roman"/>
                      </a:endParaRPr>
                    </a:p>
                  </a:txBody>
                  <a:tcPr marL="52295" marR="52295" marT="0" marB="0" anchor="b"/>
                </a:tc>
                <a:tc>
                  <a:txBody>
                    <a:bodyPr/>
                    <a:lstStyle/>
                    <a:p>
                      <a:pPr>
                        <a:lnSpc>
                          <a:spcPct val="107000"/>
                        </a:lnSpc>
                        <a:spcAft>
                          <a:spcPts val="0"/>
                        </a:spcAft>
                      </a:pPr>
                      <a:r>
                        <a:rPr lang="en-US" sz="1600" dirty="0">
                          <a:effectLst/>
                        </a:rPr>
                        <a:t>225.5</a:t>
                      </a:r>
                      <a:endParaRPr lang="ru-RU" sz="1600" dirty="0">
                        <a:effectLst/>
                        <a:latin typeface="Times New Roman"/>
                        <a:ea typeface="Times New Roman"/>
                      </a:endParaRPr>
                    </a:p>
                  </a:txBody>
                  <a:tcPr marL="52295" marR="52295" marT="0" marB="0" anchor="b"/>
                </a:tc>
              </a:tr>
              <a:tr h="348151">
                <a:tc>
                  <a:txBody>
                    <a:bodyPr/>
                    <a:lstStyle/>
                    <a:p>
                      <a:pPr>
                        <a:lnSpc>
                          <a:spcPct val="107000"/>
                        </a:lnSpc>
                        <a:spcAft>
                          <a:spcPts val="0"/>
                        </a:spcAft>
                      </a:pPr>
                      <a:r>
                        <a:rPr lang="uz-Cyrl-UZ" sz="1600">
                          <a:effectLst/>
                        </a:rPr>
                        <a:t>11</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a:effectLst/>
                        </a:rPr>
                        <a:t>Angren</a:t>
                      </a:r>
                      <a:endParaRPr lang="ru-RU" sz="1600">
                        <a:effectLst/>
                        <a:latin typeface="Times New Roman"/>
                        <a:ea typeface="Times New Roman"/>
                      </a:endParaRPr>
                    </a:p>
                  </a:txBody>
                  <a:tcPr marL="52295" marR="52295" marT="0" marB="0" anchor="b"/>
                </a:tc>
                <a:tc>
                  <a:txBody>
                    <a:bodyPr/>
                    <a:lstStyle/>
                    <a:p>
                      <a:pPr>
                        <a:lnSpc>
                          <a:spcPct val="107000"/>
                        </a:lnSpc>
                        <a:spcAft>
                          <a:spcPts val="0"/>
                        </a:spcAft>
                      </a:pPr>
                      <a:r>
                        <a:rPr lang="en-US" sz="1600" dirty="0">
                          <a:effectLst/>
                        </a:rPr>
                        <a:t>183.2</a:t>
                      </a:r>
                      <a:endParaRPr lang="ru-RU" sz="1600" dirty="0">
                        <a:effectLst/>
                        <a:latin typeface="Times New Roman"/>
                        <a:ea typeface="Times New Roman"/>
                      </a:endParaRPr>
                    </a:p>
                  </a:txBody>
                  <a:tcPr marL="52295" marR="52295" marT="0" marB="0" anchor="b"/>
                </a:tc>
              </a:tr>
              <a:tr h="348151">
                <a:tc>
                  <a:txBody>
                    <a:bodyPr/>
                    <a:lstStyle/>
                    <a:p>
                      <a:pPr>
                        <a:lnSpc>
                          <a:spcPct val="107000"/>
                        </a:lnSpc>
                        <a:spcAft>
                          <a:spcPts val="0"/>
                        </a:spcAft>
                      </a:pPr>
                      <a:r>
                        <a:rPr lang="uz-Cyrl-UZ" sz="1600">
                          <a:effectLst/>
                        </a:rPr>
                        <a:t>12</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en-US" sz="1600">
                          <a:effectLst/>
                        </a:rPr>
                        <a:t>Jizzax</a:t>
                      </a:r>
                      <a:endParaRPr lang="ru-RU" sz="1600">
                        <a:effectLst/>
                        <a:latin typeface="Times New Roman"/>
                        <a:ea typeface="Times New Roman"/>
                      </a:endParaRPr>
                    </a:p>
                  </a:txBody>
                  <a:tcPr marL="52295" marR="52295" marT="0" marB="0" anchor="b"/>
                </a:tc>
                <a:tc>
                  <a:txBody>
                    <a:bodyPr/>
                    <a:lstStyle/>
                    <a:p>
                      <a:pPr>
                        <a:lnSpc>
                          <a:spcPct val="107000"/>
                        </a:lnSpc>
                        <a:spcAft>
                          <a:spcPts val="0"/>
                        </a:spcAft>
                      </a:pPr>
                      <a:r>
                        <a:rPr lang="en-US" sz="1600" dirty="0">
                          <a:effectLst/>
                        </a:rPr>
                        <a:t>169.6</a:t>
                      </a:r>
                      <a:endParaRPr lang="ru-RU" sz="1600" dirty="0">
                        <a:effectLst/>
                        <a:latin typeface="Times New Roman"/>
                        <a:ea typeface="Times New Roman"/>
                      </a:endParaRPr>
                    </a:p>
                  </a:txBody>
                  <a:tcPr marL="52295" marR="52295" marT="0" marB="0" anchor="b"/>
                </a:tc>
              </a:tr>
              <a:tr h="348151">
                <a:tc>
                  <a:txBody>
                    <a:bodyPr/>
                    <a:lstStyle/>
                    <a:p>
                      <a:pPr>
                        <a:lnSpc>
                          <a:spcPct val="107000"/>
                        </a:lnSpc>
                        <a:spcAft>
                          <a:spcPts val="0"/>
                        </a:spcAft>
                      </a:pPr>
                      <a:r>
                        <a:rPr lang="uz-Cyrl-UZ" sz="1600">
                          <a:effectLst/>
                        </a:rPr>
                        <a:t>13</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a:effectLst/>
                        </a:rPr>
                        <a:t>Chirchiq</a:t>
                      </a:r>
                      <a:endParaRPr lang="ru-RU" sz="1600">
                        <a:effectLst/>
                        <a:latin typeface="Times New Roman"/>
                        <a:ea typeface="Times New Roman"/>
                      </a:endParaRPr>
                    </a:p>
                  </a:txBody>
                  <a:tcPr marL="52295" marR="52295" marT="0" marB="0" anchor="b"/>
                </a:tc>
                <a:tc>
                  <a:txBody>
                    <a:bodyPr/>
                    <a:lstStyle/>
                    <a:p>
                      <a:pPr>
                        <a:lnSpc>
                          <a:spcPct val="107000"/>
                        </a:lnSpc>
                        <a:spcAft>
                          <a:spcPts val="0"/>
                        </a:spcAft>
                      </a:pPr>
                      <a:r>
                        <a:rPr lang="en-US" sz="1600" dirty="0">
                          <a:effectLst/>
                        </a:rPr>
                        <a:t>153.8</a:t>
                      </a:r>
                      <a:endParaRPr lang="ru-RU" sz="1600" dirty="0">
                        <a:effectLst/>
                        <a:latin typeface="Times New Roman"/>
                        <a:ea typeface="Times New Roman"/>
                      </a:endParaRPr>
                    </a:p>
                  </a:txBody>
                  <a:tcPr marL="52295" marR="52295" marT="0" marB="0" anchor="b"/>
                </a:tc>
              </a:tr>
              <a:tr h="348151">
                <a:tc>
                  <a:txBody>
                    <a:bodyPr/>
                    <a:lstStyle/>
                    <a:p>
                      <a:pPr>
                        <a:lnSpc>
                          <a:spcPct val="107000"/>
                        </a:lnSpc>
                        <a:spcAft>
                          <a:spcPts val="0"/>
                        </a:spcAft>
                      </a:pPr>
                      <a:r>
                        <a:rPr lang="uz-Cyrl-UZ" sz="1600">
                          <a:effectLst/>
                        </a:rPr>
                        <a:t>14</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a:effectLst/>
                        </a:rPr>
                        <a:t>Termiz</a:t>
                      </a:r>
                      <a:endParaRPr lang="ru-RU" sz="1600">
                        <a:effectLst/>
                        <a:latin typeface="Times New Roman"/>
                        <a:ea typeface="Times New Roman"/>
                      </a:endParaRPr>
                    </a:p>
                  </a:txBody>
                  <a:tcPr marL="52295" marR="52295" marT="0" marB="0" anchor="b"/>
                </a:tc>
                <a:tc>
                  <a:txBody>
                    <a:bodyPr/>
                    <a:lstStyle/>
                    <a:p>
                      <a:pPr>
                        <a:lnSpc>
                          <a:spcPct val="107000"/>
                        </a:lnSpc>
                        <a:spcAft>
                          <a:spcPts val="0"/>
                        </a:spcAft>
                      </a:pPr>
                      <a:r>
                        <a:rPr lang="en-US" sz="1600" dirty="0">
                          <a:effectLst/>
                        </a:rPr>
                        <a:t>142.1</a:t>
                      </a:r>
                      <a:endParaRPr lang="ru-RU" sz="1600" dirty="0">
                        <a:effectLst/>
                        <a:latin typeface="Times New Roman"/>
                        <a:ea typeface="Times New Roman"/>
                      </a:endParaRPr>
                    </a:p>
                  </a:txBody>
                  <a:tcPr marL="52295" marR="52295" marT="0" marB="0" anchor="b"/>
                </a:tc>
              </a:tr>
              <a:tr h="348151">
                <a:tc>
                  <a:txBody>
                    <a:bodyPr/>
                    <a:lstStyle/>
                    <a:p>
                      <a:pPr>
                        <a:lnSpc>
                          <a:spcPct val="107000"/>
                        </a:lnSpc>
                        <a:spcAft>
                          <a:spcPts val="0"/>
                        </a:spcAft>
                      </a:pPr>
                      <a:r>
                        <a:rPr lang="uz-Cyrl-UZ" sz="1600">
                          <a:effectLst/>
                        </a:rPr>
                        <a:t>15</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a:effectLst/>
                        </a:rPr>
                        <a:t>Urganch</a:t>
                      </a:r>
                      <a:endParaRPr lang="ru-RU" sz="1600">
                        <a:effectLst/>
                        <a:latin typeface="Times New Roman"/>
                        <a:ea typeface="Times New Roman"/>
                      </a:endParaRPr>
                    </a:p>
                  </a:txBody>
                  <a:tcPr marL="52295" marR="52295" marT="0" marB="0" anchor="b"/>
                </a:tc>
                <a:tc>
                  <a:txBody>
                    <a:bodyPr/>
                    <a:lstStyle/>
                    <a:p>
                      <a:pPr algn="r">
                        <a:lnSpc>
                          <a:spcPct val="107000"/>
                        </a:lnSpc>
                        <a:spcAft>
                          <a:spcPts val="0"/>
                        </a:spcAft>
                      </a:pPr>
                      <a:r>
                        <a:rPr lang="ru-RU" sz="1600" dirty="0">
                          <a:effectLst/>
                        </a:rPr>
                        <a:t>139,3</a:t>
                      </a:r>
                      <a:endParaRPr lang="ru-RU" sz="1600" dirty="0">
                        <a:effectLst/>
                        <a:latin typeface="Times New Roman"/>
                        <a:ea typeface="Times New Roman"/>
                      </a:endParaRPr>
                    </a:p>
                  </a:txBody>
                  <a:tcPr marL="52295" marR="52295" marT="0" marB="0" anchor="b"/>
                </a:tc>
              </a:tr>
              <a:tr h="348151">
                <a:tc>
                  <a:txBody>
                    <a:bodyPr/>
                    <a:lstStyle/>
                    <a:p>
                      <a:pPr>
                        <a:lnSpc>
                          <a:spcPct val="107000"/>
                        </a:lnSpc>
                        <a:spcAft>
                          <a:spcPts val="0"/>
                        </a:spcAft>
                      </a:pPr>
                      <a:r>
                        <a:rPr lang="uz-Cyrl-UZ" sz="1600">
                          <a:effectLst/>
                        </a:rPr>
                        <a:t>16</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a:effectLst/>
                        </a:rPr>
                        <a:t>Navoiy</a:t>
                      </a:r>
                      <a:endParaRPr lang="ru-RU" sz="1600">
                        <a:effectLst/>
                        <a:latin typeface="Times New Roman"/>
                        <a:ea typeface="Times New Roman"/>
                      </a:endParaRPr>
                    </a:p>
                  </a:txBody>
                  <a:tcPr marL="52295" marR="52295" marT="0" marB="0" anchor="b"/>
                </a:tc>
                <a:tc>
                  <a:txBody>
                    <a:bodyPr/>
                    <a:lstStyle/>
                    <a:p>
                      <a:pPr>
                        <a:lnSpc>
                          <a:spcPct val="107000"/>
                        </a:lnSpc>
                        <a:spcAft>
                          <a:spcPts val="0"/>
                        </a:spcAft>
                      </a:pPr>
                      <a:r>
                        <a:rPr lang="en-US" sz="1600" dirty="0">
                          <a:effectLst/>
                        </a:rPr>
                        <a:t>134.1</a:t>
                      </a:r>
                      <a:endParaRPr lang="ru-RU" sz="1600" dirty="0">
                        <a:effectLst/>
                        <a:latin typeface="Times New Roman"/>
                        <a:ea typeface="Times New Roman"/>
                      </a:endParaRPr>
                    </a:p>
                  </a:txBody>
                  <a:tcPr marL="52295" marR="52295" marT="0" marB="0" anchor="b"/>
                </a:tc>
              </a:tr>
              <a:tr h="348151">
                <a:tc>
                  <a:txBody>
                    <a:bodyPr/>
                    <a:lstStyle/>
                    <a:p>
                      <a:pPr>
                        <a:lnSpc>
                          <a:spcPct val="107000"/>
                        </a:lnSpc>
                        <a:spcAft>
                          <a:spcPts val="0"/>
                        </a:spcAft>
                      </a:pPr>
                      <a:r>
                        <a:rPr lang="uz-Cyrl-UZ" sz="1600">
                          <a:effectLst/>
                        </a:rPr>
                        <a:t>17</a:t>
                      </a:r>
                      <a:endParaRPr lang="ru-RU" sz="1600">
                        <a:effectLst/>
                        <a:latin typeface="Times New Roman"/>
                        <a:ea typeface="Times New Roman"/>
                      </a:endParaRPr>
                    </a:p>
                  </a:txBody>
                  <a:tcPr marL="52295" marR="52295" marT="0" marB="0"/>
                </a:tc>
                <a:tc>
                  <a:txBody>
                    <a:bodyPr/>
                    <a:lstStyle/>
                    <a:p>
                      <a:pPr>
                        <a:lnSpc>
                          <a:spcPct val="107000"/>
                        </a:lnSpc>
                        <a:spcAft>
                          <a:spcPts val="0"/>
                        </a:spcAft>
                      </a:pPr>
                      <a:r>
                        <a:rPr lang="uz-Cyrl-UZ" sz="1600">
                          <a:effectLst/>
                        </a:rPr>
                        <a:t>Olmaliq</a:t>
                      </a:r>
                      <a:endParaRPr lang="ru-RU" sz="1600">
                        <a:effectLst/>
                        <a:latin typeface="Times New Roman"/>
                        <a:ea typeface="Times New Roman"/>
                      </a:endParaRPr>
                    </a:p>
                  </a:txBody>
                  <a:tcPr marL="52295" marR="52295" marT="0" marB="0" anchor="b"/>
                </a:tc>
                <a:tc>
                  <a:txBody>
                    <a:bodyPr/>
                    <a:lstStyle/>
                    <a:p>
                      <a:pPr>
                        <a:lnSpc>
                          <a:spcPct val="107000"/>
                        </a:lnSpc>
                        <a:spcAft>
                          <a:spcPts val="0"/>
                        </a:spcAft>
                      </a:pPr>
                      <a:r>
                        <a:rPr lang="en-US" sz="1600" dirty="0">
                          <a:effectLst/>
                        </a:rPr>
                        <a:t>126.0</a:t>
                      </a:r>
                      <a:endParaRPr lang="ru-RU" sz="1600" dirty="0">
                        <a:effectLst/>
                        <a:latin typeface="Times New Roman"/>
                        <a:ea typeface="Times New Roman"/>
                      </a:endParaRPr>
                    </a:p>
                  </a:txBody>
                  <a:tcPr marL="52295" marR="52295" marT="0" marB="0" anchor="b"/>
                </a:tc>
              </a:tr>
            </a:tbl>
          </a:graphicData>
        </a:graphic>
      </p:graphicFrame>
    </p:spTree>
    <p:extLst>
      <p:ext uri="{BB962C8B-B14F-4D97-AF65-F5344CB8AC3E}">
        <p14:creationId xmlns:p14="http://schemas.microsoft.com/office/powerpoint/2010/main" val="87625753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normAutofit fontScale="90000"/>
          </a:bodyPr>
          <a:lstStyle/>
          <a:p>
            <a:r>
              <a:rPr lang="uz-Cyrl-UZ" b="1" dirty="0"/>
              <a:t>O’zbekistonning urbanistik </a:t>
            </a:r>
            <a:r>
              <a:rPr lang="uz-Cyrl-UZ" b="1" dirty="0" smtClean="0"/>
              <a:t>siyosati</a:t>
            </a:r>
            <a:endParaRPr lang="ru-RU" dirty="0"/>
          </a:p>
        </p:txBody>
      </p:sp>
      <p:sp>
        <p:nvSpPr>
          <p:cNvPr id="3" name="Объект 2"/>
          <p:cNvSpPr>
            <a:spLocks noGrp="1"/>
          </p:cNvSpPr>
          <p:nvPr>
            <p:ph idx="1"/>
          </p:nvPr>
        </p:nvSpPr>
        <p:spPr/>
        <p:style>
          <a:lnRef idx="1">
            <a:schemeClr val="accent4"/>
          </a:lnRef>
          <a:fillRef idx="3">
            <a:schemeClr val="accent4"/>
          </a:fillRef>
          <a:effectRef idx="2">
            <a:schemeClr val="accent4"/>
          </a:effectRef>
          <a:fontRef idx="minor">
            <a:schemeClr val="lt1"/>
          </a:fontRef>
        </p:style>
        <p:txBody>
          <a:bodyPr>
            <a:normAutofit fontScale="85000" lnSpcReduction="20000"/>
          </a:bodyPr>
          <a:lstStyle/>
          <a:p>
            <a:r>
              <a:rPr lang="uz-Cyrl-UZ" dirty="0"/>
              <a:t>Mustaqillik yillarida respublika hukumati tomonidan hududlar infratuzilmasinirivojlantirishga katta e’tibor qaratilishi, nafaqat iqtisodiy rivojlanishi past bo’lgan hududlar salohiyatini oshirishga, shu bilan birga bu joylarda urbanizatsiya jarayonining jadallashuviga, yangi shahar aholi manzilgohlarining vujudga kelishiga ham ta’sir qiladi.</a:t>
            </a:r>
            <a:endParaRPr lang="ru-RU" dirty="0"/>
          </a:p>
          <a:p>
            <a:r>
              <a:rPr lang="uz-Cyrl-UZ" dirty="0" smtClean="0"/>
              <a:t>Urbanizatsiya </a:t>
            </a:r>
            <a:r>
              <a:rPr lang="uz-Cyrl-UZ" dirty="0"/>
              <a:t>darajasidagi o’zgarishlar avvalo hududlarning demografik vaziyati, iqtisodiyotining ixtisoslashuvi va tarmoqlar tarkibidan tashqari ayrim tuman markazlariga shahar va shaharcha maqomining berilishi, ishlab chiqarishni hududiy tashkil etish, shaharlarni rivojlantirish masalalariga ham bog’liqdir. </a:t>
            </a:r>
            <a:endParaRPr lang="ru-RU" dirty="0"/>
          </a:p>
        </p:txBody>
      </p:sp>
    </p:spTree>
    <p:extLst>
      <p:ext uri="{BB962C8B-B14F-4D97-AF65-F5344CB8AC3E}">
        <p14:creationId xmlns:p14="http://schemas.microsoft.com/office/powerpoint/2010/main" val="382424182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16632"/>
            <a:ext cx="8229600" cy="6336704"/>
          </a:xfrm>
        </p:spPr>
        <p:style>
          <a:lnRef idx="2">
            <a:schemeClr val="accent1">
              <a:shade val="50000"/>
            </a:schemeClr>
          </a:lnRef>
          <a:fillRef idx="1">
            <a:schemeClr val="accent1"/>
          </a:fillRef>
          <a:effectRef idx="0">
            <a:schemeClr val="accent1"/>
          </a:effectRef>
          <a:fontRef idx="minor">
            <a:schemeClr val="lt1"/>
          </a:fontRef>
        </p:style>
        <p:txBody>
          <a:bodyPr>
            <a:normAutofit fontScale="70000" lnSpcReduction="20000"/>
          </a:bodyPr>
          <a:lstStyle/>
          <a:p>
            <a:r>
              <a:rPr lang="uz-Cyrl-UZ" dirty="0"/>
              <a:t>O’zbekiston Respublikasida ma’muriy-hududiy tuzilish, toponimik ob’ektlarga nom berish va ularning nomlarini o’zgartirish masalalarini hal etish tartibi to’g’risidagi O’zbekiston Respublikasi Oliy Majlisi qonunining 12-moddasiga muvofiq, O’zbekiston Respublikasi Prezidentining «O’zbekiston Respublikasi aholi punktlarining ma’muriy-hududiy tuzilishini yanada takomillashtirish chora-tadbirlari to’g’risida»gi 2005 yil 14 iyuldagi PQ-120-sonli qaroriga binoan 2000 dan ortiq kishi yashaydigan, Qonunda ko’zda tutilgan moddalarga mos keladigan qishloqlarni shaharchalarga aylantirish bo’yicha 2009 yil 13 martda Vazirlar Mahkamasining 68-sonli «O’zbekiston Respublikasi aholi punktlarining ma’muriy-hududiy tuzilishini takomillashtirishga doir qo’shimcha chora-tadbirlar to’g’risida»gi Qaroriga binoan yirik va katta shaharlar salohiyatini oshirish, ularda iqtisodiyotning ustuvor tarmoqlarini shakllantirish va takomillashtirish uchun qilinayotgan sa’iy-harakatlar bois, mamlakatda 966 ta qishloq aholi punktlari shaharchalarga aylantirildi. Jumladan, Andijon viloyatida 78 ta, Namangan viloyatida 109 ta va Farg’ona viloyatida 196 ta qishloq aholi punktlariga shaharcha maqomi berildi.</a:t>
            </a:r>
            <a:endParaRPr lang="ru-RU" dirty="0"/>
          </a:p>
          <a:p>
            <a:endParaRPr lang="ru-RU" dirty="0"/>
          </a:p>
        </p:txBody>
      </p:sp>
    </p:spTree>
    <p:extLst>
      <p:ext uri="{BB962C8B-B14F-4D97-AF65-F5344CB8AC3E}">
        <p14:creationId xmlns:p14="http://schemas.microsoft.com/office/powerpoint/2010/main" val="25687712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4294967295"/>
          </p:nvPr>
        </p:nvSpPr>
        <p:spPr>
          <a:xfrm>
            <a:off x="1143000" y="731520"/>
            <a:ext cx="6400800" cy="3474720"/>
          </a:xfrm>
          <a:prstGeom prst="rect">
            <a:avLst/>
          </a:prstGeom>
        </p:spPr>
        <p:txBody>
          <a:bodyPr/>
          <a:lstStyle/>
          <a:p>
            <a:endParaRPr lang="ru-RU"/>
          </a:p>
        </p:txBody>
      </p:sp>
      <p:pic>
        <p:nvPicPr>
          <p:cNvPr id="3074" name="Picture 2" descr="C:\Documents and Settings\User\Рабочий стол\Aholiga doir rasmlar\world-population-day_647_07111612064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30613"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Выноска-облако 3"/>
          <p:cNvSpPr/>
          <p:nvPr/>
        </p:nvSpPr>
        <p:spPr>
          <a:xfrm>
            <a:off x="1691680" y="476672"/>
            <a:ext cx="7128792" cy="2592288"/>
          </a:xfrm>
          <a:prstGeom prst="cloudCallout">
            <a:avLst>
              <a:gd name="adj1" fmla="val -35230"/>
              <a:gd name="adj2" fmla="val 12944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i="1" dirty="0" err="1" smtClean="0">
                <a:solidFill>
                  <a:schemeClr val="accent6">
                    <a:lumMod val="50000"/>
                  </a:schemeClr>
                </a:solidFill>
              </a:rPr>
              <a:t>E’tiboringiz</a:t>
            </a:r>
            <a:r>
              <a:rPr lang="en-US" sz="4400" b="1" i="1" dirty="0" smtClean="0">
                <a:solidFill>
                  <a:schemeClr val="accent6">
                    <a:lumMod val="50000"/>
                  </a:schemeClr>
                </a:solidFill>
              </a:rPr>
              <a:t> </a:t>
            </a:r>
            <a:r>
              <a:rPr lang="en-US" sz="4400" b="1" i="1" dirty="0" err="1" smtClean="0">
                <a:solidFill>
                  <a:schemeClr val="accent6">
                    <a:lumMod val="50000"/>
                  </a:schemeClr>
                </a:solidFill>
              </a:rPr>
              <a:t>uchun</a:t>
            </a:r>
            <a:r>
              <a:rPr lang="en-US" sz="4400" b="1" i="1" dirty="0" smtClean="0">
                <a:solidFill>
                  <a:schemeClr val="accent6">
                    <a:lumMod val="50000"/>
                  </a:schemeClr>
                </a:solidFill>
              </a:rPr>
              <a:t> </a:t>
            </a:r>
            <a:r>
              <a:rPr lang="en-US" sz="4400" b="1" i="1" dirty="0" err="1" smtClean="0">
                <a:solidFill>
                  <a:schemeClr val="accent6">
                    <a:lumMod val="50000"/>
                  </a:schemeClr>
                </a:solidFill>
              </a:rPr>
              <a:t>raxmat</a:t>
            </a:r>
            <a:r>
              <a:rPr lang="en-US" sz="4400" b="1" i="1" dirty="0" smtClean="0">
                <a:solidFill>
                  <a:schemeClr val="accent6">
                    <a:lumMod val="50000"/>
                  </a:schemeClr>
                </a:solidFill>
              </a:rPr>
              <a:t>.</a:t>
            </a:r>
            <a:endParaRPr lang="ru-RU" sz="4400" b="1" i="1" dirty="0">
              <a:solidFill>
                <a:schemeClr val="accent6">
                  <a:lumMod val="50000"/>
                </a:schemeClr>
              </a:solidFill>
            </a:endParaRPr>
          </a:p>
        </p:txBody>
      </p:sp>
    </p:spTree>
    <p:extLst>
      <p:ext uri="{BB962C8B-B14F-4D97-AF65-F5344CB8AC3E}">
        <p14:creationId xmlns:p14="http://schemas.microsoft.com/office/powerpoint/2010/main" val="377547126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141</TotalTime>
  <Words>1438</Words>
  <Application>Microsoft Office PowerPoint</Application>
  <PresentationFormat>Экран (4:3)</PresentationFormat>
  <Paragraphs>118</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Sharlarning funksional tipalaogiyasi </vt:lpstr>
      <vt:lpstr>Odatda shaharlar quydagi funktsional tiplarga bo’linadi.</vt:lpstr>
      <vt:lpstr>Презентация PowerPoint</vt:lpstr>
      <vt:lpstr>Презентация PowerPoint</vt:lpstr>
      <vt:lpstr>Poytaxt shaharlar </vt:lpstr>
      <vt:lpstr>3 . Shaharlar klassifikatsiyasi </vt:lpstr>
      <vt:lpstr>Maxsus ilmiy tadqiqotlarda esa shaharlar klassifikatsiyasi ancha keng turlangan bo’ladi:</vt:lpstr>
      <vt:lpstr>Презентация PowerPoint</vt:lpstr>
      <vt:lpstr>Umumun, respublikamizda 17 ta yirik shaharlar bor. Ular (aholasi ming kishi hisobida, 1.01.2017 y) </vt:lpstr>
      <vt:lpstr>O’zbekistonning urbanistik siyosati</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Mavzu: Shaharlar aholi soni va zichligi funktsiyalari bo’yicha guruhlash  </dc:title>
  <dc:creator>acer</dc:creator>
  <cp:lastModifiedBy>acer</cp:lastModifiedBy>
  <cp:revision>18</cp:revision>
  <dcterms:created xsi:type="dcterms:W3CDTF">2019-04-14T13:39:42Z</dcterms:created>
  <dcterms:modified xsi:type="dcterms:W3CDTF">2019-05-18T13:02:01Z</dcterms:modified>
</cp:coreProperties>
</file>