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4" r:id="rId5"/>
    <p:sldId id="259" r:id="rId6"/>
    <p:sldId id="260" r:id="rId7"/>
    <p:sldId id="261" r:id="rId8"/>
    <p:sldId id="262" r:id="rId9"/>
    <p:sldId id="263" r:id="rId10"/>
    <p:sldId id="265" r:id="rId11"/>
    <p:sldId id="264" r:id="rId12"/>
    <p:sldId id="279" r:id="rId13"/>
    <p:sldId id="266" r:id="rId14"/>
    <p:sldId id="267" r:id="rId15"/>
    <p:sldId id="270" r:id="rId16"/>
    <p:sldId id="285" r:id="rId17"/>
    <p:sldId id="284" r:id="rId18"/>
    <p:sldId id="272" r:id="rId19"/>
    <p:sldId id="273" r:id="rId20"/>
    <p:sldId id="286" r:id="rId21"/>
    <p:sldId id="276" r:id="rId22"/>
    <p:sldId id="287" r:id="rId23"/>
    <p:sldId id="277" r:id="rId24"/>
    <p:sldId id="278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59" d="100"/>
          <a:sy n="59" d="100"/>
        </p:scale>
        <p:origin x="-1080" y="-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AE8A-8F85-4C6B-81E6-1A219548BA1E}" type="datetimeFigureOut">
              <a:rPr lang="ru-RU" smtClean="0"/>
              <a:t>пт 17.05.19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B1C9-5872-418F-B357-3E723D21BB3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0907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AE8A-8F85-4C6B-81E6-1A219548BA1E}" type="datetimeFigureOut">
              <a:rPr lang="ru-RU" smtClean="0"/>
              <a:t>пт 17.05.19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B1C9-5872-418F-B357-3E723D21BB3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1091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AE8A-8F85-4C6B-81E6-1A219548BA1E}" type="datetimeFigureOut">
              <a:rPr lang="ru-RU" smtClean="0"/>
              <a:t>пт 17.05.19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B1C9-5872-418F-B357-3E723D21BB3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169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AE8A-8F85-4C6B-81E6-1A219548BA1E}" type="datetimeFigureOut">
              <a:rPr lang="ru-RU" smtClean="0"/>
              <a:t>пт 17.05.19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B1C9-5872-418F-B357-3E723D21BB3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380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AE8A-8F85-4C6B-81E6-1A219548BA1E}" type="datetimeFigureOut">
              <a:rPr lang="ru-RU" smtClean="0"/>
              <a:t>пт 17.05.19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B1C9-5872-418F-B357-3E723D21BB3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9295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AE8A-8F85-4C6B-81E6-1A219548BA1E}" type="datetimeFigureOut">
              <a:rPr lang="ru-RU" smtClean="0"/>
              <a:t>пт 17.05.19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B1C9-5872-418F-B357-3E723D21BB3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4167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AE8A-8F85-4C6B-81E6-1A219548BA1E}" type="datetimeFigureOut">
              <a:rPr lang="ru-RU" smtClean="0"/>
              <a:t>пт 17.05.19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B1C9-5872-418F-B357-3E723D21BB3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4288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AE8A-8F85-4C6B-81E6-1A219548BA1E}" type="datetimeFigureOut">
              <a:rPr lang="ru-RU" smtClean="0"/>
              <a:t>пт 17.05.19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B1C9-5872-418F-B357-3E723D21BB3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3076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AE8A-8F85-4C6B-81E6-1A219548BA1E}" type="datetimeFigureOut">
              <a:rPr lang="ru-RU" smtClean="0"/>
              <a:t>пт 17.05.19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B1C9-5872-418F-B357-3E723D21BB3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2595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AE8A-8F85-4C6B-81E6-1A219548BA1E}" type="datetimeFigureOut">
              <a:rPr lang="ru-RU" smtClean="0"/>
              <a:t>пт 17.05.19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B1C9-5872-418F-B357-3E723D21BB3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056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AE8A-8F85-4C6B-81E6-1A219548BA1E}" type="datetimeFigureOut">
              <a:rPr lang="ru-RU" smtClean="0"/>
              <a:t>пт 17.05.19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B1C9-5872-418F-B357-3E723D21BB3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5223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EAE8A-8F85-4C6B-81E6-1A219548BA1E}" type="datetimeFigureOut">
              <a:rPr lang="ru-RU" smtClean="0"/>
              <a:t>пт 17.05.19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CB1C9-5872-418F-B357-3E723D21BB3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773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025692" y="4670167"/>
            <a:ext cx="664284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705" marR="539750">
              <a:spcAft>
                <a:spcPts val="0"/>
              </a:spcAft>
            </a:pPr>
            <a:r>
              <a:rPr lang="en-US" sz="3200" b="1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Mavzu</a:t>
            </a:r>
            <a:r>
              <a:rPr lang="en-US" sz="32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b="1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Aholining</a:t>
            </a:r>
            <a:r>
              <a:rPr lang="en-US" sz="32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iqtisodiy</a:t>
            </a:r>
            <a:r>
              <a:rPr lang="en-US" sz="32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b="1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ma’lumotlilik</a:t>
            </a:r>
            <a:r>
              <a:rPr lang="en-US" sz="32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ijtimoiy</a:t>
            </a:r>
            <a:r>
              <a:rPr lang="en-US" sz="32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tarkibi</a:t>
            </a:r>
            <a:r>
              <a:rPr lang="en-US" sz="32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3200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433236" cy="380645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079" y="-41238"/>
            <a:ext cx="5046921" cy="3847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194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Скругленный прямоугольник 7"/>
          <p:cNvSpPr/>
          <p:nvPr/>
        </p:nvSpPr>
        <p:spPr>
          <a:xfrm>
            <a:off x="0" y="107256"/>
            <a:ext cx="12192000" cy="41360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1210339" y="1267118"/>
            <a:ext cx="4391247" cy="1275907"/>
          </a:xfrm>
          <a:prstGeom prst="rightArrow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/>
              <a:t>1. </a:t>
            </a:r>
            <a:r>
              <a:rPr lang="en-US" sz="2000" dirty="0" err="1"/>
              <a:t>Aholining</a:t>
            </a:r>
            <a:r>
              <a:rPr lang="en-US" sz="2000" dirty="0"/>
              <a:t> </a:t>
            </a:r>
            <a:r>
              <a:rPr lang="en-US" sz="2000" dirty="0" err="1"/>
              <a:t>iqtisodiy</a:t>
            </a:r>
            <a:r>
              <a:rPr lang="en-US" sz="2000" dirty="0"/>
              <a:t> </a:t>
            </a:r>
            <a:r>
              <a:rPr lang="en-US" sz="2000" dirty="0" err="1"/>
              <a:t>tarkibi</a:t>
            </a:r>
            <a:r>
              <a:rPr lang="en-US" sz="2000" dirty="0"/>
              <a:t>. </a:t>
            </a:r>
            <a:endParaRPr lang="ru-RU" sz="2000" dirty="0"/>
          </a:p>
        </p:txBody>
      </p:sp>
      <p:sp>
        <p:nvSpPr>
          <p:cNvPr id="10" name="Стрелка вправо 9"/>
          <p:cNvSpPr/>
          <p:nvPr/>
        </p:nvSpPr>
        <p:spPr>
          <a:xfrm>
            <a:off x="3905693" y="2971598"/>
            <a:ext cx="4380614" cy="1197167"/>
          </a:xfrm>
          <a:prstGeom prst="rightArrow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/>
              <a:t>3. </a:t>
            </a:r>
            <a:r>
              <a:rPr lang="en-US" sz="2000" dirty="0" err="1"/>
              <a:t>Aholining</a:t>
            </a:r>
            <a:r>
              <a:rPr lang="en-US" sz="2000" dirty="0"/>
              <a:t> </a:t>
            </a:r>
            <a:r>
              <a:rPr lang="en-US" sz="2000" dirty="0" err="1"/>
              <a:t>ijtimoiy</a:t>
            </a:r>
            <a:r>
              <a:rPr lang="en-US" sz="2000" dirty="0"/>
              <a:t> </a:t>
            </a:r>
            <a:r>
              <a:rPr lang="en-US" sz="2000" dirty="0" err="1"/>
              <a:t>tarkibi</a:t>
            </a:r>
            <a:r>
              <a:rPr lang="en-US" sz="2000" dirty="0"/>
              <a:t> </a:t>
            </a:r>
            <a:endParaRPr lang="ru-RU" sz="2000" dirty="0"/>
          </a:p>
        </p:txBody>
      </p:sp>
      <p:sp>
        <p:nvSpPr>
          <p:cNvPr id="11" name="Стрелка вправо 10"/>
          <p:cNvSpPr/>
          <p:nvPr/>
        </p:nvSpPr>
        <p:spPr>
          <a:xfrm>
            <a:off x="7515446" y="1267118"/>
            <a:ext cx="4561367" cy="1275907"/>
          </a:xfrm>
          <a:prstGeom prst="rightArrow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dirty="0"/>
              <a:t>2. </a:t>
            </a:r>
            <a:r>
              <a:rPr lang="en-US" sz="2000" dirty="0" err="1"/>
              <a:t>Aholining</a:t>
            </a:r>
            <a:r>
              <a:rPr lang="en-US" sz="2000" dirty="0"/>
              <a:t> </a:t>
            </a:r>
            <a:r>
              <a:rPr lang="en-US" sz="2000" dirty="0" err="1"/>
              <a:t>ma’lumotlilik</a:t>
            </a:r>
            <a:r>
              <a:rPr lang="en-US" sz="2000" dirty="0"/>
              <a:t> </a:t>
            </a:r>
            <a:r>
              <a:rPr lang="en-US" sz="2000" dirty="0" err="1"/>
              <a:t>darajasi</a:t>
            </a:r>
            <a:r>
              <a:rPr lang="en-US" sz="2000" dirty="0"/>
              <a:t>. </a:t>
            </a:r>
            <a:endParaRPr lang="ru-RU" sz="2000" dirty="0"/>
          </a:p>
        </p:txBody>
      </p:sp>
      <p:sp>
        <p:nvSpPr>
          <p:cNvPr id="12" name="5-конечная звезда 11"/>
          <p:cNvSpPr/>
          <p:nvPr/>
        </p:nvSpPr>
        <p:spPr>
          <a:xfrm>
            <a:off x="30125" y="1388166"/>
            <a:ext cx="914400" cy="914400"/>
          </a:xfrm>
          <a:prstGeom prst="star5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ru-RU" dirty="0"/>
          </a:p>
        </p:txBody>
      </p:sp>
      <p:sp>
        <p:nvSpPr>
          <p:cNvPr id="14" name="5-конечная звезда 13"/>
          <p:cNvSpPr/>
          <p:nvPr/>
        </p:nvSpPr>
        <p:spPr>
          <a:xfrm>
            <a:off x="6354725" y="1472761"/>
            <a:ext cx="914400" cy="914400"/>
          </a:xfrm>
          <a:prstGeom prst="star5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ru-RU" dirty="0"/>
          </a:p>
        </p:txBody>
      </p:sp>
      <p:sp>
        <p:nvSpPr>
          <p:cNvPr id="15" name="5-конечная звезда 14"/>
          <p:cNvSpPr/>
          <p:nvPr/>
        </p:nvSpPr>
        <p:spPr>
          <a:xfrm>
            <a:off x="2619152" y="3103104"/>
            <a:ext cx="914400" cy="914400"/>
          </a:xfrm>
          <a:prstGeom prst="star5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ru-RU" dirty="0"/>
          </a:p>
        </p:txBody>
      </p:sp>
      <p:sp>
        <p:nvSpPr>
          <p:cNvPr id="16" name="Двойная стрелка влево/вправо 15"/>
          <p:cNvSpPr/>
          <p:nvPr/>
        </p:nvSpPr>
        <p:spPr>
          <a:xfrm>
            <a:off x="3905694" y="107256"/>
            <a:ext cx="4380614" cy="1413200"/>
          </a:xfrm>
          <a:prstGeom prst="leftRightArrow">
            <a:avLst/>
          </a:prstGeom>
          <a:effectLst>
            <a:innerShdw blurRad="114300">
              <a:prstClr val="black"/>
            </a:inn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REJA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72237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0333"/>
            <a:ext cx="12192000" cy="6857999"/>
          </a:xfrm>
        </p:spPr>
      </p:pic>
      <p:sp>
        <p:nvSpPr>
          <p:cNvPr id="6" name="Прямоугольник с двумя скругленными соседними углами 5"/>
          <p:cNvSpPr/>
          <p:nvPr/>
        </p:nvSpPr>
        <p:spPr>
          <a:xfrm>
            <a:off x="3117573" y="113507"/>
            <a:ext cx="5954232" cy="914400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</a:rPr>
              <a:t>Aholining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iqtisodiy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tarkibi</a:t>
            </a:r>
            <a:r>
              <a:rPr lang="en-US" sz="2800" b="1" dirty="0">
                <a:solidFill>
                  <a:schemeClr val="tx1"/>
                </a:solidFill>
              </a:rPr>
              <a:t>. 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1041989" y="1139687"/>
            <a:ext cx="9813853" cy="26769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000" dirty="0" err="1">
                <a:solidFill>
                  <a:schemeClr val="tx1"/>
                </a:solidFill>
              </a:rPr>
              <a:t>Aholining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o’z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jismoniy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ma’naviy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imkoniyatlariga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ko’ra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mehnat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qila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olish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qobiliyatiga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bo’lgan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qismi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jamiyatning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mehnat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resurslari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hisoblanadi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endParaRPr lang="ru-RU" sz="2000" dirty="0">
              <a:solidFill>
                <a:schemeClr val="tx1"/>
              </a:solidFill>
            </a:endParaRPr>
          </a:p>
          <a:p>
            <a:pPr algn="just"/>
            <a:r>
              <a:rPr lang="en-US" sz="2000" dirty="0" err="1">
                <a:solidFill>
                  <a:schemeClr val="tx1"/>
                </a:solidFill>
              </a:rPr>
              <a:t>Odatda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aholini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mehnat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qilish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nuqtai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nazaridan</a:t>
            </a:r>
            <a:r>
              <a:rPr lang="en-US" sz="2000" dirty="0">
                <a:solidFill>
                  <a:schemeClr val="tx1"/>
                </a:solidFill>
              </a:rPr>
              <a:t> 3 </a:t>
            </a:r>
            <a:r>
              <a:rPr lang="en-US" sz="2000" dirty="0" err="1">
                <a:solidFill>
                  <a:schemeClr val="tx1"/>
                </a:solidFill>
              </a:rPr>
              <a:t>guruhga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bo’linadi</a:t>
            </a:r>
            <a:r>
              <a:rPr lang="en-US" sz="2000" dirty="0">
                <a:solidFill>
                  <a:schemeClr val="tx1"/>
                </a:solidFill>
              </a:rPr>
              <a:t>: 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58957" y="3975652"/>
            <a:ext cx="10441172" cy="6100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260729" y="4876799"/>
            <a:ext cx="10439400" cy="530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</a:rPr>
              <a:t>mehnat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yoshidagi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guruh</a:t>
            </a:r>
            <a:r>
              <a:rPr lang="en-US" sz="2400" dirty="0">
                <a:solidFill>
                  <a:schemeClr val="tx1"/>
                </a:solidFill>
              </a:rPr>
              <a:t> – </a:t>
            </a:r>
            <a:r>
              <a:rPr lang="en-US" sz="2400" dirty="0" err="1">
                <a:solidFill>
                  <a:schemeClr val="tx1"/>
                </a:solidFill>
              </a:rPr>
              <a:t>mamlakatning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asosiy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mehnat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resurslari</a:t>
            </a:r>
            <a:r>
              <a:rPr lang="en-US" sz="2400" dirty="0">
                <a:solidFill>
                  <a:schemeClr val="tx1"/>
                </a:solidFill>
              </a:rPr>
              <a:t>; 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260729" y="5764696"/>
            <a:ext cx="10439400" cy="4586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</a:rPr>
              <a:t>mehnat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yoshidan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o’tgan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aholi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942675" y="3957490"/>
            <a:ext cx="83040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3975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mehnat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yoshidagi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guruh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bolalar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o’smirlar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33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  <p:sp>
        <p:nvSpPr>
          <p:cNvPr id="3" name="Скругленный прямоугольник 2"/>
          <p:cNvSpPr/>
          <p:nvPr/>
        </p:nvSpPr>
        <p:spPr>
          <a:xfrm>
            <a:off x="344557" y="159027"/>
            <a:ext cx="11304104" cy="6202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resurslarining</a:t>
            </a:r>
            <a:r>
              <a:rPr lang="en-US" sz="2400" dirty="0"/>
              <a:t> </a:t>
            </a:r>
            <a:r>
              <a:rPr lang="en-US" sz="2400" dirty="0" err="1"/>
              <a:t>soni</a:t>
            </a:r>
            <a:r>
              <a:rPr lang="en-US" sz="2400" dirty="0"/>
              <a:t> </a:t>
            </a:r>
            <a:r>
              <a:rPr lang="en-US" sz="2400" dirty="0" err="1"/>
              <a:t>turli</a:t>
            </a:r>
            <a:r>
              <a:rPr lang="en-US" sz="2400" dirty="0"/>
              <a:t> </a:t>
            </a:r>
            <a:r>
              <a:rPr lang="en-US" sz="2400" dirty="0" err="1"/>
              <a:t>mamlakatlarda</a:t>
            </a:r>
            <a:r>
              <a:rPr lang="en-US" sz="2400" dirty="0"/>
              <a:t> </a:t>
            </a:r>
            <a:r>
              <a:rPr lang="en-US" sz="2400" dirty="0" err="1"/>
              <a:t>turlicha</a:t>
            </a:r>
            <a:r>
              <a:rPr lang="en-US" sz="2400" dirty="0"/>
              <a:t>, </a:t>
            </a:r>
            <a:r>
              <a:rPr lang="en-US" sz="2400" dirty="0" err="1"/>
              <a:t>chunki</a:t>
            </a:r>
            <a:r>
              <a:rPr lang="en-US" sz="2400" dirty="0"/>
              <a:t> </a:t>
            </a:r>
            <a:r>
              <a:rPr lang="en-US" sz="2400" dirty="0" err="1"/>
              <a:t>aholining</a:t>
            </a:r>
            <a:r>
              <a:rPr lang="en-US" sz="2400" dirty="0"/>
              <a:t> </a:t>
            </a:r>
            <a:r>
              <a:rPr lang="en-US" sz="2400" dirty="0" err="1"/>
              <a:t>yuridik</a:t>
            </a:r>
            <a:r>
              <a:rPr lang="en-US" sz="2400" dirty="0"/>
              <a:t> </a:t>
            </a:r>
            <a:r>
              <a:rPr lang="en-US" sz="2400" dirty="0" err="1"/>
              <a:t>jihatdan</a:t>
            </a:r>
            <a:r>
              <a:rPr lang="en-US" sz="2400" dirty="0"/>
              <a:t> </a:t>
            </a:r>
            <a:r>
              <a:rPr lang="en-US" sz="2400" dirty="0" err="1"/>
              <a:t>belgilab</a:t>
            </a:r>
            <a:r>
              <a:rPr lang="en-US" sz="2400" dirty="0"/>
              <a:t> </a:t>
            </a:r>
            <a:r>
              <a:rPr lang="en-US" sz="2400" dirty="0" err="1"/>
              <a:t>qo’yilgan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resurslariga</a:t>
            </a:r>
            <a:r>
              <a:rPr lang="en-US" sz="2400" dirty="0"/>
              <a:t> </a:t>
            </a:r>
            <a:r>
              <a:rPr lang="en-US" sz="2400" dirty="0" err="1"/>
              <a:t>kiritiladigan</a:t>
            </a:r>
            <a:r>
              <a:rPr lang="en-US" sz="2400" dirty="0"/>
              <a:t> </a:t>
            </a:r>
            <a:r>
              <a:rPr lang="en-US" sz="2400" dirty="0" err="1"/>
              <a:t>yosh</a:t>
            </a:r>
            <a:r>
              <a:rPr lang="en-US" sz="2400" dirty="0"/>
              <a:t> </a:t>
            </a:r>
            <a:r>
              <a:rPr lang="en-US" sz="2400" dirty="0" err="1"/>
              <a:t>chegarasi</a:t>
            </a:r>
            <a:r>
              <a:rPr lang="en-US" sz="2400" dirty="0"/>
              <a:t> </a:t>
            </a:r>
            <a:r>
              <a:rPr lang="en-US" sz="2400" dirty="0" err="1"/>
              <a:t>hamma</a:t>
            </a:r>
            <a:r>
              <a:rPr lang="en-US" sz="2400" dirty="0"/>
              <a:t> </a:t>
            </a:r>
            <a:r>
              <a:rPr lang="en-US" sz="2400" dirty="0" err="1"/>
              <a:t>mamlakatlarda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xil</a:t>
            </a:r>
            <a:r>
              <a:rPr lang="en-US" sz="2400" dirty="0"/>
              <a:t> </a:t>
            </a:r>
            <a:r>
              <a:rPr lang="en-US" sz="2400" dirty="0" err="1"/>
              <a:t>emas</a:t>
            </a:r>
            <a:r>
              <a:rPr lang="en-US" sz="2400" dirty="0"/>
              <a:t>. </a:t>
            </a:r>
            <a:r>
              <a:rPr lang="en-US" sz="2400" dirty="0" err="1"/>
              <a:t>Halqaro</a:t>
            </a:r>
            <a:r>
              <a:rPr lang="en-US" sz="2400" dirty="0"/>
              <a:t> </a:t>
            </a:r>
            <a:r>
              <a:rPr lang="en-US" sz="2400" dirty="0" err="1"/>
              <a:t>statistikada</a:t>
            </a:r>
            <a:r>
              <a:rPr lang="en-US" sz="2400" dirty="0"/>
              <a:t>, </a:t>
            </a:r>
            <a:r>
              <a:rPr lang="en-US" sz="2400" dirty="0" err="1"/>
              <a:t>odatda</a:t>
            </a:r>
            <a:r>
              <a:rPr lang="en-US" sz="2400" dirty="0"/>
              <a:t>, 15 </a:t>
            </a:r>
            <a:r>
              <a:rPr lang="en-US" sz="2400" dirty="0" err="1"/>
              <a:t>yoshdan</a:t>
            </a:r>
            <a:r>
              <a:rPr lang="en-US" sz="2400" dirty="0"/>
              <a:t> 64 </a:t>
            </a:r>
            <a:r>
              <a:rPr lang="en-US" sz="2400" dirty="0" err="1"/>
              <a:t>yoshgacha</a:t>
            </a:r>
            <a:r>
              <a:rPr lang="en-US" sz="2400" dirty="0"/>
              <a:t> </a:t>
            </a:r>
            <a:r>
              <a:rPr lang="en-US" sz="2400" dirty="0" err="1"/>
              <a:t>bo’lganlar</a:t>
            </a:r>
            <a:r>
              <a:rPr lang="en-US" sz="2400" dirty="0"/>
              <a:t> </a:t>
            </a:r>
            <a:r>
              <a:rPr lang="en-US" sz="2400" b="1" dirty="0" err="1"/>
              <a:t>mehnatga</a:t>
            </a:r>
            <a:r>
              <a:rPr lang="en-US" sz="2400" b="1" dirty="0"/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yaroqli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dirty="0" err="1">
                <a:solidFill>
                  <a:schemeClr val="accent2"/>
                </a:solidFill>
              </a:rPr>
              <a:t>aholi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hisoblanadi</a:t>
            </a:r>
            <a:r>
              <a:rPr lang="en-US" sz="2400" dirty="0"/>
              <a:t>. </a:t>
            </a:r>
            <a:r>
              <a:rPr lang="en-US" sz="2400" dirty="0" err="1"/>
              <a:t>O’zbekistonda</a:t>
            </a:r>
            <a:r>
              <a:rPr lang="en-US" sz="2400" dirty="0"/>
              <a:t> </a:t>
            </a:r>
            <a:r>
              <a:rPr lang="en-US" sz="2400" dirty="0" err="1"/>
              <a:t>esa</a:t>
            </a:r>
            <a:r>
              <a:rPr lang="en-US" sz="2400" dirty="0"/>
              <a:t> 16 </a:t>
            </a:r>
            <a:r>
              <a:rPr lang="en-US" sz="2400" dirty="0" err="1"/>
              <a:t>yoshdan</a:t>
            </a:r>
            <a:r>
              <a:rPr lang="en-US" sz="2400" dirty="0"/>
              <a:t> 59 </a:t>
            </a:r>
            <a:r>
              <a:rPr lang="en-US" sz="2400" dirty="0" err="1"/>
              <a:t>yoshgacha</a:t>
            </a:r>
            <a:r>
              <a:rPr lang="en-US" sz="2400" dirty="0"/>
              <a:t> </a:t>
            </a:r>
            <a:r>
              <a:rPr lang="en-US" sz="2400" dirty="0" err="1"/>
              <a:t>bo’lgan</a:t>
            </a:r>
            <a:r>
              <a:rPr lang="en-US" sz="2400" dirty="0"/>
              <a:t> </a:t>
            </a:r>
            <a:r>
              <a:rPr lang="en-US" sz="2400" dirty="0" err="1"/>
              <a:t>erkaklar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16 </a:t>
            </a:r>
            <a:r>
              <a:rPr lang="en-US" sz="2400" dirty="0" err="1"/>
              <a:t>yoshdan</a:t>
            </a:r>
            <a:r>
              <a:rPr lang="en-US" sz="2400" dirty="0"/>
              <a:t> 54 </a:t>
            </a:r>
            <a:r>
              <a:rPr lang="en-US" sz="2400" dirty="0" err="1"/>
              <a:t>yoshgacha</a:t>
            </a:r>
            <a:r>
              <a:rPr lang="en-US" sz="2400" dirty="0"/>
              <a:t> </a:t>
            </a:r>
            <a:r>
              <a:rPr lang="en-US" sz="2400" dirty="0" err="1"/>
              <a:t>bo’lgan</a:t>
            </a:r>
            <a:r>
              <a:rPr lang="en-US" sz="2400" dirty="0"/>
              <a:t> </a:t>
            </a:r>
            <a:r>
              <a:rPr lang="en-US" sz="2400" dirty="0" err="1"/>
              <a:t>xotin-qizlar</a:t>
            </a:r>
            <a:r>
              <a:rPr lang="en-US" sz="2400" dirty="0"/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mehnat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yoshidagi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aholi</a:t>
            </a:r>
            <a:r>
              <a:rPr lang="en-US" sz="2400" b="1" dirty="0"/>
              <a:t> </a:t>
            </a:r>
            <a:r>
              <a:rPr lang="en-US" sz="2400" dirty="0" err="1"/>
              <a:t>sanaladi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mamlakatning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resurslari</a:t>
            </a:r>
            <a:r>
              <a:rPr lang="en-US" sz="2400" dirty="0"/>
              <a:t> </a:t>
            </a:r>
            <a:r>
              <a:rPr lang="en-US" sz="2400" dirty="0" err="1"/>
              <a:t>hisoblanadi</a:t>
            </a:r>
            <a:r>
              <a:rPr lang="en-US" sz="2400" dirty="0"/>
              <a:t>. Bu </a:t>
            </a:r>
            <a:r>
              <a:rPr lang="en-US" sz="2400" dirty="0" err="1"/>
              <a:t>yoshdagi</a:t>
            </a:r>
            <a:r>
              <a:rPr lang="en-US" sz="2400" dirty="0"/>
              <a:t> </a:t>
            </a:r>
            <a:r>
              <a:rPr lang="en-US" sz="2400" dirty="0" err="1"/>
              <a:t>aholining</a:t>
            </a:r>
            <a:r>
              <a:rPr lang="en-US" sz="2400" dirty="0"/>
              <a:t> </a:t>
            </a:r>
            <a:r>
              <a:rPr lang="en-US" sz="2400" dirty="0" err="1"/>
              <a:t>hammasi</a:t>
            </a:r>
            <a:r>
              <a:rPr lang="en-US" sz="2400" dirty="0"/>
              <a:t> ham </a:t>
            </a:r>
            <a:r>
              <a:rPr lang="en-US" sz="2400" dirty="0" err="1"/>
              <a:t>ishlaydi</a:t>
            </a:r>
            <a:r>
              <a:rPr lang="en-US" sz="2400" dirty="0"/>
              <a:t> deb </a:t>
            </a:r>
            <a:r>
              <a:rPr lang="en-US" sz="2400" dirty="0" err="1"/>
              <a:t>bo’lmaydi</a:t>
            </a:r>
            <a:r>
              <a:rPr lang="en-US" sz="2400" dirty="0"/>
              <a:t>, </a:t>
            </a:r>
            <a:r>
              <a:rPr lang="en-US" sz="2400" dirty="0" err="1"/>
              <a:t>albatta</a:t>
            </a:r>
            <a:r>
              <a:rPr lang="en-US" sz="2400" dirty="0"/>
              <a:t>. </a:t>
            </a:r>
            <a:r>
              <a:rPr lang="en-US" sz="2400" dirty="0" err="1"/>
              <a:t>Masalan</a:t>
            </a:r>
            <a:r>
              <a:rPr lang="en-US" sz="2400" dirty="0"/>
              <a:t>,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chiqarishdan</a:t>
            </a:r>
            <a:r>
              <a:rPr lang="en-US" sz="2400" dirty="0"/>
              <a:t> </a:t>
            </a:r>
            <a:r>
              <a:rPr lang="en-US" sz="2400" dirty="0" err="1"/>
              <a:t>ajralgan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o’qiyotganlar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salomatligi</a:t>
            </a:r>
            <a:r>
              <a:rPr lang="en-US" sz="2400" dirty="0"/>
              <a:t> </a:t>
            </a:r>
            <a:r>
              <a:rPr lang="en-US" sz="2400" dirty="0" err="1"/>
              <a:t>tufayli</a:t>
            </a:r>
            <a:r>
              <a:rPr lang="en-US" sz="2400" dirty="0"/>
              <a:t> </a:t>
            </a:r>
            <a:r>
              <a:rPr lang="en-US" sz="2400" dirty="0" err="1"/>
              <a:t>ishlay</a:t>
            </a:r>
            <a:r>
              <a:rPr lang="en-US" sz="2400" dirty="0"/>
              <a:t> </a:t>
            </a:r>
            <a:r>
              <a:rPr lang="en-US" sz="2400" dirty="0" err="1"/>
              <a:t>olmaydigan</a:t>
            </a:r>
            <a:r>
              <a:rPr lang="en-US" sz="2400" dirty="0"/>
              <a:t> </a:t>
            </a:r>
            <a:r>
              <a:rPr lang="en-US" sz="2400" dirty="0" err="1"/>
              <a:t>nogironlar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hakazo</a:t>
            </a:r>
            <a:r>
              <a:rPr lang="en-US" sz="2400" dirty="0"/>
              <a:t> </a:t>
            </a:r>
            <a:r>
              <a:rPr lang="en-US" sz="2400" dirty="0" err="1"/>
              <a:t>shular</a:t>
            </a:r>
            <a:r>
              <a:rPr lang="en-US" sz="2400" dirty="0"/>
              <a:t> </a:t>
            </a:r>
            <a:r>
              <a:rPr lang="en-US" sz="2400" dirty="0" err="1"/>
              <a:t>jumlasidandir</a:t>
            </a:r>
            <a:r>
              <a:rPr lang="en-US" sz="2400" dirty="0"/>
              <a:t>. </a:t>
            </a:r>
            <a:r>
              <a:rPr lang="en-US" sz="2400" dirty="0" err="1"/>
              <a:t>Aksincha</a:t>
            </a:r>
            <a:r>
              <a:rPr lang="en-US" sz="2400" dirty="0"/>
              <a:t>, </a:t>
            </a:r>
            <a:r>
              <a:rPr lang="en-US" sz="2400" dirty="0" err="1"/>
              <a:t>nafaqa</a:t>
            </a:r>
            <a:r>
              <a:rPr lang="en-US" sz="2400" dirty="0"/>
              <a:t> </a:t>
            </a:r>
            <a:r>
              <a:rPr lang="en-US" sz="2400" dirty="0" err="1"/>
              <a:t>yoshidan</a:t>
            </a:r>
            <a:r>
              <a:rPr lang="en-US" sz="2400" dirty="0"/>
              <a:t> </a:t>
            </a:r>
            <a:r>
              <a:rPr lang="en-US" sz="2400" dirty="0" err="1"/>
              <a:t>oshib</a:t>
            </a:r>
            <a:r>
              <a:rPr lang="en-US" sz="2400" dirty="0"/>
              <a:t> </a:t>
            </a:r>
            <a:r>
              <a:rPr lang="en-US" sz="2400" dirty="0" err="1"/>
              <a:t>ketgan</a:t>
            </a:r>
            <a:r>
              <a:rPr lang="en-US" sz="2400" dirty="0"/>
              <a:t> </a:t>
            </a:r>
            <a:r>
              <a:rPr lang="en-US" sz="2400" dirty="0" err="1"/>
              <a:t>keksalar</a:t>
            </a:r>
            <a:r>
              <a:rPr lang="en-US" sz="2400" dirty="0"/>
              <a:t> </a:t>
            </a:r>
            <a:r>
              <a:rPr lang="en-US" sz="2400" dirty="0" err="1"/>
              <a:t>shuningdek</a:t>
            </a:r>
            <a:r>
              <a:rPr lang="en-US" sz="2400" dirty="0"/>
              <a:t>, </a:t>
            </a:r>
            <a:r>
              <a:rPr lang="en-US" sz="2400" dirty="0" err="1"/>
              <a:t>hali</a:t>
            </a:r>
            <a:r>
              <a:rPr lang="en-US" sz="2400" dirty="0"/>
              <a:t> 15 </a:t>
            </a:r>
            <a:r>
              <a:rPr lang="en-US" sz="2400" dirty="0" err="1"/>
              <a:t>yoshga</a:t>
            </a:r>
            <a:r>
              <a:rPr lang="en-US" sz="2400" dirty="0"/>
              <a:t> </a:t>
            </a:r>
            <a:r>
              <a:rPr lang="en-US" sz="2400" dirty="0" err="1"/>
              <a:t>to’lmagan</a:t>
            </a:r>
            <a:r>
              <a:rPr lang="en-US" sz="2400" dirty="0"/>
              <a:t> </a:t>
            </a:r>
            <a:r>
              <a:rPr lang="en-US" sz="2400" dirty="0" err="1"/>
              <a:t>ba’zi</a:t>
            </a:r>
            <a:r>
              <a:rPr lang="en-US" sz="2400" dirty="0"/>
              <a:t> </a:t>
            </a:r>
            <a:r>
              <a:rPr lang="en-US" sz="2400" dirty="0" err="1"/>
              <a:t>o’smirlar</a:t>
            </a:r>
            <a:r>
              <a:rPr lang="en-US" sz="2400" dirty="0"/>
              <a:t> ham </a:t>
            </a:r>
            <a:r>
              <a:rPr lang="en-US" sz="2400" dirty="0" err="1"/>
              <a:t>ijtimoiy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chiqarishda</a:t>
            </a:r>
            <a:r>
              <a:rPr lang="en-US" sz="2400" dirty="0"/>
              <a:t> </a:t>
            </a:r>
            <a:r>
              <a:rPr lang="en-US" sz="2400" dirty="0" smtClean="0"/>
              <a:t>is</a:t>
            </a:r>
            <a:r>
              <a:rPr lang="ru-RU" sz="2400" dirty="0" err="1" smtClean="0"/>
              <a:t>ыы</a:t>
            </a:r>
            <a:r>
              <a:rPr lang="en-US" sz="2400" dirty="0" err="1" smtClean="0"/>
              <a:t>htirok</a:t>
            </a:r>
            <a:r>
              <a:rPr lang="en-US" sz="2400" dirty="0" smtClean="0"/>
              <a:t> </a:t>
            </a:r>
            <a:r>
              <a:rPr lang="en-US" sz="2400" dirty="0" err="1"/>
              <a:t>etadi</a:t>
            </a:r>
            <a:r>
              <a:rPr lang="en-US" sz="2400" dirty="0"/>
              <a:t>. Bu 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qobiliyatli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tushunchasini</a:t>
            </a:r>
            <a:r>
              <a:rPr lang="en-US" sz="2400" dirty="0"/>
              <a:t> </a:t>
            </a:r>
            <a:r>
              <a:rPr lang="en-US" sz="2400" dirty="0" err="1"/>
              <a:t>kiritishni</a:t>
            </a:r>
            <a:r>
              <a:rPr lang="en-US" sz="2400" dirty="0"/>
              <a:t> </a:t>
            </a:r>
            <a:r>
              <a:rPr lang="en-US" sz="2400" dirty="0" err="1"/>
              <a:t>taqazo</a:t>
            </a:r>
            <a:r>
              <a:rPr lang="en-US" sz="2400" dirty="0"/>
              <a:t> </a:t>
            </a:r>
            <a:r>
              <a:rPr lang="en-US" sz="2400" dirty="0" err="1"/>
              <a:t>qiladi</a:t>
            </a:r>
            <a:r>
              <a:rPr lang="en-US" sz="2400" dirty="0"/>
              <a:t>. 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qobiliyatli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deganda</a:t>
            </a:r>
            <a:r>
              <a:rPr lang="en-US" sz="2400" dirty="0"/>
              <a:t>,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mamlakatning</a:t>
            </a:r>
            <a:r>
              <a:rPr lang="en-US" sz="2400" dirty="0"/>
              <a:t> </a:t>
            </a:r>
            <a:r>
              <a:rPr lang="en-US" sz="2400" dirty="0" err="1"/>
              <a:t>yoshidan</a:t>
            </a:r>
            <a:r>
              <a:rPr lang="en-US" sz="2400" dirty="0"/>
              <a:t> </a:t>
            </a:r>
            <a:r>
              <a:rPr lang="en-US" sz="2400" dirty="0" err="1"/>
              <a:t>qat’i</a:t>
            </a:r>
            <a:r>
              <a:rPr lang="en-US" sz="2400" dirty="0"/>
              <a:t> </a:t>
            </a:r>
            <a:r>
              <a:rPr lang="en-US" sz="2400" dirty="0" err="1"/>
              <a:t>nazar</a:t>
            </a:r>
            <a:r>
              <a:rPr lang="en-US" sz="2400" dirty="0"/>
              <a:t> real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resurslari</a:t>
            </a:r>
            <a:r>
              <a:rPr lang="en-US" sz="2400" dirty="0"/>
              <a:t> </a:t>
            </a:r>
            <a:r>
              <a:rPr lang="en-US" sz="2400" dirty="0" err="1"/>
              <a:t>tushuniladi</a:t>
            </a:r>
            <a:r>
              <a:rPr lang="en-US" sz="2400" dirty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13026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4" name="Объект 2"/>
          <p:cNvSpPr txBox="1">
            <a:spLocks/>
          </p:cNvSpPr>
          <p:nvPr/>
        </p:nvSpPr>
        <p:spPr>
          <a:xfrm>
            <a:off x="838200" y="181499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3" name="Блок-схема: ссылка на другую страницу 2"/>
          <p:cNvSpPr/>
          <p:nvPr/>
        </p:nvSpPr>
        <p:spPr>
          <a:xfrm>
            <a:off x="838200" y="159025"/>
            <a:ext cx="10323444" cy="1272209"/>
          </a:xfrm>
          <a:prstGeom prst="flowChartOffpage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err="1">
                <a:solidFill>
                  <a:schemeClr val="tx1"/>
                </a:solidFill>
              </a:rPr>
              <a:t>Mehnatga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yaroqli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aholi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o’z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navbatida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ikki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guruhga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bo’linadi</a:t>
            </a:r>
            <a:r>
              <a:rPr lang="en-US" sz="2000" dirty="0">
                <a:solidFill>
                  <a:schemeClr val="tx1"/>
                </a:solidFill>
              </a:rPr>
              <a:t>: </a:t>
            </a:r>
            <a:r>
              <a:rPr lang="en-US" sz="2000" dirty="0" err="1">
                <a:solidFill>
                  <a:schemeClr val="tx1"/>
                </a:solidFill>
              </a:rPr>
              <a:t>iqtisodiy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aktiv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aholi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iqtisodiy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aktiv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bo’lmagan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aholi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6" name="Тройная стрелка влево/вправо/вверх 5"/>
          <p:cNvSpPr/>
          <p:nvPr/>
        </p:nvSpPr>
        <p:spPr>
          <a:xfrm>
            <a:off x="5102087" y="1921565"/>
            <a:ext cx="1895061" cy="1698531"/>
          </a:xfrm>
          <a:prstGeom prst="leftRightUpArrow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Табличка 6"/>
          <p:cNvSpPr/>
          <p:nvPr/>
        </p:nvSpPr>
        <p:spPr>
          <a:xfrm>
            <a:off x="397562" y="1642714"/>
            <a:ext cx="4346715" cy="4201495"/>
          </a:xfrm>
          <a:prstGeom prst="plaque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Iqtisodiy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aktiv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deganda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mehnatga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yaroqli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aholining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ijtimoiy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ishlab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chiqarishda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ishtirok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etayotgan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o’z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mehnati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tufayli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daromad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oladigan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qismi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ishlashni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hohlaydigan</a:t>
            </a:r>
            <a:r>
              <a:rPr lang="en-US" sz="2000" dirty="0">
                <a:solidFill>
                  <a:schemeClr val="tx1"/>
                </a:solidFill>
              </a:rPr>
              <a:t>, ammo </a:t>
            </a:r>
            <a:r>
              <a:rPr lang="en-US" sz="2000" dirty="0" err="1">
                <a:solidFill>
                  <a:schemeClr val="tx1"/>
                </a:solidFill>
              </a:rPr>
              <a:t>ish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yo’qligidan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vaqtincha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ishlamayotgan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qismi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tushuniladi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8" name="Табличка 7"/>
          <p:cNvSpPr/>
          <p:nvPr/>
        </p:nvSpPr>
        <p:spPr>
          <a:xfrm>
            <a:off x="7407965" y="1642713"/>
            <a:ext cx="4253948" cy="4201495"/>
          </a:xfrm>
          <a:prstGeom prst="plaque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err="1">
                <a:solidFill>
                  <a:schemeClr val="tx1"/>
                </a:solidFill>
              </a:rPr>
              <a:t>Iqtisodiy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aktiv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bo’lmagan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aholi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tushunchasi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hamma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mamlakatda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bir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xil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ma’no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bermaydi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r>
              <a:rPr lang="en-US" sz="2000" dirty="0" err="1">
                <a:solidFill>
                  <a:schemeClr val="tx1"/>
                </a:solidFill>
              </a:rPr>
              <a:t>Ba’zi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bir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davlatlarda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ishsizlar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yarim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ishsizlar</a:t>
            </a:r>
            <a:r>
              <a:rPr lang="en-US" sz="2000" dirty="0">
                <a:solidFill>
                  <a:schemeClr val="tx1"/>
                </a:solidFill>
              </a:rPr>
              <a:t> ham </a:t>
            </a:r>
            <a:r>
              <a:rPr lang="en-US" sz="2000" dirty="0" err="1">
                <a:solidFill>
                  <a:schemeClr val="tx1"/>
                </a:solidFill>
              </a:rPr>
              <a:t>iqtisodiy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aktiv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aholi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hisoblanadi</a:t>
            </a:r>
            <a:r>
              <a:rPr lang="en-US" sz="2000" dirty="0">
                <a:solidFill>
                  <a:schemeClr val="tx1"/>
                </a:solidFill>
              </a:rPr>
              <a:t>. Bu </a:t>
            </a:r>
            <a:r>
              <a:rPr lang="en-US" sz="2000" dirty="0" err="1">
                <a:solidFill>
                  <a:schemeClr val="tx1"/>
                </a:solidFill>
              </a:rPr>
              <a:t>esa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iqtisodiy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aktiv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aholi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tushunchasining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haqiqiy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ma’nosiga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to’g’ri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kelmaydi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45416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Багетная рамка 4"/>
          <p:cNvSpPr/>
          <p:nvPr/>
        </p:nvSpPr>
        <p:spPr>
          <a:xfrm>
            <a:off x="795130" y="225287"/>
            <a:ext cx="10495722" cy="4412974"/>
          </a:xfrm>
          <a:prstGeom prst="bevel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</a:rPr>
              <a:t>Mehnatga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yaroqli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aholining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o’z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yordamchi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xo’jaligida</a:t>
            </a:r>
            <a:r>
              <a:rPr lang="en-US" sz="2400" dirty="0">
                <a:solidFill>
                  <a:schemeClr val="tx1"/>
                </a:solidFill>
              </a:rPr>
              <a:t> band </a:t>
            </a:r>
            <a:r>
              <a:rPr lang="en-US" sz="2400" dirty="0" err="1">
                <a:solidFill>
                  <a:schemeClr val="tx1"/>
                </a:solidFill>
              </a:rPr>
              <a:t>bo’lgan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vaqtincha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mehnat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qobiliyatini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yo’qotgan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o’qishda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armiya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xizmatida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bo’lishi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tufayli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ishlamayotgan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hamda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qidirmayotgan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qismi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rgbClr val="FFFF00"/>
                </a:solidFill>
              </a:rPr>
              <a:t>iqtisodiy</a:t>
            </a: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err="1">
                <a:solidFill>
                  <a:srgbClr val="FFFF00"/>
                </a:solidFill>
              </a:rPr>
              <a:t>aktiv</a:t>
            </a: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err="1">
                <a:solidFill>
                  <a:srgbClr val="FFFF00"/>
                </a:solidFill>
              </a:rPr>
              <a:t>bo’lmagan</a:t>
            </a: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err="1">
                <a:solidFill>
                  <a:srgbClr val="FFFF00"/>
                </a:solidFill>
              </a:rPr>
              <a:t>aholi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hisoblanadi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Har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mamlakatda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yoki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mamalakatlar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guruhida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mehnat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resurslarining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soni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tarkibi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o’sish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sur’atlari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aholining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takror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barpo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qilinish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jarayonining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xususiyatlariga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aholining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yosh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tarkibiga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ko’p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jihatdan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bog’liq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bo’ladi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9700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3" name="Блок-схема: типовой процесс 2"/>
          <p:cNvSpPr/>
          <p:nvPr/>
        </p:nvSpPr>
        <p:spPr>
          <a:xfrm>
            <a:off x="0" y="0"/>
            <a:ext cx="12192000" cy="2017377"/>
          </a:xfrm>
          <a:prstGeom prst="flowChartPredefinedProces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err="1"/>
              <a:t>Rivojlangan</a:t>
            </a:r>
            <a:r>
              <a:rPr lang="en-US" sz="2000" dirty="0"/>
              <a:t> </a:t>
            </a:r>
            <a:r>
              <a:rPr lang="en-US" sz="2000" dirty="0" err="1"/>
              <a:t>mamlakatlarda</a:t>
            </a:r>
            <a:r>
              <a:rPr lang="en-US" sz="2000" dirty="0"/>
              <a:t> </a:t>
            </a:r>
            <a:r>
              <a:rPr lang="en-US" sz="2000" dirty="0" err="1"/>
              <a:t>iqtisodiy</a:t>
            </a:r>
            <a:r>
              <a:rPr lang="en-US" sz="2000" dirty="0"/>
              <a:t> </a:t>
            </a:r>
            <a:r>
              <a:rPr lang="en-US" sz="2000" dirty="0" err="1"/>
              <a:t>aktiv</a:t>
            </a:r>
            <a:r>
              <a:rPr lang="en-US" sz="2000" dirty="0"/>
              <a:t> </a:t>
            </a:r>
            <a:r>
              <a:rPr lang="en-US" sz="2000" dirty="0" err="1"/>
              <a:t>aholining</a:t>
            </a:r>
            <a:r>
              <a:rPr lang="en-US" sz="2000" dirty="0"/>
              <a:t> </a:t>
            </a:r>
            <a:r>
              <a:rPr lang="en-US" sz="2000" dirty="0" err="1"/>
              <a:t>xalq</a:t>
            </a:r>
            <a:r>
              <a:rPr lang="en-US" sz="2000" dirty="0"/>
              <a:t> </a:t>
            </a:r>
            <a:r>
              <a:rPr lang="en-US" sz="2000" dirty="0" err="1"/>
              <a:t>xo’jaligi</a:t>
            </a:r>
            <a:r>
              <a:rPr lang="en-US" sz="2000" dirty="0"/>
              <a:t> </a:t>
            </a:r>
            <a:r>
              <a:rPr lang="en-US" sz="2000" dirty="0" err="1"/>
              <a:t>tarmoqlarida</a:t>
            </a:r>
            <a:r>
              <a:rPr lang="en-US" sz="2000" dirty="0"/>
              <a:t> </a:t>
            </a:r>
            <a:r>
              <a:rPr lang="en-US" sz="2000" dirty="0" err="1"/>
              <a:t>taqsimlanishi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xil</a:t>
            </a:r>
            <a:r>
              <a:rPr lang="en-US" sz="2000" dirty="0"/>
              <a:t> </a:t>
            </a:r>
            <a:r>
              <a:rPr lang="en-US" sz="2000" dirty="0" err="1"/>
              <a:t>emas</a:t>
            </a:r>
            <a:r>
              <a:rPr lang="en-US" sz="2000" dirty="0"/>
              <a:t>, </a:t>
            </a:r>
            <a:r>
              <a:rPr lang="en-US" sz="2000" dirty="0" err="1"/>
              <a:t>ayrim</a:t>
            </a:r>
            <a:r>
              <a:rPr lang="en-US" sz="2000" dirty="0"/>
              <a:t> </a:t>
            </a:r>
            <a:r>
              <a:rPr lang="en-US" sz="2000" dirty="0" err="1"/>
              <a:t>mamlakatlarda</a:t>
            </a:r>
            <a:r>
              <a:rPr lang="en-US" sz="2000" dirty="0"/>
              <a:t> </a:t>
            </a:r>
            <a:r>
              <a:rPr lang="en-US" sz="2000" dirty="0" err="1"/>
              <a:t>bir-biridan</a:t>
            </a:r>
            <a:r>
              <a:rPr lang="en-US" sz="2000" dirty="0"/>
              <a:t> </a:t>
            </a:r>
            <a:r>
              <a:rPr lang="en-US" sz="2000" dirty="0" err="1"/>
              <a:t>keskin</a:t>
            </a:r>
            <a:r>
              <a:rPr lang="en-US" sz="2000" dirty="0"/>
              <a:t> </a:t>
            </a:r>
            <a:r>
              <a:rPr lang="en-US" sz="2000" dirty="0" err="1"/>
              <a:t>farq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r>
              <a:rPr lang="en-US" sz="2000" dirty="0"/>
              <a:t>. </a:t>
            </a:r>
            <a:endParaRPr lang="ru-RU" sz="2000" dirty="0"/>
          </a:p>
          <a:p>
            <a:r>
              <a:rPr lang="en-US" sz="2000" dirty="0" err="1"/>
              <a:t>Yuksak</a:t>
            </a:r>
            <a:r>
              <a:rPr lang="en-US" sz="2000" dirty="0"/>
              <a:t> </a:t>
            </a:r>
            <a:r>
              <a:rPr lang="en-US" sz="2000" dirty="0" err="1"/>
              <a:t>tarqqiy</a:t>
            </a:r>
            <a:r>
              <a:rPr lang="en-US" sz="2000" dirty="0"/>
              <a:t> </a:t>
            </a:r>
            <a:r>
              <a:rPr lang="en-US" sz="2000" dirty="0" err="1"/>
              <a:t>etgan</a:t>
            </a:r>
            <a:r>
              <a:rPr lang="en-US" sz="2000" dirty="0"/>
              <a:t> </a:t>
            </a:r>
            <a:r>
              <a:rPr lang="en-US" sz="2000" dirty="0" err="1"/>
              <a:t>mamalkatlarda</a:t>
            </a:r>
            <a:r>
              <a:rPr lang="en-US" sz="2000" dirty="0"/>
              <a:t> </a:t>
            </a:r>
            <a:r>
              <a:rPr lang="en-US" sz="2000" dirty="0" err="1"/>
              <a:t>iqtisodiy</a:t>
            </a:r>
            <a:r>
              <a:rPr lang="en-US" sz="2000" dirty="0"/>
              <a:t> </a:t>
            </a:r>
            <a:r>
              <a:rPr lang="en-US" sz="2000" dirty="0" err="1"/>
              <a:t>aktiv</a:t>
            </a:r>
            <a:r>
              <a:rPr lang="en-US" sz="2000" dirty="0"/>
              <a:t> </a:t>
            </a:r>
            <a:r>
              <a:rPr lang="en-US" sz="2000" dirty="0" err="1"/>
              <a:t>aholining</a:t>
            </a:r>
            <a:r>
              <a:rPr lang="en-US" sz="2000" dirty="0"/>
              <a:t> </a:t>
            </a:r>
            <a:r>
              <a:rPr lang="en-US" sz="2000" dirty="0" err="1"/>
              <a:t>ko’pchilik</a:t>
            </a:r>
            <a:r>
              <a:rPr lang="en-US" sz="2000" dirty="0"/>
              <a:t> </a:t>
            </a:r>
            <a:r>
              <a:rPr lang="en-US" sz="2000" dirty="0" err="1"/>
              <a:t>qismi</a:t>
            </a:r>
            <a:r>
              <a:rPr lang="en-US" sz="2000" dirty="0"/>
              <a:t> </a:t>
            </a:r>
            <a:r>
              <a:rPr lang="en-US" sz="2000" dirty="0" err="1"/>
              <a:t>moddiy</a:t>
            </a:r>
            <a:r>
              <a:rPr lang="en-US" sz="2000" dirty="0"/>
              <a:t> </a:t>
            </a:r>
            <a:r>
              <a:rPr lang="en-US" sz="2000" dirty="0" err="1"/>
              <a:t>bo’lmagan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chiqarish</a:t>
            </a:r>
            <a:r>
              <a:rPr lang="en-US" sz="2000" dirty="0"/>
              <a:t> </a:t>
            </a:r>
            <a:r>
              <a:rPr lang="en-US" sz="2000" dirty="0" err="1"/>
              <a:t>sohalarida</a:t>
            </a:r>
            <a:r>
              <a:rPr lang="en-US" sz="2000" dirty="0"/>
              <a:t> (</a:t>
            </a:r>
            <a:r>
              <a:rPr lang="en-US" sz="2000" dirty="0" err="1"/>
              <a:t>savdo</a:t>
            </a:r>
            <a:r>
              <a:rPr lang="en-US" sz="2000" dirty="0"/>
              <a:t>, </a:t>
            </a:r>
            <a:r>
              <a:rPr lang="en-US" sz="2000" dirty="0" err="1"/>
              <a:t>moliya</a:t>
            </a:r>
            <a:r>
              <a:rPr lang="en-US" sz="2000" dirty="0"/>
              <a:t>, </a:t>
            </a:r>
            <a:r>
              <a:rPr lang="en-US" sz="2000" dirty="0" err="1"/>
              <a:t>maishiy</a:t>
            </a:r>
            <a:r>
              <a:rPr lang="en-US" sz="2000" dirty="0"/>
              <a:t> </a:t>
            </a:r>
            <a:r>
              <a:rPr lang="en-US" sz="2000" dirty="0" err="1"/>
              <a:t>xizmat</a:t>
            </a:r>
            <a:r>
              <a:rPr lang="en-US" sz="2000" dirty="0"/>
              <a:t> </a:t>
            </a:r>
            <a:r>
              <a:rPr lang="en-US" sz="2000" dirty="0" err="1"/>
              <a:t>doirasida</a:t>
            </a:r>
            <a:r>
              <a:rPr lang="en-US" sz="2000" dirty="0"/>
              <a:t>) </a:t>
            </a:r>
            <a:r>
              <a:rPr lang="en-US" sz="2000" dirty="0" err="1"/>
              <a:t>ishlaydi</a:t>
            </a:r>
            <a:r>
              <a:rPr lang="en-US" sz="2000" dirty="0"/>
              <a:t>.</a:t>
            </a:r>
            <a:endParaRPr lang="ru-RU" sz="2000" dirty="0"/>
          </a:p>
        </p:txBody>
      </p:sp>
      <p:pic>
        <p:nvPicPr>
          <p:cNvPr id="1026" name="Picture 2" descr="C:\Users\User\Desktop\Maftunaga rasm\24 mavzuga\3874e8c637e1651cc6d87abc2540e5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17377"/>
            <a:ext cx="3954532" cy="4840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Maftunaga rasm\O'zbekiston aholisi\nya2Bs15123077854088_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531" y="2017377"/>
            <a:ext cx="3942559" cy="4840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Maftunaga rasm\Rasm aholi salomatligi\FSq5wccG31XKAOAZCi4EEhV4S4p3Fhzu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091" y="2017376"/>
            <a:ext cx="4294910" cy="4840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6787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2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3" name="Блок-схема: знак завершения 2"/>
          <p:cNvSpPr/>
          <p:nvPr/>
        </p:nvSpPr>
        <p:spPr>
          <a:xfrm>
            <a:off x="997527" y="789709"/>
            <a:ext cx="10252364" cy="1177635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err="1">
                <a:solidFill>
                  <a:schemeClr val="tx1"/>
                </a:solidFill>
              </a:rPr>
              <a:t>Mehnat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resurslarining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tarkibi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aholining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yosh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tarkibiga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bog’liq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r>
              <a:rPr lang="en-US" sz="2000" dirty="0" err="1">
                <a:solidFill>
                  <a:schemeClr val="tx1"/>
                </a:solidFill>
              </a:rPr>
              <a:t>Aholini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mehnat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resurslari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nuqtai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nazardan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quyidagi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yosh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guruhlarga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ajratiladi</a:t>
            </a:r>
            <a:r>
              <a:rPr lang="en-US" sz="2000" dirty="0">
                <a:solidFill>
                  <a:schemeClr val="tx1"/>
                </a:solidFill>
              </a:rPr>
              <a:t>: 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1191491" y="2410691"/>
            <a:ext cx="3519054" cy="2757054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>
                <a:solidFill>
                  <a:schemeClr val="tx1"/>
                </a:solidFill>
              </a:rPr>
              <a:t>l</a:t>
            </a:r>
            <a:r>
              <a:rPr lang="en-US" sz="2800" dirty="0" smtClean="0">
                <a:solidFill>
                  <a:schemeClr val="tx1"/>
                </a:solidFill>
              </a:rPr>
              <a:t>. </a:t>
            </a:r>
            <a:r>
              <a:rPr lang="en-US" sz="2800" dirty="0">
                <a:solidFill>
                  <a:schemeClr val="tx1"/>
                </a:solidFill>
              </a:rPr>
              <a:t>0 – 14 </a:t>
            </a:r>
            <a:r>
              <a:rPr lang="en-US" sz="2800" dirty="0" err="1">
                <a:solidFill>
                  <a:schemeClr val="tx1"/>
                </a:solidFill>
              </a:rPr>
              <a:t>yosh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endParaRPr lang="ru-RU" sz="2800" dirty="0">
              <a:solidFill>
                <a:schemeClr val="tx1"/>
              </a:solidFill>
            </a:endParaRPr>
          </a:p>
          <a:p>
            <a:r>
              <a:rPr lang="en-US" sz="2800" dirty="0" smtClean="0">
                <a:solidFill>
                  <a:schemeClr val="tx1"/>
                </a:solidFill>
              </a:rPr>
              <a:t>ll. </a:t>
            </a:r>
            <a:r>
              <a:rPr lang="en-US" sz="2800" dirty="0">
                <a:solidFill>
                  <a:schemeClr val="tx1"/>
                </a:solidFill>
              </a:rPr>
              <a:t>15 – 64 </a:t>
            </a:r>
            <a:r>
              <a:rPr lang="en-US" sz="2800" dirty="0" err="1">
                <a:solidFill>
                  <a:schemeClr val="tx1"/>
                </a:solidFill>
              </a:rPr>
              <a:t>yosh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endParaRPr lang="ru-RU" sz="2800" dirty="0">
              <a:solidFill>
                <a:schemeClr val="tx1"/>
              </a:solidFill>
            </a:endParaRPr>
          </a:p>
          <a:p>
            <a:r>
              <a:rPr lang="en-US" sz="2800" dirty="0" err="1" smtClean="0">
                <a:solidFill>
                  <a:schemeClr val="tx1"/>
                </a:solidFill>
              </a:rPr>
              <a:t>lll</a:t>
            </a:r>
            <a:r>
              <a:rPr lang="en-US" sz="2800" dirty="0" smtClean="0">
                <a:solidFill>
                  <a:schemeClr val="tx1"/>
                </a:solidFill>
              </a:rPr>
              <a:t>. </a:t>
            </a:r>
            <a:r>
              <a:rPr lang="en-US" sz="2800" dirty="0">
                <a:solidFill>
                  <a:schemeClr val="tx1"/>
                </a:solidFill>
              </a:rPr>
              <a:t>65 </a:t>
            </a:r>
            <a:r>
              <a:rPr lang="en-US" sz="2800" dirty="0" err="1">
                <a:solidFill>
                  <a:schemeClr val="tx1"/>
                </a:solidFill>
              </a:rPr>
              <a:t>yosh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va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undan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kattalar</a:t>
            </a:r>
            <a:r>
              <a:rPr lang="en-US" sz="2800" dirty="0">
                <a:solidFill>
                  <a:schemeClr val="tx1"/>
                </a:solidFill>
              </a:rPr>
              <a:t>. 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6539344" y="2410690"/>
            <a:ext cx="5320147" cy="3934691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                     </a:t>
            </a:r>
            <a:r>
              <a:rPr lang="en-US" sz="2400" b="1" dirty="0" err="1" smtClean="0">
                <a:solidFill>
                  <a:schemeClr val="tx1"/>
                </a:solidFill>
              </a:rPr>
              <a:t>O’zbekistonda</a:t>
            </a:r>
            <a:r>
              <a:rPr lang="en-US" sz="2400" b="1" dirty="0">
                <a:solidFill>
                  <a:schemeClr val="tx1"/>
                </a:solidFill>
              </a:rPr>
              <a:t>: </a:t>
            </a:r>
            <a:endParaRPr lang="ru-RU" sz="2400" b="1" dirty="0">
              <a:solidFill>
                <a:schemeClr val="tx1"/>
              </a:solidFill>
            </a:endParaRPr>
          </a:p>
          <a:p>
            <a:r>
              <a:rPr lang="en-US" sz="2400" b="1" dirty="0">
                <a:solidFill>
                  <a:schemeClr val="tx1"/>
                </a:solidFill>
              </a:rPr>
              <a:t>l</a:t>
            </a:r>
            <a:r>
              <a:rPr lang="en-US" sz="2400" b="1" dirty="0" smtClean="0">
                <a:solidFill>
                  <a:schemeClr val="tx1"/>
                </a:solidFill>
              </a:rPr>
              <a:t>. </a:t>
            </a:r>
            <a:r>
              <a:rPr lang="en-US" sz="2400" b="1" dirty="0">
                <a:solidFill>
                  <a:schemeClr val="tx1"/>
                </a:solidFill>
              </a:rPr>
              <a:t>0 – 15 </a:t>
            </a:r>
            <a:r>
              <a:rPr lang="en-US" sz="2400" b="1" dirty="0" err="1">
                <a:solidFill>
                  <a:schemeClr val="tx1"/>
                </a:solidFill>
              </a:rPr>
              <a:t>yosh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endParaRPr lang="ru-RU" sz="2400" b="1" dirty="0">
              <a:solidFill>
                <a:schemeClr val="tx1"/>
              </a:solidFill>
            </a:endParaRPr>
          </a:p>
          <a:p>
            <a:r>
              <a:rPr lang="en-US" sz="2400" b="1" dirty="0" smtClean="0">
                <a:solidFill>
                  <a:schemeClr val="tx1"/>
                </a:solidFill>
              </a:rPr>
              <a:t>ll. </a:t>
            </a:r>
            <a:r>
              <a:rPr lang="en-US" sz="2400" b="1" dirty="0">
                <a:solidFill>
                  <a:schemeClr val="tx1"/>
                </a:solidFill>
              </a:rPr>
              <a:t>16 – 59 </a:t>
            </a:r>
            <a:r>
              <a:rPr lang="en-US" sz="2400" b="1" dirty="0" err="1">
                <a:solidFill>
                  <a:schemeClr val="tx1"/>
                </a:solidFill>
              </a:rPr>
              <a:t>erkaklar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endParaRPr lang="ru-RU" sz="2400" b="1" dirty="0">
              <a:solidFill>
                <a:schemeClr val="tx1"/>
              </a:solidFill>
            </a:endParaRPr>
          </a:p>
          <a:p>
            <a:r>
              <a:rPr lang="en-US" sz="2400" b="1" dirty="0">
                <a:solidFill>
                  <a:schemeClr val="tx1"/>
                </a:solidFill>
              </a:rPr>
              <a:t>16 – 54 </a:t>
            </a:r>
            <a:r>
              <a:rPr lang="en-US" sz="2400" b="1" dirty="0" err="1">
                <a:solidFill>
                  <a:schemeClr val="tx1"/>
                </a:solidFill>
              </a:rPr>
              <a:t>ayollar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endParaRPr lang="ru-RU" sz="2400" b="1" dirty="0">
              <a:solidFill>
                <a:schemeClr val="tx1"/>
              </a:solidFill>
            </a:endParaRPr>
          </a:p>
          <a:p>
            <a:r>
              <a:rPr lang="en-US" sz="2400" b="1" dirty="0" err="1" smtClean="0">
                <a:solidFill>
                  <a:schemeClr val="tx1"/>
                </a:solidFill>
              </a:rPr>
              <a:t>lll</a:t>
            </a:r>
            <a:r>
              <a:rPr lang="en-US" sz="2400" b="1" dirty="0" smtClean="0">
                <a:solidFill>
                  <a:schemeClr val="tx1"/>
                </a:solidFill>
              </a:rPr>
              <a:t>. </a:t>
            </a:r>
            <a:r>
              <a:rPr lang="en-US" sz="2400" b="1" dirty="0">
                <a:solidFill>
                  <a:schemeClr val="tx1"/>
                </a:solidFill>
              </a:rPr>
              <a:t>60 </a:t>
            </a:r>
            <a:r>
              <a:rPr lang="en-US" sz="2400" b="1" dirty="0" err="1">
                <a:solidFill>
                  <a:schemeClr val="tx1"/>
                </a:solidFill>
              </a:rPr>
              <a:t>yoshdan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va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undan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katta</a:t>
            </a:r>
            <a:r>
              <a:rPr lang="en-US" sz="2400" b="1" dirty="0">
                <a:solidFill>
                  <a:schemeClr val="tx1"/>
                </a:solidFill>
              </a:rPr>
              <a:t> (</a:t>
            </a:r>
            <a:r>
              <a:rPr lang="en-US" sz="2400" b="1" dirty="0" err="1">
                <a:solidFill>
                  <a:schemeClr val="tx1"/>
                </a:solidFill>
              </a:rPr>
              <a:t>erkaklar</a:t>
            </a:r>
            <a:r>
              <a:rPr lang="en-US" sz="2400" b="1" dirty="0">
                <a:solidFill>
                  <a:schemeClr val="tx1"/>
                </a:solidFill>
              </a:rPr>
              <a:t>) </a:t>
            </a:r>
            <a:endParaRPr lang="ru-RU" sz="2400" b="1" dirty="0">
              <a:solidFill>
                <a:schemeClr val="tx1"/>
              </a:solidFill>
            </a:endParaRPr>
          </a:p>
          <a:p>
            <a:r>
              <a:rPr lang="en-US" sz="2400" b="1" dirty="0">
                <a:solidFill>
                  <a:schemeClr val="tx1"/>
                </a:solidFill>
              </a:rPr>
              <a:t>55 </a:t>
            </a:r>
            <a:r>
              <a:rPr lang="en-US" sz="2400" b="1" dirty="0" err="1">
                <a:solidFill>
                  <a:schemeClr val="tx1"/>
                </a:solidFill>
              </a:rPr>
              <a:t>yoshdan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va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undan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katta</a:t>
            </a:r>
            <a:r>
              <a:rPr lang="en-US" sz="2400" b="1" dirty="0">
                <a:solidFill>
                  <a:schemeClr val="tx1"/>
                </a:solidFill>
              </a:rPr>
              <a:t> (</a:t>
            </a:r>
            <a:r>
              <a:rPr lang="en-US" sz="2400" b="1" dirty="0" err="1">
                <a:solidFill>
                  <a:schemeClr val="tx1"/>
                </a:solidFill>
              </a:rPr>
              <a:t>ayollar</a:t>
            </a:r>
            <a:r>
              <a:rPr lang="en-US" sz="2400" b="1" dirty="0">
                <a:solidFill>
                  <a:schemeClr val="tx1"/>
                </a:solidFill>
              </a:rPr>
              <a:t>) 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8" name="Тройная стрелка влево/вправо/вверх 7"/>
          <p:cNvSpPr/>
          <p:nvPr/>
        </p:nvSpPr>
        <p:spPr>
          <a:xfrm>
            <a:off x="4807528" y="2133599"/>
            <a:ext cx="1620982" cy="2244435"/>
          </a:xfrm>
          <a:prstGeom prst="leftRightUpArrow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0082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</p:spPr>
      </p:pic>
      <p:sp>
        <p:nvSpPr>
          <p:cNvPr id="3" name="Блок-схема: ссылка на другую страницу 2"/>
          <p:cNvSpPr/>
          <p:nvPr/>
        </p:nvSpPr>
        <p:spPr>
          <a:xfrm>
            <a:off x="512618" y="332509"/>
            <a:ext cx="11069782" cy="2108938"/>
          </a:xfrm>
          <a:prstGeom prst="flowChartOffpage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err="1">
                <a:solidFill>
                  <a:schemeClr val="tx1"/>
                </a:solidFill>
              </a:rPr>
              <a:t>Rivojlanayotgan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mamlakatlardagi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iqtisodiy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aktiv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aholining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xalq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xo’jaligi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tarmoqlarida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taqsimlanishi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boshqa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rivojlanayotgan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mamlakatlardan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farq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qiladi</a:t>
            </a:r>
            <a:r>
              <a:rPr lang="en-US" sz="2000" b="1" dirty="0">
                <a:solidFill>
                  <a:schemeClr val="tx1"/>
                </a:solidFill>
              </a:rPr>
              <a:t>. </a:t>
            </a:r>
            <a:endParaRPr lang="ru-RU" sz="2000" b="1" dirty="0">
              <a:solidFill>
                <a:schemeClr val="tx1"/>
              </a:solidFill>
            </a:endParaRPr>
          </a:p>
          <a:p>
            <a:r>
              <a:rPr lang="en-US" sz="2000" b="1" dirty="0" err="1">
                <a:solidFill>
                  <a:schemeClr val="tx1"/>
                </a:solidFill>
              </a:rPr>
              <a:t>Avvalo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shuni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aytish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kerakki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Osiyo</a:t>
            </a:r>
            <a:r>
              <a:rPr lang="en-US" sz="2000" b="1" dirty="0">
                <a:solidFill>
                  <a:schemeClr val="tx1"/>
                </a:solidFill>
              </a:rPr>
              <a:t>, </a:t>
            </a:r>
            <a:r>
              <a:rPr lang="en-US" sz="2000" b="1" dirty="0" err="1">
                <a:solidFill>
                  <a:schemeClr val="tx1"/>
                </a:solidFill>
              </a:rPr>
              <a:t>Afrika</a:t>
            </a:r>
            <a:r>
              <a:rPr lang="en-US" sz="2000" b="1" dirty="0">
                <a:solidFill>
                  <a:schemeClr val="tx1"/>
                </a:solidFill>
              </a:rPr>
              <a:t>, </a:t>
            </a:r>
            <a:r>
              <a:rPr lang="en-US" sz="2000" b="1" dirty="0" err="1">
                <a:solidFill>
                  <a:schemeClr val="tx1"/>
                </a:solidFill>
              </a:rPr>
              <a:t>Lotin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Amerikasining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rivojlanayotgan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mamlakatlarida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tug’ilishning</a:t>
            </a:r>
            <a:r>
              <a:rPr lang="en-US" sz="2000" b="1" dirty="0">
                <a:solidFill>
                  <a:schemeClr val="tx1"/>
                </a:solidFill>
              </a:rPr>
              <a:t> ham </a:t>
            </a:r>
            <a:r>
              <a:rPr lang="en-US" sz="2000" b="1" dirty="0" err="1">
                <a:solidFill>
                  <a:schemeClr val="tx1"/>
                </a:solidFill>
              </a:rPr>
              <a:t>yuqoriligi</a:t>
            </a:r>
            <a:r>
              <a:rPr lang="en-US" sz="2000" b="1" dirty="0">
                <a:solidFill>
                  <a:schemeClr val="tx1"/>
                </a:solidFill>
              </a:rPr>
              <a:t>, </a:t>
            </a:r>
            <a:r>
              <a:rPr lang="en-US" sz="2000" b="1" dirty="0" err="1">
                <a:solidFill>
                  <a:schemeClr val="tx1"/>
                </a:solidFill>
              </a:rPr>
              <a:t>o’ratacha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umr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muddatini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pastligi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tufayli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aholi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tarkibida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mehnat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resurslarining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salmog’i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kam</a:t>
            </a:r>
            <a:r>
              <a:rPr lang="en-US" sz="2000" b="1" dirty="0">
                <a:solidFill>
                  <a:schemeClr val="tx1"/>
                </a:solidFill>
              </a:rPr>
              <a:t>. 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1" name="Блок-схема: ссылка на другую страницу 10"/>
          <p:cNvSpPr/>
          <p:nvPr/>
        </p:nvSpPr>
        <p:spPr>
          <a:xfrm>
            <a:off x="512618" y="2867891"/>
            <a:ext cx="11069782" cy="1152975"/>
          </a:xfrm>
          <a:prstGeom prst="flowChartOffpageConnector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err="1">
                <a:solidFill>
                  <a:schemeClr val="tx1"/>
                </a:solidFill>
              </a:rPr>
              <a:t>Mehnat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resurslari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mehnat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faoliyati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xolatiga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ko’ra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quyidagi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guruhlarga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bo’linadi</a:t>
            </a:r>
            <a:r>
              <a:rPr lang="en-US" sz="2400" b="1" dirty="0">
                <a:solidFill>
                  <a:schemeClr val="tx1"/>
                </a:solidFill>
              </a:rPr>
              <a:t>: 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2" name="Выноска со стрелкой вниз 11"/>
          <p:cNvSpPr/>
          <p:nvPr/>
        </p:nvSpPr>
        <p:spPr>
          <a:xfrm>
            <a:off x="1288473" y="4267200"/>
            <a:ext cx="9559636" cy="1620982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chemeClr val="tx1"/>
                </a:solidFill>
              </a:rPr>
              <a:t>1. 16-19 </a:t>
            </a:r>
            <a:r>
              <a:rPr lang="en-US" sz="2400" b="1" dirty="0" err="1">
                <a:solidFill>
                  <a:schemeClr val="tx1"/>
                </a:solidFill>
              </a:rPr>
              <a:t>yoshlilar</a:t>
            </a:r>
            <a:r>
              <a:rPr lang="en-US" sz="2400" b="1" dirty="0">
                <a:solidFill>
                  <a:schemeClr val="tx1"/>
                </a:solidFill>
              </a:rPr>
              <a:t> – </a:t>
            </a:r>
            <a:r>
              <a:rPr lang="en-US" sz="2400" b="1" dirty="0" err="1">
                <a:solidFill>
                  <a:schemeClr val="tx1"/>
                </a:solidFill>
              </a:rPr>
              <a:t>bu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davr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majburiy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xoldagi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mehnat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resurslari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ishlab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chiqarishlarini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hisoblaydi</a:t>
            </a:r>
            <a:r>
              <a:rPr lang="en-US" sz="2400" b="1" dirty="0">
                <a:solidFill>
                  <a:schemeClr val="tx1"/>
                </a:solidFill>
              </a:rPr>
              <a:t>. </a:t>
            </a:r>
            <a:endParaRPr lang="ru-RU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0155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</p:spPr>
      </p:pic>
      <p:sp>
        <p:nvSpPr>
          <p:cNvPr id="3" name="Выноска со стрелкой вниз 2"/>
          <p:cNvSpPr/>
          <p:nvPr/>
        </p:nvSpPr>
        <p:spPr>
          <a:xfrm>
            <a:off x="2521527" y="554183"/>
            <a:ext cx="8271164" cy="1316182"/>
          </a:xfrm>
          <a:prstGeom prst="downArrowCallou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>
                <a:solidFill>
                  <a:schemeClr val="tx1"/>
                </a:solidFill>
              </a:rPr>
              <a:t>2. 20-29 </a:t>
            </a:r>
            <a:r>
              <a:rPr lang="en-US" sz="2000" dirty="0" err="1">
                <a:solidFill>
                  <a:schemeClr val="tx1"/>
                </a:solidFill>
              </a:rPr>
              <a:t>yoshlilar</a:t>
            </a:r>
            <a:r>
              <a:rPr lang="en-US" sz="2000" dirty="0">
                <a:solidFill>
                  <a:schemeClr val="tx1"/>
                </a:solidFill>
              </a:rPr>
              <a:t> – </a:t>
            </a:r>
            <a:r>
              <a:rPr lang="en-US" sz="2000" dirty="0" err="1">
                <a:solidFill>
                  <a:schemeClr val="tx1"/>
                </a:solidFill>
              </a:rPr>
              <a:t>bu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davrda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mehnat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resurslari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kuch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faqat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mehnatga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tayyorlanishga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sarflanadi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5" name="Выноска со стрелкой вниз 4"/>
          <p:cNvSpPr/>
          <p:nvPr/>
        </p:nvSpPr>
        <p:spPr>
          <a:xfrm>
            <a:off x="2521527" y="2258291"/>
            <a:ext cx="8271164" cy="1246909"/>
          </a:xfrm>
          <a:prstGeom prst="downArrowCallou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>
                <a:solidFill>
                  <a:schemeClr val="tx1"/>
                </a:solidFill>
              </a:rPr>
              <a:t>3. 30-39 </a:t>
            </a:r>
            <a:r>
              <a:rPr lang="en-US" sz="2000" dirty="0" err="1">
                <a:solidFill>
                  <a:schemeClr val="tx1"/>
                </a:solidFill>
              </a:rPr>
              <a:t>yosh</a:t>
            </a:r>
            <a:r>
              <a:rPr lang="en-US" sz="2000" dirty="0">
                <a:solidFill>
                  <a:schemeClr val="tx1"/>
                </a:solidFill>
              </a:rPr>
              <a:t> – </a:t>
            </a:r>
            <a:r>
              <a:rPr lang="en-US" sz="2000" dirty="0" err="1">
                <a:solidFill>
                  <a:schemeClr val="tx1"/>
                </a:solidFill>
              </a:rPr>
              <a:t>bu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davrda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aholi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aktiv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mehnat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resurslari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hisoblanadi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2521527" y="3754582"/>
            <a:ext cx="8271164" cy="1288473"/>
          </a:xfrm>
          <a:prstGeom prst="downArrow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4. 40-49 </a:t>
            </a:r>
            <a:r>
              <a:rPr lang="en-US" dirty="0" err="1"/>
              <a:t>yosh</a:t>
            </a:r>
            <a:r>
              <a:rPr lang="en-US" dirty="0"/>
              <a:t> –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resurslarining</a:t>
            </a:r>
            <a:r>
              <a:rPr lang="en-US" dirty="0"/>
              <a:t> </a:t>
            </a:r>
            <a:r>
              <a:rPr lang="en-US" dirty="0" err="1"/>
              <a:t>o’rta</a:t>
            </a:r>
            <a:r>
              <a:rPr lang="en-US" dirty="0"/>
              <a:t> </a:t>
            </a:r>
            <a:r>
              <a:rPr lang="en-US" dirty="0" err="1"/>
              <a:t>davri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 </a:t>
            </a:r>
            <a:r>
              <a:rPr lang="en-US" dirty="0" err="1"/>
              <a:t>to’plangan</a:t>
            </a:r>
            <a:r>
              <a:rPr lang="en-US" dirty="0"/>
              <a:t> </a:t>
            </a:r>
            <a:r>
              <a:rPr lang="en-US" dirty="0" err="1"/>
              <a:t>bilim</a:t>
            </a:r>
            <a:r>
              <a:rPr lang="en-US" dirty="0"/>
              <a:t> </a:t>
            </a:r>
            <a:r>
              <a:rPr lang="en-US" dirty="0" err="1"/>
              <a:t>ko’nikma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malakalar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chiqarishga</a:t>
            </a:r>
            <a:r>
              <a:rPr lang="en-US" dirty="0"/>
              <a:t> </a:t>
            </a:r>
            <a:r>
              <a:rPr lang="en-US" dirty="0" err="1"/>
              <a:t>jalb</a:t>
            </a:r>
            <a:r>
              <a:rPr lang="en-US" dirty="0"/>
              <a:t> </a:t>
            </a:r>
            <a:r>
              <a:rPr lang="en-US" dirty="0" err="1"/>
              <a:t>etiladi</a:t>
            </a:r>
            <a:r>
              <a:rPr lang="en-US" dirty="0"/>
              <a:t>. </a:t>
            </a:r>
            <a:endParaRPr lang="ru-RU" dirty="0"/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2521527" y="5223165"/>
            <a:ext cx="8271164" cy="1316182"/>
          </a:xfrm>
          <a:prstGeom prst="downArrowCallou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>
                <a:solidFill>
                  <a:schemeClr val="tx1"/>
                </a:solidFill>
              </a:rPr>
              <a:t>5. 50-59 </a:t>
            </a:r>
            <a:r>
              <a:rPr lang="en-US" sz="2000" dirty="0" err="1">
                <a:solidFill>
                  <a:schemeClr val="tx1"/>
                </a:solidFill>
              </a:rPr>
              <a:t>yosh</a:t>
            </a:r>
            <a:r>
              <a:rPr lang="en-US" sz="2000" dirty="0">
                <a:solidFill>
                  <a:schemeClr val="tx1"/>
                </a:solidFill>
              </a:rPr>
              <a:t> – </a:t>
            </a:r>
            <a:r>
              <a:rPr lang="en-US" sz="2000" dirty="0" err="1">
                <a:solidFill>
                  <a:schemeClr val="tx1"/>
                </a:solidFill>
              </a:rPr>
              <a:t>mehnat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resurslarining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katta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davri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bo’lib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mehnat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unumdorligi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pasaya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boradi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76713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3" name="Скругленный прямоугольник 2"/>
          <p:cNvSpPr/>
          <p:nvPr/>
        </p:nvSpPr>
        <p:spPr>
          <a:xfrm>
            <a:off x="346365" y="-1"/>
            <a:ext cx="11457708" cy="48075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err="1">
                <a:solidFill>
                  <a:schemeClr val="tx1"/>
                </a:solidFill>
              </a:rPr>
              <a:t>Ishsizlik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sabablari</a:t>
            </a:r>
            <a:r>
              <a:rPr lang="en-US" sz="2400" dirty="0">
                <a:solidFill>
                  <a:schemeClr val="tx1"/>
                </a:solidFill>
              </a:rPr>
              <a:t> – </a:t>
            </a:r>
            <a:r>
              <a:rPr lang="en-US" sz="2400" dirty="0" err="1">
                <a:solidFill>
                  <a:schemeClr val="tx1"/>
                </a:solidFill>
              </a:rPr>
              <a:t>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o’rinlarining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yetishmasligi</a:t>
            </a:r>
            <a:r>
              <a:rPr lang="en-US" sz="2400" dirty="0">
                <a:solidFill>
                  <a:schemeClr val="tx1"/>
                </a:solidFill>
              </a:rPr>
              <a:t> “</a:t>
            </a:r>
            <a:r>
              <a:rPr lang="en-US" sz="2400" dirty="0" err="1">
                <a:solidFill>
                  <a:schemeClr val="tx1"/>
                </a:solidFill>
              </a:rPr>
              <a:t>texnologik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ishsizlik</a:t>
            </a:r>
            <a:r>
              <a:rPr lang="en-US" sz="2400" dirty="0">
                <a:solidFill>
                  <a:schemeClr val="tx1"/>
                </a:solidFill>
              </a:rPr>
              <a:t>”, “</a:t>
            </a:r>
            <a:r>
              <a:rPr lang="en-US" sz="2400" dirty="0" err="1">
                <a:solidFill>
                  <a:schemeClr val="tx1"/>
                </a:solidFill>
              </a:rPr>
              <a:t>agrar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aholini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ortiqchaligi</a:t>
            </a:r>
            <a:r>
              <a:rPr lang="en-US" sz="2400" dirty="0">
                <a:solidFill>
                  <a:schemeClr val="tx1"/>
                </a:solidFill>
              </a:rPr>
              <a:t>”. </a:t>
            </a:r>
            <a:endParaRPr lang="ru-RU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D</a:t>
            </a:r>
            <a:r>
              <a:rPr lang="ru-RU" sz="2400" dirty="0" smtClean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stlabki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ma’lumotlarga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ko‘ra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respublikada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mehnat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resurslarining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soni</a:t>
            </a:r>
            <a:r>
              <a:rPr lang="en-US" sz="2400" dirty="0">
                <a:solidFill>
                  <a:schemeClr val="tx1"/>
                </a:solidFill>
              </a:rPr>
              <a:t> 2017 </a:t>
            </a:r>
            <a:r>
              <a:rPr lang="en-US" sz="2400" dirty="0" err="1">
                <a:solidFill>
                  <a:schemeClr val="tx1"/>
                </a:solidFill>
              </a:rPr>
              <a:t>yilning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yanvar-dekabr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oylari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uchun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o‘rtacha</a:t>
            </a:r>
            <a:r>
              <a:rPr lang="en-US" sz="2400" dirty="0">
                <a:solidFill>
                  <a:schemeClr val="tx1"/>
                </a:solidFill>
              </a:rPr>
              <a:t> 18672,5 </a:t>
            </a:r>
            <a:r>
              <a:rPr lang="en-US" sz="2400" dirty="0" err="1">
                <a:solidFill>
                  <a:schemeClr val="tx1"/>
                </a:solidFill>
              </a:rPr>
              <a:t>ming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kishini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yoki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jami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aholi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sonidagi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ulushi</a:t>
            </a:r>
            <a:r>
              <a:rPr lang="en-US" sz="2400" dirty="0">
                <a:solidFill>
                  <a:schemeClr val="tx1"/>
                </a:solidFill>
              </a:rPr>
              <a:t> 57,7 % </a:t>
            </a:r>
            <a:r>
              <a:rPr lang="en-US" sz="2400" dirty="0" err="1">
                <a:solidFill>
                  <a:schemeClr val="tx1"/>
                </a:solidFill>
              </a:rPr>
              <a:t>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tashkil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qildi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Mehnat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resurslari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tarkibida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iqtisodiy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faol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aholi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soni</a:t>
            </a:r>
            <a:r>
              <a:rPr lang="en-US" sz="2400" dirty="0">
                <a:solidFill>
                  <a:schemeClr val="tx1"/>
                </a:solidFill>
              </a:rPr>
              <a:t> 14357,3 </a:t>
            </a:r>
            <a:r>
              <a:rPr lang="en-US" sz="2400" dirty="0" err="1">
                <a:solidFill>
                  <a:schemeClr val="tx1"/>
                </a:solidFill>
              </a:rPr>
              <a:t>ming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kishini</a:t>
            </a:r>
            <a:r>
              <a:rPr lang="en-US" sz="2400" dirty="0">
                <a:solidFill>
                  <a:schemeClr val="tx1"/>
                </a:solidFill>
              </a:rPr>
              <a:t> (</a:t>
            </a:r>
            <a:r>
              <a:rPr lang="en-US" sz="2400" dirty="0" err="1">
                <a:solidFill>
                  <a:schemeClr val="tx1"/>
                </a:solidFill>
              </a:rPr>
              <a:t>jami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mehnat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resurslarining</a:t>
            </a:r>
            <a:r>
              <a:rPr lang="en-US" sz="2400" dirty="0">
                <a:solidFill>
                  <a:schemeClr val="tx1"/>
                </a:solidFill>
              </a:rPr>
              <a:t> 76,9 %i), </a:t>
            </a:r>
            <a:r>
              <a:rPr lang="en-US" sz="2400" dirty="0" err="1">
                <a:solidFill>
                  <a:schemeClr val="tx1"/>
                </a:solidFill>
              </a:rPr>
              <a:t>shuningdek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iqtisodiy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nofaol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aholi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soni</a:t>
            </a:r>
            <a:r>
              <a:rPr lang="en-US" sz="2400" dirty="0">
                <a:solidFill>
                  <a:schemeClr val="tx1"/>
                </a:solidFill>
              </a:rPr>
              <a:t> - 4315,2 </a:t>
            </a:r>
            <a:r>
              <a:rPr lang="en-US" sz="2400" dirty="0" err="1">
                <a:solidFill>
                  <a:schemeClr val="tx1"/>
                </a:solidFill>
              </a:rPr>
              <a:t>ming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kishini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tashkil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qildi</a:t>
            </a:r>
            <a:r>
              <a:rPr lang="en-US" sz="2400" dirty="0">
                <a:solidFill>
                  <a:schemeClr val="tx1"/>
                </a:solidFill>
              </a:rPr>
              <a:t> (23,1 %i).</a:t>
            </a:r>
            <a:endParaRPr lang="ru-RU" sz="2400" dirty="0">
              <a:solidFill>
                <a:schemeClr val="tx1"/>
              </a:solidFill>
            </a:endParaRPr>
          </a:p>
          <a:p>
            <a:r>
              <a:rPr lang="en-US" sz="2400" dirty="0" err="1">
                <a:solidFill>
                  <a:schemeClr val="tx1"/>
                </a:solidFill>
              </a:rPr>
              <a:t>Iqtisodiy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faol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aholi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sonining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jami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aholi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sonidagi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ulushi</a:t>
            </a:r>
            <a:r>
              <a:rPr lang="en-US" sz="2400" dirty="0">
                <a:solidFill>
                  <a:schemeClr val="tx1"/>
                </a:solidFill>
              </a:rPr>
              <a:t> 44,3 % </a:t>
            </a:r>
            <a:r>
              <a:rPr lang="en-US" sz="2400" dirty="0" err="1">
                <a:solidFill>
                  <a:schemeClr val="tx1"/>
                </a:solidFill>
              </a:rPr>
              <a:t>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tashkil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qildi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Hududlar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kesimida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ko‘p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iqtisodiy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faol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aholi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Farg‘ona</a:t>
            </a:r>
            <a:r>
              <a:rPr lang="en-US" sz="2400" dirty="0">
                <a:solidFill>
                  <a:schemeClr val="tx1"/>
                </a:solidFill>
              </a:rPr>
              <a:t> (1630,5 </a:t>
            </a:r>
            <a:r>
              <a:rPr lang="en-US" sz="2400" dirty="0" err="1">
                <a:solidFill>
                  <a:schemeClr val="tx1"/>
                </a:solidFill>
              </a:rPr>
              <a:t>ming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kishi</a:t>
            </a:r>
            <a:r>
              <a:rPr lang="en-US" sz="2400" dirty="0">
                <a:solidFill>
                  <a:schemeClr val="tx1"/>
                </a:solidFill>
              </a:rPr>
              <a:t>)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Samarqand (1629,8 </a:t>
            </a:r>
            <a:r>
              <a:rPr lang="en-US" sz="2400" dirty="0" err="1">
                <a:solidFill>
                  <a:schemeClr val="tx1"/>
                </a:solidFill>
              </a:rPr>
              <a:t>ming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kishi</a:t>
            </a:r>
            <a:r>
              <a:rPr lang="en-US" sz="2400" dirty="0">
                <a:solidFill>
                  <a:schemeClr val="tx1"/>
                </a:solidFill>
              </a:rPr>
              <a:t>) </a:t>
            </a:r>
            <a:r>
              <a:rPr lang="en-US" sz="2400" dirty="0" err="1">
                <a:solidFill>
                  <a:schemeClr val="tx1"/>
                </a:solidFill>
              </a:rPr>
              <a:t>viloyatlarida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kuzatildi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Iqtisodiy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faol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aholi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sonining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kam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ko‘rsatkichlari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Sirdaryo</a:t>
            </a:r>
            <a:r>
              <a:rPr lang="en-US" sz="2400" dirty="0">
                <a:solidFill>
                  <a:schemeClr val="tx1"/>
                </a:solidFill>
              </a:rPr>
              <a:t> (371,9 </a:t>
            </a:r>
            <a:r>
              <a:rPr lang="en-US" sz="2400" dirty="0" err="1">
                <a:solidFill>
                  <a:schemeClr val="tx1"/>
                </a:solidFill>
              </a:rPr>
              <a:t>ming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kishi</a:t>
            </a:r>
            <a:r>
              <a:rPr lang="en-US" sz="2400" dirty="0">
                <a:solidFill>
                  <a:schemeClr val="tx1"/>
                </a:solidFill>
              </a:rPr>
              <a:t>)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Navoiy</a:t>
            </a:r>
            <a:r>
              <a:rPr lang="en-US" sz="2400" dirty="0">
                <a:solidFill>
                  <a:schemeClr val="tx1"/>
                </a:solidFill>
              </a:rPr>
              <a:t> (445,7 </a:t>
            </a:r>
            <a:r>
              <a:rPr lang="en-US" sz="2400" dirty="0" err="1">
                <a:solidFill>
                  <a:schemeClr val="tx1"/>
                </a:solidFill>
              </a:rPr>
              <a:t>ming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kishi</a:t>
            </a:r>
            <a:r>
              <a:rPr lang="en-US" sz="2400" dirty="0">
                <a:solidFill>
                  <a:schemeClr val="tx1"/>
                </a:solidFill>
              </a:rPr>
              <a:t>) </a:t>
            </a:r>
            <a:r>
              <a:rPr lang="en-US" sz="2400" dirty="0" err="1">
                <a:solidFill>
                  <a:schemeClr val="tx1"/>
                </a:solidFill>
              </a:rPr>
              <a:t>viloyatlariga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to‘g‘ri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keldi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568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User\Desktop\Maftunaga rasm\Aholiga doir rasmlar\slayd uchun rasm\slaydlar uchun rasmlar\slayd uchun rasm\0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45"/>
            <a:ext cx="12207302" cy="7742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ертикальный свиток 3"/>
          <p:cNvSpPr/>
          <p:nvPr/>
        </p:nvSpPr>
        <p:spPr>
          <a:xfrm>
            <a:off x="3352800" y="0"/>
            <a:ext cx="8839199" cy="771698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>
                <a:solidFill>
                  <a:schemeClr val="tx1"/>
                </a:solidFill>
              </a:rPr>
              <a:t>Dastlabki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ma’lumotlarga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ko‘ra</a:t>
            </a:r>
            <a:r>
              <a:rPr lang="en-US" sz="2400" dirty="0">
                <a:solidFill>
                  <a:schemeClr val="tx1"/>
                </a:solidFill>
              </a:rPr>
              <a:t>, 2017 </a:t>
            </a:r>
            <a:r>
              <a:rPr lang="en-US" sz="2400" dirty="0" err="1">
                <a:solidFill>
                  <a:schemeClr val="tx1"/>
                </a:solidFill>
              </a:rPr>
              <a:t>yil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yanvar-dekabr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davri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uchun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iqtisodiyotda</a:t>
            </a:r>
            <a:r>
              <a:rPr lang="en-US" sz="2400" dirty="0">
                <a:solidFill>
                  <a:schemeClr val="tx1"/>
                </a:solidFill>
              </a:rPr>
              <a:t> band </a:t>
            </a:r>
            <a:r>
              <a:rPr lang="en-US" sz="2400" dirty="0" err="1">
                <a:solidFill>
                  <a:schemeClr val="tx1"/>
                </a:solidFill>
              </a:rPr>
              <a:t>aholi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soni</a:t>
            </a:r>
            <a:r>
              <a:rPr lang="en-US" sz="2400" dirty="0">
                <a:solidFill>
                  <a:schemeClr val="tx1"/>
                </a:solidFill>
              </a:rPr>
              <a:t> 13520,3 </a:t>
            </a:r>
            <a:r>
              <a:rPr lang="en-US" sz="2400" dirty="0" err="1">
                <a:solidFill>
                  <a:schemeClr val="tx1"/>
                </a:solidFill>
              </a:rPr>
              <a:t>ming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kishini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tashkil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etib</a:t>
            </a:r>
            <a:r>
              <a:rPr lang="en-US" sz="2400" dirty="0">
                <a:solidFill>
                  <a:schemeClr val="tx1"/>
                </a:solidFill>
              </a:rPr>
              <a:t>, 2016 </a:t>
            </a:r>
            <a:r>
              <a:rPr lang="en-US" sz="2400" dirty="0" err="1">
                <a:solidFill>
                  <a:schemeClr val="tx1"/>
                </a:solidFill>
              </a:rPr>
              <a:t>yilga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nisbatan</a:t>
            </a:r>
            <a:r>
              <a:rPr lang="en-US" sz="2400" dirty="0">
                <a:solidFill>
                  <a:schemeClr val="tx1"/>
                </a:solidFill>
              </a:rPr>
              <a:t> 1,7 % </a:t>
            </a:r>
            <a:r>
              <a:rPr lang="en-US" sz="2400" dirty="0" err="1">
                <a:solidFill>
                  <a:schemeClr val="tx1"/>
                </a:solidFill>
              </a:rPr>
              <a:t>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oshgan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bilan</a:t>
            </a:r>
            <a:r>
              <a:rPr lang="en-US" sz="2400" dirty="0">
                <a:solidFill>
                  <a:schemeClr val="tx1"/>
                </a:solidFill>
              </a:rPr>
              <a:t> band </a:t>
            </a:r>
            <a:r>
              <a:rPr lang="en-US" sz="2400" dirty="0" err="1">
                <a:solidFill>
                  <a:schemeClr val="tx1"/>
                </a:solidFill>
              </a:rPr>
              <a:t>aholi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sonining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iqtisodiy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faoliyat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turlari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kesimida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tahlil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etilganda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bandlar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sonining</a:t>
            </a:r>
            <a:r>
              <a:rPr lang="en-US" sz="2400" dirty="0">
                <a:solidFill>
                  <a:schemeClr val="tx1"/>
                </a:solidFill>
              </a:rPr>
              <a:t> 2016 </a:t>
            </a:r>
            <a:r>
              <a:rPr lang="en-US" sz="2400" dirty="0" err="1">
                <a:solidFill>
                  <a:schemeClr val="tx1"/>
                </a:solidFill>
              </a:rPr>
              <a:t>yilga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nisbatan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sezilarli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darajada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o‘sishi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tashish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saqlashda</a:t>
            </a:r>
            <a:r>
              <a:rPr lang="en-US" sz="2400" dirty="0">
                <a:solidFill>
                  <a:schemeClr val="tx1"/>
                </a:solidFill>
              </a:rPr>
              <a:t> (2,6 %), </a:t>
            </a:r>
            <a:r>
              <a:rPr lang="en-US" sz="2400" dirty="0" err="1">
                <a:solidFill>
                  <a:schemeClr val="tx1"/>
                </a:solidFill>
              </a:rPr>
              <a:t>moliyaviy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sug‘urta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faoliyatida</a:t>
            </a:r>
            <a:r>
              <a:rPr lang="en-US" sz="2400" dirty="0">
                <a:solidFill>
                  <a:schemeClr val="tx1"/>
                </a:solidFill>
              </a:rPr>
              <a:t> (2,4 %), </a:t>
            </a:r>
            <a:r>
              <a:rPr lang="en-US" sz="2400" dirty="0" err="1">
                <a:solidFill>
                  <a:schemeClr val="tx1"/>
                </a:solidFill>
              </a:rPr>
              <a:t>qurilishda</a:t>
            </a:r>
            <a:r>
              <a:rPr lang="en-US" sz="2400" dirty="0">
                <a:solidFill>
                  <a:schemeClr val="tx1"/>
                </a:solidFill>
              </a:rPr>
              <a:t> (2,1 %), </a:t>
            </a:r>
            <a:r>
              <a:rPr lang="en-US" sz="2400" dirty="0" err="1">
                <a:solidFill>
                  <a:schemeClr val="tx1"/>
                </a:solidFill>
              </a:rPr>
              <a:t>savdoda</a:t>
            </a:r>
            <a:r>
              <a:rPr lang="en-US" sz="2400" dirty="0">
                <a:solidFill>
                  <a:schemeClr val="tx1"/>
                </a:solidFill>
              </a:rPr>
              <a:t> (1,9 %), </a:t>
            </a:r>
            <a:r>
              <a:rPr lang="en-US" sz="2400" dirty="0" err="1">
                <a:solidFill>
                  <a:schemeClr val="tx1"/>
                </a:solidFill>
              </a:rPr>
              <a:t>yashash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ovqatlanish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bo‘yicha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xizmatlarda</a:t>
            </a:r>
            <a:r>
              <a:rPr lang="en-US" sz="2400" dirty="0">
                <a:solidFill>
                  <a:schemeClr val="tx1"/>
                </a:solidFill>
              </a:rPr>
              <a:t> (1,7 %) </a:t>
            </a:r>
            <a:r>
              <a:rPr lang="en-US" sz="2400" dirty="0" err="1">
                <a:solidFill>
                  <a:schemeClr val="tx1"/>
                </a:solidFill>
              </a:rPr>
              <a:t>kuzatildi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bilan</a:t>
            </a:r>
            <a:r>
              <a:rPr lang="en-US" sz="2400" dirty="0">
                <a:solidFill>
                  <a:schemeClr val="tx1"/>
                </a:solidFill>
              </a:rPr>
              <a:t> band </a:t>
            </a:r>
            <a:r>
              <a:rPr lang="en-US" sz="2400" dirty="0" err="1">
                <a:solidFill>
                  <a:schemeClr val="tx1"/>
                </a:solidFill>
              </a:rPr>
              <a:t>aholi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sonining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asosiy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qismi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qishloq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o‘rmon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baliq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xo‘jaligi</a:t>
            </a:r>
            <a:r>
              <a:rPr lang="en-US" sz="2400" dirty="0">
                <a:solidFill>
                  <a:schemeClr val="tx1"/>
                </a:solidFill>
              </a:rPr>
              <a:t> (27,3 %), </a:t>
            </a:r>
            <a:r>
              <a:rPr lang="en-US" sz="2400" dirty="0" err="1">
                <a:solidFill>
                  <a:schemeClr val="tx1"/>
                </a:solidFill>
              </a:rPr>
              <a:t>sanoat</a:t>
            </a:r>
            <a:r>
              <a:rPr lang="en-US" sz="2400" dirty="0">
                <a:solidFill>
                  <a:schemeClr val="tx1"/>
                </a:solidFill>
              </a:rPr>
              <a:t> (13,5 %), </a:t>
            </a:r>
            <a:r>
              <a:rPr lang="en-US" sz="2400" dirty="0" err="1">
                <a:solidFill>
                  <a:schemeClr val="tx1"/>
                </a:solidFill>
              </a:rPr>
              <a:t>savdo</a:t>
            </a:r>
            <a:r>
              <a:rPr lang="en-US" sz="2400" dirty="0">
                <a:solidFill>
                  <a:schemeClr val="tx1"/>
                </a:solidFill>
              </a:rPr>
              <a:t> (11,0 %), </a:t>
            </a:r>
            <a:r>
              <a:rPr lang="en-US" sz="2400" dirty="0" err="1">
                <a:solidFill>
                  <a:schemeClr val="tx1"/>
                </a:solidFill>
              </a:rPr>
              <a:t>qurilish</a:t>
            </a:r>
            <a:r>
              <a:rPr lang="en-US" sz="2400" dirty="0">
                <a:solidFill>
                  <a:schemeClr val="tx1"/>
                </a:solidFill>
              </a:rPr>
              <a:t> (9,5 %)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ta’lim</a:t>
            </a:r>
            <a:r>
              <a:rPr lang="en-US" sz="2400" dirty="0">
                <a:solidFill>
                  <a:schemeClr val="tx1"/>
                </a:solidFill>
              </a:rPr>
              <a:t> (8,2 %) </a:t>
            </a:r>
            <a:r>
              <a:rPr lang="en-US" sz="2400" dirty="0" err="1">
                <a:solidFill>
                  <a:schemeClr val="tx1"/>
                </a:solidFill>
              </a:rPr>
              <a:t>sohalari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hissasiga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to‘g‘ri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keldi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2017 </a:t>
            </a:r>
            <a:r>
              <a:rPr lang="en-US" sz="2400" dirty="0" err="1">
                <a:solidFill>
                  <a:schemeClr val="tx1"/>
                </a:solidFill>
              </a:rPr>
              <a:t>yilning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yanvar-dekabr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oylarida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iqtisodiy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faol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aholining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bandlik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darajasi</a:t>
            </a:r>
            <a:r>
              <a:rPr lang="en-US" sz="2400" dirty="0">
                <a:solidFill>
                  <a:schemeClr val="tx1"/>
                </a:solidFill>
              </a:rPr>
              <a:t> (</a:t>
            </a:r>
            <a:r>
              <a:rPr lang="en-US" sz="2400" dirty="0" err="1">
                <a:solidFill>
                  <a:schemeClr val="tx1"/>
                </a:solidFill>
              </a:rPr>
              <a:t>iqtisodiyotda</a:t>
            </a:r>
            <a:r>
              <a:rPr lang="en-US" sz="2400" dirty="0">
                <a:solidFill>
                  <a:schemeClr val="tx1"/>
                </a:solidFill>
              </a:rPr>
              <a:t> band </a:t>
            </a:r>
            <a:r>
              <a:rPr lang="en-US" sz="2400" dirty="0" err="1">
                <a:solidFill>
                  <a:schemeClr val="tx1"/>
                </a:solidFill>
              </a:rPr>
              <a:t>aholining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iqtisodiy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faol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aholi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soniga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nisbati</a:t>
            </a:r>
            <a:r>
              <a:rPr lang="en-US" sz="2400" dirty="0">
                <a:solidFill>
                  <a:schemeClr val="tx1"/>
                </a:solidFill>
              </a:rPr>
              <a:t>) 94,2 % </a:t>
            </a:r>
            <a:r>
              <a:rPr lang="en-US" sz="2400" dirty="0" err="1">
                <a:solidFill>
                  <a:schemeClr val="tx1"/>
                </a:solidFill>
              </a:rPr>
              <a:t>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tashkil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etdi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Nodavlat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sektorida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jami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bandlar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ulushi</a:t>
            </a:r>
            <a:r>
              <a:rPr lang="en-US" sz="2400" dirty="0">
                <a:solidFill>
                  <a:schemeClr val="tx1"/>
                </a:solidFill>
              </a:rPr>
              <a:t> 82,7 % </a:t>
            </a:r>
            <a:r>
              <a:rPr lang="en-US" sz="2400" dirty="0" err="1">
                <a:solidFill>
                  <a:schemeClr val="tx1"/>
                </a:solidFill>
              </a:rPr>
              <a:t>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yetib</a:t>
            </a:r>
            <a:r>
              <a:rPr lang="en-US" sz="2400" dirty="0">
                <a:solidFill>
                  <a:schemeClr val="tx1"/>
                </a:solidFill>
              </a:rPr>
              <a:t>, 2016 </a:t>
            </a:r>
            <a:r>
              <a:rPr lang="en-US" sz="2400" dirty="0" err="1">
                <a:solidFill>
                  <a:schemeClr val="tx1"/>
                </a:solidFill>
              </a:rPr>
              <a:t>yilning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shu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davrida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esa</a:t>
            </a:r>
            <a:r>
              <a:rPr lang="en-US" sz="2400" dirty="0">
                <a:solidFill>
                  <a:schemeClr val="tx1"/>
                </a:solidFill>
              </a:rPr>
              <a:t> 82,5 % </a:t>
            </a:r>
            <a:r>
              <a:rPr lang="en-US" sz="2400" dirty="0" err="1">
                <a:solidFill>
                  <a:schemeClr val="tx1"/>
                </a:solidFill>
              </a:rPr>
              <a:t>bo‘lgan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464377"/>
      </p:ext>
    </p:extLst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443345" y="290945"/>
            <a:ext cx="8700655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/>
              <a:t>2017 </a:t>
            </a:r>
            <a:r>
              <a:rPr lang="en-US" sz="2800" dirty="0" err="1"/>
              <a:t>yilning</a:t>
            </a:r>
            <a:r>
              <a:rPr lang="en-US" sz="2800" dirty="0"/>
              <a:t> </a:t>
            </a:r>
            <a:r>
              <a:rPr lang="en-US" sz="2800" dirty="0" err="1"/>
              <a:t>yanvar-dekabr</a:t>
            </a:r>
            <a:r>
              <a:rPr lang="en-US" sz="2800" dirty="0"/>
              <a:t> </a:t>
            </a:r>
            <a:r>
              <a:rPr lang="en-US" sz="2800" dirty="0" err="1"/>
              <a:t>davrida</a:t>
            </a:r>
            <a:r>
              <a:rPr lang="en-US" sz="2800" dirty="0"/>
              <a:t> </a:t>
            </a:r>
            <a:r>
              <a:rPr lang="en-US" sz="2800" dirty="0" err="1"/>
              <a:t>kichik</a:t>
            </a:r>
            <a:r>
              <a:rPr lang="en-US" sz="2800" dirty="0"/>
              <a:t> </a:t>
            </a:r>
            <a:r>
              <a:rPr lang="en-US" sz="2800" dirty="0" err="1"/>
              <a:t>biznes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xususiy</a:t>
            </a:r>
            <a:r>
              <a:rPr lang="en-US" sz="2800" dirty="0"/>
              <a:t> </a:t>
            </a:r>
            <a:r>
              <a:rPr lang="en-US" sz="2800" dirty="0" err="1"/>
              <a:t>tadbirkorlikda</a:t>
            </a:r>
            <a:r>
              <a:rPr lang="en-US" sz="2800" dirty="0"/>
              <a:t> </a:t>
            </a:r>
            <a:r>
              <a:rPr lang="en-US" sz="2800" dirty="0" err="1"/>
              <a:t>ish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bandlarning</a:t>
            </a:r>
            <a:r>
              <a:rPr lang="en-US" sz="2800" dirty="0"/>
              <a:t> </a:t>
            </a:r>
            <a:r>
              <a:rPr lang="en-US" sz="2800" dirty="0" err="1"/>
              <a:t>jami</a:t>
            </a:r>
            <a:r>
              <a:rPr lang="en-US" sz="2800" dirty="0"/>
              <a:t> </a:t>
            </a:r>
            <a:r>
              <a:rPr lang="en-US" sz="2800" dirty="0" err="1"/>
              <a:t>bandlar</a:t>
            </a:r>
            <a:r>
              <a:rPr lang="en-US" sz="2800" dirty="0"/>
              <a:t> </a:t>
            </a:r>
            <a:r>
              <a:rPr lang="en-US" sz="2800" dirty="0" err="1"/>
              <a:t>sonidagi</a:t>
            </a:r>
            <a:r>
              <a:rPr lang="en-US" sz="2800" dirty="0"/>
              <a:t> </a:t>
            </a:r>
            <a:r>
              <a:rPr lang="en-US" sz="2800" dirty="0" err="1"/>
              <a:t>ulushi</a:t>
            </a:r>
            <a:r>
              <a:rPr lang="en-US" sz="2800" dirty="0"/>
              <a:t> 78,3 % </a:t>
            </a:r>
            <a:r>
              <a:rPr lang="en-US" sz="2800" dirty="0" err="1"/>
              <a:t>ni</a:t>
            </a:r>
            <a:r>
              <a:rPr lang="en-US" sz="2800" dirty="0"/>
              <a:t> </a:t>
            </a:r>
            <a:r>
              <a:rPr lang="en-US" sz="2800" dirty="0" err="1"/>
              <a:t>tashkil</a:t>
            </a:r>
            <a:r>
              <a:rPr lang="en-US" sz="2800" dirty="0"/>
              <a:t> </a:t>
            </a:r>
            <a:r>
              <a:rPr lang="en-US" sz="2800" dirty="0" err="1"/>
              <a:t>etdi</a:t>
            </a:r>
            <a:r>
              <a:rPr lang="en-US" sz="2800" dirty="0"/>
              <a:t> (2016 </a:t>
            </a:r>
            <a:r>
              <a:rPr lang="en-US" sz="2800" dirty="0" err="1"/>
              <a:t>yil</a:t>
            </a:r>
            <a:r>
              <a:rPr lang="en-US" sz="2800" dirty="0"/>
              <a:t> </a:t>
            </a:r>
            <a:r>
              <a:rPr lang="en-US" sz="2800" dirty="0" err="1"/>
              <a:t>yanvar-dekabrda</a:t>
            </a:r>
            <a:r>
              <a:rPr lang="en-US" sz="2800" dirty="0"/>
              <a:t> 78,2 % </a:t>
            </a:r>
            <a:r>
              <a:rPr lang="en-US" sz="2800" dirty="0" err="1"/>
              <a:t>bo‘lgan</a:t>
            </a:r>
            <a:r>
              <a:rPr lang="en-US" sz="2800" dirty="0"/>
              <a:t>). Ishsizlik1) . 2017 </a:t>
            </a:r>
            <a:r>
              <a:rPr lang="en-US" sz="2800" dirty="0" err="1"/>
              <a:t>yil</a:t>
            </a:r>
            <a:r>
              <a:rPr lang="en-US" sz="2800" dirty="0"/>
              <a:t> </a:t>
            </a:r>
            <a:r>
              <a:rPr lang="en-US" sz="2800" dirty="0" err="1"/>
              <a:t>dekabr</a:t>
            </a:r>
            <a:r>
              <a:rPr lang="en-US" sz="2800" dirty="0"/>
              <a:t> </a:t>
            </a:r>
            <a:r>
              <a:rPr lang="en-US" sz="2800" dirty="0" err="1"/>
              <a:t>oyi</a:t>
            </a:r>
            <a:r>
              <a:rPr lang="en-US" sz="2800" dirty="0"/>
              <a:t> </a:t>
            </a:r>
            <a:r>
              <a:rPr lang="en-US" sz="2800" dirty="0" err="1"/>
              <a:t>oxirida</a:t>
            </a:r>
            <a:r>
              <a:rPr lang="en-US" sz="2800" dirty="0"/>
              <a:t> </a:t>
            </a:r>
            <a:r>
              <a:rPr lang="en-US" sz="2800" dirty="0" err="1"/>
              <a:t>mehnat</a:t>
            </a:r>
            <a:r>
              <a:rPr lang="en-US" sz="2800" dirty="0"/>
              <a:t> </a:t>
            </a:r>
            <a:r>
              <a:rPr lang="en-US" sz="2800" dirty="0" err="1"/>
              <a:t>organlarida</a:t>
            </a:r>
            <a:r>
              <a:rPr lang="en-US" sz="2800" dirty="0"/>
              <a:t> </a:t>
            </a:r>
            <a:r>
              <a:rPr lang="en-US" sz="2800" dirty="0" err="1"/>
              <a:t>ish</a:t>
            </a:r>
            <a:r>
              <a:rPr lang="en-US" sz="2800" dirty="0"/>
              <a:t> </a:t>
            </a:r>
            <a:r>
              <a:rPr lang="en-US" sz="2800" dirty="0" err="1"/>
              <a:t>qidiruvchilar</a:t>
            </a:r>
            <a:r>
              <a:rPr lang="en-US" sz="2800" dirty="0"/>
              <a:t> </a:t>
            </a:r>
            <a:r>
              <a:rPr lang="en-US" sz="2800" dirty="0" err="1"/>
              <a:t>sifatida</a:t>
            </a:r>
            <a:r>
              <a:rPr lang="en-US" sz="2800" dirty="0"/>
              <a:t> </a:t>
            </a:r>
            <a:r>
              <a:rPr lang="en-US" sz="2800" dirty="0" err="1"/>
              <a:t>ro‘yxatdan</a:t>
            </a:r>
            <a:r>
              <a:rPr lang="en-US" sz="2800" dirty="0"/>
              <a:t> </a:t>
            </a:r>
            <a:r>
              <a:rPr lang="en-US" sz="2800" dirty="0" err="1"/>
              <a:t>o‘tgan</a:t>
            </a:r>
            <a:r>
              <a:rPr lang="en-US" sz="2800" dirty="0"/>
              <a:t> </a:t>
            </a:r>
            <a:r>
              <a:rPr lang="en-US" sz="2800" dirty="0" err="1"/>
              <a:t>ishsiz</a:t>
            </a:r>
            <a:r>
              <a:rPr lang="en-US" sz="2800" dirty="0"/>
              <a:t> </a:t>
            </a:r>
            <a:r>
              <a:rPr lang="en-US" sz="2800" dirty="0" err="1"/>
              <a:t>aholi</a:t>
            </a:r>
            <a:r>
              <a:rPr lang="en-US" sz="2800" dirty="0"/>
              <a:t> </a:t>
            </a:r>
            <a:r>
              <a:rPr lang="en-US" sz="2800" dirty="0" err="1"/>
              <a:t>soni</a:t>
            </a:r>
            <a:r>
              <a:rPr lang="en-US" sz="2800" dirty="0"/>
              <a:t> 14,4 </a:t>
            </a:r>
            <a:r>
              <a:rPr lang="en-US" sz="2800" dirty="0" err="1"/>
              <a:t>ming</a:t>
            </a:r>
            <a:r>
              <a:rPr lang="en-US" sz="2800" dirty="0"/>
              <a:t> </a:t>
            </a:r>
            <a:r>
              <a:rPr lang="en-US" sz="2800" dirty="0" err="1"/>
              <a:t>kishini</a:t>
            </a:r>
            <a:r>
              <a:rPr lang="en-US" sz="2800" dirty="0"/>
              <a:t> </a:t>
            </a:r>
            <a:r>
              <a:rPr lang="en-US" sz="2800" dirty="0" err="1"/>
              <a:t>tashkil</a:t>
            </a:r>
            <a:r>
              <a:rPr lang="en-US" sz="2800" dirty="0"/>
              <a:t> </a:t>
            </a:r>
            <a:r>
              <a:rPr lang="en-US" sz="2800" dirty="0" err="1"/>
              <a:t>qilib</a:t>
            </a:r>
            <a:r>
              <a:rPr lang="en-US" sz="2800" dirty="0"/>
              <a:t>, 2016 </a:t>
            </a:r>
            <a:r>
              <a:rPr lang="en-US" sz="2800" dirty="0" err="1"/>
              <a:t>yilning</a:t>
            </a:r>
            <a:r>
              <a:rPr lang="en-US" sz="2800" dirty="0"/>
              <a:t> </a:t>
            </a:r>
            <a:r>
              <a:rPr lang="en-US" sz="2800" dirty="0" err="1"/>
              <a:t>mos</a:t>
            </a:r>
            <a:r>
              <a:rPr lang="en-US" sz="2800" dirty="0"/>
              <a:t> </a:t>
            </a:r>
            <a:r>
              <a:rPr lang="en-US" sz="2800" dirty="0" err="1"/>
              <a:t>davriga</a:t>
            </a:r>
            <a:r>
              <a:rPr lang="en-US" sz="2800" dirty="0"/>
              <a:t> (5,0 </a:t>
            </a:r>
            <a:r>
              <a:rPr lang="en-US" sz="2800" dirty="0" err="1"/>
              <a:t>ming</a:t>
            </a:r>
            <a:r>
              <a:rPr lang="en-US" sz="2800" dirty="0"/>
              <a:t> </a:t>
            </a:r>
            <a:r>
              <a:rPr lang="en-US" sz="2800" dirty="0" err="1"/>
              <a:t>kishi</a:t>
            </a:r>
            <a:r>
              <a:rPr lang="en-US" sz="2800" dirty="0"/>
              <a:t> </a:t>
            </a:r>
            <a:r>
              <a:rPr lang="en-US" sz="2800" dirty="0" err="1"/>
              <a:t>bo‘lgan</a:t>
            </a:r>
            <a:r>
              <a:rPr lang="en-US" sz="2800" dirty="0"/>
              <a:t>) </a:t>
            </a:r>
            <a:r>
              <a:rPr lang="en-US" sz="2800" dirty="0" err="1"/>
              <a:t>nisbatan</a:t>
            </a:r>
            <a:r>
              <a:rPr lang="en-US" sz="2800" dirty="0"/>
              <a:t> 2,9 </a:t>
            </a:r>
            <a:r>
              <a:rPr lang="en-US" sz="2800" dirty="0" err="1"/>
              <a:t>martaga</a:t>
            </a:r>
            <a:r>
              <a:rPr lang="en-US" sz="2800" dirty="0"/>
              <a:t> </a:t>
            </a:r>
            <a:r>
              <a:rPr lang="en-US" sz="2800" dirty="0" err="1"/>
              <a:t>ko‘paygan</a:t>
            </a:r>
            <a:r>
              <a:rPr lang="en-US" sz="2800" dirty="0"/>
              <a:t>. </a:t>
            </a:r>
            <a:r>
              <a:rPr lang="en-US" sz="2800" dirty="0" err="1"/>
              <a:t>O‘zbekiston</a:t>
            </a:r>
            <a:r>
              <a:rPr lang="en-US" sz="2800" dirty="0"/>
              <a:t> </a:t>
            </a:r>
            <a:r>
              <a:rPr lang="en-US" sz="2800" dirty="0" err="1"/>
              <a:t>Respublikasi</a:t>
            </a:r>
            <a:r>
              <a:rPr lang="en-US" sz="2800" dirty="0"/>
              <a:t> </a:t>
            </a:r>
            <a:r>
              <a:rPr lang="en-US" sz="2800" dirty="0" err="1"/>
              <a:t>Vazirlar</a:t>
            </a:r>
            <a:r>
              <a:rPr lang="en-US" sz="2800" dirty="0"/>
              <a:t> </a:t>
            </a:r>
            <a:r>
              <a:rPr lang="en-US" sz="2800" dirty="0" err="1"/>
              <a:t>Mahkamasining</a:t>
            </a:r>
            <a:r>
              <a:rPr lang="en-US" sz="2800" dirty="0"/>
              <a:t> 2007 </a:t>
            </a:r>
            <a:r>
              <a:rPr lang="en-US" sz="2800" dirty="0" err="1"/>
              <a:t>yil</a:t>
            </a:r>
            <a:r>
              <a:rPr lang="en-US" sz="2800" dirty="0"/>
              <a:t> 24 </a:t>
            </a:r>
            <a:r>
              <a:rPr lang="en-US" sz="2800" dirty="0" err="1"/>
              <a:t>maydagi</a:t>
            </a:r>
            <a:r>
              <a:rPr lang="en-US" sz="2800" dirty="0"/>
              <a:t> 106-sonli </a:t>
            </a:r>
            <a:r>
              <a:rPr lang="en-US" sz="2800" dirty="0" err="1"/>
              <a:t>qarori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tasdiqlangan</a:t>
            </a:r>
            <a:r>
              <a:rPr lang="en-US" sz="2800" dirty="0"/>
              <a:t> </a:t>
            </a:r>
            <a:r>
              <a:rPr lang="en-US" sz="2800" dirty="0" err="1"/>
              <a:t>ishga</a:t>
            </a:r>
            <a:r>
              <a:rPr lang="en-US" sz="2800" dirty="0"/>
              <a:t> </a:t>
            </a:r>
            <a:r>
              <a:rPr lang="en-US" sz="2800" dirty="0" err="1"/>
              <a:t>joylashtirishga</a:t>
            </a:r>
            <a:r>
              <a:rPr lang="en-US" sz="2800" dirty="0"/>
              <a:t> </a:t>
            </a:r>
            <a:r>
              <a:rPr lang="en-US" sz="2800" dirty="0" err="1"/>
              <a:t>muhtoj</a:t>
            </a:r>
            <a:r>
              <a:rPr lang="en-US" sz="2800" dirty="0"/>
              <a:t> </a:t>
            </a:r>
            <a:r>
              <a:rPr lang="en-US" sz="2800" dirty="0" err="1"/>
              <a:t>mehnat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band </a:t>
            </a:r>
            <a:r>
              <a:rPr lang="en-US" sz="2800" dirty="0" err="1"/>
              <a:t>bo‘lmagan</a:t>
            </a:r>
            <a:r>
              <a:rPr lang="en-US" sz="2800" dirty="0"/>
              <a:t> </a:t>
            </a:r>
            <a:r>
              <a:rPr lang="en-US" sz="2800" dirty="0" err="1"/>
              <a:t>aholini</a:t>
            </a:r>
            <a:r>
              <a:rPr lang="en-US" sz="2800" dirty="0"/>
              <a:t> </a:t>
            </a:r>
            <a:r>
              <a:rPr lang="en-US" sz="2800" dirty="0" err="1"/>
              <a:t>hisobga</a:t>
            </a:r>
            <a:r>
              <a:rPr lang="en-US" sz="2800" dirty="0"/>
              <a:t> </a:t>
            </a:r>
            <a:r>
              <a:rPr lang="en-US" sz="2800" dirty="0" err="1"/>
              <a:t>olish</a:t>
            </a:r>
            <a:r>
              <a:rPr lang="en-US" sz="2800" dirty="0"/>
              <a:t> </a:t>
            </a:r>
            <a:r>
              <a:rPr lang="en-US" sz="2800" dirty="0" err="1"/>
              <a:t>metodikasiga</a:t>
            </a:r>
            <a:r>
              <a:rPr lang="en-US" sz="2800" dirty="0"/>
              <a:t> </a:t>
            </a:r>
            <a:r>
              <a:rPr lang="en-US" sz="2800" dirty="0" err="1"/>
              <a:t>asosan</a:t>
            </a:r>
            <a:r>
              <a:rPr lang="en-US" sz="2800" dirty="0"/>
              <a:t> </a:t>
            </a:r>
            <a:r>
              <a:rPr lang="en-US" sz="2800" dirty="0" err="1"/>
              <a:t>aniqlangan</a:t>
            </a:r>
            <a:r>
              <a:rPr lang="en-US" sz="2800" dirty="0"/>
              <a:t> </a:t>
            </a:r>
            <a:r>
              <a:rPr lang="en-US" sz="2800" dirty="0" err="1"/>
              <a:t>ishsizlar</a:t>
            </a:r>
            <a:r>
              <a:rPr lang="en-US" sz="2800" dirty="0"/>
              <a:t> </a:t>
            </a:r>
            <a:r>
              <a:rPr lang="en-US" sz="2800" dirty="0" err="1"/>
              <a:t>soni</a:t>
            </a:r>
            <a:r>
              <a:rPr lang="en-US" sz="2800" dirty="0"/>
              <a:t> 2017 </a:t>
            </a:r>
            <a:r>
              <a:rPr lang="en-US" sz="2800" dirty="0" err="1"/>
              <a:t>yil</a:t>
            </a:r>
            <a:r>
              <a:rPr lang="en-US" sz="2800" dirty="0"/>
              <a:t> </a:t>
            </a:r>
            <a:r>
              <a:rPr lang="en-US" sz="2800" dirty="0" err="1"/>
              <a:t>yanvar-dekabr</a:t>
            </a:r>
            <a:r>
              <a:rPr lang="en-US" sz="2800" dirty="0"/>
              <a:t> </a:t>
            </a:r>
            <a:r>
              <a:rPr lang="en-US" sz="2800" dirty="0" err="1"/>
              <a:t>oylarida</a:t>
            </a:r>
            <a:r>
              <a:rPr lang="en-US" sz="2800" dirty="0"/>
              <a:t> 837,0 </a:t>
            </a:r>
            <a:r>
              <a:rPr lang="en-US" sz="2800" dirty="0" err="1"/>
              <a:t>ming</a:t>
            </a:r>
            <a:r>
              <a:rPr lang="en-US" sz="2800" dirty="0"/>
              <a:t> </a:t>
            </a:r>
            <a:r>
              <a:rPr lang="en-US" sz="2800" dirty="0" err="1"/>
              <a:t>kishini</a:t>
            </a:r>
            <a:r>
              <a:rPr lang="en-US" sz="2800" dirty="0"/>
              <a:t> </a:t>
            </a:r>
            <a:r>
              <a:rPr lang="en-US" sz="2800" dirty="0" err="1"/>
              <a:t>tashkil</a:t>
            </a:r>
            <a:r>
              <a:rPr lang="en-US" sz="2800" dirty="0"/>
              <a:t> </a:t>
            </a:r>
            <a:r>
              <a:rPr lang="en-US" sz="2800" dirty="0" err="1"/>
              <a:t>qildi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iqtisodiy</a:t>
            </a:r>
            <a:r>
              <a:rPr lang="en-US" sz="2800" dirty="0"/>
              <a:t> </a:t>
            </a:r>
            <a:r>
              <a:rPr lang="en-US" sz="2800" dirty="0" err="1"/>
              <a:t>faol</a:t>
            </a:r>
            <a:r>
              <a:rPr lang="en-US" sz="2800" dirty="0"/>
              <a:t> </a:t>
            </a:r>
            <a:r>
              <a:rPr lang="en-US" sz="2800" dirty="0" err="1"/>
              <a:t>aholi</a:t>
            </a:r>
            <a:r>
              <a:rPr lang="en-US" sz="2800" dirty="0"/>
              <a:t> </a:t>
            </a:r>
            <a:r>
              <a:rPr lang="en-US" sz="2800" dirty="0" err="1"/>
              <a:t>soniga</a:t>
            </a:r>
            <a:r>
              <a:rPr lang="en-US" sz="2800" dirty="0"/>
              <a:t> </a:t>
            </a:r>
            <a:r>
              <a:rPr lang="en-US" sz="2800" dirty="0" err="1"/>
              <a:t>nisbatan</a:t>
            </a:r>
            <a:r>
              <a:rPr lang="en-US" sz="2800" dirty="0"/>
              <a:t> </a:t>
            </a:r>
            <a:r>
              <a:rPr lang="en-US" sz="2800" dirty="0" err="1"/>
              <a:t>ishsizlik</a:t>
            </a:r>
            <a:r>
              <a:rPr lang="en-US" sz="2800" dirty="0"/>
              <a:t> </a:t>
            </a:r>
            <a:r>
              <a:rPr lang="en-US" sz="2800" dirty="0" err="1"/>
              <a:t>darajasi</a:t>
            </a:r>
            <a:r>
              <a:rPr lang="en-US" sz="2800" dirty="0"/>
              <a:t> 5,8 % </a:t>
            </a:r>
            <a:r>
              <a:rPr lang="en-US" sz="2800" dirty="0" err="1"/>
              <a:t>ga</a:t>
            </a:r>
            <a:r>
              <a:rPr lang="en-US" sz="2800" dirty="0"/>
              <a:t> </a:t>
            </a:r>
            <a:r>
              <a:rPr lang="en-US" sz="2800" dirty="0" err="1"/>
              <a:t>teng</a:t>
            </a:r>
            <a:r>
              <a:rPr lang="en-US" sz="2800" dirty="0"/>
              <a:t> </a:t>
            </a:r>
            <a:r>
              <a:rPr lang="en-US" sz="2800" dirty="0" err="1"/>
              <a:t>bo‘ldi</a:t>
            </a:r>
            <a:r>
              <a:rPr lang="en-US" sz="2800" dirty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549578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1563"/>
            <a:ext cx="12191999" cy="6858000"/>
          </a:xfrm>
        </p:spPr>
      </p:pic>
      <p:sp>
        <p:nvSpPr>
          <p:cNvPr id="3" name="Блок-схема: знак завершения 2"/>
          <p:cNvSpPr/>
          <p:nvPr/>
        </p:nvSpPr>
        <p:spPr>
          <a:xfrm>
            <a:off x="193964" y="249382"/>
            <a:ext cx="11651672" cy="872836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/>
              <a:t>O’zbekiston</a:t>
            </a:r>
            <a:r>
              <a:rPr lang="en-US" sz="2800" b="1" dirty="0"/>
              <a:t> </a:t>
            </a:r>
            <a:r>
              <a:rPr lang="en-US" sz="2800" b="1" dirty="0" err="1"/>
              <a:t>mehnat</a:t>
            </a:r>
            <a:r>
              <a:rPr lang="en-US" sz="2800" b="1" dirty="0"/>
              <a:t> </a:t>
            </a:r>
            <a:r>
              <a:rPr lang="en-US" sz="2800" b="1" dirty="0" err="1"/>
              <a:t>resurslarining</a:t>
            </a:r>
            <a:r>
              <a:rPr lang="en-US" sz="2800" b="1" dirty="0"/>
              <a:t> </a:t>
            </a:r>
            <a:r>
              <a:rPr lang="en-US" sz="2800" b="1" dirty="0" err="1"/>
              <a:t>holatiga</a:t>
            </a:r>
            <a:r>
              <a:rPr lang="en-US" sz="2800" b="1" dirty="0"/>
              <a:t> </a:t>
            </a:r>
            <a:r>
              <a:rPr lang="en-US" sz="2800" b="1" dirty="0" err="1"/>
              <a:t>ko’ra</a:t>
            </a:r>
            <a:r>
              <a:rPr lang="en-US" sz="2800" b="1" dirty="0"/>
              <a:t> 3 ta region </a:t>
            </a:r>
            <a:r>
              <a:rPr lang="en-US" sz="2800" b="1" dirty="0" err="1"/>
              <a:t>ajratiladi</a:t>
            </a:r>
            <a:r>
              <a:rPr lang="en-US" sz="2800" dirty="0"/>
              <a:t>:</a:t>
            </a:r>
            <a:endParaRPr lang="ru-RU" sz="2800" dirty="0"/>
          </a:p>
        </p:txBody>
      </p:sp>
      <p:sp>
        <p:nvSpPr>
          <p:cNvPr id="5" name="Выноска со стрелкой вправо 4"/>
          <p:cNvSpPr/>
          <p:nvPr/>
        </p:nvSpPr>
        <p:spPr>
          <a:xfrm>
            <a:off x="304800" y="1662545"/>
            <a:ext cx="3851563" cy="4100946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chemeClr val="tx1"/>
                </a:solidFill>
              </a:rPr>
              <a:t>1. </a:t>
            </a:r>
            <a:r>
              <a:rPr lang="en-US" sz="2400" b="1" dirty="0" err="1">
                <a:solidFill>
                  <a:schemeClr val="tx1"/>
                </a:solidFill>
              </a:rPr>
              <a:t>Farg’ona</a:t>
            </a:r>
            <a:r>
              <a:rPr lang="en-US" sz="2400" b="1" dirty="0">
                <a:solidFill>
                  <a:schemeClr val="tx1"/>
                </a:solidFill>
              </a:rPr>
              <a:t>, </a:t>
            </a:r>
            <a:r>
              <a:rPr lang="en-US" sz="2400" b="1" dirty="0" err="1">
                <a:solidFill>
                  <a:schemeClr val="tx1"/>
                </a:solidFill>
              </a:rPr>
              <a:t>Zarafshon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vodiysi</a:t>
            </a:r>
            <a:r>
              <a:rPr lang="en-US" sz="2400" b="1" dirty="0">
                <a:solidFill>
                  <a:schemeClr val="tx1"/>
                </a:solidFill>
              </a:rPr>
              <a:t>, </a:t>
            </a:r>
            <a:r>
              <a:rPr lang="en-US" sz="2400" b="1" dirty="0" err="1">
                <a:solidFill>
                  <a:schemeClr val="tx1"/>
                </a:solidFill>
              </a:rPr>
              <a:t>Xorazm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viloyati</a:t>
            </a:r>
            <a:r>
              <a:rPr lang="en-US" sz="2400" b="1" dirty="0">
                <a:solidFill>
                  <a:schemeClr val="tx1"/>
                </a:solidFill>
              </a:rPr>
              <a:t>. Bu </a:t>
            </a:r>
            <a:r>
              <a:rPr lang="en-US" sz="2400" b="1" dirty="0" err="1">
                <a:solidFill>
                  <a:schemeClr val="tx1"/>
                </a:solidFill>
              </a:rPr>
              <a:t>yerda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ortiqcha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mehnat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resurslari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mavjud</a:t>
            </a:r>
            <a:r>
              <a:rPr lang="en-US" sz="2400" b="1" dirty="0">
                <a:solidFill>
                  <a:schemeClr val="tx1"/>
                </a:solidFill>
              </a:rPr>
              <a:t>, </a:t>
            </a:r>
            <a:r>
              <a:rPr lang="en-US" sz="2400" b="1" dirty="0" err="1">
                <a:solidFill>
                  <a:schemeClr val="tx1"/>
                </a:solidFill>
              </a:rPr>
              <a:t>ish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o’rinlari</a:t>
            </a:r>
            <a:r>
              <a:rPr lang="en-US" sz="2400" b="1" dirty="0">
                <a:solidFill>
                  <a:schemeClr val="tx1"/>
                </a:solidFill>
              </a:rPr>
              <a:t> ham. 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Выноска со стрелкой вправо 5"/>
          <p:cNvSpPr/>
          <p:nvPr/>
        </p:nvSpPr>
        <p:spPr>
          <a:xfrm>
            <a:off x="4447310" y="1662545"/>
            <a:ext cx="3685308" cy="4100946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solidFill>
                  <a:schemeClr val="tx1"/>
                </a:solidFill>
              </a:rPr>
              <a:t>2. </a:t>
            </a:r>
            <a:r>
              <a:rPr lang="en-US" sz="2400" dirty="0" err="1">
                <a:solidFill>
                  <a:schemeClr val="tx1"/>
                </a:solidFill>
              </a:rPr>
              <a:t>Mirzacho’l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Buxoro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Navoiy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regioni</a:t>
            </a:r>
            <a:r>
              <a:rPr lang="en-US" sz="2400" dirty="0">
                <a:solidFill>
                  <a:schemeClr val="tx1"/>
                </a:solidFill>
              </a:rPr>
              <a:t>. Bu </a:t>
            </a:r>
            <a:r>
              <a:rPr lang="en-US" sz="2400" dirty="0" err="1">
                <a:solidFill>
                  <a:schemeClr val="tx1"/>
                </a:solidFill>
              </a:rPr>
              <a:t>yerda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ishchi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kuchi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kam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ishlab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chiqarishni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rivojlantirish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uchun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esa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tabiiy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resurs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omili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yetarli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8" name="Выноска со стрелкой вправо 7"/>
          <p:cNvSpPr/>
          <p:nvPr/>
        </p:nvSpPr>
        <p:spPr>
          <a:xfrm>
            <a:off x="8465126" y="1662545"/>
            <a:ext cx="3546765" cy="4100946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solidFill>
                  <a:schemeClr val="tx1"/>
                </a:solidFill>
              </a:rPr>
              <a:t>3. Toshkent </a:t>
            </a:r>
            <a:r>
              <a:rPr lang="en-US" sz="2400" dirty="0" err="1">
                <a:solidFill>
                  <a:schemeClr val="tx1"/>
                </a:solidFill>
              </a:rPr>
              <a:t>regioni</a:t>
            </a:r>
            <a:r>
              <a:rPr lang="en-US" sz="2400" dirty="0">
                <a:solidFill>
                  <a:schemeClr val="tx1"/>
                </a:solidFill>
              </a:rPr>
              <a:t>. Bu </a:t>
            </a:r>
            <a:r>
              <a:rPr lang="en-US" sz="2400" dirty="0" err="1">
                <a:solidFill>
                  <a:schemeClr val="tx1"/>
                </a:solidFill>
              </a:rPr>
              <a:t>yerda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ishchi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kuchi</a:t>
            </a:r>
            <a:r>
              <a:rPr lang="en-US" sz="2400" dirty="0">
                <a:solidFill>
                  <a:schemeClr val="tx1"/>
                </a:solidFill>
              </a:rPr>
              <a:t> ham, </a:t>
            </a:r>
            <a:r>
              <a:rPr lang="en-US" sz="2400" dirty="0" err="1">
                <a:solidFill>
                  <a:schemeClr val="tx1"/>
                </a:solidFill>
              </a:rPr>
              <a:t>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o’rinlari</a:t>
            </a:r>
            <a:r>
              <a:rPr lang="en-US" sz="2400" dirty="0">
                <a:solidFill>
                  <a:schemeClr val="tx1"/>
                </a:solidFill>
              </a:rPr>
              <a:t> ham </a:t>
            </a:r>
            <a:r>
              <a:rPr lang="en-US" sz="2400" dirty="0" err="1">
                <a:solidFill>
                  <a:schemeClr val="tx1"/>
                </a:solidFill>
              </a:rPr>
              <a:t>ko’p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36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6" name="Блок-схема: ссылка на другую страницу 5"/>
          <p:cNvSpPr/>
          <p:nvPr/>
        </p:nvSpPr>
        <p:spPr>
          <a:xfrm>
            <a:off x="166256" y="1260764"/>
            <a:ext cx="11748654" cy="5389419"/>
          </a:xfrm>
          <a:prstGeom prst="flowChartOffpage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</a:rPr>
              <a:t> </a:t>
            </a:r>
            <a:endParaRPr lang="en-US" sz="2000" dirty="0" smtClean="0">
              <a:solidFill>
                <a:schemeClr val="tx1"/>
              </a:solidFill>
            </a:endParaRPr>
          </a:p>
          <a:p>
            <a:r>
              <a:rPr lang="en-US" sz="2000" b="1" dirty="0" err="1" smtClean="0">
                <a:solidFill>
                  <a:schemeClr val="tx1"/>
                </a:solidFill>
              </a:rPr>
              <a:t>Maktabgacha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ta’lim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muassasasi</a:t>
            </a:r>
            <a:r>
              <a:rPr lang="en-US" sz="2000" b="1" dirty="0">
                <a:solidFill>
                  <a:schemeClr val="tx1"/>
                </a:solidFill>
              </a:rPr>
              <a:t> (MTM) </a:t>
            </a:r>
            <a:r>
              <a:rPr lang="en-US" sz="2000" dirty="0">
                <a:solidFill>
                  <a:schemeClr val="tx1"/>
                </a:solidFill>
              </a:rPr>
              <a:t>– </a:t>
            </a:r>
            <a:r>
              <a:rPr lang="en-US" sz="2000" dirty="0" err="1">
                <a:solidFill>
                  <a:schemeClr val="tx1"/>
                </a:solidFill>
              </a:rPr>
              <a:t>bu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uch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yoshdan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yetti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yoshgacha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bo’lgan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bolalarni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tarbiyalash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o’qitish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nazorat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qilish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parvarish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qilish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sog’lomlashtirishni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ta’minlaydigan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ta’lim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muassasasi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turi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endParaRPr lang="ru-RU" sz="2000" dirty="0">
              <a:solidFill>
                <a:schemeClr val="tx1"/>
              </a:solidFill>
            </a:endParaRPr>
          </a:p>
          <a:p>
            <a:r>
              <a:rPr lang="en-US" sz="2000" dirty="0" err="1">
                <a:solidFill>
                  <a:schemeClr val="tx1"/>
                </a:solidFill>
              </a:rPr>
              <a:t>O’zbekiston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Respublikasi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maktabgacha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ta’lim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muassasasi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tizimini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uzluksiz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ta’lim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tizimining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muhim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bo’g’ini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sifatida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yanada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takomillashtirish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maktabgacha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ta’lim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muassasalari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tarmog’ini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kengaytirish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hamda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moddiy-texnika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bazasini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mustahkamlash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ularni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malakali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pedagog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kadrlar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bilan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ta’minlash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bolalarni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tomonlama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intellektual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ma’naviy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estetik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jismoniy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rivojlantiruvchi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zamonaviy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ta’lim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dasturlari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texnologiyalarini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ta’lim-tarbiya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jarayoniga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joriy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etish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ularning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maktabga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tayorgarlik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darajasini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tubdan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oshirish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maqsadida</a:t>
            </a:r>
            <a:r>
              <a:rPr lang="en-US" sz="2000" dirty="0">
                <a:solidFill>
                  <a:schemeClr val="tx1"/>
                </a:solidFill>
              </a:rPr>
              <a:t>, 2017-2021 </a:t>
            </a:r>
            <a:r>
              <a:rPr lang="en-US" sz="2000" dirty="0" err="1">
                <a:solidFill>
                  <a:schemeClr val="tx1"/>
                </a:solidFill>
              </a:rPr>
              <a:t>yillarda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ta’lim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o’quv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jarayonini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maktabgacha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ta’lim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tizimini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yanada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takomillashtirish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bo’yicha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dastur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qabul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qilindi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endParaRPr lang="ru-RU" sz="2000" dirty="0">
              <a:solidFill>
                <a:schemeClr val="tx1"/>
              </a:solidFill>
            </a:endParaRPr>
          </a:p>
          <a:p>
            <a:r>
              <a:rPr lang="en-US" sz="2000" dirty="0">
                <a:solidFill>
                  <a:schemeClr val="tx1"/>
                </a:solidFill>
              </a:rPr>
              <a:t>2018 </a:t>
            </a:r>
            <a:r>
              <a:rPr lang="en-US" sz="2000" dirty="0" err="1">
                <a:solidFill>
                  <a:schemeClr val="tx1"/>
                </a:solidFill>
              </a:rPr>
              <a:t>yil</a:t>
            </a:r>
            <a:r>
              <a:rPr lang="en-US" sz="2000" dirty="0">
                <a:solidFill>
                  <a:schemeClr val="tx1"/>
                </a:solidFill>
              </a:rPr>
              <a:t> 1 </a:t>
            </a:r>
            <a:r>
              <a:rPr lang="en-US" sz="2000" dirty="0" err="1">
                <a:solidFill>
                  <a:schemeClr val="tx1"/>
                </a:solidFill>
              </a:rPr>
              <a:t>yanvar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holatiga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ko’ra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respublikamizda</a:t>
            </a:r>
            <a:r>
              <a:rPr lang="en-US" sz="2000" dirty="0">
                <a:solidFill>
                  <a:schemeClr val="tx1"/>
                </a:solidFill>
              </a:rPr>
              <a:t> 5186 ta </a:t>
            </a:r>
            <a:r>
              <a:rPr lang="en-US" sz="2000" dirty="0" err="1">
                <a:solidFill>
                  <a:schemeClr val="tx1"/>
                </a:solidFill>
              </a:rPr>
              <a:t>maktabgacha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ta’lim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muassasalari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mavjud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bo’lib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ularning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soni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o’tgan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yilga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nisbatan</a:t>
            </a:r>
            <a:r>
              <a:rPr lang="en-US" sz="2000" dirty="0">
                <a:solidFill>
                  <a:schemeClr val="tx1"/>
                </a:solidFill>
              </a:rPr>
              <a:t> 48 </a:t>
            </a:r>
            <a:r>
              <a:rPr lang="en-US" sz="2000" dirty="0" err="1">
                <a:solidFill>
                  <a:schemeClr val="tx1"/>
                </a:solidFill>
              </a:rPr>
              <a:t>taga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oshdi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r>
              <a:rPr lang="en-US" sz="2000" dirty="0" err="1">
                <a:solidFill>
                  <a:schemeClr val="tx1"/>
                </a:solidFill>
              </a:rPr>
              <a:t>Maktabgacha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ta’lim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muassasasidagi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guruhlar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soni</a:t>
            </a:r>
            <a:r>
              <a:rPr lang="en-US" sz="2000" dirty="0">
                <a:solidFill>
                  <a:schemeClr val="tx1"/>
                </a:solidFill>
              </a:rPr>
              <a:t> ham 2018 </a:t>
            </a:r>
            <a:r>
              <a:rPr lang="en-US" sz="2000" dirty="0" err="1">
                <a:solidFill>
                  <a:schemeClr val="tx1"/>
                </a:solidFill>
              </a:rPr>
              <a:t>yilning</a:t>
            </a:r>
            <a:r>
              <a:rPr lang="en-US" sz="2000" dirty="0">
                <a:solidFill>
                  <a:schemeClr val="tx1"/>
                </a:solidFill>
              </a:rPr>
              <a:t> 1 </a:t>
            </a:r>
            <a:r>
              <a:rPr lang="en-US" sz="2000" dirty="0" err="1">
                <a:solidFill>
                  <a:schemeClr val="tx1"/>
                </a:solidFill>
              </a:rPr>
              <a:t>yanvar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holatiga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o’tgan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yildagi</a:t>
            </a:r>
            <a:r>
              <a:rPr lang="en-US" sz="2000" dirty="0">
                <a:solidFill>
                  <a:schemeClr val="tx1"/>
                </a:solidFill>
              </a:rPr>
              <a:t> 29425 </a:t>
            </a:r>
            <a:r>
              <a:rPr lang="en-US" sz="2000" dirty="0" err="1">
                <a:solidFill>
                  <a:schemeClr val="tx1"/>
                </a:solidFill>
              </a:rPr>
              <a:t>dan</a:t>
            </a:r>
            <a:r>
              <a:rPr lang="en-US" sz="2000" dirty="0">
                <a:solidFill>
                  <a:schemeClr val="tx1"/>
                </a:solidFill>
              </a:rPr>
              <a:t> 32087 </a:t>
            </a:r>
            <a:r>
              <a:rPr lang="en-US" sz="2000" dirty="0" err="1">
                <a:solidFill>
                  <a:schemeClr val="tx1"/>
                </a:solidFill>
              </a:rPr>
              <a:t>taga</a:t>
            </a:r>
            <a:r>
              <a:rPr lang="en-US" sz="2000" dirty="0">
                <a:solidFill>
                  <a:schemeClr val="tx1"/>
                </a:solidFill>
              </a:rPr>
              <a:t> (2662 </a:t>
            </a:r>
            <a:r>
              <a:rPr lang="en-US" sz="2000" dirty="0" err="1">
                <a:solidFill>
                  <a:schemeClr val="tx1"/>
                </a:solidFill>
              </a:rPr>
              <a:t>guruhga</a:t>
            </a:r>
            <a:r>
              <a:rPr lang="en-US" sz="2000" dirty="0">
                <a:solidFill>
                  <a:schemeClr val="tx1"/>
                </a:solidFill>
              </a:rPr>
              <a:t>) </a:t>
            </a:r>
            <a:r>
              <a:rPr lang="en-US" sz="2000" dirty="0" err="1">
                <a:solidFill>
                  <a:schemeClr val="tx1"/>
                </a:solidFill>
              </a:rPr>
              <a:t>oshgan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r>
              <a:rPr lang="en-US" sz="2000" dirty="0" err="1">
                <a:solidFill>
                  <a:schemeClr val="tx1"/>
                </a:solidFill>
              </a:rPr>
              <a:t>Joylar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soni</a:t>
            </a:r>
            <a:r>
              <a:rPr lang="en-US" sz="2000" dirty="0">
                <a:solidFill>
                  <a:schemeClr val="tx1"/>
                </a:solidFill>
              </a:rPr>
              <a:t> 733863 </a:t>
            </a:r>
            <a:r>
              <a:rPr lang="en-US" sz="2000" dirty="0" err="1">
                <a:solidFill>
                  <a:schemeClr val="tx1"/>
                </a:solidFill>
              </a:rPr>
              <a:t>tani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tashkil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etgan</a:t>
            </a:r>
            <a:r>
              <a:rPr lang="en-US" sz="2000" dirty="0">
                <a:solidFill>
                  <a:schemeClr val="tx1"/>
                </a:solidFill>
              </a:rPr>
              <a:t> (</a:t>
            </a:r>
            <a:r>
              <a:rPr lang="en-US" sz="2000" dirty="0" err="1">
                <a:solidFill>
                  <a:schemeClr val="tx1"/>
                </a:solidFill>
              </a:rPr>
              <a:t>o’tgan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yilga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nisbatan</a:t>
            </a:r>
            <a:r>
              <a:rPr lang="en-US" sz="2000" dirty="0">
                <a:solidFill>
                  <a:schemeClr val="tx1"/>
                </a:solidFill>
              </a:rPr>
              <a:t> 1,7 </a:t>
            </a:r>
            <a:r>
              <a:rPr lang="en-US" sz="2000" dirty="0" err="1">
                <a:solidFill>
                  <a:schemeClr val="tx1"/>
                </a:solidFill>
              </a:rPr>
              <a:t>foizga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o’sgan</a:t>
            </a:r>
            <a:r>
              <a:rPr lang="en-US" sz="2000" dirty="0">
                <a:solidFill>
                  <a:schemeClr val="tx1"/>
                </a:solidFill>
              </a:rPr>
              <a:t>). </a:t>
            </a:r>
            <a:endParaRPr lang="ru-RU" sz="2000" dirty="0">
              <a:solidFill>
                <a:schemeClr val="tx1"/>
              </a:solidFill>
            </a:endParaRPr>
          </a:p>
          <a:p>
            <a:r>
              <a:rPr lang="en-US" sz="2000" dirty="0">
                <a:solidFill>
                  <a:schemeClr val="tx1"/>
                </a:solidFill>
              </a:rPr>
              <a:t> </a:t>
            </a:r>
            <a:endParaRPr lang="ru-RU" sz="2000" dirty="0">
              <a:solidFill>
                <a:schemeClr val="tx1"/>
              </a:solidFill>
            </a:endParaRPr>
          </a:p>
          <a:p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2008908" y="6927"/>
            <a:ext cx="8035637" cy="1073728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err="1">
                <a:solidFill>
                  <a:schemeClr val="tx1"/>
                </a:solidFill>
              </a:rPr>
              <a:t>Aholining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ma’lumotlilik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darajasi</a:t>
            </a:r>
            <a:r>
              <a:rPr lang="en-US" sz="3600" b="1" dirty="0">
                <a:solidFill>
                  <a:schemeClr val="tx1"/>
                </a:solidFill>
              </a:rPr>
              <a:t>.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723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0839"/>
          </a:xfrm>
        </p:spPr>
        <p:txBody>
          <a:bodyPr>
            <a:normAutofit/>
          </a:bodyPr>
          <a:lstStyle/>
          <a:p>
            <a:r>
              <a:rPr lang="en-US" sz="2400" b="1" dirty="0" smtClean="0"/>
              <a:t>2018-yil 1-yanvar </a:t>
            </a:r>
            <a:r>
              <a:rPr lang="en-US" sz="2400" b="1" dirty="0" err="1" smtClean="0"/>
              <a:t>xolatiga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viloyatlar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kesimida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maktabgacha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ta’lim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muassasalari</a:t>
            </a:r>
            <a:endParaRPr lang="ru-RU" sz="2400" b="1" dirty="0"/>
          </a:p>
        </p:txBody>
      </p:sp>
      <p:pic>
        <p:nvPicPr>
          <p:cNvPr id="6" name="Рисунок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268" y="955964"/>
            <a:ext cx="8258493" cy="55790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42204219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User\Desktop\Maftunaga rasm\Aholiga doir rasmlar\slayd uchun rasm\slaydlar uchun rasmlar\slayd uchun rasm\слайт фон 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лок-схема: ссылка на другую страницу 3"/>
          <p:cNvSpPr/>
          <p:nvPr/>
        </p:nvSpPr>
        <p:spPr>
          <a:xfrm>
            <a:off x="0" y="0"/>
            <a:ext cx="12192000" cy="3089564"/>
          </a:xfrm>
          <a:prstGeom prst="flowChartOffpage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err="1">
                <a:solidFill>
                  <a:schemeClr val="tx1"/>
                </a:solidFill>
              </a:rPr>
              <a:t>O’zbekiston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Respublikasida</a:t>
            </a:r>
            <a:r>
              <a:rPr lang="en-US" sz="2000" dirty="0">
                <a:solidFill>
                  <a:schemeClr val="tx1"/>
                </a:solidFill>
              </a:rPr>
              <a:t> 2017/2018 </a:t>
            </a:r>
            <a:r>
              <a:rPr lang="en-US" sz="2000" dirty="0" err="1">
                <a:solidFill>
                  <a:schemeClr val="tx1"/>
                </a:solidFill>
              </a:rPr>
              <a:t>o’quv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yili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boshida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jami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umumta’lim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muassasa</a:t>
            </a:r>
            <a:r>
              <a:rPr lang="en-US" sz="2000" dirty="0" err="1">
                <a:solidFill>
                  <a:schemeClr val="tx1"/>
                </a:solidFill>
              </a:rPr>
              <a:t>lari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soni</a:t>
            </a:r>
            <a:r>
              <a:rPr lang="en-US" sz="2000" dirty="0">
                <a:solidFill>
                  <a:schemeClr val="tx1"/>
                </a:solidFill>
              </a:rPr>
              <a:t>  9718 </a:t>
            </a:r>
            <a:r>
              <a:rPr lang="en-US" sz="2000" dirty="0" err="1">
                <a:solidFill>
                  <a:schemeClr val="tx1"/>
                </a:solidFill>
              </a:rPr>
              <a:t>tani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tashkil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etib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ulardan</a:t>
            </a:r>
            <a:r>
              <a:rPr lang="en-US" sz="2000" dirty="0">
                <a:solidFill>
                  <a:schemeClr val="tx1"/>
                </a:solidFill>
              </a:rPr>
              <a:t> 6012 </a:t>
            </a:r>
            <a:r>
              <a:rPr lang="en-US" sz="2000" dirty="0" err="1">
                <a:solidFill>
                  <a:schemeClr val="tx1"/>
                </a:solidFill>
              </a:rPr>
              <a:t>tasi</a:t>
            </a:r>
            <a:r>
              <a:rPr lang="en-US" sz="2000" dirty="0">
                <a:solidFill>
                  <a:schemeClr val="tx1"/>
                </a:solidFill>
              </a:rPr>
              <a:t> (62%) </a:t>
            </a:r>
            <a:r>
              <a:rPr lang="en-US" sz="2000" dirty="0" err="1">
                <a:solidFill>
                  <a:schemeClr val="tx1"/>
                </a:solidFill>
              </a:rPr>
              <a:t>qishloq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joylarda</a:t>
            </a:r>
            <a:r>
              <a:rPr lang="en-US" sz="2000" dirty="0">
                <a:solidFill>
                  <a:schemeClr val="tx1"/>
                </a:solidFill>
              </a:rPr>
              <a:t>, 3706 </a:t>
            </a:r>
            <a:r>
              <a:rPr lang="en-US" sz="2000" dirty="0" err="1">
                <a:solidFill>
                  <a:schemeClr val="tx1"/>
                </a:solidFill>
              </a:rPr>
              <a:t>tasi</a:t>
            </a:r>
            <a:r>
              <a:rPr lang="en-US" sz="2000" dirty="0">
                <a:solidFill>
                  <a:schemeClr val="tx1"/>
                </a:solidFill>
              </a:rPr>
              <a:t> (38%) </a:t>
            </a:r>
            <a:r>
              <a:rPr lang="en-US" sz="2000" dirty="0" err="1">
                <a:solidFill>
                  <a:schemeClr val="tx1"/>
                </a:solidFill>
              </a:rPr>
              <a:t>shaharlarda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joylashgan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  <a:p>
            <a:r>
              <a:rPr lang="en-US" sz="2000" dirty="0" err="1">
                <a:solidFill>
                  <a:schemeClr val="tx1"/>
                </a:solidFill>
              </a:rPr>
              <a:t>Umumta’lim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muassasalaridagi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jami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o’qituvchilar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soni</a:t>
            </a:r>
            <a:r>
              <a:rPr lang="en-US" sz="2000" dirty="0">
                <a:solidFill>
                  <a:schemeClr val="tx1"/>
                </a:solidFill>
              </a:rPr>
              <a:t> 419,8 </a:t>
            </a:r>
            <a:r>
              <a:rPr lang="en-US" sz="2000" dirty="0" err="1">
                <a:solidFill>
                  <a:schemeClr val="tx1"/>
                </a:solidFill>
              </a:rPr>
              <a:t>ming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nafarni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tashkil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etib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ulardan</a:t>
            </a:r>
            <a:r>
              <a:rPr lang="en-US" sz="2000" dirty="0">
                <a:solidFill>
                  <a:schemeClr val="tx1"/>
                </a:solidFill>
              </a:rPr>
              <a:t> 54 </a:t>
            </a:r>
            <a:r>
              <a:rPr lang="en-US" sz="2000" dirty="0" err="1">
                <a:solidFill>
                  <a:schemeClr val="tx1"/>
                </a:solidFill>
              </a:rPr>
              <a:t>foizi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qishloq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maktablarida</a:t>
            </a:r>
            <a:r>
              <a:rPr lang="en-US" sz="2000" dirty="0">
                <a:solidFill>
                  <a:schemeClr val="tx1"/>
                </a:solidFill>
              </a:rPr>
              <a:t>, 46 </a:t>
            </a:r>
            <a:r>
              <a:rPr lang="en-US" sz="2000" dirty="0" err="1">
                <a:solidFill>
                  <a:schemeClr val="tx1"/>
                </a:solidFill>
              </a:rPr>
              <a:t>foizi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esa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shahar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maktablarida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faoliyat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yuritib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kelmoqda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r>
              <a:rPr lang="en-US" sz="2000" dirty="0" err="1">
                <a:solidFill>
                  <a:schemeClr val="tx1"/>
                </a:solidFill>
              </a:rPr>
              <a:t>O‘zbekistonda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bitta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o‘qituvchiga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o‘rtacha</a:t>
            </a:r>
            <a:r>
              <a:rPr lang="en-US" sz="2000" dirty="0">
                <a:solidFill>
                  <a:schemeClr val="tx1"/>
                </a:solidFill>
              </a:rPr>
              <a:t> 13 </a:t>
            </a:r>
            <a:r>
              <a:rPr lang="en-US" sz="2000" dirty="0" err="1">
                <a:solidFill>
                  <a:schemeClr val="tx1"/>
                </a:solidFill>
              </a:rPr>
              <a:t>nafar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o‘quvchi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to‘g‘ri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keladi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r>
              <a:rPr lang="en-US" sz="2000" dirty="0" err="1">
                <a:solidFill>
                  <a:schemeClr val="tx1"/>
                </a:solidFill>
              </a:rPr>
              <a:t>Hududlar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kesimida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bitta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o‘qituvchiga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to‘g‘ri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keladigan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o’quvchilar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soni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qishloq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joylarda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o’rtacha</a:t>
            </a:r>
            <a:r>
              <a:rPr lang="en-US" sz="2000" dirty="0">
                <a:solidFill>
                  <a:schemeClr val="tx1"/>
                </a:solidFill>
              </a:rPr>
              <a:t> 10,9 </a:t>
            </a:r>
            <a:r>
              <a:rPr lang="en-US" sz="2000" dirty="0" err="1">
                <a:solidFill>
                  <a:schemeClr val="tx1"/>
                </a:solidFill>
              </a:rPr>
              <a:t>ga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shahar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joylarda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esa</a:t>
            </a:r>
            <a:r>
              <a:rPr lang="en-US" sz="2000" dirty="0">
                <a:solidFill>
                  <a:schemeClr val="tx1"/>
                </a:solidFill>
              </a:rPr>
              <a:t> 14,5 </a:t>
            </a:r>
            <a:r>
              <a:rPr lang="en-US" sz="2000" dirty="0" err="1">
                <a:solidFill>
                  <a:schemeClr val="tx1"/>
                </a:solidFill>
              </a:rPr>
              <a:t>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teng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bo’ldi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8195" name="Picture 3" descr="C:\Users\User\Desktop\Maftunaga rasm\maktablarga rasm\Screenshot_2019-05-17-10-49-07-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6009"/>
            <a:ext cx="5528552" cy="3361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User\Desktop\Maftunaga rasm\maktablarga rasm\Screenshot_2019-05-17-10-49-07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5818" y="3496009"/>
            <a:ext cx="5126182" cy="3361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5718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User\Desktop\Maftunaga rasm\Aholiga doir rasmlar\slayd uchun rasm\slaydlar uchun rasmlar\slayd uchun rasm\images (48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72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лок-схема: ссылка на другую страницу 3"/>
          <p:cNvSpPr/>
          <p:nvPr/>
        </p:nvSpPr>
        <p:spPr>
          <a:xfrm>
            <a:off x="193964" y="290945"/>
            <a:ext cx="11637819" cy="3228110"/>
          </a:xfrm>
          <a:prstGeom prst="flowChartOffpageConnector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/>
              <a:t>2017/2018 </a:t>
            </a:r>
            <a:r>
              <a:rPr lang="en-US" sz="2400" b="1" dirty="0" err="1"/>
              <a:t>o’quv</a:t>
            </a:r>
            <a:r>
              <a:rPr lang="en-US" sz="2400" b="1" dirty="0"/>
              <a:t> </a:t>
            </a:r>
            <a:r>
              <a:rPr lang="en-US" sz="2400" b="1" dirty="0" err="1"/>
              <a:t>yili</a:t>
            </a:r>
            <a:r>
              <a:rPr lang="en-US" sz="2400" b="1" dirty="0"/>
              <a:t> </a:t>
            </a:r>
            <a:r>
              <a:rPr lang="en-US" sz="2400" b="1" dirty="0" err="1"/>
              <a:t>boshiga</a:t>
            </a:r>
            <a:r>
              <a:rPr lang="en-US" sz="2400" b="1" dirty="0"/>
              <a:t> </a:t>
            </a:r>
            <a:r>
              <a:rPr lang="en-US" sz="2400" b="1" dirty="0" err="1"/>
              <a:t>jami</a:t>
            </a:r>
            <a:r>
              <a:rPr lang="en-US" sz="2400" b="1" dirty="0"/>
              <a:t> 1556 ta </a:t>
            </a:r>
            <a:r>
              <a:rPr lang="en-US" sz="2400" b="1" dirty="0" err="1"/>
              <a:t>o’rta</a:t>
            </a:r>
            <a:r>
              <a:rPr lang="en-US" sz="2400" b="1" dirty="0"/>
              <a:t> </a:t>
            </a:r>
            <a:r>
              <a:rPr lang="en-US" sz="2400" b="1" dirty="0" err="1"/>
              <a:t>maxsus</a:t>
            </a:r>
            <a:r>
              <a:rPr lang="en-US" sz="2400" b="1" dirty="0"/>
              <a:t> </a:t>
            </a:r>
            <a:r>
              <a:rPr lang="en-US" sz="2400" b="1" dirty="0" err="1"/>
              <a:t>kasb-hunar</a:t>
            </a:r>
            <a:r>
              <a:rPr lang="en-US" sz="2400" b="1" dirty="0"/>
              <a:t> </a:t>
            </a:r>
            <a:r>
              <a:rPr lang="en-US" sz="2400" b="1" dirty="0" err="1"/>
              <a:t>ta’limi</a:t>
            </a:r>
            <a:r>
              <a:rPr lang="en-US" sz="2400" b="1" dirty="0"/>
              <a:t> </a:t>
            </a:r>
            <a:r>
              <a:rPr lang="en-US" sz="2400" b="1" dirty="0" err="1"/>
              <a:t>muassasalarida</a:t>
            </a:r>
            <a:r>
              <a:rPr lang="en-US" sz="2400" b="1" dirty="0"/>
              <a:t> </a:t>
            </a:r>
            <a:r>
              <a:rPr lang="en-US" sz="2400" b="1" dirty="0" err="1"/>
              <a:t>tahsil</a:t>
            </a:r>
            <a:r>
              <a:rPr lang="en-US" sz="2400" b="1" dirty="0"/>
              <a:t> </a:t>
            </a:r>
            <a:r>
              <a:rPr lang="en-US" sz="2400" b="1" dirty="0" err="1"/>
              <a:t>olayotgan</a:t>
            </a:r>
            <a:r>
              <a:rPr lang="en-US" sz="2400" b="1" dirty="0"/>
              <a:t> 1163,2 </a:t>
            </a:r>
            <a:r>
              <a:rPr lang="en-US" sz="2400" b="1" dirty="0" err="1"/>
              <a:t>ming</a:t>
            </a:r>
            <a:r>
              <a:rPr lang="en-US" sz="2400" b="1" dirty="0"/>
              <a:t> </a:t>
            </a:r>
            <a:r>
              <a:rPr lang="en-US" sz="2400" b="1" dirty="0" err="1"/>
              <a:t>nafar</a:t>
            </a:r>
            <a:r>
              <a:rPr lang="en-US" sz="2400" b="1" dirty="0"/>
              <a:t> </a:t>
            </a:r>
            <a:r>
              <a:rPr lang="en-US" sz="2400" b="1" dirty="0" err="1"/>
              <a:t>o’quvchilarga</a:t>
            </a:r>
            <a:r>
              <a:rPr lang="en-US" sz="2400" b="1" dirty="0"/>
              <a:t>, 90,8 </a:t>
            </a:r>
            <a:r>
              <a:rPr lang="en-US" sz="2400" b="1" dirty="0" err="1"/>
              <a:t>ming</a:t>
            </a:r>
            <a:r>
              <a:rPr lang="en-US" sz="2400" b="1" dirty="0"/>
              <a:t> </a:t>
            </a:r>
            <a:r>
              <a:rPr lang="en-US" sz="2400" b="1" dirty="0" err="1"/>
              <a:t>nafar</a:t>
            </a:r>
            <a:r>
              <a:rPr lang="en-US" sz="2400" b="1" dirty="0"/>
              <a:t> </a:t>
            </a:r>
            <a:r>
              <a:rPr lang="en-US" sz="2400" b="1" dirty="0" err="1"/>
              <a:t>pedagog</a:t>
            </a:r>
            <a:r>
              <a:rPr lang="en-US" sz="2400" b="1" dirty="0"/>
              <a:t> </a:t>
            </a:r>
            <a:r>
              <a:rPr lang="en-US" sz="2400" b="1" dirty="0" err="1"/>
              <a:t>xodimlar</a:t>
            </a:r>
            <a:r>
              <a:rPr lang="en-US" sz="2400" b="1" dirty="0"/>
              <a:t> </a:t>
            </a:r>
            <a:r>
              <a:rPr lang="en-US" sz="2400" b="1" dirty="0" err="1"/>
              <a:t>ta’lim</a:t>
            </a:r>
            <a:r>
              <a:rPr lang="en-US" sz="2400" b="1" dirty="0"/>
              <a:t> </a:t>
            </a:r>
            <a:r>
              <a:rPr lang="en-US" sz="2400" b="1" dirty="0" err="1"/>
              <a:t>bermoqda</a:t>
            </a:r>
            <a:r>
              <a:rPr lang="en-US" sz="2400" b="1" dirty="0"/>
              <a:t>. </a:t>
            </a:r>
            <a:r>
              <a:rPr lang="en-US" sz="2400" b="1" dirty="0" err="1"/>
              <a:t>Joriy</a:t>
            </a:r>
            <a:r>
              <a:rPr lang="en-US" sz="2400" b="1" dirty="0"/>
              <a:t> </a:t>
            </a:r>
            <a:r>
              <a:rPr lang="en-US" sz="2400" b="1" dirty="0" err="1"/>
              <a:t>yilda</a:t>
            </a:r>
            <a:r>
              <a:rPr lang="en-US" sz="2400" b="1" dirty="0"/>
              <a:t> </a:t>
            </a:r>
            <a:r>
              <a:rPr lang="en-US" sz="2400" b="1" dirty="0" err="1"/>
              <a:t>o’rta</a:t>
            </a:r>
            <a:r>
              <a:rPr lang="en-US" sz="2400" b="1" dirty="0"/>
              <a:t> </a:t>
            </a:r>
            <a:r>
              <a:rPr lang="en-US" sz="2400" b="1" dirty="0" err="1"/>
              <a:t>maxsus</a:t>
            </a:r>
            <a:r>
              <a:rPr lang="en-US" sz="2400" b="1" dirty="0"/>
              <a:t> </a:t>
            </a:r>
            <a:r>
              <a:rPr lang="en-US" sz="2400" b="1" dirty="0" err="1"/>
              <a:t>kasb-hunar</a:t>
            </a:r>
            <a:r>
              <a:rPr lang="en-US" sz="2400" b="1" dirty="0"/>
              <a:t> </a:t>
            </a:r>
            <a:r>
              <a:rPr lang="en-US" sz="2400" b="1" dirty="0" err="1"/>
              <a:t>ta’lim</a:t>
            </a:r>
            <a:r>
              <a:rPr lang="en-US" sz="2400" b="1" dirty="0"/>
              <a:t> </a:t>
            </a:r>
            <a:r>
              <a:rPr lang="en-US" sz="2400" b="1" dirty="0" err="1"/>
              <a:t>muassasalariga</a:t>
            </a:r>
            <a:r>
              <a:rPr lang="en-US" sz="2400" b="1" dirty="0"/>
              <a:t> 192,1 </a:t>
            </a:r>
            <a:r>
              <a:rPr lang="en-US" sz="2400" b="1" dirty="0" err="1"/>
              <a:t>ming</a:t>
            </a:r>
            <a:r>
              <a:rPr lang="en-US" sz="2400" b="1" dirty="0"/>
              <a:t> </a:t>
            </a:r>
            <a:r>
              <a:rPr lang="en-US" sz="2400" b="1" dirty="0" err="1"/>
              <a:t>nafar</a:t>
            </a:r>
            <a:r>
              <a:rPr lang="en-US" sz="2400" b="1" dirty="0"/>
              <a:t> </a:t>
            </a:r>
            <a:r>
              <a:rPr lang="en-US" sz="2400" b="1" dirty="0" err="1"/>
              <a:t>o’quvchi</a:t>
            </a:r>
            <a:r>
              <a:rPr lang="en-US" sz="2400" b="1" dirty="0"/>
              <a:t> </a:t>
            </a:r>
            <a:r>
              <a:rPr lang="en-US" sz="2400" b="1" dirty="0" err="1"/>
              <a:t>qabul</a:t>
            </a:r>
            <a:r>
              <a:rPr lang="en-US" sz="2400" b="1" dirty="0"/>
              <a:t> </a:t>
            </a:r>
            <a:r>
              <a:rPr lang="en-US" sz="2400" b="1" dirty="0" err="1"/>
              <a:t>qilingan</a:t>
            </a:r>
            <a:r>
              <a:rPr lang="en-US" sz="2400" b="1" dirty="0"/>
              <a:t> </a:t>
            </a:r>
            <a:r>
              <a:rPr lang="en-US" sz="2400" b="1" dirty="0" err="1"/>
              <a:t>bo’lsa</a:t>
            </a:r>
            <a:r>
              <a:rPr lang="en-US" sz="2400" b="1" dirty="0"/>
              <a:t>, </a:t>
            </a:r>
            <a:r>
              <a:rPr lang="en-US" sz="2400" b="1" dirty="0" err="1"/>
              <a:t>bitiruvchilar</a:t>
            </a:r>
            <a:r>
              <a:rPr lang="en-US" sz="2400" b="1" dirty="0"/>
              <a:t> </a:t>
            </a:r>
            <a:r>
              <a:rPr lang="en-US" sz="2400" b="1" dirty="0" err="1"/>
              <a:t>soni</a:t>
            </a:r>
            <a:r>
              <a:rPr lang="en-US" sz="2400" b="1" dirty="0"/>
              <a:t> 489,7 </a:t>
            </a:r>
            <a:r>
              <a:rPr lang="en-US" sz="2400" b="1" dirty="0" err="1"/>
              <a:t>ming</a:t>
            </a:r>
            <a:r>
              <a:rPr lang="en-US" sz="2400" b="1" dirty="0"/>
              <a:t> </a:t>
            </a:r>
            <a:r>
              <a:rPr lang="en-US" sz="2400" b="1" dirty="0" err="1"/>
              <a:t>nafarni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etdi</a:t>
            </a:r>
            <a:r>
              <a:rPr lang="en-US" sz="2400" b="1" dirty="0"/>
              <a:t>. </a:t>
            </a:r>
            <a:r>
              <a:rPr lang="en-US" sz="2400" b="1" dirty="0" err="1"/>
              <a:t>Akademik</a:t>
            </a:r>
            <a:r>
              <a:rPr lang="en-US" sz="2400" b="1" dirty="0"/>
              <a:t> </a:t>
            </a:r>
            <a:r>
              <a:rPr lang="en-US" sz="2400" b="1" dirty="0" err="1"/>
              <a:t>litseylarning</a:t>
            </a:r>
            <a:r>
              <a:rPr lang="en-US" sz="2400" b="1" dirty="0"/>
              <a:t> 117 </a:t>
            </a:r>
            <a:r>
              <a:rPr lang="en-US" sz="2400" b="1" dirty="0" err="1"/>
              <a:t>tasi</a:t>
            </a:r>
            <a:r>
              <a:rPr lang="en-US" sz="2400" b="1" dirty="0"/>
              <a:t> </a:t>
            </a:r>
            <a:r>
              <a:rPr lang="en-US" sz="2400" b="1" dirty="0" err="1"/>
              <a:t>shahar</a:t>
            </a:r>
            <a:r>
              <a:rPr lang="en-US" sz="2400" b="1" dirty="0"/>
              <a:t> </a:t>
            </a:r>
            <a:r>
              <a:rPr lang="en-US" sz="2400" b="1" dirty="0" err="1"/>
              <a:t>joylarida</a:t>
            </a:r>
            <a:r>
              <a:rPr lang="en-US" sz="2400" b="1" dirty="0"/>
              <a:t> </a:t>
            </a:r>
            <a:r>
              <a:rPr lang="en-US" sz="2400" b="1" dirty="0" err="1"/>
              <a:t>joylashgan</a:t>
            </a:r>
            <a:r>
              <a:rPr lang="en-US" sz="2400" b="1" dirty="0"/>
              <a:t> </a:t>
            </a:r>
            <a:r>
              <a:rPr lang="en-US" sz="2400" b="1" dirty="0" err="1"/>
              <a:t>bo’lib</a:t>
            </a:r>
            <a:r>
              <a:rPr lang="en-US" sz="2400" b="1" dirty="0"/>
              <a:t>, </a:t>
            </a:r>
            <a:r>
              <a:rPr lang="en-US" sz="2400" b="1" dirty="0" err="1"/>
              <a:t>ularda</a:t>
            </a:r>
            <a:r>
              <a:rPr lang="en-US" sz="2400" b="1" dirty="0"/>
              <a:t> 82,7 </a:t>
            </a:r>
            <a:r>
              <a:rPr lang="en-US" sz="2400" b="1" dirty="0" err="1"/>
              <a:t>ming</a:t>
            </a:r>
            <a:r>
              <a:rPr lang="en-US" sz="2400" b="1" dirty="0"/>
              <a:t> </a:t>
            </a:r>
            <a:r>
              <a:rPr lang="en-US" sz="2400" b="1" dirty="0" err="1"/>
              <a:t>nafar</a:t>
            </a:r>
            <a:r>
              <a:rPr lang="en-US" sz="2400" b="1" dirty="0"/>
              <a:t> </a:t>
            </a:r>
            <a:r>
              <a:rPr lang="en-US" sz="2400" b="1" dirty="0" err="1"/>
              <a:t>o’quvchi</a:t>
            </a:r>
            <a:r>
              <a:rPr lang="en-US" sz="2400" b="1" dirty="0"/>
              <a:t> </a:t>
            </a:r>
            <a:r>
              <a:rPr lang="en-US" sz="2400" b="1" dirty="0" err="1"/>
              <a:t>tahsil</a:t>
            </a:r>
            <a:r>
              <a:rPr lang="en-US" sz="2400" b="1" dirty="0"/>
              <a:t> </a:t>
            </a:r>
            <a:r>
              <a:rPr lang="en-US" sz="2400" b="1" dirty="0" err="1"/>
              <a:t>olmoqda</a:t>
            </a:r>
            <a:r>
              <a:rPr lang="en-US" sz="2400" b="1" dirty="0"/>
              <a:t>. 6 ta </a:t>
            </a:r>
            <a:r>
              <a:rPr lang="en-US" sz="2400" b="1" dirty="0" err="1"/>
              <a:t>akademik</a:t>
            </a:r>
            <a:r>
              <a:rPr lang="en-US" sz="2400" b="1" dirty="0"/>
              <a:t> </a:t>
            </a:r>
            <a:r>
              <a:rPr lang="en-US" sz="2400" b="1" dirty="0" err="1"/>
              <a:t>litsey</a:t>
            </a:r>
            <a:r>
              <a:rPr lang="en-US" sz="2400" b="1" dirty="0"/>
              <a:t> </a:t>
            </a:r>
            <a:r>
              <a:rPr lang="en-US" sz="2400" b="1" dirty="0" err="1"/>
              <a:t>qishloq</a:t>
            </a:r>
            <a:r>
              <a:rPr lang="en-US" sz="2400" b="1" dirty="0"/>
              <a:t> </a:t>
            </a:r>
            <a:r>
              <a:rPr lang="en-US" sz="2400" b="1" dirty="0" err="1"/>
              <a:t>joylarida</a:t>
            </a:r>
            <a:r>
              <a:rPr lang="en-US" sz="2400" b="1" dirty="0"/>
              <a:t> </a:t>
            </a:r>
            <a:r>
              <a:rPr lang="en-US" sz="2400" b="1" dirty="0" err="1"/>
              <a:t>joylashgan</a:t>
            </a:r>
            <a:r>
              <a:rPr lang="en-US" sz="2400" b="1" dirty="0"/>
              <a:t> </a:t>
            </a:r>
            <a:r>
              <a:rPr lang="en-US" sz="2400" b="1" dirty="0" err="1"/>
              <a:t>bo’lib</a:t>
            </a:r>
            <a:r>
              <a:rPr lang="en-US" sz="2400" b="1" dirty="0"/>
              <a:t>, </a:t>
            </a:r>
            <a:r>
              <a:rPr lang="en-US" sz="2400" b="1" dirty="0" err="1"/>
              <a:t>ularda</a:t>
            </a:r>
            <a:r>
              <a:rPr lang="en-US" sz="2400" b="1" dirty="0"/>
              <a:t> 3,1 </a:t>
            </a:r>
            <a:r>
              <a:rPr lang="en-US" sz="2400" b="1" dirty="0" err="1"/>
              <a:t>ming</a:t>
            </a:r>
            <a:r>
              <a:rPr lang="en-US" sz="2400" b="1" dirty="0"/>
              <a:t> </a:t>
            </a:r>
            <a:r>
              <a:rPr lang="en-US" sz="2400" b="1" dirty="0" err="1"/>
              <a:t>nafar</a:t>
            </a:r>
            <a:r>
              <a:rPr lang="en-US" sz="2400" b="1" dirty="0"/>
              <a:t> </a:t>
            </a:r>
            <a:r>
              <a:rPr lang="en-US" sz="2400" b="1" dirty="0" err="1"/>
              <a:t>o’quvchi</a:t>
            </a:r>
            <a:r>
              <a:rPr lang="en-US" sz="2400" b="1" dirty="0"/>
              <a:t> </a:t>
            </a:r>
            <a:r>
              <a:rPr lang="en-US" sz="2400" b="1" dirty="0" err="1"/>
              <a:t>tahsil</a:t>
            </a:r>
            <a:r>
              <a:rPr lang="en-US" sz="2400" b="1" dirty="0"/>
              <a:t> </a:t>
            </a:r>
            <a:r>
              <a:rPr lang="en-US" sz="2400" b="1" dirty="0" err="1"/>
              <a:t>olmoqda</a:t>
            </a:r>
            <a:r>
              <a:rPr lang="en-US" sz="2400" b="1" dirty="0"/>
              <a:t>.</a:t>
            </a:r>
            <a:endParaRPr lang="ru-RU" sz="2400" b="1" dirty="0"/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193964" y="4461164"/>
            <a:ext cx="11637818" cy="1759525"/>
          </a:xfrm>
          <a:prstGeom prst="flowChartAlternateProcess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err="1"/>
              <a:t>Kasb-hunar</a:t>
            </a:r>
            <a:r>
              <a:rPr lang="en-US" dirty="0"/>
              <a:t> </a:t>
            </a:r>
            <a:r>
              <a:rPr lang="en-US" dirty="0" err="1"/>
              <a:t>kollejlarining</a:t>
            </a:r>
            <a:r>
              <a:rPr lang="en-US" dirty="0"/>
              <a:t> 928 </a:t>
            </a:r>
            <a:r>
              <a:rPr lang="en-US" dirty="0" err="1"/>
              <a:t>tasi</a:t>
            </a:r>
            <a:r>
              <a:rPr lang="en-US" dirty="0"/>
              <a:t> </a:t>
            </a:r>
            <a:r>
              <a:rPr lang="en-US" dirty="0" err="1"/>
              <a:t>shahar</a:t>
            </a:r>
            <a:r>
              <a:rPr lang="en-US" dirty="0"/>
              <a:t> </a:t>
            </a:r>
            <a:r>
              <a:rPr lang="en-US" dirty="0" err="1"/>
              <a:t>joylarida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ularda</a:t>
            </a:r>
            <a:r>
              <a:rPr lang="en-US" dirty="0"/>
              <a:t> 782,9 </a:t>
            </a:r>
            <a:r>
              <a:rPr lang="en-US" dirty="0" err="1"/>
              <a:t>ming</a:t>
            </a:r>
            <a:r>
              <a:rPr lang="en-US" dirty="0"/>
              <a:t> </a:t>
            </a:r>
            <a:r>
              <a:rPr lang="en-US" dirty="0" err="1"/>
              <a:t>nafar</a:t>
            </a:r>
            <a:r>
              <a:rPr lang="en-US" dirty="0"/>
              <a:t> </a:t>
            </a:r>
            <a:r>
              <a:rPr lang="en-US" dirty="0" err="1"/>
              <a:t>o’quvchi</a:t>
            </a:r>
            <a:r>
              <a:rPr lang="en-US" dirty="0"/>
              <a:t> </a:t>
            </a:r>
            <a:r>
              <a:rPr lang="en-US" dirty="0" err="1"/>
              <a:t>tahsil</a:t>
            </a:r>
            <a:r>
              <a:rPr lang="en-US" dirty="0"/>
              <a:t> </a:t>
            </a:r>
            <a:r>
              <a:rPr lang="en-US" dirty="0" err="1"/>
              <a:t>olmoqda</a:t>
            </a:r>
            <a:r>
              <a:rPr lang="en-US" dirty="0"/>
              <a:t>. 505 ta </a:t>
            </a:r>
            <a:r>
              <a:rPr lang="en-US" dirty="0" err="1"/>
              <a:t>kasb-hunar</a:t>
            </a:r>
            <a:r>
              <a:rPr lang="en-US" dirty="0"/>
              <a:t> </a:t>
            </a:r>
            <a:r>
              <a:rPr lang="en-US" dirty="0" err="1"/>
              <a:t>kol</a:t>
            </a:r>
            <a:r>
              <a:rPr lang="en-US" dirty="0"/>
              <a:t> </a:t>
            </a:r>
            <a:r>
              <a:rPr lang="en-US" sz="2400" dirty="0" err="1"/>
              <a:t>lej</a:t>
            </a:r>
            <a:r>
              <a:rPr lang="en-US" dirty="0"/>
              <a:t> i </a:t>
            </a:r>
            <a:r>
              <a:rPr lang="en-US" dirty="0" err="1"/>
              <a:t>qishloq</a:t>
            </a:r>
            <a:r>
              <a:rPr lang="en-US" dirty="0"/>
              <a:t> </a:t>
            </a:r>
            <a:r>
              <a:rPr lang="en-US" dirty="0" err="1"/>
              <a:t>joylarida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ularda</a:t>
            </a:r>
            <a:r>
              <a:rPr lang="en-US" dirty="0"/>
              <a:t> 294,5 </a:t>
            </a:r>
            <a:r>
              <a:rPr lang="en-US" dirty="0" err="1"/>
              <a:t>ming</a:t>
            </a:r>
            <a:r>
              <a:rPr lang="en-US" dirty="0"/>
              <a:t> </a:t>
            </a:r>
            <a:r>
              <a:rPr lang="en-US" dirty="0" err="1"/>
              <a:t>nafar</a:t>
            </a:r>
            <a:r>
              <a:rPr lang="en-US" dirty="0"/>
              <a:t> </a:t>
            </a:r>
            <a:r>
              <a:rPr lang="en-US" dirty="0" err="1"/>
              <a:t>o’quvchi</a:t>
            </a:r>
            <a:r>
              <a:rPr lang="en-US" dirty="0"/>
              <a:t> </a:t>
            </a:r>
            <a:r>
              <a:rPr lang="en-US" dirty="0" err="1"/>
              <a:t>tahsil</a:t>
            </a:r>
            <a:r>
              <a:rPr lang="en-US" dirty="0"/>
              <a:t> </a:t>
            </a:r>
            <a:r>
              <a:rPr lang="en-US" dirty="0" err="1"/>
              <a:t>olmoqda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3867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User\Desktop\Maftunaga rasm\Aholiga doir rasmlar\slayd uchun rasm\slaydlar uchun rasmlar\slayd uchun rasm\images (5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26" y="0"/>
            <a:ext cx="12208726" cy="6902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лок-схема: ссылка на другую страницу 3"/>
          <p:cNvSpPr/>
          <p:nvPr/>
        </p:nvSpPr>
        <p:spPr>
          <a:xfrm>
            <a:off x="457199" y="110837"/>
            <a:ext cx="10986655" cy="4031672"/>
          </a:xfrm>
          <a:prstGeom prst="flowChartOffpage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err="1">
                <a:solidFill>
                  <a:schemeClr val="tx1"/>
                </a:solidFill>
              </a:rPr>
              <a:t>Oliy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ta’lim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muassasalari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tomonidan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taqdim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etilgan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dastlabki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ma’lumotlarga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asosan</a:t>
            </a:r>
            <a:r>
              <a:rPr lang="en-US" sz="2000" dirty="0">
                <a:solidFill>
                  <a:schemeClr val="tx1"/>
                </a:solidFill>
              </a:rPr>
              <a:t>, 2017/2018 </a:t>
            </a:r>
            <a:r>
              <a:rPr lang="en-US" sz="2000" dirty="0" err="1">
                <a:solidFill>
                  <a:schemeClr val="tx1"/>
                </a:solidFill>
              </a:rPr>
              <a:t>o’quv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yili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boshiga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bakalavriat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bosqichiga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jami</a:t>
            </a:r>
            <a:r>
              <a:rPr lang="en-US" sz="2000" dirty="0">
                <a:solidFill>
                  <a:schemeClr val="tx1"/>
                </a:solidFill>
              </a:rPr>
              <a:t> 80822 </a:t>
            </a:r>
            <a:r>
              <a:rPr lang="en-US" sz="2000" dirty="0" err="1">
                <a:solidFill>
                  <a:schemeClr val="tx1"/>
                </a:solidFill>
              </a:rPr>
              <a:t>nafar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shu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jumladan</a:t>
            </a:r>
            <a:r>
              <a:rPr lang="en-US" sz="2000" dirty="0">
                <a:solidFill>
                  <a:schemeClr val="tx1"/>
                </a:solidFill>
              </a:rPr>
              <a:t> 18439 </a:t>
            </a:r>
            <a:r>
              <a:rPr lang="en-US" sz="2000" dirty="0" err="1">
                <a:solidFill>
                  <a:schemeClr val="tx1"/>
                </a:solidFill>
              </a:rPr>
              <a:t>nafari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davlat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grantlari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asosida</a:t>
            </a:r>
            <a:r>
              <a:rPr lang="en-US" sz="2000" dirty="0">
                <a:solidFill>
                  <a:schemeClr val="tx1"/>
                </a:solidFill>
              </a:rPr>
              <a:t>, 62383 </a:t>
            </a:r>
            <a:r>
              <a:rPr lang="en-US" sz="2000" dirty="0" err="1">
                <a:solidFill>
                  <a:schemeClr val="tx1"/>
                </a:solidFill>
              </a:rPr>
              <a:t>nafar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yoshlar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esa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shartnoma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asosida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talabalikka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qabul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qilingan</a:t>
            </a:r>
            <a:r>
              <a:rPr lang="en-US" sz="2000" dirty="0">
                <a:solidFill>
                  <a:schemeClr val="tx1"/>
                </a:solidFill>
              </a:rPr>
              <a:t>. 2017/2018 </a:t>
            </a:r>
            <a:r>
              <a:rPr lang="en-US" sz="2000" dirty="0" err="1">
                <a:solidFill>
                  <a:schemeClr val="tx1"/>
                </a:solidFill>
              </a:rPr>
              <a:t>o’quv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yili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boshida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qabul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qilingan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talabalarning</a:t>
            </a:r>
            <a:r>
              <a:rPr lang="en-US" sz="2000" dirty="0">
                <a:solidFill>
                  <a:schemeClr val="tx1"/>
                </a:solidFill>
              </a:rPr>
              <a:t> 71838 </a:t>
            </a:r>
            <a:r>
              <a:rPr lang="en-US" sz="2000" dirty="0" err="1">
                <a:solidFill>
                  <a:schemeClr val="tx1"/>
                </a:solidFill>
              </a:rPr>
              <a:t>nafari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kunduzgi</a:t>
            </a:r>
            <a:r>
              <a:rPr lang="en-US" sz="2000" dirty="0">
                <a:solidFill>
                  <a:schemeClr val="tx1"/>
                </a:solidFill>
              </a:rPr>
              <a:t>, 8984 </a:t>
            </a:r>
            <a:r>
              <a:rPr lang="en-US" sz="2000" dirty="0" err="1">
                <a:solidFill>
                  <a:schemeClr val="tx1"/>
                </a:solidFill>
              </a:rPr>
              <a:t>nafari</a:t>
            </a:r>
            <a:r>
              <a:rPr lang="en-US" sz="2000" dirty="0">
                <a:solidFill>
                  <a:schemeClr val="tx1"/>
                </a:solidFill>
              </a:rPr>
              <a:t> 20 ta </a:t>
            </a:r>
            <a:r>
              <a:rPr lang="en-US" sz="2000" dirty="0" err="1">
                <a:solidFill>
                  <a:schemeClr val="tx1"/>
                </a:solidFill>
              </a:rPr>
              <a:t>oliy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ta’lim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muassasasi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 1 ta </a:t>
            </a:r>
            <a:r>
              <a:rPr lang="en-US" sz="2000" dirty="0" err="1">
                <a:solidFill>
                  <a:schemeClr val="tx1"/>
                </a:solidFill>
              </a:rPr>
              <a:t>filialda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tashkil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etilgan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sirtqi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kurslarda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ta’lim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olayotgan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bo’lib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sirtqi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kurslarga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qabul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qilinganlarning</a:t>
            </a:r>
            <a:r>
              <a:rPr lang="en-US" sz="2000" dirty="0">
                <a:solidFill>
                  <a:schemeClr val="tx1"/>
                </a:solidFill>
              </a:rPr>
              <a:t> 77,8 </a:t>
            </a:r>
            <a:r>
              <a:rPr lang="en-US" sz="2000" dirty="0" err="1">
                <a:solidFill>
                  <a:schemeClr val="tx1"/>
                </a:solidFill>
              </a:rPr>
              <a:t>foizini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qizlar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tashkil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etadi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  <a:p>
            <a:r>
              <a:rPr lang="en-US" sz="2000" dirty="0" err="1">
                <a:solidFill>
                  <a:schemeClr val="tx1"/>
                </a:solidFill>
              </a:rPr>
              <a:t>Oliy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ta’lim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muassasalaridagi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bakalavriat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bosqichi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talabalarining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umumiy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soni</a:t>
            </a:r>
            <a:r>
              <a:rPr lang="en-US" sz="2000" dirty="0">
                <a:solidFill>
                  <a:schemeClr val="tx1"/>
                </a:solidFill>
              </a:rPr>
              <a:t> 288471 </a:t>
            </a:r>
            <a:r>
              <a:rPr lang="en-US" sz="2000" dirty="0" err="1">
                <a:solidFill>
                  <a:schemeClr val="tx1"/>
                </a:solidFill>
              </a:rPr>
              <a:t>nafarni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tashkil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etib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ularning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asosiy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qismi</a:t>
            </a:r>
            <a:r>
              <a:rPr lang="en-US" sz="2000" dirty="0">
                <a:solidFill>
                  <a:schemeClr val="tx1"/>
                </a:solidFill>
              </a:rPr>
              <a:t> 4 </a:t>
            </a:r>
            <a:r>
              <a:rPr lang="en-US" sz="2000" dirty="0" err="1">
                <a:solidFill>
                  <a:schemeClr val="tx1"/>
                </a:solidFill>
              </a:rPr>
              <a:t>yillik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kurslarda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ta’lim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olmoqda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r>
              <a:rPr lang="en-US" sz="2000" dirty="0" err="1">
                <a:solidFill>
                  <a:schemeClr val="tx1"/>
                </a:solidFill>
              </a:rPr>
              <a:t>Ayrim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oliy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ta’lim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muassasalari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bakalavriatida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ta’lim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olish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muddati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ta’lim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yo’nalishlariga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mos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ravishda</a:t>
            </a:r>
            <a:r>
              <a:rPr lang="en-US" sz="2000" dirty="0">
                <a:solidFill>
                  <a:schemeClr val="tx1"/>
                </a:solidFill>
              </a:rPr>
              <a:t> 3 </a:t>
            </a:r>
            <a:r>
              <a:rPr lang="en-US" sz="2000" dirty="0" err="1">
                <a:solidFill>
                  <a:schemeClr val="tx1"/>
                </a:solidFill>
              </a:rPr>
              <a:t>yildan</a:t>
            </a:r>
            <a:r>
              <a:rPr lang="en-US" sz="2000" dirty="0">
                <a:solidFill>
                  <a:schemeClr val="tx1"/>
                </a:solidFill>
              </a:rPr>
              <a:t> 7 </a:t>
            </a:r>
            <a:r>
              <a:rPr lang="en-US" sz="2000" dirty="0" err="1">
                <a:solidFill>
                  <a:schemeClr val="tx1"/>
                </a:solidFill>
              </a:rPr>
              <a:t>yilgacha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tashkil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qiladi</a:t>
            </a:r>
            <a:r>
              <a:rPr lang="en-US" sz="2000" dirty="0" smtClean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6" name="Picture 4" descr="C:\Users\User\Desktop\Maftunaga rasm\maktablarga rasm\Screenshot_2019-05-17-10-49-07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9" y="4097974"/>
            <a:ext cx="4987636" cy="276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945" y="3993518"/>
            <a:ext cx="4932220" cy="2864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6676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User\Desktop\Maftunaga rasm\Aholiga doir rasmlar\slayd uchun rasm\slaydlar uchun rasmlar\slayd uchun rasm\images (19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" y="-4221"/>
            <a:ext cx="12191985" cy="746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лок-схема: альтернативный процесс 3"/>
          <p:cNvSpPr/>
          <p:nvPr/>
        </p:nvSpPr>
        <p:spPr>
          <a:xfrm>
            <a:off x="387927" y="124691"/>
            <a:ext cx="11554691" cy="196734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err="1">
                <a:solidFill>
                  <a:schemeClr val="tx1"/>
                </a:solidFill>
              </a:rPr>
              <a:t>Oliy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ta’lim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muassasalaridagi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bakalavriat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bosqichi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talabalarining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umumiy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soni</a:t>
            </a:r>
            <a:r>
              <a:rPr lang="en-US" sz="2400" b="1" dirty="0">
                <a:solidFill>
                  <a:schemeClr val="tx1"/>
                </a:solidFill>
              </a:rPr>
              <a:t> 288471 </a:t>
            </a:r>
            <a:r>
              <a:rPr lang="en-US" sz="2400" b="1" dirty="0" err="1">
                <a:solidFill>
                  <a:schemeClr val="tx1"/>
                </a:solidFill>
              </a:rPr>
              <a:t>nafarni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tashkil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etib</a:t>
            </a:r>
            <a:r>
              <a:rPr lang="en-US" sz="2400" b="1" dirty="0">
                <a:solidFill>
                  <a:schemeClr val="tx1"/>
                </a:solidFill>
              </a:rPr>
              <a:t>, </a:t>
            </a:r>
            <a:r>
              <a:rPr lang="en-US" sz="2400" b="1" dirty="0" err="1">
                <a:solidFill>
                  <a:schemeClr val="tx1"/>
                </a:solidFill>
              </a:rPr>
              <a:t>ularning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asosiy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qismi</a:t>
            </a:r>
            <a:r>
              <a:rPr lang="en-US" sz="2400" b="1" dirty="0">
                <a:solidFill>
                  <a:schemeClr val="tx1"/>
                </a:solidFill>
              </a:rPr>
              <a:t> 4 </a:t>
            </a:r>
            <a:r>
              <a:rPr lang="en-US" sz="2400" b="1" dirty="0" err="1">
                <a:solidFill>
                  <a:schemeClr val="tx1"/>
                </a:solidFill>
              </a:rPr>
              <a:t>yillik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kurslarda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ta’lim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olmoqda</a:t>
            </a:r>
            <a:r>
              <a:rPr lang="en-US" sz="2400" b="1" dirty="0">
                <a:solidFill>
                  <a:schemeClr val="tx1"/>
                </a:solidFill>
              </a:rPr>
              <a:t>. </a:t>
            </a:r>
            <a:r>
              <a:rPr lang="en-US" sz="2400" b="1" dirty="0" err="1">
                <a:solidFill>
                  <a:schemeClr val="tx1"/>
                </a:solidFill>
              </a:rPr>
              <a:t>Ayrim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oliy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ta’lim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muassasalari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bakalavriatida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ta’lim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olish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muddati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ta’lim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yo’nalishlariga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mos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ravishda</a:t>
            </a:r>
            <a:r>
              <a:rPr lang="en-US" sz="2400" b="1" dirty="0">
                <a:solidFill>
                  <a:schemeClr val="tx1"/>
                </a:solidFill>
              </a:rPr>
              <a:t> 3 </a:t>
            </a:r>
            <a:r>
              <a:rPr lang="en-US" sz="2400" b="1" dirty="0" err="1">
                <a:solidFill>
                  <a:schemeClr val="tx1"/>
                </a:solidFill>
              </a:rPr>
              <a:t>yildan</a:t>
            </a:r>
            <a:r>
              <a:rPr lang="en-US" sz="2400" b="1" dirty="0">
                <a:solidFill>
                  <a:schemeClr val="tx1"/>
                </a:solidFill>
              </a:rPr>
              <a:t> 7 </a:t>
            </a:r>
            <a:r>
              <a:rPr lang="en-US" sz="2400" b="1" dirty="0" err="1">
                <a:solidFill>
                  <a:schemeClr val="tx1"/>
                </a:solidFill>
              </a:rPr>
              <a:t>yilgacha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tashkil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qiladi</a:t>
            </a:r>
            <a:r>
              <a:rPr lang="en-US" sz="2400" b="1" dirty="0">
                <a:solidFill>
                  <a:schemeClr val="tx1"/>
                </a:solidFill>
              </a:rPr>
              <a:t>.</a:t>
            </a:r>
            <a:endParaRPr lang="ru-RU" sz="2400" b="1" dirty="0">
              <a:solidFill>
                <a:schemeClr val="tx1"/>
              </a:solidFill>
            </a:endParaRPr>
          </a:p>
          <a:p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387926" y="2202873"/>
            <a:ext cx="11554691" cy="185955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chemeClr val="tx1"/>
                </a:solidFill>
              </a:rPr>
              <a:t>Jami </a:t>
            </a:r>
            <a:r>
              <a:rPr lang="en-US" sz="2400" b="1" dirty="0" err="1">
                <a:solidFill>
                  <a:schemeClr val="tx1"/>
                </a:solidFill>
              </a:rPr>
              <a:t>ta’lim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olayotgan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bakalavr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bosqichidagi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talabalar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soni</a:t>
            </a:r>
            <a:r>
              <a:rPr lang="en-US" sz="2400" b="1" dirty="0">
                <a:solidFill>
                  <a:schemeClr val="tx1"/>
                </a:solidFill>
              </a:rPr>
              <a:t> 288471 </a:t>
            </a:r>
            <a:r>
              <a:rPr lang="en-US" sz="2400" b="1" dirty="0" err="1">
                <a:solidFill>
                  <a:schemeClr val="tx1"/>
                </a:solidFill>
              </a:rPr>
              <a:t>nafarni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tashkil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etgan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bo’lib</a:t>
            </a:r>
            <a:r>
              <a:rPr lang="en-US" sz="2400" b="1" dirty="0">
                <a:solidFill>
                  <a:schemeClr val="tx1"/>
                </a:solidFill>
              </a:rPr>
              <a:t>, </a:t>
            </a:r>
            <a:r>
              <a:rPr lang="en-US" sz="2400" b="1" dirty="0" err="1">
                <a:solidFill>
                  <a:schemeClr val="tx1"/>
                </a:solidFill>
              </a:rPr>
              <a:t>gumanitar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sohada</a:t>
            </a:r>
            <a:r>
              <a:rPr lang="en-US" sz="2400" b="1" dirty="0">
                <a:solidFill>
                  <a:schemeClr val="tx1"/>
                </a:solidFill>
              </a:rPr>
              <a:t> 121446 </a:t>
            </a:r>
            <a:r>
              <a:rPr lang="en-US" sz="2400" b="1" dirty="0" err="1">
                <a:solidFill>
                  <a:schemeClr val="tx1"/>
                </a:solidFill>
              </a:rPr>
              <a:t>nafar</a:t>
            </a:r>
            <a:r>
              <a:rPr lang="en-US" sz="2400" b="1" dirty="0">
                <a:solidFill>
                  <a:schemeClr val="tx1"/>
                </a:solidFill>
              </a:rPr>
              <a:t>, </a:t>
            </a:r>
            <a:r>
              <a:rPr lang="en-US" sz="2400" b="1" dirty="0" err="1">
                <a:solidFill>
                  <a:schemeClr val="tx1"/>
                </a:solidFill>
              </a:rPr>
              <a:t>ijtimoiy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soha</a:t>
            </a:r>
            <a:r>
              <a:rPr lang="en-US" sz="2400" b="1" dirty="0">
                <a:solidFill>
                  <a:schemeClr val="tx1"/>
                </a:solidFill>
              </a:rPr>
              <a:t>, </a:t>
            </a:r>
            <a:r>
              <a:rPr lang="en-US" sz="2400" b="1" dirty="0" err="1">
                <a:solidFill>
                  <a:schemeClr val="tx1"/>
                </a:solidFill>
              </a:rPr>
              <a:t>iqtisod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va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huquq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yo’nalishida</a:t>
            </a:r>
            <a:r>
              <a:rPr lang="en-US" sz="2400" b="1" dirty="0">
                <a:solidFill>
                  <a:schemeClr val="tx1"/>
                </a:solidFill>
              </a:rPr>
              <a:t> 27418 </a:t>
            </a:r>
            <a:r>
              <a:rPr lang="en-US" sz="2400" b="1" dirty="0" err="1">
                <a:solidFill>
                  <a:schemeClr val="tx1"/>
                </a:solidFill>
              </a:rPr>
              <a:t>nafar</a:t>
            </a:r>
            <a:r>
              <a:rPr lang="en-US" sz="2400" b="1" dirty="0">
                <a:solidFill>
                  <a:schemeClr val="tx1"/>
                </a:solidFill>
              </a:rPr>
              <a:t>, </a:t>
            </a:r>
            <a:r>
              <a:rPr lang="en-US" sz="2400" b="1" dirty="0" err="1">
                <a:solidFill>
                  <a:schemeClr val="tx1"/>
                </a:solidFill>
              </a:rPr>
              <a:t>ishlab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chiqarish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va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texnik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sohada</a:t>
            </a:r>
            <a:r>
              <a:rPr lang="en-US" sz="2400" b="1" dirty="0">
                <a:solidFill>
                  <a:schemeClr val="tx1"/>
                </a:solidFill>
              </a:rPr>
              <a:t> 85539 </a:t>
            </a:r>
            <a:r>
              <a:rPr lang="en-US" sz="2400" b="1" dirty="0" err="1">
                <a:solidFill>
                  <a:schemeClr val="tx1"/>
                </a:solidFill>
              </a:rPr>
              <a:t>nafar</a:t>
            </a:r>
            <a:r>
              <a:rPr lang="en-US" sz="2400" b="1" dirty="0">
                <a:solidFill>
                  <a:schemeClr val="tx1"/>
                </a:solidFill>
              </a:rPr>
              <a:t>, </a:t>
            </a:r>
            <a:r>
              <a:rPr lang="en-US" sz="2400" b="1" dirty="0" err="1">
                <a:solidFill>
                  <a:schemeClr val="tx1"/>
                </a:solidFill>
              </a:rPr>
              <a:t>qishloq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va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suv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xo’jaligi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yo’nalishida</a:t>
            </a:r>
            <a:r>
              <a:rPr lang="en-US" sz="2400" b="1" dirty="0">
                <a:solidFill>
                  <a:schemeClr val="tx1"/>
                </a:solidFill>
              </a:rPr>
              <a:t> 23479 </a:t>
            </a:r>
            <a:r>
              <a:rPr lang="en-US" sz="2400" b="1" dirty="0" err="1">
                <a:solidFill>
                  <a:schemeClr val="tx1"/>
                </a:solidFill>
              </a:rPr>
              <a:t>nafar</a:t>
            </a:r>
            <a:r>
              <a:rPr lang="en-US" sz="2400" b="1" dirty="0">
                <a:solidFill>
                  <a:schemeClr val="tx1"/>
                </a:solidFill>
              </a:rPr>
              <a:t>, </a:t>
            </a:r>
            <a:r>
              <a:rPr lang="en-US" sz="2400" b="1" dirty="0" err="1">
                <a:solidFill>
                  <a:schemeClr val="tx1"/>
                </a:solidFill>
              </a:rPr>
              <a:t>sog’liqni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saqlash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va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ijtimoiy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ta’minot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yo’nalishida</a:t>
            </a:r>
            <a:r>
              <a:rPr lang="en-US" sz="2400" b="1" dirty="0">
                <a:solidFill>
                  <a:schemeClr val="tx1"/>
                </a:solidFill>
              </a:rPr>
              <a:t> 18879 </a:t>
            </a:r>
            <a:r>
              <a:rPr lang="en-US" sz="2400" b="1" dirty="0" err="1">
                <a:solidFill>
                  <a:schemeClr val="tx1"/>
                </a:solidFill>
              </a:rPr>
              <a:t>nafar</a:t>
            </a:r>
            <a:r>
              <a:rPr lang="en-US" sz="2400" b="1" dirty="0">
                <a:solidFill>
                  <a:schemeClr val="tx1"/>
                </a:solidFill>
              </a:rPr>
              <a:t>, </a:t>
            </a:r>
            <a:r>
              <a:rPr lang="en-US" sz="2400" b="1" dirty="0" err="1">
                <a:solidFill>
                  <a:schemeClr val="tx1"/>
                </a:solidFill>
              </a:rPr>
              <a:t>xizmatlar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sohasida</a:t>
            </a:r>
            <a:r>
              <a:rPr lang="en-US" sz="2400" b="1" dirty="0">
                <a:solidFill>
                  <a:schemeClr val="tx1"/>
                </a:solidFill>
              </a:rPr>
              <a:t> 11710 </a:t>
            </a:r>
            <a:r>
              <a:rPr lang="en-US" sz="2400" b="1" dirty="0" err="1">
                <a:solidFill>
                  <a:schemeClr val="tx1"/>
                </a:solidFill>
              </a:rPr>
              <a:t>nafar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talabalar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ta’lim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olmoqda</a:t>
            </a:r>
            <a:r>
              <a:rPr lang="en-US" sz="2400" b="1" dirty="0">
                <a:solidFill>
                  <a:schemeClr val="tx1"/>
                </a:solidFill>
              </a:rPr>
              <a:t>.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64" y="4308764"/>
            <a:ext cx="4821382" cy="312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820" y="4308764"/>
            <a:ext cx="5394180" cy="312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0133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Maftunaga rasm\Aholiga doir rasmlar\slayd uchun rasm\slaydlar uchun rasmlar\slayd uchun rasm\images (3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660"/>
            <a:ext cx="12192000" cy="697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22217" y="612845"/>
            <a:ext cx="9518073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/>
              <a:t>Aholining</a:t>
            </a:r>
            <a:r>
              <a:rPr lang="en-US" sz="3200" b="1" dirty="0"/>
              <a:t> </a:t>
            </a:r>
            <a:r>
              <a:rPr lang="en-US" sz="3200" b="1" dirty="0" err="1"/>
              <a:t>ijtimoiy</a:t>
            </a:r>
            <a:r>
              <a:rPr lang="en-US" sz="3200" b="1" dirty="0"/>
              <a:t> </a:t>
            </a:r>
            <a:r>
              <a:rPr lang="en-US" sz="3200" b="1" dirty="0" err="1"/>
              <a:t>tarkibi</a:t>
            </a:r>
            <a:r>
              <a:rPr lang="en-US" sz="3200" b="1" dirty="0"/>
              <a:t>.</a:t>
            </a:r>
            <a:r>
              <a:rPr lang="en-US" sz="2400" b="1" dirty="0"/>
              <a:t> </a:t>
            </a:r>
            <a:endParaRPr lang="ru-RU" sz="2400" dirty="0"/>
          </a:p>
          <a:p>
            <a:r>
              <a:rPr lang="en-US" sz="2400" dirty="0"/>
              <a:t> </a:t>
            </a:r>
            <a:r>
              <a:rPr lang="en-US" sz="2400" dirty="0" err="1" smtClean="0"/>
              <a:t>Har</a:t>
            </a:r>
            <a:r>
              <a:rPr lang="en-US" sz="2400" dirty="0" smtClean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mamlakat</a:t>
            </a:r>
            <a:r>
              <a:rPr lang="en-US" sz="2400" dirty="0"/>
              <a:t> </a:t>
            </a:r>
            <a:r>
              <a:rPr lang="en-US" sz="2400" dirty="0" err="1"/>
              <a:t>aholisining</a:t>
            </a:r>
            <a:r>
              <a:rPr lang="en-US" sz="2400" dirty="0"/>
              <a:t> </a:t>
            </a:r>
            <a:r>
              <a:rPr lang="en-US" sz="2400" dirty="0" err="1"/>
              <a:t>ijtimoiy</a:t>
            </a:r>
            <a:r>
              <a:rPr lang="en-US" sz="2400" dirty="0"/>
              <a:t> </a:t>
            </a:r>
            <a:r>
              <a:rPr lang="en-US" sz="2400" dirty="0" err="1"/>
              <a:t>tarkibi</a:t>
            </a:r>
            <a:r>
              <a:rPr lang="en-US" sz="2400" dirty="0"/>
              <a:t> </a:t>
            </a:r>
            <a:r>
              <a:rPr lang="en-US" sz="2400" dirty="0" err="1"/>
              <a:t>avvalo</a:t>
            </a:r>
            <a:r>
              <a:rPr lang="en-US" sz="2400" dirty="0"/>
              <a:t> </a:t>
            </a:r>
            <a:r>
              <a:rPr lang="en-US" sz="2400" dirty="0" err="1"/>
              <a:t>o’sha</a:t>
            </a:r>
            <a:r>
              <a:rPr lang="en-US" sz="2400" dirty="0"/>
              <a:t> </a:t>
            </a:r>
            <a:r>
              <a:rPr lang="en-US" sz="2400" dirty="0" err="1"/>
              <a:t>mamlakatda</a:t>
            </a:r>
            <a:r>
              <a:rPr lang="en-US" sz="2400" dirty="0"/>
              <a:t> </a:t>
            </a:r>
            <a:r>
              <a:rPr lang="en-US" sz="2400" dirty="0" err="1"/>
              <a:t>xukmron</a:t>
            </a:r>
            <a:r>
              <a:rPr lang="en-US" sz="2400" dirty="0"/>
              <a:t> </a:t>
            </a:r>
            <a:r>
              <a:rPr lang="en-US" sz="2400" dirty="0" err="1"/>
              <a:t>bo’lgan</a:t>
            </a:r>
            <a:r>
              <a:rPr lang="en-US" sz="2400" dirty="0"/>
              <a:t> </a:t>
            </a:r>
            <a:r>
              <a:rPr lang="en-US" sz="2400" dirty="0" err="1"/>
              <a:t>ijtimoiy</a:t>
            </a:r>
            <a:r>
              <a:rPr lang="en-US" sz="2400" dirty="0"/>
              <a:t> </a:t>
            </a:r>
            <a:r>
              <a:rPr lang="en-US" sz="2400" dirty="0" err="1"/>
              <a:t>munosabatlarning</a:t>
            </a:r>
            <a:r>
              <a:rPr lang="en-US" sz="2400" dirty="0"/>
              <a:t> </a:t>
            </a:r>
            <a:r>
              <a:rPr lang="en-US" sz="2400" dirty="0" err="1"/>
              <a:t>o’zgarishi</a:t>
            </a:r>
            <a:r>
              <a:rPr lang="en-US" sz="2400" dirty="0"/>
              <a:t> </a:t>
            </a:r>
            <a:r>
              <a:rPr lang="en-US" sz="2400" dirty="0" err="1"/>
              <a:t>esa</a:t>
            </a:r>
            <a:r>
              <a:rPr lang="en-US" sz="2400" dirty="0"/>
              <a:t>, </a:t>
            </a:r>
            <a:r>
              <a:rPr lang="en-US" sz="2400" dirty="0" err="1"/>
              <a:t>aholining</a:t>
            </a:r>
            <a:r>
              <a:rPr lang="en-US" sz="2400" dirty="0"/>
              <a:t> </a:t>
            </a:r>
            <a:r>
              <a:rPr lang="en-US" sz="2400" dirty="0" err="1"/>
              <a:t>ijtimoiy</a:t>
            </a:r>
            <a:r>
              <a:rPr lang="en-US" sz="2400" dirty="0"/>
              <a:t> </a:t>
            </a:r>
            <a:r>
              <a:rPr lang="en-US" sz="2400" dirty="0" err="1"/>
              <a:t>tarkibini</a:t>
            </a:r>
            <a:r>
              <a:rPr lang="en-US" sz="2400" dirty="0"/>
              <a:t> ham </a:t>
            </a:r>
            <a:r>
              <a:rPr lang="en-US" sz="2400" dirty="0" err="1"/>
              <a:t>keskin</a:t>
            </a:r>
            <a:r>
              <a:rPr lang="en-US" sz="2400" dirty="0"/>
              <a:t> </a:t>
            </a:r>
            <a:r>
              <a:rPr lang="en-US" sz="2400" dirty="0" err="1"/>
              <a:t>o’zgartiradi</a:t>
            </a:r>
            <a:r>
              <a:rPr lang="en-US" sz="2400" dirty="0"/>
              <a:t>. </a:t>
            </a:r>
            <a:endParaRPr lang="ru-RU" sz="2400" dirty="0"/>
          </a:p>
          <a:p>
            <a:r>
              <a:rPr lang="en-US" sz="2400" dirty="0" err="1"/>
              <a:t>Aholining</a:t>
            </a:r>
            <a:r>
              <a:rPr lang="en-US" sz="2400" dirty="0"/>
              <a:t> </a:t>
            </a:r>
            <a:r>
              <a:rPr lang="en-US" sz="2400" dirty="0" err="1"/>
              <a:t>ijtimoiy</a:t>
            </a:r>
            <a:r>
              <a:rPr lang="en-US" sz="2400" dirty="0"/>
              <a:t> </a:t>
            </a:r>
            <a:r>
              <a:rPr lang="en-US" sz="2400" dirty="0" err="1"/>
              <a:t>tarkibini</a:t>
            </a:r>
            <a:r>
              <a:rPr lang="en-US" sz="2400" dirty="0"/>
              <a:t> </a:t>
            </a:r>
            <a:r>
              <a:rPr lang="en-US" sz="2400" dirty="0" err="1"/>
              <a:t>xarakterlovchi</a:t>
            </a:r>
            <a:r>
              <a:rPr lang="en-US" sz="2400" dirty="0"/>
              <a:t> </a:t>
            </a:r>
            <a:r>
              <a:rPr lang="en-US" sz="2400" dirty="0" err="1"/>
              <a:t>belgi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munosabatlaridir</a:t>
            </a:r>
            <a:r>
              <a:rPr lang="en-US" sz="2400" dirty="0"/>
              <a:t>. </a:t>
            </a:r>
            <a:endParaRPr lang="ru-RU" sz="2400" dirty="0"/>
          </a:p>
          <a:p>
            <a:r>
              <a:rPr lang="en-US" sz="2400" dirty="0" err="1"/>
              <a:t>Mamlakatlarda</a:t>
            </a:r>
            <a:r>
              <a:rPr lang="en-US" sz="2400" dirty="0"/>
              <a:t> </a:t>
            </a:r>
            <a:r>
              <a:rPr lang="en-US" sz="2400" dirty="0" err="1"/>
              <a:t>aholining</a:t>
            </a:r>
            <a:r>
              <a:rPr lang="en-US" sz="2400" dirty="0"/>
              <a:t> </a:t>
            </a:r>
            <a:r>
              <a:rPr lang="en-US" sz="2400" dirty="0" err="1"/>
              <a:t>ijtimoiy</a:t>
            </a:r>
            <a:r>
              <a:rPr lang="en-US" sz="2400" dirty="0"/>
              <a:t> </a:t>
            </a:r>
            <a:r>
              <a:rPr lang="en-US" sz="2400" dirty="0" err="1"/>
              <a:t>tarkibining</a:t>
            </a:r>
            <a:r>
              <a:rPr lang="en-US" sz="2400" dirty="0"/>
              <a:t> </a:t>
            </a:r>
            <a:r>
              <a:rPr lang="en-US" sz="2400" dirty="0" err="1"/>
              <a:t>o’zgarishi</a:t>
            </a:r>
            <a:r>
              <a:rPr lang="en-US" sz="2400" dirty="0"/>
              <a:t> </a:t>
            </a:r>
            <a:r>
              <a:rPr lang="en-US" sz="2400" dirty="0" err="1"/>
              <a:t>esa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tarkibida</a:t>
            </a:r>
            <a:r>
              <a:rPr lang="en-US" sz="2400" dirty="0"/>
              <a:t> </a:t>
            </a:r>
            <a:r>
              <a:rPr lang="en-US" sz="2400" dirty="0" err="1"/>
              <a:t>intelektual</a:t>
            </a:r>
            <a:r>
              <a:rPr lang="en-US" sz="2400" dirty="0"/>
              <a:t> </a:t>
            </a:r>
            <a:r>
              <a:rPr lang="en-US" sz="2400" dirty="0" err="1"/>
              <a:t>salohiyatga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 </a:t>
            </a:r>
            <a:r>
              <a:rPr lang="en-US" sz="2400" dirty="0" err="1"/>
              <a:t>bo’lgan</a:t>
            </a:r>
            <a:r>
              <a:rPr lang="en-US" sz="2400" dirty="0"/>
              <a:t> </a:t>
            </a:r>
            <a:r>
              <a:rPr lang="en-US" sz="2400" dirty="0" err="1"/>
              <a:t>kishilarning</a:t>
            </a:r>
            <a:r>
              <a:rPr lang="en-US" sz="2400" dirty="0"/>
              <a:t> (</a:t>
            </a:r>
            <a:r>
              <a:rPr lang="en-US" sz="2400" dirty="0" err="1"/>
              <a:t>ko’payishiga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keladi</a:t>
            </a:r>
            <a:r>
              <a:rPr lang="en-US" sz="2400" dirty="0"/>
              <a:t>). </a:t>
            </a:r>
            <a:endParaRPr lang="ru-RU" sz="2400" dirty="0"/>
          </a:p>
          <a:p>
            <a:r>
              <a:rPr lang="en-US" sz="2400" dirty="0"/>
              <a:t> </a:t>
            </a:r>
            <a:r>
              <a:rPr lang="en-US" sz="2400" dirty="0" err="1"/>
              <a:t>Bundan</a:t>
            </a:r>
            <a:r>
              <a:rPr lang="en-US" sz="2400" dirty="0"/>
              <a:t> </a:t>
            </a:r>
            <a:r>
              <a:rPr lang="en-US" sz="2400" dirty="0" err="1"/>
              <a:t>buyon</a:t>
            </a:r>
            <a:r>
              <a:rPr lang="en-US" sz="2400" dirty="0"/>
              <a:t> </a:t>
            </a:r>
            <a:r>
              <a:rPr lang="en-US" sz="2400" dirty="0" err="1"/>
              <a:t>aqliy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sohasida</a:t>
            </a:r>
            <a:r>
              <a:rPr lang="en-US" sz="2400" dirty="0"/>
              <a:t> band </a:t>
            </a:r>
            <a:r>
              <a:rPr lang="en-US" sz="2400" dirty="0" err="1"/>
              <a:t>bo’lgan</a:t>
            </a:r>
            <a:r>
              <a:rPr lang="en-US" sz="2400" dirty="0"/>
              <a:t> </a:t>
            </a:r>
            <a:r>
              <a:rPr lang="en-US" sz="2400" dirty="0" err="1"/>
              <a:t>kishilar</a:t>
            </a:r>
            <a:r>
              <a:rPr lang="en-US" sz="2400" dirty="0"/>
              <a:t> </a:t>
            </a:r>
            <a:r>
              <a:rPr lang="en-US" sz="2400" dirty="0" err="1"/>
              <a:t>ko’payib</a:t>
            </a:r>
            <a:r>
              <a:rPr lang="en-US" sz="2400" dirty="0"/>
              <a:t> </a:t>
            </a:r>
            <a:r>
              <a:rPr lang="en-US" sz="2400" dirty="0" err="1"/>
              <a:t>boradi</a:t>
            </a:r>
            <a:r>
              <a:rPr lang="en-US" sz="2400" dirty="0"/>
              <a:t>. Bu </a:t>
            </a:r>
            <a:r>
              <a:rPr lang="en-US" sz="2400" dirty="0" err="1"/>
              <a:t>sohaga</a:t>
            </a:r>
            <a:r>
              <a:rPr lang="en-US" sz="2400" dirty="0"/>
              <a:t> </a:t>
            </a:r>
            <a:r>
              <a:rPr lang="en-US" sz="2400" dirty="0" err="1"/>
              <a:t>o’rta</a:t>
            </a:r>
            <a:r>
              <a:rPr lang="en-US" sz="2400" dirty="0"/>
              <a:t> </a:t>
            </a:r>
            <a:r>
              <a:rPr lang="en-US" sz="2400" dirty="0" err="1"/>
              <a:t>maktab</a:t>
            </a:r>
            <a:r>
              <a:rPr lang="en-US" sz="2400" dirty="0"/>
              <a:t> ham, oily </a:t>
            </a:r>
            <a:r>
              <a:rPr lang="en-US" sz="2400" dirty="0" err="1"/>
              <a:t>ta’lim</a:t>
            </a:r>
            <a:r>
              <a:rPr lang="en-US" sz="2400" dirty="0"/>
              <a:t> </a:t>
            </a:r>
            <a:r>
              <a:rPr lang="en-US" sz="2400" dirty="0" err="1"/>
              <a:t>tizimi</a:t>
            </a:r>
            <a:r>
              <a:rPr lang="en-US" sz="2400" dirty="0"/>
              <a:t> ham </a:t>
            </a:r>
            <a:r>
              <a:rPr lang="en-US" sz="2400" dirty="0" err="1"/>
              <a:t>bilimlarni</a:t>
            </a:r>
            <a:r>
              <a:rPr lang="en-US" sz="2400" dirty="0"/>
              <a:t> </a:t>
            </a:r>
            <a:r>
              <a:rPr lang="en-US" sz="2400" dirty="0" err="1"/>
              <a:t>ommalashtirishgan</a:t>
            </a:r>
            <a:r>
              <a:rPr lang="en-US" sz="2400" dirty="0"/>
              <a:t>, </a:t>
            </a:r>
            <a:r>
              <a:rPr lang="en-US" sz="2400" dirty="0" err="1"/>
              <a:t>nashriyot</a:t>
            </a:r>
            <a:r>
              <a:rPr lang="en-US" sz="2400" dirty="0"/>
              <a:t> </a:t>
            </a:r>
            <a:r>
              <a:rPr lang="en-US" sz="2400" dirty="0" err="1"/>
              <a:t>faoliyati</a:t>
            </a:r>
            <a:r>
              <a:rPr lang="en-US" sz="2400" dirty="0"/>
              <a:t> ham, radio, </a:t>
            </a:r>
            <a:r>
              <a:rPr lang="en-US" sz="2400" dirty="0" err="1"/>
              <a:t>televidinya</a:t>
            </a:r>
            <a:r>
              <a:rPr lang="en-US" sz="2400" dirty="0"/>
              <a:t> ham </a:t>
            </a:r>
            <a:r>
              <a:rPr lang="en-US" sz="2400" dirty="0" err="1"/>
              <a:t>kiradi</a:t>
            </a:r>
            <a:r>
              <a:rPr lang="en-US" sz="2400" dirty="0"/>
              <a:t>. </a:t>
            </a:r>
            <a:endParaRPr lang="ru-RU" sz="2400" dirty="0"/>
          </a:p>
          <a:p>
            <a:r>
              <a:rPr lang="en-US" sz="2400" dirty="0" err="1"/>
              <a:t>Aholining</a:t>
            </a:r>
            <a:r>
              <a:rPr lang="en-US" sz="2400" dirty="0"/>
              <a:t> </a:t>
            </a:r>
            <a:r>
              <a:rPr lang="en-US" sz="2400" dirty="0" err="1"/>
              <a:t>ijtimoiy</a:t>
            </a:r>
            <a:r>
              <a:rPr lang="en-US" sz="2400" dirty="0"/>
              <a:t> </a:t>
            </a:r>
            <a:r>
              <a:rPr lang="en-US" sz="2400" dirty="0" err="1"/>
              <a:t>tarkibiga</a:t>
            </a:r>
            <a:r>
              <a:rPr lang="en-US" sz="2400" dirty="0"/>
              <a:t> </a:t>
            </a:r>
            <a:r>
              <a:rPr lang="en-US" sz="2400" dirty="0" err="1"/>
              <a:t>kiruvchi</a:t>
            </a:r>
            <a:r>
              <a:rPr lang="en-US" sz="2400" dirty="0"/>
              <a:t> </a:t>
            </a:r>
            <a:r>
              <a:rPr lang="en-US" sz="2400" dirty="0" err="1"/>
              <a:t>ishchilar</a:t>
            </a:r>
            <a:r>
              <a:rPr lang="en-US" sz="2400" dirty="0"/>
              <a:t> </a:t>
            </a:r>
            <a:r>
              <a:rPr lang="en-US" sz="2400" dirty="0" err="1"/>
              <a:t>guruhidan</a:t>
            </a:r>
            <a:r>
              <a:rPr lang="en-US" sz="2400" dirty="0"/>
              <a:t> </a:t>
            </a:r>
            <a:r>
              <a:rPr lang="en-US" sz="2400" dirty="0" err="1"/>
              <a:t>malakali</a:t>
            </a:r>
            <a:r>
              <a:rPr lang="en-US" sz="2400" dirty="0"/>
              <a:t> </a:t>
            </a:r>
            <a:r>
              <a:rPr lang="en-US" sz="2400" dirty="0" err="1"/>
              <a:t>mutahassislar</a:t>
            </a:r>
            <a:r>
              <a:rPr lang="en-US" sz="2400" dirty="0"/>
              <a:t>, </a:t>
            </a:r>
            <a:r>
              <a:rPr lang="en-US" sz="2400" dirty="0" err="1"/>
              <a:t>xizmatchilarga</a:t>
            </a:r>
            <a:r>
              <a:rPr lang="en-US" sz="2400" dirty="0"/>
              <a:t> </a:t>
            </a:r>
            <a:r>
              <a:rPr lang="en-US" sz="2400" dirty="0" err="1"/>
              <a:t>talab</a:t>
            </a:r>
            <a:r>
              <a:rPr lang="en-US" sz="2400" dirty="0"/>
              <a:t> </a:t>
            </a:r>
            <a:r>
              <a:rPr lang="en-US" sz="2400" dirty="0" err="1"/>
              <a:t>doimiy</a:t>
            </a:r>
            <a:r>
              <a:rPr lang="en-US" sz="2400" dirty="0"/>
              <a:t> </a:t>
            </a:r>
            <a:r>
              <a:rPr lang="en-US" sz="2400" dirty="0" err="1"/>
              <a:t>ravishda</a:t>
            </a:r>
            <a:r>
              <a:rPr lang="en-US" sz="2400" dirty="0"/>
              <a:t> </a:t>
            </a:r>
            <a:r>
              <a:rPr lang="en-US" sz="2400" dirty="0" err="1"/>
              <a:t>ortib</a:t>
            </a:r>
            <a:r>
              <a:rPr lang="en-US" sz="2400" dirty="0"/>
              <a:t> </a:t>
            </a:r>
            <a:r>
              <a:rPr lang="en-US" sz="2400" dirty="0" err="1"/>
              <a:t>bormoqda</a:t>
            </a:r>
            <a:r>
              <a:rPr lang="en-US" sz="2400" dirty="0"/>
              <a:t>,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talabning</a:t>
            </a:r>
            <a:r>
              <a:rPr lang="en-US" sz="2400" dirty="0"/>
              <a:t> </a:t>
            </a:r>
            <a:r>
              <a:rPr lang="en-US" sz="2400" dirty="0" err="1"/>
              <a:t>oshishi</a:t>
            </a:r>
            <a:r>
              <a:rPr lang="en-US" sz="2400" dirty="0"/>
              <a:t> XX </a:t>
            </a:r>
            <a:r>
              <a:rPr lang="en-US" sz="2400" dirty="0" err="1"/>
              <a:t>asrning</a:t>
            </a:r>
            <a:r>
              <a:rPr lang="en-US" sz="2400" dirty="0"/>
              <a:t> II - </a:t>
            </a:r>
            <a:r>
              <a:rPr lang="en-US" sz="2400" dirty="0" err="1"/>
              <a:t>yarmida</a:t>
            </a:r>
            <a:r>
              <a:rPr lang="en-US" sz="2400" dirty="0"/>
              <a:t> </a:t>
            </a:r>
            <a:r>
              <a:rPr lang="en-US" sz="2400" dirty="0" err="1"/>
              <a:t>migratsiyaning</a:t>
            </a:r>
            <a:r>
              <a:rPr lang="en-US" sz="2400" dirty="0"/>
              <a:t> </a:t>
            </a:r>
            <a:r>
              <a:rPr lang="en-US" sz="2400" dirty="0" err="1"/>
              <a:t>yana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shakli</a:t>
            </a:r>
            <a:r>
              <a:rPr lang="en-US" sz="2400" dirty="0"/>
              <a:t> “</a:t>
            </a:r>
            <a:r>
              <a:rPr lang="en-US" sz="2400" dirty="0" err="1"/>
              <a:t>oqillar</a:t>
            </a:r>
            <a:r>
              <a:rPr lang="en-US" sz="2400" dirty="0"/>
              <a:t> </a:t>
            </a:r>
            <a:r>
              <a:rPr lang="en-US" sz="2400" dirty="0" err="1"/>
              <a:t>ketishi</a:t>
            </a:r>
            <a:r>
              <a:rPr lang="en-US" sz="2400" dirty="0"/>
              <a:t>” deb </a:t>
            </a:r>
            <a:r>
              <a:rPr lang="en-US" sz="2400" dirty="0" err="1"/>
              <a:t>nomlangan</a:t>
            </a:r>
            <a:r>
              <a:rPr lang="en-US" sz="2400" dirty="0"/>
              <a:t> </a:t>
            </a:r>
            <a:r>
              <a:rPr lang="en-US" sz="2400" dirty="0" err="1"/>
              <a:t>migratsiya</a:t>
            </a:r>
            <a:r>
              <a:rPr lang="en-US" sz="2400" dirty="0"/>
              <a:t> </a:t>
            </a:r>
            <a:r>
              <a:rPr lang="en-US" sz="2400" dirty="0" err="1"/>
              <a:t>boshlanishi</a:t>
            </a:r>
            <a:r>
              <a:rPr lang="en-US" sz="2400" dirty="0"/>
              <a:t> </a:t>
            </a:r>
            <a:r>
              <a:rPr lang="en-US" sz="2400" dirty="0" err="1"/>
              <a:t>davriga</a:t>
            </a:r>
            <a:r>
              <a:rPr lang="en-US" sz="2400" dirty="0"/>
              <a:t> </a:t>
            </a:r>
            <a:r>
              <a:rPr lang="en-US" sz="2400" dirty="0" err="1"/>
              <a:t>to’g’ri</a:t>
            </a:r>
            <a:r>
              <a:rPr lang="en-US" sz="2400" dirty="0"/>
              <a:t> </a:t>
            </a:r>
            <a:r>
              <a:rPr lang="en-US" sz="2400" dirty="0" err="1"/>
              <a:t>keladi</a:t>
            </a:r>
            <a:r>
              <a:rPr lang="en-US" sz="2400" dirty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23398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User\Desktop\Maftunaga rasm\O'zbekiston aholisi\uzbeki2_thumb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16595" cy="6872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с двумя вырезанными противолежащими углами 4"/>
          <p:cNvSpPr/>
          <p:nvPr/>
        </p:nvSpPr>
        <p:spPr>
          <a:xfrm>
            <a:off x="3080084" y="4090735"/>
            <a:ext cx="6047874" cy="1957137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E’TIBORINGIZ </a:t>
            </a:r>
          </a:p>
          <a:p>
            <a:pPr algn="ctr"/>
            <a:r>
              <a:rPr lang="en-US" sz="4000" dirty="0" smtClean="0"/>
              <a:t>UCHUN </a:t>
            </a:r>
          </a:p>
          <a:p>
            <a:pPr algn="ctr"/>
            <a:r>
              <a:rPr lang="en-US" sz="4000" dirty="0" smtClean="0"/>
              <a:t>RAXMAT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80948188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User\Desktop\Maftunaga rasm\Aholiga doir rasmlar\slayd uchun rasm\slaydlar uchun rasmlar\slayd uchun rasm\images (4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3163"/>
            <a:ext cx="12192000" cy="836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агетная рамка 3"/>
          <p:cNvSpPr/>
          <p:nvPr/>
        </p:nvSpPr>
        <p:spPr>
          <a:xfrm>
            <a:off x="581891" y="498764"/>
            <a:ext cx="10889673" cy="5749636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err="1">
                <a:solidFill>
                  <a:schemeClr val="tx1"/>
                </a:solidFill>
              </a:rPr>
              <a:t>Aholining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ijtimoiy</a:t>
            </a:r>
            <a:r>
              <a:rPr lang="en-US" sz="2800" dirty="0">
                <a:solidFill>
                  <a:schemeClr val="tx1"/>
                </a:solidFill>
              </a:rPr>
              <a:t> - </a:t>
            </a:r>
            <a:r>
              <a:rPr lang="en-US" sz="2800" dirty="0" err="1">
                <a:solidFill>
                  <a:schemeClr val="tx1"/>
                </a:solidFill>
              </a:rPr>
              <a:t>sotsial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tarkibini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belgilovchi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yana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bir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ko’rsatkich</a:t>
            </a:r>
            <a:r>
              <a:rPr lang="en-US" sz="2800" dirty="0">
                <a:solidFill>
                  <a:schemeClr val="tx1"/>
                </a:solidFill>
              </a:rPr>
              <a:t> - </a:t>
            </a:r>
            <a:r>
              <a:rPr lang="en-US" sz="2800" dirty="0" err="1">
                <a:solidFill>
                  <a:schemeClr val="tx1"/>
                </a:solidFill>
              </a:rPr>
              <a:t>aholining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bilim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darajasidir</a:t>
            </a:r>
            <a:r>
              <a:rPr lang="en-US" sz="2800" dirty="0">
                <a:solidFill>
                  <a:schemeClr val="tx1"/>
                </a:solidFill>
              </a:rPr>
              <a:t>. </a:t>
            </a:r>
            <a:endParaRPr lang="ru-RU" sz="2800" dirty="0">
              <a:solidFill>
                <a:schemeClr val="tx1"/>
              </a:solidFill>
            </a:endParaRPr>
          </a:p>
          <a:p>
            <a:r>
              <a:rPr lang="en-US" sz="2800" dirty="0" err="1">
                <a:solidFill>
                  <a:schemeClr val="tx1"/>
                </a:solidFill>
              </a:rPr>
              <a:t>Bilim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darajasi</a:t>
            </a:r>
            <a:r>
              <a:rPr lang="en-US" sz="2800" dirty="0">
                <a:solidFill>
                  <a:schemeClr val="tx1"/>
                </a:solidFill>
              </a:rPr>
              <a:t>, - </a:t>
            </a:r>
            <a:r>
              <a:rPr lang="en-US" sz="2800" dirty="0" err="1">
                <a:solidFill>
                  <a:schemeClr val="tx1"/>
                </a:solidFill>
              </a:rPr>
              <a:t>aholinining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sifat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ko’rsatkichlaridan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biri</a:t>
            </a:r>
            <a:r>
              <a:rPr lang="en-US" sz="2800" dirty="0">
                <a:solidFill>
                  <a:schemeClr val="tx1"/>
                </a:solidFill>
              </a:rPr>
              <a:t>. </a:t>
            </a:r>
            <a:r>
              <a:rPr lang="en-US" sz="2800" dirty="0" err="1">
                <a:solidFill>
                  <a:schemeClr val="tx1"/>
                </a:solidFill>
              </a:rPr>
              <a:t>Aholining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sifat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tushunchasi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turmush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va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ovqatlanish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sharoiti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 err="1">
                <a:solidFill>
                  <a:schemeClr val="tx1"/>
                </a:solidFill>
              </a:rPr>
              <a:t>sog’ligi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 err="1">
                <a:solidFill>
                  <a:schemeClr val="tx1"/>
                </a:solidFill>
              </a:rPr>
              <a:t>yangilanishlarni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qabul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qilib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olishi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 err="1">
                <a:solidFill>
                  <a:schemeClr val="tx1"/>
                </a:solidFill>
              </a:rPr>
              <a:t>malakasini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o’z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ichiga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oladi</a:t>
            </a:r>
            <a:r>
              <a:rPr lang="en-US" sz="2800" dirty="0">
                <a:solidFill>
                  <a:schemeClr val="tx1"/>
                </a:solidFill>
              </a:rPr>
              <a:t>. </a:t>
            </a:r>
            <a:r>
              <a:rPr lang="en-US" sz="2800" dirty="0" err="1">
                <a:solidFill>
                  <a:schemeClr val="tx1"/>
                </a:solidFill>
              </a:rPr>
              <a:t>BMTning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bolalar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fondi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plakatida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tasvirlangan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afrikalik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qiz</a:t>
            </a:r>
            <a:r>
              <a:rPr lang="en-US" sz="2800" dirty="0">
                <a:solidFill>
                  <a:schemeClr val="tx1"/>
                </a:solidFill>
              </a:rPr>
              <a:t> “</a:t>
            </a:r>
            <a:r>
              <a:rPr lang="en-US" sz="2800" dirty="0" err="1">
                <a:solidFill>
                  <a:schemeClr val="tx1"/>
                </a:solidFill>
              </a:rPr>
              <a:t>Sen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katta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bo’lganingda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qanday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bo’lishni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hohlaysan</a:t>
            </a:r>
            <a:r>
              <a:rPr lang="en-US" sz="2800" dirty="0">
                <a:solidFill>
                  <a:schemeClr val="tx1"/>
                </a:solidFill>
              </a:rPr>
              <a:t>?” - </a:t>
            </a:r>
            <a:r>
              <a:rPr lang="en-US" sz="2800" dirty="0" err="1">
                <a:solidFill>
                  <a:schemeClr val="tx1"/>
                </a:solidFill>
              </a:rPr>
              <a:t>degan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savolga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eng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qisqa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qilib</a:t>
            </a:r>
            <a:r>
              <a:rPr lang="en-US" sz="2800" dirty="0">
                <a:solidFill>
                  <a:schemeClr val="tx1"/>
                </a:solidFill>
              </a:rPr>
              <a:t> “</a:t>
            </a:r>
            <a:r>
              <a:rPr lang="en-US" sz="2800" dirty="0" err="1">
                <a:solidFill>
                  <a:schemeClr val="tx1"/>
                </a:solidFill>
              </a:rPr>
              <a:t>Tirik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bo’lishni</a:t>
            </a:r>
            <a:r>
              <a:rPr lang="en-US" sz="2800" dirty="0">
                <a:solidFill>
                  <a:schemeClr val="tx1"/>
                </a:solidFill>
              </a:rPr>
              <a:t>”, - deb </a:t>
            </a:r>
            <a:r>
              <a:rPr lang="en-US" sz="2800" dirty="0" err="1">
                <a:solidFill>
                  <a:schemeClr val="tx1"/>
                </a:solidFill>
              </a:rPr>
              <a:t>javob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qiladi</a:t>
            </a:r>
            <a:r>
              <a:rPr lang="en-US" sz="2800" dirty="0">
                <a:solidFill>
                  <a:schemeClr val="tx1"/>
                </a:solidFill>
              </a:rPr>
              <a:t>. “XX </a:t>
            </a:r>
            <a:r>
              <a:rPr lang="en-US" sz="2800" dirty="0" err="1">
                <a:solidFill>
                  <a:schemeClr val="tx1"/>
                </a:solidFill>
              </a:rPr>
              <a:t>asr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o’lati</a:t>
            </a:r>
            <a:r>
              <a:rPr lang="en-US" sz="2800" dirty="0">
                <a:solidFill>
                  <a:schemeClr val="tx1"/>
                </a:solidFill>
              </a:rPr>
              <a:t>” </a:t>
            </a:r>
            <a:r>
              <a:rPr lang="en-US" sz="2800" dirty="0" err="1">
                <a:solidFill>
                  <a:schemeClr val="tx1"/>
                </a:solidFill>
              </a:rPr>
              <a:t>nomini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olgan</a:t>
            </a:r>
            <a:r>
              <a:rPr lang="en-US" sz="2800" dirty="0">
                <a:solidFill>
                  <a:schemeClr val="tx1"/>
                </a:solidFill>
              </a:rPr>
              <a:t> SPID </a:t>
            </a:r>
            <a:r>
              <a:rPr lang="en-US" sz="2800" dirty="0" err="1">
                <a:solidFill>
                  <a:schemeClr val="tx1"/>
                </a:solidFill>
              </a:rPr>
              <a:t>yuqumli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kasalligi</a:t>
            </a:r>
            <a:r>
              <a:rPr lang="en-US" sz="2800" dirty="0">
                <a:solidFill>
                  <a:schemeClr val="tx1"/>
                </a:solidFill>
              </a:rPr>
              <a:t> ham global </a:t>
            </a:r>
            <a:r>
              <a:rPr lang="en-US" sz="2800" dirty="0" err="1">
                <a:solidFill>
                  <a:schemeClr val="tx1"/>
                </a:solidFill>
              </a:rPr>
              <a:t>muammoga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aylandi</a:t>
            </a:r>
            <a:r>
              <a:rPr lang="en-US" sz="2800" dirty="0">
                <a:solidFill>
                  <a:schemeClr val="tx1"/>
                </a:solidFill>
              </a:rPr>
              <a:t>.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356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esktop\Maftunaga rasm\Aholiga doir rasmlar\slayd uchun rasm\slaydlar uchun rasmlar\slayd uchun rasm\Кристалл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823"/>
            <a:ext cx="12192000" cy="7210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нутый угол 3"/>
          <p:cNvSpPr/>
          <p:nvPr/>
        </p:nvSpPr>
        <p:spPr>
          <a:xfrm>
            <a:off x="484909" y="554181"/>
            <a:ext cx="11277600" cy="2521527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>
                <a:solidFill>
                  <a:schemeClr val="tx1"/>
                </a:solidFill>
              </a:rPr>
              <a:t>Hozirgi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vaqtda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O’zbekiston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xotin</a:t>
            </a:r>
            <a:r>
              <a:rPr lang="en-US" sz="2400" dirty="0">
                <a:solidFill>
                  <a:schemeClr val="tx1"/>
                </a:solidFill>
              </a:rPr>
              <a:t> – </a:t>
            </a:r>
            <a:r>
              <a:rPr lang="en-US" sz="2400" dirty="0" err="1">
                <a:solidFill>
                  <a:schemeClr val="tx1"/>
                </a:solidFill>
              </a:rPr>
              <a:t>qizlar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xayotida</a:t>
            </a:r>
            <a:r>
              <a:rPr lang="en-US" sz="2400" dirty="0">
                <a:solidFill>
                  <a:schemeClr val="tx1"/>
                </a:solidFill>
              </a:rPr>
              <a:t> ham </a:t>
            </a:r>
            <a:r>
              <a:rPr lang="en-US" sz="2400" dirty="0" err="1">
                <a:solidFill>
                  <a:schemeClr val="tx1"/>
                </a:solidFill>
              </a:rPr>
              <a:t>sifat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o’zgarishlari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sodir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bo’ldi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endParaRPr lang="ru-RU" sz="2400" dirty="0">
              <a:solidFill>
                <a:schemeClr val="tx1"/>
              </a:solidFill>
            </a:endParaRPr>
          </a:p>
          <a:p>
            <a:r>
              <a:rPr lang="en-US" sz="2400" dirty="0" err="1">
                <a:solidFill>
                  <a:schemeClr val="tx1"/>
                </a:solidFill>
              </a:rPr>
              <a:t>Ma’lumki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xotin</a:t>
            </a:r>
            <a:r>
              <a:rPr lang="en-US" sz="2400" dirty="0">
                <a:solidFill>
                  <a:schemeClr val="tx1"/>
                </a:solidFill>
              </a:rPr>
              <a:t> – </a:t>
            </a:r>
            <a:r>
              <a:rPr lang="en-US" sz="2400" dirty="0" err="1">
                <a:solidFill>
                  <a:schemeClr val="tx1"/>
                </a:solidFill>
              </a:rPr>
              <a:t>qizlarning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jamiyatdagi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tutgan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o’rni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huquqlari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turli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davrlarda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turlicha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bo’lgan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Inqilobdan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avval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o’zbek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xotin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qizlari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ishlab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chiqarishda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kamdan</a:t>
            </a:r>
            <a:r>
              <a:rPr lang="en-US" sz="2400" dirty="0">
                <a:solidFill>
                  <a:schemeClr val="tx1"/>
                </a:solidFill>
              </a:rPr>
              <a:t> – </a:t>
            </a:r>
            <a:r>
              <a:rPr lang="en-US" sz="2400" dirty="0" err="1">
                <a:solidFill>
                  <a:schemeClr val="tx1"/>
                </a:solidFill>
              </a:rPr>
              <a:t>kam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qatnashganlar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asosan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uy</a:t>
            </a:r>
            <a:r>
              <a:rPr lang="en-US" sz="2400" dirty="0">
                <a:solidFill>
                  <a:schemeClr val="tx1"/>
                </a:solidFill>
              </a:rPr>
              <a:t> - </a:t>
            </a:r>
            <a:r>
              <a:rPr lang="en-US" sz="2400" dirty="0" err="1">
                <a:solidFill>
                  <a:schemeClr val="tx1"/>
                </a:solidFill>
              </a:rPr>
              <a:t>ro’zg’or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ishlari</a:t>
            </a:r>
            <a:r>
              <a:rPr lang="en-US" sz="2400" dirty="0">
                <a:solidFill>
                  <a:schemeClr val="tx1"/>
                </a:solidFill>
              </a:rPr>
              <a:t>, bola </a:t>
            </a:r>
            <a:r>
              <a:rPr lang="en-US" sz="2400" dirty="0" err="1">
                <a:solidFill>
                  <a:schemeClr val="tx1"/>
                </a:solidFill>
              </a:rPr>
              <a:t>tarbiyasi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bilan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mashg’ul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bo’lganlar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Xozirgi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vaqtda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o’zbek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xotin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qizlari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xalq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xo’jaligining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barcha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tarmoqalrida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faol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mehnat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qilmoqdalar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09" y="3279586"/>
            <a:ext cx="5250873" cy="3578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279586"/>
            <a:ext cx="5056909" cy="3578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7918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1897</Words>
  <Application>Microsoft Office PowerPoint</Application>
  <PresentationFormat>Произвольный</PresentationFormat>
  <Paragraphs>81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2018-yil 1-yanvar xolatiga viloyatlar kesimida maktabgacha ta’lim muassasalari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</cp:lastModifiedBy>
  <cp:revision>45</cp:revision>
  <dcterms:created xsi:type="dcterms:W3CDTF">2019-05-16T11:05:53Z</dcterms:created>
  <dcterms:modified xsi:type="dcterms:W3CDTF">2019-05-17T10:44:41Z</dcterms:modified>
</cp:coreProperties>
</file>