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1" r:id="rId3"/>
    <p:sldId id="286" r:id="rId4"/>
    <p:sldId id="258" r:id="rId5"/>
    <p:sldId id="259" r:id="rId6"/>
    <p:sldId id="260" r:id="rId7"/>
    <p:sldId id="282" r:id="rId8"/>
    <p:sldId id="261" r:id="rId9"/>
    <p:sldId id="262" r:id="rId10"/>
    <p:sldId id="263" r:id="rId11"/>
    <p:sldId id="264" r:id="rId12"/>
    <p:sldId id="287" r:id="rId13"/>
    <p:sldId id="266" r:id="rId14"/>
    <p:sldId id="267" r:id="rId15"/>
    <p:sldId id="283" r:id="rId16"/>
    <p:sldId id="268" r:id="rId17"/>
    <p:sldId id="269" r:id="rId18"/>
    <p:sldId id="284" r:id="rId19"/>
    <p:sldId id="270" r:id="rId20"/>
    <p:sldId id="271" r:id="rId21"/>
    <p:sldId id="285" r:id="rId22"/>
    <p:sldId id="272" r:id="rId23"/>
    <p:sldId id="273" r:id="rId24"/>
    <p:sldId id="274" r:id="rId25"/>
    <p:sldId id="276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-90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4E072-85C6-43CB-A293-E5CD9DCD5CD0}" type="datetimeFigureOut">
              <a:rPr lang="ru-RU" smtClean="0"/>
              <a:t>пт 17.05.19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94E73-4994-49E7-822B-8692300C7E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8381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4E072-85C6-43CB-A293-E5CD9DCD5CD0}" type="datetimeFigureOut">
              <a:rPr lang="ru-RU" smtClean="0"/>
              <a:t>пт 17.05.19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94E73-4994-49E7-822B-8692300C7E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14714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4E072-85C6-43CB-A293-E5CD9DCD5CD0}" type="datetimeFigureOut">
              <a:rPr lang="ru-RU" smtClean="0"/>
              <a:t>пт 17.05.19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94E73-4994-49E7-822B-8692300C7E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4624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4E072-85C6-43CB-A293-E5CD9DCD5CD0}" type="datetimeFigureOut">
              <a:rPr lang="ru-RU" smtClean="0"/>
              <a:t>пт 17.05.19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94E73-4994-49E7-822B-8692300C7E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5409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4E072-85C6-43CB-A293-E5CD9DCD5CD0}" type="datetimeFigureOut">
              <a:rPr lang="ru-RU" smtClean="0"/>
              <a:t>пт 17.05.19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94E73-4994-49E7-822B-8692300C7E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55259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4E072-85C6-43CB-A293-E5CD9DCD5CD0}" type="datetimeFigureOut">
              <a:rPr lang="ru-RU" smtClean="0"/>
              <a:t>пт 17.05.19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94E73-4994-49E7-822B-8692300C7E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0551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4E072-85C6-43CB-A293-E5CD9DCD5CD0}" type="datetimeFigureOut">
              <a:rPr lang="ru-RU" smtClean="0"/>
              <a:t>пт 17.05.19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94E73-4994-49E7-822B-8692300C7E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8988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4E072-85C6-43CB-A293-E5CD9DCD5CD0}" type="datetimeFigureOut">
              <a:rPr lang="ru-RU" smtClean="0"/>
              <a:t>пт 17.05.19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94E73-4994-49E7-822B-8692300C7E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72542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4E072-85C6-43CB-A293-E5CD9DCD5CD0}" type="datetimeFigureOut">
              <a:rPr lang="ru-RU" smtClean="0"/>
              <a:t>пт 17.05.19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94E73-4994-49E7-822B-8692300C7E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38188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4E072-85C6-43CB-A293-E5CD9DCD5CD0}" type="datetimeFigureOut">
              <a:rPr lang="ru-RU" smtClean="0"/>
              <a:t>пт 17.05.19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94E73-4994-49E7-822B-8692300C7E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3959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4E072-85C6-43CB-A293-E5CD9DCD5CD0}" type="datetimeFigureOut">
              <a:rPr lang="ru-RU" smtClean="0"/>
              <a:t>пт 17.05.19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C94E73-4994-49E7-822B-8692300C7E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9480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E4E072-85C6-43CB-A293-E5CD9DCD5CD0}" type="datetimeFigureOut">
              <a:rPr lang="ru-RU" smtClean="0"/>
              <a:t>пт 17.05.19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C94E73-4994-49E7-822B-8692300C7E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970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46" y="0"/>
            <a:ext cx="12068908" cy="6858000"/>
          </a:xfrm>
          <a:prstGeom prst="rect">
            <a:avLst/>
          </a:prstGeom>
        </p:spPr>
      </p:pic>
      <p:sp>
        <p:nvSpPr>
          <p:cNvPr id="5" name="Багетная рамка 4"/>
          <p:cNvSpPr/>
          <p:nvPr/>
        </p:nvSpPr>
        <p:spPr>
          <a:xfrm>
            <a:off x="560387" y="4313326"/>
            <a:ext cx="11071225" cy="2544674"/>
          </a:xfrm>
          <a:prstGeom prst="bevel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US" sz="3600" b="1" dirty="0" err="1"/>
              <a:t>Mavzu</a:t>
            </a:r>
            <a:r>
              <a:rPr lang="en-US" sz="3600" b="1" dirty="0"/>
              <a:t>: “</a:t>
            </a:r>
            <a:r>
              <a:rPr lang="en-US" sz="3600" b="1" dirty="0" err="1"/>
              <a:t>Demografik</a:t>
            </a:r>
            <a:r>
              <a:rPr lang="en-US" sz="3600" b="1" dirty="0"/>
              <a:t> </a:t>
            </a:r>
            <a:r>
              <a:rPr lang="en-US" sz="3600" b="1" dirty="0" err="1"/>
              <a:t>o’tish</a:t>
            </a:r>
            <a:r>
              <a:rPr lang="en-US" sz="3600" b="1" dirty="0"/>
              <a:t> </a:t>
            </a:r>
            <a:r>
              <a:rPr lang="en-US" sz="3600" b="1" dirty="0" err="1"/>
              <a:t>bosqichlari</a:t>
            </a:r>
            <a:r>
              <a:rPr lang="en-US" sz="3600" b="1" dirty="0"/>
              <a:t>” </a:t>
            </a:r>
            <a:r>
              <a:rPr lang="en-US" sz="3600" b="1" dirty="0" err="1"/>
              <a:t>va</a:t>
            </a:r>
            <a:r>
              <a:rPr lang="en-US" sz="3600" b="1" dirty="0"/>
              <a:t> </a:t>
            </a:r>
            <a:r>
              <a:rPr lang="en-US" sz="3600" b="1" dirty="0" err="1"/>
              <a:t>uni</a:t>
            </a:r>
            <a:r>
              <a:rPr lang="en-US" sz="3600" b="1" dirty="0"/>
              <a:t> </a:t>
            </a:r>
            <a:r>
              <a:rPr lang="en-US" sz="3600" b="1" dirty="0" err="1"/>
              <a:t>dunyo</a:t>
            </a:r>
            <a:r>
              <a:rPr lang="en-US" sz="3600" b="1" dirty="0"/>
              <a:t> </a:t>
            </a:r>
            <a:r>
              <a:rPr lang="en-US" sz="3600" b="1" dirty="0" smtClean="0"/>
              <a:t>          </a:t>
            </a:r>
            <a:r>
              <a:rPr lang="en-US" sz="3600" b="1" dirty="0" err="1" smtClean="0"/>
              <a:t>hududlari</a:t>
            </a:r>
            <a:r>
              <a:rPr lang="en-US" sz="3600" b="1" dirty="0" smtClean="0"/>
              <a:t> </a:t>
            </a:r>
            <a:r>
              <a:rPr lang="en-US" sz="3600" b="1" dirty="0" err="1"/>
              <a:t>bo’ylab</a:t>
            </a:r>
            <a:r>
              <a:rPr lang="en-US" sz="3600" b="1" dirty="0"/>
              <a:t> </a:t>
            </a:r>
            <a:r>
              <a:rPr lang="en-US" sz="3600" b="1" dirty="0" err="1" smtClean="0"/>
              <a:t>ahamiyati</a:t>
            </a:r>
            <a:r>
              <a:rPr lang="en-US" sz="3600" b="1" dirty="0" smtClean="0"/>
              <a:t>           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868805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ctrTitle"/>
          </p:nvPr>
        </p:nvSpPr>
        <p:spPr>
          <a:xfrm>
            <a:off x="684213" y="685800"/>
            <a:ext cx="8001000" cy="29718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altLang="ru-RU" dirty="0" smtClean="0"/>
          </a:p>
        </p:txBody>
      </p:sp>
      <p:sp>
        <p:nvSpPr>
          <p:cNvPr id="512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4213" y="3843338"/>
            <a:ext cx="6400800" cy="1947862"/>
          </a:xfrm>
        </p:spPr>
        <p:txBody>
          <a:bodyPr/>
          <a:lstStyle/>
          <a:p>
            <a:pPr eaLnBrk="1" hangingPunct="1">
              <a:spcAft>
                <a:spcPct val="0"/>
              </a:spcAft>
            </a:pPr>
            <a:endParaRPr lang="ru-RU" altLang="ru-RU" smtClean="0">
              <a:solidFill>
                <a:srgbClr val="0F496F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Двойная стрелка влево/вправо 2"/>
          <p:cNvSpPr/>
          <p:nvPr/>
        </p:nvSpPr>
        <p:spPr>
          <a:xfrm>
            <a:off x="2720622" y="1419837"/>
            <a:ext cx="7823199" cy="1524533"/>
          </a:xfrm>
          <a:prstGeom prst="leftRightArrow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n-US" sz="2400" b="1" dirty="0"/>
              <a:t>“</a:t>
            </a:r>
            <a:r>
              <a:rPr lang="en-US" sz="2400" b="1" dirty="0" err="1"/>
              <a:t>Demografik</a:t>
            </a:r>
            <a:r>
              <a:rPr lang="en-US" sz="2400" b="1" dirty="0"/>
              <a:t> </a:t>
            </a:r>
            <a:r>
              <a:rPr lang="en-US" sz="2400" b="1" dirty="0" err="1"/>
              <a:t>o’tish</a:t>
            </a:r>
            <a:r>
              <a:rPr lang="en-US" sz="2400" b="1" dirty="0"/>
              <a:t> </a:t>
            </a:r>
            <a:r>
              <a:rPr lang="en-US" sz="2400" b="1" dirty="0" err="1"/>
              <a:t>bosqichlari</a:t>
            </a:r>
            <a:r>
              <a:rPr lang="en-US" sz="2400" b="1" dirty="0"/>
              <a:t>”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geodemografik</a:t>
            </a:r>
            <a:r>
              <a:rPr lang="en-US" sz="2400" b="1" dirty="0"/>
              <a:t> </a:t>
            </a:r>
            <a:r>
              <a:rPr lang="en-US" sz="2400" b="1" dirty="0" err="1"/>
              <a:t>to’lqinlar</a:t>
            </a:r>
            <a:endParaRPr lang="ru-RU" sz="2400" dirty="0"/>
          </a:p>
        </p:txBody>
      </p:sp>
      <p:sp>
        <p:nvSpPr>
          <p:cNvPr id="6" name="Двойная стрелка влево/вправо 5"/>
          <p:cNvSpPr/>
          <p:nvPr/>
        </p:nvSpPr>
        <p:spPr>
          <a:xfrm>
            <a:off x="2765778" y="4562133"/>
            <a:ext cx="7778043" cy="151614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400" b="1" dirty="0" err="1">
                <a:solidFill>
                  <a:schemeClr val="tx1"/>
                </a:solidFill>
              </a:rPr>
              <a:t>Dunyo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mintaqalari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aholisi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demografik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rivojlanishi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7" name="Блок-схема: альтернативный процесс 6"/>
          <p:cNvSpPr/>
          <p:nvPr/>
        </p:nvSpPr>
        <p:spPr>
          <a:xfrm>
            <a:off x="4193371" y="414867"/>
            <a:ext cx="3849511" cy="87206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chemeClr val="tx1"/>
                </a:solidFill>
              </a:rPr>
              <a:t>REJA 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5" name="Двойная стрелка влево/вправо 4"/>
          <p:cNvSpPr/>
          <p:nvPr/>
        </p:nvSpPr>
        <p:spPr>
          <a:xfrm>
            <a:off x="2765778" y="3017402"/>
            <a:ext cx="7778043" cy="1471699"/>
          </a:xfrm>
          <a:prstGeom prst="left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400" b="1" dirty="0" err="1">
                <a:solidFill>
                  <a:schemeClr val="tx1"/>
                </a:solidFill>
              </a:rPr>
              <a:t>Demografik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rivojlanish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b="1" dirty="0" err="1">
                <a:solidFill>
                  <a:schemeClr val="tx1"/>
                </a:solidFill>
              </a:rPr>
              <a:t>bosqichlari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2713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Maftunaga rasm\demografik o'tish bosqichlari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340"/>
            <a:ext cx="12191999" cy="6822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162231" y="398206"/>
            <a:ext cx="6916995" cy="4852220"/>
          </a:xfrm>
          <a:prstGeom prst="round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rgbClr val="C00000"/>
                </a:solidFill>
              </a:rPr>
              <a:t>“</a:t>
            </a:r>
            <a:r>
              <a:rPr lang="en-US" sz="2400" b="1" dirty="0" err="1" smtClean="0">
                <a:solidFill>
                  <a:srgbClr val="C00000"/>
                </a:solidFill>
              </a:rPr>
              <a:t>Demografik</a:t>
            </a:r>
            <a:r>
              <a:rPr lang="en-US" sz="2400" b="1" dirty="0" smtClean="0">
                <a:solidFill>
                  <a:srgbClr val="C00000"/>
                </a:solidFill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</a:rPr>
              <a:t>o’tish</a:t>
            </a:r>
            <a:r>
              <a:rPr lang="en-US" sz="2400" b="1" dirty="0" smtClean="0">
                <a:solidFill>
                  <a:srgbClr val="C00000"/>
                </a:solidFill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</a:rPr>
              <a:t>bosqichlari</a:t>
            </a:r>
            <a:r>
              <a:rPr lang="en-US" sz="2400" b="1" dirty="0" smtClean="0">
                <a:solidFill>
                  <a:srgbClr val="C00000"/>
                </a:solidFill>
              </a:rPr>
              <a:t>” </a:t>
            </a:r>
            <a:r>
              <a:rPr lang="en-US" sz="2400" b="1" dirty="0" err="1" smtClean="0">
                <a:solidFill>
                  <a:srgbClr val="C00000"/>
                </a:solidFill>
              </a:rPr>
              <a:t>va</a:t>
            </a:r>
            <a:r>
              <a:rPr lang="en-US" sz="2400" b="1" dirty="0" smtClean="0">
                <a:solidFill>
                  <a:srgbClr val="C00000"/>
                </a:solidFill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</a:rPr>
              <a:t>geodemografik</a:t>
            </a:r>
            <a:r>
              <a:rPr lang="en-US" sz="2400" b="1" dirty="0" smtClean="0">
                <a:solidFill>
                  <a:srgbClr val="C00000"/>
                </a:solidFill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</a:rPr>
              <a:t>to’lqinlar</a:t>
            </a:r>
            <a:r>
              <a:rPr lang="en-US" sz="2400" b="1" dirty="0" smtClean="0">
                <a:solidFill>
                  <a:srgbClr val="C00000"/>
                </a:solidFill>
              </a:rPr>
              <a:t>.</a:t>
            </a:r>
          </a:p>
          <a:p>
            <a:pPr algn="just"/>
            <a:r>
              <a:rPr lang="en-US" sz="2400" dirty="0" err="1" smtClean="0">
                <a:solidFill>
                  <a:schemeClr val="tx1"/>
                </a:solidFill>
              </a:rPr>
              <a:t>Demografik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vaziyat</a:t>
            </a:r>
            <a:r>
              <a:rPr lang="en-US" sz="2400" dirty="0" smtClean="0">
                <a:solidFill>
                  <a:schemeClr val="tx1"/>
                </a:solidFill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</a:rPr>
              <a:t>axolining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takror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barpo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etilishi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va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uning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migratsiyasi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ayni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vaqtda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turli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mintaqa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va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mamlakatlarda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o‘ziga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xos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xususiyatlarga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ega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bo‘ladi</a:t>
            </a:r>
            <a:r>
              <a:rPr lang="en-US" sz="2400" dirty="0" smtClean="0">
                <a:solidFill>
                  <a:schemeClr val="tx1"/>
                </a:solidFill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</a:rPr>
              <a:t>Jumladan</a:t>
            </a:r>
            <a:r>
              <a:rPr lang="en-US" sz="2400" dirty="0" smtClean="0">
                <a:solidFill>
                  <a:schemeClr val="tx1"/>
                </a:solidFill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</a:rPr>
              <a:t>aholining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tabiiy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harakati</a:t>
            </a:r>
            <a:r>
              <a:rPr lang="en-US" sz="2400" dirty="0" smtClean="0">
                <a:solidFill>
                  <a:schemeClr val="tx1"/>
                </a:solidFill>
              </a:rPr>
              <a:t>, </a:t>
            </a:r>
            <a:r>
              <a:rPr lang="en-US" sz="2400" dirty="0" err="1" smtClean="0">
                <a:solidFill>
                  <a:schemeClr val="tx1"/>
                </a:solidFill>
              </a:rPr>
              <a:t>ya’ni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uning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tug‘ilish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va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o‘lim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ko‘rsatkichlari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makon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va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zamon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miqyosida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o‘zgarib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turadi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va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ushbu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murakkab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jarayon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qator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omillar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ta’sirida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sodir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bo‘ladi</a:t>
            </a:r>
            <a:r>
              <a:rPr lang="en-US" sz="2400" dirty="0" smtClean="0">
                <a:solidFill>
                  <a:schemeClr val="tx1"/>
                </a:solidFill>
              </a:rPr>
              <a:t>. </a:t>
            </a:r>
            <a:r>
              <a:rPr lang="en-US" sz="2400" dirty="0" err="1" smtClean="0">
                <a:solidFill>
                  <a:schemeClr val="tx1"/>
                </a:solidFill>
              </a:rPr>
              <a:t>Iqtisodiyot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va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demografik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vaziyatning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o‘zgarib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turishi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revolyutsion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va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evolyutsion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tarzda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amalga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oshib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boradi</a:t>
            </a:r>
            <a:r>
              <a:rPr lang="en-US" sz="2400" dirty="0" smtClean="0">
                <a:solidFill>
                  <a:schemeClr val="tx1"/>
                </a:solidFill>
              </a:rPr>
              <a:t>. 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8781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79022" y="1164134"/>
            <a:ext cx="6953956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shlab</a:t>
            </a:r>
            <a:r>
              <a:rPr lang="en-US" sz="28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chiqarishda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texnologiyalarning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joriy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etilishi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bug‘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mashinasining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ixtiro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etilishi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qora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metallurgiyada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yoqilgi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sifatida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kokslanuvchi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ko‘mirdan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transport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energetika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tizimida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innovatsion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yangiliklar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h.k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.)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iqtisodiyotda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chinakam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revolyutsion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o‘zgarishlarga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Demografik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jarayon-larda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shunga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o‘xshash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inqilobiy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tub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o‘zgarishlar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demografik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revolyutsiya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demografik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portlashlar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yuz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bergan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hodisalar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asosan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o‘tgan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asrning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60-70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yillarida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Afrika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Osiyo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mamlakatlarida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sodir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bo‘lgan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8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9291" y="3646455"/>
            <a:ext cx="5322709" cy="321154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9291" y="1164134"/>
            <a:ext cx="5322710" cy="2482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355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Скругленный прямоугольник 4"/>
          <p:cNvSpPr/>
          <p:nvPr/>
        </p:nvSpPr>
        <p:spPr>
          <a:xfrm>
            <a:off x="1693333" y="609601"/>
            <a:ext cx="8805333" cy="3253670"/>
          </a:xfrm>
          <a:prstGeom prst="round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err="1"/>
              <a:t>Ikki</a:t>
            </a:r>
            <a:r>
              <a:rPr lang="en-US" sz="2400" dirty="0"/>
              <a:t> </a:t>
            </a:r>
            <a:r>
              <a:rPr lang="en-US" sz="2400" dirty="0" err="1"/>
              <a:t>revolyutsion</a:t>
            </a:r>
            <a:r>
              <a:rPr lang="en-US" sz="2400" dirty="0"/>
              <a:t> </a:t>
            </a:r>
            <a:r>
              <a:rPr lang="en-US" sz="2400" dirty="0" err="1"/>
              <a:t>o‘zgarish</a:t>
            </a:r>
            <a:r>
              <a:rPr lang="en-US" sz="2400" dirty="0"/>
              <a:t> </a:t>
            </a:r>
            <a:r>
              <a:rPr lang="en-US" sz="2400" dirty="0" err="1"/>
              <a:t>oralig‘ida</a:t>
            </a:r>
            <a:r>
              <a:rPr lang="en-US" sz="2400" dirty="0"/>
              <a:t> </a:t>
            </a:r>
            <a:r>
              <a:rPr lang="en-US" sz="2400" dirty="0" err="1"/>
              <a:t>rivojlanish</a:t>
            </a:r>
            <a:r>
              <a:rPr lang="en-US" sz="2400" dirty="0"/>
              <a:t> </a:t>
            </a:r>
            <a:r>
              <a:rPr lang="en-US" sz="2400" dirty="0" err="1"/>
              <a:t>evolyutsion</a:t>
            </a:r>
            <a:r>
              <a:rPr lang="en-US" sz="2400" dirty="0"/>
              <a:t> </a:t>
            </a:r>
            <a:r>
              <a:rPr lang="en-US" sz="2400" dirty="0" err="1"/>
              <a:t>tarzda</a:t>
            </a:r>
            <a:r>
              <a:rPr lang="en-US" sz="2400" dirty="0"/>
              <a:t>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oshib</a:t>
            </a:r>
            <a:r>
              <a:rPr lang="en-US" sz="2400" dirty="0"/>
              <a:t> </a:t>
            </a:r>
            <a:r>
              <a:rPr lang="en-US" sz="2400" dirty="0" err="1"/>
              <a:t>boradi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necha</a:t>
            </a:r>
            <a:r>
              <a:rPr lang="en-US" sz="2400" dirty="0"/>
              <a:t> </a:t>
            </a:r>
            <a:r>
              <a:rPr lang="en-US" sz="2400" dirty="0" err="1"/>
              <a:t>o‘n</a:t>
            </a:r>
            <a:r>
              <a:rPr lang="en-US" sz="2400" dirty="0"/>
              <a:t> </a:t>
            </a:r>
            <a:r>
              <a:rPr lang="en-US" sz="2400" dirty="0" err="1"/>
              <a:t>yilliklarni</a:t>
            </a:r>
            <a:r>
              <a:rPr lang="en-US" sz="2400" dirty="0"/>
              <a:t> </a:t>
            </a:r>
            <a:r>
              <a:rPr lang="en-US" sz="2400" dirty="0" err="1"/>
              <a:t>o‘z</a:t>
            </a:r>
            <a:r>
              <a:rPr lang="en-US" sz="2400" dirty="0"/>
              <a:t> </a:t>
            </a:r>
            <a:r>
              <a:rPr lang="en-US" sz="2400" dirty="0" err="1"/>
              <a:t>ichiga</a:t>
            </a:r>
            <a:r>
              <a:rPr lang="en-US" sz="2400" dirty="0"/>
              <a:t> </a:t>
            </a:r>
            <a:r>
              <a:rPr lang="en-US" sz="2400" dirty="0" err="1"/>
              <a:t>oladigan</a:t>
            </a:r>
            <a:r>
              <a:rPr lang="en-US" sz="2400" dirty="0"/>
              <a:t>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davrni</a:t>
            </a:r>
            <a:r>
              <a:rPr lang="en-US" sz="2400" dirty="0"/>
              <a:t>, </a:t>
            </a:r>
            <a:r>
              <a:rPr lang="en-US" sz="2400" dirty="0" err="1"/>
              <a:t>odatda</a:t>
            </a:r>
            <a:r>
              <a:rPr lang="en-US" sz="2400" dirty="0"/>
              <a:t>, “</a:t>
            </a:r>
            <a:r>
              <a:rPr lang="en-US" sz="2400" dirty="0" err="1"/>
              <a:t>o‘tish</a:t>
            </a:r>
            <a:r>
              <a:rPr lang="en-US" sz="2400" dirty="0"/>
              <a:t> </a:t>
            </a:r>
            <a:r>
              <a:rPr lang="en-US" sz="2400" dirty="0" err="1"/>
              <a:t>davri</a:t>
            </a:r>
            <a:r>
              <a:rPr lang="en-US" sz="2400" dirty="0"/>
              <a:t>”, deb </a:t>
            </a:r>
            <a:r>
              <a:rPr lang="en-US" sz="2400" dirty="0" err="1"/>
              <a:t>atashadi</a:t>
            </a:r>
            <a:r>
              <a:rPr lang="en-US" sz="2400" dirty="0"/>
              <a:t>. </a:t>
            </a:r>
            <a:r>
              <a:rPr lang="en-US" sz="2400" dirty="0" err="1"/>
              <a:t>Evolyutsion</a:t>
            </a:r>
            <a:r>
              <a:rPr lang="en-US" sz="2400" dirty="0"/>
              <a:t> </a:t>
            </a:r>
            <a:r>
              <a:rPr lang="en-US" sz="2400" dirty="0" err="1"/>
              <a:t>o‘zgarishlarning</a:t>
            </a:r>
            <a:r>
              <a:rPr lang="en-US" sz="2400" dirty="0"/>
              <a:t> </a:t>
            </a:r>
            <a:r>
              <a:rPr lang="en-US" sz="2400" dirty="0" err="1"/>
              <a:t>revolyutsion</a:t>
            </a:r>
            <a:r>
              <a:rPr lang="en-US" sz="2400" dirty="0"/>
              <a:t> </a:t>
            </a:r>
            <a:r>
              <a:rPr lang="en-US" sz="2400" dirty="0" err="1"/>
              <a:t>vaziyatga</a:t>
            </a:r>
            <a:r>
              <a:rPr lang="en-US" sz="2400" dirty="0"/>
              <a:t> </a:t>
            </a:r>
            <a:r>
              <a:rPr lang="en-US" sz="2400" dirty="0" err="1"/>
              <a:t>olib</a:t>
            </a:r>
            <a:r>
              <a:rPr lang="en-US" sz="2400" dirty="0"/>
              <a:t> </a:t>
            </a:r>
            <a:r>
              <a:rPr lang="en-US" sz="2400" dirty="0" err="1"/>
              <a:t>kelishi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undan</a:t>
            </a:r>
            <a:r>
              <a:rPr lang="en-US" sz="2400" dirty="0"/>
              <a:t> </a:t>
            </a:r>
            <a:r>
              <a:rPr lang="en-US" sz="2400" dirty="0" err="1"/>
              <a:t>so‘ng</a:t>
            </a:r>
            <a:r>
              <a:rPr lang="en-US" sz="2400" dirty="0"/>
              <a:t> </a:t>
            </a:r>
            <a:r>
              <a:rPr lang="en-US" sz="2400" dirty="0" err="1"/>
              <a:t>yana</a:t>
            </a:r>
            <a:r>
              <a:rPr lang="en-US" sz="2400" dirty="0"/>
              <a:t> </a:t>
            </a:r>
            <a:r>
              <a:rPr lang="en-US" sz="2400" dirty="0" err="1"/>
              <a:t>evolyutsion</a:t>
            </a:r>
            <a:r>
              <a:rPr lang="en-US" sz="2400" dirty="0"/>
              <a:t> </a:t>
            </a:r>
            <a:r>
              <a:rPr lang="en-US" sz="2400" dirty="0" err="1"/>
              <a:t>tarzda</a:t>
            </a:r>
            <a:r>
              <a:rPr lang="en-US" sz="2400" dirty="0"/>
              <a:t> </a:t>
            </a:r>
            <a:r>
              <a:rPr lang="en-US" sz="2400" dirty="0" err="1"/>
              <a:t>rivojlanishi</a:t>
            </a:r>
            <a:r>
              <a:rPr lang="en-US" sz="2400" dirty="0"/>
              <a:t> </a:t>
            </a:r>
            <a:r>
              <a:rPr lang="en-US" sz="2400" dirty="0" err="1"/>
              <a:t>dialektikaning</a:t>
            </a:r>
            <a:r>
              <a:rPr lang="en-US" sz="2400" dirty="0"/>
              <a:t>, </a:t>
            </a:r>
            <a:r>
              <a:rPr lang="en-US" sz="2400" dirty="0" err="1"/>
              <a:t>miqdor</a:t>
            </a:r>
            <a:r>
              <a:rPr lang="en-US" sz="2400" dirty="0"/>
              <a:t> </a:t>
            </a:r>
            <a:r>
              <a:rPr lang="en-US" sz="2400" dirty="0" err="1"/>
              <a:t>o‘zgarishlarning</a:t>
            </a:r>
            <a:r>
              <a:rPr lang="en-US" sz="2400" dirty="0"/>
              <a:t> </a:t>
            </a:r>
            <a:r>
              <a:rPr lang="en-US" sz="2400" dirty="0" err="1"/>
              <a:t>sifat</a:t>
            </a:r>
            <a:r>
              <a:rPr lang="en-US" sz="2400" dirty="0"/>
              <a:t> </a:t>
            </a:r>
            <a:r>
              <a:rPr lang="en-US" sz="2400" dirty="0" err="1"/>
              <a:t>o‘zgarishlarga</a:t>
            </a:r>
            <a:r>
              <a:rPr lang="en-US" sz="2400" dirty="0"/>
              <a:t> </a:t>
            </a:r>
            <a:r>
              <a:rPr lang="en-US" sz="2400" dirty="0" err="1"/>
              <a:t>o‘tish</a:t>
            </a:r>
            <a:r>
              <a:rPr lang="en-US" sz="2400" dirty="0"/>
              <a:t> </a:t>
            </a:r>
            <a:r>
              <a:rPr lang="en-US" sz="2400" dirty="0" err="1"/>
              <a:t>qonuni</a:t>
            </a:r>
            <a:r>
              <a:rPr lang="en-US" sz="2400" dirty="0"/>
              <a:t>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ro‘y</a:t>
            </a:r>
            <a:r>
              <a:rPr lang="en-US" sz="2400" dirty="0"/>
              <a:t> </a:t>
            </a:r>
            <a:r>
              <a:rPr lang="en-US" sz="2400" dirty="0" err="1"/>
              <a:t>beradi</a:t>
            </a:r>
            <a:r>
              <a:rPr lang="en-US" sz="2400" dirty="0"/>
              <a:t>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10288607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92420"/>
          </a:xfrm>
        </p:spPr>
      </p:pic>
      <p:sp>
        <p:nvSpPr>
          <p:cNvPr id="5" name="Прямоугольник 4"/>
          <p:cNvSpPr/>
          <p:nvPr/>
        </p:nvSpPr>
        <p:spPr>
          <a:xfrm>
            <a:off x="270934" y="530577"/>
            <a:ext cx="6491111" cy="5768622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O</a:t>
            </a:r>
            <a:r>
              <a:rPr lang="en-US" sz="2000" dirty="0" err="1" smtClean="0">
                <a:solidFill>
                  <a:srgbClr val="C00000"/>
                </a:solidFill>
              </a:rPr>
              <a:t>raliq</a:t>
            </a:r>
            <a:r>
              <a:rPr lang="en-US" sz="2000" dirty="0" smtClean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yoki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o‘tish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davridagi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rivojlanish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xususiyatlari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o‘ziga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xos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to‘lqinlarni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eslatadi</a:t>
            </a:r>
            <a:r>
              <a:rPr lang="en-US" sz="2000" dirty="0">
                <a:solidFill>
                  <a:srgbClr val="C00000"/>
                </a:solidFill>
              </a:rPr>
              <a:t>. </a:t>
            </a:r>
            <a:r>
              <a:rPr lang="en-US" sz="2000" dirty="0" err="1">
                <a:solidFill>
                  <a:srgbClr val="C00000"/>
                </a:solidFill>
              </a:rPr>
              <a:t>Bunday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to‘lqinlar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iktisodiyot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va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demografiya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fanlarida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vaqt</a:t>
            </a:r>
            <a:r>
              <a:rPr lang="en-US" sz="2000" dirty="0">
                <a:solidFill>
                  <a:srgbClr val="C00000"/>
                </a:solidFill>
              </a:rPr>
              <a:t> (</a:t>
            </a:r>
            <a:r>
              <a:rPr lang="en-US" sz="2000" dirty="0" err="1">
                <a:solidFill>
                  <a:srgbClr val="C00000"/>
                </a:solidFill>
              </a:rPr>
              <a:t>zamon</a:t>
            </a:r>
            <a:r>
              <a:rPr lang="en-US" sz="2000" dirty="0">
                <a:solidFill>
                  <a:srgbClr val="C00000"/>
                </a:solidFill>
              </a:rPr>
              <a:t>) </a:t>
            </a:r>
            <a:r>
              <a:rPr lang="en-US" sz="2000" dirty="0" err="1">
                <a:solidFill>
                  <a:srgbClr val="C00000"/>
                </a:solidFill>
              </a:rPr>
              <a:t>nuqtai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nazaridan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o‘rganilgan</a:t>
            </a:r>
            <a:r>
              <a:rPr lang="en-US" sz="2000" dirty="0">
                <a:solidFill>
                  <a:srgbClr val="C00000"/>
                </a:solidFill>
              </a:rPr>
              <a:t>. </a:t>
            </a:r>
            <a:r>
              <a:rPr lang="en-US" sz="2000" dirty="0" err="1">
                <a:solidFill>
                  <a:srgbClr val="C00000"/>
                </a:solidFill>
              </a:rPr>
              <a:t>Masalan</a:t>
            </a:r>
            <a:r>
              <a:rPr lang="en-US" sz="2000" dirty="0">
                <a:solidFill>
                  <a:srgbClr val="C00000"/>
                </a:solidFill>
              </a:rPr>
              <a:t>, </a:t>
            </a:r>
            <a:r>
              <a:rPr lang="en-US" sz="2000" dirty="0" err="1">
                <a:solidFill>
                  <a:srgbClr val="C00000"/>
                </a:solidFill>
              </a:rPr>
              <a:t>rus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iqtisodchisi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N.D.Kondratev</a:t>
            </a:r>
            <a:r>
              <a:rPr lang="en-US" sz="2000" dirty="0">
                <a:solidFill>
                  <a:srgbClr val="C00000"/>
                </a:solidFill>
              </a:rPr>
              <a:t> XX </a:t>
            </a:r>
            <a:r>
              <a:rPr lang="en-US" sz="2000" dirty="0" err="1">
                <a:solidFill>
                  <a:srgbClr val="C00000"/>
                </a:solidFill>
              </a:rPr>
              <a:t>asrning</a:t>
            </a:r>
            <a:r>
              <a:rPr lang="en-US" sz="2000" dirty="0">
                <a:solidFill>
                  <a:srgbClr val="C00000"/>
                </a:solidFill>
              </a:rPr>
              <a:t> 30-yillarida </a:t>
            </a:r>
            <a:r>
              <a:rPr lang="en-US" sz="2000" dirty="0" err="1">
                <a:solidFill>
                  <a:srgbClr val="C00000"/>
                </a:solidFill>
              </a:rPr>
              <a:t>iqtisodiy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rivojlanishga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oid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o‘zining</a:t>
            </a:r>
            <a:r>
              <a:rPr lang="en-US" sz="2000" dirty="0">
                <a:solidFill>
                  <a:srgbClr val="C00000"/>
                </a:solidFill>
              </a:rPr>
              <a:t> “</a:t>
            </a:r>
            <a:r>
              <a:rPr lang="en-US" sz="2000" dirty="0" err="1">
                <a:solidFill>
                  <a:srgbClr val="C00000"/>
                </a:solidFill>
              </a:rPr>
              <a:t>uzun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to‘lqinlar</a:t>
            </a:r>
            <a:r>
              <a:rPr lang="en-US" sz="2000" dirty="0">
                <a:solidFill>
                  <a:srgbClr val="C00000"/>
                </a:solidFill>
              </a:rPr>
              <a:t>” </a:t>
            </a:r>
            <a:r>
              <a:rPr lang="en-US" sz="2000" dirty="0" err="1">
                <a:solidFill>
                  <a:srgbClr val="C00000"/>
                </a:solidFill>
              </a:rPr>
              <a:t>g‘oyasini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yaratgan</a:t>
            </a:r>
            <a:r>
              <a:rPr lang="en-US" sz="2000" dirty="0">
                <a:solidFill>
                  <a:srgbClr val="C00000"/>
                </a:solidFill>
              </a:rPr>
              <a:t>. </a:t>
            </a:r>
            <a:r>
              <a:rPr lang="en-US" sz="2000" dirty="0" err="1">
                <a:solidFill>
                  <a:srgbClr val="C00000"/>
                </a:solidFill>
              </a:rPr>
              <a:t>Taniqli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rus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demografi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B.S.Urlanis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esa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Ikkinchi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jahon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urushi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ta’sirida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aholining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tabiiy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harakatidagi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uzoq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yillar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davomida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kuzatiladigan</a:t>
            </a:r>
            <a:r>
              <a:rPr lang="en-US" sz="2000" dirty="0">
                <a:solidFill>
                  <a:srgbClr val="C00000"/>
                </a:solidFill>
              </a:rPr>
              <a:t>, </a:t>
            </a:r>
            <a:r>
              <a:rPr lang="en-US" sz="2000" dirty="0" err="1">
                <a:solidFill>
                  <a:srgbClr val="C00000"/>
                </a:solidFill>
              </a:rPr>
              <a:t>asta-sekin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so‘nib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boruvchi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demografik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to‘lqinlar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to‘g‘risida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fikr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bildirgan</a:t>
            </a:r>
            <a:r>
              <a:rPr lang="en-US" sz="2000" dirty="0">
                <a:solidFill>
                  <a:srgbClr val="C00000"/>
                </a:solidFill>
              </a:rPr>
              <a:t>. </a:t>
            </a:r>
            <a:r>
              <a:rPr lang="en-US" sz="2000" dirty="0" err="1">
                <a:solidFill>
                  <a:srgbClr val="C00000"/>
                </a:solidFill>
              </a:rPr>
              <a:t>Ushbu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g‘oyaga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binoan</a:t>
            </a:r>
            <a:r>
              <a:rPr lang="en-US" sz="2000" dirty="0">
                <a:solidFill>
                  <a:srgbClr val="C00000"/>
                </a:solidFill>
              </a:rPr>
              <a:t>, </a:t>
            </a:r>
            <a:r>
              <a:rPr lang="en-US" sz="2000" dirty="0" err="1">
                <a:solidFill>
                  <a:srgbClr val="C00000"/>
                </a:solidFill>
              </a:rPr>
              <a:t>urush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davridagi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demografik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vaziyat</a:t>
            </a:r>
            <a:r>
              <a:rPr lang="en-US" sz="2000" dirty="0">
                <a:solidFill>
                  <a:srgbClr val="C00000"/>
                </a:solidFill>
              </a:rPr>
              <a:t>, </a:t>
            </a:r>
            <a:r>
              <a:rPr lang="en-US" sz="2000" dirty="0" err="1">
                <a:solidFill>
                  <a:srgbClr val="C00000"/>
                </a:solidFill>
              </a:rPr>
              <a:t>ya’ni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tug‘ilish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ko‘rsatkichlarining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keskin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kamayib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ketishi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vaqti-vaqti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bilan</a:t>
            </a:r>
            <a:r>
              <a:rPr lang="en-US" sz="2000" dirty="0">
                <a:solidFill>
                  <a:srgbClr val="C00000"/>
                </a:solidFill>
              </a:rPr>
              <a:t>, </a:t>
            </a:r>
            <a:r>
              <a:rPr lang="en-US" sz="2000" dirty="0" err="1">
                <a:solidFill>
                  <a:srgbClr val="C00000"/>
                </a:solidFill>
              </a:rPr>
              <a:t>o‘sha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davrda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paydo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bo‘lgan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avlod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va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ularning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farzandlari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oila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qurish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va</a:t>
            </a:r>
            <a:r>
              <a:rPr lang="en-US" sz="2000" dirty="0">
                <a:solidFill>
                  <a:srgbClr val="C00000"/>
                </a:solidFill>
              </a:rPr>
              <a:t> bola </a:t>
            </a:r>
            <a:r>
              <a:rPr lang="en-US" sz="2000" dirty="0" err="1">
                <a:solidFill>
                  <a:srgbClr val="C00000"/>
                </a:solidFill>
              </a:rPr>
              <a:t>ko‘rish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yoshiga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yetgan-larida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ma’lum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darajada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takrorlanib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turadi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va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bu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holat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borgan</a:t>
            </a:r>
            <a:r>
              <a:rPr lang="en-US" sz="2000" dirty="0">
                <a:solidFill>
                  <a:srgbClr val="C00000"/>
                </a:solidFill>
              </a:rPr>
              <a:t> sari </a:t>
            </a:r>
            <a:r>
              <a:rPr lang="en-US" sz="2000" dirty="0" err="1">
                <a:solidFill>
                  <a:srgbClr val="C00000"/>
                </a:solidFill>
              </a:rPr>
              <a:t>susayib</a:t>
            </a:r>
            <a:r>
              <a:rPr lang="en-US" sz="2000" dirty="0">
                <a:solidFill>
                  <a:srgbClr val="C00000"/>
                </a:solidFill>
              </a:rPr>
              <a:t> </a:t>
            </a:r>
            <a:r>
              <a:rPr lang="en-US" sz="2000" dirty="0" err="1">
                <a:solidFill>
                  <a:srgbClr val="C00000"/>
                </a:solidFill>
              </a:rPr>
              <a:t>boradi</a:t>
            </a:r>
            <a:r>
              <a:rPr lang="en-US" sz="2000" dirty="0">
                <a:solidFill>
                  <a:srgbClr val="C00000"/>
                </a:solidFill>
              </a:rPr>
              <a:t>.</a:t>
            </a:r>
            <a:endParaRPr lang="ru-RU" sz="2000" dirty="0">
              <a:solidFill>
                <a:srgbClr val="C0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9311" y="767643"/>
            <a:ext cx="4591755" cy="3747911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44125086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3893" y="3601156"/>
            <a:ext cx="4919839" cy="271065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066" y="259644"/>
            <a:ext cx="4408311" cy="275387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5911" y="416521"/>
            <a:ext cx="4822472" cy="2596994"/>
          </a:xfrm>
          <a:prstGeom prst="rect">
            <a:avLst/>
          </a:prstGeom>
        </p:spPr>
      </p:pic>
      <p:sp>
        <p:nvSpPr>
          <p:cNvPr id="7" name="Выгнутая влево стрелка 6"/>
          <p:cNvSpPr/>
          <p:nvPr/>
        </p:nvSpPr>
        <p:spPr>
          <a:xfrm rot="1362967" flipH="1">
            <a:off x="9543108" y="3125459"/>
            <a:ext cx="1354666" cy="2460537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Стрелка вправо с вырезом 8"/>
          <p:cNvSpPr/>
          <p:nvPr/>
        </p:nvSpPr>
        <p:spPr>
          <a:xfrm>
            <a:off x="5246511" y="1128889"/>
            <a:ext cx="1549400" cy="909596"/>
          </a:xfrm>
          <a:prstGeom prst="notched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57117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Блок-схема: несколько документов 4"/>
          <p:cNvSpPr/>
          <p:nvPr/>
        </p:nvSpPr>
        <p:spPr>
          <a:xfrm>
            <a:off x="699911" y="365125"/>
            <a:ext cx="10735733" cy="6227586"/>
          </a:xfrm>
          <a:prstGeom prst="flowChartMulti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 err="1"/>
              <a:t>Ko‘rinib</a:t>
            </a:r>
            <a:r>
              <a:rPr lang="en-US" sz="2800" dirty="0"/>
              <a:t> </a:t>
            </a:r>
            <a:r>
              <a:rPr lang="en-US" sz="2800" dirty="0" err="1"/>
              <a:t>turibdiki</a:t>
            </a:r>
            <a:r>
              <a:rPr lang="en-US" sz="2800" dirty="0"/>
              <a:t>, </a:t>
            </a:r>
            <a:r>
              <a:rPr lang="en-US" sz="2800" dirty="0" err="1"/>
              <a:t>bunday</a:t>
            </a:r>
            <a:r>
              <a:rPr lang="en-US" sz="2800" dirty="0"/>
              <a:t> “</a:t>
            </a:r>
            <a:r>
              <a:rPr lang="en-US" sz="2800" dirty="0" err="1"/>
              <a:t>to‘lkinlar</a:t>
            </a:r>
            <a:r>
              <a:rPr lang="en-US" sz="2800" dirty="0"/>
              <a:t>” </a:t>
            </a:r>
            <a:r>
              <a:rPr lang="en-US" sz="2800" dirty="0" err="1"/>
              <a:t>asosan</a:t>
            </a:r>
            <a:r>
              <a:rPr lang="en-US" sz="2800" dirty="0"/>
              <a:t> </a:t>
            </a:r>
            <a:r>
              <a:rPr lang="en-US" sz="2800" dirty="0" err="1"/>
              <a:t>tarix</a:t>
            </a:r>
            <a:r>
              <a:rPr lang="en-US" sz="2800" dirty="0"/>
              <a:t> </a:t>
            </a:r>
            <a:r>
              <a:rPr lang="en-US" sz="2800" dirty="0" err="1"/>
              <a:t>nuqtai</a:t>
            </a:r>
            <a:r>
              <a:rPr lang="en-US" sz="2800" dirty="0"/>
              <a:t> </a:t>
            </a:r>
            <a:r>
              <a:rPr lang="en-US" sz="2800" dirty="0" err="1"/>
              <a:t>nazari-dan</a:t>
            </a:r>
            <a:r>
              <a:rPr lang="en-US" sz="2800" dirty="0"/>
              <a:t>, </a:t>
            </a:r>
            <a:r>
              <a:rPr lang="en-US" sz="2800" dirty="0" err="1"/>
              <a:t>boshqacha</a:t>
            </a:r>
            <a:r>
              <a:rPr lang="en-US" sz="2800" dirty="0"/>
              <a:t> </a:t>
            </a:r>
            <a:r>
              <a:rPr lang="en-US" sz="2800" dirty="0" err="1"/>
              <a:t>qilib</a:t>
            </a:r>
            <a:r>
              <a:rPr lang="en-US" sz="2800" dirty="0"/>
              <a:t> </a:t>
            </a:r>
            <a:r>
              <a:rPr lang="en-US" sz="2800" dirty="0" err="1"/>
              <a:t>aytganda</a:t>
            </a:r>
            <a:r>
              <a:rPr lang="en-US" sz="2800" dirty="0"/>
              <a:t>, </a:t>
            </a:r>
            <a:r>
              <a:rPr lang="en-US" sz="2800" dirty="0" err="1"/>
              <a:t>vaqt</a:t>
            </a:r>
            <a:r>
              <a:rPr lang="en-US" sz="2800" dirty="0"/>
              <a:t> </a:t>
            </a:r>
            <a:r>
              <a:rPr lang="en-US" sz="2800" dirty="0" err="1"/>
              <a:t>davomida</a:t>
            </a:r>
            <a:r>
              <a:rPr lang="en-US" sz="2800" dirty="0"/>
              <a:t> </a:t>
            </a:r>
            <a:r>
              <a:rPr lang="en-US" sz="2800" dirty="0" err="1"/>
              <a:t>tadqik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talqin</a:t>
            </a:r>
            <a:r>
              <a:rPr lang="en-US" sz="2800" dirty="0"/>
              <a:t> </a:t>
            </a:r>
            <a:r>
              <a:rPr lang="en-US" sz="2800" dirty="0" err="1"/>
              <a:t>qilingan</a:t>
            </a:r>
            <a:r>
              <a:rPr lang="en-US" sz="2800" dirty="0"/>
              <a:t>. </a:t>
            </a:r>
            <a:r>
              <a:rPr lang="en-US" sz="2800" dirty="0" err="1"/>
              <a:t>Vaholanki</a:t>
            </a:r>
            <a:r>
              <a:rPr lang="en-US" sz="2800" dirty="0"/>
              <a:t>, </a:t>
            </a:r>
            <a:r>
              <a:rPr lang="en-US" sz="2800" dirty="0" err="1"/>
              <a:t>ularning</a:t>
            </a:r>
            <a:r>
              <a:rPr lang="en-US" sz="2800" dirty="0"/>
              <a:t> </a:t>
            </a:r>
            <a:r>
              <a:rPr lang="en-US" sz="2800" dirty="0" err="1"/>
              <a:t>geografik</a:t>
            </a:r>
            <a:r>
              <a:rPr lang="en-US" sz="2800" dirty="0"/>
              <a:t> (</a:t>
            </a:r>
            <a:r>
              <a:rPr lang="en-US" sz="2800" dirty="0" err="1"/>
              <a:t>hududiy</a:t>
            </a:r>
            <a:r>
              <a:rPr lang="en-US" sz="2800" dirty="0"/>
              <a:t>) </a:t>
            </a:r>
            <a:r>
              <a:rPr lang="en-US" sz="2800" dirty="0" err="1"/>
              <a:t>jihatlari</a:t>
            </a:r>
            <a:r>
              <a:rPr lang="en-US" sz="2800" dirty="0"/>
              <a:t> ham </a:t>
            </a:r>
            <a:r>
              <a:rPr lang="en-US" sz="2800" dirty="0" err="1"/>
              <a:t>yo‘q</a:t>
            </a:r>
            <a:r>
              <a:rPr lang="en-US" sz="2800" dirty="0"/>
              <a:t> </a:t>
            </a:r>
            <a:r>
              <a:rPr lang="en-US" sz="2800" dirty="0" err="1"/>
              <a:t>emas</a:t>
            </a:r>
            <a:r>
              <a:rPr lang="en-US" sz="2800" dirty="0"/>
              <a:t>, zero </a:t>
            </a:r>
            <a:r>
              <a:rPr lang="en-US" sz="2800" dirty="0" err="1"/>
              <a:t>har</a:t>
            </a:r>
            <a:r>
              <a:rPr lang="en-US" sz="2800" dirty="0"/>
              <a:t> </a:t>
            </a:r>
            <a:r>
              <a:rPr lang="en-US" sz="2800" dirty="0" err="1"/>
              <a:t>qanday</a:t>
            </a:r>
            <a:r>
              <a:rPr lang="en-US" sz="2800" dirty="0"/>
              <a:t> </a:t>
            </a:r>
            <a:r>
              <a:rPr lang="en-US" sz="2800" dirty="0" err="1"/>
              <a:t>hodisa</a:t>
            </a:r>
            <a:r>
              <a:rPr lang="en-US" sz="2800" dirty="0"/>
              <a:t>, </a:t>
            </a:r>
            <a:r>
              <a:rPr lang="en-US" sz="2800" dirty="0" err="1"/>
              <a:t>voqelik</a:t>
            </a:r>
            <a:r>
              <a:rPr lang="en-US" sz="2800" dirty="0"/>
              <a:t> </a:t>
            </a:r>
            <a:r>
              <a:rPr lang="en-US" sz="2800" dirty="0" err="1"/>
              <a:t>muayyan</a:t>
            </a:r>
            <a:r>
              <a:rPr lang="en-US" sz="2800" dirty="0"/>
              <a:t> </a:t>
            </a:r>
            <a:r>
              <a:rPr lang="en-US" sz="2800" dirty="0" err="1"/>
              <a:t>zamon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makonda</a:t>
            </a:r>
            <a:r>
              <a:rPr lang="en-US" sz="2800" dirty="0"/>
              <a:t> </a:t>
            </a:r>
            <a:r>
              <a:rPr lang="en-US" sz="2800" dirty="0" err="1"/>
              <a:t>sodir</a:t>
            </a:r>
            <a:r>
              <a:rPr lang="en-US" sz="2800" dirty="0"/>
              <a:t> </a:t>
            </a:r>
            <a:r>
              <a:rPr lang="en-US" sz="2800" dirty="0" err="1"/>
              <a:t>bo‘ladi</a:t>
            </a:r>
            <a:r>
              <a:rPr lang="en-US" sz="2800" dirty="0"/>
              <a:t>. </a:t>
            </a:r>
            <a:r>
              <a:rPr lang="en-US" sz="2800" dirty="0" err="1"/>
              <a:t>Binobarin</a:t>
            </a:r>
            <a:r>
              <a:rPr lang="en-US" sz="2800" dirty="0"/>
              <a:t>, </a:t>
            </a:r>
            <a:r>
              <a:rPr lang="en-US" sz="2800" dirty="0" err="1"/>
              <a:t>shu</a:t>
            </a:r>
            <a:r>
              <a:rPr lang="en-US" sz="2800" dirty="0"/>
              <a:t> </a:t>
            </a:r>
            <a:r>
              <a:rPr lang="en-US" sz="2800" dirty="0" err="1"/>
              <a:t>o‘rinda</a:t>
            </a:r>
            <a:r>
              <a:rPr lang="en-US" sz="2800" dirty="0"/>
              <a:t> </a:t>
            </a:r>
            <a:r>
              <a:rPr lang="en-US" sz="2800" i="1" dirty="0" err="1">
                <a:solidFill>
                  <a:srgbClr val="C00000"/>
                </a:solidFill>
              </a:rPr>
              <a:t>geografik</a:t>
            </a:r>
            <a:r>
              <a:rPr lang="en-US" sz="2800" i="1" dirty="0">
                <a:solidFill>
                  <a:srgbClr val="C00000"/>
                </a:solidFill>
              </a:rPr>
              <a:t> </a:t>
            </a:r>
            <a:r>
              <a:rPr lang="en-US" sz="2800" i="1" dirty="0" err="1">
                <a:solidFill>
                  <a:srgbClr val="C00000"/>
                </a:solidFill>
              </a:rPr>
              <a:t>to‘lqinlar</a:t>
            </a:r>
            <a:r>
              <a:rPr lang="en-US" sz="2800" i="1" dirty="0"/>
              <a:t> </a:t>
            </a:r>
            <a:r>
              <a:rPr lang="en-US" sz="2800" dirty="0" err="1"/>
              <a:t>to‘g‘risida</a:t>
            </a:r>
            <a:r>
              <a:rPr lang="en-US" sz="2800" dirty="0"/>
              <a:t> ham </a:t>
            </a:r>
            <a:r>
              <a:rPr lang="en-US" sz="2800" dirty="0" err="1"/>
              <a:t>so‘z</a:t>
            </a:r>
            <a:r>
              <a:rPr lang="en-US" sz="2800" dirty="0"/>
              <a:t> </a:t>
            </a:r>
            <a:r>
              <a:rPr lang="en-US" sz="2800" dirty="0" err="1"/>
              <a:t>yuritish</a:t>
            </a:r>
            <a:r>
              <a:rPr lang="en-US" sz="2800" dirty="0"/>
              <a:t> </a:t>
            </a:r>
            <a:r>
              <a:rPr lang="en-US" sz="2800" dirty="0" err="1"/>
              <a:t>mumkin</a:t>
            </a:r>
            <a:r>
              <a:rPr lang="en-US" sz="2800" dirty="0"/>
              <a:t>. </a:t>
            </a:r>
            <a:r>
              <a:rPr lang="en-US" sz="2800" dirty="0" err="1"/>
              <a:t>Bunday</a:t>
            </a:r>
            <a:r>
              <a:rPr lang="en-US" sz="2800" dirty="0"/>
              <a:t> </a:t>
            </a:r>
            <a:r>
              <a:rPr lang="en-US" sz="2800" dirty="0" err="1"/>
              <a:t>o‘zgarishlarning</a:t>
            </a:r>
            <a:r>
              <a:rPr lang="en-US" sz="2800" dirty="0"/>
              <a:t> </a:t>
            </a:r>
            <a:r>
              <a:rPr lang="en-US" sz="2800" dirty="0" err="1"/>
              <a:t>hududlar</a:t>
            </a:r>
            <a:r>
              <a:rPr lang="en-US" sz="2800" dirty="0"/>
              <a:t> </a:t>
            </a:r>
            <a:r>
              <a:rPr lang="en-US" sz="2800" dirty="0" err="1"/>
              <a:t>miqyosida</a:t>
            </a:r>
            <a:r>
              <a:rPr lang="en-US" sz="2800" dirty="0"/>
              <a:t> </a:t>
            </a:r>
            <a:r>
              <a:rPr lang="en-US" sz="2800" dirty="0" err="1"/>
              <a:t>kengayib</a:t>
            </a:r>
            <a:r>
              <a:rPr lang="en-US" sz="2800" dirty="0"/>
              <a:t> </a:t>
            </a:r>
            <a:r>
              <a:rPr lang="en-US" sz="2800" dirty="0" err="1"/>
              <a:t>borishi</a:t>
            </a:r>
            <a:r>
              <a:rPr lang="en-US" sz="2800" dirty="0"/>
              <a:t> </a:t>
            </a:r>
            <a:r>
              <a:rPr lang="en-US" sz="2800" dirty="0" err="1"/>
              <a:t>shved</a:t>
            </a:r>
            <a:r>
              <a:rPr lang="en-US" sz="2800" dirty="0"/>
              <a:t> </a:t>
            </a:r>
            <a:r>
              <a:rPr lang="en-US" sz="2800" dirty="0" err="1"/>
              <a:t>olimi</a:t>
            </a:r>
            <a:r>
              <a:rPr lang="en-US" sz="2800" dirty="0"/>
              <a:t> T. </a:t>
            </a:r>
            <a:r>
              <a:rPr lang="en-US" sz="2800" dirty="0" err="1"/>
              <a:t>Xegerstrand</a:t>
            </a:r>
            <a:r>
              <a:rPr lang="en-US" sz="2800" dirty="0"/>
              <a:t> </a:t>
            </a:r>
            <a:r>
              <a:rPr lang="en-US" sz="2800" dirty="0" err="1"/>
              <a:t>tomonidan</a:t>
            </a:r>
            <a:r>
              <a:rPr lang="en-US" sz="2800" dirty="0"/>
              <a:t> </a:t>
            </a:r>
            <a:r>
              <a:rPr lang="en-US" sz="2800" dirty="0" err="1"/>
              <a:t>yaratilgan</a:t>
            </a:r>
            <a:r>
              <a:rPr lang="en-US" sz="2800" dirty="0"/>
              <a:t> “</a:t>
            </a:r>
            <a:r>
              <a:rPr lang="en-US" sz="2800" dirty="0" err="1">
                <a:solidFill>
                  <a:srgbClr val="C00000"/>
                </a:solidFill>
              </a:rPr>
              <a:t>yangiliklarning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>
                <a:solidFill>
                  <a:srgbClr val="C00000"/>
                </a:solidFill>
              </a:rPr>
              <a:t>diffuzion</a:t>
            </a:r>
            <a:r>
              <a:rPr lang="en-US" sz="2800" dirty="0">
                <a:solidFill>
                  <a:srgbClr val="C00000"/>
                </a:solidFill>
              </a:rPr>
              <a:t> </a:t>
            </a:r>
            <a:r>
              <a:rPr lang="en-US" sz="2800" dirty="0" err="1">
                <a:solidFill>
                  <a:srgbClr val="C00000"/>
                </a:solidFill>
              </a:rPr>
              <a:t>tarqalishi</a:t>
            </a:r>
            <a:r>
              <a:rPr lang="en-US" sz="2800" dirty="0"/>
              <a:t>” </a:t>
            </a:r>
            <a:r>
              <a:rPr lang="en-US" sz="2800" dirty="0" err="1"/>
              <a:t>g‘oyasiga</a:t>
            </a:r>
            <a:r>
              <a:rPr lang="en-US" sz="2800" dirty="0"/>
              <a:t> ham </a:t>
            </a:r>
            <a:r>
              <a:rPr lang="en-US" sz="2800" dirty="0" err="1"/>
              <a:t>o‘xshab</a:t>
            </a:r>
            <a:r>
              <a:rPr lang="en-US" sz="2800" dirty="0"/>
              <a:t> </a:t>
            </a:r>
            <a:r>
              <a:rPr lang="en-US" sz="2800" dirty="0" err="1"/>
              <a:t>ketadi</a:t>
            </a:r>
            <a:r>
              <a:rPr lang="en-US" sz="2800" dirty="0"/>
              <a:t>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98923528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1999" cy="6857999"/>
          </a:xfrm>
        </p:spPr>
      </p:pic>
      <p:sp>
        <p:nvSpPr>
          <p:cNvPr id="5" name="Блок-схема: альтернативный процесс 4"/>
          <p:cNvSpPr/>
          <p:nvPr/>
        </p:nvSpPr>
        <p:spPr>
          <a:xfrm>
            <a:off x="1738489" y="208488"/>
            <a:ext cx="7292622" cy="61264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rgbClr val="C00000"/>
                </a:solidFill>
              </a:rPr>
              <a:t>Demografik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rivojlanish</a:t>
            </a:r>
            <a:r>
              <a:rPr lang="en-US" sz="2400" b="1" dirty="0">
                <a:solidFill>
                  <a:srgbClr val="C00000"/>
                </a:solidFill>
              </a:rPr>
              <a:t> </a:t>
            </a:r>
            <a:r>
              <a:rPr lang="en-US" sz="2400" b="1" dirty="0" err="1">
                <a:solidFill>
                  <a:srgbClr val="C00000"/>
                </a:solidFill>
              </a:rPr>
              <a:t>bosqichlari</a:t>
            </a:r>
            <a:r>
              <a:rPr lang="en-US" sz="2400" dirty="0">
                <a:solidFill>
                  <a:srgbClr val="C00000"/>
                </a:solidFill>
              </a:rPr>
              <a:t>. </a:t>
            </a:r>
            <a:endParaRPr lang="ru-RU" sz="2400" dirty="0">
              <a:solidFill>
                <a:srgbClr val="C00000"/>
              </a:solidFill>
            </a:endParaRPr>
          </a:p>
        </p:txBody>
      </p:sp>
      <p:sp>
        <p:nvSpPr>
          <p:cNvPr id="6" name="Стрелка вправо 5"/>
          <p:cNvSpPr/>
          <p:nvPr/>
        </p:nvSpPr>
        <p:spPr>
          <a:xfrm>
            <a:off x="2432275" y="4642047"/>
            <a:ext cx="9071103" cy="18490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solidFill>
                  <a:schemeClr val="tx1"/>
                </a:solidFill>
              </a:rPr>
              <a:t>III </a:t>
            </a:r>
            <a:r>
              <a:rPr lang="en-US" b="1" dirty="0" err="1">
                <a:solidFill>
                  <a:schemeClr val="tx1"/>
                </a:solidFill>
              </a:rPr>
              <a:t>bosqich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tug‘ilishning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ayrim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mamlakatlar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eng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avvalo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yirik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sanoatlashgan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markazlarda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tushib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borishi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o‘lim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ko‘rsatkichlarining</a:t>
            </a:r>
            <a:r>
              <a:rPr lang="en-US" dirty="0">
                <a:solidFill>
                  <a:schemeClr val="tx1"/>
                </a:solidFill>
              </a:rPr>
              <a:t> ham </a:t>
            </a:r>
            <a:r>
              <a:rPr lang="en-US" dirty="0" err="1">
                <a:solidFill>
                  <a:schemeClr val="tx1"/>
                </a:solidFill>
              </a:rPr>
              <a:t>qisqarishi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bilan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ajralib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turadi</a:t>
            </a:r>
            <a:r>
              <a:rPr lang="en-US" dirty="0">
                <a:solidFill>
                  <a:schemeClr val="tx1"/>
                </a:solidFill>
              </a:rPr>
              <a:t> ammo </a:t>
            </a:r>
            <a:r>
              <a:rPr lang="en-US" dirty="0" err="1">
                <a:solidFill>
                  <a:schemeClr val="tx1"/>
                </a:solidFill>
              </a:rPr>
              <a:t>o‘lim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tug‘ilishga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qaraganda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sekinroq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pasayib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boradi</a:t>
            </a:r>
            <a:r>
              <a:rPr lang="en-US" dirty="0">
                <a:solidFill>
                  <a:schemeClr val="tx1"/>
                </a:solidFill>
              </a:rPr>
              <a:t>);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Стрелка вправо 6"/>
          <p:cNvSpPr/>
          <p:nvPr/>
        </p:nvSpPr>
        <p:spPr>
          <a:xfrm>
            <a:off x="2438400" y="2871549"/>
            <a:ext cx="9064978" cy="177049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solidFill>
                  <a:schemeClr val="tx1"/>
                </a:solidFill>
              </a:rPr>
              <a:t>II </a:t>
            </a:r>
            <a:r>
              <a:rPr lang="en-US" b="1" dirty="0" err="1">
                <a:solidFill>
                  <a:schemeClr val="tx1"/>
                </a:solidFill>
              </a:rPr>
              <a:t>bosqichda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tug‘ilishga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nisbatan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o‘lim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ko‘rsatkichlari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tezroq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qisqarib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boradi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tabiiy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ko‘payish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ko‘tariladi</a:t>
            </a:r>
            <a:r>
              <a:rPr lang="en-US" dirty="0">
                <a:solidFill>
                  <a:schemeClr val="tx1"/>
                </a:solidFill>
              </a:rPr>
              <a:t>;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Стрелка вправо 10"/>
          <p:cNvSpPr/>
          <p:nvPr/>
        </p:nvSpPr>
        <p:spPr>
          <a:xfrm>
            <a:off x="2440262" y="906441"/>
            <a:ext cx="9063116" cy="186419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solidFill>
                  <a:schemeClr val="tx1"/>
                </a:solidFill>
              </a:rPr>
              <a:t>I </a:t>
            </a:r>
            <a:r>
              <a:rPr lang="en-US" b="1" dirty="0" err="1">
                <a:solidFill>
                  <a:schemeClr val="tx1"/>
                </a:solidFill>
              </a:rPr>
              <a:t>bosqich</a:t>
            </a:r>
            <a:r>
              <a:rPr lang="en-US" b="1" dirty="0">
                <a:solidFill>
                  <a:schemeClr val="tx1"/>
                </a:solidFill>
              </a:rPr>
              <a:t>.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Bunda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tug‘ilish</a:t>
            </a:r>
            <a:r>
              <a:rPr lang="en-US" dirty="0">
                <a:solidFill>
                  <a:schemeClr val="tx1"/>
                </a:solidFill>
              </a:rPr>
              <a:t> ham, </a:t>
            </a:r>
            <a:r>
              <a:rPr lang="en-US" dirty="0" err="1">
                <a:solidFill>
                  <a:schemeClr val="tx1"/>
                </a:solidFill>
              </a:rPr>
              <a:t>o‘lim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ko‘rsatkichlari</a:t>
            </a:r>
            <a:r>
              <a:rPr lang="en-US" dirty="0">
                <a:solidFill>
                  <a:schemeClr val="tx1"/>
                </a:solidFill>
              </a:rPr>
              <a:t> ham </a:t>
            </a:r>
            <a:r>
              <a:rPr lang="en-US" dirty="0" err="1">
                <a:solidFill>
                  <a:schemeClr val="tx1"/>
                </a:solidFill>
              </a:rPr>
              <a:t>yuqori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bo‘ladi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aholining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katta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aylanma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harakati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kichik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hajmdagi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tabiiy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ko‘payish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bilan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tavsiflanadi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o‘rtacha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umr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ko‘rishi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ancha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qisqa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davrni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o‘z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ichiga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oladi</a:t>
            </a:r>
            <a:r>
              <a:rPr lang="en-US" dirty="0">
                <a:solidFill>
                  <a:schemeClr val="tx1"/>
                </a:solidFill>
              </a:rPr>
              <a:t>;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2" name="6-конечная звезда 11"/>
          <p:cNvSpPr/>
          <p:nvPr/>
        </p:nvSpPr>
        <p:spPr>
          <a:xfrm>
            <a:off x="920043" y="1316259"/>
            <a:ext cx="914400" cy="1054407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1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6-конечная звезда 12"/>
          <p:cNvSpPr/>
          <p:nvPr/>
        </p:nvSpPr>
        <p:spPr>
          <a:xfrm>
            <a:off x="920043" y="3289433"/>
            <a:ext cx="914400" cy="91440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2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4" name="6-конечная звезда 13"/>
          <p:cNvSpPr/>
          <p:nvPr/>
        </p:nvSpPr>
        <p:spPr>
          <a:xfrm>
            <a:off x="920043" y="5122600"/>
            <a:ext cx="914400" cy="91440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3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099196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151" y="1"/>
            <a:ext cx="12192000" cy="6857999"/>
          </a:xfrm>
        </p:spPr>
      </p:pic>
      <p:sp>
        <p:nvSpPr>
          <p:cNvPr id="5" name="Стрелка вправо 4"/>
          <p:cNvSpPr/>
          <p:nvPr/>
        </p:nvSpPr>
        <p:spPr>
          <a:xfrm>
            <a:off x="2287919" y="135468"/>
            <a:ext cx="8331199" cy="18965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solidFill>
                  <a:schemeClr val="tx1"/>
                </a:solidFill>
              </a:rPr>
              <a:t>IV </a:t>
            </a:r>
            <a:r>
              <a:rPr lang="en-US" b="1" dirty="0" err="1">
                <a:solidFill>
                  <a:schemeClr val="tx1"/>
                </a:solidFill>
              </a:rPr>
              <a:t>bosqich</a:t>
            </a:r>
            <a:r>
              <a:rPr lang="en-US" dirty="0" err="1">
                <a:solidFill>
                  <a:schemeClr val="tx1"/>
                </a:solidFill>
              </a:rPr>
              <a:t>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tug‘ilish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mamlakatning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boshqa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shaharlarida</a:t>
            </a:r>
            <a:r>
              <a:rPr lang="en-US" dirty="0">
                <a:solidFill>
                  <a:schemeClr val="tx1"/>
                </a:solidFill>
              </a:rPr>
              <a:t> ham </a:t>
            </a:r>
            <a:r>
              <a:rPr lang="en-US" dirty="0" err="1">
                <a:solidFill>
                  <a:schemeClr val="tx1"/>
                </a:solidFill>
              </a:rPr>
              <a:t>kamayib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boradi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shahar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qishloq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joylar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o‘rtasidagi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boradagi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tafovut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qisqaradi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o‘lim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ancha</a:t>
            </a:r>
            <a:r>
              <a:rPr lang="en-US" dirty="0">
                <a:solidFill>
                  <a:schemeClr val="tx1"/>
                </a:solidFill>
              </a:rPr>
              <a:t> past </a:t>
            </a:r>
            <a:r>
              <a:rPr lang="en-US" dirty="0" err="1">
                <a:solidFill>
                  <a:schemeClr val="tx1"/>
                </a:solidFill>
              </a:rPr>
              <a:t>ko‘rsatkichlarga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bo‘ladi</a:t>
            </a:r>
            <a:r>
              <a:rPr lang="en-US" dirty="0">
                <a:solidFill>
                  <a:schemeClr val="tx1"/>
                </a:solidFill>
              </a:rPr>
              <a:t>;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Стрелка вправо 5"/>
          <p:cNvSpPr/>
          <p:nvPr/>
        </p:nvSpPr>
        <p:spPr>
          <a:xfrm>
            <a:off x="2287919" y="2105994"/>
            <a:ext cx="8331199" cy="198561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solidFill>
                  <a:schemeClr val="tx1"/>
                </a:solidFill>
              </a:rPr>
              <a:t>V </a:t>
            </a:r>
            <a:r>
              <a:rPr lang="en-US" b="1" dirty="0" err="1">
                <a:solidFill>
                  <a:schemeClr val="tx1"/>
                </a:solidFill>
              </a:rPr>
              <a:t>bosqich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Tug‘ilishning</a:t>
            </a:r>
            <a:r>
              <a:rPr lang="en-US" dirty="0">
                <a:solidFill>
                  <a:schemeClr val="tx1"/>
                </a:solidFill>
              </a:rPr>
              <a:t> past </a:t>
            </a:r>
            <a:r>
              <a:rPr lang="en-US" dirty="0" err="1">
                <a:solidFill>
                  <a:schemeClr val="tx1"/>
                </a:solidFill>
              </a:rPr>
              <a:t>darajasi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mamlakatning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barcha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hudud-larida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kuzatiladi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umumiy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o‘lim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koeffitsiyenti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esa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nisbatan</a:t>
            </a:r>
            <a:r>
              <a:rPr lang="en-US" dirty="0">
                <a:solidFill>
                  <a:schemeClr val="tx1"/>
                </a:solidFill>
              </a:rPr>
              <a:t> past </a:t>
            </a:r>
            <a:r>
              <a:rPr lang="en-US" dirty="0" err="1">
                <a:solidFill>
                  <a:schemeClr val="tx1"/>
                </a:solidFill>
              </a:rPr>
              <a:t>ko‘rsat-kichlarda</a:t>
            </a:r>
            <a:r>
              <a:rPr lang="en-US" dirty="0">
                <a:solidFill>
                  <a:schemeClr val="tx1"/>
                </a:solidFill>
              </a:rPr>
              <a:t> (5-6 ‰) </a:t>
            </a:r>
            <a:r>
              <a:rPr lang="en-US" dirty="0" err="1">
                <a:solidFill>
                  <a:schemeClr val="tx1"/>
                </a:solidFill>
              </a:rPr>
              <a:t>barqarorlashadi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tabiiy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ko‘payish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ancha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kisqaradi</a:t>
            </a:r>
            <a:r>
              <a:rPr lang="en-US" dirty="0">
                <a:solidFill>
                  <a:schemeClr val="tx1"/>
                </a:solidFill>
              </a:rPr>
              <a:t>;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Стрелка вправо 6"/>
          <p:cNvSpPr/>
          <p:nvPr/>
        </p:nvSpPr>
        <p:spPr>
          <a:xfrm>
            <a:off x="2393245" y="4165600"/>
            <a:ext cx="8455380" cy="241582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solidFill>
                  <a:schemeClr val="tx1"/>
                </a:solidFill>
              </a:rPr>
              <a:t>VI </a:t>
            </a:r>
            <a:r>
              <a:rPr lang="en-US" b="1" dirty="0" err="1">
                <a:solidFill>
                  <a:schemeClr val="tx1"/>
                </a:solidFill>
              </a:rPr>
              <a:t>bosqichda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tug‘ilish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darajasida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jiddiy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o‘zgarishlar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yuz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bermaydi</a:t>
            </a:r>
            <a:r>
              <a:rPr lang="en-US" dirty="0">
                <a:solidFill>
                  <a:schemeClr val="tx1"/>
                </a:solidFill>
              </a:rPr>
              <a:t>, u past </a:t>
            </a:r>
            <a:r>
              <a:rPr lang="en-US" dirty="0" err="1">
                <a:solidFill>
                  <a:schemeClr val="tx1"/>
                </a:solidFill>
              </a:rPr>
              <a:t>holatda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saqlanadi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biroq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aholi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demografik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tarkibining</a:t>
            </a:r>
            <a:r>
              <a:rPr lang="en-US" dirty="0">
                <a:solidFill>
                  <a:schemeClr val="tx1"/>
                </a:solidFill>
              </a:rPr>
              <a:t> “</a:t>
            </a:r>
            <a:r>
              <a:rPr lang="en-US" dirty="0" err="1">
                <a:solidFill>
                  <a:schemeClr val="tx1"/>
                </a:solidFill>
              </a:rPr>
              <a:t>qarib</a:t>
            </a:r>
            <a:r>
              <a:rPr lang="en-US" dirty="0">
                <a:solidFill>
                  <a:schemeClr val="tx1"/>
                </a:solidFill>
              </a:rPr>
              <a:t>” </a:t>
            </a:r>
            <a:r>
              <a:rPr lang="en-US" dirty="0" err="1">
                <a:solidFill>
                  <a:schemeClr val="tx1"/>
                </a:solidFill>
              </a:rPr>
              <a:t>borishi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sababli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umumiy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o‘lim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ko‘rsatkichi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tug‘ilishdan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ustun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bo‘lib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demografik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vaziyatda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depopulyatsiya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ya’ni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aholining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mutloq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kamayib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borishi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yuzaga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keladi</a:t>
            </a:r>
            <a:r>
              <a:rPr lang="en-US" dirty="0">
                <a:solidFill>
                  <a:schemeClr val="tx1"/>
                </a:solidFill>
              </a:rPr>
              <a:t>.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6-конечная звезда 7"/>
          <p:cNvSpPr/>
          <p:nvPr/>
        </p:nvSpPr>
        <p:spPr>
          <a:xfrm>
            <a:off x="1512711" y="1275081"/>
            <a:ext cx="45719" cy="45719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6-конечная звезда 8"/>
          <p:cNvSpPr/>
          <p:nvPr/>
        </p:nvSpPr>
        <p:spPr>
          <a:xfrm rot="10800000" flipH="1" flipV="1">
            <a:off x="1032536" y="620474"/>
            <a:ext cx="935567" cy="92652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4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" name="6-конечная звезда 9"/>
          <p:cNvSpPr/>
          <p:nvPr/>
        </p:nvSpPr>
        <p:spPr>
          <a:xfrm>
            <a:off x="1053703" y="2571221"/>
            <a:ext cx="914400" cy="928336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5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6-конечная звезда 10"/>
          <p:cNvSpPr/>
          <p:nvPr/>
        </p:nvSpPr>
        <p:spPr>
          <a:xfrm>
            <a:off x="1063021" y="4876800"/>
            <a:ext cx="914400" cy="993422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6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484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</p:spPr>
      </p:pic>
      <p:sp>
        <p:nvSpPr>
          <p:cNvPr id="5" name="Стрелка вверх 4"/>
          <p:cNvSpPr/>
          <p:nvPr/>
        </p:nvSpPr>
        <p:spPr>
          <a:xfrm>
            <a:off x="2562577" y="0"/>
            <a:ext cx="9629423" cy="6547556"/>
          </a:xfrm>
          <a:prstGeom prst="upArrow">
            <a:avLst>
              <a:gd name="adj1" fmla="val 50000"/>
              <a:gd name="adj2" fmla="val 5359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000" dirty="0" err="1">
                <a:solidFill>
                  <a:srgbClr val="FFFF00"/>
                </a:solidFill>
              </a:rPr>
              <a:t>Yuqoridagi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</a:rPr>
              <a:t>demografik</a:t>
            </a:r>
            <a:r>
              <a:rPr lang="en-US" sz="2000" dirty="0" smtClean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rivojlanish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bosqichlari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dunyoning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barcha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mamlakatlarida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bir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vaqtning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o‘zida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emas</a:t>
            </a:r>
            <a:r>
              <a:rPr lang="en-US" sz="2000" dirty="0">
                <a:solidFill>
                  <a:srgbClr val="FFFF00"/>
                </a:solidFill>
              </a:rPr>
              <a:t>, </a:t>
            </a:r>
            <a:r>
              <a:rPr lang="en-US" sz="2000" dirty="0" err="1">
                <a:solidFill>
                  <a:srgbClr val="FFFF00"/>
                </a:solidFill>
              </a:rPr>
              <a:t>ya’ni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asinxron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ko‘rinishda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sodir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bo‘ladi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va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bu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bosqichlarni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hamma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davlatlar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albatta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bosib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o‘tishlari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shart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emas</a:t>
            </a:r>
            <a:r>
              <a:rPr lang="en-US" sz="2000" dirty="0">
                <a:solidFill>
                  <a:srgbClr val="FFFF00"/>
                </a:solidFill>
              </a:rPr>
              <a:t>. </a:t>
            </a:r>
            <a:r>
              <a:rPr lang="en-US" sz="2000" dirty="0" err="1">
                <a:solidFill>
                  <a:srgbClr val="FFFF00"/>
                </a:solidFill>
              </a:rPr>
              <a:t>Ayni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paytda</a:t>
            </a:r>
            <a:r>
              <a:rPr lang="en-US" sz="2000" dirty="0">
                <a:solidFill>
                  <a:srgbClr val="FFFF00"/>
                </a:solidFill>
              </a:rPr>
              <a:t>, </a:t>
            </a:r>
            <a:r>
              <a:rPr lang="en-US" sz="2000" dirty="0" err="1">
                <a:solidFill>
                  <a:srgbClr val="FFFF00"/>
                </a:solidFill>
              </a:rPr>
              <a:t>hatto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bir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mamlakat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doirasida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turli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xil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bosqichlarning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mavjudligi</a:t>
            </a:r>
            <a:r>
              <a:rPr lang="en-US" sz="2000" dirty="0">
                <a:solidFill>
                  <a:srgbClr val="FFFF00"/>
                </a:solidFill>
              </a:rPr>
              <a:t>, </a:t>
            </a:r>
            <a:r>
              <a:rPr lang="en-US" sz="2000" dirty="0" err="1">
                <a:solidFill>
                  <a:srgbClr val="FFFF00"/>
                </a:solidFill>
              </a:rPr>
              <a:t>demografik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vaziyatning</a:t>
            </a:r>
            <a:r>
              <a:rPr lang="en-US" sz="2000" dirty="0">
                <a:solidFill>
                  <a:srgbClr val="FFFF00"/>
                </a:solidFill>
              </a:rPr>
              <a:t> “</a:t>
            </a:r>
            <a:r>
              <a:rPr lang="en-US" sz="2000" dirty="0" err="1">
                <a:solidFill>
                  <a:srgbClr val="FFFF00"/>
                </a:solidFill>
              </a:rPr>
              <a:t>aralash</a:t>
            </a:r>
            <a:r>
              <a:rPr lang="en-US" sz="2000" dirty="0">
                <a:solidFill>
                  <a:srgbClr val="FFFF00"/>
                </a:solidFill>
              </a:rPr>
              <a:t>” </a:t>
            </a:r>
            <a:r>
              <a:rPr lang="en-US" sz="2000" dirty="0" err="1">
                <a:solidFill>
                  <a:srgbClr val="FFFF00"/>
                </a:solidFill>
              </a:rPr>
              <a:t>xususiyatga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ega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bo‘lishi</a:t>
            </a:r>
            <a:r>
              <a:rPr lang="en-US" sz="2000" dirty="0">
                <a:solidFill>
                  <a:srgbClr val="FFFF00"/>
                </a:solidFill>
              </a:rPr>
              <a:t> ham </a:t>
            </a:r>
            <a:r>
              <a:rPr lang="en-US" sz="2000" dirty="0" err="1">
                <a:solidFill>
                  <a:srgbClr val="FFFF00"/>
                </a:solidFill>
              </a:rPr>
              <a:t>kuzatiladi</a:t>
            </a:r>
            <a:r>
              <a:rPr lang="en-US" sz="2000" dirty="0">
                <a:solidFill>
                  <a:srgbClr val="FFFF00"/>
                </a:solidFill>
              </a:rPr>
              <a:t>. </a:t>
            </a:r>
            <a:r>
              <a:rPr lang="en-US" sz="2000" dirty="0" err="1">
                <a:solidFill>
                  <a:srgbClr val="FFFF00"/>
                </a:solidFill>
              </a:rPr>
              <a:t>Qolaversa</a:t>
            </a:r>
            <a:r>
              <a:rPr lang="en-US" sz="2000" dirty="0">
                <a:solidFill>
                  <a:srgbClr val="FFFF00"/>
                </a:solidFill>
              </a:rPr>
              <a:t>, </a:t>
            </a:r>
            <a:r>
              <a:rPr lang="en-US" sz="2000" dirty="0" err="1">
                <a:solidFill>
                  <a:srgbClr val="FFFF00"/>
                </a:solidFill>
              </a:rPr>
              <a:t>ayrim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davlatlar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o‘zlarining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maxsus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demografik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siyosatida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ushbu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vaziyatning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keskinlashuvini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oldini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olish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chora-tadbirlarini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amalga</a:t>
            </a:r>
            <a:r>
              <a:rPr lang="en-US" sz="2000" dirty="0">
                <a:solidFill>
                  <a:srgbClr val="FFFF00"/>
                </a:solidFill>
              </a:rPr>
              <a:t> </a:t>
            </a:r>
            <a:r>
              <a:rPr lang="en-US" sz="2000" dirty="0" err="1">
                <a:solidFill>
                  <a:srgbClr val="FFFF00"/>
                </a:solidFill>
              </a:rPr>
              <a:t>oshiradi</a:t>
            </a:r>
            <a:r>
              <a:rPr lang="en-US" sz="2000" dirty="0">
                <a:solidFill>
                  <a:srgbClr val="FFFF00"/>
                </a:solidFill>
              </a:rPr>
              <a:t>.</a:t>
            </a:r>
            <a:endParaRPr lang="ru-RU" sz="2000" dirty="0">
              <a:solidFill>
                <a:srgbClr val="FFFF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3939822" cy="247226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927299"/>
            <a:ext cx="4611511" cy="2930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498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7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User\Desktop\Maftunaga rasm\Aholiga doir rasmlar\15593884-a-population-of-global-people-on-world-ma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900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нутый угол 3"/>
          <p:cNvSpPr/>
          <p:nvPr/>
        </p:nvSpPr>
        <p:spPr>
          <a:xfrm>
            <a:off x="2138516" y="176981"/>
            <a:ext cx="6902245" cy="6297561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Загнутый угол 5"/>
          <p:cNvSpPr/>
          <p:nvPr/>
        </p:nvSpPr>
        <p:spPr>
          <a:xfrm>
            <a:off x="2290916" y="329381"/>
            <a:ext cx="6902245" cy="6297561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Загнутый угол 6"/>
          <p:cNvSpPr/>
          <p:nvPr/>
        </p:nvSpPr>
        <p:spPr>
          <a:xfrm>
            <a:off x="2443316" y="481781"/>
            <a:ext cx="6902245" cy="6297561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Загнутый угол 7"/>
          <p:cNvSpPr/>
          <p:nvPr/>
        </p:nvSpPr>
        <p:spPr>
          <a:xfrm>
            <a:off x="2595716" y="634181"/>
            <a:ext cx="6902245" cy="6297561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Dunyo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mintaqalari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aholisi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smtClean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demografik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rivojlanishi</a:t>
            </a:r>
            <a:r>
              <a:rPr lang="en-US" sz="2800" b="1" dirty="0" smtClean="0">
                <a:solidFill>
                  <a:schemeClr val="tx1"/>
                </a:solidFill>
              </a:rPr>
              <a:t>.</a:t>
            </a:r>
            <a:endParaRPr lang="ru-RU" sz="2800" b="1" dirty="0" smtClean="0">
              <a:solidFill>
                <a:schemeClr val="tx1"/>
              </a:solidFill>
            </a:endParaRPr>
          </a:p>
          <a:p>
            <a:pPr algn="ctr"/>
            <a:r>
              <a:rPr lang="en-US" sz="2000" b="1" dirty="0" smtClean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Bir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necha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ming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yillar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mobaynida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o`limning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juda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yuqori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va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aholi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o‘sish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sur’atlarining</a:t>
            </a:r>
            <a:r>
              <a:rPr lang="en-US" sz="2000" dirty="0">
                <a:solidFill>
                  <a:srgbClr val="FF0000"/>
                </a:solidFill>
              </a:rPr>
              <a:t> past </a:t>
            </a:r>
            <a:r>
              <a:rPr lang="en-US" sz="2000" dirty="0" err="1">
                <a:solidFill>
                  <a:srgbClr val="FF0000"/>
                </a:solidFill>
              </a:rPr>
              <a:t>bo'lishligi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o‘zining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asosli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sabablariga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egadir</a:t>
            </a:r>
            <a:r>
              <a:rPr lang="en-US" sz="2000" dirty="0">
                <a:solidFill>
                  <a:srgbClr val="FF0000"/>
                </a:solidFill>
              </a:rPr>
              <a:t>. </a:t>
            </a:r>
            <a:r>
              <a:rPr lang="en-US" sz="2000" dirty="0" err="1">
                <a:solidFill>
                  <a:srgbClr val="FF0000"/>
                </a:solidFill>
              </a:rPr>
              <a:t>Dastavval</a:t>
            </a:r>
            <a:r>
              <a:rPr lang="en-US" sz="2000" dirty="0">
                <a:solidFill>
                  <a:srgbClr val="FF0000"/>
                </a:solidFill>
              </a:rPr>
              <a:t>, </a:t>
            </a:r>
            <a:r>
              <a:rPr lang="en-US" sz="2000" dirty="0" err="1">
                <a:solidFill>
                  <a:srgbClr val="FF0000"/>
                </a:solidFill>
              </a:rPr>
              <a:t>bu</a:t>
            </a:r>
            <a:r>
              <a:rPr lang="en-US" sz="2000" dirty="0">
                <a:solidFill>
                  <a:srgbClr val="FF0000"/>
                </a:solidFill>
              </a:rPr>
              <a:t> - </a:t>
            </a:r>
            <a:r>
              <a:rPr lang="en-US" sz="2000" dirty="0" err="1">
                <a:solidFill>
                  <a:srgbClr val="FF0000"/>
                </a:solidFill>
              </a:rPr>
              <a:t>moddiy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va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sanitar-gigiyenik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shart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sharoitlarning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qoniqarsiz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ahvolda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ekanligi</a:t>
            </a:r>
            <a:r>
              <a:rPr lang="en-US" sz="2000" dirty="0">
                <a:solidFill>
                  <a:srgbClr val="FF0000"/>
                </a:solidFill>
              </a:rPr>
              <a:t>, </a:t>
            </a:r>
            <a:r>
              <a:rPr lang="en-US" sz="2000" dirty="0" err="1">
                <a:solidFill>
                  <a:srgbClr val="FF0000"/>
                </a:solidFill>
              </a:rPr>
              <a:t>qolaversa</a:t>
            </a:r>
            <a:r>
              <a:rPr lang="en-US" sz="2000" dirty="0">
                <a:solidFill>
                  <a:srgbClr val="FF0000"/>
                </a:solidFill>
              </a:rPr>
              <a:t>, </a:t>
            </a:r>
            <a:r>
              <a:rPr lang="en-US" sz="2000" dirty="0" err="1">
                <a:solidFill>
                  <a:srgbClr val="FF0000"/>
                </a:solidFill>
              </a:rPr>
              <a:t>vaqt-vaqti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bilan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takrorlanib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turuvchi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ocharchilik</a:t>
            </a:r>
            <a:r>
              <a:rPr lang="en-US" sz="2000" dirty="0">
                <a:solidFill>
                  <a:srgbClr val="FF0000"/>
                </a:solidFill>
              </a:rPr>
              <a:t>, </a:t>
            </a:r>
            <a:r>
              <a:rPr lang="en-US" sz="2000" dirty="0" err="1">
                <a:solidFill>
                  <a:srgbClr val="FF0000"/>
                </a:solidFill>
              </a:rPr>
              <a:t>o'lat</a:t>
            </a:r>
            <a:r>
              <a:rPr lang="en-US" sz="2000" dirty="0">
                <a:solidFill>
                  <a:srgbClr val="FF0000"/>
                </a:solidFill>
              </a:rPr>
              <a:t>, </a:t>
            </a:r>
            <a:r>
              <a:rPr lang="en-US" sz="2000" dirty="0" err="1">
                <a:solidFill>
                  <a:srgbClr val="FF0000"/>
                </a:solidFill>
              </a:rPr>
              <a:t>vabo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va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chechak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epidemiyalari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natijasida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yuz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minglab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odamlarning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qirilib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ketishi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bilan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bop'langandir</a:t>
            </a:r>
            <a:r>
              <a:rPr lang="en-US" sz="2000" dirty="0">
                <a:solidFill>
                  <a:srgbClr val="FF0000"/>
                </a:solidFill>
              </a:rPr>
              <a:t>. </a:t>
            </a:r>
            <a:r>
              <a:rPr lang="en-US" sz="2000" dirty="0" err="1">
                <a:solidFill>
                  <a:srgbClr val="FF0000"/>
                </a:solidFill>
              </a:rPr>
              <a:t>Yer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sharida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bunday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ofatlar</a:t>
            </a:r>
            <a:r>
              <a:rPr lang="en-US" sz="2000" dirty="0">
                <a:solidFill>
                  <a:srgbClr val="FF0000"/>
                </a:solidFill>
              </a:rPr>
              <a:t> 200-400, 1200-1300, 1600-1650-yillar </a:t>
            </a:r>
            <a:r>
              <a:rPr lang="en-US" sz="2000" dirty="0" err="1">
                <a:solidFill>
                  <a:srgbClr val="FF0000"/>
                </a:solidFill>
              </a:rPr>
              <a:t>ichida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qayd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etilgan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bo'lib</a:t>
            </a:r>
            <a:r>
              <a:rPr lang="en-US" sz="2000" dirty="0">
                <a:solidFill>
                  <a:srgbClr val="FF0000"/>
                </a:solidFill>
              </a:rPr>
              <a:t>, </a:t>
            </a:r>
            <a:r>
              <a:rPr lang="en-US" sz="2000" dirty="0" err="1">
                <a:solidFill>
                  <a:srgbClr val="FF0000"/>
                </a:solidFill>
              </a:rPr>
              <a:t>o'sha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davrlarda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aholi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soni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umuman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o‘smadi</a:t>
            </a:r>
            <a:r>
              <a:rPr lang="en-US" sz="2000" dirty="0">
                <a:solidFill>
                  <a:srgbClr val="FF0000"/>
                </a:solidFill>
              </a:rPr>
              <a:t>, 1300-1400-yillar </a:t>
            </a:r>
            <a:r>
              <a:rPr lang="en-US" sz="2000" dirty="0" err="1">
                <a:solidFill>
                  <a:srgbClr val="FF0000"/>
                </a:solidFill>
              </a:rPr>
              <a:t>davomida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qora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o‘lat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epidemiyasining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ta’sirida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yer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yuzasi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aholi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sonining</a:t>
            </a:r>
            <a:r>
              <a:rPr lang="en-US" sz="2000" dirty="0">
                <a:solidFill>
                  <a:srgbClr val="FF0000"/>
                </a:solidFill>
              </a:rPr>
              <a:t> 1/4 </a:t>
            </a:r>
            <a:r>
              <a:rPr lang="en-US" sz="2000" dirty="0" err="1">
                <a:solidFill>
                  <a:srgbClr val="FF0000"/>
                </a:solidFill>
              </a:rPr>
              <a:t>qismidan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ajradi</a:t>
            </a:r>
            <a:r>
              <a:rPr lang="en-US" sz="2000" dirty="0">
                <a:solidFill>
                  <a:srgbClr val="FF0000"/>
                </a:solidFill>
              </a:rPr>
              <a:t>. </a:t>
            </a:r>
            <a:r>
              <a:rPr lang="en-US" sz="2000" dirty="0" err="1">
                <a:solidFill>
                  <a:srgbClr val="FF0000"/>
                </a:solidFill>
              </a:rPr>
              <a:t>Aholi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ko'rsatkichlariga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oxiri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ko‘rinmayotgan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urushlar</a:t>
            </a:r>
            <a:r>
              <a:rPr lang="en-US" sz="2000" dirty="0">
                <a:solidFill>
                  <a:srgbClr val="FF0000"/>
                </a:solidFill>
              </a:rPr>
              <a:t> ham </a:t>
            </a:r>
            <a:r>
              <a:rPr lang="en-US" sz="2000" dirty="0" err="1">
                <a:solidFill>
                  <a:srgbClr val="FF0000"/>
                </a:solidFill>
              </a:rPr>
              <a:t>katta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ta’sir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ko'rsatib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kelmoqda</a:t>
            </a:r>
            <a:r>
              <a:rPr lang="en-US" sz="2000" dirty="0">
                <a:solidFill>
                  <a:srgbClr val="FF0000"/>
                </a:solidFill>
              </a:rPr>
              <a:t>. </a:t>
            </a:r>
            <a:r>
              <a:rPr lang="en-US" sz="2000" dirty="0" err="1">
                <a:solidFill>
                  <a:srgbClr val="FF0000"/>
                </a:solidFill>
              </a:rPr>
              <a:t>Urushlar</a:t>
            </a:r>
            <a:r>
              <a:rPr lang="en-US" sz="2000" dirty="0">
                <a:solidFill>
                  <a:srgbClr val="FF0000"/>
                </a:solidFill>
              </a:rPr>
              <a:t> XVIII </a:t>
            </a:r>
            <a:r>
              <a:rPr lang="en-US" sz="2000" dirty="0" err="1">
                <a:solidFill>
                  <a:srgbClr val="FF0000"/>
                </a:solidFill>
              </a:rPr>
              <a:t>asrda</a:t>
            </a:r>
            <a:r>
              <a:rPr lang="en-US" sz="2000" dirty="0">
                <a:solidFill>
                  <a:srgbClr val="FF0000"/>
                </a:solidFill>
              </a:rPr>
              <a:t> 5,2 </a:t>
            </a:r>
            <a:r>
              <a:rPr lang="en-US" sz="2000" dirty="0" err="1">
                <a:solidFill>
                  <a:srgbClr val="FF0000"/>
                </a:solidFill>
              </a:rPr>
              <a:t>mln</a:t>
            </a:r>
            <a:r>
              <a:rPr lang="en-US" sz="2000" dirty="0">
                <a:solidFill>
                  <a:srgbClr val="FF0000"/>
                </a:solidFill>
              </a:rPr>
              <a:t>., XIX </a:t>
            </a:r>
            <a:r>
              <a:rPr lang="en-US" sz="2000" dirty="0" err="1">
                <a:solidFill>
                  <a:srgbClr val="FF0000"/>
                </a:solidFill>
              </a:rPr>
              <a:t>asrda</a:t>
            </a:r>
            <a:r>
              <a:rPr lang="en-US" sz="2000" dirty="0">
                <a:solidFill>
                  <a:srgbClr val="FF0000"/>
                </a:solidFill>
              </a:rPr>
              <a:t> 5,5 </a:t>
            </a:r>
            <a:r>
              <a:rPr lang="en-US" sz="2000" dirty="0" err="1">
                <a:solidFill>
                  <a:srgbClr val="FF0000"/>
                </a:solidFill>
              </a:rPr>
              <a:t>mln</a:t>
            </a:r>
            <a:r>
              <a:rPr lang="en-US" sz="2000" dirty="0">
                <a:solidFill>
                  <a:srgbClr val="FF0000"/>
                </a:solidFill>
              </a:rPr>
              <a:t>., XX </a:t>
            </a:r>
            <a:r>
              <a:rPr lang="en-US" sz="2000" dirty="0" err="1">
                <a:solidFill>
                  <a:srgbClr val="FF0000"/>
                </a:solidFill>
              </a:rPr>
              <a:t>asrda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esa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deyarli</a:t>
            </a:r>
            <a:r>
              <a:rPr lang="en-US" sz="2000" dirty="0">
                <a:solidFill>
                  <a:srgbClr val="FF0000"/>
                </a:solidFill>
              </a:rPr>
              <a:t> 50 </a:t>
            </a:r>
            <a:r>
              <a:rPr lang="en-US" sz="2000" dirty="0" err="1">
                <a:solidFill>
                  <a:srgbClr val="FF0000"/>
                </a:solidFill>
              </a:rPr>
              <a:t>mln</a:t>
            </a:r>
            <a:r>
              <a:rPr lang="en-US" sz="2000" dirty="0">
                <a:solidFill>
                  <a:srgbClr val="FF0000"/>
                </a:solidFill>
              </a:rPr>
              <a:t>. </a:t>
            </a:r>
            <a:r>
              <a:rPr lang="en-US" sz="2000" dirty="0" err="1">
                <a:solidFill>
                  <a:srgbClr val="FF0000"/>
                </a:solidFill>
              </a:rPr>
              <a:t>kishining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yostig‘ini</a:t>
            </a:r>
            <a:r>
              <a:rPr lang="en-US" sz="2000" dirty="0">
                <a:solidFill>
                  <a:srgbClr val="FF0000"/>
                </a:solidFill>
              </a:rPr>
              <a:t>                                                                                                                                                                                     </a:t>
            </a:r>
            <a:r>
              <a:rPr lang="en-US" sz="2000" dirty="0" err="1">
                <a:solidFill>
                  <a:srgbClr val="FF0000"/>
                </a:solidFill>
              </a:rPr>
              <a:t>quritdi</a:t>
            </a:r>
            <a:r>
              <a:rPr lang="en-US" sz="2000" dirty="0">
                <a:solidFill>
                  <a:srgbClr val="FF0000"/>
                </a:solidFill>
              </a:rPr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13296336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  <p:sp>
        <p:nvSpPr>
          <p:cNvPr id="5" name="Стрелка вправо с вырезом 4"/>
          <p:cNvSpPr/>
          <p:nvPr/>
        </p:nvSpPr>
        <p:spPr>
          <a:xfrm>
            <a:off x="158044" y="237067"/>
            <a:ext cx="6931377" cy="5249333"/>
          </a:xfrm>
          <a:prstGeom prst="notched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dirty="0">
                <a:solidFill>
                  <a:schemeClr val="tx1"/>
                </a:solidFill>
              </a:rPr>
              <a:t>XIX </a:t>
            </a:r>
            <a:r>
              <a:rPr lang="en-US" dirty="0" err="1">
                <a:solidFill>
                  <a:schemeClr val="tx1"/>
                </a:solidFill>
              </a:rPr>
              <a:t>asrgacha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bo'lgan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davrda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demografik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jarayonlarda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sezilarli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o'zgarishlar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bo'lmadi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Undan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keyingi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davrlarda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aholining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tabiiy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harakati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ko'rsatkichlarida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demografik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o'tish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davriga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xos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jarayonlar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boshlandi</a:t>
            </a:r>
            <a:r>
              <a:rPr lang="en-US" dirty="0">
                <a:solidFill>
                  <a:schemeClr val="tx1"/>
                </a:solidFill>
              </a:rPr>
              <a:t>. U </a:t>
            </a:r>
            <a:r>
              <a:rPr lang="en-US" dirty="0" err="1">
                <a:solidFill>
                  <a:schemeClr val="tx1"/>
                </a:solidFill>
              </a:rPr>
              <a:t>oila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bajaradigan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vazifalarining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keskin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o'zgarishi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turmushning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nisbatan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yaxshilanishi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aholining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yosh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tarkibidagi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siljishlar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boshqa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omillar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bilan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bog'landi</a:t>
            </a:r>
            <a:r>
              <a:rPr lang="en-US" dirty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9924" y="135467"/>
            <a:ext cx="4322976" cy="5904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368102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Блок-схема: внутренняя память 4"/>
          <p:cNvSpPr/>
          <p:nvPr/>
        </p:nvSpPr>
        <p:spPr>
          <a:xfrm>
            <a:off x="696624" y="734635"/>
            <a:ext cx="8094133" cy="4188177"/>
          </a:xfrm>
          <a:prstGeom prst="flowChartInternalStorag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  <a:softEdge rad="127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/>
              <a:t>    </a:t>
            </a:r>
            <a:r>
              <a:rPr lang="en-US" sz="2400" dirty="0" err="1"/>
              <a:t>Dunyo</a:t>
            </a:r>
            <a:r>
              <a:rPr lang="en-US" sz="2400" dirty="0"/>
              <a:t> </a:t>
            </a:r>
            <a:r>
              <a:rPr lang="en-US" sz="2400" dirty="0" err="1"/>
              <a:t>aholisi</a:t>
            </a:r>
            <a:r>
              <a:rPr lang="en-US" sz="2400" dirty="0"/>
              <a:t> </a:t>
            </a:r>
            <a:r>
              <a:rPr lang="en-US" sz="2400" dirty="0" err="1"/>
              <a:t>soni</a:t>
            </a:r>
            <a:r>
              <a:rPr lang="en-US" sz="2400" dirty="0"/>
              <a:t> </a:t>
            </a:r>
            <a:r>
              <a:rPr lang="en-US" sz="2400" dirty="0" err="1"/>
              <a:t>so`nggi</a:t>
            </a:r>
            <a:r>
              <a:rPr lang="en-US" sz="2400" dirty="0"/>
              <a:t> 60 </a:t>
            </a:r>
            <a:r>
              <a:rPr lang="en-US" sz="2400" dirty="0" err="1"/>
              <a:t>yil</a:t>
            </a:r>
            <a:r>
              <a:rPr lang="en-US" sz="2400" dirty="0"/>
              <a:t> </a:t>
            </a:r>
            <a:r>
              <a:rPr lang="en-US" sz="2400" dirty="0" err="1"/>
              <a:t>ichida</a:t>
            </a:r>
            <a:r>
              <a:rPr lang="en-US" sz="2400" dirty="0"/>
              <a:t> 2,6 </a:t>
            </a:r>
            <a:r>
              <a:rPr lang="en-US" sz="2400" dirty="0" err="1"/>
              <a:t>marta</a:t>
            </a:r>
            <a:r>
              <a:rPr lang="en-US" sz="2400" dirty="0"/>
              <a:t> </a:t>
            </a:r>
            <a:r>
              <a:rPr lang="en-US" sz="2400" dirty="0" err="1"/>
              <a:t>o`sdi</a:t>
            </a:r>
            <a:r>
              <a:rPr lang="en-US" sz="2400" dirty="0"/>
              <a:t>. </a:t>
            </a:r>
            <a:r>
              <a:rPr lang="en-US" sz="2400" dirty="0" err="1"/>
              <a:t>Bundan</a:t>
            </a:r>
            <a:r>
              <a:rPr lang="en-US" sz="2400" dirty="0"/>
              <a:t> ham </a:t>
            </a:r>
            <a:r>
              <a:rPr lang="en-US" sz="2400" dirty="0" err="1"/>
              <a:t>yuqori</a:t>
            </a:r>
            <a:r>
              <a:rPr lang="en-US" sz="2400" dirty="0"/>
              <a:t> </a:t>
            </a:r>
            <a:r>
              <a:rPr lang="en-US" sz="2400" dirty="0" err="1"/>
              <a:t>ko`rsatkich</a:t>
            </a:r>
            <a:r>
              <a:rPr lang="en-US" sz="2400" dirty="0"/>
              <a:t> </a:t>
            </a:r>
            <a:r>
              <a:rPr lang="en-US" sz="2400" dirty="0" err="1"/>
              <a:t>Osiyo</a:t>
            </a:r>
            <a:r>
              <a:rPr lang="en-US" sz="2400" dirty="0"/>
              <a:t> (2,9)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Afrika</a:t>
            </a:r>
            <a:r>
              <a:rPr lang="en-US" sz="2400" dirty="0"/>
              <a:t> (4,5) </a:t>
            </a:r>
            <a:r>
              <a:rPr lang="en-US" sz="2400" dirty="0" err="1"/>
              <a:t>ga</a:t>
            </a:r>
            <a:r>
              <a:rPr lang="en-US" sz="2400" dirty="0"/>
              <a:t> </a:t>
            </a:r>
            <a:r>
              <a:rPr lang="en-US" sz="2400" dirty="0" err="1"/>
              <a:t>xos</a:t>
            </a:r>
            <a:r>
              <a:rPr lang="en-US" sz="2400" dirty="0"/>
              <a:t> </a:t>
            </a:r>
            <a:r>
              <a:rPr lang="en-US" sz="2400" dirty="0" err="1"/>
              <a:t>bo`ldi</a:t>
            </a:r>
            <a:r>
              <a:rPr lang="en-US" sz="2400" dirty="0"/>
              <a:t>. </a:t>
            </a:r>
            <a:r>
              <a:rPr lang="en-US" sz="2400" dirty="0" err="1"/>
              <a:t>Mazkur</a:t>
            </a:r>
            <a:r>
              <a:rPr lang="en-US" sz="2400" dirty="0"/>
              <a:t> </a:t>
            </a:r>
            <a:r>
              <a:rPr lang="en-US" sz="2400" dirty="0" err="1"/>
              <a:t>ko`rsatkich</a:t>
            </a:r>
            <a:r>
              <a:rPr lang="en-US" sz="2400" dirty="0"/>
              <a:t> </a:t>
            </a:r>
            <a:r>
              <a:rPr lang="en-US" sz="2400" dirty="0" err="1"/>
              <a:t>Yevropada</a:t>
            </a:r>
            <a:r>
              <a:rPr lang="en-US" sz="2400" dirty="0"/>
              <a:t> 1,3 </a:t>
            </a:r>
            <a:r>
              <a:rPr lang="en-US" sz="2400" dirty="0" err="1"/>
              <a:t>martaga</a:t>
            </a:r>
            <a:r>
              <a:rPr lang="en-US" sz="2400" dirty="0"/>
              <a:t> </a:t>
            </a:r>
            <a:r>
              <a:rPr lang="en-US" sz="2400" dirty="0" err="1"/>
              <a:t>teng</a:t>
            </a:r>
            <a:r>
              <a:rPr lang="en-US" sz="2400" dirty="0"/>
              <a:t> </a:t>
            </a:r>
            <a:r>
              <a:rPr lang="en-US" sz="2400" dirty="0" err="1"/>
              <a:t>bo`ldi</a:t>
            </a:r>
            <a:r>
              <a:rPr lang="en-US" sz="2400" dirty="0"/>
              <a:t>. </a:t>
            </a:r>
            <a:r>
              <a:rPr lang="en-US" sz="2400" dirty="0" err="1"/>
              <a:t>So`nggi</a:t>
            </a:r>
            <a:r>
              <a:rPr lang="en-US" sz="2400" dirty="0"/>
              <a:t> </a:t>
            </a:r>
            <a:r>
              <a:rPr lang="en-US" sz="2400" dirty="0" err="1"/>
              <a:t>yillarda</a:t>
            </a:r>
            <a:r>
              <a:rPr lang="en-US" sz="2400" dirty="0"/>
              <a:t> </a:t>
            </a:r>
            <a:r>
              <a:rPr lang="en-US" sz="2400" dirty="0" err="1"/>
              <a:t>Yer</a:t>
            </a:r>
            <a:r>
              <a:rPr lang="en-US" sz="2400" dirty="0"/>
              <a:t> </a:t>
            </a:r>
            <a:r>
              <a:rPr lang="en-US" sz="2400" dirty="0" err="1"/>
              <a:t>yuzi</a:t>
            </a:r>
            <a:r>
              <a:rPr lang="en-US" sz="2400" dirty="0"/>
              <a:t> </a:t>
            </a:r>
            <a:r>
              <a:rPr lang="en-US" sz="2400" dirty="0" err="1"/>
              <a:t>aholisining</a:t>
            </a:r>
            <a:r>
              <a:rPr lang="en-US" sz="2400" dirty="0"/>
              <a:t> </a:t>
            </a:r>
            <a:r>
              <a:rPr lang="en-US" sz="2400" dirty="0" err="1"/>
              <a:t>mutlaq</a:t>
            </a:r>
            <a:r>
              <a:rPr lang="en-US" sz="2400" dirty="0"/>
              <a:t> </a:t>
            </a:r>
            <a:r>
              <a:rPr lang="en-US" sz="2400" dirty="0" err="1"/>
              <a:t>soni</a:t>
            </a:r>
            <a:r>
              <a:rPr lang="en-US" sz="2400" dirty="0"/>
              <a:t> </a:t>
            </a:r>
            <a:r>
              <a:rPr lang="en-US" sz="2400" dirty="0" err="1"/>
              <a:t>yiliga</a:t>
            </a:r>
            <a:r>
              <a:rPr lang="en-US" sz="2400" dirty="0"/>
              <a:t> </a:t>
            </a:r>
            <a:r>
              <a:rPr lang="en-US" sz="2400" dirty="0" err="1"/>
              <a:t>o`rtacha</a:t>
            </a:r>
            <a:r>
              <a:rPr lang="en-US" sz="2400" dirty="0"/>
              <a:t> 90 </a:t>
            </a:r>
            <a:r>
              <a:rPr lang="en-US" sz="2400" dirty="0" err="1"/>
              <a:t>mln</a:t>
            </a:r>
            <a:r>
              <a:rPr lang="en-US" sz="2400" dirty="0"/>
              <a:t>. </a:t>
            </a:r>
            <a:r>
              <a:rPr lang="en-US" sz="2400" dirty="0" err="1"/>
              <a:t>kishiga</a:t>
            </a:r>
            <a:r>
              <a:rPr lang="en-US" sz="2400" dirty="0"/>
              <a:t> </a:t>
            </a:r>
            <a:r>
              <a:rPr lang="en-US" sz="2400" dirty="0" err="1"/>
              <a:t>oshmoqda</a:t>
            </a:r>
            <a:r>
              <a:rPr lang="en-US" sz="2400" dirty="0"/>
              <a:t>. </a:t>
            </a:r>
            <a:r>
              <a:rPr lang="en-US" sz="2400" dirty="0" err="1"/>
              <a:t>Afrika</a:t>
            </a:r>
            <a:r>
              <a:rPr lang="en-US" sz="2400" dirty="0"/>
              <a:t>, </a:t>
            </a:r>
            <a:r>
              <a:rPr lang="en-US" sz="2400" dirty="0" err="1"/>
              <a:t>Markaziy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Janubiy</a:t>
            </a:r>
            <a:r>
              <a:rPr lang="en-US" sz="2400" dirty="0"/>
              <a:t> </a:t>
            </a:r>
            <a:r>
              <a:rPr lang="en-US" sz="2400" dirty="0" err="1"/>
              <a:t>Osiyo</a:t>
            </a:r>
            <a:r>
              <a:rPr lang="en-US" sz="2400" dirty="0"/>
              <a:t>, </a:t>
            </a:r>
            <a:r>
              <a:rPr lang="en-US" sz="2400" dirty="0" err="1"/>
              <a:t>Markaziy</a:t>
            </a:r>
            <a:r>
              <a:rPr lang="en-US" sz="2400" dirty="0"/>
              <a:t> </a:t>
            </a:r>
            <a:r>
              <a:rPr lang="en-US" sz="2400" dirty="0" err="1"/>
              <a:t>Amerikada</a:t>
            </a:r>
            <a:r>
              <a:rPr lang="en-US" sz="2400" dirty="0"/>
              <a:t> </a:t>
            </a:r>
            <a:r>
              <a:rPr lang="en-US" sz="2400" dirty="0" err="1"/>
              <a:t>aholi</a:t>
            </a:r>
            <a:r>
              <a:rPr lang="en-US" sz="2400" dirty="0"/>
              <a:t> </a:t>
            </a:r>
            <a:r>
              <a:rPr lang="en-US" sz="2400" dirty="0" err="1"/>
              <a:t>sonining</a:t>
            </a:r>
            <a:r>
              <a:rPr lang="en-US" sz="2400" dirty="0"/>
              <a:t> </a:t>
            </a:r>
            <a:r>
              <a:rPr lang="en-US" sz="2400" dirty="0" err="1"/>
              <a:t>yuqori</a:t>
            </a:r>
            <a:r>
              <a:rPr lang="en-US" sz="2400" dirty="0"/>
              <a:t> </a:t>
            </a:r>
            <a:r>
              <a:rPr lang="en-US" sz="2400" dirty="0" err="1"/>
              <a:t>sur’atlar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o'sishi</a:t>
            </a:r>
            <a:r>
              <a:rPr lang="en-US" sz="2400" dirty="0"/>
              <a:t> </a:t>
            </a:r>
            <a:r>
              <a:rPr lang="en-US" sz="2400" dirty="0" err="1"/>
              <a:t>kuzatilmoqda</a:t>
            </a:r>
            <a:r>
              <a:rPr lang="en-US" sz="2400" dirty="0"/>
              <a:t>. Shu </a:t>
            </a:r>
            <a:r>
              <a:rPr lang="en-US" sz="2400" dirty="0" err="1"/>
              <a:t>vaqtning</a:t>
            </a:r>
            <a:r>
              <a:rPr lang="en-US" sz="2400" dirty="0"/>
              <a:t> </a:t>
            </a:r>
            <a:r>
              <a:rPr lang="en-US" sz="2400" dirty="0" err="1"/>
              <a:t>o‘zida</a:t>
            </a:r>
            <a:r>
              <a:rPr lang="en-US" sz="2400" dirty="0"/>
              <a:t> </a:t>
            </a:r>
            <a:r>
              <a:rPr lang="en-US" sz="2400" dirty="0" err="1"/>
              <a:t>Yevropaning</a:t>
            </a:r>
            <a:r>
              <a:rPr lang="en-US" sz="2400" dirty="0"/>
              <a:t> </a:t>
            </a:r>
            <a:r>
              <a:rPr lang="en-US" sz="2400" dirty="0" err="1"/>
              <a:t>ayrim</a:t>
            </a:r>
            <a:r>
              <a:rPr lang="en-US" sz="2400" dirty="0"/>
              <a:t> </a:t>
            </a:r>
            <a:r>
              <a:rPr lang="en-US" sz="2400" dirty="0" err="1"/>
              <a:t>regionlarida</a:t>
            </a:r>
            <a:r>
              <a:rPr lang="en-US" sz="2400" dirty="0"/>
              <a:t> </a:t>
            </a:r>
            <a:r>
              <a:rPr lang="en-US" sz="2400" dirty="0" err="1"/>
              <a:t>aholi</a:t>
            </a:r>
            <a:r>
              <a:rPr lang="en-US" sz="2400" dirty="0"/>
              <a:t> </a:t>
            </a:r>
            <a:r>
              <a:rPr lang="en-US" sz="2400" dirty="0" err="1"/>
              <a:t>soni</a:t>
            </a:r>
            <a:r>
              <a:rPr lang="en-US" sz="2400" dirty="0"/>
              <a:t>, </a:t>
            </a:r>
            <a:r>
              <a:rPr lang="en-US" sz="2400" dirty="0" err="1"/>
              <a:t>juda</a:t>
            </a:r>
            <a:r>
              <a:rPr lang="en-US" sz="2400" dirty="0"/>
              <a:t> past </a:t>
            </a:r>
            <a:r>
              <a:rPr lang="en-US" sz="2400" dirty="0" err="1"/>
              <a:t>sur’atlar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o'smoqda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deyarli</a:t>
            </a:r>
            <a:r>
              <a:rPr lang="en-US" sz="2400" dirty="0"/>
              <a:t> </a:t>
            </a:r>
            <a:r>
              <a:rPr lang="en-US" sz="2400" dirty="0" err="1"/>
              <a:t>o‘zgarmayapti</a:t>
            </a:r>
            <a:r>
              <a:rPr lang="en-US" sz="2400" dirty="0"/>
              <a:t>.</a:t>
            </a:r>
            <a:endParaRPr lang="ru-RU" sz="24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1337" y="2334273"/>
            <a:ext cx="4239432" cy="4274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7588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1775071"/>
              </p:ext>
            </p:extLst>
          </p:nvPr>
        </p:nvGraphicFramePr>
        <p:xfrm>
          <a:off x="-1" y="485416"/>
          <a:ext cx="12192000" cy="646769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38400"/>
                <a:gridCol w="2438400"/>
                <a:gridCol w="2438400"/>
                <a:gridCol w="2438400"/>
                <a:gridCol w="2438400"/>
              </a:tblGrid>
              <a:tr h="6780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Yilnoma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Davr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Davrning davom etishi (yil)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Davr boshida aholi soni (mln.k)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Aholi soining o`rtacha yillik o`sishi (%)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6780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Miloddan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err="1">
                          <a:effectLst/>
                        </a:rPr>
                        <a:t>avvalgi</a:t>
                      </a:r>
                      <a:r>
                        <a:rPr lang="ru-RU" sz="1600" dirty="0">
                          <a:effectLst/>
                        </a:rPr>
                        <a:t> 7000 </a:t>
                      </a:r>
                      <a:r>
                        <a:rPr lang="ru-RU" sz="1600" dirty="0" err="1">
                          <a:effectLst/>
                        </a:rPr>
                        <a:t>yil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err="1">
                          <a:effectLst/>
                        </a:rPr>
                        <a:t>ilgari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Neolit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5000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16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/>
                </a:tc>
              </a:tr>
              <a:tr h="4520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</a:rPr>
                        <a:t>Miloddan</a:t>
                      </a:r>
                      <a:r>
                        <a:rPr lang="ru-RU" sz="1600" dirty="0">
                          <a:effectLst/>
                        </a:rPr>
                        <a:t> 2000 </a:t>
                      </a:r>
                      <a:r>
                        <a:rPr lang="ru-RU" sz="1600" dirty="0" err="1">
                          <a:effectLst/>
                        </a:rPr>
                        <a:t>yil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err="1">
                          <a:effectLst/>
                        </a:rPr>
                        <a:t>ilgari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588645" algn="ctr"/>
                        </a:tabLst>
                      </a:pPr>
                      <a:r>
                        <a:rPr lang="ru-RU" sz="1600">
                          <a:effectLst/>
                        </a:rPr>
                        <a:t>	Antik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2000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0,03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90399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0 (</a:t>
                      </a:r>
                      <a:r>
                        <a:rPr lang="ru-RU" sz="1600" dirty="0" err="1">
                          <a:effectLst/>
                        </a:rPr>
                        <a:t>yangi</a:t>
                      </a:r>
                      <a:r>
                        <a:rPr lang="ru-RU" sz="1600" dirty="0">
                          <a:effectLst/>
                        </a:rPr>
                        <a:t> </a:t>
                      </a:r>
                      <a:r>
                        <a:rPr lang="ru-RU" sz="1600" dirty="0" err="1">
                          <a:effectLst/>
                        </a:rPr>
                        <a:t>era</a:t>
                      </a:r>
                      <a:r>
                        <a:rPr lang="ru-RU" sz="1600" dirty="0">
                          <a:effectLst/>
                        </a:rPr>
                        <a:t>)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Yangi earning boshlanishi, o`rta asrning dastlabki davri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2000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230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0,1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23714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1000-yil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O`rta asrlar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1000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305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0,02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4520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1500-yil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O`rta asrlarning yakuniy davri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440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0,1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6780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1650-yil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Yangi zamonning boshlanishi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150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550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0,3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23714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1800-yil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Yangi zamon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150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952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0,5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6780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1900-yil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Yangi zamonning yakuniy davri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100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1656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0,8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4520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1950-yil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Eng yangi zamon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50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2527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1,0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4520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1980-yil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Yaqin o`tgan davr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4430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1,9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23714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2001-yil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Hozirgi davr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33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6134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1,5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23714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2013-yil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7095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1,2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855048" y="-50374"/>
            <a:ext cx="648190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88963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88963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88963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88963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88963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88963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88963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88963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88963" algn="ct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8963" algn="ctr"/>
              </a:tabLst>
            </a:pP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Dunyo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aholisi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sonining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davrlar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bo`yicha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o`zgarishi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88963" algn="ctr"/>
              </a:tabLst>
            </a:pP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05918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7" name="Двойная стрелка влево/вправо 6"/>
          <p:cNvSpPr/>
          <p:nvPr/>
        </p:nvSpPr>
        <p:spPr>
          <a:xfrm>
            <a:off x="1083733" y="0"/>
            <a:ext cx="10566400" cy="2065867"/>
          </a:xfrm>
          <a:prstGeom prst="leftRightArrow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>
                <a:solidFill>
                  <a:schemeClr val="tx1"/>
                </a:solidFill>
              </a:rPr>
              <a:t>Aholi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dinamikasidagi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farqlar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mamlakatlarda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mavjud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aholi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soni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va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ular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egallagan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o'rinlarda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o‘z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aksini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topmoqda</a:t>
            </a:r>
            <a:r>
              <a:rPr lang="ru-RU" dirty="0">
                <a:solidFill>
                  <a:schemeClr val="tx1"/>
                </a:solidFill>
              </a:rPr>
              <a:t>. </a:t>
            </a:r>
            <a:r>
              <a:rPr lang="ru-RU" dirty="0" err="1">
                <a:solidFill>
                  <a:schemeClr val="tx1"/>
                </a:solidFill>
              </a:rPr>
              <a:t>Dunyoda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aholisining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soni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bo'yicha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yetakchi</a:t>
            </a:r>
            <a:r>
              <a:rPr lang="ru-RU" dirty="0">
                <a:solidFill>
                  <a:schemeClr val="tx1"/>
                </a:solidFill>
              </a:rPr>
              <a:t> 25 </a:t>
            </a:r>
            <a:r>
              <a:rPr lang="ru-RU" dirty="0" err="1">
                <a:solidFill>
                  <a:schemeClr val="tx1"/>
                </a:solidFill>
              </a:rPr>
              <a:t>mamlakat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aniqlanib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err="1">
                <a:solidFill>
                  <a:schemeClr val="tx1"/>
                </a:solidFill>
              </a:rPr>
              <a:t>ular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egallagan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o'rinlarda</a:t>
            </a:r>
            <a:r>
              <a:rPr lang="ru-RU" dirty="0">
                <a:solidFill>
                  <a:schemeClr val="tx1"/>
                </a:solidFill>
              </a:rPr>
              <a:t> 1985-2004-yillarda </a:t>
            </a:r>
            <a:r>
              <a:rPr lang="ru-RU" dirty="0" err="1">
                <a:solidFill>
                  <a:schemeClr val="tx1"/>
                </a:solidFill>
              </a:rPr>
              <a:t>bo`lib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o‘tgan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o'zgarishlarning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tahlili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quyidagi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xulosalarga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olib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keldi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Блок-схема: подготовка 7"/>
          <p:cNvSpPr/>
          <p:nvPr/>
        </p:nvSpPr>
        <p:spPr>
          <a:xfrm>
            <a:off x="0" y="3578578"/>
            <a:ext cx="3285067" cy="3279422"/>
          </a:xfrm>
          <a:prstGeom prst="flowChartPrepar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-  </a:t>
            </a:r>
            <a:r>
              <a:rPr lang="ru-RU" dirty="0" err="1">
                <a:solidFill>
                  <a:schemeClr val="tx1"/>
                </a:solidFill>
              </a:rPr>
              <a:t>ana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shu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yillarda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va</a:t>
            </a:r>
            <a:r>
              <a:rPr lang="ru-RU" dirty="0">
                <a:solidFill>
                  <a:schemeClr val="tx1"/>
                </a:solidFill>
              </a:rPr>
              <a:t> 2025-yillargacha </a:t>
            </a:r>
            <a:r>
              <a:rPr lang="ru-RU" dirty="0" err="1">
                <a:solidFill>
                  <a:schemeClr val="tx1"/>
                </a:solidFill>
              </a:rPr>
              <a:t>bo`lgan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davrda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birinchi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to`rtlik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mamlakatlarining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nomi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err="1">
                <a:solidFill>
                  <a:schemeClr val="tx1"/>
                </a:solidFill>
              </a:rPr>
              <a:t>o‘rni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o'zgarmaydi</a:t>
            </a:r>
            <a:r>
              <a:rPr lang="ru-RU" dirty="0">
                <a:solidFill>
                  <a:schemeClr val="tx1"/>
                </a:solidFill>
              </a:rPr>
              <a:t> (</a:t>
            </a:r>
            <a:r>
              <a:rPr lang="ru-RU" dirty="0" err="1">
                <a:solidFill>
                  <a:schemeClr val="tx1"/>
                </a:solidFill>
              </a:rPr>
              <a:t>Xitoy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err="1">
                <a:solidFill>
                  <a:schemeClr val="tx1"/>
                </a:solidFill>
              </a:rPr>
              <a:t>Hindiston</a:t>
            </a:r>
            <a:r>
              <a:rPr lang="ru-RU" dirty="0">
                <a:solidFill>
                  <a:schemeClr val="tx1"/>
                </a:solidFill>
              </a:rPr>
              <a:t>, AQSH, </a:t>
            </a:r>
            <a:r>
              <a:rPr lang="ru-RU" dirty="0" err="1">
                <a:solidFill>
                  <a:schemeClr val="tx1"/>
                </a:solidFill>
              </a:rPr>
              <a:t>Indoneziya</a:t>
            </a:r>
            <a:r>
              <a:rPr lang="ru-RU" dirty="0">
                <a:solidFill>
                  <a:schemeClr val="tx1"/>
                </a:solidFill>
              </a:rPr>
              <a:t>);</a:t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Блок-схема: подготовка 8"/>
          <p:cNvSpPr/>
          <p:nvPr/>
        </p:nvSpPr>
        <p:spPr>
          <a:xfrm>
            <a:off x="3683546" y="1794582"/>
            <a:ext cx="3536246" cy="3682823"/>
          </a:xfrm>
          <a:prstGeom prst="flowChartPreparation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just">
              <a:buFontTx/>
              <a:buChar char="-"/>
            </a:pPr>
            <a:r>
              <a:rPr lang="en-BZ" dirty="0" smtClean="0"/>
              <a:t>M</a:t>
            </a:r>
            <a:r>
              <a:rPr lang="ru-RU" dirty="0" err="1" smtClean="0"/>
              <a:t>amlakatlar</a:t>
            </a:r>
            <a:endParaRPr lang="en-US" dirty="0" smtClean="0"/>
          </a:p>
          <a:p>
            <a:pPr algn="just"/>
            <a:r>
              <a:rPr lang="ru-RU" dirty="0" err="1" smtClean="0"/>
              <a:t>aholisining</a:t>
            </a:r>
            <a:r>
              <a:rPr lang="ru-RU" dirty="0" smtClean="0"/>
              <a:t> </a:t>
            </a:r>
            <a:r>
              <a:rPr lang="ru-RU" dirty="0" err="1" smtClean="0"/>
              <a:t>sonidagi</a:t>
            </a:r>
            <a:r>
              <a:rPr lang="ru-RU" dirty="0" smtClean="0"/>
              <a:t> </a:t>
            </a:r>
            <a:r>
              <a:rPr lang="ru-RU" dirty="0" err="1" smtClean="0"/>
              <a:t>farq</a:t>
            </a:r>
            <a:r>
              <a:rPr lang="ru-RU" dirty="0" smtClean="0"/>
              <a:t> </a:t>
            </a:r>
            <a:r>
              <a:rPr lang="ru-RU" dirty="0" err="1" smtClean="0"/>
              <a:t>kamaymoqda</a:t>
            </a:r>
            <a:endParaRPr lang="en-US" dirty="0" smtClean="0"/>
          </a:p>
          <a:p>
            <a:pPr algn="just"/>
            <a:r>
              <a:rPr lang="ru-RU" dirty="0" smtClean="0"/>
              <a:t> </a:t>
            </a:r>
            <a:r>
              <a:rPr lang="ru-RU" dirty="0"/>
              <a:t>(</a:t>
            </a:r>
            <a:r>
              <a:rPr lang="ru-RU" dirty="0" err="1"/>
              <a:t>birinchi</a:t>
            </a:r>
            <a:r>
              <a:rPr lang="ru-RU" dirty="0"/>
              <a:t> </a:t>
            </a:r>
            <a:r>
              <a:rPr lang="ru-RU" dirty="0" err="1"/>
              <a:t>mamlakatda</a:t>
            </a:r>
            <a:r>
              <a:rPr lang="ru-RU" dirty="0"/>
              <a:t> 25 </a:t>
            </a:r>
            <a:r>
              <a:rPr lang="ru-RU" dirty="0" err="1"/>
              <a:t>mamlakatga</a:t>
            </a:r>
            <a:r>
              <a:rPr lang="ru-RU" dirty="0"/>
              <a:t> </a:t>
            </a:r>
            <a:r>
              <a:rPr lang="ru-RU" dirty="0" err="1"/>
              <a:t>nisbatan</a:t>
            </a:r>
            <a:r>
              <a:rPr lang="ru-RU" dirty="0"/>
              <a:t> </a:t>
            </a:r>
            <a:r>
              <a:rPr lang="ru-RU" dirty="0" err="1"/>
              <a:t>aholi</a:t>
            </a:r>
            <a:r>
              <a:rPr lang="ru-RU" dirty="0"/>
              <a:t> </a:t>
            </a:r>
            <a:r>
              <a:rPr lang="ru-RU" dirty="0" err="1"/>
              <a:t>soni</a:t>
            </a:r>
            <a:r>
              <a:rPr lang="ru-RU" dirty="0"/>
              <a:t> 28 </a:t>
            </a:r>
            <a:r>
              <a:rPr lang="ru-RU" dirty="0" err="1"/>
              <a:t>marotaba</a:t>
            </a:r>
            <a:r>
              <a:rPr lang="ru-RU" dirty="0"/>
              <a:t> </a:t>
            </a:r>
            <a:r>
              <a:rPr lang="ru-RU" dirty="0" err="1"/>
              <a:t>ko‘p</a:t>
            </a:r>
            <a:r>
              <a:rPr lang="ru-RU" dirty="0"/>
              <a:t> </a:t>
            </a:r>
            <a:r>
              <a:rPr lang="ru-RU" dirty="0" err="1"/>
              <a:t>bo'lgan</a:t>
            </a:r>
            <a:r>
              <a:rPr lang="ru-RU" dirty="0"/>
              <a:t> </a:t>
            </a:r>
            <a:r>
              <a:rPr lang="ru-RU" dirty="0" err="1"/>
              <a:t>bo'lsa</a:t>
            </a:r>
            <a:r>
              <a:rPr lang="ru-RU" dirty="0"/>
              <a:t>. </a:t>
            </a:r>
            <a:r>
              <a:rPr lang="ru-RU" dirty="0" err="1"/>
              <a:t>bu</a:t>
            </a:r>
            <a:r>
              <a:rPr lang="ru-RU" dirty="0"/>
              <a:t> </a:t>
            </a:r>
            <a:r>
              <a:rPr lang="ru-RU" dirty="0" err="1"/>
              <a:t>ko`rsatkich</a:t>
            </a:r>
            <a:r>
              <a:rPr lang="ru-RU" dirty="0"/>
              <a:t> 2013- </a:t>
            </a:r>
            <a:r>
              <a:rPr lang="ru-RU" dirty="0" err="1"/>
              <a:t>yilda</a:t>
            </a:r>
            <a:r>
              <a:rPr lang="ru-RU" dirty="0"/>
              <a:t> 25 </a:t>
            </a:r>
            <a:r>
              <a:rPr lang="ru-RU" dirty="0" err="1"/>
              <a:t>martaga</a:t>
            </a:r>
            <a:r>
              <a:rPr lang="ru-RU" dirty="0"/>
              <a:t> </a:t>
            </a:r>
            <a:r>
              <a:rPr lang="ru-RU" dirty="0" err="1"/>
              <a:t>teng</a:t>
            </a:r>
            <a:r>
              <a:rPr lang="ru-RU" dirty="0"/>
              <a:t> </a:t>
            </a:r>
            <a:r>
              <a:rPr lang="ru-RU" dirty="0" err="1"/>
              <a:t>bo‘ldi</a:t>
            </a:r>
            <a:r>
              <a:rPr lang="ru-RU" dirty="0"/>
              <a:t>);</a:t>
            </a:r>
            <a:br>
              <a:rPr lang="ru-RU" dirty="0"/>
            </a:br>
            <a:endParaRPr lang="ru-RU" dirty="0"/>
          </a:p>
        </p:txBody>
      </p:sp>
      <p:sp>
        <p:nvSpPr>
          <p:cNvPr id="10" name="Блок-схема: подготовка 9"/>
          <p:cNvSpPr/>
          <p:nvPr/>
        </p:nvSpPr>
        <p:spPr>
          <a:xfrm>
            <a:off x="7761659" y="2686757"/>
            <a:ext cx="4413955" cy="4171243"/>
          </a:xfrm>
          <a:prstGeom prst="flowChartPreparatio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-  </a:t>
            </a:r>
            <a:r>
              <a:rPr lang="ru-RU" dirty="0" err="1">
                <a:solidFill>
                  <a:schemeClr val="tx1"/>
                </a:solidFill>
              </a:rPr>
              <a:t>ushbu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mamlakatlarning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asosiy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qismi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Osiyoga</a:t>
            </a:r>
            <a:r>
              <a:rPr lang="ru-RU" dirty="0">
                <a:solidFill>
                  <a:schemeClr val="tx1"/>
                </a:solidFill>
              </a:rPr>
              <a:t> (1985-yilda 11 </a:t>
            </a:r>
            <a:r>
              <a:rPr lang="ru-RU" dirty="0" err="1">
                <a:solidFill>
                  <a:schemeClr val="tx1"/>
                </a:solidFill>
              </a:rPr>
              <a:t>ta</a:t>
            </a:r>
            <a:r>
              <a:rPr lang="ru-RU" dirty="0">
                <a:solidFill>
                  <a:schemeClr val="tx1"/>
                </a:solidFill>
              </a:rPr>
              <a:t>, 2013-yilda 12 </a:t>
            </a:r>
            <a:r>
              <a:rPr lang="ru-RU" dirty="0" err="1">
                <a:solidFill>
                  <a:schemeClr val="tx1"/>
                </a:solidFill>
              </a:rPr>
              <a:t>ta</a:t>
            </a:r>
            <a:r>
              <a:rPr lang="ru-RU" dirty="0">
                <a:solidFill>
                  <a:schemeClr val="tx1"/>
                </a:solidFill>
              </a:rPr>
              <a:t>) </a:t>
            </a:r>
            <a:r>
              <a:rPr lang="ru-RU" dirty="0" err="1">
                <a:solidFill>
                  <a:schemeClr val="tx1"/>
                </a:solidFill>
              </a:rPr>
              <a:t>to‘g‘ri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keladi</a:t>
            </a:r>
            <a:r>
              <a:rPr lang="ru-RU" dirty="0">
                <a:solidFill>
                  <a:schemeClr val="tx1"/>
                </a:solidFill>
              </a:rPr>
              <a:t>. </a:t>
            </a:r>
            <a:r>
              <a:rPr lang="ru-RU" dirty="0" err="1">
                <a:solidFill>
                  <a:schemeClr val="tx1"/>
                </a:solidFill>
              </a:rPr>
              <a:t>Yevropada</a:t>
            </a:r>
            <a:r>
              <a:rPr lang="ru-RU" dirty="0">
                <a:solidFill>
                  <a:schemeClr val="tx1"/>
                </a:solidFill>
              </a:rPr>
              <a:t> 1985-yilda 6 </a:t>
            </a:r>
            <a:r>
              <a:rPr lang="ru-RU" dirty="0" err="1">
                <a:solidFill>
                  <a:schemeClr val="tx1"/>
                </a:solidFill>
              </a:rPr>
              <a:t>ta</a:t>
            </a:r>
            <a:r>
              <a:rPr lang="ru-RU" dirty="0">
                <a:solidFill>
                  <a:schemeClr val="tx1"/>
                </a:solidFill>
              </a:rPr>
              <a:t>, 2013-yilda 5 </a:t>
            </a:r>
            <a:r>
              <a:rPr lang="ru-RU" dirty="0" err="1">
                <a:solidFill>
                  <a:schemeClr val="tx1"/>
                </a:solidFill>
              </a:rPr>
              <a:t>ta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shunday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mamlakat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bo'lgan</a:t>
            </a:r>
            <a:r>
              <a:rPr lang="ru-RU" dirty="0">
                <a:solidFill>
                  <a:schemeClr val="tx1"/>
                </a:solidFill>
              </a:rPr>
              <a:t>. </a:t>
            </a:r>
            <a:r>
              <a:rPr lang="ru-RU" dirty="0" err="1">
                <a:solidFill>
                  <a:schemeClr val="tx1"/>
                </a:solidFill>
              </a:rPr>
              <a:t>Bu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ko'rsatkichlar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Amerika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bo'yicha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tegishli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tarzda</a:t>
            </a:r>
            <a:r>
              <a:rPr lang="ru-RU" dirty="0">
                <a:solidFill>
                  <a:schemeClr val="tx1"/>
                </a:solidFill>
              </a:rPr>
              <a:t> 3 </a:t>
            </a:r>
            <a:r>
              <a:rPr lang="ru-RU" dirty="0" err="1">
                <a:solidFill>
                  <a:schemeClr val="tx1"/>
                </a:solidFill>
              </a:rPr>
              <a:t>va</a:t>
            </a:r>
            <a:r>
              <a:rPr lang="ru-RU" dirty="0">
                <a:solidFill>
                  <a:schemeClr val="tx1"/>
                </a:solidFill>
              </a:rPr>
              <a:t> 3 </a:t>
            </a:r>
            <a:r>
              <a:rPr lang="ru-RU" dirty="0" err="1">
                <a:solidFill>
                  <a:schemeClr val="tx1"/>
                </a:solidFill>
              </a:rPr>
              <a:t>ga</a:t>
            </a:r>
            <a:r>
              <a:rPr lang="ru-RU" dirty="0">
                <a:solidFill>
                  <a:schemeClr val="tx1"/>
                </a:solidFill>
              </a:rPr>
              <a:t>, </a:t>
            </a:r>
            <a:r>
              <a:rPr lang="ru-RU" dirty="0" err="1">
                <a:solidFill>
                  <a:schemeClr val="tx1"/>
                </a:solidFill>
              </a:rPr>
              <a:t>Afiikada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ham</a:t>
            </a:r>
            <a:r>
              <a:rPr lang="ru-RU" dirty="0">
                <a:solidFill>
                  <a:schemeClr val="tx1"/>
                </a:solidFill>
              </a:rPr>
              <a:t> 3 </a:t>
            </a:r>
            <a:r>
              <a:rPr lang="ru-RU" dirty="0" err="1">
                <a:solidFill>
                  <a:schemeClr val="tx1"/>
                </a:solidFill>
              </a:rPr>
              <a:t>va</a:t>
            </a:r>
            <a:r>
              <a:rPr lang="ru-RU" dirty="0">
                <a:solidFill>
                  <a:schemeClr val="tx1"/>
                </a:solidFill>
              </a:rPr>
              <a:t> 4 </a:t>
            </a:r>
            <a:r>
              <a:rPr lang="ru-RU" dirty="0" err="1">
                <a:solidFill>
                  <a:schemeClr val="tx1"/>
                </a:solidFill>
              </a:rPr>
              <a:t>ga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tengdir</a:t>
            </a:r>
            <a:r>
              <a:rPr lang="ru-RU" dirty="0">
                <a:solidFill>
                  <a:schemeClr val="tx1"/>
                </a:solidFill>
              </a:rPr>
              <a:t>. </a:t>
            </a:r>
            <a:r>
              <a:rPr lang="ru-RU" dirty="0" err="1">
                <a:solidFill>
                  <a:schemeClr val="tx1"/>
                </a:solidFill>
              </a:rPr>
              <a:t>Ikki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Yevrosiyo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mamlakati</a:t>
            </a:r>
            <a:r>
              <a:rPr lang="ru-RU" dirty="0">
                <a:solidFill>
                  <a:schemeClr val="tx1"/>
                </a:solidFill>
              </a:rPr>
              <a:t>: </a:t>
            </a:r>
            <a:r>
              <a:rPr lang="ru-RU" dirty="0" err="1">
                <a:solidFill>
                  <a:schemeClr val="tx1"/>
                </a:solidFill>
              </a:rPr>
              <a:t>Rossiya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va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Turkiya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alohida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guruhga</a:t>
            </a:r>
            <a:r>
              <a:rPr lang="ru-RU" dirty="0">
                <a:solidFill>
                  <a:schemeClr val="tx1"/>
                </a:solidFill>
              </a:rPr>
              <a:t> </a:t>
            </a:r>
            <a:r>
              <a:rPr lang="ru-RU" dirty="0" err="1">
                <a:solidFill>
                  <a:schemeClr val="tx1"/>
                </a:solidFill>
              </a:rPr>
              <a:t>kiritilgan</a:t>
            </a:r>
            <a:r>
              <a:rPr lang="ru-RU" dirty="0">
                <a:solidFill>
                  <a:schemeClr val="tx1"/>
                </a:solidFill>
              </a:rPr>
              <a:t>.</a:t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Выгнутая вправо стрелка 12"/>
          <p:cNvSpPr/>
          <p:nvPr/>
        </p:nvSpPr>
        <p:spPr>
          <a:xfrm rot="14044605">
            <a:off x="2597928" y="1665588"/>
            <a:ext cx="613589" cy="1718060"/>
          </a:xfrm>
          <a:prstGeom prst="curvedLef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Выгнутая вправо стрелка 13"/>
          <p:cNvSpPr/>
          <p:nvPr/>
        </p:nvSpPr>
        <p:spPr>
          <a:xfrm rot="18247668">
            <a:off x="7296950" y="1571705"/>
            <a:ext cx="764316" cy="1656205"/>
          </a:xfrm>
          <a:prstGeom prst="curvedLef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282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3" grpId="0" animBg="1"/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Блок-схема: альтернативный процесс 4"/>
          <p:cNvSpPr/>
          <p:nvPr/>
        </p:nvSpPr>
        <p:spPr>
          <a:xfrm>
            <a:off x="440267" y="380294"/>
            <a:ext cx="5655733" cy="5298017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400" b="1" dirty="0">
                <a:solidFill>
                  <a:schemeClr val="tx1"/>
                </a:solidFill>
              </a:rPr>
              <a:t>  </a:t>
            </a:r>
            <a:r>
              <a:rPr lang="ru-RU" sz="2400" b="1" dirty="0" err="1">
                <a:solidFill>
                  <a:schemeClr val="tx1"/>
                </a:solidFill>
              </a:rPr>
              <a:t>Dunyo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va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uning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qit’alari</a:t>
            </a:r>
            <a:r>
              <a:rPr lang="ru-RU" sz="2400" b="1" dirty="0">
                <a:solidFill>
                  <a:schemeClr val="tx1"/>
                </a:solidFill>
              </a:rPr>
              <a:t>, </a:t>
            </a:r>
            <a:r>
              <a:rPr lang="ru-RU" sz="2400" b="1" dirty="0" err="1">
                <a:solidFill>
                  <a:schemeClr val="tx1"/>
                </a:solidFill>
              </a:rPr>
              <a:t>materiklari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hamda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ayrim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regionlari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bo'yicha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aholi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tabiiy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harakatini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ifodalovchi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koeffitsientlar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quyidagi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jadvalda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berilgan</a:t>
            </a:r>
            <a:r>
              <a:rPr lang="ru-RU" sz="2400" b="1" dirty="0">
                <a:solidFill>
                  <a:schemeClr val="tx1"/>
                </a:solidFill>
              </a:rPr>
              <a:t>. </a:t>
            </a:r>
            <a:r>
              <a:rPr lang="ru-RU" sz="2400" b="1" dirty="0" err="1">
                <a:solidFill>
                  <a:schemeClr val="tx1"/>
                </a:solidFill>
              </a:rPr>
              <a:t>Dunyoda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yuqori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darajadagi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tug'ilish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koeffitsientlari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Afrika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materigiga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regionlar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ichida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Afrikaning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barcha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hududlariga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hamda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Markaziy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Amerika</a:t>
            </a:r>
            <a:r>
              <a:rPr lang="ru-RU" sz="2400" b="1" dirty="0">
                <a:solidFill>
                  <a:schemeClr val="tx1"/>
                </a:solidFill>
              </a:rPr>
              <a:t>, </a:t>
            </a:r>
            <a:r>
              <a:rPr lang="ru-RU" sz="2400" b="1" dirty="0" err="1">
                <a:solidFill>
                  <a:schemeClr val="tx1"/>
                </a:solidFill>
              </a:rPr>
              <a:t>Janubiy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va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Janubi-g'arbiy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Osiyo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regionlariga</a:t>
            </a:r>
            <a:r>
              <a:rPr lang="ru-RU" sz="2400" b="1" dirty="0">
                <a:solidFill>
                  <a:schemeClr val="tx1"/>
                </a:solidFill>
              </a:rPr>
              <a:t>, </a:t>
            </a:r>
            <a:r>
              <a:rPr lang="ru-RU" sz="2400" b="1" dirty="0" err="1">
                <a:solidFill>
                  <a:schemeClr val="tx1"/>
                </a:solidFill>
              </a:rPr>
              <a:t>past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darajadagi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tug'ilish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koeffitsientlari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esa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Shimoliy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Amerika</a:t>
            </a:r>
            <a:r>
              <a:rPr lang="ru-RU" sz="2400" b="1" dirty="0">
                <a:solidFill>
                  <a:schemeClr val="tx1"/>
                </a:solidFill>
              </a:rPr>
              <a:t>, </a:t>
            </a:r>
            <a:r>
              <a:rPr lang="ru-RU" sz="2400" b="1" dirty="0" err="1">
                <a:solidFill>
                  <a:schemeClr val="tx1"/>
                </a:solidFill>
              </a:rPr>
              <a:t>Sharqiy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Osiyo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hamda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Avstraliya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va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Okeaniyaga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xosdir</a:t>
            </a:r>
            <a:r>
              <a:rPr lang="ru-RU" sz="2400" b="1" dirty="0">
                <a:solidFill>
                  <a:schemeClr val="tx1"/>
                </a:solidFill>
              </a:rPr>
              <a:t>.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2636" y="3429000"/>
            <a:ext cx="4669363" cy="3429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2637" y="1"/>
            <a:ext cx="4669363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48870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8024060"/>
              </p:ext>
            </p:extLst>
          </p:nvPr>
        </p:nvGraphicFramePr>
        <p:xfrm>
          <a:off x="0" y="926318"/>
          <a:ext cx="12192001" cy="633483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14882"/>
                <a:gridCol w="1375900"/>
                <a:gridCol w="1471449"/>
                <a:gridCol w="1566999"/>
                <a:gridCol w="2121177"/>
                <a:gridCol w="1280352"/>
                <a:gridCol w="1261242"/>
              </a:tblGrid>
              <a:tr h="558813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Qit`a</a:t>
                      </a:r>
                      <a:r>
                        <a:rPr lang="en-US" sz="2000" dirty="0">
                          <a:effectLst/>
                        </a:rPr>
                        <a:t>, </a:t>
                      </a:r>
                      <a:r>
                        <a:rPr lang="en-US" sz="2000" dirty="0" err="1">
                          <a:effectLst/>
                        </a:rPr>
                        <a:t>materik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mintaqalar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Tug`ilish koeff.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O`lim koeff.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Tabiiy o`sish koeff.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Go`daklar o`limi koeff. </a:t>
                      </a:r>
                      <a:r>
                        <a:rPr lang="ru-RU" sz="2000">
                          <a:effectLst/>
                        </a:rPr>
                        <a:t>(5 yoshgacha bo`lgan 1000 bolaga)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300">
                          <a:effectLst/>
                        </a:rPr>
                        <a:t>O`rtacha umr davri</a:t>
                      </a:r>
                      <a:endParaRPr lang="ru-RU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3821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erkaklar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ayollar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2858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</a:rPr>
                        <a:t>Butun</a:t>
                      </a:r>
                      <a:r>
                        <a:rPr lang="ru-RU" sz="2000" dirty="0">
                          <a:effectLst/>
                        </a:rPr>
                        <a:t> </a:t>
                      </a:r>
                      <a:r>
                        <a:rPr lang="ru-RU" sz="2000" dirty="0" err="1">
                          <a:effectLst/>
                        </a:rPr>
                        <a:t>dunyo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21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9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12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73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66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69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2858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</a:rPr>
                        <a:t>Afrika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34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13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21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114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53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55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5588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Amerika</a:t>
                      </a:r>
                      <a:r>
                        <a:rPr lang="en-US" sz="2000" dirty="0">
                          <a:effectLst/>
                        </a:rPr>
                        <a:t>, </a:t>
                      </a:r>
                      <a:r>
                        <a:rPr lang="en-US" sz="2000" dirty="0" err="1">
                          <a:effectLst/>
                        </a:rPr>
                        <a:t>o`rtacha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ko`rsatkich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8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12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24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73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77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2858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</a:rPr>
                        <a:t>Shimoliy</a:t>
                      </a:r>
                      <a:r>
                        <a:rPr lang="ru-RU" sz="2000" dirty="0">
                          <a:effectLst/>
                        </a:rPr>
                        <a:t> </a:t>
                      </a:r>
                      <a:r>
                        <a:rPr lang="ru-RU" sz="2000" dirty="0" err="1">
                          <a:effectLst/>
                        </a:rPr>
                        <a:t>Amerika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19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8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11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7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77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82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2858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</a:rPr>
                        <a:t>Markaziy</a:t>
                      </a:r>
                      <a:r>
                        <a:rPr lang="ru-RU" sz="2000" dirty="0">
                          <a:effectLst/>
                        </a:rPr>
                        <a:t> </a:t>
                      </a:r>
                      <a:r>
                        <a:rPr lang="ru-RU" sz="2000" dirty="0" err="1">
                          <a:effectLst/>
                        </a:rPr>
                        <a:t>Amerika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23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7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16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26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70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75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2858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</a:rPr>
                        <a:t>Janubiy</a:t>
                      </a:r>
                      <a:r>
                        <a:rPr lang="ru-RU" sz="2000" dirty="0">
                          <a:effectLst/>
                        </a:rPr>
                        <a:t> </a:t>
                      </a:r>
                      <a:r>
                        <a:rPr lang="ru-RU" sz="2000" dirty="0" err="1">
                          <a:effectLst/>
                        </a:rPr>
                        <a:t>Amerika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21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8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13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23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69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73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2858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</a:rPr>
                        <a:t>Karib</a:t>
                      </a:r>
                      <a:r>
                        <a:rPr lang="ru-RU" sz="2000" dirty="0">
                          <a:effectLst/>
                        </a:rPr>
                        <a:t> </a:t>
                      </a:r>
                      <a:r>
                        <a:rPr lang="ru-RU" sz="2000" dirty="0" err="1">
                          <a:effectLst/>
                        </a:rPr>
                        <a:t>havzasi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21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8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13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28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69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72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5588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Osiyo</a:t>
                      </a:r>
                      <a:r>
                        <a:rPr lang="en-US" sz="2000" dirty="0">
                          <a:effectLst/>
                        </a:rPr>
                        <a:t>, </a:t>
                      </a:r>
                      <a:r>
                        <a:rPr lang="en-US" sz="2000" dirty="0" err="1">
                          <a:effectLst/>
                        </a:rPr>
                        <a:t>o`rtacha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ko`rsatkich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23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9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14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68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65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68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2858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</a:rPr>
                        <a:t>Janubi-g`arbiy</a:t>
                      </a:r>
                      <a:r>
                        <a:rPr lang="ru-RU" sz="2000" dirty="0">
                          <a:effectLst/>
                        </a:rPr>
                        <a:t> </a:t>
                      </a:r>
                      <a:r>
                        <a:rPr lang="ru-RU" sz="2000" dirty="0" err="1">
                          <a:effectLst/>
                        </a:rPr>
                        <a:t>Osiyo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26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9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17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86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63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64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2858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</a:rPr>
                        <a:t>Janubi-sharqiy</a:t>
                      </a:r>
                      <a:r>
                        <a:rPr lang="ru-RU" sz="2000" dirty="0">
                          <a:effectLst/>
                        </a:rPr>
                        <a:t> </a:t>
                      </a:r>
                      <a:r>
                        <a:rPr lang="ru-RU" sz="2000" dirty="0" err="1">
                          <a:effectLst/>
                        </a:rPr>
                        <a:t>Osiyo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23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8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51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64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67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2858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</a:rPr>
                        <a:t>Sharqiy</a:t>
                      </a:r>
                      <a:r>
                        <a:rPr lang="ru-RU" sz="2000" dirty="0">
                          <a:effectLst/>
                        </a:rPr>
                        <a:t> </a:t>
                      </a:r>
                      <a:r>
                        <a:rPr lang="ru-RU" sz="2000" dirty="0" err="1">
                          <a:effectLst/>
                        </a:rPr>
                        <a:t>Osiyo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16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6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29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71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75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2858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</a:rPr>
                        <a:t>Rossiya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11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14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3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13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60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</a:rPr>
                        <a:t>72</a:t>
                      </a:r>
                      <a:endParaRPr lang="ru-RU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5588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>
                          <a:effectLst/>
                        </a:rPr>
                        <a:t>Avstraliya</a:t>
                      </a:r>
                      <a:r>
                        <a:rPr lang="ru-RU" sz="2000" dirty="0">
                          <a:effectLst/>
                        </a:rPr>
                        <a:t> </a:t>
                      </a:r>
                      <a:r>
                        <a:rPr lang="ru-RU" sz="2000" dirty="0" err="1">
                          <a:effectLst/>
                        </a:rPr>
                        <a:t>va</a:t>
                      </a:r>
                      <a:r>
                        <a:rPr lang="ru-RU" sz="2000" dirty="0">
                          <a:effectLst/>
                        </a:rPr>
                        <a:t> </a:t>
                      </a:r>
                      <a:r>
                        <a:rPr lang="ru-RU" sz="2000" dirty="0" err="1">
                          <a:effectLst/>
                        </a:rPr>
                        <a:t>Okeaniya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17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8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9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7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75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78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812280" y="95324"/>
            <a:ext cx="6567439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rgbClr val="2C3E5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Tug`ilish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rgbClr val="2C3E5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rgbClr val="2C3E5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o`lim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rgbClr val="2C3E5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rgbClr val="2C3E5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rgbClr val="2C3E5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rgbClr val="2C3E5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rgbClr val="2C3E5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rgbClr val="2C3E5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ko`payish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rgbClr val="2C3E5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rgbClr val="2C3E5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koeffitsiyentlari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rgbClr val="2C3E5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(1000 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rgbClr val="2C3E5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kishiga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rgbClr val="2C3E5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rgbClr val="2C3E5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rgbClr val="2C3E5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2012-yilgi 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rgbClr val="2C3E5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ma`lumotlar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rgbClr val="2C3E5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kumimoji="0" lang="en-US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5816155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3" name="Прямоугольник 2"/>
          <p:cNvSpPr/>
          <p:nvPr/>
        </p:nvSpPr>
        <p:spPr>
          <a:xfrm>
            <a:off x="160867" y="365125"/>
            <a:ext cx="6096000" cy="61247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Bolalar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o`limi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mamlakatning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iqtisodiy-ijtimoiy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taraqqiyot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darajasi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teskari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aloqaga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Iqtisodiy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jihatdan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rivojlangan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mamlakatlarda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bolalar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o`limi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koeffitsiyenti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3 (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Shvetsiya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8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promillegacha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(AQSH)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o`zgaradi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Ijtimoiy-siyosiy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vaziyati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beqaror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iqtisodiy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qoloq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bo`lgan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mamlakatlarda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mazkur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ko`rsatkich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odatda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100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ortiq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ayrim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hollarda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200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yuqori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darajaga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Nigeriya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240, Serra-Leone - 250)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egaligi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ajralib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turadi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b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8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6867" y="260439"/>
            <a:ext cx="5633508" cy="633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135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  <p:sp>
        <p:nvSpPr>
          <p:cNvPr id="7" name="Лента лицом вниз 6"/>
          <p:cNvSpPr/>
          <p:nvPr/>
        </p:nvSpPr>
        <p:spPr>
          <a:xfrm>
            <a:off x="0" y="0"/>
            <a:ext cx="12192000" cy="6858000"/>
          </a:xfrm>
          <a:prstGeom prst="ribbon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400" dirty="0"/>
              <a:t>  </a:t>
            </a:r>
            <a:r>
              <a:rPr lang="en-US" sz="2400" dirty="0" err="1"/>
              <a:t>Yer</a:t>
            </a:r>
            <a:r>
              <a:rPr lang="en-US" sz="2400" dirty="0"/>
              <a:t> </a:t>
            </a:r>
            <a:r>
              <a:rPr lang="en-US" sz="2400" dirty="0" err="1"/>
              <a:t>shari</a:t>
            </a:r>
            <a:r>
              <a:rPr lang="en-US" sz="2400" dirty="0"/>
              <a:t> </a:t>
            </a:r>
            <a:r>
              <a:rPr lang="en-US" sz="2400" dirty="0" err="1"/>
              <a:t>aholisining</a:t>
            </a:r>
            <a:r>
              <a:rPr lang="en-US" sz="2400" dirty="0"/>
              <a:t> </a:t>
            </a:r>
            <a:r>
              <a:rPr lang="en-US" sz="2400" dirty="0" err="1"/>
              <a:t>o`rtacha</a:t>
            </a:r>
            <a:r>
              <a:rPr lang="en-US" sz="2400" dirty="0"/>
              <a:t> </a:t>
            </a:r>
            <a:r>
              <a:rPr lang="en-US" sz="2400" dirty="0" err="1"/>
              <a:t>umr</a:t>
            </a:r>
            <a:r>
              <a:rPr lang="en-US" sz="2400" dirty="0"/>
              <a:t> </a:t>
            </a:r>
            <a:r>
              <a:rPr lang="en-US" sz="2400" dirty="0" err="1"/>
              <a:t>davri</a:t>
            </a:r>
            <a:r>
              <a:rPr lang="en-US" sz="2400" dirty="0"/>
              <a:t> 2012-yilda 67 </a:t>
            </a:r>
            <a:r>
              <a:rPr lang="en-US" sz="2400" dirty="0" err="1"/>
              <a:t>yoshga</a:t>
            </a:r>
            <a:r>
              <a:rPr lang="en-US" sz="2400" dirty="0"/>
              <a:t> </a:t>
            </a:r>
            <a:r>
              <a:rPr lang="en-US" sz="2400" dirty="0" err="1"/>
              <a:t>teng</a:t>
            </a:r>
            <a:r>
              <a:rPr lang="en-US" sz="2400" dirty="0"/>
              <a:t> </a:t>
            </a:r>
            <a:r>
              <a:rPr lang="en-US" sz="2400" dirty="0" err="1"/>
              <a:t>bo`ldi</a:t>
            </a:r>
            <a:r>
              <a:rPr lang="en-US" sz="2400" dirty="0"/>
              <a:t>. Bu </a:t>
            </a:r>
            <a:r>
              <a:rPr lang="en-US" sz="2400" dirty="0" err="1"/>
              <a:t>ko`rsatkich</a:t>
            </a:r>
            <a:r>
              <a:rPr lang="en-US" sz="2400" dirty="0"/>
              <a:t> </a:t>
            </a:r>
            <a:r>
              <a:rPr lang="en-US" sz="2400" dirty="0" err="1"/>
              <a:t>iqtisodiy</a:t>
            </a:r>
            <a:r>
              <a:rPr lang="en-US" sz="2400" dirty="0"/>
              <a:t> </a:t>
            </a:r>
            <a:r>
              <a:rPr lang="en-US" sz="2400" dirty="0" err="1"/>
              <a:t>rivojlangan</a:t>
            </a:r>
            <a:r>
              <a:rPr lang="en-US" sz="2400" dirty="0"/>
              <a:t> </a:t>
            </a:r>
            <a:r>
              <a:rPr lang="en-US" sz="2400" dirty="0" err="1"/>
              <a:t>mamlakatlarda</a:t>
            </a:r>
            <a:r>
              <a:rPr lang="en-US" sz="2400" dirty="0"/>
              <a:t> (</a:t>
            </a:r>
            <a:r>
              <a:rPr lang="en-US" sz="2400" dirty="0" err="1"/>
              <a:t>Yaponiya</a:t>
            </a:r>
            <a:r>
              <a:rPr lang="en-US" sz="2400" dirty="0"/>
              <a:t>, </a:t>
            </a:r>
            <a:r>
              <a:rPr lang="en-US" sz="2400" dirty="0" err="1"/>
              <a:t>Shvetsiya</a:t>
            </a:r>
            <a:r>
              <a:rPr lang="en-US" sz="2400" dirty="0"/>
              <a:t>, </a:t>
            </a:r>
            <a:r>
              <a:rPr lang="en-US" sz="2400" dirty="0" err="1"/>
              <a:t>Shveysariya</a:t>
            </a:r>
            <a:r>
              <a:rPr lang="en-US" sz="2400" dirty="0"/>
              <a:t> ... </a:t>
            </a:r>
            <a:r>
              <a:rPr lang="en-US" sz="2400" dirty="0" err="1"/>
              <a:t>jami</a:t>
            </a:r>
            <a:r>
              <a:rPr lang="en-US" sz="2400" dirty="0"/>
              <a:t> 29 </a:t>
            </a:r>
            <a:r>
              <a:rPr lang="en-US" sz="2400" dirty="0" err="1"/>
              <a:t>davlat</a:t>
            </a:r>
            <a:r>
              <a:rPr lang="en-US" sz="2400" dirty="0"/>
              <a:t>) 78-83 </a:t>
            </a:r>
            <a:r>
              <a:rPr lang="en-US" sz="2400" dirty="0" err="1"/>
              <a:t>yoshni</a:t>
            </a:r>
            <a:r>
              <a:rPr lang="en-US" sz="2400" dirty="0"/>
              <a:t>, </a:t>
            </a:r>
            <a:r>
              <a:rPr lang="en-US" sz="2400" dirty="0" err="1"/>
              <a:t>qoloq</a:t>
            </a:r>
            <a:r>
              <a:rPr lang="en-US" sz="2400" dirty="0"/>
              <a:t> </a:t>
            </a:r>
            <a:r>
              <a:rPr lang="en-US" sz="2400" dirty="0" err="1"/>
              <a:t>mamlakatlarda</a:t>
            </a:r>
            <a:r>
              <a:rPr lang="en-US" sz="2400" dirty="0"/>
              <a:t> (80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ortiq</a:t>
            </a:r>
            <a:r>
              <a:rPr lang="en-US" sz="2400" dirty="0"/>
              <a:t>) 39-59 </a:t>
            </a:r>
            <a:r>
              <a:rPr lang="en-US" sz="2400" dirty="0" err="1"/>
              <a:t>yoshni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etdi</a:t>
            </a:r>
            <a:r>
              <a:rPr lang="en-US" sz="2400" dirty="0"/>
              <a:t>. </a:t>
            </a:r>
            <a:r>
              <a:rPr lang="en-US" sz="2400" dirty="0" err="1"/>
              <a:t>O`rtacha</a:t>
            </a:r>
            <a:r>
              <a:rPr lang="en-US" sz="2400" dirty="0"/>
              <a:t> </a:t>
            </a:r>
            <a:r>
              <a:rPr lang="en-US" sz="2400" dirty="0" err="1"/>
              <a:t>umr</a:t>
            </a:r>
            <a:r>
              <a:rPr lang="en-US" sz="2400" dirty="0"/>
              <a:t> </a:t>
            </a:r>
            <a:r>
              <a:rPr lang="en-US" sz="2400" dirty="0" err="1"/>
              <a:t>davrining</a:t>
            </a:r>
            <a:r>
              <a:rPr lang="en-US" sz="2400" dirty="0"/>
              <a:t> </a:t>
            </a:r>
            <a:r>
              <a:rPr lang="en-US" sz="2400" dirty="0" err="1"/>
              <a:t>eng</a:t>
            </a:r>
            <a:r>
              <a:rPr lang="en-US" sz="2400" dirty="0"/>
              <a:t> </a:t>
            </a:r>
            <a:r>
              <a:rPr lang="en-US" sz="2400" dirty="0" err="1"/>
              <a:t>yuqori</a:t>
            </a:r>
            <a:r>
              <a:rPr lang="en-US" sz="2400" dirty="0"/>
              <a:t> </a:t>
            </a:r>
            <a:r>
              <a:rPr lang="en-US" sz="2400" dirty="0" err="1"/>
              <a:t>ko`rsatkichlari</a:t>
            </a:r>
            <a:r>
              <a:rPr lang="en-US" sz="2400" dirty="0"/>
              <a:t> </a:t>
            </a:r>
            <a:r>
              <a:rPr lang="en-US" sz="2400" dirty="0" err="1"/>
              <a:t>Yaponiyaga</a:t>
            </a:r>
            <a:r>
              <a:rPr lang="en-US" sz="2400" dirty="0"/>
              <a:t> (83 </a:t>
            </a:r>
            <a:r>
              <a:rPr lang="en-US" sz="2400" dirty="0" err="1"/>
              <a:t>yosh</a:t>
            </a:r>
            <a:r>
              <a:rPr lang="en-US" sz="2400" dirty="0"/>
              <a:t>) </a:t>
            </a:r>
            <a:r>
              <a:rPr lang="en-US" sz="2400" dirty="0" err="1"/>
              <a:t>hamda</a:t>
            </a:r>
            <a:r>
              <a:rPr lang="en-US" sz="2400" dirty="0"/>
              <a:t> </a:t>
            </a:r>
            <a:r>
              <a:rPr lang="en-US" sz="2400" dirty="0" err="1"/>
              <a:t>Shvetsiya</a:t>
            </a:r>
            <a:r>
              <a:rPr lang="en-US" sz="2400" dirty="0"/>
              <a:t>, </a:t>
            </a:r>
            <a:r>
              <a:rPr lang="en-US" sz="2400" dirty="0" err="1"/>
              <a:t>Shveysariya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Islandiyaga</a:t>
            </a:r>
            <a:r>
              <a:rPr lang="en-US" sz="2400" dirty="0"/>
              <a:t> (81 </a:t>
            </a:r>
            <a:r>
              <a:rPr lang="en-US" sz="2400" dirty="0" err="1"/>
              <a:t>yosh</a:t>
            </a:r>
            <a:r>
              <a:rPr lang="en-US" sz="2400" dirty="0"/>
              <a:t>), </a:t>
            </a:r>
            <a:r>
              <a:rPr lang="en-US" sz="2400" dirty="0" err="1"/>
              <a:t>Avstraliya</a:t>
            </a:r>
            <a:r>
              <a:rPr lang="en-US" sz="2400" dirty="0"/>
              <a:t>, </a:t>
            </a:r>
            <a:r>
              <a:rPr lang="en-US" sz="2400" dirty="0" err="1"/>
              <a:t>Kanada</a:t>
            </a:r>
            <a:r>
              <a:rPr lang="en-US" sz="2400" dirty="0"/>
              <a:t>, </a:t>
            </a:r>
            <a:r>
              <a:rPr lang="en-US" sz="2400" dirty="0" err="1"/>
              <a:t>Avstriya</a:t>
            </a:r>
            <a:r>
              <a:rPr lang="en-US" sz="2400" dirty="0"/>
              <a:t>, </a:t>
            </a:r>
            <a:r>
              <a:rPr lang="en-US" sz="2400" dirty="0" err="1"/>
              <a:t>Isroil</a:t>
            </a:r>
            <a:r>
              <a:rPr lang="en-US" sz="2400" dirty="0"/>
              <a:t>, </a:t>
            </a:r>
            <a:r>
              <a:rPr lang="en-US" sz="2400" dirty="0" err="1"/>
              <a:t>Norvegiya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Fransiyaga</a:t>
            </a:r>
            <a:r>
              <a:rPr lang="en-US" sz="2400" dirty="0"/>
              <a:t> (79 </a:t>
            </a:r>
            <a:r>
              <a:rPr lang="en-US" sz="2400" dirty="0" err="1"/>
              <a:t>yosh</a:t>
            </a:r>
            <a:r>
              <a:rPr lang="en-US" sz="2400" dirty="0"/>
              <a:t>), </a:t>
            </a:r>
            <a:r>
              <a:rPr lang="en-US" sz="2400" dirty="0" err="1"/>
              <a:t>eng</a:t>
            </a:r>
            <a:r>
              <a:rPr lang="en-US" sz="2400" dirty="0"/>
              <a:t> past </a:t>
            </a:r>
            <a:r>
              <a:rPr lang="en-US" sz="2400" dirty="0" err="1"/>
              <a:t>ko`rsatkichlari</a:t>
            </a:r>
            <a:r>
              <a:rPr lang="en-US" sz="2400" dirty="0"/>
              <a:t> </a:t>
            </a:r>
            <a:r>
              <a:rPr lang="en-US" sz="2400" dirty="0" err="1"/>
              <a:t>esa</a:t>
            </a:r>
            <a:r>
              <a:rPr lang="en-US" sz="2400" dirty="0"/>
              <a:t> MAR, </a:t>
            </a:r>
            <a:r>
              <a:rPr lang="en-US" sz="2400" dirty="0" err="1"/>
              <a:t>Zambiya</a:t>
            </a:r>
            <a:r>
              <a:rPr lang="en-US" sz="2400" dirty="0"/>
              <a:t>, </a:t>
            </a:r>
            <a:r>
              <a:rPr lang="en-US" sz="2400" dirty="0" err="1"/>
              <a:t>Malavi</a:t>
            </a:r>
            <a:r>
              <a:rPr lang="en-US" sz="2400" dirty="0"/>
              <a:t>, </a:t>
            </a:r>
            <a:r>
              <a:rPr lang="en-US" sz="2400" dirty="0" err="1"/>
              <a:t>Mozambik</a:t>
            </a:r>
            <a:r>
              <a:rPr lang="en-US" sz="2400" dirty="0"/>
              <a:t>, Serra-Leone, </a:t>
            </a:r>
            <a:r>
              <a:rPr lang="en-US" sz="2400" dirty="0" err="1"/>
              <a:t>Zimbabve</a:t>
            </a:r>
            <a:r>
              <a:rPr lang="en-US" sz="2400" dirty="0"/>
              <a:t> (37-43 </a:t>
            </a:r>
            <a:r>
              <a:rPr lang="en-US" sz="2400" dirty="0" err="1"/>
              <a:t>yosh</a:t>
            </a:r>
            <a:r>
              <a:rPr lang="en-US" sz="2400" dirty="0"/>
              <a:t>) </a:t>
            </a:r>
            <a:r>
              <a:rPr lang="en-US" sz="2400" dirty="0" err="1"/>
              <a:t>kabi</a:t>
            </a:r>
            <a:r>
              <a:rPr lang="en-US" sz="2400" dirty="0"/>
              <a:t> </a:t>
            </a:r>
            <a:r>
              <a:rPr lang="en-US" sz="2400" dirty="0" err="1"/>
              <a:t>mamlakatlarga</a:t>
            </a:r>
            <a:r>
              <a:rPr lang="en-US" sz="2400" dirty="0"/>
              <a:t> </a:t>
            </a:r>
            <a:r>
              <a:rPr lang="en-US" sz="2400" dirty="0" err="1"/>
              <a:t>xosdir</a:t>
            </a:r>
            <a:r>
              <a:rPr lang="en-US" sz="2400" dirty="0"/>
              <a:t>.</a:t>
            </a:r>
            <a:br>
              <a:rPr lang="en-US" sz="2400" dirty="0"/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988664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800" dirty="0" smtClean="0"/>
              <a:t>.</a:t>
            </a:r>
            <a:endParaRPr lang="ru-RU" sz="8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92757632"/>
              </p:ext>
            </p:extLst>
          </p:nvPr>
        </p:nvGraphicFramePr>
        <p:xfrm>
          <a:off x="135467" y="520988"/>
          <a:ext cx="11808177" cy="624105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38185"/>
                <a:gridCol w="2956664"/>
                <a:gridCol w="2956664"/>
                <a:gridCol w="2956664"/>
              </a:tblGrid>
              <a:tr h="141173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err="1">
                          <a:effectLst/>
                        </a:rPr>
                        <a:t>Yil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Aholi soni,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mln. kishi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Davr ichida o`sish, mln. kishi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O`rtacha yillik o`sish, mln. kishi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68990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1950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2515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24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24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/>
                </a:tc>
              </a:tr>
              <a:tr h="68990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1960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3091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504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50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68990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1970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3698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679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68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68990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1980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4450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752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75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68990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1990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5292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842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84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68990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2001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6134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959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96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  <a:tr h="68990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2012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7095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961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87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069527" y="-63787"/>
            <a:ext cx="1005294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Yer</a:t>
            </a:r>
            <a:r>
              <a:rPr kumimoji="0" lang="en-US" alt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yuzi</a:t>
            </a:r>
            <a:r>
              <a:rPr kumimoji="0" lang="en-US" alt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aholisi</a:t>
            </a:r>
            <a:r>
              <a:rPr kumimoji="0" lang="en-US" alt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sonining</a:t>
            </a:r>
            <a:r>
              <a:rPr kumimoji="0" lang="en-US" alt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o`sish</a:t>
            </a:r>
            <a:r>
              <a:rPr kumimoji="0" lang="en-US" alt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3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sur`atlari</a:t>
            </a:r>
            <a:r>
              <a:rPr kumimoji="0" lang="en-US" alt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(1950-2012-yillar</a:t>
            </a:r>
            <a:r>
              <a:rPr kumimoji="0" lang="en-US" alt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kumimoji="0" lang="en-US" alt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282520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Горизонтальный свиток 4"/>
          <p:cNvSpPr/>
          <p:nvPr/>
        </p:nvSpPr>
        <p:spPr>
          <a:xfrm>
            <a:off x="146756" y="-1"/>
            <a:ext cx="11864622" cy="6671733"/>
          </a:xfrm>
          <a:prstGeom prst="horizontalScroll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/>
              <a:t>  </a:t>
            </a:r>
            <a:r>
              <a:rPr lang="ru-RU" sz="2400" dirty="0" err="1"/>
              <a:t>O`zbekistonda</a:t>
            </a:r>
            <a:r>
              <a:rPr lang="ru-RU" sz="2400" dirty="0"/>
              <a:t> </a:t>
            </a:r>
            <a:r>
              <a:rPr lang="ru-RU" sz="2400" dirty="0" err="1"/>
              <a:t>o`rtacha</a:t>
            </a:r>
            <a:r>
              <a:rPr lang="ru-RU" sz="2400" dirty="0"/>
              <a:t> </a:t>
            </a:r>
            <a:r>
              <a:rPr lang="ru-RU" sz="2400" dirty="0" err="1"/>
              <a:t>umr</a:t>
            </a:r>
            <a:r>
              <a:rPr lang="ru-RU" sz="2400" dirty="0"/>
              <a:t> </a:t>
            </a:r>
            <a:r>
              <a:rPr lang="ru-RU" sz="2400" dirty="0" err="1"/>
              <a:t>ko`rish</a:t>
            </a:r>
            <a:r>
              <a:rPr lang="ru-RU" sz="2400" dirty="0"/>
              <a:t> </a:t>
            </a:r>
            <a:r>
              <a:rPr lang="ru-RU" sz="2400" dirty="0" err="1"/>
              <a:t>davri</a:t>
            </a:r>
            <a:r>
              <a:rPr lang="ru-RU" sz="2400" dirty="0"/>
              <a:t> </a:t>
            </a:r>
            <a:r>
              <a:rPr lang="ru-RU" sz="2400" dirty="0" err="1"/>
              <a:t>erkaklarda</a:t>
            </a:r>
            <a:r>
              <a:rPr lang="ru-RU" sz="2400" dirty="0"/>
              <a:t> 67 </a:t>
            </a:r>
            <a:r>
              <a:rPr lang="ru-RU" sz="2400" dirty="0" err="1"/>
              <a:t>yoshga</a:t>
            </a:r>
            <a:r>
              <a:rPr lang="ru-RU" sz="2400" dirty="0"/>
              <a:t>, </a:t>
            </a:r>
            <a:r>
              <a:rPr lang="ru-RU" sz="2400" dirty="0" err="1"/>
              <a:t>ayollarda</a:t>
            </a:r>
            <a:r>
              <a:rPr lang="ru-RU" sz="2400" dirty="0"/>
              <a:t> </a:t>
            </a:r>
            <a:r>
              <a:rPr lang="ru-RU" sz="2400" dirty="0" err="1"/>
              <a:t>esa</a:t>
            </a:r>
            <a:r>
              <a:rPr lang="ru-RU" sz="2400" dirty="0"/>
              <a:t> 73 </a:t>
            </a:r>
            <a:r>
              <a:rPr lang="ru-RU" sz="2400" dirty="0" err="1"/>
              <a:t>yoshga</a:t>
            </a:r>
            <a:r>
              <a:rPr lang="ru-RU" sz="2400" dirty="0"/>
              <a:t>, </a:t>
            </a:r>
            <a:r>
              <a:rPr lang="ru-RU" sz="2400" dirty="0" err="1"/>
              <a:t>o`rtachasi</a:t>
            </a:r>
            <a:r>
              <a:rPr lang="ru-RU" sz="2400" dirty="0"/>
              <a:t> </a:t>
            </a:r>
            <a:r>
              <a:rPr lang="ru-RU" sz="2400" dirty="0" err="1"/>
              <a:t>esa</a:t>
            </a:r>
            <a:r>
              <a:rPr lang="ru-RU" sz="2400" dirty="0"/>
              <a:t> 73,5 </a:t>
            </a:r>
            <a:r>
              <a:rPr lang="ru-RU" sz="2400" dirty="0" err="1"/>
              <a:t>yoshga</a:t>
            </a:r>
            <a:r>
              <a:rPr lang="ru-RU" sz="2400" dirty="0"/>
              <a:t> </a:t>
            </a:r>
            <a:r>
              <a:rPr lang="ru-RU" sz="2400" dirty="0" err="1"/>
              <a:t>teng</a:t>
            </a:r>
            <a:r>
              <a:rPr lang="ru-RU" sz="2400" dirty="0"/>
              <a:t>.</a:t>
            </a:r>
            <a:br>
              <a:rPr lang="ru-RU" sz="2400" dirty="0"/>
            </a:br>
            <a:r>
              <a:rPr lang="ru-RU" sz="2400" dirty="0"/>
              <a:t>  </a:t>
            </a:r>
            <a:r>
              <a:rPr lang="ru-RU" sz="2400" dirty="0" err="1"/>
              <a:t>Tarixiy</a:t>
            </a:r>
            <a:r>
              <a:rPr lang="ru-RU" sz="2400" dirty="0"/>
              <a:t> </a:t>
            </a:r>
            <a:r>
              <a:rPr lang="ru-RU" sz="2400" dirty="0" err="1"/>
              <a:t>manbalar</a:t>
            </a:r>
            <a:r>
              <a:rPr lang="ru-RU" sz="2400" dirty="0"/>
              <a:t> </a:t>
            </a:r>
            <a:r>
              <a:rPr lang="ru-RU" sz="2400" dirty="0" err="1"/>
              <a:t>Qadimgi</a:t>
            </a:r>
            <a:r>
              <a:rPr lang="ru-RU" sz="2400" dirty="0"/>
              <a:t> </a:t>
            </a:r>
            <a:r>
              <a:rPr lang="ru-RU" sz="2400" dirty="0" err="1"/>
              <a:t>Rim</a:t>
            </a:r>
            <a:r>
              <a:rPr lang="ru-RU" sz="2400" dirty="0"/>
              <a:t> </a:t>
            </a:r>
            <a:r>
              <a:rPr lang="ru-RU" sz="2400" dirty="0" err="1"/>
              <a:t>va</a:t>
            </a:r>
            <a:r>
              <a:rPr lang="ru-RU" sz="2400" dirty="0"/>
              <a:t> </a:t>
            </a:r>
            <a:r>
              <a:rPr lang="ru-RU" sz="2400" dirty="0" err="1"/>
              <a:t>Qadimgi</a:t>
            </a:r>
            <a:r>
              <a:rPr lang="ru-RU" sz="2400" dirty="0"/>
              <a:t> </a:t>
            </a:r>
            <a:r>
              <a:rPr lang="ru-RU" sz="2400" dirty="0" err="1"/>
              <a:t>Yunonistonda</a:t>
            </a:r>
            <a:r>
              <a:rPr lang="ru-RU" sz="2400" dirty="0"/>
              <a:t> </a:t>
            </a:r>
            <a:r>
              <a:rPr lang="ru-RU" sz="2400" dirty="0" err="1"/>
              <a:t>o`rtacha</a:t>
            </a:r>
            <a:r>
              <a:rPr lang="ru-RU" sz="2400" dirty="0"/>
              <a:t> </a:t>
            </a:r>
            <a:r>
              <a:rPr lang="ru-RU" sz="2400" dirty="0" err="1"/>
              <a:t>umr</a:t>
            </a:r>
            <a:r>
              <a:rPr lang="ru-RU" sz="2400" dirty="0"/>
              <a:t> </a:t>
            </a:r>
            <a:r>
              <a:rPr lang="ru-RU" sz="2400" dirty="0" err="1"/>
              <a:t>ko`rish</a:t>
            </a:r>
            <a:r>
              <a:rPr lang="ru-RU" sz="2400" dirty="0"/>
              <a:t> </a:t>
            </a:r>
            <a:r>
              <a:rPr lang="ru-RU" sz="2400" dirty="0" err="1"/>
              <a:t>davri</a:t>
            </a:r>
            <a:r>
              <a:rPr lang="ru-RU" sz="2400" dirty="0"/>
              <a:t> 25 </a:t>
            </a:r>
            <a:r>
              <a:rPr lang="ru-RU" sz="2400" dirty="0" err="1"/>
              <a:t>yoshga</a:t>
            </a:r>
            <a:r>
              <a:rPr lang="ru-RU" sz="2400" dirty="0"/>
              <a:t> </a:t>
            </a:r>
            <a:r>
              <a:rPr lang="ru-RU" sz="2400" dirty="0" err="1"/>
              <a:t>teng</a:t>
            </a:r>
            <a:r>
              <a:rPr lang="ru-RU" sz="2400" dirty="0"/>
              <a:t> </a:t>
            </a:r>
            <a:r>
              <a:rPr lang="ru-RU" sz="2400" dirty="0" err="1"/>
              <a:t>bo`lganligini</a:t>
            </a:r>
            <a:r>
              <a:rPr lang="ru-RU" sz="2400" dirty="0"/>
              <a:t> </a:t>
            </a:r>
            <a:r>
              <a:rPr lang="ru-RU" sz="2400" dirty="0" err="1"/>
              <a:t>asoslaydi</a:t>
            </a:r>
            <a:r>
              <a:rPr lang="ru-RU" sz="2400" dirty="0"/>
              <a:t>. </a:t>
            </a:r>
            <a:r>
              <a:rPr lang="en-US" sz="2400" dirty="0" err="1"/>
              <a:t>O`rta</a:t>
            </a:r>
            <a:r>
              <a:rPr lang="en-US" sz="2400" dirty="0"/>
              <a:t> </a:t>
            </a:r>
            <a:r>
              <a:rPr lang="en-US" sz="2400" dirty="0" err="1"/>
              <a:t>asrlarda</a:t>
            </a:r>
            <a:r>
              <a:rPr lang="en-US" sz="2400" dirty="0"/>
              <a:t>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ko`rsatkich</a:t>
            </a:r>
            <a:r>
              <a:rPr lang="en-US" sz="2400" dirty="0"/>
              <a:t> </a:t>
            </a:r>
            <a:r>
              <a:rPr lang="en-US" sz="2400" dirty="0" err="1"/>
              <a:t>taxminan</a:t>
            </a:r>
            <a:r>
              <a:rPr lang="en-US" sz="2400" dirty="0"/>
              <a:t> 30 </a:t>
            </a:r>
            <a:r>
              <a:rPr lang="en-US" sz="2400" dirty="0" err="1"/>
              <a:t>yoshgacha</a:t>
            </a:r>
            <a:r>
              <a:rPr lang="en-US" sz="2400" dirty="0"/>
              <a:t> </a:t>
            </a:r>
            <a:r>
              <a:rPr lang="en-US" sz="2400" dirty="0" err="1"/>
              <a:t>ko`tarildi</a:t>
            </a:r>
            <a:r>
              <a:rPr lang="en-US" sz="2400" dirty="0"/>
              <a:t>. </a:t>
            </a:r>
            <a:r>
              <a:rPr lang="en-US" sz="2400" dirty="0" err="1"/>
              <a:t>Mana</a:t>
            </a:r>
            <a:r>
              <a:rPr lang="en-US" sz="2400" dirty="0"/>
              <a:t> </a:t>
            </a:r>
            <a:r>
              <a:rPr lang="en-US" sz="2400" dirty="0" err="1"/>
              <a:t>shu</a:t>
            </a:r>
            <a:r>
              <a:rPr lang="en-US" sz="2400" dirty="0"/>
              <a:t> </a:t>
            </a:r>
            <a:r>
              <a:rPr lang="en-US" sz="2400" dirty="0" err="1"/>
              <a:t>o`rtacha</a:t>
            </a:r>
            <a:r>
              <a:rPr lang="en-US" sz="2400" dirty="0"/>
              <a:t> </a:t>
            </a:r>
            <a:r>
              <a:rPr lang="en-US" sz="2400" dirty="0" err="1"/>
              <a:t>ko`rsatkichlar</a:t>
            </a:r>
            <a:r>
              <a:rPr lang="en-US" sz="2400" dirty="0"/>
              <a:t> </a:t>
            </a:r>
            <a:r>
              <a:rPr lang="en-US" sz="2400" dirty="0" err="1"/>
              <a:t>umr</a:t>
            </a:r>
            <a:r>
              <a:rPr lang="en-US" sz="2400" dirty="0"/>
              <a:t> </a:t>
            </a:r>
            <a:r>
              <a:rPr lang="en-US" sz="2400" dirty="0" err="1"/>
              <a:t>ko`rish</a:t>
            </a:r>
            <a:r>
              <a:rPr lang="en-US" sz="2400" dirty="0"/>
              <a:t> </a:t>
            </a:r>
            <a:r>
              <a:rPr lang="en-US" sz="2400" dirty="0" err="1"/>
              <a:t>davri</a:t>
            </a:r>
            <a:r>
              <a:rPr lang="en-US" sz="2400" dirty="0"/>
              <a:t> </a:t>
            </a:r>
            <a:r>
              <a:rPr lang="en-US" sz="2400" dirty="0" err="1"/>
              <a:t>yuqori</a:t>
            </a:r>
            <a:r>
              <a:rPr lang="en-US" sz="2400" dirty="0"/>
              <a:t> </a:t>
            </a:r>
            <a:r>
              <a:rPr lang="en-US" sz="2400" dirty="0" err="1"/>
              <a:t>bo`lgan</a:t>
            </a:r>
            <a:r>
              <a:rPr lang="en-US" sz="2400" dirty="0"/>
              <a:t> </a:t>
            </a:r>
            <a:r>
              <a:rPr lang="en-US" sz="2400" dirty="0" err="1"/>
              <a:t>kishilar</a:t>
            </a:r>
            <a:r>
              <a:rPr lang="en-US" sz="2400" dirty="0"/>
              <a:t> </a:t>
            </a:r>
            <a:r>
              <a:rPr lang="en-US" sz="2400" dirty="0" err="1"/>
              <a:t>mavjudligini</a:t>
            </a:r>
            <a:r>
              <a:rPr lang="en-US" sz="2400" dirty="0"/>
              <a:t> </a:t>
            </a:r>
            <a:r>
              <a:rPr lang="en-US" sz="2400" dirty="0" err="1"/>
              <a:t>inkor</a:t>
            </a:r>
            <a:r>
              <a:rPr lang="en-US" sz="2400" dirty="0"/>
              <a:t> </a:t>
            </a:r>
            <a:r>
              <a:rPr lang="en-US" sz="2400" dirty="0" err="1"/>
              <a:t>qilmaydi</a:t>
            </a:r>
            <a:r>
              <a:rPr lang="en-US" sz="2400" dirty="0"/>
              <a:t>. </a:t>
            </a:r>
            <a:r>
              <a:rPr lang="en-US" sz="2400" dirty="0" err="1"/>
              <a:t>Masalan</a:t>
            </a:r>
            <a:r>
              <a:rPr lang="en-US" sz="2400" dirty="0"/>
              <a:t>, </a:t>
            </a:r>
            <a:r>
              <a:rPr lang="en-US" sz="2400" dirty="0" err="1"/>
              <a:t>Yuliy</a:t>
            </a:r>
            <a:r>
              <a:rPr lang="en-US" sz="2400" dirty="0"/>
              <a:t> </a:t>
            </a:r>
            <a:r>
              <a:rPr lang="en-US" sz="2400" dirty="0" err="1"/>
              <a:t>Sezar</a:t>
            </a:r>
            <a:r>
              <a:rPr lang="en-US" sz="2400" dirty="0"/>
              <a:t> </a:t>
            </a:r>
            <a:r>
              <a:rPr lang="en-US" sz="2400" dirty="0" err="1"/>
              <a:t>o`ldirilganda</a:t>
            </a:r>
            <a:r>
              <a:rPr lang="en-US" sz="2400" dirty="0"/>
              <a:t> 60 </a:t>
            </a:r>
            <a:r>
              <a:rPr lang="en-US" sz="2400" dirty="0" err="1"/>
              <a:t>yoshdan</a:t>
            </a:r>
            <a:r>
              <a:rPr lang="en-US" sz="2400" dirty="0"/>
              <a:t> </a:t>
            </a:r>
            <a:r>
              <a:rPr lang="en-US" sz="2400" dirty="0" err="1"/>
              <a:t>o`tgan</a:t>
            </a:r>
            <a:r>
              <a:rPr lang="en-US" sz="2400" dirty="0"/>
              <a:t> </a:t>
            </a:r>
            <a:r>
              <a:rPr lang="en-US" sz="2400" dirty="0" err="1"/>
              <a:t>edi</a:t>
            </a:r>
            <a:r>
              <a:rPr lang="en-US" sz="2400" dirty="0"/>
              <a:t>. </a:t>
            </a:r>
            <a:r>
              <a:rPr lang="en-US" sz="2400" dirty="0" err="1"/>
              <a:t>Aflotun</a:t>
            </a:r>
            <a:r>
              <a:rPr lang="en-US" sz="2400" dirty="0"/>
              <a:t> 81 </a:t>
            </a:r>
            <a:r>
              <a:rPr lang="en-US" sz="2400" dirty="0" err="1"/>
              <a:t>yoshda</a:t>
            </a:r>
            <a:r>
              <a:rPr lang="en-US" sz="2400" dirty="0"/>
              <a:t> </a:t>
            </a:r>
            <a:r>
              <a:rPr lang="en-US" sz="2400" dirty="0" err="1"/>
              <a:t>vafot</a:t>
            </a:r>
            <a:r>
              <a:rPr lang="en-US" sz="2400" dirty="0"/>
              <a:t> </a:t>
            </a:r>
            <a:r>
              <a:rPr lang="en-US" sz="2400" dirty="0" err="1"/>
              <a:t>etgan</a:t>
            </a:r>
            <a:r>
              <a:rPr lang="en-US" sz="2400" dirty="0"/>
              <a:t>. </a:t>
            </a:r>
            <a:br>
              <a:rPr lang="en-US" sz="2400" dirty="0"/>
            </a:br>
            <a:r>
              <a:rPr lang="en-US" sz="2400" dirty="0"/>
              <a:t>  </a:t>
            </a:r>
            <a:r>
              <a:rPr lang="en-US" sz="2400" dirty="0" err="1"/>
              <a:t>Umr</a:t>
            </a:r>
            <a:r>
              <a:rPr lang="en-US" sz="2400" dirty="0"/>
              <a:t> </a:t>
            </a:r>
            <a:r>
              <a:rPr lang="en-US" sz="2400" dirty="0" err="1"/>
              <a:t>davrini</a:t>
            </a:r>
            <a:r>
              <a:rPr lang="en-US" sz="2400" dirty="0"/>
              <a:t> </a:t>
            </a:r>
            <a:r>
              <a:rPr lang="en-US" sz="2400" dirty="0" err="1"/>
              <a:t>ko`rsatuvchi</a:t>
            </a:r>
            <a:r>
              <a:rPr lang="en-US" sz="2400" dirty="0"/>
              <a:t> </a:t>
            </a:r>
            <a:r>
              <a:rPr lang="en-US" sz="2400" dirty="0" err="1"/>
              <a:t>umumiy</a:t>
            </a:r>
            <a:r>
              <a:rPr lang="en-US" sz="2400" dirty="0"/>
              <a:t> </a:t>
            </a:r>
            <a:r>
              <a:rPr lang="en-US" sz="2400" dirty="0" err="1"/>
              <a:t>yo`nalishning</a:t>
            </a:r>
            <a:r>
              <a:rPr lang="en-US" sz="2400" dirty="0"/>
              <a:t> </a:t>
            </a:r>
            <a:r>
              <a:rPr lang="en-US" sz="2400" dirty="0" err="1"/>
              <a:t>mavjudligiga</a:t>
            </a:r>
            <a:r>
              <a:rPr lang="en-US" sz="2400" dirty="0"/>
              <a:t> </a:t>
            </a:r>
            <a:r>
              <a:rPr lang="en-US" sz="2400" dirty="0" err="1"/>
              <a:t>qaramasdan</a:t>
            </a:r>
            <a:r>
              <a:rPr lang="en-US" sz="2400" dirty="0"/>
              <a:t> </a:t>
            </a:r>
            <a:r>
              <a:rPr lang="en-US" sz="2400" dirty="0" err="1"/>
              <a:t>ko`rsatkichlar</a:t>
            </a:r>
            <a:r>
              <a:rPr lang="en-US" sz="2400" dirty="0"/>
              <a:t> </a:t>
            </a:r>
            <a:r>
              <a:rPr lang="en-US" sz="2400" dirty="0" err="1"/>
              <a:t>o`rtasida</a:t>
            </a:r>
            <a:r>
              <a:rPr lang="en-US" sz="2400" dirty="0"/>
              <a:t> </a:t>
            </a:r>
            <a:r>
              <a:rPr lang="en-US" sz="2400" dirty="0" err="1"/>
              <a:t>sezilarli</a:t>
            </a:r>
            <a:r>
              <a:rPr lang="en-US" sz="2400" dirty="0"/>
              <a:t> </a:t>
            </a:r>
            <a:r>
              <a:rPr lang="en-US" sz="2400" dirty="0" err="1"/>
              <a:t>farqlar</a:t>
            </a:r>
            <a:r>
              <a:rPr lang="en-US" sz="2400" dirty="0"/>
              <a:t> </a:t>
            </a:r>
            <a:r>
              <a:rPr lang="en-US" sz="2400" dirty="0" err="1"/>
              <a:t>mavjud</a:t>
            </a:r>
            <a:r>
              <a:rPr lang="en-US" sz="2400" dirty="0"/>
              <a:t>. Bu </a:t>
            </a:r>
            <a:r>
              <a:rPr lang="en-US" sz="2400" dirty="0" err="1"/>
              <a:t>ko`rsatkich</a:t>
            </a:r>
            <a:r>
              <a:rPr lang="en-US" sz="2400" dirty="0"/>
              <a:t> </a:t>
            </a:r>
            <a:r>
              <a:rPr lang="en-US" sz="2400" dirty="0" err="1"/>
              <a:t>Yevropa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Afrika</a:t>
            </a:r>
            <a:r>
              <a:rPr lang="en-US" sz="2400" dirty="0"/>
              <a:t> </a:t>
            </a:r>
            <a:r>
              <a:rPr lang="en-US" sz="2400" dirty="0" err="1"/>
              <a:t>o`rtasida</a:t>
            </a:r>
            <a:r>
              <a:rPr lang="en-US" sz="2400" dirty="0"/>
              <a:t> 1950-yilda 27 </a:t>
            </a:r>
            <a:r>
              <a:rPr lang="en-US" sz="2400" dirty="0" err="1"/>
              <a:t>yoshni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etdi</a:t>
            </a:r>
            <a:r>
              <a:rPr lang="en-US" sz="2400" dirty="0"/>
              <a:t>. </a:t>
            </a:r>
            <a:r>
              <a:rPr lang="en-US" sz="2400" dirty="0" err="1"/>
              <a:t>Dunyo</a:t>
            </a:r>
            <a:r>
              <a:rPr lang="en-US" sz="2400" dirty="0"/>
              <a:t> </a:t>
            </a:r>
            <a:r>
              <a:rPr lang="en-US" sz="2400" dirty="0" err="1"/>
              <a:t>miqyoosida</a:t>
            </a:r>
            <a:r>
              <a:rPr lang="en-US" sz="2400" dirty="0"/>
              <a:t> </a:t>
            </a:r>
            <a:r>
              <a:rPr lang="en-US" sz="2400" dirty="0" err="1"/>
              <a:t>o`rtacha</a:t>
            </a:r>
            <a:r>
              <a:rPr lang="en-US" sz="2400" dirty="0"/>
              <a:t> </a:t>
            </a:r>
            <a:r>
              <a:rPr lang="en-US" sz="2400" dirty="0" err="1"/>
              <a:t>umr</a:t>
            </a:r>
            <a:r>
              <a:rPr lang="en-US" sz="2400" dirty="0"/>
              <a:t> </a:t>
            </a:r>
            <a:r>
              <a:rPr lang="en-US" sz="2400" dirty="0" err="1"/>
              <a:t>ko`rish</a:t>
            </a:r>
            <a:r>
              <a:rPr lang="en-US" sz="2400" dirty="0"/>
              <a:t> </a:t>
            </a:r>
            <a:r>
              <a:rPr lang="en-US" sz="2400" dirty="0" err="1"/>
              <a:t>davri</a:t>
            </a:r>
            <a:r>
              <a:rPr lang="en-US" sz="2400" dirty="0"/>
              <a:t> 62 </a:t>
            </a:r>
            <a:r>
              <a:rPr lang="en-US" sz="2400" dirty="0" err="1"/>
              <a:t>yil</a:t>
            </a:r>
            <a:r>
              <a:rPr lang="en-US" sz="2400" dirty="0"/>
              <a:t> </a:t>
            </a:r>
            <a:r>
              <a:rPr lang="en-US" sz="2400" dirty="0" err="1"/>
              <a:t>ichida</a:t>
            </a:r>
            <a:r>
              <a:rPr lang="en-US" sz="2400" dirty="0"/>
              <a:t> 19 </a:t>
            </a:r>
            <a:r>
              <a:rPr lang="en-US" sz="2400" dirty="0" err="1"/>
              <a:t>yoshga</a:t>
            </a:r>
            <a:r>
              <a:rPr lang="en-US" sz="2400" dirty="0"/>
              <a:t> </a:t>
            </a:r>
            <a:r>
              <a:rPr lang="en-US" sz="2400" dirty="0" err="1"/>
              <a:t>oshdi</a:t>
            </a:r>
            <a:r>
              <a:rPr lang="en-US" sz="2400" dirty="0"/>
              <a:t>. Bu </a:t>
            </a:r>
            <a:r>
              <a:rPr lang="en-US" sz="2400" dirty="0" err="1"/>
              <a:t>ko`rsatkich</a:t>
            </a:r>
            <a:r>
              <a:rPr lang="en-US" sz="2400" dirty="0"/>
              <a:t> </a:t>
            </a:r>
            <a:r>
              <a:rPr lang="en-US" sz="2400" dirty="0" err="1"/>
              <a:t>Osiyoda</a:t>
            </a:r>
            <a:r>
              <a:rPr lang="en-US" sz="2400" dirty="0"/>
              <a:t> 27 </a:t>
            </a:r>
            <a:r>
              <a:rPr lang="en-US" sz="2400" dirty="0" err="1"/>
              <a:t>yoshga</a:t>
            </a:r>
            <a:r>
              <a:rPr lang="en-US" sz="2400" dirty="0"/>
              <a:t>, </a:t>
            </a:r>
            <a:r>
              <a:rPr lang="en-US" sz="2400" dirty="0" err="1"/>
              <a:t>Afrikada</a:t>
            </a:r>
            <a:r>
              <a:rPr lang="en-US" sz="2400" dirty="0"/>
              <a:t> </a:t>
            </a:r>
            <a:r>
              <a:rPr lang="en-US" sz="2400" dirty="0" err="1"/>
              <a:t>qariyb</a:t>
            </a:r>
            <a:r>
              <a:rPr lang="en-US" sz="2400" dirty="0"/>
              <a:t> 30 </a:t>
            </a:r>
            <a:r>
              <a:rPr lang="en-US" sz="2400" dirty="0" err="1"/>
              <a:t>yoshga</a:t>
            </a:r>
            <a:r>
              <a:rPr lang="en-US" sz="2400" dirty="0"/>
              <a:t>, </a:t>
            </a:r>
            <a:r>
              <a:rPr lang="en-US" sz="2400" dirty="0" err="1"/>
              <a:t>Yevropada</a:t>
            </a:r>
            <a:r>
              <a:rPr lang="en-US" sz="2400" dirty="0"/>
              <a:t> </a:t>
            </a:r>
            <a:r>
              <a:rPr lang="en-US" sz="2400" dirty="0" err="1"/>
              <a:t>esa</a:t>
            </a:r>
            <a:r>
              <a:rPr lang="en-US" sz="2400" dirty="0"/>
              <a:t> 15 </a:t>
            </a:r>
            <a:r>
              <a:rPr lang="en-US" sz="2400" dirty="0" err="1"/>
              <a:t>yoshga</a:t>
            </a:r>
            <a:r>
              <a:rPr lang="en-US" sz="2400" dirty="0"/>
              <a:t> </a:t>
            </a:r>
            <a:r>
              <a:rPr lang="en-US" sz="2400" dirty="0" err="1"/>
              <a:t>teng</a:t>
            </a:r>
            <a:r>
              <a:rPr lang="en-US" sz="2400" dirty="0"/>
              <a:t> </a:t>
            </a:r>
            <a:r>
              <a:rPr lang="en-US" sz="2400" dirty="0" err="1"/>
              <a:t>bo`ldi</a:t>
            </a:r>
            <a:r>
              <a:rPr lang="en-US" sz="2400" dirty="0"/>
              <a:t>. </a:t>
            </a:r>
            <a:r>
              <a:rPr lang="en-US" sz="2400" dirty="0" err="1"/>
              <a:t>Shunga</a:t>
            </a:r>
            <a:r>
              <a:rPr lang="en-US" sz="2400" dirty="0"/>
              <a:t> </a:t>
            </a:r>
            <a:r>
              <a:rPr lang="en-US" sz="2400" dirty="0" err="1"/>
              <a:t>qaramasdan</a:t>
            </a:r>
            <a:r>
              <a:rPr lang="en-US" sz="2400" dirty="0"/>
              <a:t>, </a:t>
            </a:r>
            <a:r>
              <a:rPr lang="en-US" sz="2400" dirty="0" err="1"/>
              <a:t>ayrim</a:t>
            </a:r>
            <a:r>
              <a:rPr lang="en-US" sz="2400" dirty="0"/>
              <a:t> </a:t>
            </a:r>
            <a:r>
              <a:rPr lang="en-US" sz="2400" dirty="0" err="1"/>
              <a:t>qit`alar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regionlarda</a:t>
            </a:r>
            <a:r>
              <a:rPr lang="en-US" sz="2400" dirty="0"/>
              <a:t> </a:t>
            </a:r>
            <a:r>
              <a:rPr lang="en-US" sz="2400" dirty="0" err="1"/>
              <a:t>erkaklar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ayollar</a:t>
            </a:r>
            <a:r>
              <a:rPr lang="en-US" sz="2400" dirty="0"/>
              <a:t> </a:t>
            </a:r>
            <a:r>
              <a:rPr lang="en-US" sz="2400" dirty="0" err="1"/>
              <a:t>o`rtasidagi</a:t>
            </a:r>
            <a:r>
              <a:rPr lang="en-US" sz="2400" dirty="0"/>
              <a:t> </a:t>
            </a:r>
            <a:r>
              <a:rPr lang="en-US" sz="2400" dirty="0" err="1"/>
              <a:t>farq</a:t>
            </a:r>
            <a:r>
              <a:rPr lang="en-US" sz="2400" dirty="0"/>
              <a:t> </a:t>
            </a:r>
            <a:r>
              <a:rPr lang="en-US" sz="2400" dirty="0" err="1"/>
              <a:t>hanuzgacha</a:t>
            </a:r>
            <a:r>
              <a:rPr lang="en-US" sz="2400" dirty="0"/>
              <a:t> </a:t>
            </a:r>
            <a:r>
              <a:rPr lang="en-US" sz="2400" dirty="0" err="1"/>
              <a:t>kattaligicha</a:t>
            </a:r>
            <a:r>
              <a:rPr lang="en-US" sz="2400" dirty="0"/>
              <a:t> </a:t>
            </a:r>
            <a:r>
              <a:rPr lang="en-US" sz="2400" dirty="0" err="1"/>
              <a:t>qolmoqda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180734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762044"/>
          </a:xfrm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440266" y="161925"/>
            <a:ext cx="11119556" cy="5132564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800" b="1" dirty="0" err="1">
                <a:solidFill>
                  <a:schemeClr val="tx1"/>
                </a:solidFill>
              </a:rPr>
              <a:t>Demografik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vaziyatning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vaqt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davomida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bunday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o‘zgarishi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aholining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takror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barpo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bo‘lish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samaradorligida</a:t>
            </a:r>
            <a:r>
              <a:rPr lang="en-US" sz="2800" b="1" dirty="0">
                <a:solidFill>
                  <a:schemeClr val="tx1"/>
                </a:solidFill>
              </a:rPr>
              <a:t> ham </a:t>
            </a:r>
            <a:r>
              <a:rPr lang="en-US" sz="2800" b="1" dirty="0" err="1">
                <a:solidFill>
                  <a:schemeClr val="tx1"/>
                </a:solidFill>
              </a:rPr>
              <a:t>o‘z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aksini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topadi</a:t>
            </a:r>
            <a:r>
              <a:rPr lang="en-US" sz="2800" b="1" dirty="0">
                <a:solidFill>
                  <a:schemeClr val="tx1"/>
                </a:solidFill>
              </a:rPr>
              <a:t>. </a:t>
            </a:r>
            <a:r>
              <a:rPr lang="en-US" sz="2800" b="1" dirty="0" err="1">
                <a:solidFill>
                  <a:schemeClr val="tx1"/>
                </a:solidFill>
              </a:rPr>
              <a:t>Ushbu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ko‘rsatkich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aholi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tabiiy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harakati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aylanmasining</a:t>
            </a:r>
            <a:r>
              <a:rPr lang="en-US" sz="2800" b="1" dirty="0">
                <a:solidFill>
                  <a:schemeClr val="tx1"/>
                </a:solidFill>
              </a:rPr>
              <a:t>, </a:t>
            </a:r>
            <a:r>
              <a:rPr lang="en-US" sz="2800" b="1" dirty="0" err="1">
                <a:solidFill>
                  <a:schemeClr val="tx1"/>
                </a:solidFill>
              </a:rPr>
              <a:t>ya’ni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tug‘ilish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va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o‘lim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ko‘rsatqichlari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yig‘indisining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tabiiy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ko‘payishga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nisbati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bilan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aniqlanadi</a:t>
            </a:r>
            <a:r>
              <a:rPr lang="en-US" sz="2800" b="1" dirty="0">
                <a:solidFill>
                  <a:schemeClr val="tx1"/>
                </a:solidFill>
              </a:rPr>
              <a:t> (</a:t>
            </a:r>
            <a:r>
              <a:rPr lang="en-US" sz="2800" b="1" dirty="0" err="1">
                <a:solidFill>
                  <a:schemeClr val="tx1"/>
                </a:solidFill>
              </a:rPr>
              <a:t>indeks</a:t>
            </a:r>
            <a:r>
              <a:rPr lang="en-US" sz="2800" b="1" dirty="0">
                <a:solidFill>
                  <a:schemeClr val="tx1"/>
                </a:solidFill>
              </a:rPr>
              <a:t> 0,00-1,00 </a:t>
            </a:r>
            <a:r>
              <a:rPr lang="en-US" sz="2800" b="1" dirty="0" err="1">
                <a:solidFill>
                  <a:schemeClr val="tx1"/>
                </a:solidFill>
              </a:rPr>
              <a:t>doirasida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o‘zgarib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turadi</a:t>
            </a:r>
            <a:r>
              <a:rPr lang="en-US" sz="2800" b="1" dirty="0">
                <a:solidFill>
                  <a:schemeClr val="tx1"/>
                </a:solidFill>
              </a:rPr>
              <a:t>). </a:t>
            </a:r>
            <a:r>
              <a:rPr lang="en-US" sz="2800" b="1" dirty="0" err="1">
                <a:solidFill>
                  <a:schemeClr val="tx1"/>
                </a:solidFill>
              </a:rPr>
              <a:t>Bunda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tabiiy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ko‘payishning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aynan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bir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xildagi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miqdori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turli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darajadagi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tug‘ilish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va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o‘lim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ko‘rsatkichlari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natijasida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yuzaga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kelishi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mumkin</a:t>
            </a:r>
            <a:r>
              <a:rPr lang="en-US" sz="2800" b="1" dirty="0">
                <a:solidFill>
                  <a:schemeClr val="tx1"/>
                </a:solidFill>
              </a:rPr>
              <a:t>. </a:t>
            </a:r>
            <a:r>
              <a:rPr lang="en-US" sz="2800" b="1" dirty="0" err="1">
                <a:solidFill>
                  <a:schemeClr val="tx1"/>
                </a:solidFill>
              </a:rPr>
              <a:t>Masalan</a:t>
            </a:r>
            <a:r>
              <a:rPr lang="en-US" sz="2800" b="1" dirty="0">
                <a:solidFill>
                  <a:schemeClr val="tx1"/>
                </a:solidFill>
              </a:rPr>
              <a:t>, </a:t>
            </a:r>
            <a:r>
              <a:rPr lang="en-US" sz="2800" b="1" dirty="0" err="1">
                <a:solidFill>
                  <a:schemeClr val="tx1"/>
                </a:solidFill>
              </a:rPr>
              <a:t>tug‘ilish</a:t>
            </a:r>
            <a:r>
              <a:rPr lang="en-US" sz="2800" b="1" dirty="0">
                <a:solidFill>
                  <a:schemeClr val="tx1"/>
                </a:solidFill>
              </a:rPr>
              <a:t>, </a:t>
            </a:r>
            <a:r>
              <a:rPr lang="en-US" sz="2800" b="1" dirty="0" err="1">
                <a:solidFill>
                  <a:schemeClr val="tx1"/>
                </a:solidFill>
              </a:rPr>
              <a:t>har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ming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kishiga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hisoblanganda</a:t>
            </a:r>
            <a:r>
              <a:rPr lang="en-US" sz="2800" b="1" dirty="0">
                <a:solidFill>
                  <a:schemeClr val="tx1"/>
                </a:solidFill>
              </a:rPr>
              <a:t>, 5 ‰, </a:t>
            </a:r>
            <a:r>
              <a:rPr lang="en-US" sz="2800" b="1" dirty="0" err="1">
                <a:solidFill>
                  <a:schemeClr val="tx1"/>
                </a:solidFill>
              </a:rPr>
              <a:t>o‘lim</a:t>
            </a:r>
            <a:r>
              <a:rPr lang="en-US" sz="2800" b="1" dirty="0">
                <a:solidFill>
                  <a:schemeClr val="tx1"/>
                </a:solidFill>
              </a:rPr>
              <a:t> 35 ‰ </a:t>
            </a:r>
            <a:r>
              <a:rPr lang="en-US" sz="2800" b="1" dirty="0" err="1">
                <a:solidFill>
                  <a:schemeClr val="tx1"/>
                </a:solidFill>
              </a:rPr>
              <a:t>va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ushbu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ko‘rsatkichlar</a:t>
            </a:r>
            <a:r>
              <a:rPr lang="en-US" sz="2800" b="1" dirty="0">
                <a:solidFill>
                  <a:schemeClr val="tx1"/>
                </a:solidFill>
              </a:rPr>
              <a:t>, </a:t>
            </a:r>
            <a:r>
              <a:rPr lang="en-US" sz="2800" b="1" dirty="0" err="1">
                <a:solidFill>
                  <a:schemeClr val="tx1"/>
                </a:solidFill>
              </a:rPr>
              <a:t>yuqoridagilarga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mos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ravishda</a:t>
            </a:r>
            <a:r>
              <a:rPr lang="en-US" sz="2800" b="1" dirty="0">
                <a:solidFill>
                  <a:schemeClr val="tx1"/>
                </a:solidFill>
              </a:rPr>
              <a:t>, 15 </a:t>
            </a:r>
            <a:r>
              <a:rPr lang="en-US" sz="2800" b="1" dirty="0" err="1">
                <a:solidFill>
                  <a:schemeClr val="tx1"/>
                </a:solidFill>
              </a:rPr>
              <a:t>va</a:t>
            </a:r>
            <a:r>
              <a:rPr lang="en-US" sz="2800" b="1" dirty="0">
                <a:solidFill>
                  <a:schemeClr val="tx1"/>
                </a:solidFill>
              </a:rPr>
              <a:t> 5 </a:t>
            </a:r>
            <a:r>
              <a:rPr lang="en-US" sz="2800" b="1" dirty="0" err="1">
                <a:solidFill>
                  <a:schemeClr val="tx1"/>
                </a:solidFill>
              </a:rPr>
              <a:t>promilleni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tashkil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etganda</a:t>
            </a:r>
            <a:r>
              <a:rPr lang="en-US" sz="2800" b="1" dirty="0">
                <a:solidFill>
                  <a:schemeClr val="tx1"/>
                </a:solidFill>
              </a:rPr>
              <a:t> ham </a:t>
            </a:r>
            <a:r>
              <a:rPr lang="en-US" sz="2800" b="1" dirty="0" err="1">
                <a:solidFill>
                  <a:schemeClr val="tx1"/>
                </a:solidFill>
              </a:rPr>
              <a:t>bir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xil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natijaga</a:t>
            </a:r>
            <a:r>
              <a:rPr lang="en-US" sz="2800" b="1" dirty="0">
                <a:solidFill>
                  <a:schemeClr val="tx1"/>
                </a:solidFill>
              </a:rPr>
              <a:t>, </a:t>
            </a:r>
            <a:r>
              <a:rPr lang="en-US" sz="2800" b="1" dirty="0" err="1">
                <a:solidFill>
                  <a:schemeClr val="tx1"/>
                </a:solidFill>
              </a:rPr>
              <a:t>ya’ni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tabiiy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ko‘payishning</a:t>
            </a:r>
            <a:r>
              <a:rPr lang="en-US" sz="2800" b="1" dirty="0">
                <a:solidFill>
                  <a:schemeClr val="tx1"/>
                </a:solidFill>
              </a:rPr>
              <a:t> 10 % - </a:t>
            </a:r>
            <a:r>
              <a:rPr lang="en-US" sz="2800" b="1" dirty="0" err="1">
                <a:solidFill>
                  <a:schemeClr val="tx1"/>
                </a:solidFill>
              </a:rPr>
              <a:t>ni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hosil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qiladi</a:t>
            </a:r>
            <a:r>
              <a:rPr lang="en-US" sz="2800" b="1" dirty="0">
                <a:solidFill>
                  <a:schemeClr val="tx1"/>
                </a:solidFill>
              </a:rPr>
              <a:t>. </a:t>
            </a:r>
            <a:endParaRPr lang="ru-RU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3447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79024" y="102748"/>
            <a:ext cx="8218310" cy="22262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800"/>
              </a:spcAft>
            </a:pP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Shunday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demografik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hudud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makon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darajasida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to‘lqinsimon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bosqichma-bosqich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o‘zgarib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boradi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hodi-salarni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aholi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geografiyasi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geodemografiya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nuqtai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nazaridan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o‘rganish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aholi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tabiiy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harakati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o‘sishini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bashoratlash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imkonini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b="1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1600" b="1" dirty="0">
                <a:solidFill>
                  <a:srgbClr val="2C3E5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16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113" y="2172102"/>
            <a:ext cx="7586131" cy="4426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16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Табличка 4"/>
          <p:cNvSpPr/>
          <p:nvPr/>
        </p:nvSpPr>
        <p:spPr>
          <a:xfrm>
            <a:off x="2190045" y="745067"/>
            <a:ext cx="7620000" cy="2404533"/>
          </a:xfrm>
          <a:prstGeom prst="plaqu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/>
              <a:t>E’TIBORINGIZ </a:t>
            </a:r>
          </a:p>
          <a:p>
            <a:pPr algn="ctr"/>
            <a:r>
              <a:rPr lang="en-US" sz="4000" dirty="0" smtClean="0"/>
              <a:t>UCHUN </a:t>
            </a:r>
          </a:p>
          <a:p>
            <a:pPr algn="ctr"/>
            <a:r>
              <a:rPr lang="en-US" sz="4000" dirty="0" smtClean="0"/>
              <a:t>RAXMAT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683688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345</TotalTime>
  <Words>1470</Words>
  <Application>Microsoft Office PowerPoint</Application>
  <PresentationFormat>Произвольный</PresentationFormat>
  <Paragraphs>246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.</vt:lpstr>
      <vt:lpstr>Презентация PowerPoint</vt:lpstr>
      <vt:lpstr>Презентация PowerPoint</vt:lpstr>
      <vt:lpstr>.</vt:lpstr>
      <vt:lpstr>Презентация PowerPoint</vt:lpstr>
      <vt:lpstr>Презентация PowerPoint</vt:lpstr>
      <vt:lpstr>.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</cp:lastModifiedBy>
  <cp:revision>35</cp:revision>
  <dcterms:created xsi:type="dcterms:W3CDTF">2019-05-15T09:36:21Z</dcterms:created>
  <dcterms:modified xsi:type="dcterms:W3CDTF">2019-05-17T03:50:57Z</dcterms:modified>
</cp:coreProperties>
</file>