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32" r:id="rId2"/>
  </p:sldMasterIdLst>
  <p:notesMasterIdLst>
    <p:notesMasterId r:id="rId29"/>
  </p:notesMasterIdLst>
  <p:sldIdLst>
    <p:sldId id="257" r:id="rId3"/>
    <p:sldId id="270" r:id="rId4"/>
    <p:sldId id="271" r:id="rId5"/>
    <p:sldId id="273" r:id="rId6"/>
    <p:sldId id="274" r:id="rId7"/>
    <p:sldId id="275" r:id="rId8"/>
    <p:sldId id="272" r:id="rId9"/>
    <p:sldId id="258" r:id="rId10"/>
    <p:sldId id="276" r:id="rId11"/>
    <p:sldId id="277" r:id="rId12"/>
    <p:sldId id="278" r:id="rId13"/>
    <p:sldId id="280" r:id="rId14"/>
    <p:sldId id="281" r:id="rId15"/>
    <p:sldId id="279" r:id="rId16"/>
    <p:sldId id="282" r:id="rId17"/>
    <p:sldId id="283" r:id="rId18"/>
    <p:sldId id="284" r:id="rId19"/>
    <p:sldId id="286" r:id="rId20"/>
    <p:sldId id="289" r:id="rId21"/>
    <p:sldId id="290" r:id="rId22"/>
    <p:sldId id="291" r:id="rId23"/>
    <p:sldId id="293" r:id="rId24"/>
    <p:sldId id="287" r:id="rId25"/>
    <p:sldId id="288" r:id="rId26"/>
    <p:sldId id="292" r:id="rId27"/>
    <p:sldId id="294"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CEA0"/>
    <a:srgbClr val="311D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13" autoAdjust="0"/>
    <p:restoredTop sz="94660"/>
  </p:normalViewPr>
  <p:slideViewPr>
    <p:cSldViewPr>
      <p:cViewPr varScale="1">
        <p:scale>
          <a:sx n="87" d="100"/>
          <a:sy n="87" d="100"/>
        </p:scale>
        <p:origin x="68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z-Cyrl-UZ"/>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1303D5-8C17-4C3F-BC1B-630B107A162E}" type="datetimeFigureOut">
              <a:rPr lang="uz-Cyrl-UZ" smtClean="0"/>
              <a:t>17.05.2019</a:t>
            </a:fld>
            <a:endParaRPr lang="uz-Cyrl-UZ"/>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z-Cyrl-UZ"/>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z-Cyrl-UZ"/>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z-Cyrl-UZ"/>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847E36-48CD-4113-B8A3-C169B12C48BB}" type="slidenum">
              <a:rPr lang="uz-Cyrl-UZ" smtClean="0"/>
              <a:t>‹#›</a:t>
            </a:fld>
            <a:endParaRPr lang="uz-Cyrl-UZ"/>
          </a:p>
        </p:txBody>
      </p:sp>
    </p:spTree>
    <p:extLst>
      <p:ext uri="{BB962C8B-B14F-4D97-AF65-F5344CB8AC3E}">
        <p14:creationId xmlns:p14="http://schemas.microsoft.com/office/powerpoint/2010/main" val="762058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685800" y="1143000"/>
            <a:ext cx="5486400" cy="3086100"/>
          </a:xfrm>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D7847E36-48CD-4113-B8A3-C169B12C48BB}" type="slidenum">
              <a:rPr lang="uz-Cyrl-UZ" smtClean="0"/>
              <a:t>5</a:t>
            </a:fld>
            <a:endParaRPr lang="uz-Cyrl-UZ"/>
          </a:p>
        </p:txBody>
      </p:sp>
    </p:spTree>
    <p:extLst>
      <p:ext uri="{BB962C8B-B14F-4D97-AF65-F5344CB8AC3E}">
        <p14:creationId xmlns:p14="http://schemas.microsoft.com/office/powerpoint/2010/main" val="2331371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685800" y="1143000"/>
            <a:ext cx="5486400" cy="3086100"/>
          </a:xfrm>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D7847E36-48CD-4113-B8A3-C169B12C48BB}" type="slidenum">
              <a:rPr lang="uz-Cyrl-UZ" smtClean="0"/>
              <a:t>7</a:t>
            </a:fld>
            <a:endParaRPr lang="uz-Cyrl-UZ"/>
          </a:p>
        </p:txBody>
      </p:sp>
    </p:spTree>
    <p:extLst>
      <p:ext uri="{BB962C8B-B14F-4D97-AF65-F5344CB8AC3E}">
        <p14:creationId xmlns:p14="http://schemas.microsoft.com/office/powerpoint/2010/main" val="3220813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D7847E36-48CD-4113-B8A3-C169B12C48BB}" type="slidenum">
              <a:rPr lang="uz-Cyrl-UZ" smtClean="0"/>
              <a:t>25</a:t>
            </a:fld>
            <a:endParaRPr lang="uz-Cyrl-UZ"/>
          </a:p>
        </p:txBody>
      </p:sp>
    </p:spTree>
    <p:extLst>
      <p:ext uri="{BB962C8B-B14F-4D97-AF65-F5344CB8AC3E}">
        <p14:creationId xmlns:p14="http://schemas.microsoft.com/office/powerpoint/2010/main" val="8838792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859280"/>
            <a:ext cx="8534400" cy="1295400"/>
          </a:xfrm>
        </p:spPr>
        <p:txBody>
          <a:bodyPr/>
          <a:lstStyle/>
          <a:p>
            <a:r>
              <a:rPr lang="ru-RU" smtClean="0"/>
              <a:t>Образец заголовка</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12192000" cy="932688"/>
          </a:xfrm>
          <a:prstGeom prst="rect">
            <a:avLst/>
          </a:prstGeom>
        </p:spPr>
      </p:pic>
      <p:sp>
        <p:nvSpPr>
          <p:cNvPr id="3" name="Subtitle 2"/>
          <p:cNvSpPr>
            <a:spLocks noGrp="1"/>
          </p:cNvSpPr>
          <p:nvPr>
            <p:ph type="subTitle" idx="1"/>
          </p:nvPr>
        </p:nvSpPr>
        <p:spPr>
          <a:xfrm>
            <a:off x="1828800" y="3429000"/>
            <a:ext cx="85344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bwMode="white"/>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bwMode="white"/>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a:xfrm>
            <a:off x="1828800" y="2438401"/>
            <a:ext cx="8534400" cy="304800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12192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12192000" cy="932688"/>
          </a:xfrm>
          <a:prstGeom prst="rect">
            <a:avLst/>
          </a:prstGeom>
        </p:spPr>
      </p:pic>
      <p:sp>
        <p:nvSpPr>
          <p:cNvPr id="2" name="Title 1"/>
          <p:cNvSpPr>
            <a:spLocks noGrp="1"/>
          </p:cNvSpPr>
          <p:nvPr>
            <p:ph type="title"/>
          </p:nvPr>
        </p:nvSpPr>
        <p:spPr>
          <a:xfrm>
            <a:off x="1930400" y="3410268"/>
            <a:ext cx="8331200" cy="1456373"/>
          </a:xfrm>
        </p:spPr>
        <p:txBody>
          <a:bodyPr anchor="t">
            <a:normAutofit/>
          </a:bodyPr>
          <a:lstStyle>
            <a:lvl1pPr algn="ctr">
              <a:defRPr sz="3600" b="0" i="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930400" y="1503680"/>
            <a:ext cx="83312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12192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828800" y="2438400"/>
            <a:ext cx="4165600" cy="3124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5F4AEE15-8747-49E8-BF64-5CC4155F3574}" type="datetimeFigureOut">
              <a:rPr lang="ru-RU" smtClean="0"/>
              <a:t>17.05.2019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AE084A-F5CE-4E9D-8C65-E7BAA672EDC8}" type="slidenum">
              <a:rPr lang="ru-RU" smtClean="0"/>
              <a:t>‹#›</a:t>
            </a:fld>
            <a:endParaRPr lang="ru-RU"/>
          </a:p>
        </p:txBody>
      </p:sp>
      <p:sp>
        <p:nvSpPr>
          <p:cNvPr id="12" name="Content Placeholder 11"/>
          <p:cNvSpPr>
            <a:spLocks noGrp="1"/>
          </p:cNvSpPr>
          <p:nvPr>
            <p:ph sz="quarter" idx="14"/>
          </p:nvPr>
        </p:nvSpPr>
        <p:spPr>
          <a:xfrm>
            <a:off x="6197600" y="2438400"/>
            <a:ext cx="4165600" cy="3124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12192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12192000" cy="932688"/>
          </a:xfrm>
          <a:prstGeom prst="rect">
            <a:avLst/>
          </a:prstGeom>
        </p:spPr>
      </p:pic>
      <p:sp>
        <p:nvSpPr>
          <p:cNvPr id="11" name="Content Placeholder 10"/>
          <p:cNvSpPr>
            <a:spLocks noGrp="1"/>
          </p:cNvSpPr>
          <p:nvPr>
            <p:ph sz="quarter" idx="13"/>
          </p:nvPr>
        </p:nvSpPr>
        <p:spPr>
          <a:xfrm>
            <a:off x="1828800" y="2819400"/>
            <a:ext cx="4165600" cy="2743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6197600" y="2819400"/>
            <a:ext cx="4165600" cy="2743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828800" y="2362201"/>
            <a:ext cx="4167717"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6193368" y="2359152"/>
            <a:ext cx="4169833"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5F4AEE15-8747-49E8-BF64-5CC4155F3574}" type="datetimeFigureOut">
              <a:rPr lang="ru-RU" smtClean="0"/>
              <a:t>17.05.2019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6AE084A-F5CE-4E9D-8C65-E7BAA672EDC8}"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5F4AEE15-8747-49E8-BF64-5CC4155F3574}" type="datetimeFigureOut">
              <a:rPr lang="ru-RU" smtClean="0"/>
              <a:t>17.05.2019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6AE084A-F5CE-4E9D-8C65-E7BAA672EDC8}" type="slidenum">
              <a:rPr lang="ru-RU" smtClean="0"/>
              <a:t>‹#›</a:t>
            </a:fld>
            <a:endParaRPr lang="ru-RU"/>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12192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F4AEE15-8747-49E8-BF64-5CC4155F3574}" type="datetimeFigureOut">
              <a:rPr lang="ru-RU" smtClean="0"/>
              <a:t>17.05.2019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AE084A-F5CE-4E9D-8C65-E7BAA672EDC8}"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604002" y="1676400"/>
            <a:ext cx="3759199" cy="599440"/>
          </a:xfrm>
        </p:spPr>
        <p:txBody>
          <a:bodyPr anchor="b">
            <a:noAutofit/>
          </a:bodyPr>
          <a:lstStyle>
            <a:lvl1pPr algn="ctr">
              <a:defRPr sz="1700" b="1" cap="all" spc="0" baseline="0"/>
            </a:lvl1pPr>
          </a:lstStyle>
          <a:p>
            <a:r>
              <a:rPr lang="ru-RU" smtClean="0"/>
              <a:t>Образец заголовка</a:t>
            </a:r>
            <a:endParaRPr lang="en-US" dirty="0"/>
          </a:p>
        </p:txBody>
      </p:sp>
      <p:sp>
        <p:nvSpPr>
          <p:cNvPr id="4" name="Text Placeholder 3"/>
          <p:cNvSpPr>
            <a:spLocks noGrp="1"/>
          </p:cNvSpPr>
          <p:nvPr>
            <p:ph type="body" sz="half" idx="2"/>
          </p:nvPr>
        </p:nvSpPr>
        <p:spPr>
          <a:xfrm>
            <a:off x="6604002" y="2275840"/>
            <a:ext cx="37591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F4AEE15-8747-49E8-BF64-5CC4155F3574}" type="datetimeFigureOut">
              <a:rPr lang="ru-RU" smtClean="0"/>
              <a:t>17.05.2019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AE084A-F5CE-4E9D-8C65-E7BAA672EDC8}" type="slidenum">
              <a:rPr lang="ru-RU" smtClean="0"/>
              <a:t>‹#›</a:t>
            </a:fld>
            <a:endParaRPr lang="ru-RU"/>
          </a:p>
        </p:txBody>
      </p:sp>
      <p:sp>
        <p:nvSpPr>
          <p:cNvPr id="9" name="Content Placeholder 8"/>
          <p:cNvSpPr>
            <a:spLocks noGrp="1"/>
          </p:cNvSpPr>
          <p:nvPr>
            <p:ph sz="quarter" idx="13"/>
          </p:nvPr>
        </p:nvSpPr>
        <p:spPr>
          <a:xfrm>
            <a:off x="1828800" y="1676400"/>
            <a:ext cx="4368800" cy="3505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0" name="Plaque 9"/>
          <p:cNvSpPr/>
          <p:nvPr/>
        </p:nvSpPr>
        <p:spPr>
          <a:xfrm>
            <a:off x="1950720" y="1847088"/>
            <a:ext cx="4120896"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6604000" y="1676400"/>
            <a:ext cx="3759200" cy="599440"/>
          </a:xfrm>
        </p:spPr>
        <p:txBody>
          <a:bodyPr anchor="b">
            <a:noAutofit/>
          </a:bodyPr>
          <a:lstStyle>
            <a:lvl1pPr algn="ctr">
              <a:defRPr sz="1700" b="1" cap="all" spc="0" baseline="0"/>
            </a:lvl1pPr>
          </a:lstStyle>
          <a:p>
            <a:r>
              <a:rPr lang="ru-RU" smtClean="0"/>
              <a:t>Образец заголовка</a:t>
            </a:r>
            <a:endParaRPr lang="en-US" dirty="0"/>
          </a:p>
        </p:txBody>
      </p:sp>
      <p:sp>
        <p:nvSpPr>
          <p:cNvPr id="3" name="Picture Placeholder 2"/>
          <p:cNvSpPr>
            <a:spLocks noGrp="1"/>
          </p:cNvSpPr>
          <p:nvPr>
            <p:ph type="pic" idx="1"/>
          </p:nvPr>
        </p:nvSpPr>
        <p:spPr>
          <a:xfrm>
            <a:off x="2032000" y="1905000"/>
            <a:ext cx="39624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604000" y="2276856"/>
            <a:ext cx="37592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F4AEE15-8747-49E8-BF64-5CC4155F3574}" type="datetimeFigureOut">
              <a:rPr lang="ru-RU" smtClean="0"/>
              <a:t>17.05.2019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AE084A-F5CE-4E9D-8C65-E7BAA672EDC8}"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209041"/>
            <a:ext cx="1727200" cy="4318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727200" y="1219200"/>
            <a:ext cx="6908800" cy="42672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21326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spTree>
    <p:extLst>
      <p:ext uri="{BB962C8B-B14F-4D97-AF65-F5344CB8AC3E}">
        <p14:creationId xmlns:p14="http://schemas.microsoft.com/office/powerpoint/2010/main" val="42730994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72363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F4AEE15-8747-49E8-BF64-5CC4155F3574}" type="datetimeFigureOut">
              <a:rPr lang="ru-RU" smtClean="0"/>
              <a:t>17.05.2019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AE084A-F5CE-4E9D-8C65-E7BAA672EDC8}" type="slidenum">
              <a:rPr lang="ru-RU" smtClean="0"/>
              <a:t>‹#›</a:t>
            </a:fld>
            <a:endParaRPr lang="ru-RU"/>
          </a:p>
        </p:txBody>
      </p:sp>
    </p:spTree>
    <p:extLst>
      <p:ext uri="{BB962C8B-B14F-4D97-AF65-F5344CB8AC3E}">
        <p14:creationId xmlns:p14="http://schemas.microsoft.com/office/powerpoint/2010/main" val="11977563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F4AEE15-8747-49E8-BF64-5CC4155F3574}" type="datetimeFigureOut">
              <a:rPr lang="ru-RU" smtClean="0"/>
              <a:t>17.05.2019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6AE084A-F5CE-4E9D-8C65-E7BAA672EDC8}" type="slidenum">
              <a:rPr lang="ru-RU" smtClean="0"/>
              <a:t>‹#›</a:t>
            </a:fld>
            <a:endParaRPr lang="ru-RU"/>
          </a:p>
        </p:txBody>
      </p:sp>
    </p:spTree>
    <p:extLst>
      <p:ext uri="{BB962C8B-B14F-4D97-AF65-F5344CB8AC3E}">
        <p14:creationId xmlns:p14="http://schemas.microsoft.com/office/powerpoint/2010/main" val="21875507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F4AEE15-8747-49E8-BF64-5CC4155F3574}" type="datetimeFigureOut">
              <a:rPr lang="ru-RU" smtClean="0"/>
              <a:t>17.05.2019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6AE084A-F5CE-4E9D-8C65-E7BAA672EDC8}" type="slidenum">
              <a:rPr lang="ru-RU" smtClean="0"/>
              <a:t>‹#›</a:t>
            </a:fld>
            <a:endParaRPr lang="ru-RU"/>
          </a:p>
        </p:txBody>
      </p:sp>
    </p:spTree>
    <p:extLst>
      <p:ext uri="{BB962C8B-B14F-4D97-AF65-F5344CB8AC3E}">
        <p14:creationId xmlns:p14="http://schemas.microsoft.com/office/powerpoint/2010/main" val="1997920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F4AEE15-8747-49E8-BF64-5CC4155F3574}" type="datetimeFigureOut">
              <a:rPr lang="ru-RU" smtClean="0"/>
              <a:t>17.05.2019</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16AE084A-F5CE-4E9D-8C65-E7BAA672EDC8}" type="slidenum">
              <a:rPr lang="ru-RU" smtClean="0"/>
              <a:t>‹#›</a:t>
            </a:fld>
            <a:endParaRPr lang="ru-RU"/>
          </a:p>
        </p:txBody>
      </p:sp>
    </p:spTree>
    <p:extLst>
      <p:ext uri="{BB962C8B-B14F-4D97-AF65-F5344CB8AC3E}">
        <p14:creationId xmlns:p14="http://schemas.microsoft.com/office/powerpoint/2010/main" val="20083956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F4AEE15-8747-49E8-BF64-5CC4155F3574}" type="datetimeFigureOut">
              <a:rPr lang="ru-RU" smtClean="0"/>
              <a:t>17.05.2019</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6AE084A-F5CE-4E9D-8C65-E7BAA672EDC8}" type="slidenum">
              <a:rPr lang="ru-RU" smtClean="0"/>
              <a:t>‹#›</a:t>
            </a:fld>
            <a:endParaRPr lang="ru-RU"/>
          </a:p>
        </p:txBody>
      </p:sp>
    </p:spTree>
    <p:extLst>
      <p:ext uri="{BB962C8B-B14F-4D97-AF65-F5344CB8AC3E}">
        <p14:creationId xmlns:p14="http://schemas.microsoft.com/office/powerpoint/2010/main" val="34013897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F4AEE15-8747-49E8-BF64-5CC4155F3574}" type="datetimeFigureOut">
              <a:rPr lang="ru-RU" smtClean="0"/>
              <a:t>17.05.2019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AE084A-F5CE-4E9D-8C65-E7BAA672EDC8}" type="slidenum">
              <a:rPr lang="ru-RU" smtClean="0"/>
              <a:t>‹#›</a:t>
            </a:fld>
            <a:endParaRPr lang="ru-RU"/>
          </a:p>
        </p:txBody>
      </p:sp>
    </p:spTree>
    <p:extLst>
      <p:ext uri="{BB962C8B-B14F-4D97-AF65-F5344CB8AC3E}">
        <p14:creationId xmlns:p14="http://schemas.microsoft.com/office/powerpoint/2010/main" val="28931640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spTree>
    <p:extLst>
      <p:ext uri="{BB962C8B-B14F-4D97-AF65-F5344CB8AC3E}">
        <p14:creationId xmlns:p14="http://schemas.microsoft.com/office/powerpoint/2010/main" val="16918927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F4AEE15-8747-49E8-BF64-5CC4155F3574}" type="datetimeFigureOut">
              <a:rPr lang="ru-RU" smtClean="0"/>
              <a:t>17.05.2019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AE084A-F5CE-4E9D-8C65-E7BAA672EDC8}" type="slidenum">
              <a:rPr lang="ru-RU" smtClean="0"/>
              <a:t>‹#›</a:t>
            </a:fld>
            <a:endParaRPr lang="ru-RU"/>
          </a:p>
        </p:txBody>
      </p:sp>
    </p:spTree>
    <p:extLst>
      <p:ext uri="{BB962C8B-B14F-4D97-AF65-F5344CB8AC3E}">
        <p14:creationId xmlns:p14="http://schemas.microsoft.com/office/powerpoint/2010/main" val="2036342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12192000" cy="6858000"/>
          </a:xfrm>
          <a:prstGeom prst="rect">
            <a:avLst/>
          </a:prstGeom>
        </p:spPr>
      </p:pic>
      <p:sp>
        <p:nvSpPr>
          <p:cNvPr id="2" name="Title Placeholder 1"/>
          <p:cNvSpPr>
            <a:spLocks noGrp="1"/>
          </p:cNvSpPr>
          <p:nvPr>
            <p:ph type="title"/>
          </p:nvPr>
        </p:nvSpPr>
        <p:spPr>
          <a:xfrm>
            <a:off x="1828800" y="1295400"/>
            <a:ext cx="8534400" cy="6858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828800" y="2057401"/>
            <a:ext cx="8534400" cy="342900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bwMode="white">
          <a:xfrm>
            <a:off x="406400" y="6356351"/>
            <a:ext cx="28448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5F4AEE15-8747-49E8-BF64-5CC4155F3574}" type="datetimeFigureOut">
              <a:rPr lang="ru-RU" smtClean="0"/>
              <a:t>17.05.2019</a:t>
            </a:fld>
            <a:endParaRPr lang="ru-RU"/>
          </a:p>
        </p:txBody>
      </p:sp>
      <p:sp>
        <p:nvSpPr>
          <p:cNvPr id="5" name="Footer Placeholder 4"/>
          <p:cNvSpPr>
            <a:spLocks noGrp="1"/>
          </p:cNvSpPr>
          <p:nvPr>
            <p:ph type="ftr" sz="quarter" idx="3"/>
          </p:nvPr>
        </p:nvSpPr>
        <p:spPr bwMode="white">
          <a:xfrm>
            <a:off x="3962400" y="6356351"/>
            <a:ext cx="42672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ru-RU"/>
          </a:p>
        </p:txBody>
      </p:sp>
      <p:sp>
        <p:nvSpPr>
          <p:cNvPr id="6" name="Slide Number Placeholder 5"/>
          <p:cNvSpPr>
            <a:spLocks noGrp="1"/>
          </p:cNvSpPr>
          <p:nvPr>
            <p:ph type="sldNum" sz="quarter" idx="4"/>
          </p:nvPr>
        </p:nvSpPr>
        <p:spPr bwMode="white">
          <a:xfrm>
            <a:off x="8900160" y="6364225"/>
            <a:ext cx="28448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16AE084A-F5CE-4E9D-8C65-E7BAA672EDC8}"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F4AEE15-8747-49E8-BF64-5CC4155F3574}" type="datetimeFigureOut">
              <a:rPr lang="ru-RU" smtClean="0"/>
              <a:t>17.05.2019</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6AE084A-F5CE-4E9D-8C65-E7BAA672EDC8}"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196036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18.xml"/><Relationship Id="rId5" Type="http://schemas.openxmlformats.org/officeDocument/2006/relationships/image" Target="../media/image20.jp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8.xml"/><Relationship Id="rId4" Type="http://schemas.openxmlformats.org/officeDocument/2006/relationships/image" Target="../media/image29.jpg"/></Relationships>
</file>

<file path=ppt/slides/_rels/slide1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41.jpg"/><Relationship Id="rId5" Type="http://schemas.openxmlformats.org/officeDocument/2006/relationships/image" Target="../media/image40.jpeg"/><Relationship Id="rId4" Type="http://schemas.openxmlformats.org/officeDocument/2006/relationships/image" Target="../media/image39.jpg"/></Relationships>
</file>

<file path=ppt/slides/_rels/slide2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35" name="Прямоугольник 34"/>
          <p:cNvSpPr/>
          <p:nvPr/>
        </p:nvSpPr>
        <p:spPr>
          <a:xfrm>
            <a:off x="2495600" y="764703"/>
            <a:ext cx="7344816" cy="2369880"/>
          </a:xfrm>
          <a:prstGeom prst="rect">
            <a:avLst/>
          </a:prstGeom>
          <a:noFill/>
        </p:spPr>
        <p:txBody>
          <a:bodyPr wrap="square" lIns="91440" tIns="45720" rIns="91440" bIns="45720">
            <a:spAutoFit/>
          </a:bodyPr>
          <a:lstStyle/>
          <a:p>
            <a:pPr algn="ctr"/>
            <a:endParaRPr lang="uz-Cyrl-UZ"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endPar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endParaRPr lang="uz-Latn-UZ"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lgerian" panose="04020705040A02060702" pitchFamily="82" charset="0"/>
            </a:endParaRPr>
          </a:p>
          <a:p>
            <a:pPr algn="ctr"/>
            <a:endParaRPr lang="uz-Cyrl-UZ"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endParaRPr lang="uz-Cyrl-UZ"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endParaRPr lang="uz-Cyrl-UZ" sz="2400" b="1" dirty="0">
              <a:solidFill>
                <a:srgbClr val="311DC9"/>
              </a:solidFill>
            </a:endParaRPr>
          </a:p>
        </p:txBody>
      </p:sp>
      <p:sp>
        <p:nvSpPr>
          <p:cNvPr id="36" name="Табличка 35"/>
          <p:cNvSpPr/>
          <p:nvPr/>
        </p:nvSpPr>
        <p:spPr>
          <a:xfrm>
            <a:off x="2279576" y="714820"/>
            <a:ext cx="7620000" cy="985988"/>
          </a:xfrm>
          <a:prstGeom prst="plaque">
            <a:avLst/>
          </a:prstGeom>
          <a:solidFill>
            <a:srgbClr val="92D050"/>
          </a:solidFill>
          <a:ln>
            <a:solidFill>
              <a:srgbClr val="0070C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3200" b="1" dirty="0">
                <a:ln w="10541" cmpd="sng">
                  <a:solidFill>
                    <a:schemeClr val="accent1">
                      <a:shade val="88000"/>
                      <a:satMod val="110000"/>
                    </a:schemeClr>
                  </a:solidFill>
                  <a:prstDash val="solid"/>
                </a:ln>
                <a:solidFill>
                  <a:srgbClr val="FF0000"/>
                </a:solidFill>
                <a:latin typeface="Times New Roman" panose="02020603050405020304" pitchFamily="18" charset="0"/>
                <a:cs typeface="Times New Roman" panose="02020603050405020304" pitchFamily="18" charset="0"/>
              </a:rPr>
              <a:t> </a:t>
            </a:r>
            <a:endParaRPr lang="uz-Latn-UZ" sz="3200" b="1" dirty="0">
              <a:ln w="10541" cmpd="sng">
                <a:solidFill>
                  <a:schemeClr val="accent1">
                    <a:shade val="88000"/>
                    <a:satMod val="110000"/>
                  </a:schemeClr>
                </a:solidFill>
                <a:prstDash val="solid"/>
              </a:ln>
              <a:solidFill>
                <a:srgbClr val="FF0000"/>
              </a:solidFill>
              <a:latin typeface="Times New Roman" panose="02020603050405020304" pitchFamily="18" charset="0"/>
              <a:cs typeface="Times New Roman" panose="02020603050405020304" pitchFamily="18" charset="0"/>
            </a:endParaRPr>
          </a:p>
          <a:p>
            <a:pPr algn="ctr"/>
            <a:r>
              <a:rPr lang="en-US" sz="3200" b="1" dirty="0">
                <a:ln w="10541" cmpd="sng">
                  <a:solidFill>
                    <a:schemeClr val="accent1">
                      <a:shade val="88000"/>
                      <a:satMod val="110000"/>
                    </a:schemeClr>
                  </a:solidFill>
                  <a:prstDash val="solid"/>
                </a:ln>
                <a:solidFill>
                  <a:srgbClr val="FF0000"/>
                </a:solidFill>
                <a:latin typeface="Times New Roman" panose="02020603050405020304" pitchFamily="18" charset="0"/>
                <a:cs typeface="Times New Roman" panose="02020603050405020304" pitchFamily="18" charset="0"/>
              </a:rPr>
              <a:t>MAVZU:</a:t>
            </a:r>
            <a:r>
              <a:rPr lang="uz-Latn-UZ" sz="3200" b="1" dirty="0">
                <a:solidFill>
                  <a:srgbClr val="FF0000"/>
                </a:solidFill>
                <a:latin typeface="Times New Roman" panose="02020603050405020304" pitchFamily="18" charset="0"/>
                <a:cs typeface="Times New Roman" panose="02020603050405020304" pitchFamily="18" charset="0"/>
              </a:rPr>
              <a:t> </a:t>
            </a:r>
            <a:r>
              <a:rPr lang="uz-Latn-UZ" sz="3200" b="1" dirty="0">
                <a:solidFill>
                  <a:srgbClr val="002060"/>
                </a:solidFill>
                <a:latin typeface="Times New Roman" panose="02020603050405020304" pitchFamily="18" charset="0"/>
                <a:cs typeface="Times New Roman" panose="02020603050405020304" pitchFamily="18" charset="0"/>
              </a:rPr>
              <a:t>R</a:t>
            </a:r>
            <a:r>
              <a:rPr lang="en-US" sz="3200" b="1" dirty="0" err="1">
                <a:solidFill>
                  <a:srgbClr val="002060"/>
                </a:solidFill>
                <a:latin typeface="Times New Roman" panose="02020603050405020304" pitchFamily="18" charset="0"/>
                <a:cs typeface="Times New Roman" panose="02020603050405020304" pitchFamily="18" charset="0"/>
              </a:rPr>
              <a:t>ivojlanayotgan</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mamlakatlarda</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demografik</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siyosat</a:t>
            </a:r>
            <a:r>
              <a:rPr lang="en-US" sz="3200" b="1" dirty="0">
                <a:solidFill>
                  <a:srgbClr val="002060"/>
                </a:solidFill>
                <a:latin typeface="Times New Roman" panose="02020603050405020304" pitchFamily="18" charset="0"/>
                <a:cs typeface="Times New Roman" panose="02020603050405020304" pitchFamily="18" charset="0"/>
              </a:rPr>
              <a:t>.</a:t>
            </a:r>
            <a:endParaRPr lang="uz-Cyrl-UZ" sz="3200" b="1" dirty="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endParaRPr>
          </a:p>
          <a:p>
            <a:pPr algn="ctr"/>
            <a:endParaRPr lang="en-US" sz="3200" b="1" dirty="0">
              <a:latin typeface="Times New Roman" panose="02020603050405020304" pitchFamily="18" charset="0"/>
              <a:cs typeface="Times New Roman" panose="02020603050405020304" pitchFamily="18" charset="0"/>
            </a:endParaRPr>
          </a:p>
        </p:txBody>
      </p:sp>
      <p:sp>
        <p:nvSpPr>
          <p:cNvPr id="37" name="Стрелка вниз 36"/>
          <p:cNvSpPr/>
          <p:nvPr/>
        </p:nvSpPr>
        <p:spPr>
          <a:xfrm>
            <a:off x="4439816" y="1919418"/>
            <a:ext cx="3024336" cy="7895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FFFF"/>
                </a:solidFill>
                <a:latin typeface="Algerian" panose="04020705040A02060702" pitchFamily="82" charset="0"/>
              </a:rPr>
              <a:t>REJA</a:t>
            </a:r>
            <a:endParaRPr lang="ru-RU" sz="4000" b="1" dirty="0">
              <a:solidFill>
                <a:srgbClr val="FFFFFF"/>
              </a:solidFill>
            </a:endParaRPr>
          </a:p>
        </p:txBody>
      </p:sp>
      <p:sp>
        <p:nvSpPr>
          <p:cNvPr id="38" name="Text Box 8"/>
          <p:cNvSpPr txBox="1">
            <a:spLocks noChangeArrowheads="1"/>
          </p:cNvSpPr>
          <p:nvPr/>
        </p:nvSpPr>
        <p:spPr bwMode="auto">
          <a:xfrm>
            <a:off x="2918956" y="3453508"/>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grpSp>
        <p:nvGrpSpPr>
          <p:cNvPr id="39" name="Group 7"/>
          <p:cNvGrpSpPr>
            <a:grpSpLocks/>
          </p:cNvGrpSpPr>
          <p:nvPr/>
        </p:nvGrpSpPr>
        <p:grpSpPr bwMode="auto">
          <a:xfrm>
            <a:off x="2316886" y="4279875"/>
            <a:ext cx="7595538" cy="1080120"/>
            <a:chOff x="720" y="1392"/>
            <a:chExt cx="4058" cy="480"/>
          </a:xfrm>
        </p:grpSpPr>
        <p:sp>
          <p:nvSpPr>
            <p:cNvPr id="40" name="AutoShape 8"/>
            <p:cNvSpPr>
              <a:spLocks noChangeArrowheads="1"/>
            </p:cNvSpPr>
            <p:nvPr/>
          </p:nvSpPr>
          <p:spPr bwMode="gray">
            <a:xfrm>
              <a:off x="720" y="1392"/>
              <a:ext cx="4058" cy="480"/>
            </a:xfrm>
            <a:prstGeom prst="roundRect">
              <a:avLst>
                <a:gd name="adj" fmla="val 17509"/>
              </a:avLst>
            </a:prstGeom>
            <a:gradFill rotWithShape="1">
              <a:gsLst>
                <a:gs pos="0">
                  <a:schemeClr val="hlink"/>
                </a:gs>
                <a:gs pos="50000">
                  <a:schemeClr val="hlink">
                    <a:gamma/>
                    <a:shade val="92157"/>
                    <a:invGamma/>
                  </a:schemeClr>
                </a:gs>
                <a:gs pos="100000">
                  <a:schemeClr va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sz="2400"/>
            </a:p>
          </p:txBody>
        </p:sp>
        <p:grpSp>
          <p:nvGrpSpPr>
            <p:cNvPr id="41" name="Group 9"/>
            <p:cNvGrpSpPr>
              <a:grpSpLocks/>
            </p:cNvGrpSpPr>
            <p:nvPr/>
          </p:nvGrpSpPr>
          <p:grpSpPr bwMode="auto">
            <a:xfrm>
              <a:off x="730" y="1407"/>
              <a:ext cx="4043" cy="444"/>
              <a:chOff x="744" y="1407"/>
              <a:chExt cx="3988" cy="444"/>
            </a:xfrm>
          </p:grpSpPr>
          <p:sp>
            <p:nvSpPr>
              <p:cNvPr id="42" name="AutoShape 10"/>
              <p:cNvSpPr>
                <a:spLocks noChangeArrowheads="1"/>
              </p:cNvSpPr>
              <p:nvPr/>
            </p:nvSpPr>
            <p:spPr bwMode="gray">
              <a:xfrm>
                <a:off x="744" y="1736"/>
                <a:ext cx="3988" cy="115"/>
              </a:xfrm>
              <a:prstGeom prst="roundRect">
                <a:avLst>
                  <a:gd name="adj" fmla="val 50000"/>
                </a:avLst>
              </a:prstGeom>
              <a:gradFill rotWithShape="1">
                <a:gsLst>
                  <a:gs pos="0">
                    <a:schemeClr val="hlink">
                      <a:alpha val="0"/>
                    </a:schemeClr>
                  </a:gs>
                  <a:gs pos="100000">
                    <a:schemeClr val="hlink">
                      <a:gamma/>
                      <a:tint val="0"/>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sz="2400"/>
              </a:p>
            </p:txBody>
          </p:sp>
          <p:sp>
            <p:nvSpPr>
              <p:cNvPr id="43" name="AutoShape 11"/>
              <p:cNvSpPr>
                <a:spLocks noChangeArrowheads="1"/>
              </p:cNvSpPr>
              <p:nvPr/>
            </p:nvSpPr>
            <p:spPr bwMode="gray">
              <a:xfrm>
                <a:off x="744" y="1407"/>
                <a:ext cx="3988" cy="115"/>
              </a:xfrm>
              <a:prstGeom prst="roundRect">
                <a:avLst>
                  <a:gd name="adj" fmla="val 50000"/>
                </a:avLst>
              </a:prstGeom>
              <a:gradFill rotWithShape="1">
                <a:gsLst>
                  <a:gs pos="0">
                    <a:schemeClr val="hlink">
                      <a:gamma/>
                      <a:tint val="0"/>
                      <a:invGamma/>
                    </a:schemeClr>
                  </a:gs>
                  <a:gs pos="100000">
                    <a:schemeClr val="hlink">
                      <a:alpha val="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sz="2400"/>
              </a:p>
            </p:txBody>
          </p:sp>
        </p:grpSp>
      </p:grpSp>
      <p:grpSp>
        <p:nvGrpSpPr>
          <p:cNvPr id="44" name="Group 17"/>
          <p:cNvGrpSpPr>
            <a:grpSpLocks/>
          </p:cNvGrpSpPr>
          <p:nvPr/>
        </p:nvGrpSpPr>
        <p:grpSpPr bwMode="auto">
          <a:xfrm>
            <a:off x="2279576" y="2846577"/>
            <a:ext cx="7623718" cy="1057567"/>
            <a:chOff x="720" y="1392"/>
            <a:chExt cx="4058" cy="480"/>
          </a:xfrm>
        </p:grpSpPr>
        <p:sp>
          <p:nvSpPr>
            <p:cNvPr id="45" name="AutoShape 18"/>
            <p:cNvSpPr>
              <a:spLocks noChangeArrowheads="1"/>
            </p:cNvSpPr>
            <p:nvPr/>
          </p:nvSpPr>
          <p:spPr bwMode="ltGray">
            <a:xfrm>
              <a:off x="720" y="1392"/>
              <a:ext cx="4058" cy="480"/>
            </a:xfrm>
            <a:prstGeom prst="roundRect">
              <a:avLst>
                <a:gd name="adj" fmla="val 17509"/>
              </a:avLst>
            </a:prstGeom>
            <a:gradFill rotWithShape="1">
              <a:gsLst>
                <a:gs pos="0">
                  <a:schemeClr val="accent1"/>
                </a:gs>
                <a:gs pos="50000">
                  <a:schemeClr val="accent1">
                    <a:gamma/>
                    <a:shade val="92157"/>
                    <a:invGamma/>
                  </a:schemeClr>
                </a:gs>
                <a:gs pos="100000">
                  <a:schemeClr val="accent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nvGrpSpPr>
            <p:cNvPr id="46" name="Group 19"/>
            <p:cNvGrpSpPr>
              <a:grpSpLocks/>
            </p:cNvGrpSpPr>
            <p:nvPr/>
          </p:nvGrpSpPr>
          <p:grpSpPr bwMode="auto">
            <a:xfrm>
              <a:off x="730" y="1407"/>
              <a:ext cx="4043" cy="444"/>
              <a:chOff x="744" y="1407"/>
              <a:chExt cx="3988" cy="444"/>
            </a:xfrm>
          </p:grpSpPr>
          <p:sp>
            <p:nvSpPr>
              <p:cNvPr id="47" name="AutoShape 20"/>
              <p:cNvSpPr>
                <a:spLocks noChangeArrowheads="1"/>
              </p:cNvSpPr>
              <p:nvPr/>
            </p:nvSpPr>
            <p:spPr bwMode="ltGray">
              <a:xfrm>
                <a:off x="744" y="1736"/>
                <a:ext cx="3988" cy="115"/>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48" name="AutoShape 21"/>
              <p:cNvSpPr>
                <a:spLocks noChangeArrowheads="1"/>
              </p:cNvSpPr>
              <p:nvPr/>
            </p:nvSpPr>
            <p:spPr bwMode="ltGray">
              <a:xfrm>
                <a:off x="744" y="1407"/>
                <a:ext cx="3988" cy="115"/>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grpSp>
      <p:pic>
        <p:nvPicPr>
          <p:cNvPr id="49" name="Picture 28" descr="1"/>
          <p:cNvPicPr>
            <a:picLocks noChangeAspect="1" noChangeArrowheads="1"/>
          </p:cNvPicPr>
          <p:nvPr/>
        </p:nvPicPr>
        <p:blipFill>
          <a:blip r:embed="rId3">
            <a:lum bright="-6000" contrast="24000"/>
            <a:extLst>
              <a:ext uri="{28A0092B-C50C-407E-A947-70E740481C1C}">
                <a14:useLocalDpi xmlns:a14="http://schemas.microsoft.com/office/drawing/2010/main" val="0"/>
              </a:ext>
            </a:extLst>
          </a:blip>
          <a:srcRect l="42606" t="64474" r="19473"/>
          <a:stretch>
            <a:fillRect/>
          </a:stretch>
        </p:blipFill>
        <p:spPr bwMode="auto">
          <a:xfrm>
            <a:off x="2323893" y="4495900"/>
            <a:ext cx="792163" cy="94932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29" descr="1"/>
          <p:cNvPicPr>
            <a:picLocks noChangeAspect="1" noChangeArrowheads="1"/>
          </p:cNvPicPr>
          <p:nvPr/>
        </p:nvPicPr>
        <p:blipFill>
          <a:blip r:embed="rId3">
            <a:lum bright="-6000" contrast="24000"/>
            <a:extLst>
              <a:ext uri="{28A0092B-C50C-407E-A947-70E740481C1C}">
                <a14:useLocalDpi xmlns:a14="http://schemas.microsoft.com/office/drawing/2010/main" val="0"/>
              </a:ext>
            </a:extLst>
          </a:blip>
          <a:srcRect l="42606" t="64474" r="19473"/>
          <a:stretch>
            <a:fillRect/>
          </a:stretch>
        </p:blipFill>
        <p:spPr bwMode="auto">
          <a:xfrm>
            <a:off x="2522875" y="3042519"/>
            <a:ext cx="792163" cy="949325"/>
          </a:xfrm>
          <a:prstGeom prst="rect">
            <a:avLst/>
          </a:prstGeom>
          <a:noFill/>
          <a:extLst>
            <a:ext uri="{909E8E84-426E-40DD-AFC4-6F175D3DCCD1}">
              <a14:hiddenFill xmlns:a14="http://schemas.microsoft.com/office/drawing/2010/main">
                <a:solidFill>
                  <a:srgbClr val="FFFFFF"/>
                </a:solidFill>
              </a14:hiddenFill>
            </a:ext>
          </a:extLst>
        </p:spPr>
      </p:pic>
      <p:sp>
        <p:nvSpPr>
          <p:cNvPr id="51" name="Прямоугольник 50"/>
          <p:cNvSpPr/>
          <p:nvPr/>
        </p:nvSpPr>
        <p:spPr>
          <a:xfrm>
            <a:off x="2836058" y="2924944"/>
            <a:ext cx="6716326" cy="738664"/>
          </a:xfrm>
          <a:prstGeom prst="rect">
            <a:avLst/>
          </a:prstGeom>
        </p:spPr>
        <p:txBody>
          <a:bodyPr wrap="none">
            <a:spAutoFit/>
          </a:bodyPr>
          <a:lstStyle/>
          <a:p>
            <a:pPr marL="342900" indent="-342900" algn="just">
              <a:lnSpc>
                <a:spcPct val="150000"/>
              </a:lnSpc>
              <a:buFont typeface="+mj-lt"/>
              <a:buAutoNum type="arabicPeriod"/>
            </a:pPr>
            <a:r>
              <a:rPr lang="uz-Cyrl-UZ" sz="2800" b="1" dirty="0">
                <a:latin typeface="Times New Roman" panose="02020603050405020304" pitchFamily="18" charset="0"/>
                <a:ea typeface="Times New Roman" panose="02020603050405020304" pitchFamily="18" charset="0"/>
                <a:cs typeface="Aharoni" panose="02010803020104030203" pitchFamily="2" charset="-79"/>
              </a:rPr>
              <a:t>Aholi ko‘payishiga ta’sir etuvchi omillar</a:t>
            </a:r>
            <a:endParaRPr lang="uz-Cyrl-UZ" sz="2400" b="1" dirty="0">
              <a:latin typeface="Times New Roman" panose="02020603050405020304" pitchFamily="18" charset="0"/>
              <a:ea typeface="Times New Roman" panose="02020603050405020304" pitchFamily="18" charset="0"/>
              <a:cs typeface="Aharoni" panose="02010803020104030203" pitchFamily="2" charset="-79"/>
            </a:endParaRPr>
          </a:p>
        </p:txBody>
      </p:sp>
      <p:sp>
        <p:nvSpPr>
          <p:cNvPr id="52" name="Прямоугольник 51"/>
          <p:cNvSpPr/>
          <p:nvPr/>
        </p:nvSpPr>
        <p:spPr>
          <a:xfrm>
            <a:off x="2719973" y="4410799"/>
            <a:ext cx="5708486" cy="738664"/>
          </a:xfrm>
          <a:prstGeom prst="rect">
            <a:avLst/>
          </a:prstGeom>
        </p:spPr>
        <p:txBody>
          <a:bodyPr wrap="none">
            <a:spAutoFit/>
          </a:bodyPr>
          <a:lstStyle/>
          <a:p>
            <a:pPr algn="just">
              <a:lnSpc>
                <a:spcPct val="150000"/>
              </a:lnSpc>
            </a:pPr>
            <a:r>
              <a:rPr lang="uz-Latn-UZ" sz="2800" b="1" dirty="0">
                <a:latin typeface="Times New Roman" panose="02020603050405020304" pitchFamily="18" charset="0"/>
                <a:ea typeface="Times New Roman" panose="02020603050405020304" pitchFamily="18" charset="0"/>
              </a:rPr>
              <a:t>2.</a:t>
            </a:r>
            <a:r>
              <a:rPr lang="en-TT" sz="2800" b="1" dirty="0" err="1">
                <a:latin typeface="Times New Roman" panose="02020603050405020304" pitchFamily="18" charset="0"/>
                <a:ea typeface="Times New Roman" panose="02020603050405020304" pitchFamily="18" charset="0"/>
              </a:rPr>
              <a:t>Aholi</a:t>
            </a:r>
            <a:r>
              <a:rPr lang="en-TT" sz="2800" b="1" dirty="0">
                <a:latin typeface="Times New Roman" panose="02020603050405020304" pitchFamily="18" charset="0"/>
                <a:ea typeface="Times New Roman" panose="02020603050405020304" pitchFamily="18" charset="0"/>
              </a:rPr>
              <a:t> </a:t>
            </a:r>
            <a:r>
              <a:rPr lang="en-TT" sz="2800" b="1" dirty="0" err="1">
                <a:latin typeface="Times New Roman" panose="02020603050405020304" pitchFamily="18" charset="0"/>
                <a:ea typeface="Times New Roman" panose="02020603050405020304" pitchFamily="18" charset="0"/>
              </a:rPr>
              <a:t>takror</a:t>
            </a:r>
            <a:r>
              <a:rPr lang="en-TT" sz="2800" b="1" dirty="0">
                <a:latin typeface="Times New Roman" panose="02020603050405020304" pitchFamily="18" charset="0"/>
                <a:ea typeface="Times New Roman" panose="02020603050405020304" pitchFamily="18" charset="0"/>
              </a:rPr>
              <a:t> </a:t>
            </a:r>
            <a:r>
              <a:rPr lang="en-TT" sz="2800" b="1" dirty="0" err="1">
                <a:latin typeface="Times New Roman" panose="02020603050405020304" pitchFamily="18" charset="0"/>
                <a:ea typeface="Times New Roman" panose="02020603050405020304" pitchFamily="18" charset="0"/>
              </a:rPr>
              <a:t>barpo</a:t>
            </a:r>
            <a:r>
              <a:rPr lang="en-TT" sz="2800" b="1" dirty="0">
                <a:latin typeface="Times New Roman" panose="02020603050405020304" pitchFamily="18" charset="0"/>
                <a:ea typeface="Times New Roman" panose="02020603050405020304" pitchFamily="18" charset="0"/>
              </a:rPr>
              <a:t> </a:t>
            </a:r>
            <a:r>
              <a:rPr lang="en-TT" sz="2800" b="1" dirty="0" err="1">
                <a:latin typeface="Times New Roman" panose="02020603050405020304" pitchFamily="18" charset="0"/>
                <a:ea typeface="Times New Roman" panose="02020603050405020304" pitchFamily="18" charset="0"/>
              </a:rPr>
              <a:t>bo‘lishi</a:t>
            </a:r>
            <a:r>
              <a:rPr lang="en-TT" sz="2800" b="1" dirty="0">
                <a:latin typeface="Times New Roman" panose="02020603050405020304" pitchFamily="18" charset="0"/>
                <a:ea typeface="Times New Roman" panose="02020603050405020304" pitchFamily="18" charset="0"/>
              </a:rPr>
              <a:t> </a:t>
            </a:r>
            <a:r>
              <a:rPr lang="uz-Cyrl-UZ" sz="2800" b="1" dirty="0">
                <a:latin typeface="Times New Roman" panose="02020603050405020304" pitchFamily="18" charset="0"/>
                <a:ea typeface="Times New Roman" panose="02020603050405020304" pitchFamily="18" charset="0"/>
              </a:rPr>
              <a:t>turlari</a:t>
            </a:r>
            <a:endParaRPr lang="uz-Cyrl-UZ"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5917607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circle(in)">
                                      <p:cBhvr>
                                        <p:cTn id="7" dur="20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heel(1)">
                                      <p:cBhvr>
                                        <p:cTn id="12" dur="20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1000"/>
                                        <p:tgtEl>
                                          <p:spTgt spid="44"/>
                                        </p:tgtEl>
                                      </p:cBhvr>
                                    </p:animEffect>
                                    <p:anim calcmode="lin" valueType="num">
                                      <p:cBhvr>
                                        <p:cTn id="23" dur="1000" fill="hold"/>
                                        <p:tgtEl>
                                          <p:spTgt spid="44"/>
                                        </p:tgtEl>
                                        <p:attrNameLst>
                                          <p:attrName>ppt_x</p:attrName>
                                        </p:attrNameLst>
                                      </p:cBhvr>
                                      <p:tavLst>
                                        <p:tav tm="0">
                                          <p:val>
                                            <p:strVal val="#ppt_x"/>
                                          </p:val>
                                        </p:tav>
                                        <p:tav tm="100000">
                                          <p:val>
                                            <p:strVal val="#ppt_x"/>
                                          </p:val>
                                        </p:tav>
                                      </p:tavLst>
                                    </p:anim>
                                    <p:anim calcmode="lin" valueType="num">
                                      <p:cBhvr>
                                        <p:cTn id="24"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p:cTn id="29" dur="1000" fill="hold"/>
                                        <p:tgtEl>
                                          <p:spTgt spid="51"/>
                                        </p:tgtEl>
                                        <p:attrNameLst>
                                          <p:attrName>ppt_w</p:attrName>
                                        </p:attrNameLst>
                                      </p:cBhvr>
                                      <p:tavLst>
                                        <p:tav tm="0">
                                          <p:val>
                                            <p:fltVal val="0"/>
                                          </p:val>
                                        </p:tav>
                                        <p:tav tm="100000">
                                          <p:val>
                                            <p:strVal val="#ppt_w"/>
                                          </p:val>
                                        </p:tav>
                                      </p:tavLst>
                                    </p:anim>
                                    <p:anim calcmode="lin" valueType="num">
                                      <p:cBhvr>
                                        <p:cTn id="30" dur="1000" fill="hold"/>
                                        <p:tgtEl>
                                          <p:spTgt spid="51"/>
                                        </p:tgtEl>
                                        <p:attrNameLst>
                                          <p:attrName>ppt_h</p:attrName>
                                        </p:attrNameLst>
                                      </p:cBhvr>
                                      <p:tavLst>
                                        <p:tav tm="0">
                                          <p:val>
                                            <p:fltVal val="0"/>
                                          </p:val>
                                        </p:tav>
                                        <p:tav tm="100000">
                                          <p:val>
                                            <p:strVal val="#ppt_h"/>
                                          </p:val>
                                        </p:tav>
                                      </p:tavLst>
                                    </p:anim>
                                    <p:anim calcmode="lin" valueType="num">
                                      <p:cBhvr>
                                        <p:cTn id="31" dur="1000" fill="hold"/>
                                        <p:tgtEl>
                                          <p:spTgt spid="51"/>
                                        </p:tgtEl>
                                        <p:attrNameLst>
                                          <p:attrName>style.rotation</p:attrName>
                                        </p:attrNameLst>
                                      </p:cBhvr>
                                      <p:tavLst>
                                        <p:tav tm="0">
                                          <p:val>
                                            <p:fltVal val="90"/>
                                          </p:val>
                                        </p:tav>
                                        <p:tav tm="100000">
                                          <p:val>
                                            <p:fltVal val="0"/>
                                          </p:val>
                                        </p:tav>
                                      </p:tavLst>
                                    </p:anim>
                                    <p:animEffect transition="in" filter="fade">
                                      <p:cBhvr>
                                        <p:cTn id="32" dur="1000"/>
                                        <p:tgtEl>
                                          <p:spTgt spid="51"/>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1000"/>
                                        <p:tgtEl>
                                          <p:spTgt spid="49"/>
                                        </p:tgtEl>
                                      </p:cBhvr>
                                    </p:animEffect>
                                    <p:anim calcmode="lin" valueType="num">
                                      <p:cBhvr>
                                        <p:cTn id="38" dur="1000" fill="hold"/>
                                        <p:tgtEl>
                                          <p:spTgt spid="49"/>
                                        </p:tgtEl>
                                        <p:attrNameLst>
                                          <p:attrName>ppt_x</p:attrName>
                                        </p:attrNameLst>
                                      </p:cBhvr>
                                      <p:tavLst>
                                        <p:tav tm="0">
                                          <p:val>
                                            <p:strVal val="#ppt_x"/>
                                          </p:val>
                                        </p:tav>
                                        <p:tav tm="100000">
                                          <p:val>
                                            <p:strVal val="#ppt_x"/>
                                          </p:val>
                                        </p:tav>
                                      </p:tavLst>
                                    </p:anim>
                                    <p:anim calcmode="lin" valueType="num">
                                      <p:cBhvr>
                                        <p:cTn id="39" dur="1000" fill="hold"/>
                                        <p:tgtEl>
                                          <p:spTgt spid="4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1000" fill="hold"/>
                                        <p:tgtEl>
                                          <p:spTgt spid="52"/>
                                        </p:tgtEl>
                                        <p:attrNameLst>
                                          <p:attrName>ppt_w</p:attrName>
                                        </p:attrNameLst>
                                      </p:cBhvr>
                                      <p:tavLst>
                                        <p:tav tm="0">
                                          <p:val>
                                            <p:fltVal val="0"/>
                                          </p:val>
                                        </p:tav>
                                        <p:tav tm="100000">
                                          <p:val>
                                            <p:strVal val="#ppt_w"/>
                                          </p:val>
                                        </p:tav>
                                      </p:tavLst>
                                    </p:anim>
                                    <p:anim calcmode="lin" valueType="num">
                                      <p:cBhvr>
                                        <p:cTn id="50" dur="1000" fill="hold"/>
                                        <p:tgtEl>
                                          <p:spTgt spid="52"/>
                                        </p:tgtEl>
                                        <p:attrNameLst>
                                          <p:attrName>ppt_h</p:attrName>
                                        </p:attrNameLst>
                                      </p:cBhvr>
                                      <p:tavLst>
                                        <p:tav tm="0">
                                          <p:val>
                                            <p:fltVal val="0"/>
                                          </p:val>
                                        </p:tav>
                                        <p:tav tm="100000">
                                          <p:val>
                                            <p:strVal val="#ppt_h"/>
                                          </p:val>
                                        </p:tav>
                                      </p:tavLst>
                                    </p:anim>
                                    <p:anim calcmode="lin" valueType="num">
                                      <p:cBhvr>
                                        <p:cTn id="51" dur="1000" fill="hold"/>
                                        <p:tgtEl>
                                          <p:spTgt spid="52"/>
                                        </p:tgtEl>
                                        <p:attrNameLst>
                                          <p:attrName>style.rotation</p:attrName>
                                        </p:attrNameLst>
                                      </p:cBhvr>
                                      <p:tavLst>
                                        <p:tav tm="0">
                                          <p:val>
                                            <p:fltVal val="90"/>
                                          </p:val>
                                        </p:tav>
                                        <p:tav tm="100000">
                                          <p:val>
                                            <p:fltVal val="0"/>
                                          </p:val>
                                        </p:tav>
                                      </p:tavLst>
                                    </p:anim>
                                    <p:animEffect transition="in" filter="fade">
                                      <p:cBhvr>
                                        <p:cTn id="52" dur="1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51"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AutoShape 2"/>
          <p:cNvSpPr txBox="1">
            <a:spLocks noChangeArrowheads="1"/>
          </p:cNvSpPr>
          <p:nvPr/>
        </p:nvSpPr>
        <p:spPr>
          <a:xfrm>
            <a:off x="2063552" y="764705"/>
            <a:ext cx="7992888" cy="4638261"/>
          </a:xfrm>
          <a:prstGeom prst="plaque">
            <a:avLst>
              <a:gd name="adj" fmla="val 16667"/>
            </a:avLst>
          </a:prstGeom>
          <a:gradFill>
            <a:gsLst>
              <a:gs pos="86124">
                <a:srgbClr val="00B0F0"/>
              </a:gs>
              <a:gs pos="92700">
                <a:srgbClr val="00B0F0"/>
              </a:gs>
              <a:gs pos="0">
                <a:srgbClr val="00B0F0"/>
              </a:gs>
              <a:gs pos="50000">
                <a:schemeClr val="bg1"/>
              </a:gs>
              <a:gs pos="100000">
                <a:srgbClr val="00B0F0"/>
              </a:gs>
            </a:gsLst>
            <a:lin ang="5400000" scaled="1"/>
          </a:gradFill>
          <a:ln>
            <a:solidFill>
              <a:schemeClr val="tx1"/>
            </a:solidFill>
            <a:headEnd type="none" w="med" len="med"/>
            <a:tailEnd type="none" w="med" len="med"/>
          </a:ln>
          <a:effectLst>
            <a:glow rad="228600">
              <a:schemeClr val="accent2">
                <a:satMod val="175000"/>
                <a:alpha val="40000"/>
              </a:schemeClr>
            </a:glow>
          </a:effectLst>
        </p:spPr>
        <p:style>
          <a:lnRef idx="0">
            <a:scrgbClr r="0" g="0" b="0"/>
          </a:lnRef>
          <a:fillRef idx="1001">
            <a:schemeClr val="dk2"/>
          </a:fillRef>
          <a:effectRef idx="0">
            <a:scrgbClr r="0" g="0" b="0"/>
          </a:effectRef>
          <a:fontRef idx="major"/>
        </p:style>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400" dirty="0"/>
              <a:t> </a:t>
            </a:r>
            <a:endParaRPr lang="uz-Cyrl-UZ" sz="2400" dirty="0"/>
          </a:p>
          <a:p>
            <a:pPr indent="457200" algn="ctr">
              <a:lnSpc>
                <a:spcPct val="115000"/>
              </a:lnSpc>
            </a:pPr>
            <a:endParaRPr lang="uz-Cyrl-UZ"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2779195" y="1268760"/>
            <a:ext cx="6561602" cy="3416320"/>
          </a:xfrm>
          <a:prstGeom prst="rect">
            <a:avLst/>
          </a:prstGeom>
        </p:spPr>
        <p:txBody>
          <a:bodyPr wrap="square">
            <a:spAutoFit/>
          </a:bodyPr>
          <a:lstStyle/>
          <a:p>
            <a:pPr algn="ctr"/>
            <a:r>
              <a:rPr lang="uz-Cyrl-UZ" sz="2400" b="1" dirty="0"/>
              <a:t>Jamiyatda insonlarning ko‘payib, yangilanib turishini ta’minlovchi tug‘ilish, o‘lim va tabiiy o‘sish jarayonlarining yig‘indisi aholining takror barpo bo‘lishi deyiladi. Aslida tug‘ilish, o‘lim, tabiiy o‘sish asosan biologik jarayonlar bo‘lsada, lekin ular qator ijtimoiy, iqtisodiy, tabiiy-biologik va demografik omillar ta’sirida shakllanadi. Mazkur omillarning xar biri o‘z navbatida ijtimoiy xayotning turli qirralarini qamrab oladi.</a:t>
            </a:r>
          </a:p>
        </p:txBody>
      </p:sp>
    </p:spTree>
    <p:extLst>
      <p:ext uri="{BB962C8B-B14F-4D97-AF65-F5344CB8AC3E}">
        <p14:creationId xmlns:p14="http://schemas.microsoft.com/office/powerpoint/2010/main" val="39612328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grpSp>
        <p:nvGrpSpPr>
          <p:cNvPr id="44" name="Группа 43"/>
          <p:cNvGrpSpPr/>
          <p:nvPr/>
        </p:nvGrpSpPr>
        <p:grpSpPr>
          <a:xfrm>
            <a:off x="4229602" y="99692"/>
            <a:ext cx="4098646" cy="2321197"/>
            <a:chOff x="2931367" y="1708578"/>
            <a:chExt cx="1904237" cy="2321197"/>
          </a:xfrm>
          <a:solidFill>
            <a:schemeClr val="bg1">
              <a:lumMod val="95000"/>
            </a:schemeClr>
          </a:solidFill>
        </p:grpSpPr>
        <p:sp>
          <p:nvSpPr>
            <p:cNvPr id="45" name="Шестиугольник 44"/>
            <p:cNvSpPr/>
            <p:nvPr/>
          </p:nvSpPr>
          <p:spPr>
            <a:xfrm rot="5400000">
              <a:off x="2722887" y="1917058"/>
              <a:ext cx="2321197" cy="1904237"/>
            </a:xfrm>
            <a:prstGeom prst="hexagon">
              <a:avLst>
                <a:gd name="adj" fmla="val 25000"/>
                <a:gd name="vf" fmla="val 115470"/>
              </a:avLst>
            </a:prstGeom>
            <a:grpFill/>
          </p:spPr>
          <p:style>
            <a:lnRef idx="1">
              <a:schemeClr val="accent5"/>
            </a:lnRef>
            <a:fillRef idx="2">
              <a:schemeClr val="accent5"/>
            </a:fillRef>
            <a:effectRef idx="1">
              <a:schemeClr val="accent5"/>
            </a:effectRef>
            <a:fontRef idx="minor">
              <a:schemeClr val="dk1"/>
            </a:fontRef>
          </p:style>
        </p:sp>
        <p:sp>
          <p:nvSpPr>
            <p:cNvPr id="46" name="Шестиугольник 4"/>
            <p:cNvSpPr/>
            <p:nvPr/>
          </p:nvSpPr>
          <p:spPr>
            <a:xfrm>
              <a:off x="3228111" y="2199024"/>
              <a:ext cx="1310749" cy="1506608"/>
            </a:xfrm>
            <a:prstGeom prst="rect">
              <a:avLst/>
            </a:prstGeom>
            <a:grpFill/>
          </p:spPr>
          <p:style>
            <a:lnRef idx="1">
              <a:schemeClr val="accent5"/>
            </a:lnRef>
            <a:fillRef idx="2">
              <a:schemeClr val="accent5"/>
            </a:fillRef>
            <a:effectRef idx="1">
              <a:schemeClr val="accent5"/>
            </a:effectRef>
            <a:fontRef idx="minor">
              <a:schemeClr val="dk1"/>
            </a:fontRef>
          </p:style>
          <p:txBody>
            <a:bodyPr spcFirstLastPara="0" vert="horz" wrap="square" lIns="106680" tIns="106680" rIns="106680" bIns="106680" numCol="1" spcCol="1270" anchor="ctr" anchorCtr="0">
              <a:noAutofit/>
            </a:bodyPr>
            <a:lstStyle/>
            <a:p>
              <a:pPr algn="ctr" defTabSz="1244600">
                <a:lnSpc>
                  <a:spcPct val="90000"/>
                </a:lnSpc>
                <a:spcBef>
                  <a:spcPct val="0"/>
                </a:spcBef>
                <a:spcAft>
                  <a:spcPct val="35000"/>
                </a:spcAft>
              </a:pPr>
              <a:endParaRPr lang="uz-Cyrl-UZ" sz="2800" dirty="0"/>
            </a:p>
          </p:txBody>
        </p:sp>
      </p:grpSp>
      <p:sp>
        <p:nvSpPr>
          <p:cNvPr id="56" name="Прямоугольник 55"/>
          <p:cNvSpPr/>
          <p:nvPr/>
        </p:nvSpPr>
        <p:spPr>
          <a:xfrm>
            <a:off x="4784350" y="462151"/>
            <a:ext cx="3030997" cy="1815882"/>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Aholi ko‘payishiga ta’sir etuvchi omillar</a:t>
            </a:r>
          </a:p>
          <a:p>
            <a:pPr algn="ctr"/>
            <a:endParaRPr lang="uz-Cyrl-UZ" sz="2800" b="1" dirty="0">
              <a:solidFill>
                <a:srgbClr val="002060"/>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64" name="Скругленный прямоугольник 63"/>
          <p:cNvSpPr/>
          <p:nvPr/>
        </p:nvSpPr>
        <p:spPr>
          <a:xfrm>
            <a:off x="1969309" y="2512628"/>
            <a:ext cx="2937627" cy="3292636"/>
          </a:xfrm>
          <a:prstGeom prst="roundRect">
            <a:avLst>
              <a:gd name="adj" fmla="val 5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66" name="Группа 65"/>
          <p:cNvGrpSpPr/>
          <p:nvPr/>
        </p:nvGrpSpPr>
        <p:grpSpPr>
          <a:xfrm>
            <a:off x="1969310" y="2646778"/>
            <a:ext cx="2782049" cy="3209150"/>
            <a:chOff x="111399" y="1342013"/>
            <a:chExt cx="2482189" cy="3891977"/>
          </a:xfrm>
        </p:grpSpPr>
        <p:sp>
          <p:nvSpPr>
            <p:cNvPr id="67" name="Прямоугольник 66"/>
            <p:cNvSpPr/>
            <p:nvPr/>
          </p:nvSpPr>
          <p:spPr>
            <a:xfrm>
              <a:off x="549410" y="1342013"/>
              <a:ext cx="2044178" cy="3292636"/>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68" name="Прямоугольник 67"/>
            <p:cNvSpPr/>
            <p:nvPr/>
          </p:nvSpPr>
          <p:spPr>
            <a:xfrm>
              <a:off x="111399" y="1941354"/>
              <a:ext cx="2461213" cy="329263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61722" rIns="0" bIns="0" numCol="1" spcCol="1270" anchor="t" anchorCtr="0">
              <a:noAutofit/>
            </a:bodyPr>
            <a:lstStyle/>
            <a:p>
              <a:pPr algn="ctr" defTabSz="800100">
                <a:lnSpc>
                  <a:spcPct val="90000"/>
                </a:lnSpc>
                <a:spcBef>
                  <a:spcPct val="0"/>
                </a:spcBef>
                <a:spcAft>
                  <a:spcPct val="35000"/>
                </a:spcAft>
              </a:pPr>
              <a:r>
                <a:rPr lang="uz-Latn-UZ" b="1" dirty="0"/>
                <a:t>I</a:t>
              </a:r>
              <a:r>
                <a:rPr lang="uz-Cyrl-UZ" b="1" dirty="0"/>
                <a:t>shlab chiqarish munosabatlarining xususiyatlari, ishlab chikaruvchi kuchlarning rivojlanishi, aholining turmush tarzi, ma’lumotlilik va madaniyat darajasi, ayollarning ijtimoiy xayotda to‘tgan o‘rni, bandligi, din, urf-odat va qadriyatlar.</a:t>
              </a:r>
            </a:p>
            <a:p>
              <a:pPr algn="ctr" defTabSz="800100">
                <a:lnSpc>
                  <a:spcPct val="90000"/>
                </a:lnSpc>
                <a:spcBef>
                  <a:spcPct val="0"/>
                </a:spcBef>
                <a:spcAft>
                  <a:spcPct val="35000"/>
                </a:spcAft>
              </a:pPr>
              <a:r>
                <a:rPr lang="ru-RU" b="1" dirty="0">
                  <a:solidFill>
                    <a:srgbClr val="FFFFFF"/>
                  </a:solidFill>
                </a:rPr>
                <a:t>. </a:t>
              </a:r>
              <a:endParaRPr lang="uz-Cyrl-UZ" b="1" dirty="0">
                <a:solidFill>
                  <a:srgbClr val="FFFFFF"/>
                </a:solidFill>
              </a:endParaRPr>
            </a:p>
          </p:txBody>
        </p:sp>
      </p:grpSp>
      <p:sp>
        <p:nvSpPr>
          <p:cNvPr id="70" name="Скругленный прямоугольник 69"/>
          <p:cNvSpPr/>
          <p:nvPr/>
        </p:nvSpPr>
        <p:spPr>
          <a:xfrm>
            <a:off x="4996006" y="2524156"/>
            <a:ext cx="2743863" cy="3292636"/>
          </a:xfrm>
          <a:prstGeom prst="roundRect">
            <a:avLst>
              <a:gd name="adj" fmla="val 5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2" name="Блок-схема: извлечение 71"/>
          <p:cNvSpPr/>
          <p:nvPr/>
        </p:nvSpPr>
        <p:spPr>
          <a:xfrm rot="5400000">
            <a:off x="4604454" y="5129989"/>
            <a:ext cx="483968" cy="411579"/>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nvGrpSpPr>
          <p:cNvPr id="73" name="Группа 72"/>
          <p:cNvGrpSpPr/>
          <p:nvPr/>
        </p:nvGrpSpPr>
        <p:grpSpPr>
          <a:xfrm>
            <a:off x="5299033" y="2512628"/>
            <a:ext cx="2126637" cy="3623504"/>
            <a:chOff x="3306849" y="1342013"/>
            <a:chExt cx="2126637" cy="3623504"/>
          </a:xfrm>
        </p:grpSpPr>
        <p:sp>
          <p:nvSpPr>
            <p:cNvPr id="74" name="Прямоугольник 73"/>
            <p:cNvSpPr/>
            <p:nvPr/>
          </p:nvSpPr>
          <p:spPr>
            <a:xfrm>
              <a:off x="3389308" y="1342013"/>
              <a:ext cx="2044178" cy="3292636"/>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75" name="Прямоугольник 74"/>
            <p:cNvSpPr/>
            <p:nvPr/>
          </p:nvSpPr>
          <p:spPr>
            <a:xfrm>
              <a:off x="3306849" y="1672881"/>
              <a:ext cx="2044178" cy="329263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61722" rIns="0" bIns="0" numCol="1" spcCol="1270" anchor="t" anchorCtr="0">
              <a:noAutofit/>
            </a:bodyPr>
            <a:lstStyle/>
            <a:p>
              <a:pPr algn="ctr" defTabSz="800100">
                <a:lnSpc>
                  <a:spcPct val="90000"/>
                </a:lnSpc>
                <a:spcBef>
                  <a:spcPct val="0"/>
                </a:spcBef>
                <a:spcAft>
                  <a:spcPct val="35000"/>
                </a:spcAft>
              </a:pPr>
              <a:endParaRPr lang="uz-Latn-UZ" b="1" dirty="0">
                <a:solidFill>
                  <a:srgbClr val="FFFFFF"/>
                </a:solidFill>
                <a:latin typeface="Times New Roman" panose="02020603050405020304" pitchFamily="18" charset="0"/>
                <a:cs typeface="Times New Roman" panose="02020603050405020304" pitchFamily="18" charset="0"/>
              </a:endParaRPr>
            </a:p>
            <a:p>
              <a:pPr algn="ctr" defTabSz="800100">
                <a:lnSpc>
                  <a:spcPct val="90000"/>
                </a:lnSpc>
                <a:spcBef>
                  <a:spcPct val="0"/>
                </a:spcBef>
                <a:spcAft>
                  <a:spcPct val="35000"/>
                </a:spcAft>
              </a:pPr>
              <a:r>
                <a:rPr lang="uz-Latn-UZ" b="1" dirty="0">
                  <a:latin typeface="Times New Roman" panose="02020603050405020304" pitchFamily="18" charset="0"/>
                  <a:cs typeface="Times New Roman" panose="02020603050405020304" pitchFamily="18" charset="0"/>
                </a:rPr>
                <a:t>T</a:t>
              </a:r>
              <a:r>
                <a:rPr lang="uz-Cyrl-UZ" b="1" dirty="0">
                  <a:latin typeface="Times New Roman" panose="02020603050405020304" pitchFamily="18" charset="0"/>
                  <a:cs typeface="Times New Roman" panose="02020603050405020304" pitchFamily="18" charset="0"/>
                </a:rPr>
                <a:t>abiiy sharoit, tabiiy ofatlar, erkak va ayol organizmining tashqi muxitga moslashish darajasi, iqlim va uning jinsiy yetuklikka, farzand ko‘rish davriga, turli epidemiya va kasalliklarga ta’siri.</a:t>
              </a:r>
            </a:p>
            <a:p>
              <a:pPr algn="ctr" defTabSz="800100">
                <a:lnSpc>
                  <a:spcPct val="90000"/>
                </a:lnSpc>
                <a:spcBef>
                  <a:spcPct val="0"/>
                </a:spcBef>
                <a:spcAft>
                  <a:spcPct val="35000"/>
                </a:spcAft>
              </a:pPr>
              <a:r>
                <a:rPr lang="en-US" b="1" dirty="0">
                  <a:solidFill>
                    <a:srgbClr val="FFFFFF"/>
                  </a:solidFill>
                  <a:latin typeface="Times New Roman" panose="02020603050405020304" pitchFamily="18" charset="0"/>
                  <a:cs typeface="Times New Roman" panose="02020603050405020304" pitchFamily="18" charset="0"/>
                </a:rPr>
                <a:t>.</a:t>
              </a:r>
              <a:r>
                <a:rPr lang="uz-Latn-UZ" b="1" dirty="0">
                  <a:solidFill>
                    <a:srgbClr val="FFFFFF"/>
                  </a:solidFill>
                  <a:latin typeface="Times New Roman" panose="02020603050405020304" pitchFamily="18" charset="0"/>
                  <a:cs typeface="Times New Roman" panose="02020603050405020304" pitchFamily="18" charset="0"/>
                </a:rPr>
                <a:t>        </a:t>
              </a:r>
              <a:endParaRPr lang="uz-Cyrl-UZ" b="1" dirty="0">
                <a:solidFill>
                  <a:srgbClr val="FFFFFF"/>
                </a:solidFill>
                <a:latin typeface="Times New Roman" panose="02020603050405020304" pitchFamily="18" charset="0"/>
                <a:cs typeface="Times New Roman" panose="02020603050405020304" pitchFamily="18" charset="0"/>
              </a:endParaRPr>
            </a:p>
          </p:txBody>
        </p:sp>
      </p:grpSp>
      <p:sp>
        <p:nvSpPr>
          <p:cNvPr id="77" name="Скругленный прямоугольник 76"/>
          <p:cNvSpPr/>
          <p:nvPr/>
        </p:nvSpPr>
        <p:spPr>
          <a:xfrm>
            <a:off x="7816634" y="2512628"/>
            <a:ext cx="2743863" cy="3292636"/>
          </a:xfrm>
          <a:prstGeom prst="roundRect">
            <a:avLst>
              <a:gd name="adj" fmla="val 5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9" name="Блок-схема: извлечение 78"/>
          <p:cNvSpPr/>
          <p:nvPr/>
        </p:nvSpPr>
        <p:spPr>
          <a:xfrm rot="5400000">
            <a:off x="7444353" y="5129989"/>
            <a:ext cx="483968" cy="411579"/>
          </a:xfrm>
          <a:prstGeom prst="flowChartExtract">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nvGrpSpPr>
          <p:cNvPr id="80" name="Группа 79"/>
          <p:cNvGrpSpPr/>
          <p:nvPr/>
        </p:nvGrpSpPr>
        <p:grpSpPr>
          <a:xfrm>
            <a:off x="8040216" y="2512628"/>
            <a:ext cx="2388660" cy="3724684"/>
            <a:chOff x="6048033" y="1342013"/>
            <a:chExt cx="2388660" cy="3724684"/>
          </a:xfrm>
        </p:grpSpPr>
        <p:sp>
          <p:nvSpPr>
            <p:cNvPr id="81" name="Прямоугольник 80"/>
            <p:cNvSpPr/>
            <p:nvPr/>
          </p:nvSpPr>
          <p:spPr>
            <a:xfrm>
              <a:off x="6229207" y="1342013"/>
              <a:ext cx="2044178" cy="3292636"/>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82" name="Прямоугольник 81"/>
            <p:cNvSpPr/>
            <p:nvPr/>
          </p:nvSpPr>
          <p:spPr>
            <a:xfrm>
              <a:off x="6048033" y="1774061"/>
              <a:ext cx="2388660" cy="329263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61722" rIns="0" bIns="0" numCol="1" spcCol="1270" anchor="t" anchorCtr="0">
              <a:noAutofit/>
            </a:bodyPr>
            <a:lstStyle/>
            <a:p>
              <a:pPr algn="ctr" defTabSz="800100">
                <a:lnSpc>
                  <a:spcPct val="90000"/>
                </a:lnSpc>
                <a:spcBef>
                  <a:spcPct val="0"/>
                </a:spcBef>
                <a:spcAft>
                  <a:spcPct val="35000"/>
                </a:spcAft>
              </a:pPr>
              <a:r>
                <a:rPr lang="uz-Cyrl-UZ"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aholining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yosh-jinsiy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tarkibi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nikox</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ajralish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jarayonlari</a:t>
              </a:r>
              <a:r>
                <a:rPr lang="en-US" b="1" dirty="0">
                  <a:latin typeface="Times New Roman" panose="02020603050405020304" pitchFamily="18" charset="0"/>
                  <a:cs typeface="Times New Roman" panose="02020603050405020304" pitchFamily="18" charset="0"/>
                </a:rPr>
                <a:t>. Agar </a:t>
              </a:r>
              <a:r>
                <a:rPr lang="en-US" b="1" dirty="0" err="1">
                  <a:latin typeface="Times New Roman" panose="02020603050405020304" pitchFamily="18" charset="0"/>
                  <a:cs typeface="Times New Roman" panose="02020603050405020304" pitchFamily="18" charset="0"/>
                </a:rPr>
                <a:t>aholi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tarkibida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yoshlar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salmog‘i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yuqori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jinsiy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mutanosiblik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bo‘lsa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nikoxga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ya’ni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oilalar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paydo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bo‘lishi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uchun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demografik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imkoniyat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mavjuddir</a:t>
              </a:r>
              <a:r>
                <a:rPr lang="en-US" b="1" dirty="0">
                  <a:latin typeface="Times New Roman" panose="02020603050405020304" pitchFamily="18" charset="0"/>
                  <a:cs typeface="Times New Roman" panose="02020603050405020304" pitchFamily="18" charset="0"/>
                </a:rPr>
                <a:t>. </a:t>
              </a:r>
              <a:endParaRPr lang="uz-Cyrl-UZ" b="1" dirty="0">
                <a:solidFill>
                  <a:srgbClr val="FFFFFF"/>
                </a:solidFill>
                <a:latin typeface="Times New Roman" panose="02020603050405020304" pitchFamily="18" charset="0"/>
                <a:cs typeface="Times New Roman" panose="02020603050405020304" pitchFamily="18" charset="0"/>
              </a:endParaRPr>
            </a:p>
          </p:txBody>
        </p:sp>
      </p:grpSp>
      <p:sp>
        <p:nvSpPr>
          <p:cNvPr id="83" name="Скругленный прямоугольник 4"/>
          <p:cNvSpPr/>
          <p:nvPr/>
        </p:nvSpPr>
        <p:spPr>
          <a:xfrm>
            <a:off x="2046360" y="2504562"/>
            <a:ext cx="2952328" cy="61188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68580" rIns="88900" bIns="0" numCol="1" spcCol="1270" anchor="t" anchorCtr="0">
            <a:noAutofit/>
          </a:bodyPr>
          <a:lstStyle/>
          <a:p>
            <a:pPr algn="ctr" defTabSz="889000">
              <a:lnSpc>
                <a:spcPct val="90000"/>
              </a:lnSpc>
              <a:spcBef>
                <a:spcPct val="0"/>
              </a:spcBef>
              <a:spcAft>
                <a:spcPct val="35000"/>
              </a:spcAft>
            </a:pPr>
            <a:r>
              <a:rPr lang="uz-Cyrl-UZ" sz="2400" b="1" dirty="0">
                <a:solidFill>
                  <a:srgbClr val="FFFF00"/>
                </a:solidFill>
                <a:latin typeface="Times New Roman" panose="02020603050405020304" pitchFamily="18" charset="0"/>
                <a:cs typeface="Times New Roman" panose="02020603050405020304" pitchFamily="18" charset="0"/>
              </a:rPr>
              <a:t>Ijtimoiy-iqtisodiy omillar</a:t>
            </a:r>
          </a:p>
        </p:txBody>
      </p:sp>
      <p:sp>
        <p:nvSpPr>
          <p:cNvPr id="25" name="Скругленный прямоугольник 8"/>
          <p:cNvSpPr/>
          <p:nvPr/>
        </p:nvSpPr>
        <p:spPr>
          <a:xfrm>
            <a:off x="4906936" y="2593002"/>
            <a:ext cx="2699961" cy="5487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75438" rIns="97790" bIns="0" numCol="1" spcCol="1270" anchor="t" anchorCtr="0">
            <a:noAutofit/>
          </a:bodyPr>
          <a:lstStyle/>
          <a:p>
            <a:pPr algn="ctr" defTabSz="977900">
              <a:lnSpc>
                <a:spcPct val="90000"/>
              </a:lnSpc>
              <a:spcBef>
                <a:spcPct val="0"/>
              </a:spcBef>
              <a:spcAft>
                <a:spcPct val="35000"/>
              </a:spcAft>
            </a:pPr>
            <a:r>
              <a:rPr lang="uz-Cyrl-UZ" sz="2400" b="1" dirty="0">
                <a:solidFill>
                  <a:srgbClr val="FFFF00"/>
                </a:solidFill>
                <a:latin typeface="Times New Roman" panose="02020603050405020304" pitchFamily="18" charset="0"/>
                <a:cs typeface="Times New Roman" panose="02020603050405020304" pitchFamily="18" charset="0"/>
              </a:rPr>
              <a:t>Tabiiy-biologik omillar</a:t>
            </a:r>
            <a:endParaRPr lang="uz-Cyrl-UZ" sz="2200" dirty="0">
              <a:solidFill>
                <a:srgbClr val="FFFF00"/>
              </a:solidFill>
              <a:latin typeface="Times New Roman" panose="02020603050405020304" pitchFamily="18" charset="0"/>
              <a:cs typeface="Times New Roman" panose="02020603050405020304" pitchFamily="18" charset="0"/>
            </a:endParaRPr>
          </a:p>
        </p:txBody>
      </p:sp>
      <p:sp>
        <p:nvSpPr>
          <p:cNvPr id="26" name="Скругленный прямоугольник 13"/>
          <p:cNvSpPr/>
          <p:nvPr/>
        </p:nvSpPr>
        <p:spPr>
          <a:xfrm>
            <a:off x="7855671" y="2569110"/>
            <a:ext cx="2699961" cy="5487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75438" rIns="97790" bIns="0" numCol="1" spcCol="1270" anchor="t" anchorCtr="0">
            <a:noAutofit/>
          </a:bodyPr>
          <a:lstStyle/>
          <a:p>
            <a:pPr algn="r" defTabSz="977900">
              <a:lnSpc>
                <a:spcPct val="90000"/>
              </a:lnSpc>
              <a:spcBef>
                <a:spcPct val="0"/>
              </a:spcBef>
              <a:spcAft>
                <a:spcPct val="35000"/>
              </a:spcAft>
            </a:pPr>
            <a:r>
              <a:rPr lang="en-US" sz="2400" b="1" dirty="0" err="1">
                <a:solidFill>
                  <a:srgbClr val="FFFF00"/>
                </a:solidFill>
                <a:latin typeface="Times New Roman" panose="02020603050405020304" pitchFamily="18" charset="0"/>
                <a:cs typeface="Times New Roman" panose="02020603050405020304" pitchFamily="18" charset="0"/>
              </a:rPr>
              <a:t>Demografik</a:t>
            </a:r>
            <a:r>
              <a:rPr lang="en-US" sz="2400" b="1" dirty="0">
                <a:solidFill>
                  <a:srgbClr val="FFFF00"/>
                </a:solidFill>
                <a:latin typeface="Times New Roman" panose="02020603050405020304" pitchFamily="18" charset="0"/>
                <a:cs typeface="Times New Roman" panose="02020603050405020304" pitchFamily="18" charset="0"/>
              </a:rPr>
              <a:t> </a:t>
            </a:r>
            <a:r>
              <a:rPr lang="en-US" sz="2400" b="1" dirty="0" err="1">
                <a:solidFill>
                  <a:srgbClr val="FFFF00"/>
                </a:solidFill>
                <a:latin typeface="Times New Roman" panose="02020603050405020304" pitchFamily="18" charset="0"/>
                <a:cs typeface="Times New Roman" panose="02020603050405020304" pitchFamily="18" charset="0"/>
              </a:rPr>
              <a:t>omillar</a:t>
            </a:r>
            <a:endParaRPr lang="uz-Cyrl-UZ" sz="24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51594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6"/>
                                        </p:tgtEl>
                                        <p:attrNameLst>
                                          <p:attrName>style.visibility</p:attrName>
                                        </p:attrNameLst>
                                      </p:cBhvr>
                                      <p:to>
                                        <p:strVal val="visible"/>
                                      </p:to>
                                    </p:set>
                                    <p:animEffect transition="in" filter="fade">
                                      <p:cBhvr>
                                        <p:cTn id="14" dur="1000"/>
                                        <p:tgtEl>
                                          <p:spTgt spid="56"/>
                                        </p:tgtEl>
                                      </p:cBhvr>
                                    </p:animEffect>
                                    <p:anim calcmode="lin" valueType="num">
                                      <p:cBhvr>
                                        <p:cTn id="15" dur="1000" fill="hold"/>
                                        <p:tgtEl>
                                          <p:spTgt spid="56"/>
                                        </p:tgtEl>
                                        <p:attrNameLst>
                                          <p:attrName>ppt_x</p:attrName>
                                        </p:attrNameLst>
                                      </p:cBhvr>
                                      <p:tavLst>
                                        <p:tav tm="0">
                                          <p:val>
                                            <p:strVal val="#ppt_x"/>
                                          </p:val>
                                        </p:tav>
                                        <p:tav tm="100000">
                                          <p:val>
                                            <p:strVal val="#ppt_x"/>
                                          </p:val>
                                        </p:tav>
                                      </p:tavLst>
                                    </p:anim>
                                    <p:anim calcmode="lin" valueType="num">
                                      <p:cBhvr>
                                        <p:cTn id="16"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1000"/>
                                        <p:tgtEl>
                                          <p:spTgt spid="64"/>
                                        </p:tgtEl>
                                      </p:cBhvr>
                                    </p:animEffect>
                                    <p:anim calcmode="lin" valueType="num">
                                      <p:cBhvr>
                                        <p:cTn id="22" dur="1000" fill="hold"/>
                                        <p:tgtEl>
                                          <p:spTgt spid="64"/>
                                        </p:tgtEl>
                                        <p:attrNameLst>
                                          <p:attrName>ppt_x</p:attrName>
                                        </p:attrNameLst>
                                      </p:cBhvr>
                                      <p:tavLst>
                                        <p:tav tm="0">
                                          <p:val>
                                            <p:strVal val="#ppt_x"/>
                                          </p:val>
                                        </p:tav>
                                        <p:tav tm="100000">
                                          <p:val>
                                            <p:strVal val="#ppt_x"/>
                                          </p:val>
                                        </p:tav>
                                      </p:tavLst>
                                    </p:anim>
                                    <p:anim calcmode="lin" valueType="num">
                                      <p:cBhvr>
                                        <p:cTn id="23"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fade">
                                      <p:cBhvr>
                                        <p:cTn id="28" dur="1000"/>
                                        <p:tgtEl>
                                          <p:spTgt spid="83"/>
                                        </p:tgtEl>
                                      </p:cBhvr>
                                    </p:animEffect>
                                    <p:anim calcmode="lin" valueType="num">
                                      <p:cBhvr>
                                        <p:cTn id="29" dur="1000" fill="hold"/>
                                        <p:tgtEl>
                                          <p:spTgt spid="83"/>
                                        </p:tgtEl>
                                        <p:attrNameLst>
                                          <p:attrName>ppt_x</p:attrName>
                                        </p:attrNameLst>
                                      </p:cBhvr>
                                      <p:tavLst>
                                        <p:tav tm="0">
                                          <p:val>
                                            <p:strVal val="#ppt_x"/>
                                          </p:val>
                                        </p:tav>
                                        <p:tav tm="100000">
                                          <p:val>
                                            <p:strVal val="#ppt_x"/>
                                          </p:val>
                                        </p:tav>
                                      </p:tavLst>
                                    </p:anim>
                                    <p:anim calcmode="lin" valueType="num">
                                      <p:cBhvr>
                                        <p:cTn id="30"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1000"/>
                                        <p:tgtEl>
                                          <p:spTgt spid="66"/>
                                        </p:tgtEl>
                                      </p:cBhvr>
                                    </p:animEffect>
                                    <p:anim calcmode="lin" valueType="num">
                                      <p:cBhvr>
                                        <p:cTn id="36" dur="1000" fill="hold"/>
                                        <p:tgtEl>
                                          <p:spTgt spid="66"/>
                                        </p:tgtEl>
                                        <p:attrNameLst>
                                          <p:attrName>ppt_x</p:attrName>
                                        </p:attrNameLst>
                                      </p:cBhvr>
                                      <p:tavLst>
                                        <p:tav tm="0">
                                          <p:val>
                                            <p:strVal val="#ppt_x"/>
                                          </p:val>
                                        </p:tav>
                                        <p:tav tm="100000">
                                          <p:val>
                                            <p:strVal val="#ppt_x"/>
                                          </p:val>
                                        </p:tav>
                                      </p:tavLst>
                                    </p:anim>
                                    <p:anim calcmode="lin" valueType="num">
                                      <p:cBhvr>
                                        <p:cTn id="37"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nodeType="clickEffect">
                                  <p:stCondLst>
                                    <p:cond delay="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1000"/>
                                        <p:tgtEl>
                                          <p:spTgt spid="72"/>
                                        </p:tgtEl>
                                      </p:cBhvr>
                                    </p:animEffect>
                                    <p:anim calcmode="lin" valueType="num">
                                      <p:cBhvr>
                                        <p:cTn id="43" dur="1000" fill="hold"/>
                                        <p:tgtEl>
                                          <p:spTgt spid="72"/>
                                        </p:tgtEl>
                                        <p:attrNameLst>
                                          <p:attrName>ppt_x</p:attrName>
                                        </p:attrNameLst>
                                      </p:cBhvr>
                                      <p:tavLst>
                                        <p:tav tm="0">
                                          <p:val>
                                            <p:strVal val="#ppt_x"/>
                                          </p:val>
                                        </p:tav>
                                        <p:tav tm="100000">
                                          <p:val>
                                            <p:strVal val="#ppt_x"/>
                                          </p:val>
                                        </p:tav>
                                      </p:tavLst>
                                    </p:anim>
                                    <p:anim calcmode="lin" valueType="num">
                                      <p:cBhvr>
                                        <p:cTn id="44"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fade">
                                      <p:cBhvr>
                                        <p:cTn id="49" dur="1000"/>
                                        <p:tgtEl>
                                          <p:spTgt spid="70"/>
                                        </p:tgtEl>
                                      </p:cBhvr>
                                    </p:animEffect>
                                    <p:anim calcmode="lin" valueType="num">
                                      <p:cBhvr>
                                        <p:cTn id="50" dur="1000" fill="hold"/>
                                        <p:tgtEl>
                                          <p:spTgt spid="70"/>
                                        </p:tgtEl>
                                        <p:attrNameLst>
                                          <p:attrName>ppt_x</p:attrName>
                                        </p:attrNameLst>
                                      </p:cBhvr>
                                      <p:tavLst>
                                        <p:tav tm="0">
                                          <p:val>
                                            <p:strVal val="#ppt_x"/>
                                          </p:val>
                                        </p:tav>
                                        <p:tav tm="100000">
                                          <p:val>
                                            <p:strVal val="#ppt_x"/>
                                          </p:val>
                                        </p:tav>
                                      </p:tavLst>
                                    </p:anim>
                                    <p:anim calcmode="lin" valueType="num">
                                      <p:cBhvr>
                                        <p:cTn id="51"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1000"/>
                                        <p:tgtEl>
                                          <p:spTgt spid="25"/>
                                        </p:tgtEl>
                                      </p:cBhvr>
                                    </p:animEffect>
                                    <p:anim calcmode="lin" valueType="num">
                                      <p:cBhvr>
                                        <p:cTn id="57" dur="1000" fill="hold"/>
                                        <p:tgtEl>
                                          <p:spTgt spid="25"/>
                                        </p:tgtEl>
                                        <p:attrNameLst>
                                          <p:attrName>ppt_x</p:attrName>
                                        </p:attrNameLst>
                                      </p:cBhvr>
                                      <p:tavLst>
                                        <p:tav tm="0">
                                          <p:val>
                                            <p:strVal val="#ppt_x"/>
                                          </p:val>
                                        </p:tav>
                                        <p:tav tm="100000">
                                          <p:val>
                                            <p:strVal val="#ppt_x"/>
                                          </p:val>
                                        </p:tav>
                                      </p:tavLst>
                                    </p:anim>
                                    <p:anim calcmode="lin" valueType="num">
                                      <p:cBhvr>
                                        <p:cTn id="58"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3"/>
                                        </p:tgtEl>
                                        <p:attrNameLst>
                                          <p:attrName>style.visibility</p:attrName>
                                        </p:attrNameLst>
                                      </p:cBhvr>
                                      <p:to>
                                        <p:strVal val="visible"/>
                                      </p:to>
                                    </p:set>
                                    <p:animEffect transition="in" filter="fade">
                                      <p:cBhvr>
                                        <p:cTn id="63" dur="1000"/>
                                        <p:tgtEl>
                                          <p:spTgt spid="73"/>
                                        </p:tgtEl>
                                      </p:cBhvr>
                                    </p:animEffect>
                                    <p:anim calcmode="lin" valueType="num">
                                      <p:cBhvr>
                                        <p:cTn id="64" dur="1000" fill="hold"/>
                                        <p:tgtEl>
                                          <p:spTgt spid="73"/>
                                        </p:tgtEl>
                                        <p:attrNameLst>
                                          <p:attrName>ppt_x</p:attrName>
                                        </p:attrNameLst>
                                      </p:cBhvr>
                                      <p:tavLst>
                                        <p:tav tm="0">
                                          <p:val>
                                            <p:strVal val="#ppt_x"/>
                                          </p:val>
                                        </p:tav>
                                        <p:tav tm="100000">
                                          <p:val>
                                            <p:strVal val="#ppt_x"/>
                                          </p:val>
                                        </p:tav>
                                      </p:tavLst>
                                    </p:anim>
                                    <p:anim calcmode="lin" valueType="num">
                                      <p:cBhvr>
                                        <p:cTn id="65"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7" presetClass="entr" presetSubtype="0" fill="hold" nodeType="click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1000"/>
                                        <p:tgtEl>
                                          <p:spTgt spid="79"/>
                                        </p:tgtEl>
                                      </p:cBhvr>
                                    </p:animEffect>
                                    <p:anim calcmode="lin" valueType="num">
                                      <p:cBhvr>
                                        <p:cTn id="71" dur="1000" fill="hold"/>
                                        <p:tgtEl>
                                          <p:spTgt spid="79"/>
                                        </p:tgtEl>
                                        <p:attrNameLst>
                                          <p:attrName>ppt_x</p:attrName>
                                        </p:attrNameLst>
                                      </p:cBhvr>
                                      <p:tavLst>
                                        <p:tav tm="0">
                                          <p:val>
                                            <p:strVal val="#ppt_x"/>
                                          </p:val>
                                        </p:tav>
                                        <p:tav tm="100000">
                                          <p:val>
                                            <p:strVal val="#ppt_x"/>
                                          </p:val>
                                        </p:tav>
                                      </p:tavLst>
                                    </p:anim>
                                    <p:anim calcmode="lin" valueType="num">
                                      <p:cBhvr>
                                        <p:cTn id="72"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77"/>
                                        </p:tgtEl>
                                        <p:attrNameLst>
                                          <p:attrName>style.visibility</p:attrName>
                                        </p:attrNameLst>
                                      </p:cBhvr>
                                      <p:to>
                                        <p:strVal val="visible"/>
                                      </p:to>
                                    </p:set>
                                    <p:animEffect transition="in" filter="fade">
                                      <p:cBhvr>
                                        <p:cTn id="77" dur="1000"/>
                                        <p:tgtEl>
                                          <p:spTgt spid="77"/>
                                        </p:tgtEl>
                                      </p:cBhvr>
                                    </p:animEffect>
                                    <p:anim calcmode="lin" valueType="num">
                                      <p:cBhvr>
                                        <p:cTn id="78" dur="1000" fill="hold"/>
                                        <p:tgtEl>
                                          <p:spTgt spid="77"/>
                                        </p:tgtEl>
                                        <p:attrNameLst>
                                          <p:attrName>ppt_x</p:attrName>
                                        </p:attrNameLst>
                                      </p:cBhvr>
                                      <p:tavLst>
                                        <p:tav tm="0">
                                          <p:val>
                                            <p:strVal val="#ppt_x"/>
                                          </p:val>
                                        </p:tav>
                                        <p:tav tm="100000">
                                          <p:val>
                                            <p:strVal val="#ppt_x"/>
                                          </p:val>
                                        </p:tav>
                                      </p:tavLst>
                                    </p:anim>
                                    <p:anim calcmode="lin" valueType="num">
                                      <p:cBhvr>
                                        <p:cTn id="7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80"/>
                                        </p:tgtEl>
                                        <p:attrNameLst>
                                          <p:attrName>style.visibility</p:attrName>
                                        </p:attrNameLst>
                                      </p:cBhvr>
                                      <p:to>
                                        <p:strVal val="visible"/>
                                      </p:to>
                                    </p:set>
                                    <p:animEffect transition="in" filter="fade">
                                      <p:cBhvr>
                                        <p:cTn id="91" dur="1000"/>
                                        <p:tgtEl>
                                          <p:spTgt spid="80"/>
                                        </p:tgtEl>
                                      </p:cBhvr>
                                    </p:animEffect>
                                    <p:anim calcmode="lin" valueType="num">
                                      <p:cBhvr>
                                        <p:cTn id="92" dur="1000" fill="hold"/>
                                        <p:tgtEl>
                                          <p:spTgt spid="80"/>
                                        </p:tgtEl>
                                        <p:attrNameLst>
                                          <p:attrName>ppt_x</p:attrName>
                                        </p:attrNameLst>
                                      </p:cBhvr>
                                      <p:tavLst>
                                        <p:tav tm="0">
                                          <p:val>
                                            <p:strVal val="#ppt_x"/>
                                          </p:val>
                                        </p:tav>
                                        <p:tav tm="100000">
                                          <p:val>
                                            <p:strVal val="#ppt_x"/>
                                          </p:val>
                                        </p:tav>
                                      </p:tavLst>
                                    </p:anim>
                                    <p:anim calcmode="lin" valueType="num">
                                      <p:cBhvr>
                                        <p:cTn id="93" dur="1000" fill="hold"/>
                                        <p:tgtEl>
                                          <p:spTgt spid="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83"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grpSp>
        <p:nvGrpSpPr>
          <p:cNvPr id="2" name="Группа 1"/>
          <p:cNvGrpSpPr/>
          <p:nvPr/>
        </p:nvGrpSpPr>
        <p:grpSpPr>
          <a:xfrm>
            <a:off x="1689956" y="1057336"/>
            <a:ext cx="1615758" cy="2947729"/>
            <a:chOff x="0" y="48080"/>
            <a:chExt cx="1615758" cy="2947729"/>
          </a:xfrm>
        </p:grpSpPr>
        <p:sp>
          <p:nvSpPr>
            <p:cNvPr id="6" name="Нашивка 5"/>
            <p:cNvSpPr/>
            <p:nvPr/>
          </p:nvSpPr>
          <p:spPr>
            <a:xfrm rot="5400000">
              <a:off x="-665986" y="714066"/>
              <a:ext cx="2947729" cy="1615757"/>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Нашивка 4"/>
            <p:cNvSpPr/>
            <p:nvPr/>
          </p:nvSpPr>
          <p:spPr>
            <a:xfrm>
              <a:off x="1" y="855959"/>
              <a:ext cx="1615757" cy="13319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algn="ctr" defTabSz="1066800">
                <a:lnSpc>
                  <a:spcPct val="90000"/>
                </a:lnSpc>
                <a:spcBef>
                  <a:spcPct val="0"/>
                </a:spcBef>
                <a:spcAft>
                  <a:spcPct val="35000"/>
                </a:spcAft>
              </a:pPr>
              <a:endParaRPr lang="uz-Cyrl-UZ" sz="2400" dirty="0">
                <a:solidFill>
                  <a:srgbClr val="FFFFFF"/>
                </a:solidFill>
              </a:endParaRPr>
            </a:p>
          </p:txBody>
        </p:sp>
      </p:grpSp>
      <p:sp>
        <p:nvSpPr>
          <p:cNvPr id="4" name="Прямоугольник с двумя скругленными соседними углами 3"/>
          <p:cNvSpPr/>
          <p:nvPr/>
        </p:nvSpPr>
        <p:spPr>
          <a:xfrm rot="5400000">
            <a:off x="5871720" y="-1491781"/>
            <a:ext cx="2037206" cy="7196330"/>
          </a:xfrm>
          <a:prstGeom prst="round2Same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8" name="Группа 7"/>
          <p:cNvGrpSpPr/>
          <p:nvPr/>
        </p:nvGrpSpPr>
        <p:grpSpPr>
          <a:xfrm>
            <a:off x="1676401" y="3361592"/>
            <a:ext cx="1615758" cy="2947729"/>
            <a:chOff x="0" y="48080"/>
            <a:chExt cx="1615758" cy="2947729"/>
          </a:xfrm>
        </p:grpSpPr>
        <p:sp>
          <p:nvSpPr>
            <p:cNvPr id="9" name="Нашивка 8"/>
            <p:cNvSpPr/>
            <p:nvPr/>
          </p:nvSpPr>
          <p:spPr>
            <a:xfrm rot="5400000">
              <a:off x="-665986" y="714066"/>
              <a:ext cx="2947729" cy="1615757"/>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Нашивка 4"/>
            <p:cNvSpPr/>
            <p:nvPr/>
          </p:nvSpPr>
          <p:spPr>
            <a:xfrm>
              <a:off x="1" y="855959"/>
              <a:ext cx="1615757" cy="13319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algn="ctr" defTabSz="1066800">
                <a:lnSpc>
                  <a:spcPct val="90000"/>
                </a:lnSpc>
                <a:spcBef>
                  <a:spcPct val="0"/>
                </a:spcBef>
                <a:spcAft>
                  <a:spcPct val="35000"/>
                </a:spcAft>
              </a:pPr>
              <a:endParaRPr lang="uz-Cyrl-UZ" sz="2400" dirty="0">
                <a:solidFill>
                  <a:srgbClr val="FFFFFF"/>
                </a:solidFill>
              </a:endParaRPr>
            </a:p>
          </p:txBody>
        </p:sp>
      </p:grpSp>
      <p:sp>
        <p:nvSpPr>
          <p:cNvPr id="12" name="Прямоугольник с двумя скругленными соседними углами 11"/>
          <p:cNvSpPr/>
          <p:nvPr/>
        </p:nvSpPr>
        <p:spPr>
          <a:xfrm rot="5400000">
            <a:off x="5871720" y="740467"/>
            <a:ext cx="2037206" cy="7196330"/>
          </a:xfrm>
          <a:prstGeom prst="round2Same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0" name="Прямоугольник 19"/>
          <p:cNvSpPr/>
          <p:nvPr/>
        </p:nvSpPr>
        <p:spPr>
          <a:xfrm>
            <a:off x="3215680" y="44625"/>
            <a:ext cx="6264696" cy="95410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2800" b="1" dirty="0" err="1">
                <a:solidFill>
                  <a:srgbClr val="002060"/>
                </a:solidFill>
                <a:latin typeface="Algerian" panose="04020705040A02060702" pitchFamily="82" charset="0"/>
                <a:ea typeface="Times New Roman" panose="02020603050405020304" pitchFamily="18" charset="0"/>
              </a:rPr>
              <a:t>Aholi</a:t>
            </a:r>
            <a:r>
              <a:rPr lang="en-US" sz="2800" b="1" dirty="0">
                <a:solidFill>
                  <a:srgbClr val="002060"/>
                </a:solidFill>
                <a:latin typeface="Algerian" panose="04020705040A02060702" pitchFamily="82" charset="0"/>
                <a:ea typeface="Times New Roman" panose="02020603050405020304" pitchFamily="18" charset="0"/>
              </a:rPr>
              <a:t> </a:t>
            </a:r>
            <a:r>
              <a:rPr lang="en-US" sz="2800" b="1" dirty="0" err="1">
                <a:solidFill>
                  <a:srgbClr val="002060"/>
                </a:solidFill>
                <a:latin typeface="Algerian" panose="04020705040A02060702" pitchFamily="82" charset="0"/>
                <a:ea typeface="Times New Roman" panose="02020603050405020304" pitchFamily="18" charset="0"/>
              </a:rPr>
              <a:t>takror</a:t>
            </a:r>
            <a:r>
              <a:rPr lang="en-US" sz="2800" b="1" dirty="0">
                <a:solidFill>
                  <a:srgbClr val="002060"/>
                </a:solidFill>
                <a:latin typeface="Algerian" panose="04020705040A02060702" pitchFamily="82" charset="0"/>
                <a:ea typeface="Times New Roman" panose="02020603050405020304" pitchFamily="18" charset="0"/>
              </a:rPr>
              <a:t> </a:t>
            </a:r>
            <a:r>
              <a:rPr lang="en-US" sz="2800" b="1" dirty="0" err="1">
                <a:solidFill>
                  <a:srgbClr val="002060"/>
                </a:solidFill>
                <a:latin typeface="Algerian" panose="04020705040A02060702" pitchFamily="82" charset="0"/>
                <a:ea typeface="Times New Roman" panose="02020603050405020304" pitchFamily="18" charset="0"/>
              </a:rPr>
              <a:t>barpo</a:t>
            </a:r>
            <a:r>
              <a:rPr lang="en-US" sz="2800" b="1" dirty="0">
                <a:solidFill>
                  <a:srgbClr val="002060"/>
                </a:solidFill>
                <a:latin typeface="Algerian" panose="04020705040A02060702" pitchFamily="82" charset="0"/>
                <a:ea typeface="Times New Roman" panose="02020603050405020304" pitchFamily="18" charset="0"/>
              </a:rPr>
              <a:t> </a:t>
            </a:r>
            <a:r>
              <a:rPr lang="en-US" sz="2800" b="1" dirty="0" err="1">
                <a:solidFill>
                  <a:srgbClr val="002060"/>
                </a:solidFill>
                <a:latin typeface="Algerian" panose="04020705040A02060702" pitchFamily="82" charset="0"/>
                <a:ea typeface="Times New Roman" panose="02020603050405020304" pitchFamily="18" charset="0"/>
              </a:rPr>
              <a:t>bo‘lishining</a:t>
            </a:r>
            <a:r>
              <a:rPr lang="en-US" sz="2800" b="1" dirty="0">
                <a:solidFill>
                  <a:srgbClr val="002060"/>
                </a:solidFill>
                <a:latin typeface="Algerian" panose="04020705040A02060702" pitchFamily="82" charset="0"/>
                <a:ea typeface="Times New Roman" panose="02020603050405020304" pitchFamily="18" charset="0"/>
              </a:rPr>
              <a:t> </a:t>
            </a:r>
            <a:r>
              <a:rPr lang="en-US" sz="2800" b="1" dirty="0" err="1">
                <a:solidFill>
                  <a:srgbClr val="002060"/>
                </a:solidFill>
                <a:latin typeface="Algerian" panose="04020705040A02060702" pitchFamily="82" charset="0"/>
                <a:ea typeface="Times New Roman" panose="02020603050405020304" pitchFamily="18" charset="0"/>
              </a:rPr>
              <a:t>ikki</a:t>
            </a:r>
            <a:r>
              <a:rPr lang="en-US" sz="2800" b="1" dirty="0">
                <a:solidFill>
                  <a:srgbClr val="002060"/>
                </a:solidFill>
                <a:latin typeface="Algerian" panose="04020705040A02060702" pitchFamily="82" charset="0"/>
                <a:ea typeface="Times New Roman" panose="02020603050405020304" pitchFamily="18" charset="0"/>
              </a:rPr>
              <a:t> </a:t>
            </a:r>
            <a:r>
              <a:rPr lang="en-US" sz="2800" b="1" dirty="0" err="1">
                <a:solidFill>
                  <a:srgbClr val="002060"/>
                </a:solidFill>
                <a:latin typeface="Algerian" panose="04020705040A02060702" pitchFamily="82" charset="0"/>
                <a:ea typeface="Times New Roman" panose="02020603050405020304" pitchFamily="18" charset="0"/>
              </a:rPr>
              <a:t>turi</a:t>
            </a:r>
            <a:r>
              <a:rPr lang="en-US" sz="2800" b="1" dirty="0">
                <a:solidFill>
                  <a:srgbClr val="002060"/>
                </a:solidFill>
                <a:latin typeface="Algerian" panose="04020705040A02060702" pitchFamily="82" charset="0"/>
                <a:ea typeface="Times New Roman" panose="02020603050405020304" pitchFamily="18" charset="0"/>
              </a:rPr>
              <a:t> </a:t>
            </a:r>
            <a:r>
              <a:rPr lang="en-US" sz="2800" b="1" dirty="0" err="1">
                <a:solidFill>
                  <a:srgbClr val="002060"/>
                </a:solidFill>
                <a:latin typeface="Algerian" panose="04020705040A02060702" pitchFamily="82" charset="0"/>
                <a:ea typeface="Times New Roman" panose="02020603050405020304" pitchFamily="18" charset="0"/>
              </a:rPr>
              <a:t>mavjud</a:t>
            </a:r>
            <a:endParaRPr lang="uz-Cyrl-UZ" sz="2800" dirty="0">
              <a:solidFill>
                <a:srgbClr val="002060"/>
              </a:solidFill>
            </a:endParaRPr>
          </a:p>
        </p:txBody>
      </p:sp>
      <p:sp>
        <p:nvSpPr>
          <p:cNvPr id="21" name="8-конечная звезда 20"/>
          <p:cNvSpPr/>
          <p:nvPr/>
        </p:nvSpPr>
        <p:spPr>
          <a:xfrm>
            <a:off x="2128290" y="1988840"/>
            <a:ext cx="864096" cy="1152128"/>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4000" b="1" dirty="0">
                <a:solidFill>
                  <a:schemeClr val="tx1"/>
                </a:solidFill>
                <a:latin typeface="Algerian" panose="04020705040A02060702" pitchFamily="82" charset="0"/>
              </a:rPr>
              <a:t>1</a:t>
            </a:r>
            <a:endParaRPr lang="ru-RU" sz="4000" b="1" dirty="0">
              <a:solidFill>
                <a:schemeClr val="tx1"/>
              </a:solidFill>
            </a:endParaRPr>
          </a:p>
        </p:txBody>
      </p:sp>
      <p:sp>
        <p:nvSpPr>
          <p:cNvPr id="22" name="8-конечная звезда 21"/>
          <p:cNvSpPr/>
          <p:nvPr/>
        </p:nvSpPr>
        <p:spPr>
          <a:xfrm>
            <a:off x="2079152" y="4340660"/>
            <a:ext cx="913234" cy="1016576"/>
          </a:xfrm>
          <a:prstGeom prst="star8">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uz-Latn-UZ" sz="4000" b="1" dirty="0">
                <a:solidFill>
                  <a:schemeClr val="tx1"/>
                </a:solidFill>
                <a:latin typeface="Algerian" panose="04020705040A02060702" pitchFamily="82" charset="0"/>
              </a:rPr>
              <a:t>2</a:t>
            </a:r>
            <a:endParaRPr lang="ru-RU" sz="4000" b="1" dirty="0">
              <a:solidFill>
                <a:schemeClr val="tx1"/>
              </a:solidFill>
            </a:endParaRPr>
          </a:p>
        </p:txBody>
      </p:sp>
      <p:sp>
        <p:nvSpPr>
          <p:cNvPr id="17" name="Прямоугольник 16"/>
          <p:cNvSpPr/>
          <p:nvPr/>
        </p:nvSpPr>
        <p:spPr>
          <a:xfrm>
            <a:off x="3292158" y="1302658"/>
            <a:ext cx="7096882" cy="183831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1120" tIns="6350" rIns="6350" bIns="6350" numCol="1" spcCol="1270" anchor="ctr" anchorCtr="0">
            <a:noAutofit/>
          </a:bodyPr>
          <a:lstStyle/>
          <a:p>
            <a:pPr marL="0" lvl="1" algn="ctr" defTabSz="444500">
              <a:lnSpc>
                <a:spcPct val="90000"/>
              </a:lnSpc>
              <a:spcBef>
                <a:spcPct val="0"/>
              </a:spcBef>
              <a:spcAft>
                <a:spcPct val="15000"/>
              </a:spcAft>
            </a:pPr>
            <a:r>
              <a:rPr lang="uz-Latn-UZ" sz="2400" b="1" dirty="0">
                <a:latin typeface="Times New Roman" panose="02020603050405020304" pitchFamily="18" charset="0"/>
                <a:cs typeface="Times New Roman" panose="02020603050405020304" pitchFamily="18" charset="0"/>
              </a:rPr>
              <a:t>A</a:t>
            </a:r>
            <a:r>
              <a:rPr lang="en-US" sz="2400" b="1" dirty="0" err="1">
                <a:latin typeface="Times New Roman" panose="02020603050405020304" pitchFamily="18" charset="0"/>
                <a:cs typeface="Times New Roman" panose="02020603050405020304" pitchFamily="18" charset="0"/>
              </a:rPr>
              <a:t>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takror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barpo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bo‘lishining</a:t>
            </a:r>
            <a:r>
              <a:rPr lang="en-US" sz="2400" b="1" dirty="0">
                <a:latin typeface="Times New Roman" panose="02020603050405020304" pitchFamily="18" charset="0"/>
                <a:cs typeface="Times New Roman" panose="02020603050405020304" pitchFamily="18" charset="0"/>
              </a:rPr>
              <a:t> </a:t>
            </a:r>
            <a:r>
              <a:rPr lang="uz-Latn-UZ" sz="2400" b="1" dirty="0">
                <a:latin typeface="Times New Roman" panose="02020603050405020304" pitchFamily="18" charset="0"/>
                <a:cs typeface="Times New Roman" panose="02020603050405020304" pitchFamily="18" charset="0"/>
              </a:rPr>
              <a:t>q</a:t>
            </a:r>
            <a:r>
              <a:rPr lang="en-US" sz="2400" b="1" dirty="0">
                <a:latin typeface="Times New Roman" panose="02020603050405020304" pitchFamily="18" charset="0"/>
                <a:cs typeface="Times New Roman" panose="02020603050405020304" pitchFamily="18" charset="0"/>
              </a:rPr>
              <a:t>is</a:t>
            </a:r>
            <a:r>
              <a:rPr lang="uz-Latn-UZ" sz="2400" b="1" dirty="0">
                <a:latin typeface="Times New Roman" panose="02020603050405020304" pitchFamily="18" charset="0"/>
                <a:cs typeface="Times New Roman" panose="02020603050405020304" pitchFamily="18" charset="0"/>
              </a:rPr>
              <a:t>q</a:t>
            </a:r>
            <a:r>
              <a:rPr lang="en-US" sz="2400" b="1" dirty="0" err="1">
                <a:latin typeface="Times New Roman" panose="02020603050405020304" pitchFamily="18" charset="0"/>
                <a:cs typeface="Times New Roman" panose="02020603050405020304" pitchFamily="18" charset="0"/>
              </a:rPr>
              <a:t>argan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turi</a:t>
            </a:r>
            <a:r>
              <a:rPr lang="en-US" sz="2400" b="1" dirty="0">
                <a:latin typeface="Times New Roman" panose="02020603050405020304" pitchFamily="18" charset="0"/>
                <a:cs typeface="Times New Roman" panose="02020603050405020304" pitchFamily="18" charset="0"/>
              </a:rPr>
              <a:t>. Bu </a:t>
            </a:r>
            <a:r>
              <a:rPr lang="uz-Cyrl-UZ" sz="2400" b="1" dirty="0">
                <a:latin typeface="Times New Roman" panose="02020603050405020304" pitchFamily="18" charset="0"/>
                <a:cs typeface="Times New Roman" panose="02020603050405020304" pitchFamily="18" charset="0"/>
              </a:rPr>
              <a:t>tu</a:t>
            </a:r>
            <a:r>
              <a:rPr lang="en-US" sz="2400" b="1" dirty="0" err="1">
                <a:latin typeface="Times New Roman" panose="02020603050405020304" pitchFamily="18" charset="0"/>
                <a:cs typeface="Times New Roman" panose="02020603050405020304" pitchFamily="18" charset="0"/>
              </a:rPr>
              <a:t>rdagi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avlodlar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almashinuvi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jarayonida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kupaymaydi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chu</a:t>
            </a:r>
            <a:r>
              <a:rPr lang="uz-Cyrl-UZ" sz="2400" b="1" dirty="0">
                <a:latin typeface="Times New Roman" panose="02020603050405020304" pitchFamily="18" charset="0"/>
                <a:cs typeface="Times New Roman" panose="02020603050405020304" pitchFamily="18" charset="0"/>
              </a:rPr>
              <a:t>n</a:t>
            </a:r>
            <a:r>
              <a:rPr lang="en-US" sz="2400" b="1" dirty="0" err="1">
                <a:latin typeface="Times New Roman" panose="02020603050405020304" pitchFamily="18" charset="0"/>
                <a:cs typeface="Times New Roman" panose="02020603050405020304" pitchFamily="18" charset="0"/>
              </a:rPr>
              <a:t>ki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tug‘ilganlarga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nisbatan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o‘lganlar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yuqori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bo‘ladi</a:t>
            </a:r>
            <a:r>
              <a:rPr lang="en-US" sz="2400" b="1" dirty="0">
                <a:latin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cs typeface="Times New Roman" panose="02020603050405020304" pitchFamily="18" charset="0"/>
            </a:endParaRPr>
          </a:p>
          <a:p>
            <a:pPr marL="0" lvl="1" algn="ctr" defTabSz="444500">
              <a:lnSpc>
                <a:spcPct val="90000"/>
              </a:lnSpc>
              <a:spcBef>
                <a:spcPct val="0"/>
              </a:spcBef>
              <a:spcAft>
                <a:spcPct val="15000"/>
              </a:spcAft>
            </a:pPr>
            <a:endParaRPr lang="uz-Cyrl-UZ" sz="2400" b="1" dirty="0">
              <a:latin typeface="Times New Roman" panose="02020603050405020304" pitchFamily="18" charset="0"/>
              <a:cs typeface="Times New Roman" panose="02020603050405020304" pitchFamily="18" charset="0"/>
            </a:endParaRPr>
          </a:p>
        </p:txBody>
      </p:sp>
      <p:sp>
        <p:nvSpPr>
          <p:cNvPr id="18" name="Прямоугольник 17"/>
          <p:cNvSpPr/>
          <p:nvPr/>
        </p:nvSpPr>
        <p:spPr>
          <a:xfrm>
            <a:off x="3431704" y="3419477"/>
            <a:ext cx="7096882" cy="183831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1120" tIns="6350" rIns="6350" bIns="6350" numCol="1" spcCol="1270" anchor="ctr" anchorCtr="0">
            <a:noAutofit/>
          </a:bodyPr>
          <a:lstStyle/>
          <a:p>
            <a:pPr marL="0" lvl="1" defTabSz="444500">
              <a:lnSpc>
                <a:spcPct val="90000"/>
              </a:lnSpc>
              <a:spcBef>
                <a:spcPct val="0"/>
              </a:spcBef>
              <a:spcAft>
                <a:spcPct val="15000"/>
              </a:spcAft>
            </a:pPr>
            <a:r>
              <a:rPr lang="uz-Latn-UZ" sz="2400" b="1" dirty="0">
                <a:latin typeface="Times New Roman" panose="02020603050405020304" pitchFamily="18" charset="0"/>
                <a:cs typeface="Times New Roman" panose="02020603050405020304" pitchFamily="18" charset="0"/>
              </a:rPr>
              <a:t>A</a:t>
            </a:r>
            <a:r>
              <a:rPr lang="en-US" sz="2400" b="1" dirty="0" err="1">
                <a:latin typeface="Times New Roman" panose="02020603050405020304" pitchFamily="18" charset="0"/>
                <a:cs typeface="Times New Roman" panose="02020603050405020304" pitchFamily="18" charset="0"/>
              </a:rPr>
              <a:t>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takror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barpo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bo‘lishining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kengaygan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bunday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aksincha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a:t>
            </a:r>
            <a:r>
              <a:rPr lang="uz-Cyrl-UZ" sz="2400" b="1" dirty="0">
                <a:latin typeface="Times New Roman" panose="02020603050405020304" pitchFamily="18" charset="0"/>
                <a:cs typeface="Times New Roman" panose="02020603050405020304" pitchFamily="18" charset="0"/>
              </a:rPr>
              <a:t>g‘i</a:t>
            </a:r>
            <a:r>
              <a:rPr lang="en-US" sz="2400" b="1" dirty="0" err="1">
                <a:latin typeface="Times New Roman" panose="02020603050405020304" pitchFamily="18" charset="0"/>
                <a:cs typeface="Times New Roman" panose="02020603050405020304" pitchFamily="18" charset="0"/>
              </a:rPr>
              <a:t>lganlar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o‘lganlar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yuqori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natijada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keyingi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avlod</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vakillarining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oldingi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avlod</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vakillari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sonidan</a:t>
            </a:r>
            <a:r>
              <a:rPr lang="en-US" sz="2400" b="1" dirty="0">
                <a:latin typeface="Times New Roman" panose="02020603050405020304" pitchFamily="18" charset="0"/>
                <a:cs typeface="Times New Roman" panose="02020603050405020304" pitchFamily="18" charset="0"/>
              </a:rPr>
              <a:t> k</a:t>
            </a:r>
            <a:r>
              <a:rPr lang="uz-Cyrl-UZ" sz="2400" b="1" dirty="0">
                <a:latin typeface="Times New Roman" panose="02020603050405020304" pitchFamily="18" charset="0"/>
                <a:cs typeface="Times New Roman" panose="02020603050405020304" pitchFamily="18" charset="0"/>
              </a:rPr>
              <a:t>o‘</a:t>
            </a:r>
            <a:r>
              <a:rPr lang="en-US" sz="2400" b="1" dirty="0">
                <a:latin typeface="Times New Roman" panose="02020603050405020304" pitchFamily="18" charset="0"/>
                <a:cs typeface="Times New Roman" panose="02020603050405020304" pitchFamily="18" charset="0"/>
              </a:rPr>
              <a:t>p </a:t>
            </a:r>
            <a:r>
              <a:rPr lang="en-US" sz="2400" b="1" dirty="0" err="1">
                <a:latin typeface="Times New Roman" panose="02020603050405020304" pitchFamily="18" charset="0"/>
                <a:cs typeface="Times New Roman" panose="02020603050405020304" pitchFamily="18" charset="0"/>
              </a:rPr>
              <a:t>bo‘ladi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Bunday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holda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muntazam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ko‘payib</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boradi</a:t>
            </a:r>
            <a:r>
              <a:rPr lang="en-US" sz="2400" b="1" dirty="0">
                <a:latin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5268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1000"/>
                                        <p:tgtEl>
                                          <p:spTgt spid="21"/>
                                        </p:tgtEl>
                                      </p:cBhvr>
                                    </p:animEffec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1000"/>
                                        <p:tgtEl>
                                          <p:spTgt spid="22"/>
                                        </p:tgtEl>
                                      </p:cBhvr>
                                    </p:animEffect>
                                    <p:anim calcmode="lin" valueType="num">
                                      <p:cBhvr>
                                        <p:cTn id="41" dur="1000" fill="hold"/>
                                        <p:tgtEl>
                                          <p:spTgt spid="22"/>
                                        </p:tgtEl>
                                        <p:attrNameLst>
                                          <p:attrName>ppt_x</p:attrName>
                                        </p:attrNameLst>
                                      </p:cBhvr>
                                      <p:tavLst>
                                        <p:tav tm="0">
                                          <p:val>
                                            <p:strVal val="#ppt_x"/>
                                          </p:val>
                                        </p:tav>
                                        <p:tav tm="100000">
                                          <p:val>
                                            <p:strVal val="#ppt_x"/>
                                          </p:val>
                                        </p:tav>
                                      </p:tavLst>
                                    </p:anim>
                                    <p:anim calcmode="lin" valueType="num">
                                      <p:cBhvr>
                                        <p:cTn id="4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barn(inVertical)">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6000"/>
            <a:lum/>
          </a:blip>
          <a:srcRect/>
          <a:stretch>
            <a:fillRect/>
          </a:stretch>
        </a:blipFill>
        <a:effectLst/>
      </p:bgPr>
    </p:bg>
    <p:spTree>
      <p:nvGrpSpPr>
        <p:cNvPr id="1" name=""/>
        <p:cNvGrpSpPr/>
        <p:nvPr/>
      </p:nvGrpSpPr>
      <p:grpSpPr>
        <a:xfrm>
          <a:off x="0" y="0"/>
          <a:ext cx="0" cy="0"/>
          <a:chOff x="0" y="0"/>
          <a:chExt cx="0" cy="0"/>
        </a:xfrm>
      </p:grpSpPr>
      <p:sp>
        <p:nvSpPr>
          <p:cNvPr id="2" name="Documents"/>
          <p:cNvSpPr>
            <a:spLocks noEditPoints="1" noChangeArrowheads="1"/>
          </p:cNvSpPr>
          <p:nvPr/>
        </p:nvSpPr>
        <p:spPr bwMode="auto">
          <a:xfrm>
            <a:off x="1719263" y="44624"/>
            <a:ext cx="4953000" cy="6491288"/>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gradFill rotWithShape="1">
            <a:gsLst>
              <a:gs pos="0">
                <a:srgbClr val="5E9EFF"/>
              </a:gs>
              <a:gs pos="39999">
                <a:srgbClr val="85C2FF"/>
              </a:gs>
              <a:gs pos="70000">
                <a:srgbClr val="C4D6EB"/>
              </a:gs>
              <a:gs pos="100000">
                <a:srgbClr val="FFEBFA"/>
              </a:gs>
            </a:gsLst>
            <a:lin ang="5400000" scaled="1"/>
          </a:gradFill>
          <a:ln w="25400">
            <a:solidFill>
              <a:srgbClr val="000080"/>
            </a:solidFill>
            <a:miter lim="800000"/>
            <a:headEnd/>
            <a:tailEnd/>
          </a:ln>
          <a:effectLst>
            <a:outerShdw dist="107763" dir="2700000" algn="ctr" rotWithShape="0">
              <a:srgbClr val="808080"/>
            </a:outerShdw>
          </a:effectLst>
        </p:spPr>
        <p:txBody>
          <a:bodyPr/>
          <a:lstStyle/>
          <a:p>
            <a:pPr>
              <a:lnSpc>
                <a:spcPct val="80000"/>
              </a:lnSpc>
              <a:spcBef>
                <a:spcPct val="20000"/>
              </a:spcBef>
            </a:pPr>
            <a:endParaRPr lang="ru-RU">
              <a:latin typeface="Times New Roman" pitchFamily="18" charset="0"/>
            </a:endParaRPr>
          </a:p>
        </p:txBody>
      </p:sp>
      <p:sp>
        <p:nvSpPr>
          <p:cNvPr id="3" name="Text Box 3"/>
          <p:cNvSpPr txBox="1">
            <a:spLocks noChangeArrowheads="1"/>
          </p:cNvSpPr>
          <p:nvPr/>
        </p:nvSpPr>
        <p:spPr bwMode="auto">
          <a:xfrm>
            <a:off x="1719264" y="1187456"/>
            <a:ext cx="4232721" cy="4185761"/>
          </a:xfrm>
          <a:prstGeom prst="rect">
            <a:avLst/>
          </a:prstGeom>
          <a:noFill/>
          <a:ln w="9525">
            <a:noFill/>
            <a:miter lim="800000"/>
            <a:headEnd/>
            <a:tailEnd/>
          </a:ln>
          <a:effectLst/>
        </p:spPr>
        <p:txBody>
          <a:bodyPr wrap="square">
            <a:spAutoFit/>
          </a:bodyPr>
          <a:lstStyle/>
          <a:p>
            <a:pPr algn="ctr"/>
            <a:r>
              <a:rPr lang="en-US" sz="1900" b="1" dirty="0" err="1">
                <a:latin typeface="Times New Roman" panose="02020603050405020304" pitchFamily="18" charset="0"/>
                <a:cs typeface="Times New Roman" panose="02020603050405020304" pitchFamily="18" charset="0"/>
              </a:rPr>
              <a:t>Jamiyatda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avlodlar</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almashinuvi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aholi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sonidagi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o‘zgarishlar</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tug‘ilish</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va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o‘lim</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jarayonlariga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bevosita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bog‘liqdir</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Tug‘ilish</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va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o‘limning</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o‘zaro</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farqi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esa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aholining</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tabiiy</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o‘sishini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belgilaydi</a:t>
            </a:r>
            <a:r>
              <a:rPr lang="en-US" sz="1900" b="1" dirty="0">
                <a:latin typeface="Times New Roman" panose="02020603050405020304" pitchFamily="18" charset="0"/>
                <a:cs typeface="Times New Roman" panose="02020603050405020304" pitchFamily="18" charset="0"/>
              </a:rPr>
              <a:t>.</a:t>
            </a:r>
            <a:endParaRPr lang="uz-Cyrl-UZ" sz="1900" b="1" dirty="0">
              <a:latin typeface="Times New Roman" panose="02020603050405020304" pitchFamily="18" charset="0"/>
              <a:cs typeface="Times New Roman" panose="02020603050405020304" pitchFamily="18" charset="0"/>
            </a:endParaRPr>
          </a:p>
          <a:p>
            <a:pPr algn="ctr"/>
            <a:r>
              <a:rPr lang="en-US" sz="1900" b="1" dirty="0" err="1">
                <a:latin typeface="Times New Roman" panose="02020603050405020304" pitchFamily="18" charset="0"/>
                <a:cs typeface="Times New Roman" panose="02020603050405020304" pitchFamily="18" charset="0"/>
              </a:rPr>
              <a:t>Yuqorida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kayd</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etilganidek</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keyingi</a:t>
            </a:r>
            <a:r>
              <a:rPr lang="en-US" sz="1900" b="1" dirty="0">
                <a:latin typeface="Times New Roman" panose="02020603050405020304" pitchFamily="18" charset="0"/>
                <a:cs typeface="Times New Roman" panose="02020603050405020304" pitchFamily="18" charset="0"/>
              </a:rPr>
              <a:t> 20-30 </a:t>
            </a:r>
            <a:r>
              <a:rPr lang="en-US" sz="1900" b="1" dirty="0" err="1">
                <a:latin typeface="Times New Roman" panose="02020603050405020304" pitchFamily="18" charset="0"/>
                <a:cs typeface="Times New Roman" panose="02020603050405020304" pitchFamily="18" charset="0"/>
              </a:rPr>
              <a:t>yil</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davomida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dunyo</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aholisining</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kupayish</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sur’ati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anchagina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sekinlashdi</a:t>
            </a:r>
            <a:r>
              <a:rPr lang="en-US" sz="1900" b="1" dirty="0">
                <a:latin typeface="Times New Roman" panose="02020603050405020304" pitchFamily="18" charset="0"/>
                <a:cs typeface="Times New Roman" panose="02020603050405020304" pitchFamily="18" charset="0"/>
              </a:rPr>
              <a:t>. Bu </a:t>
            </a:r>
            <a:r>
              <a:rPr lang="en-US" sz="1900" b="1" dirty="0" err="1">
                <a:latin typeface="Times New Roman" panose="02020603050405020304" pitchFamily="18" charset="0"/>
                <a:cs typeface="Times New Roman" panose="02020603050405020304" pitchFamily="18" charset="0"/>
              </a:rPr>
              <a:t>jarayonniig</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asosiy</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sababi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sayyoramizdagi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qator</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davlatlarda</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tug‘ilishning</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kamayib</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borishidir</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va</a:t>
            </a:r>
            <a:r>
              <a:rPr lang="en-US" sz="1900" b="1" dirty="0">
                <a:latin typeface="Times New Roman" panose="02020603050405020304" pitchFamily="18" charset="0"/>
                <a:cs typeface="Times New Roman" panose="02020603050405020304" pitchFamily="18" charset="0"/>
              </a:rPr>
              <a:t> u </a:t>
            </a:r>
            <a:r>
              <a:rPr lang="en-US" sz="1900" b="1" dirty="0" err="1">
                <a:latin typeface="Times New Roman" panose="02020603050405020304" pitchFamily="18" charset="0"/>
                <a:cs typeface="Times New Roman" panose="02020603050405020304" pitchFamily="18" charset="0"/>
              </a:rPr>
              <a:t>tarixiy</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jarayon</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bo‘lib</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xar</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bir</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xal</a:t>
            </a:r>
            <a:r>
              <a:rPr lang="uz-Cyrl-UZ" sz="1900" b="1" dirty="0">
                <a:latin typeface="Times New Roman" panose="02020603050405020304" pitchFamily="18" charset="0"/>
                <a:cs typeface="Times New Roman" panose="02020603050405020304" pitchFamily="18" charset="0"/>
              </a:rPr>
              <a:t>q</a:t>
            </a:r>
            <a:r>
              <a:rPr lang="en-US" sz="1900" b="1" dirty="0" err="1">
                <a:latin typeface="Times New Roman" panose="02020603050405020304" pitchFamily="18" charset="0"/>
                <a:cs typeface="Times New Roman" panose="02020603050405020304" pitchFamily="18" charset="0"/>
              </a:rPr>
              <a:t>ning</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ijtimoiy-iqtisodiy</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taqqiyot</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darajasi</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bilan</a:t>
            </a:r>
            <a:r>
              <a:rPr lang="en-US" sz="1900" b="1" dirty="0">
                <a:latin typeface="Times New Roman" panose="02020603050405020304" pitchFamily="18" charset="0"/>
                <a:cs typeface="Times New Roman" panose="02020603050405020304" pitchFamily="18" charset="0"/>
              </a:rPr>
              <a:t> </a:t>
            </a:r>
            <a:r>
              <a:rPr lang="en-US" sz="1900" b="1" dirty="0" err="1">
                <a:latin typeface="Times New Roman" panose="02020603050405020304" pitchFamily="18" charset="0"/>
                <a:cs typeface="Times New Roman" panose="02020603050405020304" pitchFamily="18" charset="0"/>
              </a:rPr>
              <a:t>bog‘liq</a:t>
            </a:r>
            <a:r>
              <a:rPr lang="en-US" sz="1900" b="1" dirty="0">
                <a:latin typeface="Times New Roman" panose="02020603050405020304" pitchFamily="18" charset="0"/>
                <a:cs typeface="Times New Roman" panose="02020603050405020304" pitchFamily="18" charset="0"/>
              </a:rPr>
              <a:t>. </a:t>
            </a:r>
            <a:endParaRPr lang="ru-RU" sz="1900" b="1" dirty="0">
              <a:latin typeface="Times New Roman" pitchFamily="18" charset="0"/>
              <a:cs typeface="Times New Roman" pitchFamily="18" charset="0"/>
            </a:endParaRPr>
          </a:p>
        </p:txBody>
      </p:sp>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2450" y="260648"/>
            <a:ext cx="3456038" cy="27363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95592" y="3212977"/>
            <a:ext cx="3564904" cy="3276085"/>
          </a:xfrm>
          <a:prstGeom prst="rect">
            <a:avLst/>
          </a:prstGeom>
        </p:spPr>
      </p:pic>
    </p:spTree>
    <p:extLst>
      <p:ext uri="{BB962C8B-B14F-4D97-AF65-F5344CB8AC3E}">
        <p14:creationId xmlns:p14="http://schemas.microsoft.com/office/powerpoint/2010/main" val="33384649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3000"/>
            <a:lum/>
          </a:blip>
          <a:srcRect/>
          <a:stretch>
            <a:fillRect l="-7000" r="-7000"/>
          </a:stretch>
        </a:blipFill>
        <a:effectLst/>
      </p:bgPr>
    </p:bg>
    <p:spTree>
      <p:nvGrpSpPr>
        <p:cNvPr id="1" name=""/>
        <p:cNvGrpSpPr/>
        <p:nvPr/>
      </p:nvGrpSpPr>
      <p:grpSpPr>
        <a:xfrm>
          <a:off x="0" y="0"/>
          <a:ext cx="0" cy="0"/>
          <a:chOff x="0" y="0"/>
          <a:chExt cx="0" cy="0"/>
        </a:xfrm>
      </p:grpSpPr>
      <p:sp>
        <p:nvSpPr>
          <p:cNvPr id="3" name="Блок-схема: несколько документов 2"/>
          <p:cNvSpPr/>
          <p:nvPr/>
        </p:nvSpPr>
        <p:spPr>
          <a:xfrm>
            <a:off x="1991544" y="161344"/>
            <a:ext cx="8239562" cy="6192688"/>
          </a:xfrm>
          <a:prstGeom prst="flowChartMultidocument">
            <a:avLst/>
          </a:prstGeom>
          <a:solidFill>
            <a:schemeClr val="bg2">
              <a:lumMod val="60000"/>
              <a:lumOff val="40000"/>
              <a:alpha val="94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ru-RU" sz="2200" dirty="0"/>
          </a:p>
        </p:txBody>
      </p:sp>
      <p:sp>
        <p:nvSpPr>
          <p:cNvPr id="5" name="Прямоугольник 4"/>
          <p:cNvSpPr/>
          <p:nvPr/>
        </p:nvSpPr>
        <p:spPr>
          <a:xfrm>
            <a:off x="2135560" y="1515556"/>
            <a:ext cx="6768752" cy="3785652"/>
          </a:xfrm>
          <a:prstGeom prst="rect">
            <a:avLst/>
          </a:prstGeom>
        </p:spPr>
        <p:txBody>
          <a:bodyPr wrap="square">
            <a:spAutoFit/>
          </a:bodyPr>
          <a:lstStyle/>
          <a:p>
            <a:pPr algn="ctr"/>
            <a:r>
              <a:rPr lang="en-US" sz="2400" b="1" dirty="0" err="1">
                <a:solidFill>
                  <a:srgbClr val="002060"/>
                </a:solidFill>
                <a:latin typeface="Times New Roman" panose="02020603050405020304" pitchFamily="18" charset="0"/>
                <a:ea typeface="Times New Roman" panose="02020603050405020304" pitchFamily="18" charset="0"/>
              </a:rPr>
              <a:t>Tug‘ilish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darajasi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jamiyat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tara</a:t>
            </a:r>
            <a:r>
              <a:rPr lang="uz-Cyrl-UZ" sz="2400" b="1" dirty="0">
                <a:solidFill>
                  <a:srgbClr val="002060"/>
                </a:solidFill>
                <a:latin typeface="Times New Roman" panose="02020603050405020304" pitchFamily="18" charset="0"/>
                <a:ea typeface="Times New Roman" panose="02020603050405020304" pitchFamily="18" charset="0"/>
              </a:rPr>
              <a:t>qq</a:t>
            </a:r>
            <a:r>
              <a:rPr lang="en-US" sz="2400" b="1" dirty="0" err="1">
                <a:solidFill>
                  <a:srgbClr val="002060"/>
                </a:solidFill>
                <a:latin typeface="Times New Roman" panose="02020603050405020304" pitchFamily="18" charset="0"/>
                <a:ea typeface="Times New Roman" panose="02020603050405020304" pitchFamily="18" charset="0"/>
              </a:rPr>
              <a:t>iyotining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hamma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bosqichlarida</a:t>
            </a:r>
            <a:r>
              <a:rPr lang="en-US" sz="2400" b="1" dirty="0">
                <a:solidFill>
                  <a:srgbClr val="002060"/>
                </a:solidFill>
                <a:latin typeface="Times New Roman" panose="02020603050405020304" pitchFamily="18" charset="0"/>
                <a:ea typeface="Times New Roman" panose="02020603050405020304" pitchFamily="18" charset="0"/>
              </a:rPr>
              <a:t> ham </a:t>
            </a:r>
            <a:r>
              <a:rPr lang="en-US" sz="2400" b="1" dirty="0" err="1">
                <a:solidFill>
                  <a:srgbClr val="002060"/>
                </a:solidFill>
                <a:latin typeface="Times New Roman" panose="02020603050405020304" pitchFamily="18" charset="0"/>
                <a:ea typeface="Times New Roman" panose="02020603050405020304" pitchFamily="18" charset="0"/>
              </a:rPr>
              <a:t>bir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xil</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bo‘lavermagan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Kapitalist</a:t>
            </a:r>
            <a:r>
              <a:rPr lang="uz-Cyrl-UZ" sz="2400" b="1" dirty="0">
                <a:solidFill>
                  <a:srgbClr val="002060"/>
                </a:solidFill>
                <a:latin typeface="Times New Roman" panose="02020603050405020304" pitchFamily="18" charset="0"/>
                <a:ea typeface="Times New Roman" panose="02020603050405020304" pitchFamily="18" charset="0"/>
              </a:rPr>
              <a:t>ik </a:t>
            </a:r>
            <a:r>
              <a:rPr lang="en-US" sz="2400" b="1" dirty="0" err="1">
                <a:solidFill>
                  <a:srgbClr val="002060"/>
                </a:solidFill>
                <a:latin typeface="Times New Roman" panose="02020603050405020304" pitchFamily="18" charset="0"/>
                <a:ea typeface="Times New Roman" panose="02020603050405020304" pitchFamily="18" charset="0"/>
              </a:rPr>
              <a:t>formatsiyagacha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mavjud</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bo‘lgan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davrlarda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tug‘ilish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biologik</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xarakterga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ega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bo‘lgan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ya’ni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cheklanmagan</a:t>
            </a:r>
            <a:r>
              <a:rPr lang="en-US" sz="2400" b="1" dirty="0">
                <a:solidFill>
                  <a:srgbClr val="002060"/>
                </a:solidFill>
                <a:latin typeface="Times New Roman" panose="02020603050405020304" pitchFamily="18" charset="0"/>
                <a:ea typeface="Times New Roman" panose="02020603050405020304" pitchFamily="18" charset="0"/>
              </a:rPr>
              <a:t>. K</a:t>
            </a:r>
            <a:r>
              <a:rPr lang="uz-Cyrl-UZ" sz="2400" b="1" dirty="0">
                <a:solidFill>
                  <a:srgbClr val="002060"/>
                </a:solidFill>
                <a:latin typeface="Times New Roman" panose="02020603050405020304" pitchFamily="18" charset="0"/>
                <a:ea typeface="Times New Roman" panose="02020603050405020304" pitchFamily="18" charset="0"/>
              </a:rPr>
              <a:t>o‘</a:t>
            </a:r>
            <a:r>
              <a:rPr lang="en-US" sz="2400" b="1" dirty="0">
                <a:solidFill>
                  <a:srgbClr val="002060"/>
                </a:solidFill>
                <a:latin typeface="Times New Roman" panose="02020603050405020304" pitchFamily="18" charset="0"/>
                <a:ea typeface="Times New Roman" panose="02020603050405020304" pitchFamily="18" charset="0"/>
              </a:rPr>
              <a:t>p </a:t>
            </a:r>
            <a:r>
              <a:rPr lang="en-US" sz="2400" b="1" dirty="0" err="1">
                <a:solidFill>
                  <a:srgbClr val="002060"/>
                </a:solidFill>
                <a:latin typeface="Times New Roman" panose="02020603050405020304" pitchFamily="18" charset="0"/>
                <a:ea typeface="Times New Roman" panose="02020603050405020304" pitchFamily="18" charset="0"/>
              </a:rPr>
              <a:t>bolalik</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holati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jamiyat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tomonidan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quvvatlangan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Buni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xozirgi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jamiyat</a:t>
            </a:r>
            <a:r>
              <a:rPr lang="en-US" sz="2400" b="1" dirty="0">
                <a:solidFill>
                  <a:srgbClr val="002060"/>
                </a:solidFill>
                <a:latin typeface="Times New Roman" panose="02020603050405020304" pitchFamily="18" charset="0"/>
                <a:ea typeface="Times New Roman" panose="02020603050405020304" pitchFamily="18" charset="0"/>
              </a:rPr>
              <a:t> ta</a:t>
            </a:r>
            <a:r>
              <a:rPr lang="uz-Cyrl-UZ" sz="2400" b="1" dirty="0">
                <a:solidFill>
                  <a:srgbClr val="002060"/>
                </a:solidFill>
                <a:latin typeface="Times New Roman" panose="02020603050405020304" pitchFamily="18" charset="0"/>
                <a:ea typeface="Times New Roman" panose="02020603050405020304" pitchFamily="18" charset="0"/>
              </a:rPr>
              <a:t>raqqiyo</a:t>
            </a:r>
            <a:r>
              <a:rPr lang="en-US" sz="2400" b="1" dirty="0">
                <a:solidFill>
                  <a:srgbClr val="002060"/>
                </a:solidFill>
                <a:latin typeface="Times New Roman" panose="02020603050405020304" pitchFamily="18" charset="0"/>
                <a:ea typeface="Times New Roman" panose="02020603050405020304" pitchFamily="18" charset="0"/>
              </a:rPr>
              <a:t>ti </a:t>
            </a:r>
            <a:r>
              <a:rPr lang="en-US" sz="2400" b="1" dirty="0" err="1">
                <a:solidFill>
                  <a:srgbClr val="002060"/>
                </a:solidFill>
                <a:latin typeface="Times New Roman" panose="02020603050405020304" pitchFamily="18" charset="0"/>
                <a:ea typeface="Times New Roman" panose="02020603050405020304" pitchFamily="18" charset="0"/>
              </a:rPr>
              <a:t>bosqichida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yashab</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tasavvur</a:t>
            </a:r>
            <a:r>
              <a:rPr lang="en-US"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q</a:t>
            </a:r>
            <a:r>
              <a:rPr lang="en-US" sz="2400" b="1" dirty="0" err="1">
                <a:solidFill>
                  <a:srgbClr val="002060"/>
                </a:solidFill>
                <a:latin typeface="Times New Roman" panose="02020603050405020304" pitchFamily="18" charset="0"/>
                <a:ea typeface="Times New Roman" panose="02020603050405020304" pitchFamily="18" charset="0"/>
              </a:rPr>
              <a:t>ilish</a:t>
            </a:r>
            <a:r>
              <a:rPr lang="en-US"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q</a:t>
            </a:r>
            <a:r>
              <a:rPr lang="en-US" sz="2400" b="1" dirty="0" err="1">
                <a:solidFill>
                  <a:srgbClr val="002060"/>
                </a:solidFill>
                <a:latin typeface="Times New Roman" panose="02020603050405020304" pitchFamily="18" charset="0"/>
                <a:ea typeface="Times New Roman" panose="02020603050405020304" pitchFamily="18" charset="0"/>
              </a:rPr>
              <a:t>iyin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Masalaning</a:t>
            </a:r>
            <a:r>
              <a:rPr lang="en-US" sz="2400" b="1" dirty="0">
                <a:solidFill>
                  <a:srgbClr val="002060"/>
                </a:solidFill>
                <a:latin typeface="Times New Roman" panose="02020603050405020304" pitchFamily="18" charset="0"/>
                <a:ea typeface="Times New Roman" panose="02020603050405020304" pitchFamily="18" charset="0"/>
              </a:rPr>
              <a:t> tub </a:t>
            </a:r>
            <a:r>
              <a:rPr lang="en-US" sz="2400" b="1" dirty="0" err="1">
                <a:solidFill>
                  <a:srgbClr val="002060"/>
                </a:solidFill>
                <a:latin typeface="Times New Roman" panose="02020603050405020304" pitchFamily="18" charset="0"/>
                <a:ea typeface="Times New Roman" panose="02020603050405020304" pitchFamily="18" charset="0"/>
              </a:rPr>
              <a:t>moxiyatiga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nazar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tashlansa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o‘tmish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zamonlardagi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ijtimoiy-iqtisodiy</a:t>
            </a:r>
            <a:r>
              <a:rPr lang="en-US" sz="2400" b="1" dirty="0">
                <a:solidFill>
                  <a:srgbClr val="002060"/>
                </a:solidFill>
                <a:latin typeface="Times New Roman" panose="02020603050405020304" pitchFamily="18" charset="0"/>
                <a:ea typeface="Times New Roman" panose="02020603050405020304" pitchFamily="18" charset="0"/>
              </a:rPr>
              <a:t> ta</a:t>
            </a:r>
            <a:r>
              <a:rPr lang="uz-Cyrl-UZ" sz="2400" b="1" dirty="0">
                <a:solidFill>
                  <a:srgbClr val="002060"/>
                </a:solidFill>
                <a:latin typeface="Times New Roman" panose="02020603050405020304" pitchFamily="18" charset="0"/>
                <a:ea typeface="Times New Roman" panose="02020603050405020304" pitchFamily="18" charset="0"/>
              </a:rPr>
              <a:t>raqqi</a:t>
            </a:r>
            <a:r>
              <a:rPr lang="en-US" sz="2400" b="1" dirty="0" err="1">
                <a:solidFill>
                  <a:srgbClr val="002060"/>
                </a:solidFill>
                <a:latin typeface="Times New Roman" panose="02020603050405020304" pitchFamily="18" charset="0"/>
                <a:ea typeface="Times New Roman" panose="02020603050405020304" pitchFamily="18" charset="0"/>
              </a:rPr>
              <a:t>yot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bilan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bevosita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a:t>
            </a:r>
            <a:r>
              <a:rPr lang="uz-Cyrl-UZ" sz="2400" b="1" dirty="0">
                <a:solidFill>
                  <a:srgbClr val="002060"/>
                </a:solidFill>
                <a:latin typeface="Times New Roman" panose="02020603050405020304" pitchFamily="18" charset="0"/>
                <a:ea typeface="Times New Roman" panose="02020603050405020304" pitchFamily="18" charset="0"/>
              </a:rPr>
              <a:t>g‘</a:t>
            </a:r>
            <a:r>
              <a:rPr lang="en-US" sz="2400" b="1" dirty="0">
                <a:solidFill>
                  <a:srgbClr val="002060"/>
                </a:solidFill>
                <a:latin typeface="Times New Roman" panose="02020603050405020304" pitchFamily="18" charset="0"/>
                <a:ea typeface="Times New Roman" panose="02020603050405020304" pitchFamily="18" charset="0"/>
              </a:rPr>
              <a:t>li</a:t>
            </a:r>
            <a:r>
              <a:rPr lang="uz-Cyrl-UZ" sz="2400" b="1" dirty="0">
                <a:solidFill>
                  <a:srgbClr val="002060"/>
                </a:solidFill>
                <a:latin typeface="Times New Roman" panose="02020603050405020304" pitchFamily="18" charset="0"/>
                <a:ea typeface="Times New Roman" panose="02020603050405020304" pitchFamily="18" charset="0"/>
              </a:rPr>
              <a:t>q</a:t>
            </a:r>
            <a:r>
              <a:rPr lang="en-US" sz="2400" b="1" dirty="0">
                <a:solidFill>
                  <a:srgbClr val="002060"/>
                </a:solidFill>
                <a:latin typeface="Times New Roman" panose="02020603050405020304" pitchFamily="18" charset="0"/>
                <a:ea typeface="Times New Roman" panose="02020603050405020304" pitchFamily="18" charset="0"/>
              </a:rPr>
              <a:t>dir. </a:t>
            </a:r>
            <a:endParaRPr lang="uz-Cyrl-UZ" sz="2400" b="1" dirty="0">
              <a:solidFill>
                <a:srgbClr val="002060"/>
              </a:solidFill>
            </a:endParaRPr>
          </a:p>
        </p:txBody>
      </p:sp>
    </p:spTree>
    <p:extLst>
      <p:ext uri="{BB962C8B-B14F-4D97-AF65-F5344CB8AC3E}">
        <p14:creationId xmlns:p14="http://schemas.microsoft.com/office/powerpoint/2010/main" val="492089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l="-6000" r="-6000"/>
          </a:stretch>
        </a:blipFill>
        <a:effectLst/>
      </p:bgPr>
    </p:bg>
    <p:spTree>
      <p:nvGrpSpPr>
        <p:cNvPr id="1" name=""/>
        <p:cNvGrpSpPr/>
        <p:nvPr/>
      </p:nvGrpSpPr>
      <p:grpSpPr>
        <a:xfrm>
          <a:off x="0" y="0"/>
          <a:ext cx="0" cy="0"/>
          <a:chOff x="0" y="0"/>
          <a:chExt cx="0" cy="0"/>
        </a:xfrm>
      </p:grpSpPr>
      <p:sp>
        <p:nvSpPr>
          <p:cNvPr id="57" name="Прямоугольник с двумя вырезанными противолежащими углами 2"/>
          <p:cNvSpPr/>
          <p:nvPr/>
        </p:nvSpPr>
        <p:spPr bwMode="auto">
          <a:xfrm>
            <a:off x="1775520" y="1196752"/>
            <a:ext cx="8641724" cy="4475180"/>
          </a:xfrm>
          <a:prstGeom prst="snip2DiagRect">
            <a:avLst>
              <a:gd name="adj1" fmla="val 21169"/>
              <a:gd name="adj2" fmla="val 22062"/>
            </a:avLst>
          </a:prstGeom>
          <a:solidFill>
            <a:schemeClr val="accent4">
              <a:lumMod val="60000"/>
              <a:lumOff val="4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w="381000" h="381000" prst="relaxedInset"/>
          </a:sp3d>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lnSpc>
                <a:spcPct val="150000"/>
              </a:lnSpc>
              <a:defRPr/>
            </a:pPr>
            <a:endParaRPr lang="ru-RU" sz="3600" b="1" dirty="0">
              <a:latin typeface="Arial" charset="0"/>
            </a:endParaRPr>
          </a:p>
        </p:txBody>
      </p:sp>
      <p:sp>
        <p:nvSpPr>
          <p:cNvPr id="4" name="Прямоугольник 3"/>
          <p:cNvSpPr/>
          <p:nvPr/>
        </p:nvSpPr>
        <p:spPr>
          <a:xfrm>
            <a:off x="2547941" y="2132856"/>
            <a:ext cx="7096882" cy="183831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1120" tIns="6350" rIns="6350" bIns="6350" numCol="1" spcCol="1270" anchor="ctr" anchorCtr="0">
            <a:noAutofit/>
          </a:bodyPr>
          <a:lstStyle/>
          <a:p>
            <a:pPr marL="0" lvl="1" algn="ctr" defTabSz="444500">
              <a:lnSpc>
                <a:spcPct val="150000"/>
              </a:lnSpc>
              <a:spcBef>
                <a:spcPct val="0"/>
              </a:spcBef>
              <a:spcAft>
                <a:spcPct val="15000"/>
              </a:spcAft>
            </a:pPr>
            <a:r>
              <a:rPr lang="uz-Latn-UZ" sz="2400" b="1" dirty="0">
                <a:latin typeface="Times New Roman" panose="02020603050405020304" pitchFamily="18" charset="0"/>
                <a:cs typeface="Times New Roman" panose="02020603050405020304" pitchFamily="18" charset="0"/>
              </a:rPr>
              <a:t>A</a:t>
            </a:r>
            <a:r>
              <a:rPr lang="en-US" sz="2400" b="1" dirty="0" err="1">
                <a:latin typeface="Times New Roman" panose="02020603050405020304" pitchFamily="18" charset="0"/>
                <a:cs typeface="Times New Roman" panose="02020603050405020304" pitchFamily="18" charset="0"/>
              </a:rPr>
              <a:t>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takror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barpo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bo‘lishining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kengaygan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bunday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aksincha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a:t>
            </a:r>
            <a:r>
              <a:rPr lang="uz-Cyrl-UZ" sz="2400" b="1" dirty="0">
                <a:latin typeface="Times New Roman" panose="02020603050405020304" pitchFamily="18" charset="0"/>
                <a:cs typeface="Times New Roman" panose="02020603050405020304" pitchFamily="18" charset="0"/>
              </a:rPr>
              <a:t>g‘i</a:t>
            </a:r>
            <a:r>
              <a:rPr lang="en-US" sz="2400" b="1" dirty="0" err="1">
                <a:latin typeface="Times New Roman" panose="02020603050405020304" pitchFamily="18" charset="0"/>
                <a:cs typeface="Times New Roman" panose="02020603050405020304" pitchFamily="18" charset="0"/>
              </a:rPr>
              <a:t>lganlar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o‘lganlar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yuqori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bo‘ladi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natijada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keyingi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avlod</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vakillarining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oldingi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avlod</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vakillari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sonidan</a:t>
            </a:r>
            <a:r>
              <a:rPr lang="en-US" sz="2400" b="1" dirty="0">
                <a:latin typeface="Times New Roman" panose="02020603050405020304" pitchFamily="18" charset="0"/>
                <a:cs typeface="Times New Roman" panose="02020603050405020304" pitchFamily="18" charset="0"/>
              </a:rPr>
              <a:t> k</a:t>
            </a:r>
            <a:r>
              <a:rPr lang="uz-Cyrl-UZ" sz="2400" b="1" dirty="0">
                <a:latin typeface="Times New Roman" panose="02020603050405020304" pitchFamily="18" charset="0"/>
                <a:cs typeface="Times New Roman" panose="02020603050405020304" pitchFamily="18" charset="0"/>
              </a:rPr>
              <a:t>o‘</a:t>
            </a:r>
            <a:r>
              <a:rPr lang="en-US" sz="2400" b="1" dirty="0">
                <a:latin typeface="Times New Roman" panose="02020603050405020304" pitchFamily="18" charset="0"/>
                <a:cs typeface="Times New Roman" panose="02020603050405020304" pitchFamily="18" charset="0"/>
              </a:rPr>
              <a:t>p </a:t>
            </a:r>
            <a:r>
              <a:rPr lang="en-US" sz="2400" b="1" dirty="0" err="1">
                <a:latin typeface="Times New Roman" panose="02020603050405020304" pitchFamily="18" charset="0"/>
                <a:cs typeface="Times New Roman" panose="02020603050405020304" pitchFamily="18" charset="0"/>
              </a:rPr>
              <a:t>bo‘ladi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Bunday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holda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aholi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muntazam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ko‘payib</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boradi</a:t>
            </a:r>
            <a:r>
              <a:rPr lang="en-US" sz="2400" b="1" dirty="0">
                <a:latin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1570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1000"/>
                                        <p:tgtEl>
                                          <p:spTgt spid="57"/>
                                        </p:tgtEl>
                                      </p:cBhvr>
                                    </p:animEffect>
                                    <p:anim calcmode="lin" valueType="num">
                                      <p:cBhvr>
                                        <p:cTn id="8" dur="1000" fill="hold"/>
                                        <p:tgtEl>
                                          <p:spTgt spid="57"/>
                                        </p:tgtEl>
                                        <p:attrNameLst>
                                          <p:attrName>ppt_x</p:attrName>
                                        </p:attrNameLst>
                                      </p:cBhvr>
                                      <p:tavLst>
                                        <p:tav tm="0">
                                          <p:val>
                                            <p:strVal val="#ppt_x"/>
                                          </p:val>
                                        </p:tav>
                                        <p:tav tm="100000">
                                          <p:val>
                                            <p:strVal val="#ppt_x"/>
                                          </p:val>
                                        </p:tav>
                                      </p:tavLst>
                                    </p:anim>
                                    <p:anim calcmode="lin" valueType="num">
                                      <p:cBhvr>
                                        <p:cTn id="9"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532395" y="1256783"/>
            <a:ext cx="261610" cy="461665"/>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uz-Cyrl-UZ" sz="2400" dirty="0">
                <a:solidFill>
                  <a:srgbClr val="FF0000"/>
                </a:solidFill>
              </a:rPr>
              <a:t> </a:t>
            </a:r>
            <a:endParaRPr lang="ru-RU" sz="2400" b="1" dirty="0">
              <a:ln>
                <a:prstDash val="solid"/>
              </a:ln>
              <a:effectLst>
                <a:outerShdw blurRad="88000" dist="50800" dir="5040000" algn="tl">
                  <a:schemeClr val="accent4">
                    <a:tint val="80000"/>
                    <a:satMod val="250000"/>
                    <a:alpha val="45000"/>
                  </a:schemeClr>
                </a:outerShdw>
              </a:effectLst>
            </a:endParaRPr>
          </a:p>
        </p:txBody>
      </p:sp>
      <p:sp>
        <p:nvSpPr>
          <p:cNvPr id="2" name="Прямоугольник 1"/>
          <p:cNvSpPr/>
          <p:nvPr/>
        </p:nvSpPr>
        <p:spPr>
          <a:xfrm>
            <a:off x="2855640" y="1701708"/>
            <a:ext cx="6606480" cy="3416320"/>
          </a:xfrm>
          <a:prstGeom prst="rect">
            <a:avLst/>
          </a:prstGeom>
        </p:spPr>
        <p:txBody>
          <a:bodyPr wrap="square">
            <a:spAutoFit/>
          </a:bodyPr>
          <a:lstStyle/>
          <a:p>
            <a:pPr algn="just"/>
            <a:r>
              <a:rPr lang="uz-Latn-UZ"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Oilada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iqtisodiy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daromad</a:t>
            </a:r>
            <a:r>
              <a:rPr lang="uz-Cyrl-UZ" sz="2400" b="1" dirty="0">
                <a:latin typeface="Times New Roman" panose="02020603050405020304" pitchFamily="18" charset="0"/>
                <a:ea typeface="Times New Roman" panose="02020603050405020304" pitchFamily="18" charset="0"/>
              </a:rPr>
              <a:t>inin</a:t>
            </a:r>
            <a:r>
              <a:rPr lang="en-US" sz="2400" b="1" dirty="0">
                <a:latin typeface="Times New Roman" panose="02020603050405020304" pitchFamily="18" charset="0"/>
                <a:ea typeface="Times New Roman" panose="02020603050405020304" pitchFamily="18" charset="0"/>
              </a:rPr>
              <a:t>g </a:t>
            </a:r>
            <a:r>
              <a:rPr lang="en-US" sz="2400" b="1" dirty="0" err="1">
                <a:latin typeface="Times New Roman" panose="02020603050405020304" pitchFamily="18" charset="0"/>
                <a:ea typeface="Times New Roman" panose="02020603050405020304" pitchFamily="18" charset="0"/>
              </a:rPr>
              <a:t>bir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qismi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bevosita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bolalarning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mehnati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orkali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yaratilgan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Demak</a:t>
            </a:r>
            <a:r>
              <a:rPr lang="en-US" sz="2400" b="1" dirty="0">
                <a:latin typeface="Times New Roman" panose="02020603050405020304" pitchFamily="18" charset="0"/>
                <a:ea typeface="Times New Roman" panose="02020603050405020304" pitchFamily="18" charset="0"/>
              </a:rPr>
              <a:t>, bola </a:t>
            </a:r>
            <a:r>
              <a:rPr lang="en-US" sz="2400" b="1" dirty="0" err="1">
                <a:latin typeface="Times New Roman" panose="02020603050405020304" pitchFamily="18" charset="0"/>
                <a:ea typeface="Times New Roman" panose="02020603050405020304" pitchFamily="18" charset="0"/>
              </a:rPr>
              <a:t>mehnati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milliy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daromadning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ma’lum</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ulushini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tashqil</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etgani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sababli</a:t>
            </a:r>
            <a:r>
              <a:rPr lang="en-US" sz="2400" b="1" dirty="0">
                <a:latin typeface="Times New Roman" panose="02020603050405020304" pitchFamily="18" charset="0"/>
                <a:ea typeface="Times New Roman" panose="02020603050405020304" pitchFamily="18" charset="0"/>
              </a:rPr>
              <a:t>, u </a:t>
            </a:r>
            <a:r>
              <a:rPr lang="en-US" sz="2400" b="1" dirty="0" err="1">
                <a:latin typeface="Times New Roman" panose="02020603050405020304" pitchFamily="18" charset="0"/>
                <a:ea typeface="Times New Roman" panose="02020603050405020304" pitchFamily="18" charset="0"/>
              </a:rPr>
              <a:t>jamiyat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tomonidan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qo‘llab-quvvatlangan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Xat</a:t>
            </a:r>
            <a:r>
              <a:rPr lang="uz-Cyrl-UZ" sz="2400" b="1" dirty="0">
                <a:latin typeface="Times New Roman" panose="02020603050405020304" pitchFamily="18" charset="0"/>
                <a:ea typeface="Times New Roman" panose="02020603050405020304" pitchFamily="18" charset="0"/>
              </a:rPr>
              <a:t>t</a:t>
            </a:r>
            <a:r>
              <a:rPr lang="en-US" sz="2400" b="1" dirty="0">
                <a:latin typeface="Times New Roman" panose="02020603050405020304" pitchFamily="18" charset="0"/>
                <a:ea typeface="Times New Roman" panose="02020603050405020304" pitchFamily="18" charset="0"/>
              </a:rPr>
              <a:t>o, </a:t>
            </a:r>
            <a:r>
              <a:rPr lang="en-US" sz="2400" b="1" dirty="0" err="1">
                <a:latin typeface="Times New Roman" panose="02020603050405020304" pitchFamily="18" charset="0"/>
                <a:ea typeface="Times New Roman" panose="02020603050405020304" pitchFamily="18" charset="0"/>
              </a:rPr>
              <a:t>ba’zi</a:t>
            </a:r>
            <a:r>
              <a:rPr lang="en-US" sz="2400" b="1" dirty="0">
                <a:latin typeface="Times New Roman" panose="02020603050405020304" pitchFamily="18" charset="0"/>
                <a:ea typeface="Times New Roman" panose="02020603050405020304" pitchFamily="18" charset="0"/>
              </a:rPr>
              <a:t> </a:t>
            </a:r>
            <a:r>
              <a:rPr lang="uz-Cyrl-UZ" sz="2400" b="1" dirty="0">
                <a:latin typeface="Times New Roman" panose="02020603050405020304" pitchFamily="18" charset="0"/>
                <a:ea typeface="Times New Roman" panose="02020603050405020304" pitchFamily="18" charset="0"/>
              </a:rPr>
              <a:t>d</a:t>
            </a:r>
            <a:r>
              <a:rPr lang="en-US" sz="2400" b="1" dirty="0" err="1">
                <a:latin typeface="Times New Roman" panose="02020603050405020304" pitchFamily="18" charset="0"/>
                <a:ea typeface="Times New Roman" panose="02020603050405020304" pitchFamily="18" charset="0"/>
              </a:rPr>
              <a:t>avlatlarda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masalan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Rossiyada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dexqonlarga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ishlash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uchun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beriladigan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yer</a:t>
            </a:r>
            <a:r>
              <a:rPr lang="en-US" sz="2400" b="1" dirty="0">
                <a:latin typeface="Times New Roman" panose="02020603050405020304" pitchFamily="18" charset="0"/>
                <a:ea typeface="Times New Roman" panose="02020603050405020304" pitchFamily="18" charset="0"/>
              </a:rPr>
              <a:t> ham </a:t>
            </a:r>
            <a:r>
              <a:rPr lang="en-US" sz="2400" b="1" dirty="0" err="1">
                <a:latin typeface="Times New Roman" panose="02020603050405020304" pitchFamily="18" charset="0"/>
                <a:ea typeface="Times New Roman" panose="02020603050405020304" pitchFamily="18" charset="0"/>
              </a:rPr>
              <a:t>bolalar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qarab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taqsimlanardi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Bunday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sharoit</a:t>
            </a:r>
            <a:r>
              <a:rPr lang="uz-Cyrl-UZ" sz="2400" b="1" dirty="0">
                <a:latin typeface="Times New Roman" panose="02020603050405020304" pitchFamily="18" charset="0"/>
                <a:ea typeface="Times New Roman" panose="02020603050405020304" pitchFamily="18" charset="0"/>
              </a:rPr>
              <a:t>da </a:t>
            </a:r>
            <a:r>
              <a:rPr lang="en-US" sz="2400" b="1" dirty="0" err="1">
                <a:latin typeface="Times New Roman" panose="02020603050405020304" pitchFamily="18" charset="0"/>
                <a:ea typeface="Times New Roman" panose="02020603050405020304" pitchFamily="18" charset="0"/>
              </a:rPr>
              <a:t>farzand</a:t>
            </a:r>
            <a:r>
              <a:rPr lang="en-US" sz="2400" b="1" dirty="0">
                <a:latin typeface="Times New Roman" panose="02020603050405020304" pitchFamily="18" charset="0"/>
                <a:ea typeface="Times New Roman" panose="02020603050405020304" pitchFamily="18" charset="0"/>
              </a:rPr>
              <a:t> t</a:t>
            </a:r>
            <a:r>
              <a:rPr lang="uz-Cyrl-UZ" sz="2400" b="1" dirty="0">
                <a:latin typeface="Times New Roman" panose="02020603050405020304" pitchFamily="18" charset="0"/>
                <a:ea typeface="Times New Roman" panose="02020603050405020304" pitchFamily="18" charset="0"/>
              </a:rPr>
              <a:t>u</a:t>
            </a:r>
            <a:r>
              <a:rPr lang="en-US" sz="2400" b="1" dirty="0" err="1">
                <a:latin typeface="Times New Roman" panose="02020603050405020304" pitchFamily="18" charset="0"/>
                <a:ea typeface="Times New Roman" panose="02020603050405020304" pitchFamily="18" charset="0"/>
              </a:rPr>
              <a:t>g‘ishda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iqtisodiy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taraqqiyot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bo‘lmaydi</a:t>
            </a:r>
            <a:r>
              <a:rPr lang="en-US" sz="2400" b="1" dirty="0">
                <a:latin typeface="Times New Roman" panose="02020603050405020304" pitchFamily="18" charset="0"/>
                <a:ea typeface="Times New Roman" panose="02020603050405020304" pitchFamily="18" charset="0"/>
              </a:rPr>
              <a:t>. </a:t>
            </a:r>
            <a:endParaRPr lang="uz-Cyrl-UZ" sz="2400" b="1" dirty="0"/>
          </a:p>
        </p:txBody>
      </p:sp>
    </p:spTree>
    <p:extLst>
      <p:ext uri="{BB962C8B-B14F-4D97-AF65-F5344CB8AC3E}">
        <p14:creationId xmlns:p14="http://schemas.microsoft.com/office/powerpoint/2010/main" val="4868508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3000"/>
            <a:lum/>
          </a:blip>
          <a:srcRect/>
          <a:stretch>
            <a:fillRect/>
          </a:stretch>
        </a:blipFill>
        <a:effectLst/>
      </p:bgPr>
    </p:bg>
    <p:spTree>
      <p:nvGrpSpPr>
        <p:cNvPr id="1" name=""/>
        <p:cNvGrpSpPr/>
        <p:nvPr/>
      </p:nvGrpSpPr>
      <p:grpSpPr>
        <a:xfrm>
          <a:off x="0" y="0"/>
          <a:ext cx="0" cy="0"/>
          <a:chOff x="0" y="0"/>
          <a:chExt cx="0" cy="0"/>
        </a:xfrm>
      </p:grpSpPr>
      <p:sp>
        <p:nvSpPr>
          <p:cNvPr id="2" name="AutoShape 2"/>
          <p:cNvSpPr>
            <a:spLocks noChangeArrowheads="1"/>
          </p:cNvSpPr>
          <p:nvPr/>
        </p:nvSpPr>
        <p:spPr bwMode="auto">
          <a:xfrm>
            <a:off x="1631504" y="-28873"/>
            <a:ext cx="8964612" cy="3168650"/>
          </a:xfrm>
          <a:prstGeom prst="horizontalScroll">
            <a:avLst>
              <a:gd name="adj" fmla="val 12500"/>
            </a:avLst>
          </a:prstGeom>
          <a:gradFill rotWithShape="1">
            <a:gsLst>
              <a:gs pos="0">
                <a:srgbClr val="FFBF00"/>
              </a:gs>
              <a:gs pos="10001">
                <a:srgbClr val="F27300"/>
              </a:gs>
              <a:gs pos="25000">
                <a:srgbClr val="8F0040"/>
              </a:gs>
              <a:gs pos="50000">
                <a:srgbClr val="400040"/>
              </a:gs>
              <a:gs pos="80000">
                <a:srgbClr val="000040"/>
              </a:gs>
              <a:gs pos="100000">
                <a:srgbClr val="000000"/>
              </a:gs>
            </a:gsLst>
            <a:path path="rect">
              <a:fillToRect l="50000" t="50000" r="50000" b="50000"/>
            </a:path>
          </a:gradFill>
          <a:ln w="38100">
            <a:solidFill>
              <a:srgbClr val="00FF00"/>
            </a:solidFill>
            <a:round/>
            <a:headEnd/>
            <a:tailEnd/>
          </a:ln>
          <a:effectLst/>
        </p:spPr>
        <p:txBody>
          <a:bodyPr wrap="none" anchor="ctr"/>
          <a:lstStyle/>
          <a:p>
            <a:endParaRPr lang="ru-RU"/>
          </a:p>
        </p:txBody>
      </p:sp>
      <p:sp>
        <p:nvSpPr>
          <p:cNvPr id="3" name="Rectangle 3"/>
          <p:cNvSpPr txBox="1">
            <a:spLocks noChangeArrowheads="1"/>
          </p:cNvSpPr>
          <p:nvPr/>
        </p:nvSpPr>
        <p:spPr>
          <a:xfrm>
            <a:off x="1882330" y="404515"/>
            <a:ext cx="8497887" cy="2232025"/>
          </a:xfrm>
          <a:prstGeom prst="rect">
            <a:avLst/>
          </a:prstGeom>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174625" indent="0" algn="ctr"/>
            <a:r>
              <a:rPr lang="en-US" sz="1800" b="1" dirty="0" err="1">
                <a:solidFill>
                  <a:schemeClr val="bg1"/>
                </a:solidFill>
                <a:latin typeface="Times New Roman" panose="02020603050405020304" pitchFamily="18" charset="0"/>
                <a:cs typeface="Times New Roman" panose="02020603050405020304" pitchFamily="18" charset="0"/>
              </a:rPr>
              <a:t>AQSh</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oilalaridagi</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tug‘ilish</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kursatkkchlariga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murojaat</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qil</a:t>
            </a:r>
            <a:r>
              <a:rPr lang="uz-Cyrl-UZ" sz="1800" b="1" dirty="0">
                <a:solidFill>
                  <a:schemeClr val="bg1"/>
                </a:solidFill>
                <a:latin typeface="Times New Roman" panose="02020603050405020304" pitchFamily="18" charset="0"/>
                <a:cs typeface="Times New Roman" panose="02020603050405020304" pitchFamily="18" charset="0"/>
              </a:rPr>
              <a:t>sak</a:t>
            </a:r>
            <a:r>
              <a:rPr lang="en-US" sz="1800" b="1" dirty="0">
                <a:solidFill>
                  <a:schemeClr val="bg1"/>
                </a:solidFill>
                <a:latin typeface="Times New Roman" panose="02020603050405020304" pitchFamily="18" charset="0"/>
                <a:cs typeface="Times New Roman" panose="02020603050405020304" pitchFamily="18" charset="0"/>
              </a:rPr>
              <a:t>. Agar 1950 </a:t>
            </a:r>
            <a:r>
              <a:rPr lang="en-US" sz="1800" b="1" dirty="0" err="1">
                <a:solidFill>
                  <a:schemeClr val="bg1"/>
                </a:solidFill>
                <a:latin typeface="Times New Roman" panose="02020603050405020304" pitchFamily="18" charset="0"/>
                <a:cs typeface="Times New Roman" panose="02020603050405020304" pitchFamily="18" charset="0"/>
              </a:rPr>
              <a:t>yil</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xar</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bir</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Amerik</a:t>
            </a:r>
            <a:r>
              <a:rPr lang="uz-Cyrl-UZ" sz="1800" b="1" dirty="0">
                <a:solidFill>
                  <a:schemeClr val="bg1"/>
                </a:solidFill>
                <a:latin typeface="Times New Roman" panose="02020603050405020304" pitchFamily="18" charset="0"/>
                <a:cs typeface="Times New Roman" panose="02020603050405020304" pitchFamily="18" charset="0"/>
              </a:rPr>
              <a:t>a </a:t>
            </a:r>
            <a:r>
              <a:rPr lang="en-US" sz="1800" b="1" dirty="0">
                <a:solidFill>
                  <a:schemeClr val="bg1"/>
                </a:solidFill>
                <a:latin typeface="Times New Roman" panose="02020603050405020304" pitchFamily="18" charset="0"/>
                <a:cs typeface="Times New Roman" panose="02020603050405020304" pitchFamily="18" charset="0"/>
              </a:rPr>
              <a:t>o</a:t>
            </a:r>
            <a:r>
              <a:rPr lang="uz-Cyrl-UZ" sz="1800" b="1" dirty="0">
                <a:solidFill>
                  <a:schemeClr val="bg1"/>
                </a:solidFill>
                <a:latin typeface="Times New Roman" panose="02020603050405020304" pitchFamily="18" charset="0"/>
                <a:cs typeface="Times New Roman" panose="02020603050405020304" pitchFamily="18" charset="0"/>
              </a:rPr>
              <a:t>i</a:t>
            </a:r>
            <a:r>
              <a:rPr lang="en-US" sz="1800" b="1" dirty="0" err="1">
                <a:solidFill>
                  <a:schemeClr val="bg1"/>
                </a:solidFill>
                <a:latin typeface="Times New Roman" panose="02020603050405020304" pitchFamily="18" charset="0"/>
                <a:cs typeface="Times New Roman" panose="02020603050405020304" pitchFamily="18" charset="0"/>
              </a:rPr>
              <a:t>lari</a:t>
            </a:r>
            <a:r>
              <a:rPr lang="uz-Cyrl-UZ" sz="1800" b="1" dirty="0">
                <a:solidFill>
                  <a:schemeClr val="bg1"/>
                </a:solidFill>
                <a:latin typeface="Times New Roman" panose="02020603050405020304" pitchFamily="18" charset="0"/>
                <a:cs typeface="Times New Roman" panose="02020603050405020304" pitchFamily="18" charset="0"/>
              </a:rPr>
              <a:t>d</a:t>
            </a:r>
            <a:r>
              <a:rPr lang="en-US" sz="1800" b="1" dirty="0">
                <a:solidFill>
                  <a:schemeClr val="bg1"/>
                </a:solidFill>
                <a:latin typeface="Times New Roman" panose="02020603050405020304" pitchFamily="18" charset="0"/>
                <a:cs typeface="Times New Roman" panose="02020603050405020304" pitchFamily="18" charset="0"/>
              </a:rPr>
              <a:t>a  </a:t>
            </a:r>
            <a:r>
              <a:rPr lang="en-US" sz="1800" b="1" dirty="0" err="1">
                <a:solidFill>
                  <a:schemeClr val="bg1"/>
                </a:solidFill>
                <a:latin typeface="Times New Roman" panose="02020603050405020304" pitchFamily="18" charset="0"/>
                <a:cs typeface="Times New Roman" panose="02020603050405020304" pitchFamily="18" charset="0"/>
              </a:rPr>
              <a:t>o‘rtacha</a:t>
            </a:r>
            <a:r>
              <a:rPr lang="en-US" sz="1800" b="1" dirty="0">
                <a:solidFill>
                  <a:schemeClr val="bg1"/>
                </a:solidFill>
                <a:latin typeface="Times New Roman" panose="02020603050405020304" pitchFamily="18" charset="0"/>
                <a:cs typeface="Times New Roman" panose="02020603050405020304" pitchFamily="18" charset="0"/>
              </a:rPr>
              <a:t> 3-4 </a:t>
            </a:r>
            <a:r>
              <a:rPr lang="en-US" sz="1800" b="1" dirty="0" err="1">
                <a:solidFill>
                  <a:schemeClr val="bg1"/>
                </a:solidFill>
                <a:latin typeface="Times New Roman" panose="02020603050405020304" pitchFamily="18" charset="0"/>
                <a:cs typeface="Times New Roman" panose="02020603050405020304" pitchFamily="18" charset="0"/>
              </a:rPr>
              <a:t>tadan</a:t>
            </a:r>
            <a:r>
              <a:rPr lang="en-US" sz="1800" b="1" dirty="0">
                <a:solidFill>
                  <a:schemeClr val="bg1"/>
                </a:solidFill>
                <a:latin typeface="Times New Roman" panose="02020603050405020304" pitchFamily="18" charset="0"/>
                <a:cs typeface="Times New Roman" panose="02020603050405020304" pitchFamily="18" charset="0"/>
              </a:rPr>
              <a:t> bola </a:t>
            </a:r>
            <a:r>
              <a:rPr lang="en-US" sz="1800" b="1" dirty="0" err="1">
                <a:solidFill>
                  <a:schemeClr val="bg1"/>
                </a:solidFill>
                <a:latin typeface="Times New Roman" panose="02020603050405020304" pitchFamily="18" charset="0"/>
                <a:cs typeface="Times New Roman" panose="02020603050405020304" pitchFamily="18" charset="0"/>
              </a:rPr>
              <a:t>tug‘ilgan</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bo‘lsa</a:t>
            </a:r>
            <a:r>
              <a:rPr lang="en-US" sz="1800" b="1" dirty="0">
                <a:solidFill>
                  <a:schemeClr val="bg1"/>
                </a:solidFill>
                <a:latin typeface="Times New Roman" panose="02020603050405020304" pitchFamily="18" charset="0"/>
                <a:cs typeface="Times New Roman" panose="02020603050405020304" pitchFamily="18" charset="0"/>
              </a:rPr>
              <a:t>, 1970 </a:t>
            </a:r>
            <a:r>
              <a:rPr lang="en-US" sz="1800" b="1" dirty="0" err="1">
                <a:solidFill>
                  <a:schemeClr val="bg1"/>
                </a:solidFill>
                <a:latin typeface="Times New Roman" panose="02020603050405020304" pitchFamily="18" charset="0"/>
                <a:cs typeface="Times New Roman" panose="02020603050405020304" pitchFamily="18" charset="0"/>
              </a:rPr>
              <a:t>yil</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bu</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kursagkich</a:t>
            </a:r>
            <a:r>
              <a:rPr lang="en-US" sz="1800" b="1" dirty="0">
                <a:solidFill>
                  <a:schemeClr val="bg1"/>
                </a:solidFill>
                <a:latin typeface="Times New Roman" panose="02020603050405020304" pitchFamily="18" charset="0"/>
                <a:cs typeface="Times New Roman" panose="02020603050405020304" pitchFamily="18" charset="0"/>
              </a:rPr>
              <a:t>  3 </a:t>
            </a:r>
            <a:r>
              <a:rPr lang="en-US" sz="1800" b="1" dirty="0" err="1">
                <a:solidFill>
                  <a:schemeClr val="bg1"/>
                </a:solidFill>
                <a:latin typeface="Times New Roman" panose="02020603050405020304" pitchFamily="18" charset="0"/>
                <a:cs typeface="Times New Roman" panose="02020603050405020304" pitchFamily="18" charset="0"/>
              </a:rPr>
              <a:t>taga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kamaydi</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Keyingi</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vaqtlarda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AKShda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farzandsiz</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oilalar</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ko‘payib</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bormo</a:t>
            </a:r>
            <a:r>
              <a:rPr lang="uz-Cyrl-UZ" sz="1800" b="1" dirty="0">
                <a:solidFill>
                  <a:schemeClr val="bg1"/>
                </a:solidFill>
                <a:latin typeface="Times New Roman" panose="02020603050405020304" pitchFamily="18" charset="0"/>
                <a:cs typeface="Times New Roman" panose="02020603050405020304" pitchFamily="18" charset="0"/>
              </a:rPr>
              <a:t>q</a:t>
            </a:r>
            <a:r>
              <a:rPr lang="en-US" sz="1800" b="1" dirty="0">
                <a:solidFill>
                  <a:schemeClr val="bg1"/>
                </a:solidFill>
                <a:latin typeface="Times New Roman" panose="02020603050405020304" pitchFamily="18" charset="0"/>
                <a:cs typeface="Times New Roman" panose="02020603050405020304" pitchFamily="18" charset="0"/>
              </a:rPr>
              <a:t>da. Bu </a:t>
            </a:r>
            <a:r>
              <a:rPr lang="en-US" sz="1800" b="1" dirty="0" err="1">
                <a:solidFill>
                  <a:schemeClr val="bg1"/>
                </a:solidFill>
                <a:latin typeface="Times New Roman" panose="02020603050405020304" pitchFamily="18" charset="0"/>
                <a:cs typeface="Times New Roman" panose="02020603050405020304" pitchFamily="18" charset="0"/>
              </a:rPr>
              <a:t>davlatda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o‘tkazilgan</a:t>
            </a:r>
            <a:r>
              <a:rPr lang="en-US" sz="1800" b="1" dirty="0">
                <a:solidFill>
                  <a:schemeClr val="bg1"/>
                </a:solidFill>
                <a:latin typeface="Times New Roman" panose="02020603050405020304" pitchFamily="18" charset="0"/>
                <a:cs typeface="Times New Roman" panose="02020603050405020304" pitchFamily="18" charset="0"/>
              </a:rPr>
              <a:t> </a:t>
            </a:r>
            <a:r>
              <a:rPr lang="uz-Cyrl-UZ" sz="1800" b="1" dirty="0">
                <a:solidFill>
                  <a:schemeClr val="bg1"/>
                </a:solidFill>
                <a:latin typeface="Times New Roman" panose="02020603050405020304" pitchFamily="18" charset="0"/>
                <a:cs typeface="Times New Roman" panose="02020603050405020304" pitchFamily="18" charset="0"/>
              </a:rPr>
              <a:t>tadqiqotlar </a:t>
            </a:r>
            <a:r>
              <a:rPr lang="en-US" sz="1800" b="1" dirty="0">
                <a:solidFill>
                  <a:schemeClr val="bg1"/>
                </a:solidFill>
                <a:latin typeface="Times New Roman" panose="02020603050405020304" pitchFamily="18" charset="0"/>
                <a:cs typeface="Times New Roman" panose="02020603050405020304" pitchFamily="18" charset="0"/>
              </a:rPr>
              <a:t>k</a:t>
            </a:r>
            <a:r>
              <a:rPr lang="uz-Cyrl-UZ" sz="1800" b="1" dirty="0">
                <a:solidFill>
                  <a:schemeClr val="bg1"/>
                </a:solidFill>
                <a:latin typeface="Times New Roman" panose="02020603050405020304" pitchFamily="18" charset="0"/>
                <a:cs typeface="Times New Roman" panose="02020603050405020304" pitchFamily="18" charset="0"/>
              </a:rPr>
              <a:t>o‘</a:t>
            </a:r>
            <a:r>
              <a:rPr lang="en-US" sz="1800" b="1" dirty="0" err="1">
                <a:solidFill>
                  <a:schemeClr val="bg1"/>
                </a:solidFill>
                <a:latin typeface="Times New Roman" panose="02020603050405020304" pitchFamily="18" charset="0"/>
                <a:cs typeface="Times New Roman" panose="02020603050405020304" pitchFamily="18" charset="0"/>
              </a:rPr>
              <a:t>rsatishicha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ko‘pchilik</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oilalarda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faqat</a:t>
            </a:r>
            <a:r>
              <a:rPr lang="en-US" sz="1800" b="1" dirty="0">
                <a:solidFill>
                  <a:schemeClr val="bg1"/>
                </a:solidFill>
                <a:latin typeface="Times New Roman" panose="02020603050405020304" pitchFamily="18" charset="0"/>
                <a:cs typeface="Times New Roman" panose="02020603050405020304" pitchFamily="18" charset="0"/>
              </a:rPr>
              <a:t> bit</a:t>
            </a:r>
            <a:r>
              <a:rPr lang="uz-Cyrl-UZ" sz="1800" b="1" dirty="0">
                <a:solidFill>
                  <a:schemeClr val="bg1"/>
                </a:solidFill>
                <a:latin typeface="Times New Roman" panose="02020603050405020304" pitchFamily="18" charset="0"/>
                <a:cs typeface="Times New Roman" panose="02020603050405020304" pitchFamily="18" charset="0"/>
              </a:rPr>
              <a:t>t</a:t>
            </a:r>
            <a:r>
              <a:rPr lang="en-US" sz="1800" b="1" dirty="0" err="1">
                <a:solidFill>
                  <a:schemeClr val="bg1"/>
                </a:solidFill>
                <a:latin typeface="Times New Roman" panose="02020603050405020304" pitchFamily="18" charset="0"/>
                <a:cs typeface="Times New Roman" panose="02020603050405020304" pitchFamily="18" charset="0"/>
              </a:rPr>
              <a:t>adan</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farzand</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bo‘lgan</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ularning</a:t>
            </a:r>
            <a:r>
              <a:rPr lang="en-US" sz="1800" b="1" dirty="0">
                <a:solidFill>
                  <a:schemeClr val="bg1"/>
                </a:solidFill>
                <a:latin typeface="Times New Roman" panose="02020603050405020304" pitchFamily="18" charset="0"/>
                <a:cs typeface="Times New Roman" panose="02020603050405020304" pitchFamily="18" charset="0"/>
              </a:rPr>
              <a:t> 44 % </a:t>
            </a:r>
            <a:r>
              <a:rPr lang="en-US" sz="1800" b="1" dirty="0" err="1">
                <a:solidFill>
                  <a:schemeClr val="bg1"/>
                </a:solidFill>
                <a:latin typeface="Times New Roman" panose="02020603050405020304" pitchFamily="18" charset="0"/>
                <a:cs typeface="Times New Roman" panose="02020603050405020304" pitchFamily="18" charset="0"/>
              </a:rPr>
              <a:t>kutilmaganda</a:t>
            </a:r>
            <a:r>
              <a:rPr lang="en-US" sz="1800" b="1" dirty="0">
                <a:solidFill>
                  <a:schemeClr val="bg1"/>
                </a:solidFill>
                <a:latin typeface="Times New Roman" panose="02020603050405020304" pitchFamily="18" charset="0"/>
                <a:cs typeface="Times New Roman" panose="02020603050405020304" pitchFamily="18" charset="0"/>
              </a:rPr>
              <a:t>, 15% </a:t>
            </a:r>
            <a:r>
              <a:rPr lang="en-US" sz="1800" b="1" dirty="0" err="1">
                <a:solidFill>
                  <a:schemeClr val="bg1"/>
                </a:solidFill>
                <a:latin typeface="Times New Roman" panose="02020603050405020304" pitchFamily="18" charset="0"/>
                <a:cs typeface="Times New Roman" panose="02020603050405020304" pitchFamily="18" charset="0"/>
              </a:rPr>
              <a:t>esa</a:t>
            </a:r>
            <a:r>
              <a:rPr lang="en-US" sz="1800" b="1" dirty="0">
                <a:solidFill>
                  <a:schemeClr val="bg1"/>
                </a:solidFill>
                <a:latin typeface="Times New Roman" panose="02020603050405020304" pitchFamily="18" charset="0"/>
                <a:cs typeface="Times New Roman" panose="02020603050405020304" pitchFamily="18" charset="0"/>
              </a:rPr>
              <a:t> </a:t>
            </a:r>
            <a:r>
              <a:rPr lang="uz-Cyrl-UZ" sz="1800" b="1" dirty="0">
                <a:solidFill>
                  <a:schemeClr val="bg1"/>
                </a:solidFill>
                <a:latin typeface="Times New Roman" panose="02020603050405020304" pitchFamily="18" charset="0"/>
                <a:cs typeface="Times New Roman" panose="02020603050405020304" pitchFamily="18" charset="0"/>
              </a:rPr>
              <a:t>h</a:t>
            </a:r>
            <a:r>
              <a:rPr lang="en-US" sz="1800" b="1" dirty="0">
                <a:solidFill>
                  <a:schemeClr val="bg1"/>
                </a:solidFill>
                <a:latin typeface="Times New Roman" panose="02020603050405020304" pitchFamily="18" charset="0"/>
                <a:cs typeface="Times New Roman" panose="02020603050405020304" pitchFamily="18" charset="0"/>
              </a:rPr>
              <a:t>o</a:t>
            </a:r>
            <a:r>
              <a:rPr lang="uz-Cyrl-UZ" sz="1800" b="1" dirty="0">
                <a:solidFill>
                  <a:schemeClr val="bg1"/>
                </a:solidFill>
                <a:latin typeface="Times New Roman" panose="02020603050405020304" pitchFamily="18" charset="0"/>
                <a:cs typeface="Times New Roman" panose="02020603050405020304" pitchFamily="18" charset="0"/>
              </a:rPr>
              <a:t>hl</a:t>
            </a:r>
            <a:r>
              <a:rPr lang="en-US" sz="1800" b="1" dirty="0" err="1">
                <a:solidFill>
                  <a:schemeClr val="bg1"/>
                </a:solidFill>
                <a:latin typeface="Times New Roman" panose="02020603050405020304" pitchFamily="18" charset="0"/>
                <a:cs typeface="Times New Roman" panose="02020603050405020304" pitchFamily="18" charset="0"/>
              </a:rPr>
              <a:t>amagan</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xold</a:t>
            </a:r>
            <a:r>
              <a:rPr lang="uz-Cyrl-UZ" sz="1800" b="1" dirty="0">
                <a:solidFill>
                  <a:schemeClr val="bg1"/>
                </a:solidFill>
                <a:latin typeface="Times New Roman" panose="02020603050405020304" pitchFamily="18" charset="0"/>
                <a:cs typeface="Times New Roman" panose="02020603050405020304" pitchFamily="18" charset="0"/>
              </a:rPr>
              <a:t>a </a:t>
            </a:r>
            <a:r>
              <a:rPr lang="en-US" sz="1800" b="1" dirty="0" err="1">
                <a:solidFill>
                  <a:schemeClr val="bg1"/>
                </a:solidFill>
                <a:latin typeface="Times New Roman" panose="02020603050405020304" pitchFamily="18" charset="0"/>
                <a:cs typeface="Times New Roman" panose="02020603050405020304" pitchFamily="18" charset="0"/>
              </a:rPr>
              <a:t>tu</a:t>
            </a:r>
            <a:r>
              <a:rPr lang="uz-Cyrl-UZ" sz="1800" b="1" dirty="0">
                <a:solidFill>
                  <a:schemeClr val="bg1"/>
                </a:solidFill>
                <a:latin typeface="Times New Roman" panose="02020603050405020304" pitchFamily="18" charset="0"/>
                <a:cs typeface="Times New Roman" panose="02020603050405020304" pitchFamily="18" charset="0"/>
              </a:rPr>
              <a:t>g‘</a:t>
            </a:r>
            <a:r>
              <a:rPr lang="en-US" sz="1800" b="1" dirty="0" err="1">
                <a:solidFill>
                  <a:schemeClr val="bg1"/>
                </a:solidFill>
                <a:latin typeface="Times New Roman" panose="02020603050405020304" pitchFamily="18" charset="0"/>
                <a:cs typeface="Times New Roman" panose="02020603050405020304" pitchFamily="18" charset="0"/>
              </a:rPr>
              <a:t>ilg</a:t>
            </a:r>
            <a:r>
              <a:rPr lang="uz-Cyrl-UZ" sz="1800" b="1" dirty="0">
                <a:solidFill>
                  <a:schemeClr val="bg1"/>
                </a:solidFill>
                <a:latin typeface="Times New Roman" panose="02020603050405020304" pitchFamily="18" charset="0"/>
                <a:cs typeface="Times New Roman" panose="02020603050405020304" pitchFamily="18" charset="0"/>
              </a:rPr>
              <a:t>a</a:t>
            </a:r>
            <a:r>
              <a:rPr lang="en-US" sz="1800" b="1" dirty="0">
                <a:solidFill>
                  <a:schemeClr val="bg1"/>
                </a:solidFill>
                <a:latin typeface="Times New Roman" panose="02020603050405020304" pitchFamily="18" charset="0"/>
                <a:cs typeface="Times New Roman" panose="02020603050405020304" pitchFamily="18" charset="0"/>
              </a:rPr>
              <a:t>n </a:t>
            </a:r>
            <a:r>
              <a:rPr lang="en-US" sz="1800" b="1" dirty="0" err="1">
                <a:solidFill>
                  <a:schemeClr val="bg1"/>
                </a:solidFill>
                <a:latin typeface="Times New Roman" panose="02020603050405020304" pitchFamily="18" charset="0"/>
                <a:cs typeface="Times New Roman" panose="02020603050405020304" pitchFamily="18" charset="0"/>
              </a:rPr>
              <a:t>ekan</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Mutaxassislar</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bu</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axvolni</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Amerika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oilas</a:t>
            </a:r>
            <a:r>
              <a:rPr lang="uz-Cyrl-UZ" sz="1800" b="1" dirty="0">
                <a:solidFill>
                  <a:schemeClr val="bg1"/>
                </a:solidFill>
                <a:latin typeface="Times New Roman" panose="02020603050405020304" pitchFamily="18" charset="0"/>
                <a:cs typeface="Times New Roman" panose="02020603050405020304" pitchFamily="18" charset="0"/>
              </a:rPr>
              <a:t>id</a:t>
            </a:r>
            <a:r>
              <a:rPr lang="en-US" sz="1800" b="1" dirty="0">
                <a:solidFill>
                  <a:schemeClr val="bg1"/>
                </a:solidFill>
                <a:latin typeface="Times New Roman" panose="02020603050405020304" pitchFamily="18" charset="0"/>
                <a:cs typeface="Times New Roman" panose="02020603050405020304" pitchFamily="18" charset="0"/>
              </a:rPr>
              <a:t>a </a:t>
            </a:r>
            <a:r>
              <a:rPr lang="uz-Cyrl-UZ" sz="1800" b="1" dirty="0">
                <a:solidFill>
                  <a:schemeClr val="bg1"/>
                </a:solidFill>
                <a:latin typeface="Times New Roman" panose="02020603050405020304" pitchFamily="18" charset="0"/>
                <a:cs typeface="Times New Roman" panose="02020603050405020304" pitchFamily="18" charset="0"/>
              </a:rPr>
              <a:t>inq</a:t>
            </a:r>
            <a:r>
              <a:rPr lang="en-US" sz="1800" b="1" dirty="0" err="1">
                <a:solidFill>
                  <a:schemeClr val="bg1"/>
                </a:solidFill>
                <a:latin typeface="Times New Roman" panose="02020603050405020304" pitchFamily="18" charset="0"/>
                <a:cs typeface="Times New Roman" panose="02020603050405020304" pitchFamily="18" charset="0"/>
              </a:rPr>
              <a:t>iroz</a:t>
            </a:r>
            <a:r>
              <a:rPr lang="en-US" sz="1800" b="1" dirty="0">
                <a:solidFill>
                  <a:schemeClr val="bg1"/>
                </a:solidFill>
                <a:latin typeface="Times New Roman" panose="02020603050405020304" pitchFamily="18" charset="0"/>
                <a:cs typeface="Times New Roman" panose="02020603050405020304" pitchFamily="18" charset="0"/>
              </a:rPr>
              <a:t>" de</a:t>
            </a:r>
            <a:r>
              <a:rPr lang="uz-Cyrl-UZ" sz="1800" b="1" dirty="0">
                <a:solidFill>
                  <a:schemeClr val="bg1"/>
                </a:solidFill>
                <a:latin typeface="Times New Roman" panose="02020603050405020304" pitchFamily="18" charset="0"/>
                <a:cs typeface="Times New Roman" panose="02020603050405020304" pitchFamily="18" charset="0"/>
              </a:rPr>
              <a:t>b </a:t>
            </a:r>
            <a:r>
              <a:rPr lang="en-US" sz="1800" b="1" dirty="0" err="1">
                <a:solidFill>
                  <a:schemeClr val="bg1"/>
                </a:solidFill>
                <a:latin typeface="Times New Roman" panose="02020603050405020304" pitchFamily="18" charset="0"/>
                <a:cs typeface="Times New Roman" panose="02020603050405020304" pitchFamily="18" charset="0"/>
              </a:rPr>
              <a:t>atashmokda</a:t>
            </a:r>
            <a:r>
              <a:rPr lang="en-US" sz="1800" b="1" dirty="0">
                <a:solidFill>
                  <a:schemeClr val="bg1"/>
                </a:solidFill>
                <a:latin typeface="Times New Roman" panose="02020603050405020304" pitchFamily="18" charset="0"/>
                <a:cs typeface="Times New Roman" panose="02020603050405020304" pitchFamily="18" charset="0"/>
              </a:rPr>
              <a:t>. Bu </a:t>
            </a:r>
            <a:r>
              <a:rPr lang="uz-Cyrl-UZ" sz="1800" b="1" dirty="0">
                <a:solidFill>
                  <a:schemeClr val="bg1"/>
                </a:solidFill>
                <a:latin typeface="Times New Roman" panose="02020603050405020304" pitchFamily="18" charset="0"/>
                <a:cs typeface="Times New Roman" panose="02020603050405020304" pitchFamily="18" charset="0"/>
              </a:rPr>
              <a:t>inqir</a:t>
            </a:r>
            <a:r>
              <a:rPr lang="en-US" sz="1800" b="1" dirty="0" err="1">
                <a:solidFill>
                  <a:schemeClr val="bg1"/>
                </a:solidFill>
                <a:latin typeface="Times New Roman" panose="02020603050405020304" pitchFamily="18" charset="0"/>
                <a:cs typeface="Times New Roman" panose="02020603050405020304" pitchFamily="18" charset="0"/>
              </a:rPr>
              <a:t>oz</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Amerika</a:t>
            </a:r>
            <a:r>
              <a:rPr lang="en-US" sz="1800" b="1" dirty="0">
                <a:solidFill>
                  <a:schemeClr val="bg1"/>
                </a:solidFill>
                <a:latin typeface="Times New Roman" panose="02020603050405020304" pitchFamily="18" charset="0"/>
                <a:cs typeface="Times New Roman" panose="02020603050405020304" pitchFamily="18" charset="0"/>
              </a:rPr>
              <a:t> </a:t>
            </a:r>
            <a:r>
              <a:rPr lang="uz-Cyrl-UZ" sz="1800" b="1" dirty="0">
                <a:solidFill>
                  <a:schemeClr val="bg1"/>
                </a:solidFill>
                <a:latin typeface="Times New Roman" panose="02020603050405020304" pitchFamily="18" charset="0"/>
                <a:cs typeface="Times New Roman" panose="02020603050405020304" pitchFamily="18" charset="0"/>
              </a:rPr>
              <a:t>Qo‘</a:t>
            </a:r>
            <a:r>
              <a:rPr lang="en-US" sz="1800" b="1" dirty="0" err="1">
                <a:solidFill>
                  <a:schemeClr val="bg1"/>
                </a:solidFill>
                <a:latin typeface="Times New Roman" panose="02020603050405020304" pitchFamily="18" charset="0"/>
                <a:cs typeface="Times New Roman" panose="02020603050405020304" pitchFamily="18" charset="0"/>
              </a:rPr>
              <a:t>shma</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Shtatlari</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uchu</a:t>
            </a:r>
            <a:r>
              <a:rPr lang="uz-Cyrl-UZ" sz="1800" b="1" dirty="0">
                <a:solidFill>
                  <a:schemeClr val="bg1"/>
                </a:solidFill>
                <a:latin typeface="Times New Roman" panose="02020603050405020304" pitchFamily="18" charset="0"/>
                <a:cs typeface="Times New Roman" panose="02020603050405020304" pitchFamily="18" charset="0"/>
              </a:rPr>
              <a:t>n </a:t>
            </a:r>
            <a:r>
              <a:rPr lang="en-US" sz="1800" b="1" dirty="0" err="1">
                <a:solidFill>
                  <a:schemeClr val="bg1"/>
                </a:solidFill>
                <a:latin typeface="Times New Roman" panose="02020603050405020304" pitchFamily="18" charset="0"/>
                <a:cs typeface="Times New Roman" panose="02020603050405020304" pitchFamily="18" charset="0"/>
              </a:rPr>
              <a:t>muammomi</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yukmi</a:t>
            </a:r>
            <a:r>
              <a:rPr lang="en-US" sz="1800" b="1" dirty="0">
                <a:solidFill>
                  <a:schemeClr val="bg1"/>
                </a:solidFill>
                <a:latin typeface="Times New Roman" panose="02020603050405020304" pitchFamily="18" charset="0"/>
                <a:cs typeface="Times New Roman" panose="02020603050405020304" pitchFamily="18" charset="0"/>
              </a:rPr>
              <a:t>? U </a:t>
            </a:r>
            <a:r>
              <a:rPr lang="en-US" sz="1800" b="1" dirty="0" err="1">
                <a:solidFill>
                  <a:schemeClr val="bg1"/>
                </a:solidFill>
                <a:latin typeface="Times New Roman" panose="02020603050405020304" pitchFamily="18" charset="0"/>
                <a:cs typeface="Times New Roman" panose="02020603050405020304" pitchFamily="18" charset="0"/>
              </a:rPr>
              <a:t>ni</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shu</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davlat</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axol</a:t>
            </a:r>
            <a:r>
              <a:rPr lang="uz-Cyrl-UZ" sz="1800" b="1" dirty="0">
                <a:solidFill>
                  <a:schemeClr val="bg1"/>
                </a:solidFill>
                <a:latin typeface="Times New Roman" panose="02020603050405020304" pitchFamily="18" charset="0"/>
                <a:cs typeface="Times New Roman" panose="02020603050405020304" pitchFamily="18" charset="0"/>
              </a:rPr>
              <a:t>i</a:t>
            </a:r>
            <a:r>
              <a:rPr lang="en-US" sz="1800" b="1" dirty="0">
                <a:solidFill>
                  <a:schemeClr val="bg1"/>
                </a:solidFill>
                <a:latin typeface="Times New Roman" panose="02020603050405020304" pitchFamily="18" charset="0"/>
                <a:cs typeface="Times New Roman" panose="02020603050405020304" pitchFamily="18" charset="0"/>
              </a:rPr>
              <a:t>sin</a:t>
            </a:r>
            <a:r>
              <a:rPr lang="uz-Cyrl-UZ" sz="1800" b="1" dirty="0">
                <a:solidFill>
                  <a:schemeClr val="bg1"/>
                </a:solidFill>
                <a:latin typeface="Times New Roman" panose="02020603050405020304" pitchFamily="18" charset="0"/>
                <a:cs typeface="Times New Roman" panose="02020603050405020304" pitchFamily="18" charset="0"/>
              </a:rPr>
              <a:t>i</a:t>
            </a:r>
            <a:r>
              <a:rPr lang="en-US" sz="1800" b="1" dirty="0">
                <a:solidFill>
                  <a:schemeClr val="bg1"/>
                </a:solidFill>
                <a:latin typeface="Times New Roman" panose="02020603050405020304" pitchFamily="18" charset="0"/>
                <a:cs typeface="Times New Roman" panose="02020603050405020304" pitchFamily="18" charset="0"/>
              </a:rPr>
              <a:t>ng </a:t>
            </a:r>
            <a:r>
              <a:rPr lang="en-US" sz="1800" b="1" dirty="0" err="1">
                <a:solidFill>
                  <a:schemeClr val="bg1"/>
                </a:solidFill>
                <a:latin typeface="Times New Roman" panose="02020603050405020304" pitchFamily="18" charset="0"/>
                <a:cs typeface="Times New Roman" panose="02020603050405020304" pitchFamily="18" charset="0"/>
              </a:rPr>
              <a:t>taraqqiyot</a:t>
            </a:r>
            <a:r>
              <a:rPr lang="en-US" sz="1800" b="1" dirty="0">
                <a:solidFill>
                  <a:schemeClr val="bg1"/>
                </a:solidFill>
                <a:latin typeface="Times New Roman" panose="02020603050405020304" pitchFamily="18" charset="0"/>
                <a:cs typeface="Times New Roman" panose="02020603050405020304" pitchFamily="18" charset="0"/>
              </a:rPr>
              <a:t> tar</a:t>
            </a:r>
            <a:r>
              <a:rPr lang="uz-Cyrl-UZ" sz="1800" b="1" dirty="0">
                <a:solidFill>
                  <a:schemeClr val="bg1"/>
                </a:solidFill>
                <a:latin typeface="Times New Roman" panose="02020603050405020304" pitchFamily="18" charset="0"/>
                <a:cs typeface="Times New Roman" panose="02020603050405020304" pitchFamily="18" charset="0"/>
              </a:rPr>
              <a:t>i</a:t>
            </a:r>
            <a:r>
              <a:rPr lang="en-US" sz="1800" b="1" dirty="0" err="1">
                <a:solidFill>
                  <a:schemeClr val="bg1"/>
                </a:solidFill>
                <a:latin typeface="Times New Roman" panose="02020603050405020304" pitchFamily="18" charset="0"/>
                <a:cs typeface="Times New Roman" panose="02020603050405020304" pitchFamily="18" charset="0"/>
              </a:rPr>
              <a:t>xidan</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kelib</a:t>
            </a:r>
            <a:r>
              <a:rPr lang="en-US" sz="1800" b="1" dirty="0">
                <a:solidFill>
                  <a:schemeClr val="bg1"/>
                </a:solidFill>
                <a:latin typeface="Times New Roman" panose="02020603050405020304" pitchFamily="18" charset="0"/>
                <a:cs typeface="Times New Roman" panose="02020603050405020304" pitchFamily="18" charset="0"/>
              </a:rPr>
              <a:t> chi</a:t>
            </a:r>
            <a:r>
              <a:rPr lang="uz-Cyrl-UZ" sz="1800" b="1" dirty="0">
                <a:solidFill>
                  <a:schemeClr val="bg1"/>
                </a:solidFill>
                <a:latin typeface="Times New Roman" panose="02020603050405020304" pitchFamily="18" charset="0"/>
                <a:cs typeface="Times New Roman" panose="02020603050405020304" pitchFamily="18" charset="0"/>
              </a:rPr>
              <a:t>qi</a:t>
            </a:r>
            <a:r>
              <a:rPr lang="en-US" sz="1800" b="1" dirty="0">
                <a:solidFill>
                  <a:schemeClr val="bg1"/>
                </a:solidFill>
                <a:latin typeface="Times New Roman" panose="02020603050405020304" pitchFamily="18" charset="0"/>
                <a:cs typeface="Times New Roman" panose="02020603050405020304" pitchFamily="18" charset="0"/>
              </a:rPr>
              <a:t>b </a:t>
            </a:r>
            <a:r>
              <a:rPr lang="en-US" sz="1800" b="1" dirty="0" err="1">
                <a:solidFill>
                  <a:schemeClr val="bg1"/>
                </a:solidFill>
                <a:latin typeface="Times New Roman" panose="02020603050405020304" pitchFamily="18" charset="0"/>
                <a:cs typeface="Times New Roman" panose="02020603050405020304" pitchFamily="18" charset="0"/>
              </a:rPr>
              <a:t>ani</a:t>
            </a:r>
            <a:r>
              <a:rPr lang="uz-Cyrl-UZ" sz="1800" b="1" dirty="0">
                <a:solidFill>
                  <a:schemeClr val="bg1"/>
                </a:solidFill>
                <a:latin typeface="Times New Roman" panose="02020603050405020304" pitchFamily="18" charset="0"/>
                <a:cs typeface="Times New Roman" panose="02020603050405020304" pitchFamily="18" charset="0"/>
              </a:rPr>
              <a:t>q</a:t>
            </a:r>
            <a:r>
              <a:rPr lang="en-US" sz="1800" b="1" dirty="0" err="1">
                <a:solidFill>
                  <a:schemeClr val="bg1"/>
                </a:solidFill>
                <a:latin typeface="Times New Roman" panose="02020603050405020304" pitchFamily="18" charset="0"/>
                <a:cs typeface="Times New Roman" panose="02020603050405020304" pitchFamily="18" charset="0"/>
              </a:rPr>
              <a:t>lamok</a:t>
            </a:r>
            <a:r>
              <a:rPr lang="en-US" sz="1800" b="1" dirty="0">
                <a:solidFill>
                  <a:schemeClr val="bg1"/>
                </a:solidFill>
                <a:latin typeface="Times New Roman" panose="02020603050405020304" pitchFamily="18" charset="0"/>
                <a:cs typeface="Times New Roman" panose="02020603050405020304" pitchFamily="18" charset="0"/>
              </a:rPr>
              <a:t> </a:t>
            </a:r>
            <a:r>
              <a:rPr lang="en-US" sz="1800" b="1" dirty="0" err="1">
                <a:solidFill>
                  <a:schemeClr val="bg1"/>
                </a:solidFill>
                <a:latin typeface="Times New Roman" panose="02020603050405020304" pitchFamily="18" charset="0"/>
                <a:cs typeface="Times New Roman" panose="02020603050405020304" pitchFamily="18" charset="0"/>
              </a:rPr>
              <a:t>lozim</a:t>
            </a:r>
            <a:r>
              <a:rPr lang="en-US" sz="1800" b="1" dirty="0">
                <a:solidFill>
                  <a:schemeClr val="bg1"/>
                </a:solidFill>
                <a:latin typeface="Times New Roman" panose="02020603050405020304" pitchFamily="18" charset="0"/>
                <a:cs typeface="Times New Roman" panose="02020603050405020304" pitchFamily="18" charset="0"/>
              </a:rPr>
              <a:t>.</a:t>
            </a:r>
            <a:endParaRPr lang="ru-RU" sz="1800" b="1" dirty="0">
              <a:solidFill>
                <a:schemeClr val="bg1"/>
              </a:solidFill>
              <a:latin typeface="Times New Roman" pitchFamily="18" charset="0"/>
              <a:cs typeface="Times New Roman" pitchFamily="18" charset="0"/>
            </a:endParaRPr>
          </a:p>
        </p:txBody>
      </p:sp>
      <p:pic>
        <p:nvPicPr>
          <p:cNvPr id="4" name="Picture 4" descr="images (12)"/>
          <p:cNvPicPr>
            <a:picLocks noChangeAspect="1" noChangeArrowheads="1"/>
          </p:cNvPicPr>
          <p:nvPr/>
        </p:nvPicPr>
        <p:blipFill>
          <a:blip r:embed="rId3"/>
          <a:srcRect/>
          <a:stretch>
            <a:fillRect/>
          </a:stretch>
        </p:blipFill>
        <p:spPr bwMode="auto">
          <a:xfrm>
            <a:off x="2855640" y="2908002"/>
            <a:ext cx="6229052" cy="3689350"/>
          </a:xfrm>
          <a:prstGeom prst="rect">
            <a:avLst/>
          </a:prstGeom>
          <a:noFill/>
        </p:spPr>
      </p:pic>
    </p:spTree>
    <p:extLst>
      <p:ext uri="{BB962C8B-B14F-4D97-AF65-F5344CB8AC3E}">
        <p14:creationId xmlns:p14="http://schemas.microsoft.com/office/powerpoint/2010/main" val="291214828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Стрелка вправо 1"/>
          <p:cNvSpPr/>
          <p:nvPr/>
        </p:nvSpPr>
        <p:spPr>
          <a:xfrm>
            <a:off x="1813078" y="1"/>
            <a:ext cx="5090876" cy="6480175"/>
          </a:xfrm>
          <a:prstGeom prst="rightArrow">
            <a:avLst>
              <a:gd name="adj1" fmla="val 87349"/>
              <a:gd name="adj2" fmla="val 15573"/>
            </a:avLst>
          </a:prstGeom>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endParaRPr lang="ru-RU"/>
          </a:p>
        </p:txBody>
      </p:sp>
      <p:sp>
        <p:nvSpPr>
          <p:cNvPr id="11" name="Выноска со стрелкой влево 10"/>
          <p:cNvSpPr/>
          <p:nvPr/>
        </p:nvSpPr>
        <p:spPr>
          <a:xfrm>
            <a:off x="7536160" y="2636912"/>
            <a:ext cx="2880320" cy="1728192"/>
          </a:xfrm>
          <a:prstGeom prst="leftArrowCallout">
            <a:avLst>
              <a:gd name="adj1" fmla="val 58038"/>
              <a:gd name="adj2" fmla="val 32267"/>
              <a:gd name="adj3" fmla="val 12200"/>
              <a:gd name="adj4" fmla="val 84318"/>
            </a:avLst>
          </a:prstGeom>
          <a:solidFill>
            <a:schemeClr val="accent3">
              <a:lumMod val="60000"/>
              <a:lumOff val="40000"/>
            </a:schemeClr>
          </a:solidFill>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p>
        </p:txBody>
      </p:sp>
      <p:sp>
        <p:nvSpPr>
          <p:cNvPr id="12" name="Выноска со стрелкой влево 11"/>
          <p:cNvSpPr/>
          <p:nvPr/>
        </p:nvSpPr>
        <p:spPr>
          <a:xfrm rot="20326882">
            <a:off x="6686895" y="660670"/>
            <a:ext cx="3104212" cy="1854270"/>
          </a:xfrm>
          <a:prstGeom prst="leftArrowCallout">
            <a:avLst>
              <a:gd name="adj1" fmla="val 44848"/>
              <a:gd name="adj2" fmla="val 29995"/>
              <a:gd name="adj3" fmla="val 13271"/>
              <a:gd name="adj4" fmla="val 86569"/>
            </a:avLst>
          </a:prstGeom>
          <a:solidFill>
            <a:srgbClr val="FF0000"/>
          </a:solidFill>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p>
        </p:txBody>
      </p:sp>
      <p:sp>
        <p:nvSpPr>
          <p:cNvPr id="13" name="Выноска со стрелкой влево 12"/>
          <p:cNvSpPr/>
          <p:nvPr/>
        </p:nvSpPr>
        <p:spPr>
          <a:xfrm rot="1194467">
            <a:off x="6722027" y="4629225"/>
            <a:ext cx="3168352" cy="1695385"/>
          </a:xfrm>
          <a:prstGeom prst="leftArrowCallout">
            <a:avLst>
              <a:gd name="adj1" fmla="val 63220"/>
              <a:gd name="adj2" fmla="val 37421"/>
              <a:gd name="adj3" fmla="val 15445"/>
              <a:gd name="adj4" fmla="val 87210"/>
            </a:avLst>
          </a:prstGeom>
          <a:solidFill>
            <a:srgbClr val="FFFF00"/>
          </a:solidFill>
          <a:effectLst>
            <a:glow rad="228600">
              <a:schemeClr val="accent2">
                <a:satMod val="175000"/>
                <a:alpha val="40000"/>
              </a:schemeClr>
            </a:glo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ru-RU"/>
          </a:p>
        </p:txBody>
      </p:sp>
      <p:pic>
        <p:nvPicPr>
          <p:cNvPr id="14" name="Рисунок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41520">
            <a:off x="7438952" y="4781959"/>
            <a:ext cx="2109446" cy="14863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Рисунок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34774" y="2814407"/>
            <a:ext cx="2146172" cy="1438392"/>
          </a:xfrm>
          <a:prstGeom prst="rect">
            <a:avLst/>
          </a:prstGeom>
        </p:spPr>
      </p:pic>
      <p:pic>
        <p:nvPicPr>
          <p:cNvPr id="16" name="Рисунок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319995">
            <a:off x="7253358" y="716510"/>
            <a:ext cx="2362163" cy="1509160"/>
          </a:xfrm>
          <a:prstGeom prst="rect">
            <a:avLst/>
          </a:prstGeom>
        </p:spPr>
      </p:pic>
      <p:sp>
        <p:nvSpPr>
          <p:cNvPr id="17" name="Прямоугольник 16"/>
          <p:cNvSpPr/>
          <p:nvPr/>
        </p:nvSpPr>
        <p:spPr>
          <a:xfrm>
            <a:off x="1884563" y="944618"/>
            <a:ext cx="4572000" cy="4708981"/>
          </a:xfrm>
          <a:prstGeom prst="rect">
            <a:avLst/>
          </a:prstGeom>
        </p:spPr>
        <p:txBody>
          <a:bodyPr>
            <a:spAutoFit/>
          </a:bodyPr>
          <a:lstStyle/>
          <a:p>
            <a:pPr indent="449580" algn="ct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xozirgi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vaq</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yer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yuzasi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xalklarning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tug‘ilish</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jarasni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xil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emas</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ekan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toifa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mamlakatlard</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a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oilalarni</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tug‘lishi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juda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kamayib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ketgan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ikkinchi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toi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f</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a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xilida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ju</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da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xol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yuqorida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ayttshganldek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ijt</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imoiy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iqtisod</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iy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omillar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bog‘liq</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000" b="1" dirty="0">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Dunyo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aholisi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sonining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o‘zgarishida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o‘lim</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omil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o‘limi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jamiyat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rivojlanishi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davomida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kat</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ta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ijtimoiy-iqtisodiy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om</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il</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ta’sir</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da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sodir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kelgan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Moddiy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shart-sharoitlarning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yaxshilanib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borishi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l</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im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xollarining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kamayishiga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aksi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kupayishiga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sabab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bo‘lgan. </a:t>
            </a:r>
            <a:endParaRPr lang="uz-Cyrl-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80092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1+#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1+#ppt_w/2"/>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1+#ppt_w/2"/>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2" grpId="0" animBg="1"/>
      <p:bldP spid="13" grpId="0" animBg="1"/>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8000" b="-18000"/>
          </a:stretch>
        </a:blipFill>
        <a:effectLst/>
      </p:bgPr>
    </p:bg>
    <p:spTree>
      <p:nvGrpSpPr>
        <p:cNvPr id="1" name=""/>
        <p:cNvGrpSpPr/>
        <p:nvPr/>
      </p:nvGrpSpPr>
      <p:grpSpPr>
        <a:xfrm>
          <a:off x="0" y="0"/>
          <a:ext cx="0" cy="0"/>
          <a:chOff x="0" y="0"/>
          <a:chExt cx="0" cy="0"/>
        </a:xfrm>
      </p:grpSpPr>
      <p:sp>
        <p:nvSpPr>
          <p:cNvPr id="2" name="Табличка 1"/>
          <p:cNvSpPr/>
          <p:nvPr/>
        </p:nvSpPr>
        <p:spPr>
          <a:xfrm>
            <a:off x="1631504" y="664082"/>
            <a:ext cx="4680520" cy="5357207"/>
          </a:xfrm>
          <a:prstGeom prst="plaque">
            <a:avLst>
              <a:gd name="adj" fmla="val 6596"/>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endParaRPr lang="uz-Cyrl-UZ" sz="2400" b="1"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55176" y="3501009"/>
            <a:ext cx="4033313" cy="26551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Прямоугольник 4"/>
          <p:cNvSpPr/>
          <p:nvPr/>
        </p:nvSpPr>
        <p:spPr>
          <a:xfrm>
            <a:off x="1873300" y="1052736"/>
            <a:ext cx="4150692" cy="4801314"/>
          </a:xfrm>
          <a:prstGeom prst="rect">
            <a:avLst/>
          </a:prstGeom>
        </p:spPr>
        <p:txBody>
          <a:bodyPr wrap="square">
            <a:spAutoFit/>
          </a:bodyPr>
          <a:lstStyle/>
          <a:p>
            <a:pPr algn="ctr"/>
            <a:r>
              <a:rPr lang="en-US" b="1" dirty="0" err="1">
                <a:latin typeface="Times New Roman" panose="02020603050405020304" pitchFamily="18" charset="0"/>
                <a:ea typeface="Times New Roman" panose="02020603050405020304" pitchFamily="18" charset="0"/>
              </a:rPr>
              <a:t>Sog‘liqni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sa</a:t>
            </a:r>
            <a:r>
              <a:rPr lang="uz-Latn-UZ" b="1" dirty="0">
                <a:latin typeface="Times New Roman" panose="02020603050405020304" pitchFamily="18" charset="0"/>
                <a:ea typeface="Times New Roman" panose="02020603050405020304" pitchFamily="18" charset="0"/>
              </a:rPr>
              <a:t>q</a:t>
            </a:r>
            <a:r>
              <a:rPr lang="en-US" b="1" dirty="0">
                <a:latin typeface="Times New Roman" panose="02020603050405020304" pitchFamily="18" charset="0"/>
                <a:ea typeface="Times New Roman" panose="02020603050405020304" pitchFamily="18" charset="0"/>
              </a:rPr>
              <a:t>lash </a:t>
            </a:r>
            <a:r>
              <a:rPr lang="en-US" b="1" dirty="0" err="1">
                <a:latin typeface="Times New Roman" panose="02020603050405020304" pitchFamily="18" charset="0"/>
                <a:ea typeface="Times New Roman" panose="02020603050405020304" pitchFamily="18" charset="0"/>
              </a:rPr>
              <a:t>tizimining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rivojlanishi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aholiga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tibbiy</a:t>
            </a:r>
            <a:r>
              <a:rPr lang="en-US" b="1" dirty="0">
                <a:latin typeface="Times New Roman" panose="02020603050405020304" pitchFamily="18" charset="0"/>
                <a:ea typeface="Times New Roman" panose="02020603050405020304" pitchFamily="18" charset="0"/>
              </a:rPr>
              <a:t> </a:t>
            </a:r>
            <a:r>
              <a:rPr lang="uz-Cyrl-UZ" b="1" dirty="0">
                <a:latin typeface="Times New Roman" panose="02020603050405020304" pitchFamily="18" charset="0"/>
                <a:ea typeface="Times New Roman" panose="02020603050405020304" pitchFamily="18" charset="0"/>
              </a:rPr>
              <a:t>xizmat </a:t>
            </a:r>
            <a:r>
              <a:rPr lang="en-US" b="1" dirty="0" err="1">
                <a:latin typeface="Times New Roman" panose="02020603050405020304" pitchFamily="18" charset="0"/>
                <a:ea typeface="Times New Roman" panose="02020603050405020304" pitchFamily="18" charset="0"/>
              </a:rPr>
              <a:t>ko‘rsatish</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darajasining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oshib</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borishi</a:t>
            </a:r>
            <a:r>
              <a:rPr lang="en-US" b="1" dirty="0">
                <a:latin typeface="Times New Roman" panose="02020603050405020304" pitchFamily="18" charset="0"/>
                <a:ea typeface="Times New Roman" panose="02020603050405020304" pitchFamily="18" charset="0"/>
              </a:rPr>
              <a:t> ham </a:t>
            </a:r>
            <a:r>
              <a:rPr lang="en-US" b="1" dirty="0" err="1">
                <a:latin typeface="Times New Roman" panose="02020603050405020304" pitchFamily="18" charset="0"/>
                <a:ea typeface="Times New Roman" panose="02020603050405020304" pitchFamily="18" charset="0"/>
              </a:rPr>
              <a:t>o‘limga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bevosita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ta’sir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etuvchi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omillardand</a:t>
            </a:r>
            <a:r>
              <a:rPr lang="uz-Cyrl-UZ" b="1" dirty="0">
                <a:latin typeface="Times New Roman" panose="02020603050405020304" pitchFamily="18" charset="0"/>
                <a:ea typeface="Times New Roman" panose="02020603050405020304" pitchFamily="18" charset="0"/>
              </a:rPr>
              <a:t>i</a:t>
            </a:r>
            <a:r>
              <a:rPr lang="en-US" b="1" dirty="0">
                <a:latin typeface="Times New Roman" panose="02020603050405020304" pitchFamily="18" charset="0"/>
                <a:ea typeface="Times New Roman" panose="02020603050405020304" pitchFamily="18" charset="0"/>
              </a:rPr>
              <a:t>r. Shun</a:t>
            </a:r>
            <a:r>
              <a:rPr lang="uz-Cyrl-UZ" b="1" dirty="0">
                <a:latin typeface="Times New Roman" panose="02020603050405020304" pitchFamily="18" charset="0"/>
                <a:ea typeface="Times New Roman" panose="02020603050405020304" pitchFamily="18" charset="0"/>
              </a:rPr>
              <a:t>i</a:t>
            </a:r>
            <a:r>
              <a:rPr lang="en-US" b="1" dirty="0" err="1">
                <a:latin typeface="Times New Roman" panose="02020603050405020304" pitchFamily="18" charset="0"/>
                <a:ea typeface="Times New Roman" panose="02020603050405020304" pitchFamily="18" charset="0"/>
              </a:rPr>
              <a:t>ngdek</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tug‘ilish</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biologik</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a:t>
            </a:r>
            <a:r>
              <a:rPr lang="uz-Cyrl-UZ" b="1" dirty="0">
                <a:latin typeface="Times New Roman" panose="02020603050405020304" pitchFamily="18" charset="0"/>
                <a:ea typeface="Times New Roman" panose="02020603050405020304" pitchFamily="18" charset="0"/>
              </a:rPr>
              <a:t>m</a:t>
            </a:r>
            <a:r>
              <a:rPr lang="en-US" b="1" dirty="0" err="1">
                <a:latin typeface="Times New Roman" panose="02020603050405020304" pitchFamily="18" charset="0"/>
                <a:ea typeface="Times New Roman" panose="02020603050405020304" pitchFamily="18" charset="0"/>
              </a:rPr>
              <a:t>koniyat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darajasida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bo‘lganda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ko‘p</a:t>
            </a:r>
            <a:r>
              <a:rPr lang="uz-Latn-UZ"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bolalilik</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an’analari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rivojlangan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davrlarda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tu</a:t>
            </a:r>
            <a:r>
              <a:rPr lang="uz-Cyrl-UZ" b="1" dirty="0">
                <a:latin typeface="Times New Roman" panose="02020603050405020304" pitchFamily="18" charset="0"/>
                <a:ea typeface="Times New Roman" panose="02020603050405020304" pitchFamily="18" charset="0"/>
              </a:rPr>
              <a:t>g‘il</a:t>
            </a:r>
            <a:r>
              <a:rPr lang="en-US" b="1" dirty="0" err="1">
                <a:latin typeface="Times New Roman" panose="02020603050405020304" pitchFamily="18" charset="0"/>
                <a:ea typeface="Times New Roman" panose="02020603050405020304" pitchFamily="18" charset="0"/>
              </a:rPr>
              <a:t>gan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farzandlar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orasidagi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davr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muddat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protogenetik</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davr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nikoxga</a:t>
            </a:r>
            <a:r>
              <a:rPr lang="en-US" b="1" dirty="0">
                <a:latin typeface="Times New Roman" panose="02020603050405020304" pitchFamily="18" charset="0"/>
                <a:ea typeface="Times New Roman" panose="02020603050405020304" pitchFamily="18" charset="0"/>
              </a:rPr>
              <a:t> </a:t>
            </a:r>
            <a:r>
              <a:rPr lang="uz-Cyrl-UZ" b="1" dirty="0">
                <a:latin typeface="Times New Roman" panose="02020603050405020304" pitchFamily="18" charset="0"/>
                <a:ea typeface="Times New Roman" panose="02020603050405020304" pitchFamily="18" charset="0"/>
              </a:rPr>
              <a:t>kir</a:t>
            </a:r>
            <a:r>
              <a:rPr lang="en-US" b="1" dirty="0" err="1">
                <a:latin typeface="Times New Roman" panose="02020603050405020304" pitchFamily="18" charset="0"/>
                <a:ea typeface="Times New Roman" panose="02020603050405020304" pitchFamily="18" charset="0"/>
              </a:rPr>
              <a:t>gandan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birinchi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farzand</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tu</a:t>
            </a:r>
            <a:r>
              <a:rPr lang="uz-Cyrl-UZ" b="1" dirty="0">
                <a:latin typeface="Times New Roman" panose="02020603050405020304" pitchFamily="18" charset="0"/>
                <a:ea typeface="Times New Roman" panose="02020603050405020304" pitchFamily="18" charset="0"/>
              </a:rPr>
              <a:t>g‘</a:t>
            </a:r>
            <a:r>
              <a:rPr lang="en-US" b="1" dirty="0" err="1">
                <a:latin typeface="Times New Roman" panose="02020603050405020304" pitchFamily="18" charset="0"/>
                <a:ea typeface="Times New Roman" panose="02020603050405020304" pitchFamily="18" charset="0"/>
              </a:rPr>
              <a:t>ilguniga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qadar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o‘tgan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vakt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intergentik</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davr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birinchi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ikkinchi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ik</a:t>
            </a:r>
            <a:r>
              <a:rPr lang="uz-Cyrl-UZ" b="1" dirty="0">
                <a:latin typeface="Times New Roman" panose="02020603050405020304" pitchFamily="18" charset="0"/>
                <a:ea typeface="Times New Roman" panose="02020603050405020304" pitchFamily="18" charset="0"/>
              </a:rPr>
              <a:t>ki</a:t>
            </a:r>
            <a:r>
              <a:rPr lang="en-US" b="1" dirty="0" err="1">
                <a:latin typeface="Times New Roman" panose="02020603050405020304" pitchFamily="18" charset="0"/>
                <a:ea typeface="Times New Roman" panose="02020603050405020304" pitchFamily="18" charset="0"/>
              </a:rPr>
              <a:t>ch</a:t>
            </a:r>
            <a:r>
              <a:rPr lang="uz-Cyrl-UZ" b="1" dirty="0">
                <a:latin typeface="Times New Roman" panose="02020603050405020304" pitchFamily="18" charset="0"/>
                <a:ea typeface="Times New Roman" panose="02020603050405020304" pitchFamily="18" charset="0"/>
              </a:rPr>
              <a:t>i </a:t>
            </a:r>
            <a:r>
              <a:rPr lang="en-US" b="1" dirty="0" err="1">
                <a:latin typeface="Times New Roman" panose="02020603050405020304" pitchFamily="18" charset="0"/>
                <a:ea typeface="Times New Roman" panose="02020603050405020304" pitchFamily="18" charset="0"/>
              </a:rPr>
              <a:t>uchinch</a:t>
            </a:r>
            <a:r>
              <a:rPr lang="uz-Cyrl-UZ" b="1" dirty="0">
                <a:latin typeface="Times New Roman" panose="02020603050405020304" pitchFamily="18" charset="0"/>
                <a:ea typeface="Times New Roman" panose="02020603050405020304" pitchFamily="18" charset="0"/>
              </a:rPr>
              <a:t>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uchinchi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va</a:t>
            </a:r>
            <a:r>
              <a:rPr lang="en-US" b="1" dirty="0">
                <a:latin typeface="Times New Roman" panose="02020603050405020304" pitchFamily="18" charset="0"/>
                <a:ea typeface="Times New Roman" panose="02020603050405020304" pitchFamily="18" charset="0"/>
              </a:rPr>
              <a:t> t</a:t>
            </a:r>
            <a:r>
              <a:rPr lang="uz-Cyrl-UZ" b="1" dirty="0">
                <a:latin typeface="Times New Roman" panose="02020603050405020304" pitchFamily="18" charset="0"/>
                <a:ea typeface="Times New Roman" panose="02020603050405020304" pitchFamily="18" charset="0"/>
              </a:rPr>
              <a:t>o‘</a:t>
            </a:r>
            <a:r>
              <a:rPr lang="en-US" b="1" dirty="0" err="1">
                <a:latin typeface="Times New Roman" panose="02020603050405020304" pitchFamily="18" charset="0"/>
                <a:ea typeface="Times New Roman" panose="02020603050405020304" pitchFamily="18" charset="0"/>
              </a:rPr>
              <a:t>rt</a:t>
            </a:r>
            <a:r>
              <a:rPr lang="uz-Cyrl-UZ" b="1" dirty="0">
                <a:latin typeface="Times New Roman" panose="02020603050405020304" pitchFamily="18" charset="0"/>
                <a:ea typeface="Times New Roman" panose="02020603050405020304" pitchFamily="18" charset="0"/>
              </a:rPr>
              <a:t>i</a:t>
            </a:r>
            <a:r>
              <a:rPr lang="en-US" b="1" dirty="0" err="1">
                <a:latin typeface="Times New Roman" panose="02020603050405020304" pitchFamily="18" charset="0"/>
                <a:ea typeface="Times New Roman" panose="02020603050405020304" pitchFamily="18" charset="0"/>
              </a:rPr>
              <a:t>nchi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x.k</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farzandlar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tug‘ilishi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orasidagi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davr</a:t>
            </a:r>
            <a:r>
              <a:rPr lang="en-US" b="1" dirty="0">
                <a:latin typeface="Times New Roman" panose="02020603050405020304" pitchFamily="18" charset="0"/>
                <a:ea typeface="Times New Roman" panose="02020603050405020304" pitchFamily="18" charset="0"/>
              </a:rPr>
              <a:t>) </a:t>
            </a:r>
            <a:r>
              <a:rPr lang="uz-Cyrl-UZ" b="1" dirty="0">
                <a:latin typeface="Times New Roman" panose="02020603050405020304" pitchFamily="18" charset="0"/>
                <a:ea typeface="Times New Roman" panose="02020603050405020304" pitchFamily="18" charset="0"/>
              </a:rPr>
              <a:t>q</a:t>
            </a:r>
            <a:r>
              <a:rPr lang="en-US" b="1" dirty="0">
                <a:latin typeface="Times New Roman" panose="02020603050405020304" pitchFamily="18" charset="0"/>
                <a:ea typeface="Times New Roman" panose="02020603050405020304" pitchFamily="18" charset="0"/>
              </a:rPr>
              <a:t>is</a:t>
            </a:r>
            <a:r>
              <a:rPr lang="uz-Cyrl-UZ" b="1" dirty="0">
                <a:latin typeface="Times New Roman" panose="02020603050405020304" pitchFamily="18" charset="0"/>
                <a:ea typeface="Times New Roman" panose="02020603050405020304" pitchFamily="18" charset="0"/>
              </a:rPr>
              <a:t>q</a:t>
            </a:r>
            <a:r>
              <a:rPr lang="en-US" b="1" dirty="0">
                <a:latin typeface="Times New Roman" panose="02020603050405020304" pitchFamily="18" charset="0"/>
                <a:ea typeface="Times New Roman" panose="02020603050405020304" pitchFamily="18" charset="0"/>
              </a:rPr>
              <a:t>a (1,2-2 </a:t>
            </a:r>
            <a:r>
              <a:rPr lang="en-US" b="1" dirty="0" err="1">
                <a:latin typeface="Times New Roman" panose="02020603050405020304" pitchFamily="18" charset="0"/>
                <a:ea typeface="Times New Roman" panose="02020603050405020304" pitchFamily="18" charset="0"/>
              </a:rPr>
              <a:t>yil</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bo‘lgan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xollarda</a:t>
            </a:r>
            <a:r>
              <a:rPr lang="en-US" b="1" dirty="0">
                <a:latin typeface="Times New Roman" panose="02020603050405020304" pitchFamily="18" charset="0"/>
                <a:ea typeface="Times New Roman" panose="02020603050405020304" pitchFamily="18" charset="0"/>
              </a:rPr>
              <a:t> ham g</a:t>
            </a:r>
            <a:r>
              <a:rPr lang="uz-Cyrl-UZ" b="1" dirty="0">
                <a:latin typeface="Times New Roman" panose="02020603050405020304" pitchFamily="18" charset="0"/>
                <a:ea typeface="Times New Roman" panose="02020603050405020304" pitchFamily="18" charset="0"/>
              </a:rPr>
              <a:t>o‘</a:t>
            </a:r>
            <a:r>
              <a:rPr lang="en-US" b="1" dirty="0" err="1">
                <a:latin typeface="Times New Roman" panose="02020603050405020304" pitchFamily="18" charset="0"/>
                <a:ea typeface="Times New Roman" panose="02020603050405020304" pitchFamily="18" charset="0"/>
              </a:rPr>
              <a:t>daklar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onalar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o‘limi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yuqori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bo‘ladi</a:t>
            </a:r>
            <a:r>
              <a:rPr lang="en-US" b="1" dirty="0">
                <a:latin typeface="Times New Roman" panose="02020603050405020304" pitchFamily="18" charset="0"/>
                <a:ea typeface="Times New Roman" panose="02020603050405020304" pitchFamily="18" charset="0"/>
              </a:rPr>
              <a:t>.</a:t>
            </a:r>
            <a:endParaRPr lang="uz-Cyrl-UZ" b="1" dirty="0"/>
          </a:p>
        </p:txBody>
      </p:sp>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5176" y="692696"/>
            <a:ext cx="4033313" cy="270317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5654980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8000"/>
            <a:lum/>
          </a:blip>
          <a:srcRect/>
          <a:stretch>
            <a:fillRect l="-10000" r="-10000"/>
          </a:stretch>
        </a:blipFill>
        <a:effectLst/>
      </p:bgPr>
    </p:bg>
    <p:spTree>
      <p:nvGrpSpPr>
        <p:cNvPr id="1" name=""/>
        <p:cNvGrpSpPr/>
        <p:nvPr/>
      </p:nvGrpSpPr>
      <p:grpSpPr>
        <a:xfrm>
          <a:off x="0" y="0"/>
          <a:ext cx="0" cy="0"/>
          <a:chOff x="0" y="0"/>
          <a:chExt cx="0" cy="0"/>
        </a:xfrm>
      </p:grpSpPr>
      <p:sp>
        <p:nvSpPr>
          <p:cNvPr id="13" name="Горизонтальный свиток 12"/>
          <p:cNvSpPr/>
          <p:nvPr/>
        </p:nvSpPr>
        <p:spPr>
          <a:xfrm>
            <a:off x="2207568" y="404664"/>
            <a:ext cx="7632848" cy="5616624"/>
          </a:xfrm>
          <a:prstGeom prst="horizontalScroll">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Cyrl-UZ"/>
          </a:p>
        </p:txBody>
      </p:sp>
      <p:sp>
        <p:nvSpPr>
          <p:cNvPr id="14" name="Прямоугольник 13"/>
          <p:cNvSpPr/>
          <p:nvPr/>
        </p:nvSpPr>
        <p:spPr>
          <a:xfrm>
            <a:off x="2756756" y="1196752"/>
            <a:ext cx="6867636" cy="3785652"/>
          </a:xfrm>
          <a:prstGeom prst="rect">
            <a:avLst/>
          </a:prstGeom>
        </p:spPr>
        <p:txBody>
          <a:bodyPr wrap="square">
            <a:spAutoFit/>
          </a:bodyPr>
          <a:lstStyle/>
          <a:p>
            <a:pPr algn="ctr"/>
            <a:r>
              <a:rPr lang="uz-Latn-UZ" sz="2400" b="1" dirty="0">
                <a:latin typeface="Times New Roman" panose="02020603050405020304" pitchFamily="18" charset="0"/>
                <a:ea typeface="Times New Roman" panose="02020603050405020304" pitchFamily="18" charset="0"/>
              </a:rPr>
              <a:t>S</a:t>
            </a:r>
            <a:r>
              <a:rPr lang="en-US" sz="2400" b="1" dirty="0" err="1">
                <a:latin typeface="Times New Roman" panose="02020603050405020304" pitchFamily="18" charset="0"/>
                <a:ea typeface="Times New Roman" panose="02020603050405020304" pitchFamily="18" charset="0"/>
              </a:rPr>
              <a:t>ayyoramiz</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aholisida</a:t>
            </a:r>
            <a:r>
              <a:rPr lang="en-US" sz="2400" b="1" dirty="0">
                <a:latin typeface="Times New Roman" panose="02020603050405020304" pitchFamily="18" charset="0"/>
                <a:ea typeface="Times New Roman" panose="02020603050405020304" pitchFamily="18" charset="0"/>
              </a:rPr>
              <a:t> </a:t>
            </a:r>
            <a:r>
              <a:rPr lang="uz-Cyrl-UZ" sz="2400" b="1" dirty="0">
                <a:latin typeface="Times New Roman" panose="02020603050405020304" pitchFamily="18" charset="0"/>
                <a:ea typeface="Times New Roman" panose="02020603050405020304" pitchFamily="18" charset="0"/>
              </a:rPr>
              <a:t>oilalarda f</a:t>
            </a:r>
            <a:r>
              <a:rPr lang="en-US" sz="2400" b="1" dirty="0" err="1">
                <a:latin typeface="Times New Roman" panose="02020603050405020304" pitchFamily="18" charset="0"/>
                <a:ea typeface="Times New Roman" panose="02020603050405020304" pitchFamily="18" charset="0"/>
              </a:rPr>
              <a:t>arzanddar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rPr>
              <a:t> </a:t>
            </a:r>
            <a:r>
              <a:rPr lang="uz-Cyrl-UZ" sz="2400" b="1" dirty="0">
                <a:latin typeface="Times New Roman" panose="02020603050405020304" pitchFamily="18" charset="0"/>
                <a:ea typeface="Times New Roman" panose="02020603050405020304" pitchFamily="18" charset="0"/>
              </a:rPr>
              <a:t>o‘r</a:t>
            </a:r>
            <a:r>
              <a:rPr lang="en-US" sz="2400" b="1" dirty="0" err="1">
                <a:latin typeface="Times New Roman" panose="02020603050405020304" pitchFamily="18" charset="0"/>
                <a:ea typeface="Times New Roman" panose="02020603050405020304" pitchFamily="18" charset="0"/>
              </a:rPr>
              <a:t>tacha</a:t>
            </a:r>
            <a:r>
              <a:rPr lang="en-US" sz="2400" b="1" dirty="0">
                <a:latin typeface="Times New Roman" panose="02020603050405020304" pitchFamily="18" charset="0"/>
                <a:ea typeface="Times New Roman" panose="02020603050405020304" pitchFamily="18" charset="0"/>
              </a:rPr>
              <a:t> 4,1 da</a:t>
            </a:r>
            <a:r>
              <a:rPr lang="uz-Cyrl-UZ" sz="2400" b="1" dirty="0">
                <a:latin typeface="Times New Roman" panose="02020603050405020304" pitchFamily="18" charset="0"/>
                <a:ea typeface="Times New Roman" panose="02020603050405020304" pitchFamily="18" charset="0"/>
              </a:rPr>
              <a:t>n </a:t>
            </a:r>
            <a:r>
              <a:rPr lang="en-US" sz="2400" b="1" dirty="0">
                <a:latin typeface="Times New Roman" panose="02020603050405020304" pitchFamily="18" charset="0"/>
                <a:ea typeface="Times New Roman" panose="02020603050405020304" pitchFamily="18" charset="0"/>
              </a:rPr>
              <a:t>to 7,0 </a:t>
            </a:r>
            <a:r>
              <a:rPr lang="en-US" sz="2400" b="1" dirty="0" err="1">
                <a:latin typeface="Times New Roman" panose="02020603050405020304" pitchFamily="18" charset="0"/>
                <a:ea typeface="Times New Roman" panose="02020603050405020304" pitchFamily="18" charset="0"/>
              </a:rPr>
              <a:t>gacha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ba’zi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xollarda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esa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undan</a:t>
            </a:r>
            <a:r>
              <a:rPr lang="en-US" sz="2400" b="1" dirty="0">
                <a:latin typeface="Times New Roman" panose="02020603050405020304" pitchFamily="18" charset="0"/>
                <a:ea typeface="Times New Roman" panose="02020603050405020304" pitchFamily="18" charset="0"/>
              </a:rPr>
              <a:t> ham </a:t>
            </a:r>
            <a:r>
              <a:rPr lang="en-US" sz="2400" b="1" dirty="0" err="1">
                <a:latin typeface="Times New Roman" panose="02020603050405020304" pitchFamily="18" charset="0"/>
                <a:ea typeface="Times New Roman" panose="02020603050405020304" pitchFamily="18" charset="0"/>
              </a:rPr>
              <a:t>yuqori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Tug‘ilishi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yuqori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sanalga</a:t>
            </a:r>
            <a:r>
              <a:rPr lang="uz-Cyrl-UZ" sz="2400" b="1" dirty="0">
                <a:latin typeface="Times New Roman" panose="02020603050405020304" pitchFamily="18" charset="0"/>
                <a:ea typeface="Times New Roman" panose="02020603050405020304" pitchFamily="18" charset="0"/>
              </a:rPr>
              <a:t>n </a:t>
            </a:r>
            <a:r>
              <a:rPr lang="en-US" sz="2400" b="1" dirty="0" err="1">
                <a:latin typeface="Times New Roman" panose="02020603050405020304" pitchFamily="18" charset="0"/>
                <a:ea typeface="Times New Roman" panose="02020603050405020304" pitchFamily="18" charset="0"/>
              </a:rPr>
              <a:t>davlatlar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Af</a:t>
            </a:r>
            <a:r>
              <a:rPr lang="uz-Cyrl-UZ" sz="2400" b="1" dirty="0">
                <a:latin typeface="Times New Roman" panose="02020603050405020304" pitchFamily="18" charset="0"/>
                <a:ea typeface="Times New Roman" panose="02020603050405020304" pitchFamily="18" charset="0"/>
              </a:rPr>
              <a:t>g‘</a:t>
            </a:r>
            <a:r>
              <a:rPr lang="en-US" sz="2400" b="1" dirty="0" err="1">
                <a:latin typeface="Times New Roman" panose="02020603050405020304" pitchFamily="18" charset="0"/>
                <a:ea typeface="Times New Roman" panose="02020603050405020304" pitchFamily="18" charset="0"/>
              </a:rPr>
              <a:t>onist</a:t>
            </a:r>
            <a:r>
              <a:rPr lang="uz-Cyrl-UZ" sz="2400" b="1" dirty="0">
                <a:latin typeface="Times New Roman" panose="02020603050405020304" pitchFamily="18" charset="0"/>
                <a:ea typeface="Times New Roman" panose="02020603050405020304" pitchFamily="18" charset="0"/>
              </a:rPr>
              <a:t>o</a:t>
            </a:r>
            <a:r>
              <a:rPr lang="en-US" sz="2400" b="1" dirty="0">
                <a:latin typeface="Times New Roman" panose="02020603050405020304" pitchFamily="18" charset="0"/>
                <a:ea typeface="Times New Roman" panose="02020603050405020304" pitchFamily="18" charset="0"/>
              </a:rPr>
              <a:t>n, </a:t>
            </a:r>
            <a:r>
              <a:rPr lang="en-US" sz="2400" b="1" dirty="0" err="1">
                <a:latin typeface="Times New Roman" panose="02020603050405020304" pitchFamily="18" charset="0"/>
                <a:ea typeface="Times New Roman" panose="02020603050405020304" pitchFamily="18" charset="0"/>
              </a:rPr>
              <a:t>Gvineya-Bisau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Niger </a:t>
            </a:r>
            <a:r>
              <a:rPr lang="en-US" sz="2400" b="1" dirty="0" err="1">
                <a:latin typeface="Times New Roman" panose="02020603050405020304" pitchFamily="18" charset="0"/>
                <a:ea typeface="Times New Roman" panose="02020603050405020304" pitchFamily="18" charset="0"/>
              </a:rPr>
              <a:t>bo‘lib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ularda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tu</a:t>
            </a:r>
            <a:r>
              <a:rPr lang="uz-Cyrl-UZ" sz="2400" b="1" dirty="0">
                <a:latin typeface="Times New Roman" panose="02020603050405020304" pitchFamily="18" charset="0"/>
                <a:ea typeface="Times New Roman" panose="02020603050405020304" pitchFamily="18" charset="0"/>
              </a:rPr>
              <a:t>g‘</a:t>
            </a:r>
            <a:r>
              <a:rPr lang="en-US" sz="2400" b="1" dirty="0" err="1">
                <a:latin typeface="Times New Roman" panose="02020603050405020304" pitchFamily="18" charset="0"/>
                <a:ea typeface="Times New Roman" panose="02020603050405020304" pitchFamily="18" charset="0"/>
              </a:rPr>
              <a:t>il</a:t>
            </a:r>
            <a:r>
              <a:rPr lang="uz-Cyrl-UZ" sz="2400" b="1" dirty="0">
                <a:latin typeface="Times New Roman" panose="02020603050405020304" pitchFamily="18" charset="0"/>
                <a:ea typeface="Times New Roman" panose="02020603050405020304" pitchFamily="18" charset="0"/>
              </a:rPr>
              <a:t>i</a:t>
            </a:r>
            <a:r>
              <a:rPr lang="en-US" sz="2400" b="1" dirty="0" err="1">
                <a:latin typeface="Times New Roman" panose="02020603050405020304" pitchFamily="18" charset="0"/>
                <a:ea typeface="Times New Roman" panose="02020603050405020304" pitchFamily="18" charset="0"/>
              </a:rPr>
              <a:t>shnin</a:t>
            </a:r>
            <a:r>
              <a:rPr lang="uz-Cyrl-UZ" sz="2400" b="1" dirty="0">
                <a:latin typeface="Times New Roman" panose="02020603050405020304" pitchFamily="18" charset="0"/>
                <a:ea typeface="Times New Roman" panose="02020603050405020304" pitchFamily="18" charset="0"/>
              </a:rPr>
              <a:t>g y</a:t>
            </a:r>
            <a:r>
              <a:rPr lang="en-US" sz="2400" b="1" dirty="0" err="1">
                <a:latin typeface="Times New Roman" panose="02020603050405020304" pitchFamily="18" charset="0"/>
                <a:ea typeface="Times New Roman" panose="02020603050405020304" pitchFamily="18" charset="0"/>
              </a:rPr>
              <a:t>i</a:t>
            </a:r>
            <a:r>
              <a:rPr lang="uz-Cyrl-UZ" sz="2400" b="1" dirty="0">
                <a:latin typeface="Times New Roman" panose="02020603050405020304" pitchFamily="18" charset="0"/>
                <a:ea typeface="Times New Roman" panose="02020603050405020304" pitchFamily="18" charset="0"/>
              </a:rPr>
              <a:t>g‘</a:t>
            </a:r>
            <a:r>
              <a:rPr lang="en-US" sz="2400" b="1" dirty="0" err="1">
                <a:latin typeface="Times New Roman" panose="02020603050405020304" pitchFamily="18" charset="0"/>
                <a:ea typeface="Times New Roman" panose="02020603050405020304" pitchFamily="18" charset="0"/>
              </a:rPr>
              <a:t>indi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koeffitsiyent</a:t>
            </a:r>
            <a:r>
              <a:rPr lang="en-US" sz="2400" b="1" dirty="0">
                <a:latin typeface="Times New Roman" panose="02020603050405020304" pitchFamily="18" charset="0"/>
                <a:ea typeface="Times New Roman" panose="02020603050405020304" pitchFamily="18" charset="0"/>
              </a:rPr>
              <a:t> 7.1-7,7 </a:t>
            </a:r>
            <a:r>
              <a:rPr lang="en-US" sz="2400" b="1" dirty="0" err="1">
                <a:latin typeface="Times New Roman" panose="02020603050405020304" pitchFamily="18" charset="0"/>
                <a:ea typeface="Times New Roman" panose="02020603050405020304" pitchFamily="18" charset="0"/>
              </a:rPr>
              <a:t>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Yamanda</a:t>
            </a:r>
            <a:r>
              <a:rPr lang="en-US" sz="2400" b="1" dirty="0">
                <a:latin typeface="Times New Roman" panose="02020603050405020304" pitchFamily="18" charset="0"/>
                <a:ea typeface="Times New Roman" panose="02020603050405020304" pitchFamily="18" charset="0"/>
              </a:rPr>
              <a:t> 6,7 </a:t>
            </a:r>
            <a:r>
              <a:rPr lang="en-US" sz="2400" b="1" dirty="0" err="1">
                <a:latin typeface="Times New Roman" panose="02020603050405020304" pitchFamily="18" charset="0"/>
                <a:ea typeface="Times New Roman" panose="02020603050405020304" pitchFamily="18" charset="0"/>
              </a:rPr>
              <a:t>ni</a:t>
            </a:r>
            <a:r>
              <a:rPr lang="en-US" sz="2400" b="1" dirty="0">
                <a:latin typeface="Times New Roman" panose="02020603050405020304" pitchFamily="18" charset="0"/>
                <a:ea typeface="Times New Roman" panose="02020603050405020304" pitchFamily="18" charset="0"/>
              </a:rPr>
              <a:t>, Mali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Kon</a:t>
            </a:r>
            <a:r>
              <a:rPr lang="uz-Cyrl-UZ" sz="2400" b="1" dirty="0">
                <a:latin typeface="Times New Roman" panose="02020603050405020304" pitchFamily="18" charset="0"/>
                <a:ea typeface="Times New Roman" panose="02020603050405020304" pitchFamily="18" charset="0"/>
              </a:rPr>
              <a:t>g</a:t>
            </a:r>
            <a:r>
              <a:rPr lang="en-US" sz="2400" b="1" dirty="0" err="1">
                <a:latin typeface="Times New Roman" panose="02020603050405020304" pitchFamily="18" charset="0"/>
                <a:ea typeface="Times New Roman" panose="02020603050405020304" pitchFamily="18" charset="0"/>
              </a:rPr>
              <a:t>oda</a:t>
            </a:r>
            <a:r>
              <a:rPr lang="en-US" sz="2400" b="1" dirty="0">
                <a:latin typeface="Times New Roman" panose="02020603050405020304" pitchFamily="18" charset="0"/>
                <a:ea typeface="Times New Roman" panose="02020603050405020304" pitchFamily="18" charset="0"/>
              </a:rPr>
              <a:t> 6,2 n</a:t>
            </a:r>
            <a:r>
              <a:rPr lang="uz-Cyrl-UZ" sz="2400" b="1" dirty="0">
                <a:latin typeface="Times New Roman" panose="02020603050405020304" pitchFamily="18" charset="0"/>
                <a:ea typeface="Times New Roman" panose="02020603050405020304" pitchFamily="18" charset="0"/>
              </a:rPr>
              <a:t>i </a:t>
            </a:r>
            <a:r>
              <a:rPr lang="en-US" sz="2400" b="1" dirty="0" err="1">
                <a:latin typeface="Times New Roman" panose="02020603050405020304" pitchFamily="18" charset="0"/>
                <a:ea typeface="Times New Roman" panose="02020603050405020304" pitchFamily="18" charset="0"/>
              </a:rPr>
              <a:t>tashk</a:t>
            </a:r>
            <a:r>
              <a:rPr lang="uz-Cyrl-UZ" sz="2400" b="1" dirty="0">
                <a:latin typeface="Times New Roman" panose="02020603050405020304" pitchFamily="18" charset="0"/>
                <a:ea typeface="Times New Roman" panose="02020603050405020304" pitchFamily="18" charset="0"/>
              </a:rPr>
              <a:t>il </a:t>
            </a:r>
            <a:r>
              <a:rPr lang="en-US" sz="2400" b="1" dirty="0" err="1">
                <a:latin typeface="Times New Roman" panose="02020603050405020304" pitchFamily="18" charset="0"/>
                <a:ea typeface="Times New Roman" panose="02020603050405020304" pitchFamily="18" charset="0"/>
              </a:rPr>
              <a:t>etadi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Ushbu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davlatlardagi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oilalarda</a:t>
            </a:r>
            <a:r>
              <a:rPr lang="en-US" sz="2400" b="1" dirty="0">
                <a:latin typeface="Times New Roman" panose="02020603050405020304" pitchFamily="18" charset="0"/>
                <a:ea typeface="Times New Roman" panose="02020603050405020304" pitchFamily="18" charset="0"/>
              </a:rPr>
              <a:t> </a:t>
            </a:r>
            <a:r>
              <a:rPr lang="uz-Cyrl-UZ" sz="2400" b="1" dirty="0">
                <a:latin typeface="Times New Roman" panose="02020603050405020304" pitchFamily="18" charset="0"/>
                <a:ea typeface="Times New Roman" panose="02020603050405020304" pitchFamily="18" charset="0"/>
              </a:rPr>
              <a:t>tug‘ilish </a:t>
            </a:r>
            <a:r>
              <a:rPr lang="en-US" sz="2400" b="1" dirty="0" err="1">
                <a:latin typeface="Times New Roman" panose="02020603050405020304" pitchFamily="18" charset="0"/>
                <a:ea typeface="Times New Roman" panose="02020603050405020304" pitchFamily="18" charset="0"/>
              </a:rPr>
              <a:t>darajasining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bunday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yuqori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bo‘lishiga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olib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keluvchi</a:t>
            </a:r>
            <a:r>
              <a:rPr lang="en-US" sz="2400" b="1" dirty="0">
                <a:latin typeface="Times New Roman" panose="02020603050405020304" pitchFamily="18" charset="0"/>
                <a:ea typeface="Times New Roman" panose="02020603050405020304" pitchFamily="18" charset="0"/>
              </a:rPr>
              <a:t> </a:t>
            </a:r>
            <a:r>
              <a:rPr lang="uz-Cyrl-UZ" sz="2400" b="1" dirty="0">
                <a:latin typeface="Times New Roman" panose="02020603050405020304" pitchFamily="18" charset="0"/>
                <a:ea typeface="Times New Roman" panose="02020603050405020304" pitchFamily="18" charset="0"/>
              </a:rPr>
              <a:t>qato</a:t>
            </a:r>
            <a:r>
              <a:rPr lang="en-US" sz="2400" b="1" dirty="0">
                <a:latin typeface="Times New Roman" panose="02020603050405020304" pitchFamily="18" charset="0"/>
                <a:ea typeface="Times New Roman" panose="02020603050405020304" pitchFamily="18" charset="0"/>
              </a:rPr>
              <a:t>r </a:t>
            </a:r>
            <a:r>
              <a:rPr lang="en-US" sz="2400" b="1" dirty="0" err="1">
                <a:latin typeface="Times New Roman" panose="02020603050405020304" pitchFamily="18" charset="0"/>
                <a:ea typeface="Times New Roman" panose="02020603050405020304" pitchFamily="18" charset="0"/>
              </a:rPr>
              <a:t>omi</a:t>
            </a:r>
            <a:r>
              <a:rPr lang="uz-Cyrl-UZ" sz="2400" b="1" dirty="0">
                <a:latin typeface="Times New Roman" panose="02020603050405020304" pitchFamily="18" charset="0"/>
                <a:ea typeface="Times New Roman" panose="02020603050405020304" pitchFamily="18" charset="0"/>
              </a:rPr>
              <a:t>llar </a:t>
            </a:r>
            <a:r>
              <a:rPr lang="en-US" sz="2400" b="1" dirty="0" err="1">
                <a:latin typeface="Times New Roman" panose="02020603050405020304" pitchFamily="18" charset="0"/>
                <a:ea typeface="Times New Roman" panose="02020603050405020304" pitchFamily="18" charset="0"/>
              </a:rPr>
              <a:t>mavjuddir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Ul</a:t>
            </a:r>
            <a:r>
              <a:rPr lang="uz-Cyrl-UZ" sz="2400" b="1" dirty="0">
                <a:latin typeface="Times New Roman" panose="02020603050405020304" pitchFamily="18" charset="0"/>
                <a:ea typeface="Times New Roman" panose="02020603050405020304" pitchFamily="18" charset="0"/>
              </a:rPr>
              <a:t>a</a:t>
            </a:r>
            <a:r>
              <a:rPr lang="en-US" sz="2400" b="1" dirty="0" err="1">
                <a:latin typeface="Times New Roman" panose="02020603050405020304" pitchFamily="18" charset="0"/>
                <a:ea typeface="Times New Roman" panose="02020603050405020304" pitchFamily="18" charset="0"/>
              </a:rPr>
              <a:t>rda</a:t>
            </a:r>
            <a:r>
              <a:rPr lang="uz-Cyrl-UZ" sz="2400" b="1" dirty="0">
                <a:latin typeface="Times New Roman" panose="02020603050405020304" pitchFamily="18" charset="0"/>
                <a:ea typeface="Times New Roman" panose="02020603050405020304" pitchFamily="18" charset="0"/>
              </a:rPr>
              <a:t>n </a:t>
            </a:r>
            <a:r>
              <a:rPr lang="en-US" sz="2400" b="1" dirty="0" err="1">
                <a:latin typeface="Times New Roman" panose="02020603050405020304" pitchFamily="18" charset="0"/>
                <a:ea typeface="Times New Roman" panose="02020603050405020304" pitchFamily="18" charset="0"/>
              </a:rPr>
              <a:t>asosiylar</a:t>
            </a:r>
            <a:r>
              <a:rPr lang="uz-Latn-UZ" sz="2400" b="1" dirty="0">
                <a:latin typeface="Times New Roman" panose="02020603050405020304" pitchFamily="18" charset="0"/>
                <a:ea typeface="Times New Roman" panose="02020603050405020304" pitchFamily="18" charset="0"/>
              </a:rPr>
              <a:t>i q</a:t>
            </a:r>
            <a:r>
              <a:rPr lang="en-US" sz="2400" b="1" dirty="0" err="1">
                <a:latin typeface="Times New Roman" panose="02020603050405020304" pitchFamily="18" charset="0"/>
                <a:ea typeface="Times New Roman" panose="02020603050405020304" pitchFamily="18" charset="0"/>
              </a:rPr>
              <a:t>uy</a:t>
            </a:r>
            <a:r>
              <a:rPr lang="uz-Cyrl-UZ" sz="2400" b="1" dirty="0">
                <a:latin typeface="Times New Roman" panose="02020603050405020304" pitchFamily="18" charset="0"/>
                <a:ea typeface="Times New Roman" panose="02020603050405020304" pitchFamily="18" charset="0"/>
              </a:rPr>
              <a:t>i</a:t>
            </a:r>
            <a:r>
              <a:rPr lang="en-US" sz="2400" b="1" dirty="0">
                <a:latin typeface="Times New Roman" panose="02020603050405020304" pitchFamily="18" charset="0"/>
                <a:ea typeface="Times New Roman" panose="02020603050405020304" pitchFamily="18" charset="0"/>
              </a:rPr>
              <a:t>da</a:t>
            </a:r>
            <a:r>
              <a:rPr lang="uz-Cyrl-UZ" sz="2400" b="1" dirty="0">
                <a:latin typeface="Times New Roman" panose="02020603050405020304" pitchFamily="18" charset="0"/>
                <a:ea typeface="Times New Roman" panose="02020603050405020304" pitchFamily="18" charset="0"/>
              </a:rPr>
              <a:t>gil</a:t>
            </a:r>
            <a:r>
              <a:rPr lang="en-US" sz="2400" b="1" dirty="0" err="1">
                <a:latin typeface="Times New Roman" panose="02020603050405020304" pitchFamily="18" charset="0"/>
                <a:ea typeface="Times New Roman" panose="02020603050405020304" pitchFamily="18" charset="0"/>
              </a:rPr>
              <a:t>ar</a:t>
            </a:r>
            <a:endParaRPr lang="uz-Cyrl-UZ" sz="2400" b="1" dirty="0"/>
          </a:p>
        </p:txBody>
      </p:sp>
    </p:spTree>
    <p:extLst>
      <p:ext uri="{BB962C8B-B14F-4D97-AF65-F5344CB8AC3E}">
        <p14:creationId xmlns:p14="http://schemas.microsoft.com/office/powerpoint/2010/main" val="39706215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anim calcmode="lin" valueType="num">
                                      <p:cBhvr>
                                        <p:cTn id="16" dur="1000" fill="hold"/>
                                        <p:tgtEl>
                                          <p:spTgt spid="14"/>
                                        </p:tgtEl>
                                        <p:attrNameLst>
                                          <p:attrName>ppt_x</p:attrName>
                                        </p:attrNameLst>
                                      </p:cBhvr>
                                      <p:tavLst>
                                        <p:tav tm="0">
                                          <p:val>
                                            <p:strVal val="#ppt_x"/>
                                          </p:val>
                                        </p:tav>
                                        <p:tav tm="100000">
                                          <p:val>
                                            <p:strVal val="#ppt_x"/>
                                          </p:val>
                                        </p:tav>
                                      </p:tavLst>
                                    </p:anim>
                                    <p:anim calcmode="lin" valueType="num">
                                      <p:cBhvr>
                                        <p:cTn id="1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8000"/>
            <a:lum/>
          </a:blip>
          <a:srcRect/>
          <a:stretch>
            <a:fillRect t="-3000" b="-3000"/>
          </a:stretch>
        </a:blipFill>
        <a:effectLst/>
      </p:bgPr>
    </p:bg>
    <p:spTree>
      <p:nvGrpSpPr>
        <p:cNvPr id="1" name=""/>
        <p:cNvGrpSpPr/>
        <p:nvPr/>
      </p:nvGrpSpPr>
      <p:grpSpPr>
        <a:xfrm>
          <a:off x="0" y="0"/>
          <a:ext cx="0" cy="0"/>
          <a:chOff x="0" y="0"/>
          <a:chExt cx="0" cy="0"/>
        </a:xfrm>
      </p:grpSpPr>
      <p:sp>
        <p:nvSpPr>
          <p:cNvPr id="17" name="Стрелка углом вверх 16"/>
          <p:cNvSpPr/>
          <p:nvPr/>
        </p:nvSpPr>
        <p:spPr>
          <a:xfrm rot="5400000">
            <a:off x="1925165" y="2211740"/>
            <a:ext cx="928931" cy="865078"/>
          </a:xfrm>
          <a:prstGeom prst="bentUpArrow">
            <a:avLst>
              <a:gd name="adj1" fmla="val 32840"/>
              <a:gd name="adj2" fmla="val 25000"/>
              <a:gd name="adj3" fmla="val 35780"/>
            </a:avLst>
          </a:prstGeom>
        </p:spPr>
        <p:style>
          <a:lnRef idx="3">
            <a:schemeClr val="lt1">
              <a:hueOff val="0"/>
              <a:satOff val="0"/>
              <a:lumOff val="0"/>
              <a:alphaOff val="0"/>
            </a:schemeClr>
          </a:lnRef>
          <a:fillRef idx="1">
            <a:schemeClr val="accent1">
              <a:tint val="50000"/>
              <a:hueOff val="0"/>
              <a:satOff val="0"/>
              <a:lumOff val="0"/>
              <a:alphaOff val="0"/>
            </a:schemeClr>
          </a:fillRef>
          <a:effectRef idx="1">
            <a:schemeClr val="accent1">
              <a:tint val="50000"/>
              <a:hueOff val="0"/>
              <a:satOff val="0"/>
              <a:lumOff val="0"/>
              <a:alphaOff val="0"/>
            </a:schemeClr>
          </a:effectRef>
          <a:fontRef idx="minor">
            <a:schemeClr val="lt1">
              <a:hueOff val="0"/>
              <a:satOff val="0"/>
              <a:lumOff val="0"/>
              <a:alphaOff val="0"/>
            </a:schemeClr>
          </a:fontRef>
        </p:style>
      </p:sp>
      <p:sp>
        <p:nvSpPr>
          <p:cNvPr id="19" name="Скругленный прямоугольник 18"/>
          <p:cNvSpPr/>
          <p:nvPr/>
        </p:nvSpPr>
        <p:spPr>
          <a:xfrm>
            <a:off x="2390122" y="2363184"/>
            <a:ext cx="7018247" cy="1353849"/>
          </a:xfrm>
          <a:prstGeom prst="roundRect">
            <a:avLst>
              <a:gd name="adj" fmla="val 16670"/>
            </a:avLst>
          </a:pr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sp>
      <p:sp>
        <p:nvSpPr>
          <p:cNvPr id="22" name="Скругленный прямоугольник 21"/>
          <p:cNvSpPr/>
          <p:nvPr/>
        </p:nvSpPr>
        <p:spPr>
          <a:xfrm>
            <a:off x="1814058" y="793327"/>
            <a:ext cx="6942443" cy="1386486"/>
          </a:xfrm>
          <a:prstGeom prst="roundRect">
            <a:avLst>
              <a:gd name="adj" fmla="val 16670"/>
            </a:avLst>
          </a:pr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sp>
      <p:sp>
        <p:nvSpPr>
          <p:cNvPr id="27" name="Стрелка углом вверх 26"/>
          <p:cNvSpPr/>
          <p:nvPr/>
        </p:nvSpPr>
        <p:spPr>
          <a:xfrm rot="5400000">
            <a:off x="2789261" y="3748959"/>
            <a:ext cx="928931" cy="865078"/>
          </a:xfrm>
          <a:prstGeom prst="bentUpArrow">
            <a:avLst>
              <a:gd name="adj1" fmla="val 32840"/>
              <a:gd name="adj2" fmla="val 25000"/>
              <a:gd name="adj3" fmla="val 35780"/>
            </a:avLst>
          </a:prstGeom>
        </p:spPr>
        <p:style>
          <a:lnRef idx="3">
            <a:schemeClr val="lt1">
              <a:hueOff val="0"/>
              <a:satOff val="0"/>
              <a:lumOff val="0"/>
              <a:alphaOff val="0"/>
            </a:schemeClr>
          </a:lnRef>
          <a:fillRef idx="1">
            <a:schemeClr val="accent1">
              <a:tint val="50000"/>
              <a:hueOff val="0"/>
              <a:satOff val="0"/>
              <a:lumOff val="0"/>
              <a:alphaOff val="0"/>
            </a:schemeClr>
          </a:fillRef>
          <a:effectRef idx="1">
            <a:schemeClr val="accent1">
              <a:tint val="50000"/>
              <a:hueOff val="0"/>
              <a:satOff val="0"/>
              <a:lumOff val="0"/>
              <a:alphaOff val="0"/>
            </a:schemeClr>
          </a:effectRef>
          <a:fontRef idx="minor">
            <a:schemeClr val="lt1">
              <a:hueOff val="0"/>
              <a:satOff val="0"/>
              <a:lumOff val="0"/>
              <a:alphaOff val="0"/>
            </a:schemeClr>
          </a:fontRef>
        </p:style>
      </p:sp>
      <p:sp>
        <p:nvSpPr>
          <p:cNvPr id="25" name="Скругленный прямоугольник 24"/>
          <p:cNvSpPr/>
          <p:nvPr/>
        </p:nvSpPr>
        <p:spPr>
          <a:xfrm>
            <a:off x="3326226" y="3879320"/>
            <a:ext cx="7018247" cy="1349881"/>
          </a:xfrm>
          <a:prstGeom prst="roundRect">
            <a:avLst>
              <a:gd name="adj" fmla="val 16670"/>
            </a:avLst>
          </a:pr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sp>
      <p:sp>
        <p:nvSpPr>
          <p:cNvPr id="28" name="Скругленный прямоугольник 4"/>
          <p:cNvSpPr/>
          <p:nvPr/>
        </p:nvSpPr>
        <p:spPr>
          <a:xfrm>
            <a:off x="1892224" y="861023"/>
            <a:ext cx="6786111" cy="125109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algn="ctr" defTabSz="1200150">
              <a:lnSpc>
                <a:spcPct val="90000"/>
              </a:lnSpc>
              <a:spcBef>
                <a:spcPct val="0"/>
              </a:spcBef>
              <a:spcAft>
                <a:spcPct val="35000"/>
              </a:spcAft>
            </a:pPr>
            <a:r>
              <a:rPr lang="uz-Latn-UZ" sz="2700" b="1" dirty="0">
                <a:latin typeface="Times New Roman" panose="02020603050405020304" pitchFamily="18" charset="0"/>
                <a:cs typeface="Times New Roman" panose="02020603050405020304" pitchFamily="18" charset="0"/>
              </a:rPr>
              <a:t>A</a:t>
            </a:r>
            <a:r>
              <a:rPr lang="uz-Cyrl-UZ" sz="2700" b="1" dirty="0">
                <a:latin typeface="Times New Roman" panose="02020603050405020304" pitchFamily="18" charset="0"/>
                <a:cs typeface="Times New Roman" panose="02020603050405020304" pitchFamily="18" charset="0"/>
              </a:rPr>
              <a:t>yo</a:t>
            </a:r>
            <a:r>
              <a:rPr lang="en-US" sz="2700" b="1" dirty="0" err="1">
                <a:latin typeface="Times New Roman" panose="02020603050405020304" pitchFamily="18" charset="0"/>
                <a:cs typeface="Times New Roman" panose="02020603050405020304" pitchFamily="18" charset="0"/>
              </a:rPr>
              <a:t>llar</a:t>
            </a:r>
            <a:r>
              <a:rPr lang="en-US" sz="2700" b="1" dirty="0">
                <a:latin typeface="Times New Roman" panose="02020603050405020304" pitchFamily="18" charset="0"/>
                <a:cs typeface="Times New Roman" panose="02020603050405020304" pitchFamily="18" charset="0"/>
              </a:rPr>
              <a:t> </a:t>
            </a:r>
            <a:r>
              <a:rPr lang="uz-Cyrl-UZ" sz="2700" b="1" dirty="0">
                <a:latin typeface="Times New Roman" panose="02020603050405020304" pitchFamily="18" charset="0"/>
                <a:cs typeface="Times New Roman" panose="02020603050405020304" pitchFamily="18" charset="0"/>
              </a:rPr>
              <a:t>i</a:t>
            </a:r>
            <a:r>
              <a:rPr lang="en-US" sz="2700" b="1" dirty="0" err="1">
                <a:latin typeface="Times New Roman" panose="02020603050405020304" pitchFamily="18" charset="0"/>
                <a:cs typeface="Times New Roman" panose="02020603050405020304" pitchFamily="18" charset="0"/>
              </a:rPr>
              <a:t>jt</a:t>
            </a:r>
            <a:r>
              <a:rPr lang="uz-Cyrl-UZ" sz="2700" b="1" dirty="0">
                <a:latin typeface="Times New Roman" panose="02020603050405020304" pitchFamily="18" charset="0"/>
                <a:cs typeface="Times New Roman" panose="02020603050405020304" pitchFamily="18" charset="0"/>
              </a:rPr>
              <a:t>i</a:t>
            </a:r>
            <a:r>
              <a:rPr lang="en-US" sz="2700" b="1" dirty="0" err="1">
                <a:latin typeface="Times New Roman" panose="02020603050405020304" pitchFamily="18" charset="0"/>
                <a:cs typeface="Times New Roman" panose="02020603050405020304" pitchFamily="18" charset="0"/>
              </a:rPr>
              <a:t>moi</a:t>
            </a:r>
            <a:r>
              <a:rPr lang="uz-Cyrl-UZ" sz="2700" b="1" dirty="0">
                <a:latin typeface="Times New Roman" panose="02020603050405020304" pitchFamily="18" charset="0"/>
                <a:cs typeface="Times New Roman" panose="02020603050405020304" pitchFamily="18" charset="0"/>
              </a:rPr>
              <a:t>y </a:t>
            </a:r>
            <a:r>
              <a:rPr lang="en-US" sz="2700" b="1" dirty="0" err="1">
                <a:latin typeface="Times New Roman" panose="02020603050405020304" pitchFamily="18" charset="0"/>
                <a:cs typeface="Times New Roman" panose="02020603050405020304" pitchFamily="18" charset="0"/>
              </a:rPr>
              <a:t>ishlab</a:t>
            </a:r>
            <a:r>
              <a:rPr lang="en-US" sz="2700" b="1"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chiqarishda</a:t>
            </a:r>
            <a:r>
              <a:rPr lang="en-US" sz="2700" b="1"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kam</a:t>
            </a:r>
            <a:r>
              <a:rPr lang="en-US" sz="2700" b="1"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ishtir</a:t>
            </a:r>
            <a:r>
              <a:rPr lang="uz-Cyrl-UZ" sz="2700" b="1" dirty="0">
                <a:latin typeface="Times New Roman" panose="02020603050405020304" pitchFamily="18" charset="0"/>
                <a:cs typeface="Times New Roman" panose="02020603050405020304" pitchFamily="18" charset="0"/>
              </a:rPr>
              <a:t>o</a:t>
            </a:r>
            <a:r>
              <a:rPr lang="uz-Latn-UZ" sz="2700" b="1" dirty="0">
                <a:latin typeface="Times New Roman" panose="02020603050405020304" pitchFamily="18" charset="0"/>
                <a:cs typeface="Times New Roman" panose="02020603050405020304" pitchFamily="18" charset="0"/>
              </a:rPr>
              <a:t>q</a:t>
            </a:r>
            <a:r>
              <a:rPr lang="uz-Cyrl-UZ" sz="2700" b="1" dirty="0">
                <a:latin typeface="Times New Roman" panose="02020603050405020304" pitchFamily="18" charset="0"/>
                <a:cs typeface="Times New Roman" panose="02020603050405020304" pitchFamily="18" charset="0"/>
              </a:rPr>
              <a:t> etgan</a:t>
            </a:r>
            <a:r>
              <a:rPr lang="uz-Latn-UZ" sz="2700" b="1" dirty="0">
                <a:latin typeface="Times New Roman" panose="02020603050405020304" pitchFamily="18" charset="0"/>
                <a:cs typeface="Times New Roman" panose="02020603050405020304" pitchFamily="18" charset="0"/>
              </a:rPr>
              <a:t>.</a:t>
            </a:r>
            <a:endParaRPr lang="uz-Cyrl-UZ" sz="2700" dirty="0"/>
          </a:p>
        </p:txBody>
      </p:sp>
      <p:sp>
        <p:nvSpPr>
          <p:cNvPr id="29" name="Скругленный прямоугольник 4"/>
          <p:cNvSpPr/>
          <p:nvPr/>
        </p:nvSpPr>
        <p:spPr>
          <a:xfrm>
            <a:off x="2465926" y="2429285"/>
            <a:ext cx="6866639" cy="12216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algn="ctr" defTabSz="800100">
              <a:lnSpc>
                <a:spcPct val="90000"/>
              </a:lnSpc>
              <a:spcBef>
                <a:spcPct val="0"/>
              </a:spcBef>
              <a:spcAft>
                <a:spcPct val="35000"/>
              </a:spcAft>
            </a:pPr>
            <a:r>
              <a:rPr lang="uz-Latn-UZ" sz="2800" b="1" dirty="0">
                <a:latin typeface="Times New Roman" panose="02020603050405020304" pitchFamily="18" charset="0"/>
                <a:cs typeface="Times New Roman" panose="02020603050405020304" pitchFamily="18" charset="0"/>
              </a:rPr>
              <a:t>K</a:t>
            </a:r>
            <a:r>
              <a:rPr lang="uz-Cyrl-UZ" sz="2800" b="1" dirty="0">
                <a:latin typeface="Times New Roman" panose="02020603050405020304" pitchFamily="18" charset="0"/>
                <a:cs typeface="Times New Roman" panose="02020603050405020304" pitchFamily="18" charset="0"/>
              </a:rPr>
              <a:t>o‘p </a:t>
            </a:r>
            <a:r>
              <a:rPr lang="en-US" sz="2800" b="1" dirty="0" err="1">
                <a:latin typeface="Times New Roman" panose="02020603050405020304" pitchFamily="18" charset="0"/>
                <a:cs typeface="Times New Roman" panose="02020603050405020304" pitchFamily="18" charset="0"/>
              </a:rPr>
              <a:t>bolal</a:t>
            </a:r>
            <a:r>
              <a:rPr lang="uz-Cyrl-UZ" sz="2800" b="1" dirty="0">
                <a:latin typeface="Times New Roman" panose="02020603050405020304" pitchFamily="18" charset="0"/>
                <a:cs typeface="Times New Roman" panose="02020603050405020304" pitchFamily="18" charset="0"/>
              </a:rPr>
              <a:t>ash</a:t>
            </a:r>
            <a:r>
              <a:rPr lang="en-US" sz="2800" b="1" dirty="0" err="1">
                <a:latin typeface="Times New Roman" panose="02020603050405020304" pitchFamily="18" charset="0"/>
                <a:cs typeface="Times New Roman" panose="02020603050405020304" pitchFamily="18" charset="0"/>
              </a:rPr>
              <a:t>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qo‘llab</a:t>
            </a:r>
            <a:r>
              <a:rPr lang="en-US" sz="2800" b="1" dirty="0">
                <a:latin typeface="Times New Roman" panose="02020603050405020304" pitchFamily="18" charset="0"/>
                <a:cs typeface="Times New Roman" panose="02020603050405020304" pitchFamily="18" charset="0"/>
              </a:rPr>
              <a:t>-</a:t>
            </a:r>
            <a:r>
              <a:rPr lang="uz-Cyrl-UZ" sz="2800" b="1" dirty="0">
                <a:latin typeface="Times New Roman" panose="02020603050405020304" pitchFamily="18" charset="0"/>
                <a:cs typeface="Times New Roman" panose="02020603050405020304" pitchFamily="18" charset="0"/>
              </a:rPr>
              <a:t>q</a:t>
            </a:r>
            <a:r>
              <a:rPr lang="en-US" sz="2800" b="1" dirty="0" err="1">
                <a:latin typeface="Times New Roman" panose="02020603050405020304" pitchFamily="18" charset="0"/>
                <a:cs typeface="Times New Roman" panose="02020603050405020304" pitchFamily="18" charset="0"/>
              </a:rPr>
              <a:t>uvvatlovchi</a:t>
            </a:r>
            <a:r>
              <a:rPr lang="en-US" sz="2800" b="1" dirty="0">
                <a:latin typeface="Times New Roman" panose="02020603050405020304" pitchFamily="18" charset="0"/>
                <a:cs typeface="Times New Roman" panose="02020603050405020304" pitchFamily="18" charset="0"/>
              </a:rPr>
              <a:t> a</a:t>
            </a:r>
            <a:r>
              <a:rPr lang="uz-Cyrl-UZ" sz="2800" b="1" dirty="0">
                <a:latin typeface="Times New Roman" panose="02020603050405020304" pitchFamily="18" charset="0"/>
                <a:cs typeface="Times New Roman" panose="02020603050405020304" pitchFamily="18" charset="0"/>
              </a:rPr>
              <a:t>n</a:t>
            </a:r>
            <a:r>
              <a:rPr lang="en-US" sz="2800" b="1" dirty="0" err="1">
                <a:latin typeface="Times New Roman" panose="02020603050405020304" pitchFamily="18" charset="0"/>
                <a:cs typeface="Times New Roman" panose="02020603050405020304" pitchFamily="18" charset="0"/>
              </a:rPr>
              <a:t>ana</a:t>
            </a:r>
            <a:r>
              <a:rPr lang="uz-Cyrl-UZ" sz="2800" b="1" dirty="0">
                <a:latin typeface="Times New Roman" panose="02020603050405020304" pitchFamily="18" charset="0"/>
                <a:cs typeface="Times New Roman" panose="02020603050405020304" pitchFamily="18" charset="0"/>
              </a:rPr>
              <a:t>l</a:t>
            </a:r>
            <a:r>
              <a:rPr lang="en-US" sz="2800" b="1" dirty="0" err="1">
                <a:latin typeface="Times New Roman" panose="02020603050405020304" pitchFamily="18" charset="0"/>
                <a:cs typeface="Times New Roman" panose="02020603050405020304" pitchFamily="18" charset="0"/>
              </a:rPr>
              <a:t>ar</a:t>
            </a:r>
            <a:r>
              <a:rPr lang="en-US" sz="28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ko‘proq s</a:t>
            </a:r>
            <a:r>
              <a:rPr lang="en-US" sz="2800" b="1" dirty="0">
                <a:latin typeface="Times New Roman" panose="02020603050405020304" pitchFamily="18" charset="0"/>
                <a:cs typeface="Times New Roman" panose="02020603050405020304" pitchFamily="18" charset="0"/>
              </a:rPr>
              <a:t>a</a:t>
            </a:r>
            <a:r>
              <a:rPr lang="uz-Cyrl-UZ" sz="2800" b="1" dirty="0">
                <a:latin typeface="Times New Roman" panose="02020603050405020304" pitchFamily="18" charset="0"/>
                <a:cs typeface="Times New Roman" panose="02020603050405020304" pitchFamily="18" charset="0"/>
              </a:rPr>
              <a:t>q</a:t>
            </a:r>
            <a:r>
              <a:rPr lang="en-US" sz="2800" b="1" dirty="0">
                <a:latin typeface="Times New Roman" panose="02020603050405020304" pitchFamily="18" charset="0"/>
                <a:cs typeface="Times New Roman" panose="02020603050405020304" pitchFamily="18" charset="0"/>
              </a:rPr>
              <a:t>la</a:t>
            </a:r>
            <a:r>
              <a:rPr lang="uz-Cyrl-UZ" sz="2800" b="1" dirty="0">
                <a:latin typeface="Times New Roman" panose="02020603050405020304" pitchFamily="18" charset="0"/>
                <a:cs typeface="Times New Roman" panose="02020603050405020304" pitchFamily="18" charset="0"/>
              </a:rPr>
              <a:t>ni</a:t>
            </a:r>
            <a:r>
              <a:rPr lang="en-US" sz="2800" b="1" dirty="0">
                <a:latin typeface="Times New Roman" panose="02020603050405020304" pitchFamily="18" charset="0"/>
                <a:cs typeface="Times New Roman" panose="02020603050405020304" pitchFamily="18" charset="0"/>
              </a:rPr>
              <a:t>b </a:t>
            </a:r>
            <a:r>
              <a:rPr lang="uz-Latn-UZ" sz="2800" b="1" dirty="0">
                <a:latin typeface="Times New Roman" panose="02020603050405020304" pitchFamily="18" charset="0"/>
                <a:cs typeface="Times New Roman" panose="02020603050405020304" pitchFamily="18" charset="0"/>
              </a:rPr>
              <a:t>q</a:t>
            </a:r>
            <a:r>
              <a:rPr lang="en-US" sz="2800" b="1" dirty="0">
                <a:latin typeface="Times New Roman" panose="02020603050405020304" pitchFamily="18" charset="0"/>
                <a:cs typeface="Times New Roman" panose="02020603050405020304" pitchFamily="18" charset="0"/>
              </a:rPr>
              <a:t>o</a:t>
            </a:r>
            <a:r>
              <a:rPr lang="uz-Cyrl-UZ" sz="2800" b="1" dirty="0">
                <a:latin typeface="Times New Roman" panose="02020603050405020304" pitchFamily="18" charset="0"/>
                <a:cs typeface="Times New Roman" panose="02020603050405020304" pitchFamily="18" charset="0"/>
              </a:rPr>
              <a:t>lg</a:t>
            </a:r>
            <a:r>
              <a:rPr lang="en-US" sz="2800" b="1" dirty="0">
                <a:latin typeface="Times New Roman" panose="02020603050405020304" pitchFamily="18" charset="0"/>
                <a:cs typeface="Times New Roman" panose="02020603050405020304" pitchFamily="18" charset="0"/>
              </a:rPr>
              <a:t>an</a:t>
            </a:r>
            <a:r>
              <a:rPr lang="uz-Latn-UZ" sz="2800" b="1" dirty="0">
                <a:latin typeface="Times New Roman" panose="02020603050405020304" pitchFamily="18" charset="0"/>
                <a:cs typeface="Times New Roman" panose="02020603050405020304" pitchFamily="18" charset="0"/>
              </a:rPr>
              <a:t>.</a:t>
            </a:r>
            <a:endParaRPr lang="uz-Cyrl-UZ" sz="2800" dirty="0"/>
          </a:p>
        </p:txBody>
      </p:sp>
      <p:sp>
        <p:nvSpPr>
          <p:cNvPr id="30" name="Скругленный прямоугольник 4"/>
          <p:cNvSpPr/>
          <p:nvPr/>
        </p:nvSpPr>
        <p:spPr>
          <a:xfrm>
            <a:off x="3395866" y="3926955"/>
            <a:ext cx="6878967" cy="12180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0020" tIns="160020" rIns="160020" bIns="160020" numCol="1" spcCol="1270" anchor="ctr" anchorCtr="0">
            <a:noAutofit/>
          </a:bodyPr>
          <a:lstStyle/>
          <a:p>
            <a:pPr algn="ctr" defTabSz="1866900">
              <a:lnSpc>
                <a:spcPct val="90000"/>
              </a:lnSpc>
              <a:spcBef>
                <a:spcPct val="0"/>
              </a:spcBef>
              <a:spcAft>
                <a:spcPct val="35000"/>
              </a:spcAft>
            </a:pPr>
            <a:r>
              <a:rPr lang="uz-Latn-UZ" sz="2800" b="1" dirty="0">
                <a:latin typeface="Times New Roman" panose="02020603050405020304" pitchFamily="18" charset="0"/>
                <a:cs typeface="Times New Roman" panose="02020603050405020304" pitchFamily="18" charset="0"/>
              </a:rPr>
              <a:t>A</a:t>
            </a:r>
            <a:r>
              <a:rPr lang="en-US" sz="2800" b="1" dirty="0" err="1">
                <a:latin typeface="Times New Roman" panose="02020603050405020304" pitchFamily="18" charset="0"/>
                <a:cs typeface="Times New Roman" panose="02020603050405020304" pitchFamily="18" charset="0"/>
              </a:rPr>
              <a:t>yollarning</a:t>
            </a:r>
            <a:r>
              <a:rPr lang="en-US" sz="28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ma</a:t>
            </a:r>
            <a:r>
              <a:rPr lang="en-US" sz="2800" b="1" dirty="0" err="1">
                <a:latin typeface="Times New Roman" panose="02020603050405020304" pitchFamily="18" charset="0"/>
                <a:cs typeface="Times New Roman" panose="02020603050405020304" pitchFamily="18" charset="0"/>
              </a:rPr>
              <a:t>lumotli</a:t>
            </a:r>
            <a:r>
              <a:rPr lang="uz-Cyrl-UZ" sz="2800" b="1" dirty="0">
                <a:latin typeface="Times New Roman" panose="02020603050405020304" pitchFamily="18" charset="0"/>
                <a:cs typeface="Times New Roman" panose="02020603050405020304" pitchFamily="18" charset="0"/>
              </a:rPr>
              <a:t>l</a:t>
            </a:r>
            <a:r>
              <a:rPr lang="en-US" sz="2800" b="1" dirty="0" err="1">
                <a:latin typeface="Times New Roman" panose="02020603050405020304" pitchFamily="18" charset="0"/>
                <a:cs typeface="Times New Roman" panose="02020603050405020304" pitchFamily="18" charset="0"/>
              </a:rPr>
              <a:t>i</a:t>
            </a:r>
            <a:r>
              <a:rPr lang="uz-Cyrl-UZ" sz="2800" b="1" dirty="0">
                <a:latin typeface="Times New Roman" panose="02020603050405020304" pitchFamily="18" charset="0"/>
                <a:cs typeface="Times New Roman" panose="02020603050405020304" pitchFamily="18" charset="0"/>
              </a:rPr>
              <a:t>k darajasi </a:t>
            </a:r>
            <a:r>
              <a:rPr lang="en-US" sz="2800" b="1" dirty="0" err="1">
                <a:latin typeface="Times New Roman" panose="02020603050405020304" pitchFamily="18" charset="0"/>
                <a:cs typeface="Times New Roman" panose="02020603050405020304" pitchFamily="18" charset="0"/>
              </a:rPr>
              <a:t>nisbatan</a:t>
            </a:r>
            <a:r>
              <a:rPr lang="en-US" sz="2800" b="1"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p</a:t>
            </a:r>
            <a:r>
              <a:rPr lang="en-US" sz="2800" b="1" dirty="0" err="1">
                <a:latin typeface="Times New Roman" panose="02020603050405020304" pitchFamily="18" charset="0"/>
                <a:cs typeface="Times New Roman" panose="02020603050405020304" pitchFamily="18" charset="0"/>
              </a:rPr>
              <a:t>ast</a:t>
            </a:r>
            <a:r>
              <a:rPr lang="uz-Latn-UZ" sz="2800" b="1" dirty="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 </a:t>
            </a:r>
            <a:endParaRPr lang="uz-Cyrl-UZ" sz="2800" dirty="0"/>
          </a:p>
        </p:txBody>
      </p:sp>
    </p:spTree>
    <p:extLst>
      <p:ext uri="{BB962C8B-B14F-4D97-AF65-F5344CB8AC3E}">
        <p14:creationId xmlns:p14="http://schemas.microsoft.com/office/powerpoint/2010/main" val="1094811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barn(inVertical)">
                                      <p:cBhvr>
                                        <p:cTn id="13" dur="500"/>
                                        <p:tgtEl>
                                          <p:spTgt spid="2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0-#ppt_w/2"/>
                                          </p:val>
                                        </p:tav>
                                        <p:tav tm="100000">
                                          <p:val>
                                            <p:strVal val="#ppt_x"/>
                                          </p:val>
                                        </p:tav>
                                      </p:tavLst>
                                    </p:anim>
                                    <p:anim calcmode="lin" valueType="num">
                                      <p:cBhvr additive="base">
                                        <p:cTn id="19"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nodeType="click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1+#ppt_w/2"/>
                                          </p:val>
                                        </p:tav>
                                        <p:tav tm="100000">
                                          <p:val>
                                            <p:strVal val="#ppt_x"/>
                                          </p:val>
                                        </p:tav>
                                      </p:tavLst>
                                    </p:anim>
                                    <p:anim calcmode="lin" valueType="num">
                                      <p:cBhvr additive="base">
                                        <p:cTn id="25"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barn(inVertical)">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0-#ppt_w/2"/>
                                          </p:val>
                                        </p:tav>
                                        <p:tav tm="100000">
                                          <p:val>
                                            <p:strVal val="#ppt_x"/>
                                          </p:val>
                                        </p:tav>
                                      </p:tavLst>
                                    </p:anim>
                                    <p:anim calcmode="lin" valueType="num">
                                      <p:cBhvr additive="base">
                                        <p:cTn id="36"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6" fill="hold" nodeType="click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1+#ppt_w/2"/>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1000" fill="hold"/>
                                        <p:tgtEl>
                                          <p:spTgt spid="30"/>
                                        </p:tgtEl>
                                        <p:attrNameLst>
                                          <p:attrName>ppt_w</p:attrName>
                                        </p:attrNameLst>
                                      </p:cBhvr>
                                      <p:tavLst>
                                        <p:tav tm="0">
                                          <p:val>
                                            <p:fltVal val="0"/>
                                          </p:val>
                                        </p:tav>
                                        <p:tav tm="100000">
                                          <p:val>
                                            <p:strVal val="#ppt_w"/>
                                          </p:val>
                                        </p:tav>
                                      </p:tavLst>
                                    </p:anim>
                                    <p:anim calcmode="lin" valueType="num">
                                      <p:cBhvr>
                                        <p:cTn id="48" dur="1000" fill="hold"/>
                                        <p:tgtEl>
                                          <p:spTgt spid="30"/>
                                        </p:tgtEl>
                                        <p:attrNameLst>
                                          <p:attrName>ppt_h</p:attrName>
                                        </p:attrNameLst>
                                      </p:cBhvr>
                                      <p:tavLst>
                                        <p:tav tm="0">
                                          <p:val>
                                            <p:fltVal val="0"/>
                                          </p:val>
                                        </p:tav>
                                        <p:tav tm="100000">
                                          <p:val>
                                            <p:strVal val="#ppt_h"/>
                                          </p:val>
                                        </p:tav>
                                      </p:tavLst>
                                    </p:anim>
                                    <p:anim calcmode="lin" valueType="num">
                                      <p:cBhvr>
                                        <p:cTn id="49" dur="1000" fill="hold"/>
                                        <p:tgtEl>
                                          <p:spTgt spid="30"/>
                                        </p:tgtEl>
                                        <p:attrNameLst>
                                          <p:attrName>style.rotation</p:attrName>
                                        </p:attrNameLst>
                                      </p:cBhvr>
                                      <p:tavLst>
                                        <p:tav tm="0">
                                          <p:val>
                                            <p:fltVal val="90"/>
                                          </p:val>
                                        </p:tav>
                                        <p:tav tm="100000">
                                          <p:val>
                                            <p:fltVal val="0"/>
                                          </p:val>
                                        </p:tav>
                                      </p:tavLst>
                                    </p:anim>
                                    <p:animEffect transition="in" filter="fade">
                                      <p:cBhvr>
                                        <p:cTn id="50"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8000"/>
            <a:lum/>
          </a:blip>
          <a:srcRect/>
          <a:stretch>
            <a:fillRect l="-19000" r="-19000"/>
          </a:stretch>
        </a:blipFill>
        <a:effectLst/>
      </p:bgPr>
    </p:bg>
    <p:spTree>
      <p:nvGrpSpPr>
        <p:cNvPr id="1" name=""/>
        <p:cNvGrpSpPr/>
        <p:nvPr/>
      </p:nvGrpSpPr>
      <p:grpSpPr>
        <a:xfrm>
          <a:off x="0" y="0"/>
          <a:ext cx="0" cy="0"/>
          <a:chOff x="0" y="0"/>
          <a:chExt cx="0" cy="0"/>
        </a:xfrm>
      </p:grpSpPr>
      <p:grpSp>
        <p:nvGrpSpPr>
          <p:cNvPr id="3" name="Группа 2"/>
          <p:cNvGrpSpPr/>
          <p:nvPr/>
        </p:nvGrpSpPr>
        <p:grpSpPr>
          <a:xfrm>
            <a:off x="1775521" y="1478346"/>
            <a:ext cx="5934743" cy="1247373"/>
            <a:chOff x="3397" y="1592031"/>
            <a:chExt cx="5934743" cy="1247373"/>
          </a:xfrm>
        </p:grpSpPr>
        <p:sp>
          <p:nvSpPr>
            <p:cNvPr id="4" name="Скругленный прямоугольник 3"/>
            <p:cNvSpPr/>
            <p:nvPr/>
          </p:nvSpPr>
          <p:spPr>
            <a:xfrm>
              <a:off x="3397" y="1592031"/>
              <a:ext cx="5934743" cy="1247373"/>
            </a:xfrm>
            <a:prstGeom prst="roundRect">
              <a:avLst>
                <a:gd name="adj" fmla="val 16670"/>
              </a:avLst>
            </a:pr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sp>
        <p:sp>
          <p:nvSpPr>
            <p:cNvPr id="5" name="Скругленный прямоугольник 4"/>
            <p:cNvSpPr/>
            <p:nvPr/>
          </p:nvSpPr>
          <p:spPr>
            <a:xfrm>
              <a:off x="64300" y="1652934"/>
              <a:ext cx="5812937" cy="11255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en-US" sz="2000" b="1" dirty="0" err="1"/>
                <a:t>shahar</a:t>
              </a:r>
              <a:r>
                <a:rPr lang="en-US" sz="2000" b="1" dirty="0"/>
                <a:t> </a:t>
              </a:r>
              <a:r>
                <a:rPr lang="en-US" sz="2000" b="1" dirty="0" err="1"/>
                <a:t>turmush</a:t>
              </a:r>
              <a:r>
                <a:rPr lang="en-US" sz="2000" b="1" dirty="0"/>
                <a:t> </a:t>
              </a:r>
              <a:r>
                <a:rPr lang="en-US" sz="2000" b="1" dirty="0" err="1"/>
                <a:t>tarzining</a:t>
              </a:r>
              <a:r>
                <a:rPr lang="en-US" sz="2000" b="1" dirty="0"/>
                <a:t> </a:t>
              </a:r>
              <a:r>
                <a:rPr lang="en-US" sz="2000" b="1" dirty="0" err="1"/>
                <a:t>shakllanishn</a:t>
              </a:r>
              <a:r>
                <a:rPr lang="en-US" sz="2000" b="1" dirty="0"/>
                <a:t> </a:t>
              </a:r>
              <a:r>
                <a:rPr lang="en-US" sz="2000" b="1" dirty="0" err="1"/>
                <a:t>sust</a:t>
              </a:r>
              <a:r>
                <a:rPr lang="en-US" sz="2000" b="1" dirty="0"/>
                <a:t>;</a:t>
              </a:r>
              <a:endParaRPr lang="uz-Cyrl-UZ" sz="2000" b="1" dirty="0"/>
            </a:p>
          </p:txBody>
        </p:sp>
      </p:grpSp>
      <p:sp>
        <p:nvSpPr>
          <p:cNvPr id="7" name="Стрелка углом вверх 6"/>
          <p:cNvSpPr/>
          <p:nvPr/>
        </p:nvSpPr>
        <p:spPr>
          <a:xfrm rot="5400000">
            <a:off x="2907267" y="2729303"/>
            <a:ext cx="745687" cy="848939"/>
          </a:xfrm>
          <a:prstGeom prst="bentUpArrow">
            <a:avLst>
              <a:gd name="adj1" fmla="val 32840"/>
              <a:gd name="adj2" fmla="val 25000"/>
              <a:gd name="adj3" fmla="val 35780"/>
            </a:avLst>
          </a:prstGeom>
        </p:spPr>
        <p:style>
          <a:lnRef idx="3">
            <a:schemeClr val="lt1">
              <a:hueOff val="0"/>
              <a:satOff val="0"/>
              <a:lumOff val="0"/>
              <a:alphaOff val="0"/>
            </a:schemeClr>
          </a:lnRef>
          <a:fillRef idx="1">
            <a:schemeClr val="accent1">
              <a:tint val="50000"/>
              <a:hueOff val="0"/>
              <a:satOff val="0"/>
              <a:lumOff val="0"/>
              <a:alphaOff val="0"/>
            </a:schemeClr>
          </a:fillRef>
          <a:effectRef idx="1">
            <a:schemeClr val="accent1">
              <a:tint val="50000"/>
              <a:hueOff val="0"/>
              <a:satOff val="0"/>
              <a:lumOff val="0"/>
              <a:alphaOff val="0"/>
            </a:schemeClr>
          </a:effectRef>
          <a:fontRef idx="minor">
            <a:schemeClr val="lt1">
              <a:hueOff val="0"/>
              <a:satOff val="0"/>
              <a:lumOff val="0"/>
              <a:alphaOff val="0"/>
            </a:schemeClr>
          </a:fontRef>
        </p:style>
      </p:sp>
      <p:grpSp>
        <p:nvGrpSpPr>
          <p:cNvPr id="8" name="Группа 7"/>
          <p:cNvGrpSpPr/>
          <p:nvPr/>
        </p:nvGrpSpPr>
        <p:grpSpPr>
          <a:xfrm>
            <a:off x="3759604" y="2848532"/>
            <a:ext cx="6656877" cy="1300549"/>
            <a:chOff x="6049" y="2241172"/>
            <a:chExt cx="8490894" cy="1877402"/>
          </a:xfrm>
        </p:grpSpPr>
        <p:sp>
          <p:nvSpPr>
            <p:cNvPr id="9" name="Скругленный прямоугольник 8"/>
            <p:cNvSpPr/>
            <p:nvPr/>
          </p:nvSpPr>
          <p:spPr>
            <a:xfrm>
              <a:off x="6049" y="2241172"/>
              <a:ext cx="8490894" cy="1877402"/>
            </a:xfrm>
            <a:prstGeom prst="roundRect">
              <a:avLst>
                <a:gd name="adj" fmla="val 16670"/>
              </a:avLst>
            </a:prstGeom>
          </p:spPr>
          <p:style>
            <a:lnRef idx="3">
              <a:schemeClr val="l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sp>
        <p:sp>
          <p:nvSpPr>
            <p:cNvPr id="10" name="Скругленный прямоугольник 4"/>
            <p:cNvSpPr/>
            <p:nvPr/>
          </p:nvSpPr>
          <p:spPr>
            <a:xfrm>
              <a:off x="97713" y="2332836"/>
              <a:ext cx="8307566" cy="169407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algn="ctr" defTabSz="889000">
                <a:lnSpc>
                  <a:spcPct val="90000"/>
                </a:lnSpc>
                <a:spcBef>
                  <a:spcPct val="0"/>
                </a:spcBef>
                <a:spcAft>
                  <a:spcPct val="35000"/>
                </a:spcAft>
              </a:pPr>
              <a:r>
                <a:rPr lang="en-US" sz="2000" b="1" dirty="0" err="1"/>
                <a:t>tu</a:t>
              </a:r>
              <a:r>
                <a:rPr lang="uz-Cyrl-UZ" sz="2000" b="1" dirty="0"/>
                <a:t>g‘</a:t>
              </a:r>
              <a:r>
                <a:rPr lang="en-US" sz="2000" b="1" dirty="0" err="1"/>
                <a:t>ili</a:t>
              </a:r>
              <a:r>
                <a:rPr lang="uz-Cyrl-UZ" sz="2000" b="1" dirty="0"/>
                <a:t>sh</a:t>
              </a:r>
              <a:r>
                <a:rPr lang="en-US" sz="2000" b="1" dirty="0" err="1"/>
                <a:t>ni</a:t>
              </a:r>
              <a:r>
                <a:rPr lang="en-US" sz="2000" b="1" dirty="0"/>
                <a:t> </a:t>
              </a:r>
              <a:r>
                <a:rPr lang="en-US" sz="2000" b="1" dirty="0" err="1"/>
                <a:t>chek</a:t>
              </a:r>
              <a:r>
                <a:rPr lang="uz-Cyrl-UZ" sz="2000" b="1" dirty="0"/>
                <a:t>lash </a:t>
              </a:r>
              <a:r>
                <a:rPr lang="en-US" sz="2000" b="1" dirty="0" err="1"/>
                <a:t>xaqida</a:t>
              </a:r>
              <a:r>
                <a:rPr lang="en-US" sz="2000" b="1" dirty="0"/>
                <a:t> </a:t>
              </a:r>
              <a:r>
                <a:rPr lang="en-US" sz="2000" b="1" dirty="0" err="1"/>
                <a:t>tushunchalar</a:t>
              </a:r>
              <a:r>
                <a:rPr lang="en-US" sz="2000" b="1" dirty="0"/>
                <a:t> </a:t>
              </a:r>
              <a:r>
                <a:rPr lang="en-US" sz="2000" b="1" dirty="0" err="1"/>
                <a:t>va</a:t>
              </a:r>
              <a:r>
                <a:rPr lang="en-US" sz="2000" b="1" dirty="0"/>
                <a:t> un</a:t>
              </a:r>
              <a:r>
                <a:rPr lang="uz-Cyrl-UZ" sz="2000" b="1" dirty="0"/>
                <a:t>g‘</a:t>
              </a:r>
              <a:r>
                <a:rPr lang="en-US" sz="2000" b="1" dirty="0"/>
                <a:t>a </a:t>
              </a:r>
              <a:r>
                <a:rPr lang="en-US" sz="2000" b="1" dirty="0" err="1"/>
                <a:t>kerakli</a:t>
              </a:r>
              <a:r>
                <a:rPr lang="en-US" sz="2000" b="1" dirty="0"/>
                <a:t> </a:t>
              </a:r>
              <a:r>
                <a:rPr lang="en-US" sz="2000" b="1" dirty="0" err="1"/>
                <a:t>tibbiy</a:t>
              </a:r>
              <a:r>
                <a:rPr lang="en-US" sz="2000" b="1" dirty="0"/>
                <a:t> </a:t>
              </a:r>
              <a:r>
                <a:rPr lang="en-US" sz="2000" b="1" dirty="0" err="1"/>
                <a:t>vosi</a:t>
              </a:r>
              <a:r>
                <a:rPr lang="uz-Cyrl-UZ" sz="2000" b="1" dirty="0"/>
                <a:t>t</a:t>
              </a:r>
              <a:r>
                <a:rPr lang="en-US" sz="2000" b="1" dirty="0"/>
                <a:t>alar </a:t>
              </a:r>
              <a:r>
                <a:rPr lang="uz-Cyrl-UZ" sz="2000" b="1" dirty="0"/>
                <a:t>keng </a:t>
              </a:r>
              <a:r>
                <a:rPr lang="en-US" sz="2000" b="1" dirty="0" err="1"/>
                <a:t>tarqalmaga</a:t>
              </a:r>
              <a:r>
                <a:rPr lang="uz-Cyrl-UZ" sz="2000" b="1" dirty="0"/>
                <a:t>n.</a:t>
              </a:r>
            </a:p>
          </p:txBody>
        </p:sp>
      </p:grpSp>
    </p:spTree>
    <p:extLst>
      <p:ext uri="{BB962C8B-B14F-4D97-AF65-F5344CB8AC3E}">
        <p14:creationId xmlns:p14="http://schemas.microsoft.com/office/powerpoint/2010/main" val="114977985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8000"/>
            <a:lum/>
          </a:blip>
          <a:srcRect/>
          <a:stretch>
            <a:fillRect l="-16000" r="-16000"/>
          </a:stretch>
        </a:blipFill>
        <a:effectLst/>
      </p:bgPr>
    </p:bg>
    <p:spTree>
      <p:nvGrpSpPr>
        <p:cNvPr id="1" name=""/>
        <p:cNvGrpSpPr/>
        <p:nvPr/>
      </p:nvGrpSpPr>
      <p:grpSpPr>
        <a:xfrm>
          <a:off x="0" y="0"/>
          <a:ext cx="0" cy="0"/>
          <a:chOff x="0" y="0"/>
          <a:chExt cx="0" cy="0"/>
        </a:xfrm>
      </p:grpSpPr>
      <p:sp>
        <p:nvSpPr>
          <p:cNvPr id="4" name="Овальная выноска 3"/>
          <p:cNvSpPr/>
          <p:nvPr/>
        </p:nvSpPr>
        <p:spPr>
          <a:xfrm>
            <a:off x="1847528" y="332656"/>
            <a:ext cx="8280920" cy="5328592"/>
          </a:xfrm>
          <a:prstGeom prst="wedgeEllipseCallout">
            <a:avLst/>
          </a:prstGeom>
          <a:solidFill>
            <a:srgbClr val="7030A0">
              <a:alpha val="94000"/>
            </a:srgbClr>
          </a:solidFill>
          <a:effectLst>
            <a:outerShdw blurRad="50800" dist="38100" dir="5400000" algn="t"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uz-Cyrl-UZ">
              <a:solidFill>
                <a:schemeClr val="bg2"/>
              </a:solidFill>
            </a:endParaRPr>
          </a:p>
        </p:txBody>
      </p:sp>
      <p:sp>
        <p:nvSpPr>
          <p:cNvPr id="6" name="Прямоугольник 5"/>
          <p:cNvSpPr/>
          <p:nvPr/>
        </p:nvSpPr>
        <p:spPr>
          <a:xfrm>
            <a:off x="2748136" y="738056"/>
            <a:ext cx="6300192" cy="4524315"/>
          </a:xfrm>
          <a:prstGeom prst="rect">
            <a:avLst/>
          </a:prstGeom>
        </p:spPr>
        <p:txBody>
          <a:bodyPr wrap="square">
            <a:spAutoFit/>
          </a:bodyPr>
          <a:lstStyle/>
          <a:p>
            <a:pPr indent="449580" algn="ctr">
              <a:lnSpc>
                <a:spcPct val="150000"/>
              </a:lnSpc>
            </a:pPr>
            <a:r>
              <a:rPr lang="uz-Cyrl-UZ" sz="2400" b="1" dirty="0">
                <a:solidFill>
                  <a:schemeClr val="bg1"/>
                </a:solidFill>
                <a:latin typeface="Times New Roman" panose="02020603050405020304" pitchFamily="18" charset="0"/>
                <a:ea typeface="Times New Roman" panose="02020603050405020304" pitchFamily="18" charset="0"/>
              </a:rPr>
              <a:t>Ta’kidlab o‘tish lozimki, tug‘ilish darajasining yuqoriligi, bazi demografik oqibatlarni keltirib chikardi. Jumladan, aholining soni tez kupaya borib, ko‘plab yangi oilalar vujudga keladi. Aholi tarkibida bolalar soni yuqori bo‘ladi. Bu demografik oqibatlar esa o‘z o‘rnida qator ijtimoiy-iqtisodiy muammmolarga sabab bo‘ladi.</a:t>
            </a:r>
            <a:endParaRPr lang="uz-Cyrl-UZ" sz="20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012949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Скругленный прямоугольник 4"/>
          <p:cNvSpPr/>
          <p:nvPr/>
        </p:nvSpPr>
        <p:spPr>
          <a:xfrm>
            <a:off x="1631504" y="116632"/>
            <a:ext cx="8784976" cy="33443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ru-RU"/>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37474">
            <a:off x="1740024" y="3789040"/>
            <a:ext cx="4067944" cy="2736304"/>
          </a:xfrm>
          <a:prstGeom prst="rect">
            <a:avLst/>
          </a:prstGeom>
          <a:ln w="228600" cap="sq" cmpd="thickThin">
            <a:solidFill>
              <a:srgbClr val="000000"/>
            </a:solidFill>
            <a:prstDash val="solid"/>
            <a:miter lim="800000"/>
          </a:ln>
          <a:effectLst>
            <a:innerShdw blurRad="76200">
              <a:srgbClr val="000000"/>
            </a:innerShdw>
          </a:effectLst>
        </p:spPr>
      </p:pic>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55127">
            <a:off x="6332276" y="3713043"/>
            <a:ext cx="4032448" cy="2736304"/>
          </a:xfrm>
          <a:prstGeom prst="rect">
            <a:avLst/>
          </a:prstGeom>
          <a:ln w="228600" cap="sq" cmpd="thickThin">
            <a:solidFill>
              <a:srgbClr val="000000"/>
            </a:solidFill>
            <a:prstDash val="solid"/>
            <a:miter lim="800000"/>
          </a:ln>
          <a:effectLst>
            <a:innerShdw blurRad="76200">
              <a:srgbClr val="000000"/>
            </a:innerShdw>
          </a:effectLst>
        </p:spPr>
      </p:pic>
      <p:sp>
        <p:nvSpPr>
          <p:cNvPr id="12" name="Прямоугольник 11"/>
          <p:cNvSpPr/>
          <p:nvPr/>
        </p:nvSpPr>
        <p:spPr>
          <a:xfrm>
            <a:off x="1631504" y="44624"/>
            <a:ext cx="8640960" cy="3416320"/>
          </a:xfrm>
          <a:prstGeom prst="rect">
            <a:avLst/>
          </a:prstGeom>
        </p:spPr>
        <p:txBody>
          <a:bodyPr wrap="square">
            <a:spAutoFit/>
          </a:bodyPr>
          <a:lstStyle/>
          <a:p>
            <a:pPr indent="449580" algn="just">
              <a:lnSpc>
                <a:spcPct val="150000"/>
              </a:lnSpc>
            </a:pPr>
            <a:r>
              <a:rPr lang="uz-Cyrl-UZ" b="1" dirty="0">
                <a:latin typeface="Times New Roman" panose="02020603050405020304" pitchFamily="18" charset="0"/>
                <a:ea typeface="Times New Roman" panose="02020603050405020304" pitchFamily="18" charset="0"/>
              </a:rPr>
              <a:t>Tug‘ilishi yuqori bo‘lgan davlatlarda keyingi 15-20 yil ichida aholi soni yiliga 2,5-3,2 foizdan ko‘payib bormokda. Bugungi kunda 40 dan ortik davlatda tug‘ilishning yig‘indi koeffitsiyenti 4,1-7.5 tashkish etmo</a:t>
            </a:r>
            <a:r>
              <a:rPr lang="uz-Latn-UZ" b="1" dirty="0">
                <a:latin typeface="Times New Roman" panose="02020603050405020304" pitchFamily="18" charset="0"/>
                <a:ea typeface="Times New Roman" panose="02020603050405020304" pitchFamily="18" charset="0"/>
              </a:rPr>
              <a:t>q</a:t>
            </a:r>
            <a:r>
              <a:rPr lang="uz-Cyrl-UZ" b="1" dirty="0">
                <a:latin typeface="Times New Roman" panose="02020603050405020304" pitchFamily="18" charset="0"/>
                <a:ea typeface="Times New Roman" panose="02020603050405020304" pitchFamily="18" charset="0"/>
              </a:rPr>
              <a:t>da. Shuni alohida qayd etish lozimki, keyingi 10 yil ichida dunyodagi tug‘ilish yuqori bo‘lgan davlatlar soni kamaydi. </a:t>
            </a:r>
            <a:r>
              <a:rPr lang="en-US" b="1" dirty="0">
                <a:latin typeface="Times New Roman" panose="02020603050405020304" pitchFamily="18" charset="0"/>
                <a:ea typeface="Times New Roman" panose="02020603050405020304" pitchFamily="18" charset="0"/>
              </a:rPr>
              <a:t>1989 </a:t>
            </a:r>
            <a:r>
              <a:rPr lang="en-US" b="1" dirty="0" err="1">
                <a:latin typeface="Times New Roman" panose="02020603050405020304" pitchFamily="18" charset="0"/>
                <a:ea typeface="Times New Roman" panose="02020603050405020304" pitchFamily="18" charset="0"/>
              </a:rPr>
              <a:t>yili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bunday</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davlatlar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goni</a:t>
            </a:r>
            <a:r>
              <a:rPr lang="en-US" b="1" dirty="0">
                <a:latin typeface="Times New Roman" panose="02020603050405020304" pitchFamily="18" charset="0"/>
                <a:ea typeface="Times New Roman" panose="02020603050405020304" pitchFamily="18" charset="0"/>
              </a:rPr>
              <a:t> 79 </a:t>
            </a:r>
            <a:r>
              <a:rPr lang="en-US" b="1" dirty="0" err="1">
                <a:latin typeface="Times New Roman" panose="02020603050405020304" pitchFamily="18" charset="0"/>
                <a:ea typeface="Times New Roman" panose="02020603050405020304" pitchFamily="18" charset="0"/>
              </a:rPr>
              <a:t>ni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tashk</a:t>
            </a:r>
            <a:r>
              <a:rPr lang="uz-Cyrl-UZ" b="1" dirty="0">
                <a:latin typeface="Times New Roman" panose="02020603050405020304" pitchFamily="18" charset="0"/>
                <a:ea typeface="Times New Roman" panose="02020603050405020304" pitchFamily="18" charset="0"/>
              </a:rPr>
              <a:t>i</a:t>
            </a:r>
            <a:r>
              <a:rPr lang="en-US" b="1" dirty="0">
                <a:latin typeface="Times New Roman" panose="02020603050405020304" pitchFamily="18" charset="0"/>
                <a:ea typeface="Times New Roman" panose="02020603050405020304" pitchFamily="18" charset="0"/>
              </a:rPr>
              <a:t>l e</a:t>
            </a:r>
            <a:r>
              <a:rPr lang="uz-Cyrl-UZ" b="1" dirty="0">
                <a:latin typeface="Times New Roman" panose="02020603050405020304" pitchFamily="18" charset="0"/>
                <a:ea typeface="Times New Roman" panose="02020603050405020304" pitchFamily="18" charset="0"/>
              </a:rPr>
              <a:t>tgan </a:t>
            </a:r>
            <a:r>
              <a:rPr lang="en-US" b="1" dirty="0" err="1">
                <a:latin typeface="Times New Roman" panose="02020603050405020304" pitchFamily="18" charset="0"/>
                <a:ea typeface="Times New Roman" panose="02020603050405020304" pitchFamily="18" charset="0"/>
              </a:rPr>
              <a:t>bo‘lsa</a:t>
            </a:r>
            <a:r>
              <a:rPr lang="uz-Cyrl-UZ" b="1" dirty="0">
                <a:latin typeface="Times New Roman" panose="02020603050405020304" pitchFamily="18" charset="0"/>
                <a:ea typeface="Times New Roman" panose="02020603050405020304" pitchFamily="18" charset="0"/>
              </a:rPr>
              <a:t>,</a:t>
            </a:r>
            <a:r>
              <a:rPr lang="en-US" b="1" dirty="0">
                <a:latin typeface="Times New Roman" panose="02020603050405020304" pitchFamily="18" charset="0"/>
                <a:ea typeface="Times New Roman" panose="02020603050405020304" pitchFamily="18" charset="0"/>
              </a:rPr>
              <a:t> 20</a:t>
            </a:r>
            <a:r>
              <a:rPr lang="uz-Cyrl-UZ" b="1" dirty="0">
                <a:latin typeface="Times New Roman" panose="02020603050405020304" pitchFamily="18" charset="0"/>
                <a:ea typeface="Times New Roman" panose="02020603050405020304" pitchFamily="18" charset="0"/>
              </a:rPr>
              <a:t>1</a:t>
            </a:r>
            <a:r>
              <a:rPr lang="en-US" b="1" dirty="0">
                <a:latin typeface="Times New Roman" panose="02020603050405020304" pitchFamily="18" charset="0"/>
                <a:ea typeface="Times New Roman" panose="02020603050405020304" pitchFamily="18" charset="0"/>
              </a:rPr>
              <a:t>5 </a:t>
            </a:r>
            <a:r>
              <a:rPr lang="en-US" b="1" dirty="0" err="1">
                <a:latin typeface="Times New Roman" panose="02020603050405020304" pitchFamily="18" charset="0"/>
                <a:ea typeface="Times New Roman" panose="02020603050405020304" pitchFamily="18" charset="0"/>
              </a:rPr>
              <a:t>yili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ularning</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soni</a:t>
            </a:r>
            <a:r>
              <a:rPr lang="en-US" b="1" dirty="0">
                <a:latin typeface="Times New Roman" panose="02020603050405020304" pitchFamily="18" charset="0"/>
                <a:ea typeface="Times New Roman" panose="02020603050405020304" pitchFamily="18" charset="0"/>
              </a:rPr>
              <a:t> 27 </a:t>
            </a:r>
            <a:r>
              <a:rPr lang="en-US" b="1" dirty="0" err="1">
                <a:latin typeface="Times New Roman" panose="02020603050405020304" pitchFamily="18" charset="0"/>
                <a:ea typeface="Times New Roman" panose="02020603050405020304" pitchFamily="18" charset="0"/>
              </a:rPr>
              <a:t>taga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kamaydi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va</a:t>
            </a:r>
            <a:r>
              <a:rPr lang="en-US" b="1" dirty="0">
                <a:latin typeface="Times New Roman" panose="02020603050405020304" pitchFamily="18" charset="0"/>
                <a:ea typeface="Times New Roman" panose="02020603050405020304" pitchFamily="18" charset="0"/>
              </a:rPr>
              <a:t> 42 </a:t>
            </a:r>
            <a:r>
              <a:rPr lang="en-US" b="1" dirty="0" err="1">
                <a:latin typeface="Times New Roman" panose="02020603050405020304" pitchFamily="18" charset="0"/>
                <a:ea typeface="Times New Roman" panose="02020603050405020304" pitchFamily="18" charset="0"/>
              </a:rPr>
              <a:t>tani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tash</a:t>
            </a:r>
            <a:r>
              <a:rPr lang="uz-Cyrl-UZ" b="1" dirty="0">
                <a:latin typeface="Times New Roman" panose="02020603050405020304" pitchFamily="18" charset="0"/>
                <a:ea typeface="Times New Roman" panose="02020603050405020304" pitchFamily="18" charset="0"/>
              </a:rPr>
              <a:t>k</a:t>
            </a:r>
            <a:r>
              <a:rPr lang="en-US" b="1" dirty="0" err="1">
                <a:latin typeface="Times New Roman" panose="02020603050405020304" pitchFamily="18" charset="0"/>
                <a:ea typeface="Times New Roman" panose="02020603050405020304" pitchFamily="18" charset="0"/>
              </a:rPr>
              <a:t>i</a:t>
            </a:r>
            <a:r>
              <a:rPr lang="uz-Cyrl-UZ" b="1" dirty="0">
                <a:latin typeface="Times New Roman" panose="02020603050405020304" pitchFamily="18" charset="0"/>
                <a:ea typeface="Times New Roman" panose="02020603050405020304" pitchFamily="18" charset="0"/>
              </a:rPr>
              <a:t>l e</a:t>
            </a:r>
            <a:r>
              <a:rPr lang="en-US" b="1" dirty="0" err="1">
                <a:latin typeface="Times New Roman" panose="02020603050405020304" pitchFamily="18" charset="0"/>
                <a:ea typeface="Times New Roman" panose="02020603050405020304" pitchFamily="18" charset="0"/>
              </a:rPr>
              <a:t>tdi</a:t>
            </a:r>
            <a:r>
              <a:rPr lang="en-US" b="1" dirty="0">
                <a:latin typeface="Times New Roman" panose="02020603050405020304" pitchFamily="18" charset="0"/>
                <a:ea typeface="Times New Roman" panose="02020603050405020304" pitchFamily="18" charset="0"/>
              </a:rPr>
              <a:t>. Agar 1989 </a:t>
            </a:r>
            <a:r>
              <a:rPr lang="en-US" b="1" dirty="0" err="1">
                <a:latin typeface="Times New Roman" panose="02020603050405020304" pitchFamily="18" charset="0"/>
                <a:ea typeface="Times New Roman" panose="02020603050405020304" pitchFamily="18" charset="0"/>
              </a:rPr>
              <a:t>yili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ushbu</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davlatlarda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istiqomat</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etuvchi</a:t>
            </a:r>
            <a:r>
              <a:rPr lang="en-US" b="1" dirty="0">
                <a:latin typeface="Times New Roman" panose="02020603050405020304" pitchFamily="18" charset="0"/>
                <a:ea typeface="Times New Roman" panose="02020603050405020304" pitchFamily="18" charset="0"/>
              </a:rPr>
              <a:t> </a:t>
            </a:r>
            <a:r>
              <a:rPr lang="uz-Cyrl-UZ" b="1" dirty="0">
                <a:latin typeface="Times New Roman" panose="02020603050405020304" pitchFamily="18" charset="0"/>
                <a:ea typeface="Times New Roman" panose="02020603050405020304" pitchFamily="18" charset="0"/>
              </a:rPr>
              <a:t>ah</a:t>
            </a:r>
            <a:r>
              <a:rPr lang="en-US" b="1" dirty="0" err="1">
                <a:latin typeface="Times New Roman" panose="02020603050405020304" pitchFamily="18" charset="0"/>
                <a:ea typeface="Times New Roman" panose="02020603050405020304" pitchFamily="18" charset="0"/>
              </a:rPr>
              <a:t>ol</a:t>
            </a:r>
            <a:r>
              <a:rPr lang="uz-Cyrl-UZ" b="1" dirty="0">
                <a:latin typeface="Times New Roman" panose="02020603050405020304" pitchFamily="18" charset="0"/>
                <a:ea typeface="Times New Roman" panose="02020603050405020304" pitchFamily="18" charset="0"/>
              </a:rPr>
              <a:t>i </a:t>
            </a:r>
            <a:r>
              <a:rPr lang="en-US" b="1" dirty="0" err="1">
                <a:latin typeface="Times New Roman" panose="02020603050405020304" pitchFamily="18" charset="0"/>
                <a:ea typeface="Times New Roman" panose="02020603050405020304" pitchFamily="18" charset="0"/>
              </a:rPr>
              <a:t>salmo</a:t>
            </a:r>
            <a:r>
              <a:rPr lang="uz-Cyrl-UZ" b="1" dirty="0">
                <a:latin typeface="Times New Roman" panose="02020603050405020304" pitchFamily="18" charset="0"/>
                <a:ea typeface="Times New Roman" panose="02020603050405020304" pitchFamily="18" charset="0"/>
              </a:rPr>
              <a:t>g‘</a:t>
            </a:r>
            <a:r>
              <a:rPr lang="en-US" b="1" dirty="0" err="1">
                <a:latin typeface="Times New Roman" panose="02020603050405020304" pitchFamily="18" charset="0"/>
                <a:ea typeface="Times New Roman" panose="02020603050405020304" pitchFamily="18" charset="0"/>
              </a:rPr>
              <a:t>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dunyo</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aholisining</a:t>
            </a:r>
            <a:r>
              <a:rPr lang="en-US" b="1" dirty="0">
                <a:latin typeface="Times New Roman" panose="02020603050405020304" pitchFamily="18" charset="0"/>
                <a:ea typeface="Times New Roman" panose="02020603050405020304" pitchFamily="18" charset="0"/>
              </a:rPr>
              <a:t> 23 </a:t>
            </a:r>
            <a:r>
              <a:rPr lang="en-US" b="1" dirty="0" err="1">
                <a:latin typeface="Times New Roman" panose="02020603050405020304" pitchFamily="18" charset="0"/>
                <a:ea typeface="Times New Roman" panose="02020603050405020304" pitchFamily="18" charset="0"/>
              </a:rPr>
              <a:t>foizini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tash</a:t>
            </a:r>
            <a:r>
              <a:rPr lang="uz-Cyrl-UZ" b="1" dirty="0">
                <a:latin typeface="Times New Roman" panose="02020603050405020304" pitchFamily="18" charset="0"/>
                <a:ea typeface="Times New Roman" panose="02020603050405020304" pitchFamily="18" charset="0"/>
              </a:rPr>
              <a:t>k</a:t>
            </a:r>
            <a:r>
              <a:rPr lang="en-US" b="1" dirty="0" err="1">
                <a:latin typeface="Times New Roman" panose="02020603050405020304" pitchFamily="18" charset="0"/>
                <a:ea typeface="Times New Roman" panose="02020603050405020304" pitchFamily="18" charset="0"/>
              </a:rPr>
              <a:t>il</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etgan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bo‘lsa</a:t>
            </a:r>
            <a:r>
              <a:rPr lang="en-US" b="1" dirty="0">
                <a:latin typeface="Times New Roman" panose="02020603050405020304" pitchFamily="18" charset="0"/>
                <a:ea typeface="Times New Roman" panose="02020603050405020304" pitchFamily="18" charset="0"/>
              </a:rPr>
              <a:t>, 2015 </a:t>
            </a:r>
            <a:r>
              <a:rPr lang="en-US" b="1" dirty="0" err="1">
                <a:latin typeface="Times New Roman" panose="02020603050405020304" pitchFamily="18" charset="0"/>
                <a:ea typeface="Times New Roman" panose="02020603050405020304" pitchFamily="18" charset="0"/>
              </a:rPr>
              <a:t>yilga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kelib</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bu</a:t>
            </a:r>
            <a:r>
              <a:rPr lang="en-US" b="1" dirty="0">
                <a:latin typeface="Times New Roman" panose="02020603050405020304" pitchFamily="18" charset="0"/>
                <a:ea typeface="Times New Roman" panose="02020603050405020304" pitchFamily="18" charset="0"/>
              </a:rPr>
              <a:t> k</a:t>
            </a:r>
            <a:r>
              <a:rPr lang="uz-Cyrl-UZ" b="1" dirty="0">
                <a:latin typeface="Times New Roman" panose="02020603050405020304" pitchFamily="18" charset="0"/>
                <a:ea typeface="Times New Roman" panose="02020603050405020304" pitchFamily="18" charset="0"/>
              </a:rPr>
              <a:t>o‘</a:t>
            </a:r>
            <a:r>
              <a:rPr lang="en-US" b="1" dirty="0" err="1">
                <a:latin typeface="Times New Roman" panose="02020603050405020304" pitchFamily="18" charset="0"/>
                <a:ea typeface="Times New Roman" panose="02020603050405020304" pitchFamily="18" charset="0"/>
              </a:rPr>
              <a:t>rsatkich</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deyarli</a:t>
            </a:r>
            <a:r>
              <a:rPr lang="en-US" b="1" dirty="0">
                <a:latin typeface="Times New Roman" panose="02020603050405020304" pitchFamily="18" charset="0"/>
                <a:ea typeface="Times New Roman" panose="02020603050405020304" pitchFamily="18" charset="0"/>
              </a:rPr>
              <a:t> 14 </a:t>
            </a:r>
            <a:r>
              <a:rPr lang="en-US" b="1" dirty="0" err="1">
                <a:latin typeface="Times New Roman" panose="02020603050405020304" pitchFamily="18" charset="0"/>
                <a:ea typeface="Times New Roman" panose="02020603050405020304" pitchFamily="18" charset="0"/>
              </a:rPr>
              <a:t>foizni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tash</a:t>
            </a:r>
            <a:r>
              <a:rPr lang="uz-Cyrl-UZ" b="1" dirty="0">
                <a:latin typeface="Times New Roman" panose="02020603050405020304" pitchFamily="18" charset="0"/>
                <a:ea typeface="Times New Roman" panose="02020603050405020304" pitchFamily="18" charset="0"/>
              </a:rPr>
              <a:t>kil </a:t>
            </a:r>
            <a:r>
              <a:rPr lang="en-US" b="1" dirty="0" err="1">
                <a:latin typeface="Times New Roman" panose="02020603050405020304" pitchFamily="18" charset="0"/>
                <a:ea typeface="Times New Roman" panose="02020603050405020304" pitchFamily="18" charset="0"/>
              </a:rPr>
              <a:t>etdi</a:t>
            </a:r>
            <a:r>
              <a:rPr lang="en-US" b="1" dirty="0">
                <a:latin typeface="Times New Roman" panose="02020603050405020304" pitchFamily="18" charset="0"/>
                <a:ea typeface="Times New Roman" panose="02020603050405020304" pitchFamily="18" charset="0"/>
              </a:rPr>
              <a:t>.</a:t>
            </a:r>
            <a:endParaRPr lang="uz-Cyrl-UZ" sz="16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24186124"/>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fltVal val="0"/>
                                          </p:val>
                                        </p:tav>
                                        <p:tav tm="100000">
                                          <p:val>
                                            <p:strVal val="#ppt_w"/>
                                          </p:val>
                                        </p:tav>
                                      </p:tavLst>
                                    </p:anim>
                                    <p:anim calcmode="lin" valueType="num">
                                      <p:cBhvr>
                                        <p:cTn id="19" dur="1000" fill="hold"/>
                                        <p:tgtEl>
                                          <p:spTgt spid="9"/>
                                        </p:tgtEl>
                                        <p:attrNameLst>
                                          <p:attrName>ppt_h</p:attrName>
                                        </p:attrNameLst>
                                      </p:cBhvr>
                                      <p:tavLst>
                                        <p:tav tm="0">
                                          <p:val>
                                            <p:fltVal val="0"/>
                                          </p:val>
                                        </p:tav>
                                        <p:tav tm="100000">
                                          <p:val>
                                            <p:strVal val="#ppt_h"/>
                                          </p:val>
                                        </p:tav>
                                      </p:tavLst>
                                    </p:anim>
                                    <p:anim calcmode="lin" valueType="num">
                                      <p:cBhvr>
                                        <p:cTn id="20" dur="1000" fill="hold"/>
                                        <p:tgtEl>
                                          <p:spTgt spid="9"/>
                                        </p:tgtEl>
                                        <p:attrNameLst>
                                          <p:attrName>style.rotation</p:attrName>
                                        </p:attrNameLst>
                                      </p:cBhvr>
                                      <p:tavLst>
                                        <p:tav tm="0">
                                          <p:val>
                                            <p:fltVal val="90"/>
                                          </p:val>
                                        </p:tav>
                                        <p:tav tm="100000">
                                          <p:val>
                                            <p:fltVal val="0"/>
                                          </p:val>
                                        </p:tav>
                                      </p:tavLst>
                                    </p:anim>
                                    <p:animEffect transition="in" filter="fade">
                                      <p:cBhvr>
                                        <p:cTn id="21" dur="10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6"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5" name="Группа 4"/>
          <p:cNvGrpSpPr/>
          <p:nvPr/>
        </p:nvGrpSpPr>
        <p:grpSpPr>
          <a:xfrm>
            <a:off x="7769448" y="2077744"/>
            <a:ext cx="2500633" cy="3579446"/>
            <a:chOff x="2931367" y="1857939"/>
            <a:chExt cx="1904237" cy="2188778"/>
          </a:xfrm>
        </p:grpSpPr>
        <p:sp>
          <p:nvSpPr>
            <p:cNvPr id="6" name="Шестиугольник 5"/>
            <p:cNvSpPr/>
            <p:nvPr/>
          </p:nvSpPr>
          <p:spPr>
            <a:xfrm rot="5400000">
              <a:off x="2789097" y="2000209"/>
              <a:ext cx="2188778" cy="1904237"/>
            </a:xfrm>
            <a:prstGeom prst="hexagon">
              <a:avLst>
                <a:gd name="adj" fmla="val 25000"/>
                <a:gd name="vf" fmla="val 115470"/>
              </a:avLst>
            </a:prstGeom>
          </p:spPr>
          <p:style>
            <a:lnRef idx="1">
              <a:schemeClr val="accent5"/>
            </a:lnRef>
            <a:fillRef idx="2">
              <a:schemeClr val="accent5"/>
            </a:fillRef>
            <a:effectRef idx="1">
              <a:schemeClr val="accent5"/>
            </a:effectRef>
            <a:fontRef idx="minor">
              <a:schemeClr val="dk1"/>
            </a:fontRef>
          </p:style>
        </p:sp>
        <p:sp>
          <p:nvSpPr>
            <p:cNvPr id="7" name="Шестиугольник 4"/>
            <p:cNvSpPr/>
            <p:nvPr/>
          </p:nvSpPr>
          <p:spPr>
            <a:xfrm>
              <a:off x="3228111" y="2199024"/>
              <a:ext cx="1310749" cy="1506608"/>
            </a:xfrm>
            <a:prstGeom prst="rect">
              <a:avLst/>
            </a:prstGeom>
          </p:spPr>
          <p:style>
            <a:lnRef idx="1">
              <a:schemeClr val="accent5"/>
            </a:lnRef>
            <a:fillRef idx="2">
              <a:schemeClr val="accent5"/>
            </a:fillRef>
            <a:effectRef idx="1">
              <a:schemeClr val="accent5"/>
            </a:effectRef>
            <a:fontRef idx="minor">
              <a:schemeClr val="dk1"/>
            </a:fontRef>
          </p:style>
          <p:txBody>
            <a:bodyPr spcFirstLastPara="0" vert="horz" wrap="square" lIns="106680" tIns="106680" rIns="106680" bIns="106680" numCol="1" spcCol="1270" anchor="ctr" anchorCtr="0">
              <a:noAutofit/>
            </a:bodyPr>
            <a:lstStyle/>
            <a:p>
              <a:pPr algn="ctr" defTabSz="1244600">
                <a:lnSpc>
                  <a:spcPct val="90000"/>
                </a:lnSpc>
                <a:spcBef>
                  <a:spcPct val="0"/>
                </a:spcBef>
                <a:spcAft>
                  <a:spcPct val="35000"/>
                </a:spcAft>
              </a:pPr>
              <a:endParaRPr lang="uz-Cyrl-UZ" sz="2800" dirty="0"/>
            </a:p>
          </p:txBody>
        </p:sp>
      </p:grpSp>
      <p:grpSp>
        <p:nvGrpSpPr>
          <p:cNvPr id="8" name="Группа 7"/>
          <p:cNvGrpSpPr/>
          <p:nvPr/>
        </p:nvGrpSpPr>
        <p:grpSpPr>
          <a:xfrm>
            <a:off x="1925344" y="2060849"/>
            <a:ext cx="2574068" cy="3587285"/>
            <a:chOff x="2931367" y="1857939"/>
            <a:chExt cx="1904237" cy="2188778"/>
          </a:xfrm>
        </p:grpSpPr>
        <p:sp>
          <p:nvSpPr>
            <p:cNvPr id="9" name="Шестиугольник 8"/>
            <p:cNvSpPr/>
            <p:nvPr/>
          </p:nvSpPr>
          <p:spPr>
            <a:xfrm rot="5400000">
              <a:off x="2789097" y="2000209"/>
              <a:ext cx="2188778" cy="1904237"/>
            </a:xfrm>
            <a:prstGeom prst="hexagon">
              <a:avLst>
                <a:gd name="adj" fmla="val 25000"/>
                <a:gd name="vf" fmla="val 115470"/>
              </a:avLst>
            </a:prstGeom>
          </p:spPr>
          <p:style>
            <a:lnRef idx="1">
              <a:schemeClr val="accent5"/>
            </a:lnRef>
            <a:fillRef idx="2">
              <a:schemeClr val="accent5"/>
            </a:fillRef>
            <a:effectRef idx="1">
              <a:schemeClr val="accent5"/>
            </a:effectRef>
            <a:fontRef idx="minor">
              <a:schemeClr val="dk1"/>
            </a:fontRef>
          </p:style>
        </p:sp>
        <p:sp>
          <p:nvSpPr>
            <p:cNvPr id="10" name="Шестиугольник 4"/>
            <p:cNvSpPr/>
            <p:nvPr/>
          </p:nvSpPr>
          <p:spPr>
            <a:xfrm>
              <a:off x="3228111" y="2199024"/>
              <a:ext cx="1310749" cy="1506608"/>
            </a:xfrm>
            <a:prstGeom prst="rect">
              <a:avLst/>
            </a:prstGeom>
          </p:spPr>
          <p:style>
            <a:lnRef idx="1">
              <a:schemeClr val="accent5"/>
            </a:lnRef>
            <a:fillRef idx="2">
              <a:schemeClr val="accent5"/>
            </a:fillRef>
            <a:effectRef idx="1">
              <a:schemeClr val="accent5"/>
            </a:effectRef>
            <a:fontRef idx="minor">
              <a:schemeClr val="dk1"/>
            </a:fontRef>
          </p:style>
          <p:txBody>
            <a:bodyPr spcFirstLastPara="0" vert="horz" wrap="square" lIns="106680" tIns="106680" rIns="106680" bIns="106680" numCol="1" spcCol="1270" anchor="ctr" anchorCtr="0">
              <a:noAutofit/>
            </a:bodyPr>
            <a:lstStyle/>
            <a:p>
              <a:pPr algn="ctr" defTabSz="1244600">
                <a:lnSpc>
                  <a:spcPct val="90000"/>
                </a:lnSpc>
                <a:spcBef>
                  <a:spcPct val="0"/>
                </a:spcBef>
                <a:spcAft>
                  <a:spcPct val="35000"/>
                </a:spcAft>
              </a:pPr>
              <a:endParaRPr lang="uz-Cyrl-UZ" sz="2800" dirty="0"/>
            </a:p>
          </p:txBody>
        </p:sp>
      </p:grpSp>
      <p:grpSp>
        <p:nvGrpSpPr>
          <p:cNvPr id="11" name="Группа 10"/>
          <p:cNvGrpSpPr/>
          <p:nvPr/>
        </p:nvGrpSpPr>
        <p:grpSpPr>
          <a:xfrm>
            <a:off x="4783470" y="2564906"/>
            <a:ext cx="2608674" cy="3672407"/>
            <a:chOff x="2931367" y="1857939"/>
            <a:chExt cx="1904237" cy="2188778"/>
          </a:xfrm>
        </p:grpSpPr>
        <p:sp>
          <p:nvSpPr>
            <p:cNvPr id="12" name="Шестиугольник 11"/>
            <p:cNvSpPr/>
            <p:nvPr/>
          </p:nvSpPr>
          <p:spPr>
            <a:xfrm rot="5400000">
              <a:off x="2789097" y="2000209"/>
              <a:ext cx="2188778" cy="1904237"/>
            </a:xfrm>
            <a:prstGeom prst="hexagon">
              <a:avLst>
                <a:gd name="adj" fmla="val 25000"/>
                <a:gd name="vf" fmla="val 115470"/>
              </a:avLst>
            </a:prstGeom>
          </p:spPr>
          <p:style>
            <a:lnRef idx="1">
              <a:schemeClr val="accent5"/>
            </a:lnRef>
            <a:fillRef idx="2">
              <a:schemeClr val="accent5"/>
            </a:fillRef>
            <a:effectRef idx="1">
              <a:schemeClr val="accent5"/>
            </a:effectRef>
            <a:fontRef idx="minor">
              <a:schemeClr val="dk1"/>
            </a:fontRef>
          </p:style>
        </p:sp>
        <p:sp>
          <p:nvSpPr>
            <p:cNvPr id="13" name="Шестиугольник 4"/>
            <p:cNvSpPr/>
            <p:nvPr/>
          </p:nvSpPr>
          <p:spPr>
            <a:xfrm>
              <a:off x="3228111" y="2199024"/>
              <a:ext cx="1310749" cy="1506608"/>
            </a:xfrm>
            <a:prstGeom prst="rect">
              <a:avLst/>
            </a:prstGeom>
          </p:spPr>
          <p:style>
            <a:lnRef idx="1">
              <a:schemeClr val="accent5"/>
            </a:lnRef>
            <a:fillRef idx="2">
              <a:schemeClr val="accent5"/>
            </a:fillRef>
            <a:effectRef idx="1">
              <a:schemeClr val="accent5"/>
            </a:effectRef>
            <a:fontRef idx="minor">
              <a:schemeClr val="dk1"/>
            </a:fontRef>
          </p:style>
          <p:txBody>
            <a:bodyPr spcFirstLastPara="0" vert="horz" wrap="square" lIns="106680" tIns="106680" rIns="106680" bIns="106680" numCol="1" spcCol="1270" anchor="ctr" anchorCtr="0">
              <a:noAutofit/>
            </a:bodyPr>
            <a:lstStyle/>
            <a:p>
              <a:pPr algn="ctr" defTabSz="1244600">
                <a:lnSpc>
                  <a:spcPct val="90000"/>
                </a:lnSpc>
                <a:spcBef>
                  <a:spcPct val="0"/>
                </a:spcBef>
                <a:spcAft>
                  <a:spcPct val="35000"/>
                </a:spcAft>
              </a:pPr>
              <a:endParaRPr lang="uz-Cyrl-UZ" sz="2800" dirty="0"/>
            </a:p>
          </p:txBody>
        </p:sp>
      </p:grpSp>
      <p:sp>
        <p:nvSpPr>
          <p:cNvPr id="21" name="Скругленный прямоугольник 20"/>
          <p:cNvSpPr/>
          <p:nvPr/>
        </p:nvSpPr>
        <p:spPr>
          <a:xfrm>
            <a:off x="2135561" y="319570"/>
            <a:ext cx="7985657" cy="1368152"/>
          </a:xfrm>
          <a:prstGeom prst="roundRect">
            <a:avLst/>
          </a:prstGeom>
          <a:solidFill>
            <a:srgbClr val="FFFF00">
              <a:alpha val="69000"/>
            </a:srgbClr>
          </a:solidFill>
          <a:ln>
            <a:solidFill>
              <a:schemeClr val="accent1">
                <a:shade val="50000"/>
                <a:alpha val="7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sz="2800" b="1" dirty="0">
              <a:solidFill>
                <a:srgbClr val="FFFF00"/>
              </a:solidFill>
              <a:latin typeface="Times New Roman" panose="02020603050405020304" pitchFamily="18" charset="0"/>
              <a:cs typeface="Times New Roman" panose="02020603050405020304" pitchFamily="18" charset="0"/>
            </a:endParaRPr>
          </a:p>
        </p:txBody>
      </p:sp>
      <p:sp>
        <p:nvSpPr>
          <p:cNvPr id="23" name="Прямоугольник 22"/>
          <p:cNvSpPr/>
          <p:nvPr/>
        </p:nvSpPr>
        <p:spPr>
          <a:xfrm>
            <a:off x="2148000" y="2492896"/>
            <a:ext cx="1931776" cy="2677656"/>
          </a:xfrm>
          <a:prstGeom prst="rect">
            <a:avLst/>
          </a:prstGeom>
        </p:spPr>
        <p:txBody>
          <a:bodyPr wrap="square">
            <a:spAutoFit/>
          </a:bodyPr>
          <a:lstStyle/>
          <a:p>
            <a:pPr marL="342900" indent="-342900" algn="ctr">
              <a:lnSpc>
                <a:spcPct val="150000"/>
              </a:lnSpc>
              <a:buFont typeface="Wingdings" panose="05000000000000000000" pitchFamily="2" charset="2"/>
              <a:buChar char=""/>
            </a:pPr>
            <a:r>
              <a:rPr lang="uz-Cyrl-UZ" sz="1600" b="1" dirty="0">
                <a:latin typeface="Times New Roman" panose="02020603050405020304" pitchFamily="18" charset="0"/>
                <a:ea typeface="Times New Roman" panose="02020603050405020304" pitchFamily="18" charset="0"/>
              </a:rPr>
              <a:t>tug‘ilishning yig‘indi koeffitsiyenti 2,1 dan past bo‘lsa, tug‘ilish darajasi past sanaladi;</a:t>
            </a:r>
            <a:endParaRPr lang="uz-Cyrl-UZ" sz="1400" b="1" dirty="0">
              <a:latin typeface="Times New Roman" panose="02020603050405020304" pitchFamily="18" charset="0"/>
              <a:ea typeface="Times New Roman" panose="02020603050405020304" pitchFamily="18" charset="0"/>
            </a:endParaRPr>
          </a:p>
        </p:txBody>
      </p:sp>
      <p:sp>
        <p:nvSpPr>
          <p:cNvPr id="24" name="Прямоугольник 23"/>
          <p:cNvSpPr/>
          <p:nvPr/>
        </p:nvSpPr>
        <p:spPr>
          <a:xfrm>
            <a:off x="5087888" y="3146192"/>
            <a:ext cx="1872208" cy="1938992"/>
          </a:xfrm>
          <a:prstGeom prst="rect">
            <a:avLst/>
          </a:prstGeom>
        </p:spPr>
        <p:txBody>
          <a:bodyPr wrap="square">
            <a:spAutoFit/>
          </a:bodyPr>
          <a:lstStyle/>
          <a:p>
            <a:pPr marL="342900" indent="-342900" algn="ctr">
              <a:lnSpc>
                <a:spcPct val="150000"/>
              </a:lnSpc>
              <a:buFont typeface="Wingdings" panose="05000000000000000000" pitchFamily="2" charset="2"/>
              <a:buChar char=""/>
            </a:pPr>
            <a:r>
              <a:rPr lang="uz-Cyrl-UZ" sz="1600" b="1" dirty="0">
                <a:latin typeface="Times New Roman" panose="02020603050405020304" pitchFamily="18" charset="0"/>
                <a:ea typeface="Times New Roman" panose="02020603050405020304" pitchFamily="18" charset="0"/>
              </a:rPr>
              <a:t>2,1-4,0 bo‘lsa, tug‘ilish darajasi o‘rtacha bo‘ladi;</a:t>
            </a:r>
            <a:endParaRPr lang="uz-Cyrl-UZ" sz="1400" b="1" dirty="0">
              <a:latin typeface="Times New Roman" panose="02020603050405020304" pitchFamily="18" charset="0"/>
              <a:ea typeface="Times New Roman" panose="02020603050405020304" pitchFamily="18" charset="0"/>
            </a:endParaRPr>
          </a:p>
        </p:txBody>
      </p:sp>
      <p:sp>
        <p:nvSpPr>
          <p:cNvPr id="25" name="Прямоугольник 24"/>
          <p:cNvSpPr/>
          <p:nvPr/>
        </p:nvSpPr>
        <p:spPr>
          <a:xfrm>
            <a:off x="8016802" y="2564905"/>
            <a:ext cx="1895622" cy="2585323"/>
          </a:xfrm>
          <a:prstGeom prst="rect">
            <a:avLst/>
          </a:prstGeom>
        </p:spPr>
        <p:txBody>
          <a:bodyPr wrap="square">
            <a:spAutoFit/>
          </a:bodyPr>
          <a:lstStyle/>
          <a:p>
            <a:pPr marL="342900" indent="-342900" algn="ctr">
              <a:lnSpc>
                <a:spcPct val="150000"/>
              </a:lnSpc>
              <a:buFont typeface="Wingdings" panose="05000000000000000000" pitchFamily="2" charset="2"/>
              <a:buChar char=""/>
            </a:pPr>
            <a:r>
              <a:rPr lang="uz-Cyrl-UZ" b="1" dirty="0">
                <a:latin typeface="Times New Roman" panose="02020603050405020304" pitchFamily="18" charset="0"/>
                <a:ea typeface="Times New Roman" panose="02020603050405020304" pitchFamily="18" charset="0"/>
              </a:rPr>
              <a:t>4,1 va undan yuqori bo‘lsa, tug‘ilish darajasi yuqori hisoblanadi. </a:t>
            </a:r>
            <a:endParaRPr lang="uz-Cyrl-UZ" sz="1600" b="1" dirty="0">
              <a:latin typeface="Times New Roman" panose="02020603050405020304" pitchFamily="18" charset="0"/>
              <a:ea typeface="Times New Roman" panose="02020603050405020304" pitchFamily="18" charset="0"/>
            </a:endParaRPr>
          </a:p>
        </p:txBody>
      </p:sp>
      <p:sp>
        <p:nvSpPr>
          <p:cNvPr id="26" name="Прямоугольник 25"/>
          <p:cNvSpPr/>
          <p:nvPr/>
        </p:nvSpPr>
        <p:spPr>
          <a:xfrm>
            <a:off x="3113888" y="382938"/>
            <a:ext cx="6087918" cy="1200329"/>
          </a:xfrm>
          <a:prstGeom prst="rect">
            <a:avLst/>
          </a:prstGeom>
        </p:spPr>
        <p:txBody>
          <a:bodyPr wrap="square">
            <a:spAutoFit/>
          </a:bodyPr>
          <a:lstStyle/>
          <a:p>
            <a:pPr algn="ctr"/>
            <a:r>
              <a:rPr lang="en-US" sz="2400" b="1" dirty="0" err="1">
                <a:latin typeface="Times New Roman" panose="02020603050405020304" pitchFamily="18" charset="0"/>
                <a:cs typeface="Times New Roman" panose="02020603050405020304" pitchFamily="18" charset="0"/>
              </a:rPr>
              <a:t>Dunyodagi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davlatlarni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tug‘il</a:t>
            </a:r>
            <a:r>
              <a:rPr lang="uz-Cyrl-UZ" sz="2400" b="1" dirty="0">
                <a:latin typeface="Times New Roman" panose="02020603050405020304" pitchFamily="18" charset="0"/>
                <a:cs typeface="Times New Roman" panose="02020603050405020304" pitchFamily="18" charset="0"/>
              </a:rPr>
              <a:t>ish</a:t>
            </a:r>
            <a:r>
              <a:rPr lang="en-US" sz="2400" b="1" dirty="0" err="1">
                <a:latin typeface="Times New Roman" panose="02020603050405020304" pitchFamily="18" charset="0"/>
                <a:cs typeface="Times New Roman" panose="02020603050405020304" pitchFamily="18" charset="0"/>
              </a:rPr>
              <a:t>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bugungi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holatiga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qarab</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shartli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ravishda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guruxga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ajratish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mumkin</a:t>
            </a:r>
            <a:r>
              <a:rPr lang="uz-Cyrl-UZ" sz="2400" b="1" dirty="0">
                <a:latin typeface="Times New Roman" panose="02020603050405020304" pitchFamily="18" charset="0"/>
                <a:cs typeface="Times New Roman" panose="02020603050405020304" pitchFamily="18" charset="0"/>
              </a:rPr>
              <a:t>:</a:t>
            </a:r>
            <a:endParaRPr lang="uz-Cyrl-UZ" sz="24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0219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1000" fill="hold"/>
                                        <p:tgtEl>
                                          <p:spTgt spid="26"/>
                                        </p:tgtEl>
                                        <p:attrNameLst>
                                          <p:attrName>ppt_w</p:attrName>
                                        </p:attrNameLst>
                                      </p:cBhvr>
                                      <p:tavLst>
                                        <p:tav tm="0">
                                          <p:val>
                                            <p:fltVal val="0"/>
                                          </p:val>
                                        </p:tav>
                                        <p:tav tm="100000">
                                          <p:val>
                                            <p:strVal val="#ppt_w"/>
                                          </p:val>
                                        </p:tav>
                                      </p:tavLst>
                                    </p:anim>
                                    <p:anim calcmode="lin" valueType="num">
                                      <p:cBhvr>
                                        <p:cTn id="15" dur="1000" fill="hold"/>
                                        <p:tgtEl>
                                          <p:spTgt spid="26"/>
                                        </p:tgtEl>
                                        <p:attrNameLst>
                                          <p:attrName>ppt_h</p:attrName>
                                        </p:attrNameLst>
                                      </p:cBhvr>
                                      <p:tavLst>
                                        <p:tav tm="0">
                                          <p:val>
                                            <p:fltVal val="0"/>
                                          </p:val>
                                        </p:tav>
                                        <p:tav tm="100000">
                                          <p:val>
                                            <p:strVal val="#ppt_h"/>
                                          </p:val>
                                        </p:tav>
                                      </p:tavLst>
                                    </p:anim>
                                    <p:anim calcmode="lin" valueType="num">
                                      <p:cBhvr>
                                        <p:cTn id="16" dur="1000" fill="hold"/>
                                        <p:tgtEl>
                                          <p:spTgt spid="26"/>
                                        </p:tgtEl>
                                        <p:attrNameLst>
                                          <p:attrName>style.rotation</p:attrName>
                                        </p:attrNameLst>
                                      </p:cBhvr>
                                      <p:tavLst>
                                        <p:tav tm="0">
                                          <p:val>
                                            <p:fltVal val="90"/>
                                          </p:val>
                                        </p:tav>
                                        <p:tav tm="100000">
                                          <p:val>
                                            <p:fltVal val="0"/>
                                          </p:val>
                                        </p:tav>
                                      </p:tavLst>
                                    </p:anim>
                                    <p:animEffect transition="in" filter="fade">
                                      <p:cBhvr>
                                        <p:cTn id="17" dur="10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barn(inVertical)">
                                      <p:cBhvr>
                                        <p:cTn id="41" dur="500"/>
                                        <p:tgtEl>
                                          <p:spTgt spid="24"/>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barn(inVertical)">
                                      <p:cBhvr>
                                        <p:cTn id="5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3889229" y="2044531"/>
            <a:ext cx="912985" cy="71017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6" name="Прямоугольник 5"/>
          <p:cNvSpPr/>
          <p:nvPr/>
        </p:nvSpPr>
        <p:spPr>
          <a:xfrm>
            <a:off x="5714933" y="3031566"/>
            <a:ext cx="912985" cy="71017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Прямоугольник с двумя вырезанными соседними углами 2"/>
          <p:cNvSpPr/>
          <p:nvPr/>
        </p:nvSpPr>
        <p:spPr>
          <a:xfrm>
            <a:off x="1991544" y="220730"/>
            <a:ext cx="8048018" cy="5872566"/>
          </a:xfrm>
          <a:prstGeom prst="snip2SameRect">
            <a:avLst/>
          </a:prstGeom>
          <a:gradFill>
            <a:gsLst>
              <a:gs pos="9488">
                <a:schemeClr val="accent1">
                  <a:lumMod val="20000"/>
                  <a:lumOff val="80000"/>
                </a:schemeClr>
              </a:gs>
              <a:gs pos="86851">
                <a:schemeClr val="accent1">
                  <a:lumMod val="20000"/>
                  <a:lumOff val="80000"/>
                </a:schemeClr>
              </a:gs>
              <a:gs pos="77369">
                <a:srgbClr val="FAC1A5"/>
              </a:gs>
              <a:gs pos="55450">
                <a:schemeClr val="accent1">
                  <a:lumMod val="20000"/>
                  <a:lumOff val="80000"/>
                </a:schemeClr>
              </a:gs>
              <a:gs pos="27733">
                <a:srgbClr val="F4B99B"/>
              </a:gs>
              <a:gs pos="17505">
                <a:schemeClr val="accent1">
                  <a:lumMod val="20000"/>
                  <a:lumOff val="80000"/>
                </a:schemeClr>
              </a:gs>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gra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sz="3200" dirty="0">
              <a:latin typeface="Times New Roman" pitchFamily="18" charset="0"/>
              <a:cs typeface="Times New Roman" pitchFamily="18" charset="0"/>
            </a:endParaRPr>
          </a:p>
        </p:txBody>
      </p:sp>
      <p:sp>
        <p:nvSpPr>
          <p:cNvPr id="8" name="Прямоугольник 7"/>
          <p:cNvSpPr/>
          <p:nvPr/>
        </p:nvSpPr>
        <p:spPr>
          <a:xfrm>
            <a:off x="1857345" y="987212"/>
            <a:ext cx="8316416" cy="4662815"/>
          </a:xfrm>
          <a:prstGeom prst="rect">
            <a:avLst/>
          </a:prstGeom>
        </p:spPr>
        <p:txBody>
          <a:bodyPr wrap="square">
            <a:spAutoFit/>
          </a:bodyPr>
          <a:lstStyle/>
          <a:p>
            <a:pPr indent="449580" algn="ctr">
              <a:lnSpc>
                <a:spcPct val="150000"/>
              </a:lnSpc>
            </a:pPr>
            <a:r>
              <a:rPr lang="uz-Cyrl-UZ" sz="2200" b="1" dirty="0">
                <a:latin typeface="Times New Roman" panose="02020603050405020304" pitchFamily="18" charset="0"/>
                <a:ea typeface="Times New Roman" panose="02020603050405020304" pitchFamily="18" charset="0"/>
              </a:rPr>
              <a:t>Sayyoramizda tug‘ilishning xududlar buylab farq kilishi, avvalo, ma’lum davlat aholisining moddiy va madaniy turmush darajasi, ayollarning ijtimoiy ishlab chiqarishda bandligi hamda shu davlat xalkining asrlar davomida shakllanib, saklanib kelayotgan milliy urf-odatlari va dini bilan bog‘liq. Bulardan tashqari, tug‘ilishga aholining jins va yosh bo‘yicha taqsimlanishi, nikohdan o‘tish va ajralishi kabi demografik omillar, psixologik omillar, tibbiyotning rivojlanishi hamda xar bir davlat tomonidan olib borilayottan demografik siyosat ham tasir qiladi.</a:t>
            </a:r>
          </a:p>
        </p:txBody>
      </p:sp>
    </p:spTree>
    <p:extLst>
      <p:ext uri="{BB962C8B-B14F-4D97-AF65-F5344CB8AC3E}">
        <p14:creationId xmlns:p14="http://schemas.microsoft.com/office/powerpoint/2010/main" val="1760738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7000"/>
            <a:lum/>
          </a:blip>
          <a:srcRect/>
          <a:stretch>
            <a:fillRect t="-11000" b="-11000"/>
          </a:stretch>
        </a:blipFill>
        <a:effectLst/>
      </p:bgPr>
    </p:bg>
    <p:spTree>
      <p:nvGrpSpPr>
        <p:cNvPr id="1" name=""/>
        <p:cNvGrpSpPr/>
        <p:nvPr/>
      </p:nvGrpSpPr>
      <p:grpSpPr>
        <a:xfrm>
          <a:off x="0" y="0"/>
          <a:ext cx="0" cy="0"/>
          <a:chOff x="0" y="0"/>
          <a:chExt cx="0" cy="0"/>
        </a:xfrm>
      </p:grpSpPr>
      <p:sp>
        <p:nvSpPr>
          <p:cNvPr id="2" name="Скругленный прямоугольник 1"/>
          <p:cNvSpPr/>
          <p:nvPr/>
        </p:nvSpPr>
        <p:spPr>
          <a:xfrm>
            <a:off x="407368" y="188640"/>
            <a:ext cx="11089232" cy="3096345"/>
          </a:xfrm>
          <a:prstGeom prst="roundRect">
            <a:avLst/>
          </a:prstGeom>
          <a:solidFill>
            <a:schemeClr val="bg2">
              <a:alpha val="83000"/>
            </a:schemeClr>
          </a:solidFill>
          <a:ln>
            <a:solidFill>
              <a:schemeClr val="accent1">
                <a:lumMod val="20000"/>
                <a:lumOff val="80000"/>
              </a:schemeClr>
            </a:solidFill>
          </a:ln>
          <a:effectLst>
            <a:glow rad="228600">
              <a:schemeClr val="accent2">
                <a:satMod val="175000"/>
                <a:alpha val="40000"/>
              </a:schemeClr>
            </a:glow>
            <a:outerShdw blurRad="50800" dist="38100" dir="16200000"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ru-RU"/>
          </a:p>
        </p:txBody>
      </p:sp>
      <p:sp>
        <p:nvSpPr>
          <p:cNvPr id="5" name="Прямоугольник 4"/>
          <p:cNvSpPr/>
          <p:nvPr/>
        </p:nvSpPr>
        <p:spPr>
          <a:xfrm>
            <a:off x="587388" y="188640"/>
            <a:ext cx="10729192" cy="3477875"/>
          </a:xfrm>
          <a:prstGeom prst="rect">
            <a:avLst/>
          </a:prstGeom>
        </p:spPr>
        <p:txBody>
          <a:bodyPr wrap="square">
            <a:spAutoFit/>
          </a:bodyPr>
          <a:lstStyle/>
          <a:p>
            <a:pPr indent="449580" algn="ctr">
              <a:spcAft>
                <a:spcPts val="0"/>
              </a:spcAft>
            </a:pPr>
            <a:r>
              <a:rPr lang="uz-Cyrl-UZ"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O‘lim jarayoni XX asr ikkinchi yarmi - XXI asr boshlarida 2- </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2,5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marta</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kamaygan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Xozirgi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davrda</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o‘limga</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endogen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omillar</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organizmning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arishi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uning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kasallanishi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tufayli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sod</a:t>
            </a:r>
            <a:r>
              <a:rPr lang="uz-Cyrl-UZ"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ir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ichki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muxit</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omillari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Bu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xol</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albatta</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jamiyatning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ijtimoiy-iqtisodiy</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rivojlanishi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turmush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tarzishshg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yaxshilanishi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aholi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tibbiy</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x</a:t>
            </a:r>
            <a:r>
              <a:rPr lang="uz-Cyrl-UZ"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iz</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ko‘rsatishning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oshib</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borishi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bog‘liq</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uz-Latn-UZ" sz="22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ctr"/>
            <a:r>
              <a:rPr lang="en-US" sz="2200" b="1" dirty="0" err="1">
                <a:solidFill>
                  <a:srgbClr val="002060"/>
                </a:solidFill>
                <a:latin typeface="Times New Roman" panose="02020603050405020304" pitchFamily="18" charset="0"/>
                <a:cs typeface="Times New Roman" panose="02020603050405020304" pitchFamily="18" charset="0"/>
              </a:rPr>
              <a:t>Aholi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o‘limining</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umumiy</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koeffitsiyenta</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buyicha</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eng</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yuqori</a:t>
            </a:r>
            <a:r>
              <a:rPr lang="en-US" sz="2200" b="1" dirty="0">
                <a:solidFill>
                  <a:srgbClr val="002060"/>
                </a:solidFill>
                <a:latin typeface="Times New Roman" panose="02020603050405020304" pitchFamily="18" charset="0"/>
                <a:cs typeface="Times New Roman" panose="02020603050405020304" pitchFamily="18" charset="0"/>
              </a:rPr>
              <a:t> k</a:t>
            </a:r>
            <a:r>
              <a:rPr lang="uz-Cyrl-UZ" sz="2200" b="1" dirty="0">
                <a:solidFill>
                  <a:srgbClr val="002060"/>
                </a:solidFill>
                <a:latin typeface="Times New Roman" panose="02020603050405020304" pitchFamily="18" charset="0"/>
                <a:cs typeface="Times New Roman" panose="02020603050405020304" pitchFamily="18" charset="0"/>
              </a:rPr>
              <a:t>o‘</a:t>
            </a:r>
            <a:r>
              <a:rPr lang="en-US" sz="2200" b="1" dirty="0" err="1">
                <a:solidFill>
                  <a:srgbClr val="002060"/>
                </a:solidFill>
                <a:latin typeface="Times New Roman" panose="02020603050405020304" pitchFamily="18" charset="0"/>
                <a:cs typeface="Times New Roman" panose="02020603050405020304" pitchFamily="18" charset="0"/>
              </a:rPr>
              <a:t>rsatkich</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rivojlanayotgan</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davlatlarda</a:t>
            </a:r>
            <a:r>
              <a:rPr lang="en-US" sz="2200" b="1" dirty="0">
                <a:solidFill>
                  <a:srgbClr val="002060"/>
                </a:solidFill>
                <a:latin typeface="Times New Roman" panose="02020603050405020304" pitchFamily="18" charset="0"/>
                <a:cs typeface="Times New Roman" panose="02020603050405020304" pitchFamily="18" charset="0"/>
              </a:rPr>
              <a:t> (Serra-Leone - 29 ‰, </a:t>
            </a:r>
            <a:r>
              <a:rPr lang="en-US" sz="2200" b="1" dirty="0" err="1">
                <a:solidFill>
                  <a:srgbClr val="002060"/>
                </a:solidFill>
                <a:latin typeface="Times New Roman" panose="02020603050405020304" pitchFamily="18" charset="0"/>
                <a:cs typeface="Times New Roman" panose="02020603050405020304" pitchFamily="18" charset="0"/>
              </a:rPr>
              <a:t>Botsvana</a:t>
            </a:r>
            <a:r>
              <a:rPr lang="en-US" sz="2200" b="1" dirty="0">
                <a:solidFill>
                  <a:srgbClr val="002060"/>
                </a:solidFill>
                <a:latin typeface="Times New Roman" panose="02020603050405020304" pitchFamily="18" charset="0"/>
                <a:cs typeface="Times New Roman" panose="02020603050405020304" pitchFamily="18" charset="0"/>
              </a:rPr>
              <a:t> - 26‰, </a:t>
            </a:r>
            <a:r>
              <a:rPr lang="en-US" sz="2200" b="1" dirty="0" err="1">
                <a:solidFill>
                  <a:srgbClr val="002060"/>
                </a:solidFill>
                <a:latin typeface="Times New Roman" panose="02020603050405020304" pitchFamily="18" charset="0"/>
                <a:cs typeface="Times New Roman" panose="02020603050405020304" pitchFamily="18" charset="0"/>
              </a:rPr>
              <a:t>Mozambik</a:t>
            </a:r>
            <a:r>
              <a:rPr lang="en-US" sz="2200" b="1" dirty="0">
                <a:solidFill>
                  <a:srgbClr val="002060"/>
                </a:solidFill>
                <a:latin typeface="Times New Roman" panose="02020603050405020304" pitchFamily="18" charset="0"/>
                <a:cs typeface="Times New Roman" panose="02020603050405020304" pitchFamily="18" charset="0"/>
              </a:rPr>
              <a:t> - 23 ‰). </a:t>
            </a:r>
            <a:r>
              <a:rPr lang="en-US" sz="2200" b="1" dirty="0" err="1">
                <a:solidFill>
                  <a:srgbClr val="002060"/>
                </a:solidFill>
                <a:latin typeface="Times New Roman" panose="02020603050405020304" pitchFamily="18" charset="0"/>
                <a:cs typeface="Times New Roman" panose="02020603050405020304" pitchFamily="18" charset="0"/>
              </a:rPr>
              <a:t>Ushbu</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kursatkichlar</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aholi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o‘limining</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umumiy</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koeffitsiyentiga</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aholi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yosh</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tarkibining</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bevosita</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ta’sirini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ya</a:t>
            </a:r>
            <a:r>
              <a:rPr lang="uz-Cyrl-UZ" sz="2200" b="1" dirty="0">
                <a:solidFill>
                  <a:srgbClr val="002060"/>
                </a:solidFill>
                <a:latin typeface="Times New Roman" panose="02020603050405020304" pitchFamily="18" charset="0"/>
                <a:cs typeface="Times New Roman" panose="02020603050405020304" pitchFamily="18" charset="0"/>
              </a:rPr>
              <a:t>qq</a:t>
            </a:r>
            <a:r>
              <a:rPr lang="en-US" sz="2200" b="1" dirty="0" err="1">
                <a:solidFill>
                  <a:srgbClr val="002060"/>
                </a:solidFill>
                <a:latin typeface="Times New Roman" panose="02020603050405020304" pitchFamily="18" charset="0"/>
                <a:cs typeface="Times New Roman" panose="02020603050405020304" pitchFamily="18" charset="0"/>
              </a:rPr>
              <a:t>ol</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ifodalaydi</a:t>
            </a:r>
            <a:r>
              <a:rPr lang="en-US" sz="2200" b="1" dirty="0">
                <a:solidFill>
                  <a:srgbClr val="002060"/>
                </a:solidFill>
                <a:latin typeface="Times New Roman" panose="02020603050405020304" pitchFamily="18" charset="0"/>
                <a:cs typeface="Times New Roman" panose="02020603050405020304" pitchFamily="18" charset="0"/>
              </a:rPr>
              <a:t>.</a:t>
            </a:r>
            <a:endParaRPr lang="uz-Cyrl-UZ" sz="2200" b="1" dirty="0">
              <a:solidFill>
                <a:srgbClr val="002060"/>
              </a:solidFill>
              <a:latin typeface="Times New Roman" panose="02020603050405020304" pitchFamily="18" charset="0"/>
              <a:cs typeface="Times New Roman" panose="02020603050405020304" pitchFamily="18" charset="0"/>
            </a:endParaRPr>
          </a:p>
          <a:p>
            <a:pPr indent="449580" algn="ctr">
              <a:spcAft>
                <a:spcPts val="0"/>
              </a:spcAft>
            </a:pPr>
            <a:endParaRPr lang="uz-Cyrl-UZ" sz="22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1461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7000"/>
            <a:lum/>
          </a:blip>
          <a:srcRect/>
          <a:stretch>
            <a:fillRect t="-17000" b="-17000"/>
          </a:stretch>
        </a:blipFill>
        <a:effectLst/>
      </p:bgPr>
    </p:bg>
    <p:spTree>
      <p:nvGrpSpPr>
        <p:cNvPr id="1" name=""/>
        <p:cNvGrpSpPr/>
        <p:nvPr/>
      </p:nvGrpSpPr>
      <p:grpSpPr>
        <a:xfrm>
          <a:off x="0" y="0"/>
          <a:ext cx="0" cy="0"/>
          <a:chOff x="0" y="0"/>
          <a:chExt cx="0" cy="0"/>
        </a:xfrm>
      </p:grpSpPr>
      <p:sp>
        <p:nvSpPr>
          <p:cNvPr id="2" name="Скругленный прямоугольник 1"/>
          <p:cNvSpPr/>
          <p:nvPr/>
        </p:nvSpPr>
        <p:spPr>
          <a:xfrm>
            <a:off x="911424" y="476672"/>
            <a:ext cx="10369152" cy="5472608"/>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a:p>
        </p:txBody>
      </p:sp>
      <p:sp>
        <p:nvSpPr>
          <p:cNvPr id="3" name="Прямоугольник 2"/>
          <p:cNvSpPr/>
          <p:nvPr/>
        </p:nvSpPr>
        <p:spPr>
          <a:xfrm>
            <a:off x="1559496" y="1227524"/>
            <a:ext cx="8424936" cy="3785652"/>
          </a:xfrm>
          <a:prstGeom prst="rect">
            <a:avLst/>
          </a:prstGeom>
        </p:spPr>
        <p:txBody>
          <a:bodyPr wrap="square">
            <a:spAutoFit/>
          </a:bodyPr>
          <a:lstStyle/>
          <a:p>
            <a:pPr indent="449580" algn="ctr">
              <a:spcAft>
                <a:spcPts val="0"/>
              </a:spcAft>
            </a:pPr>
            <a:r>
              <a:rPr lang="en-US" sz="2400" b="1" dirty="0" err="1">
                <a:solidFill>
                  <a:srgbClr val="002060"/>
                </a:solidFill>
                <a:latin typeface="Times New Roman" panose="02020603050405020304" pitchFamily="18" charset="0"/>
                <a:ea typeface="Times New Roman" panose="02020603050405020304" pitchFamily="18" charset="0"/>
              </a:rPr>
              <a:t>Aholi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o‘limi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buyicha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ani</a:t>
            </a:r>
            <a:r>
              <a:rPr lang="uz-Latn-UZ" sz="2400" b="1" dirty="0" smtClean="0">
                <a:solidFill>
                  <a:srgbClr val="002060"/>
                </a:solidFill>
                <a:latin typeface="Times New Roman" panose="02020603050405020304" pitchFamily="18" charset="0"/>
                <a:ea typeface="Times New Roman" panose="02020603050405020304" pitchFamily="18" charset="0"/>
              </a:rPr>
              <a:t>q </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ma’lumotlarni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aholining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turli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yosh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guruxdari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smtClean="0">
                <a:solidFill>
                  <a:srgbClr val="002060"/>
                </a:solidFill>
                <a:latin typeface="Times New Roman" panose="02020603050405020304" pitchFamily="18" charset="0"/>
                <a:ea typeface="Times New Roman" panose="02020603050405020304" pitchFamily="18" charset="0"/>
              </a:rPr>
              <a:t>b</a:t>
            </a:r>
            <a:r>
              <a:rPr lang="uz-Latn-UZ" sz="2400" b="1" dirty="0" smtClean="0">
                <a:solidFill>
                  <a:srgbClr val="002060"/>
                </a:solidFill>
                <a:latin typeface="Times New Roman" panose="02020603050405020304" pitchFamily="18" charset="0"/>
                <a:ea typeface="Times New Roman" panose="02020603050405020304" pitchFamily="18" charset="0"/>
              </a:rPr>
              <a:t>o’</a:t>
            </a:r>
            <a:r>
              <a:rPr lang="en-US" sz="2400" b="1" dirty="0" err="1" smtClean="0">
                <a:solidFill>
                  <a:srgbClr val="002060"/>
                </a:solidFill>
                <a:latin typeface="Times New Roman" panose="02020603050405020304" pitchFamily="18" charset="0"/>
                <a:ea typeface="Times New Roman" panose="02020603050405020304" pitchFamily="18" charset="0"/>
              </a:rPr>
              <a:t>yicha</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aloxida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hisoblangan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umumiy</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koeffitsiyentlari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hamda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aholining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kutilayotgan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o‘rtacha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umr</a:t>
            </a:r>
            <a:r>
              <a:rPr lang="en-US" sz="2400" b="1" dirty="0">
                <a:solidFill>
                  <a:srgbClr val="002060"/>
                </a:solidFill>
                <a:latin typeface="Times New Roman" panose="02020603050405020304" pitchFamily="18" charset="0"/>
                <a:ea typeface="Times New Roman" panose="02020603050405020304" pitchFamily="18" charset="0"/>
              </a:rPr>
              <a:t> k</a:t>
            </a:r>
            <a:r>
              <a:rPr lang="uz-Cyrl-UZ" sz="2400" b="1" dirty="0">
                <a:solidFill>
                  <a:srgbClr val="002060"/>
                </a:solidFill>
                <a:latin typeface="Times New Roman" panose="02020603050405020304" pitchFamily="18" charset="0"/>
                <a:ea typeface="Times New Roman" panose="02020603050405020304" pitchFamily="18" charset="0"/>
              </a:rPr>
              <a:t>o‘</a:t>
            </a:r>
            <a:r>
              <a:rPr lang="en-US" sz="2400" b="1" dirty="0" err="1">
                <a:solidFill>
                  <a:srgbClr val="002060"/>
                </a:solidFill>
                <a:latin typeface="Times New Roman" panose="02020603050405020304" pitchFamily="18" charset="0"/>
                <a:ea typeface="Times New Roman" panose="02020603050405020304" pitchFamily="18" charset="0"/>
              </a:rPr>
              <a:t>ri</a:t>
            </a:r>
            <a:r>
              <a:rPr lang="uz-Cyrl-UZ" sz="2400" b="1" dirty="0">
                <a:solidFill>
                  <a:srgbClr val="002060"/>
                </a:solidFill>
                <a:latin typeface="Times New Roman" panose="02020603050405020304" pitchFamily="18" charset="0"/>
                <a:ea typeface="Times New Roman" panose="02020603050405020304" pitchFamily="18" charset="0"/>
              </a:rPr>
              <a:t>sh</a:t>
            </a:r>
            <a:r>
              <a:rPr lang="en-US" sz="2400" b="1" dirty="0" err="1">
                <a:solidFill>
                  <a:srgbClr val="002060"/>
                </a:solidFill>
                <a:latin typeface="Times New Roman" panose="02020603050405020304" pitchFamily="18" charset="0"/>
                <a:ea typeface="Times New Roman" panose="02020603050405020304" pitchFamily="18" charset="0"/>
              </a:rPr>
              <a:t>i</a:t>
            </a:r>
            <a:r>
              <a:rPr lang="en-US" sz="2400" b="1" dirty="0">
                <a:solidFill>
                  <a:srgbClr val="002060"/>
                </a:solidFill>
                <a:latin typeface="Times New Roman" panose="02020603050405020304" pitchFamily="18" charset="0"/>
                <a:ea typeface="Times New Roman" panose="02020603050405020304" pitchFamily="18" charset="0"/>
              </a:rPr>
              <a:t> k</a:t>
            </a:r>
            <a:r>
              <a:rPr lang="uz-Cyrl-UZ" sz="2400" b="1" dirty="0">
                <a:solidFill>
                  <a:srgbClr val="002060"/>
                </a:solidFill>
                <a:latin typeface="Times New Roman" panose="02020603050405020304" pitchFamily="18" charset="0"/>
                <a:ea typeface="Times New Roman" panose="02020603050405020304" pitchFamily="18" charset="0"/>
              </a:rPr>
              <a:t>o‘</a:t>
            </a:r>
            <a:r>
              <a:rPr lang="en-US" sz="2400" b="1" dirty="0" err="1">
                <a:solidFill>
                  <a:srgbClr val="002060"/>
                </a:solidFill>
                <a:latin typeface="Times New Roman" panose="02020603050405020304" pitchFamily="18" charset="0"/>
                <a:ea typeface="Times New Roman" panose="02020603050405020304" pitchFamily="18" charset="0"/>
              </a:rPr>
              <a:t>rsatkichlari</a:t>
            </a:r>
            <a:r>
              <a:rPr lang="en-US" sz="2400" b="1" dirty="0">
                <a:solidFill>
                  <a:srgbClr val="002060"/>
                </a:solidFill>
                <a:latin typeface="Times New Roman" panose="02020603050405020304" pitchFamily="18" charset="0"/>
                <a:ea typeface="Times New Roman" panose="02020603050405020304" pitchFamily="18" charset="0"/>
              </a:rPr>
              <a:t> or</a:t>
            </a:r>
            <a:r>
              <a:rPr lang="uz-Cyrl-UZ" sz="2400" b="1" dirty="0">
                <a:solidFill>
                  <a:srgbClr val="002060"/>
                </a:solidFill>
                <a:latin typeface="Times New Roman" panose="02020603050405020304" pitchFamily="18" charset="0"/>
                <a:ea typeface="Times New Roman" panose="02020603050405020304" pitchFamily="18" charset="0"/>
              </a:rPr>
              <a:t>q</a:t>
            </a:r>
            <a:r>
              <a:rPr lang="en-US" sz="2400" b="1" dirty="0" err="1">
                <a:solidFill>
                  <a:srgbClr val="002060"/>
                </a:solidFill>
                <a:latin typeface="Times New Roman" panose="02020603050405020304" pitchFamily="18" charset="0"/>
                <a:ea typeface="Times New Roman" panose="02020603050405020304" pitchFamily="18" charset="0"/>
              </a:rPr>
              <a:t>ali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ani</a:t>
            </a:r>
            <a:r>
              <a:rPr lang="uz-Cyrl-UZ" sz="2400" b="1" dirty="0">
                <a:solidFill>
                  <a:srgbClr val="002060"/>
                </a:solidFill>
                <a:latin typeface="Times New Roman" panose="02020603050405020304" pitchFamily="18" charset="0"/>
                <a:ea typeface="Times New Roman" panose="02020603050405020304" pitchFamily="18" charset="0"/>
              </a:rPr>
              <a:t>q</a:t>
            </a:r>
            <a:r>
              <a:rPr lang="en-US" sz="2400" b="1" dirty="0">
                <a:solidFill>
                  <a:srgbClr val="002060"/>
                </a:solidFill>
                <a:latin typeface="Times New Roman" panose="02020603050405020304" pitchFamily="18" charset="0"/>
                <a:ea typeface="Times New Roman" panose="02020603050405020304" pitchFamily="18" charset="0"/>
              </a:rPr>
              <a:t>lash ma</a:t>
            </a:r>
            <a:r>
              <a:rPr lang="uz-Cyrl-UZ" sz="2400" b="1" dirty="0">
                <a:solidFill>
                  <a:srgbClr val="002060"/>
                </a:solidFill>
                <a:latin typeface="Times New Roman" panose="02020603050405020304" pitchFamily="18" charset="0"/>
                <a:ea typeface="Times New Roman" panose="02020603050405020304" pitchFamily="18" charset="0"/>
              </a:rPr>
              <a:t>q</a:t>
            </a:r>
            <a:r>
              <a:rPr lang="en-US" sz="2400" b="1" dirty="0" err="1">
                <a:solidFill>
                  <a:srgbClr val="002060"/>
                </a:solidFill>
                <a:latin typeface="Times New Roman" panose="02020603050405020304" pitchFamily="18" charset="0"/>
                <a:ea typeface="Times New Roman" panose="02020603050405020304" pitchFamily="18" charset="0"/>
              </a:rPr>
              <a:t>sadga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muvofivdir</a:t>
            </a:r>
            <a:r>
              <a:rPr lang="en-US" sz="2400" b="1" dirty="0">
                <a:solidFill>
                  <a:srgbClr val="002060"/>
                </a:solidFill>
                <a:latin typeface="Times New Roman" panose="02020603050405020304" pitchFamily="18" charset="0"/>
                <a:ea typeface="Times New Roman" panose="02020603050405020304" pitchFamily="18" charset="0"/>
              </a:rPr>
              <a:t>.</a:t>
            </a:r>
            <a:endParaRPr lang="uz-Cyrl-UZ" sz="2400" b="1" dirty="0">
              <a:solidFill>
                <a:srgbClr val="002060"/>
              </a:solidFill>
              <a:latin typeface="Times New Roman" panose="02020603050405020304" pitchFamily="18" charset="0"/>
              <a:ea typeface="Times New Roman" panose="02020603050405020304" pitchFamily="18" charset="0"/>
            </a:endParaRPr>
          </a:p>
          <a:p>
            <a:pPr algn="ctr"/>
            <a:r>
              <a:rPr lang="en-US" sz="2400" b="1" dirty="0" err="1">
                <a:solidFill>
                  <a:srgbClr val="002060"/>
                </a:solidFill>
                <a:latin typeface="Times New Roman" panose="02020603050405020304" pitchFamily="18" charset="0"/>
                <a:ea typeface="Times New Roman" panose="02020603050405020304" pitchFamily="18" charset="0"/>
              </a:rPr>
              <a:t>Kutilayotgan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o‘rtacha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umr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ko‘rish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muddati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yangi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tug‘ilganlar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uchun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hisoblanadi</a:t>
            </a:r>
            <a:r>
              <a:rPr lang="en-US" sz="2400" b="1" dirty="0">
                <a:solidFill>
                  <a:srgbClr val="002060"/>
                </a:solidFill>
                <a:latin typeface="Times New Roman" panose="02020603050405020304" pitchFamily="18" charset="0"/>
                <a:ea typeface="Times New Roman" panose="02020603050405020304" pitchFamily="18" charset="0"/>
              </a:rPr>
              <a:t>. Bu </a:t>
            </a:r>
            <a:r>
              <a:rPr lang="en-US" sz="2400" b="1" dirty="0" err="1">
                <a:solidFill>
                  <a:srgbClr val="002060"/>
                </a:solidFill>
                <a:latin typeface="Times New Roman" panose="02020603050405020304" pitchFamily="18" charset="0"/>
                <a:ea typeface="Times New Roman" panose="02020603050405020304" pitchFamily="18" charset="0"/>
              </a:rPr>
              <a:t>holda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tug‘ilgan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bolalarni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ul</a:t>
            </a:r>
            <a:r>
              <a:rPr lang="uz-Cyrl-UZ" sz="2400" b="1" dirty="0">
                <a:solidFill>
                  <a:srgbClr val="002060"/>
                </a:solidFill>
                <a:latin typeface="Times New Roman" panose="02020603050405020304" pitchFamily="18" charset="0"/>
                <a:ea typeface="Times New Roman" panose="02020603050405020304" pitchFamily="18" charset="0"/>
              </a:rPr>
              <a:t>g‘</a:t>
            </a:r>
            <a:r>
              <a:rPr lang="en-US" sz="2400" b="1" dirty="0" err="1">
                <a:solidFill>
                  <a:srgbClr val="002060"/>
                </a:solidFill>
                <a:latin typeface="Times New Roman" panose="02020603050405020304" pitchFamily="18" charset="0"/>
                <a:ea typeface="Times New Roman" panose="02020603050405020304" pitchFamily="18" charset="0"/>
              </a:rPr>
              <a:t>ayib</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borishid</a:t>
            </a:r>
            <a:r>
              <a:rPr lang="uz-Cyrl-UZ" sz="2400" b="1" dirty="0">
                <a:solidFill>
                  <a:srgbClr val="002060"/>
                </a:solidFill>
                <a:latin typeface="Times New Roman" panose="02020603050405020304" pitchFamily="18" charset="0"/>
                <a:ea typeface="Times New Roman" panose="02020603050405020304" pitchFamily="18" charset="0"/>
              </a:rPr>
              <a:t>a </a:t>
            </a:r>
            <a:r>
              <a:rPr lang="en-US" sz="2400" b="1" dirty="0" err="1">
                <a:solidFill>
                  <a:srgbClr val="002060"/>
                </a:solidFill>
                <a:latin typeface="Times New Roman" panose="02020603050405020304" pitchFamily="18" charset="0"/>
                <a:ea typeface="Times New Roman" panose="02020603050405020304" pitchFamily="18" charset="0"/>
              </a:rPr>
              <a:t>yoki</a:t>
            </a:r>
            <a:r>
              <a:rPr lang="en-US" sz="2400" b="1" dirty="0">
                <a:solidFill>
                  <a:srgbClr val="002060"/>
                </a:solidFill>
                <a:latin typeface="Times New Roman" panose="02020603050405020304" pitchFamily="18" charset="0"/>
                <a:ea typeface="Times New Roman" panose="02020603050405020304" pitchFamily="18" charset="0"/>
              </a:rPr>
              <a:t> b</a:t>
            </a:r>
            <a:r>
              <a:rPr lang="uz-Cyrl-UZ" sz="2400" b="1" dirty="0">
                <a:solidFill>
                  <a:srgbClr val="002060"/>
                </a:solidFill>
                <a:latin typeface="Times New Roman" panose="02020603050405020304" pitchFamily="18" charset="0"/>
                <a:ea typeface="Times New Roman" panose="02020603050405020304" pitchFamily="18" charset="0"/>
              </a:rPr>
              <a:t>ir </a:t>
            </a:r>
            <a:r>
              <a:rPr lang="en-US" sz="2400" b="1" dirty="0" err="1">
                <a:solidFill>
                  <a:srgbClr val="002060"/>
                </a:solidFill>
                <a:latin typeface="Times New Roman" panose="02020603050405020304" pitchFamily="18" charset="0"/>
                <a:ea typeface="Times New Roman" panose="02020603050405020304" pitchFamily="18" charset="0"/>
              </a:rPr>
              <a:t>yosh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guruxidan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ikkinchi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yosh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guruxiga</a:t>
            </a:r>
            <a:r>
              <a:rPr lang="en-US"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o‘</a:t>
            </a:r>
            <a:r>
              <a:rPr lang="en-US" sz="2400" b="1" dirty="0">
                <a:solidFill>
                  <a:srgbClr val="002060"/>
                </a:solidFill>
                <a:latin typeface="Times New Roman" panose="02020603050405020304" pitchFamily="18" charset="0"/>
                <a:ea typeface="Times New Roman" panose="02020603050405020304" pitchFamily="18" charset="0"/>
              </a:rPr>
              <a:t>t</a:t>
            </a:r>
            <a:r>
              <a:rPr lang="uz-Cyrl-UZ" sz="2400" b="1" dirty="0">
                <a:solidFill>
                  <a:srgbClr val="002060"/>
                </a:solidFill>
                <a:latin typeface="Times New Roman" panose="02020603050405020304" pitchFamily="18" charset="0"/>
                <a:ea typeface="Times New Roman" panose="02020603050405020304" pitchFamily="18" charset="0"/>
              </a:rPr>
              <a:t>i</a:t>
            </a:r>
            <a:r>
              <a:rPr lang="en-US" sz="2400" b="1" dirty="0" err="1">
                <a:solidFill>
                  <a:srgbClr val="002060"/>
                </a:solidFill>
                <a:latin typeface="Times New Roman" panose="02020603050405020304" pitchFamily="18" charset="0"/>
                <a:ea typeface="Times New Roman" panose="02020603050405020304" pitchFamily="18" charset="0"/>
              </a:rPr>
              <a:t>shda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shu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yo</a:t>
            </a:r>
            <a:r>
              <a:rPr lang="uz-Cyrl-UZ" sz="2400" b="1" dirty="0">
                <a:solidFill>
                  <a:srgbClr val="002060"/>
                </a:solidFill>
                <a:latin typeface="Times New Roman" panose="02020603050405020304" pitchFamily="18" charset="0"/>
                <a:ea typeface="Times New Roman" panose="02020603050405020304" pitchFamily="18" charset="0"/>
              </a:rPr>
              <a:t>sh </a:t>
            </a:r>
            <a:r>
              <a:rPr lang="en-US" sz="2400" b="1" dirty="0">
                <a:solidFill>
                  <a:srgbClr val="002060"/>
                </a:solidFill>
                <a:latin typeface="Times New Roman" panose="02020603050405020304" pitchFamily="18" charset="0"/>
                <a:ea typeface="Times New Roman" panose="02020603050405020304" pitchFamily="18" charset="0"/>
              </a:rPr>
              <a:t>guru</a:t>
            </a:r>
            <a:r>
              <a:rPr lang="uz-Cyrl-UZ" sz="2400" b="1" dirty="0">
                <a:solidFill>
                  <a:srgbClr val="002060"/>
                </a:solidFill>
                <a:latin typeface="Times New Roman" panose="02020603050405020304" pitchFamily="18" charset="0"/>
                <a:ea typeface="Times New Roman" panose="02020603050405020304" pitchFamily="18" charset="0"/>
              </a:rPr>
              <a:t>h</a:t>
            </a:r>
            <a:r>
              <a:rPr lang="en-US" sz="2400" b="1" dirty="0" err="1">
                <a:solidFill>
                  <a:srgbClr val="002060"/>
                </a:solidFill>
                <a:latin typeface="Times New Roman" panose="02020603050405020304" pitchFamily="18" charset="0"/>
                <a:ea typeface="Times New Roman" panose="02020603050405020304" pitchFamily="18" charset="0"/>
              </a:rPr>
              <a:t>larida</a:t>
            </a:r>
            <a:r>
              <a:rPr lang="en-US"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o‘</a:t>
            </a:r>
            <a:r>
              <a:rPr lang="en-US" sz="2400" b="1" dirty="0" err="1">
                <a:solidFill>
                  <a:srgbClr val="002060"/>
                </a:solidFill>
                <a:latin typeface="Times New Roman" panose="02020603050405020304" pitchFamily="18" charset="0"/>
                <a:ea typeface="Times New Roman" panose="02020603050405020304" pitchFamily="18" charset="0"/>
              </a:rPr>
              <a:t>rganilayotgan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davrdagi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o‘lim</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holati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hisobga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olinad</a:t>
            </a:r>
            <a:r>
              <a:rPr lang="uz-Cyrl-UZ" sz="2400" b="1" dirty="0">
                <a:solidFill>
                  <a:srgbClr val="002060"/>
                </a:solidFill>
                <a:latin typeface="Times New Roman" panose="02020603050405020304" pitchFamily="18" charset="0"/>
                <a:ea typeface="Times New Roman" panose="02020603050405020304" pitchFamily="18" charset="0"/>
              </a:rPr>
              <a:t>i. </a:t>
            </a:r>
            <a:r>
              <a:rPr lang="en-US" sz="2400" b="1" dirty="0" err="1">
                <a:solidFill>
                  <a:srgbClr val="002060"/>
                </a:solidFill>
                <a:latin typeface="Times New Roman" panose="02020603050405020304" pitchFamily="18" charset="0"/>
                <a:ea typeface="Times New Roman" panose="02020603050405020304" pitchFamily="18" charset="0"/>
              </a:rPr>
              <a:t>Olingan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nat</a:t>
            </a:r>
            <a:r>
              <a:rPr lang="uz-Cyrl-UZ" sz="2400" b="1" dirty="0">
                <a:solidFill>
                  <a:srgbClr val="002060"/>
                </a:solidFill>
                <a:latin typeface="Times New Roman" panose="02020603050405020304" pitchFamily="18" charset="0"/>
                <a:ea typeface="Times New Roman" panose="02020603050405020304" pitchFamily="18" charset="0"/>
              </a:rPr>
              <a:t>ij</a:t>
            </a:r>
            <a:r>
              <a:rPr lang="en-US" sz="2400" b="1" dirty="0">
                <a:solidFill>
                  <a:srgbClr val="002060"/>
                </a:solidFill>
                <a:latin typeface="Times New Roman" panose="02020603050405020304" pitchFamily="18" charset="0"/>
                <a:ea typeface="Times New Roman" panose="02020603050405020304" pitchFamily="18" charset="0"/>
              </a:rPr>
              <a:t>a </a:t>
            </a:r>
            <a:r>
              <a:rPr lang="en-US" sz="2400" b="1" dirty="0" err="1">
                <a:solidFill>
                  <a:srgbClr val="002060"/>
                </a:solidFill>
                <a:latin typeface="Times New Roman" panose="02020603050405020304" pitchFamily="18" charset="0"/>
                <a:ea typeface="Times New Roman" panose="02020603050405020304" pitchFamily="18" charset="0"/>
              </a:rPr>
              <a:t>aholi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o‘rtacha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umr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ko‘rish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muddatini</a:t>
            </a:r>
            <a:r>
              <a:rPr lang="en-US"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hi</a:t>
            </a:r>
            <a:r>
              <a:rPr lang="en-US" sz="2400" b="1" dirty="0" err="1">
                <a:solidFill>
                  <a:srgbClr val="002060"/>
                </a:solidFill>
                <a:latin typeface="Times New Roman" panose="02020603050405020304" pitchFamily="18" charset="0"/>
                <a:ea typeface="Times New Roman" panose="02020603050405020304" pitchFamily="18" charset="0"/>
              </a:rPr>
              <a:t>sobi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bo‘lib</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xizmat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qiladi</a:t>
            </a:r>
            <a:r>
              <a:rPr lang="en-US" sz="2400" b="1" dirty="0">
                <a:solidFill>
                  <a:srgbClr val="002060"/>
                </a:solidFill>
                <a:latin typeface="Times New Roman" panose="02020603050405020304" pitchFamily="18" charset="0"/>
                <a:ea typeface="Times New Roman" panose="02020603050405020304" pitchFamily="18" charset="0"/>
              </a:rPr>
              <a:t>. </a:t>
            </a:r>
            <a:endParaRPr lang="uz-Cyrl-UZ" sz="2400" b="1" dirty="0">
              <a:solidFill>
                <a:srgbClr val="002060"/>
              </a:solidFill>
            </a:endParaRPr>
          </a:p>
        </p:txBody>
      </p:sp>
    </p:spTree>
    <p:extLst>
      <p:ext uri="{BB962C8B-B14F-4D97-AF65-F5344CB8AC3E}">
        <p14:creationId xmlns:p14="http://schemas.microsoft.com/office/powerpoint/2010/main" val="19091810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3" name="Прямоугольник с двумя скругленными соседними углами 2"/>
          <p:cNvSpPr/>
          <p:nvPr/>
        </p:nvSpPr>
        <p:spPr>
          <a:xfrm>
            <a:off x="767408" y="548680"/>
            <a:ext cx="10873208" cy="5544616"/>
          </a:xfrm>
          <a:prstGeom prst="round2Same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a:p>
        </p:txBody>
      </p:sp>
      <p:sp>
        <p:nvSpPr>
          <p:cNvPr id="4" name="Прямоугольник 3"/>
          <p:cNvSpPr/>
          <p:nvPr/>
        </p:nvSpPr>
        <p:spPr>
          <a:xfrm>
            <a:off x="911424" y="834673"/>
            <a:ext cx="10585176" cy="4970591"/>
          </a:xfrm>
          <a:prstGeom prst="rect">
            <a:avLst/>
          </a:prstGeom>
        </p:spPr>
        <p:txBody>
          <a:bodyPr wrap="square">
            <a:spAutoFit/>
          </a:bodyPr>
          <a:lstStyle/>
          <a:p>
            <a:pPr marL="179705" indent="457200" algn="ctr">
              <a:spcAft>
                <a:spcPts val="600"/>
              </a:spcAft>
            </a:pPr>
            <a:r>
              <a:rPr lang="uz-Cyrl-UZ" sz="2400" b="1" dirty="0">
                <a:solidFill>
                  <a:srgbClr val="FF0000"/>
                </a:solidFill>
                <a:latin typeface="Times New Roman" panose="02020603050405020304" pitchFamily="18" charset="0"/>
                <a:ea typeface="Times New Roman" panose="02020603050405020304" pitchFamily="18" charset="0"/>
              </a:rPr>
              <a:t> </a:t>
            </a:r>
            <a:r>
              <a:rPr lang="uz-Cyrl-UZ" sz="2400" b="1" dirty="0">
                <a:solidFill>
                  <a:srgbClr val="7030A0"/>
                </a:solidFill>
                <a:latin typeface="Times New Roman" panose="02020603050405020304" pitchFamily="18" charset="0"/>
                <a:ea typeface="Times New Roman" panose="02020603050405020304" pitchFamily="18" charset="0"/>
              </a:rPr>
              <a:t>Hozirgi kunda Shvesiya va Buyuk Britaniya aholisining tahminan 65 % mehnatga layoqatlilarni tashqil qiladi, ishlayotganlar Shvesiyada 18% va Buyuk Britaniyada 19% aholini mehnatga layoqatli bo‘lmagan yoshlarni qo‘llab-quvvatlashi kerak. Bu mamlakatlarda asosiy muammolar tabiiy o‘sish darajasining pastligi va 65 yoshdan yuqori bo‘lgan qariyalar bilan bog‘liq bo‘lib, ular aholining 16-18% tashqil qiladi. </a:t>
            </a:r>
          </a:p>
          <a:p>
            <a:pPr marL="179705" indent="457200" algn="ctr">
              <a:spcAft>
                <a:spcPts val="600"/>
              </a:spcAft>
            </a:pPr>
            <a:r>
              <a:rPr lang="uz-Cyrl-UZ" sz="2400" b="1" dirty="0">
                <a:solidFill>
                  <a:srgbClr val="7030A0"/>
                </a:solidFill>
                <a:latin typeface="Times New Roman" panose="02020603050405020304" pitchFamily="18" charset="0"/>
                <a:ea typeface="Times New Roman" panose="02020603050405020304" pitchFamily="18" charset="0"/>
              </a:rPr>
              <a:t>2050 yilga borib Italiya, Yaponiya, Rossiya kabi mamlakatlar aholisi qisqaradi, Buyuk Britaniya aholisi hozirgi darajada qoladi. </a:t>
            </a:r>
            <a:r>
              <a:rPr lang="en-TT" sz="2400" b="1" dirty="0">
                <a:solidFill>
                  <a:srgbClr val="7030A0"/>
                </a:solidFill>
                <a:latin typeface="Times New Roman" panose="02020603050405020304" pitchFamily="18" charset="0"/>
                <a:ea typeface="Times New Roman" panose="02020603050405020304" pitchFamily="18" charset="0"/>
              </a:rPr>
              <a:t>Mali, </a:t>
            </a:r>
            <a:r>
              <a:rPr lang="en-TT" sz="2400" b="1" dirty="0" err="1">
                <a:solidFill>
                  <a:srgbClr val="7030A0"/>
                </a:solidFill>
                <a:latin typeface="Times New Roman" panose="02020603050405020304" pitchFamily="18" charset="0"/>
                <a:ea typeface="Times New Roman" panose="02020603050405020304" pitchFamily="18" charset="0"/>
              </a:rPr>
              <a:t>Saudiya</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Arabistoni</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va</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Nigeriyada</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shu</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davr</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ichida</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aholi</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soni</a:t>
            </a:r>
            <a:r>
              <a:rPr lang="en-TT" sz="2400" b="1" dirty="0">
                <a:solidFill>
                  <a:srgbClr val="7030A0"/>
                </a:solidFill>
                <a:latin typeface="Times New Roman" panose="02020603050405020304" pitchFamily="18" charset="0"/>
                <a:ea typeface="Times New Roman" panose="02020603050405020304" pitchFamily="18" charset="0"/>
              </a:rPr>
              <a:t> 3 </a:t>
            </a:r>
            <a:r>
              <a:rPr lang="en-TT" sz="2400" b="1" dirty="0" err="1">
                <a:solidFill>
                  <a:srgbClr val="7030A0"/>
                </a:solidFill>
                <a:latin typeface="Times New Roman" panose="02020603050405020304" pitchFamily="18" charset="0"/>
                <a:ea typeface="Times New Roman" panose="02020603050405020304" pitchFamily="18" charset="0"/>
              </a:rPr>
              <a:t>baravar</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Misr</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va</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Keniyada</a:t>
            </a:r>
            <a:r>
              <a:rPr lang="en-TT" sz="2400" b="1" dirty="0">
                <a:solidFill>
                  <a:srgbClr val="7030A0"/>
                </a:solidFill>
                <a:latin typeface="Times New Roman" panose="02020603050405020304" pitchFamily="18" charset="0"/>
                <a:ea typeface="Times New Roman" panose="02020603050405020304" pitchFamily="18" charset="0"/>
              </a:rPr>
              <a:t> 2 </a:t>
            </a:r>
            <a:r>
              <a:rPr lang="en-TT" sz="2400" b="1" dirty="0" err="1">
                <a:solidFill>
                  <a:srgbClr val="7030A0"/>
                </a:solidFill>
                <a:latin typeface="Times New Roman" panose="02020603050405020304" pitchFamily="18" charset="0"/>
                <a:ea typeface="Times New Roman" panose="02020603050405020304" pitchFamily="18" charset="0"/>
              </a:rPr>
              <a:t>baravar</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oshadi</a:t>
            </a:r>
            <a:r>
              <a:rPr lang="en-TT" sz="2400" b="1" dirty="0">
                <a:solidFill>
                  <a:srgbClr val="7030A0"/>
                </a:solidFill>
                <a:latin typeface="Times New Roman" panose="02020603050405020304" pitchFamily="18" charset="0"/>
                <a:ea typeface="Times New Roman" panose="02020603050405020304" pitchFamily="18" charset="0"/>
              </a:rPr>
              <a:t>. BMT </a:t>
            </a:r>
            <a:r>
              <a:rPr lang="en-TT" sz="2400" b="1" dirty="0" err="1">
                <a:solidFill>
                  <a:srgbClr val="7030A0"/>
                </a:solidFill>
                <a:latin typeface="Times New Roman" panose="02020603050405020304" pitchFamily="18" charset="0"/>
                <a:ea typeface="Times New Roman" panose="02020603050405020304" pitchFamily="18" charset="0"/>
              </a:rPr>
              <a:t>mutahassislari</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rivojlangan</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mamlakatlarning</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aholisi</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umuman</a:t>
            </a:r>
            <a:r>
              <a:rPr lang="en-TT" sz="2400" b="1" dirty="0">
                <a:solidFill>
                  <a:srgbClr val="7030A0"/>
                </a:solidFill>
                <a:latin typeface="Times New Roman" panose="02020603050405020304" pitchFamily="18" charset="0"/>
                <a:ea typeface="Times New Roman" panose="02020603050405020304" pitchFamily="18" charset="0"/>
              </a:rPr>
              <a:t> 2050 </a:t>
            </a:r>
            <a:r>
              <a:rPr lang="en-TT" sz="2400" b="1" dirty="0" err="1">
                <a:solidFill>
                  <a:srgbClr val="7030A0"/>
                </a:solidFill>
                <a:latin typeface="Times New Roman" panose="02020603050405020304" pitchFamily="18" charset="0"/>
                <a:ea typeface="Times New Roman" panose="02020603050405020304" pitchFamily="18" charset="0"/>
              </a:rPr>
              <a:t>yilga</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borib</a:t>
            </a:r>
            <a:r>
              <a:rPr lang="en-TT" sz="2400" b="1" dirty="0">
                <a:solidFill>
                  <a:srgbClr val="7030A0"/>
                </a:solidFill>
                <a:latin typeface="Times New Roman" panose="02020603050405020304" pitchFamily="18" charset="0"/>
                <a:ea typeface="Times New Roman" panose="02020603050405020304" pitchFamily="18" charset="0"/>
              </a:rPr>
              <a:t> 1,8 </a:t>
            </a:r>
            <a:r>
              <a:rPr lang="en-TT" sz="2400" b="1" dirty="0" err="1">
                <a:solidFill>
                  <a:srgbClr val="7030A0"/>
                </a:solidFill>
                <a:latin typeface="Times New Roman" panose="02020603050405020304" pitchFamily="18" charset="0"/>
                <a:ea typeface="Times New Roman" panose="02020603050405020304" pitchFamily="18" charset="0"/>
              </a:rPr>
              <a:t>mlrd</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kishidan</a:t>
            </a:r>
            <a:r>
              <a:rPr lang="en-TT" sz="2400" b="1" dirty="0">
                <a:solidFill>
                  <a:srgbClr val="7030A0"/>
                </a:solidFill>
                <a:latin typeface="Times New Roman" panose="02020603050405020304" pitchFamily="18" charset="0"/>
                <a:ea typeface="Times New Roman" panose="02020603050405020304" pitchFamily="18" charset="0"/>
              </a:rPr>
              <a:t> 1,16 </a:t>
            </a:r>
            <a:r>
              <a:rPr lang="en-TT" sz="2400" b="1" dirty="0" err="1">
                <a:solidFill>
                  <a:srgbClr val="7030A0"/>
                </a:solidFill>
                <a:latin typeface="Times New Roman" panose="02020603050405020304" pitchFamily="18" charset="0"/>
                <a:ea typeface="Times New Roman" panose="02020603050405020304" pitchFamily="18" charset="0"/>
              </a:rPr>
              <a:t>mlrd</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kishigacha</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qisqaradi</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rivojlanayotgan</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mamlakatlarning</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aholisi</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esa</a:t>
            </a:r>
            <a:r>
              <a:rPr lang="en-TT" sz="2400" b="1" dirty="0">
                <a:solidFill>
                  <a:srgbClr val="7030A0"/>
                </a:solidFill>
                <a:latin typeface="Times New Roman" panose="02020603050405020304" pitchFamily="18" charset="0"/>
                <a:ea typeface="Times New Roman" panose="02020603050405020304" pitchFamily="18" charset="0"/>
              </a:rPr>
              <a:t> 4,57 </a:t>
            </a:r>
            <a:r>
              <a:rPr lang="en-TT" sz="2400" b="1" dirty="0" err="1">
                <a:solidFill>
                  <a:srgbClr val="7030A0"/>
                </a:solidFill>
                <a:latin typeface="Times New Roman" panose="02020603050405020304" pitchFamily="18" charset="0"/>
                <a:ea typeface="Times New Roman" panose="02020603050405020304" pitchFamily="18" charset="0"/>
              </a:rPr>
              <a:t>mlrd</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kishidan</a:t>
            </a:r>
            <a:r>
              <a:rPr lang="en-TT" sz="2400" b="1" dirty="0">
                <a:solidFill>
                  <a:srgbClr val="7030A0"/>
                </a:solidFill>
                <a:latin typeface="Times New Roman" panose="02020603050405020304" pitchFamily="18" charset="0"/>
                <a:ea typeface="Times New Roman" panose="02020603050405020304" pitchFamily="18" charset="0"/>
              </a:rPr>
              <a:t> 8,2 </a:t>
            </a:r>
            <a:r>
              <a:rPr lang="en-TT" sz="2400" b="1" dirty="0" err="1">
                <a:solidFill>
                  <a:srgbClr val="7030A0"/>
                </a:solidFill>
                <a:latin typeface="Times New Roman" panose="02020603050405020304" pitchFamily="18" charset="0"/>
                <a:ea typeface="Times New Roman" panose="02020603050405020304" pitchFamily="18" charset="0"/>
              </a:rPr>
              <a:t>mlrd</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kishigacha</a:t>
            </a:r>
            <a:r>
              <a:rPr lang="en-TT" sz="2400" b="1" dirty="0">
                <a:solidFill>
                  <a:srgbClr val="7030A0"/>
                </a:solidFill>
                <a:latin typeface="Times New Roman" panose="02020603050405020304" pitchFamily="18" charset="0"/>
                <a:ea typeface="Times New Roman" panose="02020603050405020304" pitchFamily="18" charset="0"/>
              </a:rPr>
              <a:t> </a:t>
            </a:r>
            <a:r>
              <a:rPr lang="en-TT" sz="2400" b="1" dirty="0" err="1">
                <a:solidFill>
                  <a:srgbClr val="7030A0"/>
                </a:solidFill>
                <a:latin typeface="Times New Roman" panose="02020603050405020304" pitchFamily="18" charset="0"/>
                <a:ea typeface="Times New Roman" panose="02020603050405020304" pitchFamily="18" charset="0"/>
              </a:rPr>
              <a:t>ko‘payadi</a:t>
            </a:r>
            <a:r>
              <a:rPr lang="en-TT" sz="2400" b="1" dirty="0">
                <a:solidFill>
                  <a:srgbClr val="7030A0"/>
                </a:solidFill>
                <a:latin typeface="Times New Roman" panose="02020603050405020304" pitchFamily="18" charset="0"/>
                <a:ea typeface="Times New Roman" panose="02020603050405020304" pitchFamily="18" charset="0"/>
              </a:rPr>
              <a:t> deb </a:t>
            </a:r>
            <a:r>
              <a:rPr lang="en-TT" sz="2400" b="1" dirty="0" err="1">
                <a:solidFill>
                  <a:srgbClr val="7030A0"/>
                </a:solidFill>
                <a:latin typeface="Times New Roman" panose="02020603050405020304" pitchFamily="18" charset="0"/>
                <a:ea typeface="Times New Roman" panose="02020603050405020304" pitchFamily="18" charset="0"/>
              </a:rPr>
              <a:t>hisoblamoqdalar</a:t>
            </a:r>
            <a:r>
              <a:rPr lang="en-TT" sz="2400" b="1" dirty="0">
                <a:solidFill>
                  <a:srgbClr val="7030A0"/>
                </a:solidFill>
                <a:latin typeface="Times New Roman" panose="02020603050405020304" pitchFamily="18" charset="0"/>
                <a:ea typeface="Times New Roman" panose="02020603050405020304" pitchFamily="18" charset="0"/>
              </a:rPr>
              <a:t>.</a:t>
            </a:r>
            <a:endParaRPr lang="uz-Cyrl-UZ" sz="2400" b="1"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8550950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7000"/>
            <a:lum/>
          </a:blip>
          <a:srcRect/>
          <a:stretch>
            <a:fillRect t="-10000" b="-10000"/>
          </a:stretch>
        </a:blipFill>
        <a:effectLst/>
      </p:bgPr>
    </p:bg>
    <p:spTree>
      <p:nvGrpSpPr>
        <p:cNvPr id="1" name=""/>
        <p:cNvGrpSpPr/>
        <p:nvPr/>
      </p:nvGrpSpPr>
      <p:grpSpPr>
        <a:xfrm>
          <a:off x="0" y="0"/>
          <a:ext cx="0" cy="0"/>
          <a:chOff x="0" y="0"/>
          <a:chExt cx="0" cy="0"/>
        </a:xfrm>
      </p:grpSpPr>
      <p:sp>
        <p:nvSpPr>
          <p:cNvPr id="2" name="Волна 1"/>
          <p:cNvSpPr/>
          <p:nvPr/>
        </p:nvSpPr>
        <p:spPr>
          <a:xfrm>
            <a:off x="1631504" y="260648"/>
            <a:ext cx="8856984" cy="5688632"/>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sz="3200" b="1" dirty="0">
              <a:solidFill>
                <a:srgbClr val="FFFFFF"/>
              </a:solidFill>
            </a:endParaRPr>
          </a:p>
        </p:txBody>
      </p:sp>
      <p:sp>
        <p:nvSpPr>
          <p:cNvPr id="3" name="Прямоугольник 2"/>
          <p:cNvSpPr/>
          <p:nvPr/>
        </p:nvSpPr>
        <p:spPr>
          <a:xfrm>
            <a:off x="2063552" y="1750164"/>
            <a:ext cx="7944544" cy="3046988"/>
          </a:xfrm>
          <a:prstGeom prst="rect">
            <a:avLst/>
          </a:prstGeom>
        </p:spPr>
        <p:txBody>
          <a:bodyPr wrap="square">
            <a:spAutoFit/>
          </a:bodyPr>
          <a:lstStyle/>
          <a:p>
            <a:pPr marL="179705" indent="457200" algn="ctr">
              <a:spcAft>
                <a:spcPts val="600"/>
              </a:spcAft>
            </a:pPr>
            <a:r>
              <a:rPr lang="en-TT" sz="2400" b="1" dirty="0" err="1">
                <a:solidFill>
                  <a:srgbClr val="002060"/>
                </a:solidFill>
                <a:latin typeface="Times New Roman" panose="02020603050405020304" pitchFamily="18" charset="0"/>
                <a:ea typeface="Times New Roman" panose="02020603050405020304" pitchFamily="18" charset="0"/>
              </a:rPr>
              <a:t>Barcha</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zamonaviy</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demografik</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jarayonlar</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orasida</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aholi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keksayishi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jarayoni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junroq</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o‘lchanadigan</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tahminlar</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qilinishi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qulayroq</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va</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aslida</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o‘z</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oqibatlariga</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ko‘ra</a:t>
            </a:r>
            <a:r>
              <a:rPr lang="en-TT"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x</a:t>
            </a:r>
            <a:r>
              <a:rPr lang="en-TT" sz="2400" b="1" dirty="0" err="1">
                <a:solidFill>
                  <a:srgbClr val="002060"/>
                </a:solidFill>
                <a:latin typeface="Times New Roman" panose="02020603050405020304" pitchFamily="18" charset="0"/>
                <a:ea typeface="Times New Roman" panose="02020603050405020304" pitchFamily="18" charset="0"/>
              </a:rPr>
              <a:t>avfliroq</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bo‘lgan</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jarayondir</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Aholi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keksayishining</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sababi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ikki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xildir</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Bir</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tomondan</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bu</a:t>
            </a:r>
            <a:r>
              <a:rPr lang="en-TT"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tug‘ilish</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kamayishi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bo‘lib</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buning</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oqibatida</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bolalar</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va</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yoshlar</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ulushi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qisqaradi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Ikkinchi</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tomondan</a:t>
            </a:r>
            <a:r>
              <a:rPr lang="en-TT"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umr</a:t>
            </a:r>
            <a:r>
              <a:rPr lang="en-TT" sz="2400" b="1" dirty="0">
                <a:solidFill>
                  <a:srgbClr val="002060"/>
                </a:solidFill>
                <a:latin typeface="Times New Roman" panose="02020603050405020304" pitchFamily="18" charset="0"/>
                <a:ea typeface="Times New Roman" panose="02020603050405020304" pitchFamily="18" charset="0"/>
              </a:rPr>
              <a:t> </a:t>
            </a:r>
            <a:r>
              <a:rPr lang="uz-Cyrl-UZ" sz="2400" b="1" dirty="0">
                <a:solidFill>
                  <a:srgbClr val="002060"/>
                </a:solidFill>
                <a:latin typeface="Times New Roman" panose="02020603050405020304" pitchFamily="18" charset="0"/>
                <a:ea typeface="Times New Roman" panose="02020603050405020304" pitchFamily="18" charset="0"/>
              </a:rPr>
              <a:t>u</a:t>
            </a:r>
            <a:r>
              <a:rPr lang="en-TT" sz="2400" b="1" dirty="0" err="1">
                <a:solidFill>
                  <a:srgbClr val="002060"/>
                </a:solidFill>
                <a:latin typeface="Times New Roman" panose="02020603050405020304" pitchFamily="18" charset="0"/>
                <a:ea typeface="Times New Roman" panose="02020603050405020304" pitchFamily="18" charset="0"/>
              </a:rPr>
              <a:t>zunligining</a:t>
            </a:r>
            <a:r>
              <a:rPr lang="en-TT" sz="2400" b="1" dirty="0">
                <a:solidFill>
                  <a:srgbClr val="002060"/>
                </a:solidFill>
                <a:latin typeface="Times New Roman" panose="02020603050405020304" pitchFamily="18" charset="0"/>
                <a:ea typeface="Times New Roman" panose="02020603050405020304" pitchFamily="18" charset="0"/>
              </a:rPr>
              <a:t> </a:t>
            </a:r>
            <a:r>
              <a:rPr lang="en-TT" sz="2400" b="1" dirty="0" err="1">
                <a:solidFill>
                  <a:srgbClr val="002060"/>
                </a:solidFill>
                <a:latin typeface="Times New Roman" panose="02020603050405020304" pitchFamily="18" charset="0"/>
                <a:ea typeface="Times New Roman" panose="02020603050405020304" pitchFamily="18" charset="0"/>
              </a:rPr>
              <a:t>oshishidir</a:t>
            </a:r>
            <a:r>
              <a:rPr lang="en-TT" sz="2400" b="1" dirty="0">
                <a:solidFill>
                  <a:srgbClr val="002060"/>
                </a:solidFill>
                <a:latin typeface="Times New Roman" panose="02020603050405020304" pitchFamily="18" charset="0"/>
                <a:ea typeface="Times New Roman" panose="02020603050405020304" pitchFamily="18" charset="0"/>
              </a:rPr>
              <a:t>.</a:t>
            </a:r>
            <a:endParaRPr lang="uz-Cyrl-UZ" sz="1100" b="1"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1687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1000"/>
            <a:lum/>
          </a:blip>
          <a:srcRect/>
          <a:stretch>
            <a:fillRect t="-17000" b="-17000"/>
          </a:stretch>
        </a:blipFill>
        <a:effectLst/>
      </p:bgPr>
    </p:bg>
    <p:spTree>
      <p:nvGrpSpPr>
        <p:cNvPr id="1" name=""/>
        <p:cNvGrpSpPr/>
        <p:nvPr/>
      </p:nvGrpSpPr>
      <p:grpSpPr>
        <a:xfrm>
          <a:off x="0" y="0"/>
          <a:ext cx="0" cy="0"/>
          <a:chOff x="0" y="0"/>
          <a:chExt cx="0" cy="0"/>
        </a:xfrm>
      </p:grpSpPr>
      <p:sp>
        <p:nvSpPr>
          <p:cNvPr id="5" name="Блок-схема: подготовка 4"/>
          <p:cNvSpPr/>
          <p:nvPr/>
        </p:nvSpPr>
        <p:spPr>
          <a:xfrm>
            <a:off x="335360" y="188640"/>
            <a:ext cx="11735707" cy="5832648"/>
          </a:xfrm>
          <a:prstGeom prst="flowChartPreparation">
            <a:avLst/>
          </a:prstGeom>
          <a:gradFill>
            <a:gsLst>
              <a:gs pos="87580">
                <a:schemeClr val="accent1">
                  <a:lumMod val="20000"/>
                  <a:lumOff val="80000"/>
                </a:schemeClr>
              </a:gs>
              <a:gs pos="13872">
                <a:schemeClr val="accent1">
                  <a:lumMod val="20000"/>
                  <a:lumOff val="80000"/>
                </a:schemeClr>
              </a:gs>
              <a:gs pos="51100">
                <a:schemeClr val="accent1">
                  <a:lumMod val="20000"/>
                  <a:lumOff val="80000"/>
                </a:schemeClr>
              </a:gs>
              <a:gs pos="0">
                <a:schemeClr val="accent5">
                  <a:shade val="85000"/>
                  <a:satMod val="130000"/>
                </a:schemeClr>
              </a:gs>
              <a:gs pos="34000">
                <a:schemeClr val="accent5">
                  <a:shade val="87000"/>
                  <a:satMod val="125000"/>
                </a:schemeClr>
              </a:gs>
              <a:gs pos="70000">
                <a:schemeClr val="accent5">
                  <a:tint val="100000"/>
                  <a:shade val="90000"/>
                  <a:satMod val="130000"/>
                </a:schemeClr>
              </a:gs>
              <a:gs pos="100000">
                <a:schemeClr val="accent5">
                  <a:tint val="100000"/>
                  <a:shade val="100000"/>
                  <a:satMod val="110000"/>
                </a:schemeClr>
              </a:gs>
            </a:gsLst>
          </a:gradFill>
          <a:ln>
            <a:solidFill>
              <a:srgbClr val="DDCEA0"/>
            </a:solidFill>
          </a:ln>
          <a:effectLst>
            <a:innerShdw blurRad="114300">
              <a:prstClr val="black">
                <a:alpha val="69000"/>
              </a:prstClr>
            </a:innerShdw>
          </a:effectLst>
          <a:scene3d>
            <a:camera prst="perspectiveFront"/>
            <a:lightRig rig="threePt" dir="t">
              <a:rot lat="0" lon="0" rev="19800000"/>
            </a:lightRig>
          </a:scene3d>
          <a:sp3d prstMaterial="flat">
            <a:bevelT w="25400" h="31750" prst="angle"/>
          </a:sp3d>
        </p:spPr>
        <p:style>
          <a:lnRef idx="0">
            <a:schemeClr val="accent5"/>
          </a:lnRef>
          <a:fillRef idx="3">
            <a:schemeClr val="accent5"/>
          </a:fillRef>
          <a:effectRef idx="3">
            <a:schemeClr val="accent5"/>
          </a:effectRef>
          <a:fontRef idx="minor">
            <a:schemeClr val="lt1"/>
          </a:fontRef>
        </p:style>
        <p:txBody>
          <a:bodyPr rtlCol="0" anchor="ctr"/>
          <a:lstStyle/>
          <a:p>
            <a:pPr algn="ctr"/>
            <a:endParaRPr lang="uz-Cyrl-UZ">
              <a:solidFill>
                <a:srgbClr val="FFC000"/>
              </a:solidFill>
            </a:endParaRPr>
          </a:p>
        </p:txBody>
      </p:sp>
      <p:sp>
        <p:nvSpPr>
          <p:cNvPr id="6" name="Прямоугольник 5"/>
          <p:cNvSpPr/>
          <p:nvPr/>
        </p:nvSpPr>
        <p:spPr>
          <a:xfrm>
            <a:off x="1559496" y="767601"/>
            <a:ext cx="8928992" cy="4893647"/>
          </a:xfrm>
          <a:prstGeom prst="rect">
            <a:avLst/>
          </a:prstGeom>
        </p:spPr>
        <p:txBody>
          <a:bodyPr wrap="square">
            <a:spAutoFit/>
          </a:bodyPr>
          <a:lstStyle/>
          <a:p>
            <a:pPr indent="457200" algn="ctr">
              <a:spcAft>
                <a:spcPts val="0"/>
              </a:spcAft>
            </a:pP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keksayishi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qator</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va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oqibatlarga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kelishi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endParaRPr lang="uz-Latn-UZ" sz="2400" b="1" spc="-3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spcAft>
                <a:spcPts val="0"/>
              </a:spcAft>
            </a:pPr>
            <a:r>
              <a:rPr lang="en-TT" sz="2400" b="1" spc="-35" dirty="0" err="1" smtClean="0">
                <a:latin typeface="Times New Roman" panose="02020603050405020304" pitchFamily="18" charset="0"/>
                <a:ea typeface="Times New Roman" panose="02020603050405020304" pitchFamily="18" charset="0"/>
                <a:cs typeface="Times New Roman" panose="02020603050405020304" pitchFamily="18" charset="0"/>
              </a:rPr>
              <a:t>Birinchidan</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yoshi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keksa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odamlar</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ulushining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oshishi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o‘z</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navbatida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faolligi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pasayishiga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keladi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Odamning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yoshi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qanchalik</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katta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maxsuldorligi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shunchalik</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past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deb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hisoblanadi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spc="-35"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spcAft>
                <a:spcPts val="0"/>
              </a:spcAft>
            </a:pP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Ikkinchidan</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keksayishi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iqtisodiyotda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yoshlar</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ulushi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kamayishini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anglatadi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bu</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ayrim</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tadqiqotchilarning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fikricha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ish</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band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kasb-malaka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va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tarmoq</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tarkibining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o‘zgarishi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va</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binobarin</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iqtisodiyot</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samaradorligi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oshishini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sekinlashtiradi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Iqtisodiy</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samaradorlik</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oshishining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sekinlashishi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xarakatchanligining</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pasayishi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ham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bog‘liq</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400" b="1" spc="-35"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TT" sz="2400" b="1" spc="-35"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spc="-35"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862036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191344" y="260648"/>
            <a:ext cx="11593288" cy="5904656"/>
          </a:xfrm>
          <a:prstGeom prst="round2DiagRect">
            <a:avLst/>
          </a:prstGeom>
          <a:gradFill>
            <a:gsLst>
              <a:gs pos="0">
                <a:srgbClr val="92D050"/>
              </a:gs>
              <a:gs pos="45000">
                <a:schemeClr val="accent5">
                  <a:lumMod val="20000"/>
                  <a:lumOff val="80000"/>
                </a:schemeClr>
              </a:gs>
              <a:gs pos="100000">
                <a:srgbClr val="92D050"/>
              </a:gs>
            </a:gsLst>
          </a:gra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uz-Cyrl-UZ"/>
          </a:p>
        </p:txBody>
      </p:sp>
      <p:sp>
        <p:nvSpPr>
          <p:cNvPr id="3" name="Прямоугольник 2"/>
          <p:cNvSpPr/>
          <p:nvPr/>
        </p:nvSpPr>
        <p:spPr>
          <a:xfrm>
            <a:off x="1055440" y="656104"/>
            <a:ext cx="9577064" cy="5509200"/>
          </a:xfrm>
          <a:prstGeom prst="rect">
            <a:avLst/>
          </a:prstGeom>
        </p:spPr>
        <p:txBody>
          <a:bodyPr wrap="square">
            <a:spAutoFit/>
          </a:bodyPr>
          <a:lstStyle/>
          <a:p>
            <a:pPr indent="457200" algn="ctr">
              <a:spcAft>
                <a:spcPts val="0"/>
              </a:spcAft>
            </a:pP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Uchinchidan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pensiya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fondlari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zimmasiga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pensiyalar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to‘lash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xarajatlarining</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benihoya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og‘ir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yuki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tushadi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zero,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pensionerlar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ulushi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ko‘payishi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yo‘la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pensiya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fondlariga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mablag</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to‘lab</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boradigan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ishga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qobiliyatli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salmog‘i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qisqaradi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200" b="1" spc="-35"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spcAft>
                <a:spcPts val="0"/>
              </a:spcAft>
            </a:pP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To‘rtinchidan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nochor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qariyalarga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yordam</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ko‘rsatishi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lozim</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davlat</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ijtimoiy</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xizmatlariga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ish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ko‘payadi</a:t>
            </a:r>
            <a:r>
              <a:rPr lang="uz-Cyrl-UZ"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qariyalarni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parvarish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to‘lov</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kabi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muammolar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ko‘payadi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200" b="1" spc="-35"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spcAft>
                <a:spcPts val="0"/>
              </a:spcAft>
            </a:pP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Beshinchidan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yoshi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qaytgan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kishilarga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tibbiy</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xizmatlar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ko‘rsatish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qo‘shimcha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mablag</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sarflash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i="1" spc="-35" dirty="0" err="1">
                <a:latin typeface="Times New Roman" panose="02020603050405020304" pitchFamily="18" charset="0"/>
                <a:ea typeface="Times New Roman" panose="02020603050405020304" pitchFamily="18" charset="0"/>
                <a:cs typeface="Times New Roman" panose="02020603050405020304" pitchFamily="18" charset="0"/>
              </a:rPr>
              <a:t>gerontologik</a:t>
            </a:r>
            <a:r>
              <a:rPr lang="en-TT" sz="2200" b="1" i="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muassasalar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tarmog‘ini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kengaytirish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va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butun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sog‘liqni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saqlash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tizimini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sifatli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tarzda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qayta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ko‘rishni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talab</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qiladi</a:t>
            </a:r>
            <a:r>
              <a:rPr lang="en-TT" sz="2200" b="1" spc="-35"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uz-Latn-UZ" sz="2200" b="1" spc="-3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ctr"/>
            <a:r>
              <a:rPr lang="en-TT" sz="2200" b="1" dirty="0" err="1">
                <a:latin typeface="Times New Roman" panose="02020603050405020304" pitchFamily="18" charset="0"/>
                <a:cs typeface="Times New Roman" panose="02020603050405020304" pitchFamily="18" charset="0"/>
              </a:rPr>
              <a:t>Oltinchidan</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xali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ishlashni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istaydigan</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yosh</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qariyalar»ni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ish</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bilan</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ta’minlash</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lozim</a:t>
            </a:r>
            <a:r>
              <a:rPr lang="en-TT" sz="2200" b="1" dirty="0">
                <a:latin typeface="Times New Roman" panose="02020603050405020304" pitchFamily="18" charset="0"/>
                <a:cs typeface="Times New Roman" panose="02020603050405020304" pitchFamily="18" charset="0"/>
              </a:rPr>
              <a:t>. Bu </a:t>
            </a:r>
            <a:r>
              <a:rPr lang="en-TT" sz="2200" b="1" dirty="0" err="1">
                <a:latin typeface="Times New Roman" panose="02020603050405020304" pitchFamily="18" charset="0"/>
                <a:cs typeface="Times New Roman" panose="02020603050405020304" pitchFamily="18" charset="0"/>
              </a:rPr>
              <a:t>oson</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vazifa</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emas</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chunki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ma’lumki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pensiya</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yoshiga</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yetmaganlarga</a:t>
            </a:r>
            <a:r>
              <a:rPr lang="en-TT" sz="2200" b="1" dirty="0">
                <a:latin typeface="Times New Roman" panose="02020603050405020304" pitchFamily="18" charset="0"/>
                <a:cs typeface="Times New Roman" panose="02020603050405020304" pitchFamily="18" charset="0"/>
              </a:rPr>
              <a:t> ham </a:t>
            </a:r>
            <a:r>
              <a:rPr lang="en-TT" sz="2200" b="1" dirty="0" err="1">
                <a:latin typeface="Times New Roman" panose="02020603050405020304" pitchFamily="18" charset="0"/>
                <a:cs typeface="Times New Roman" panose="02020603050405020304" pitchFamily="18" charset="0"/>
              </a:rPr>
              <a:t>ish</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o‘rinlari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yetishmaydi</a:t>
            </a:r>
            <a:r>
              <a:rPr lang="en-TT" sz="2200" b="1" dirty="0">
                <a:latin typeface="Times New Roman" panose="02020603050405020304" pitchFamily="18" charset="0"/>
                <a:cs typeface="Times New Roman" panose="02020603050405020304" pitchFamily="18" charset="0"/>
              </a:rPr>
              <a:t>. Yoshi </a:t>
            </a:r>
            <a:r>
              <a:rPr lang="en-TT" sz="2200" b="1" dirty="0" err="1">
                <a:latin typeface="Times New Roman" panose="02020603050405020304" pitchFamily="18" charset="0"/>
                <a:cs typeface="Times New Roman" panose="02020603050405020304" pitchFamily="18" charset="0"/>
              </a:rPr>
              <a:t>qaytganlarda</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faol</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hayotiy</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pozitsiyani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saqlab</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qolish</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ularni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ijtimoiy</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hayotga</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jalb</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etish</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yolg‘izlikka</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qarshi</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kurash</a:t>
            </a:r>
            <a:r>
              <a:rPr lang="en-TT" sz="2200" b="1" dirty="0">
                <a:latin typeface="Times New Roman" panose="02020603050405020304" pitchFamily="18" charset="0"/>
                <a:cs typeface="Times New Roman" panose="02020603050405020304" pitchFamily="18" charset="0"/>
              </a:rPr>
              <a:t> ham </a:t>
            </a:r>
            <a:r>
              <a:rPr lang="en-TT" sz="2200" b="1" dirty="0" err="1">
                <a:latin typeface="Times New Roman" panose="02020603050405020304" pitchFamily="18" charset="0"/>
                <a:cs typeface="Times New Roman" panose="02020603050405020304" pitchFamily="18" charset="0"/>
              </a:rPr>
              <a:t>g‘oyat</a:t>
            </a:r>
            <a:r>
              <a:rPr lang="en-TT" sz="2200" b="1" dirty="0">
                <a:latin typeface="Times New Roman" panose="02020603050405020304" pitchFamily="18" charset="0"/>
                <a:cs typeface="Times New Roman" panose="02020603050405020304" pitchFamily="18" charset="0"/>
              </a:rPr>
              <a:t> </a:t>
            </a:r>
            <a:r>
              <a:rPr lang="en-TT" sz="2200" b="1" dirty="0" err="1">
                <a:latin typeface="Times New Roman" panose="02020603050405020304" pitchFamily="18" charset="0"/>
                <a:cs typeface="Times New Roman" panose="02020603050405020304" pitchFamily="18" charset="0"/>
              </a:rPr>
              <a:t>muhimdir</a:t>
            </a:r>
            <a:r>
              <a:rPr lang="en-TT" sz="2200" b="1" dirty="0">
                <a:latin typeface="Times New Roman" panose="02020603050405020304" pitchFamily="18" charset="0"/>
                <a:cs typeface="Times New Roman" panose="02020603050405020304" pitchFamily="18" charset="0"/>
              </a:rPr>
              <a:t>.</a:t>
            </a:r>
            <a:endParaRPr lang="uz-Cyrl-UZ" sz="2200" b="1" dirty="0">
              <a:latin typeface="Times New Roman" panose="02020603050405020304" pitchFamily="18" charset="0"/>
              <a:cs typeface="Times New Roman" panose="02020603050405020304" pitchFamily="18" charset="0"/>
            </a:endParaRPr>
          </a:p>
          <a:p>
            <a:pPr indent="457200" algn="ctr">
              <a:spcAft>
                <a:spcPts val="0"/>
              </a:spcAft>
            </a:pPr>
            <a:endParaRPr lang="uz-Cyrl-UZ" sz="2200" b="1" spc="-35"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0166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Film"/>
          <p:cNvSpPr>
            <a:spLocks noEditPoints="1" noChangeArrowheads="1"/>
          </p:cNvSpPr>
          <p:nvPr/>
        </p:nvSpPr>
        <p:spPr bwMode="auto">
          <a:xfrm>
            <a:off x="911424" y="260350"/>
            <a:ext cx="4247951" cy="6337300"/>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4960 w 21600"/>
              <a:gd name="T17" fmla="*/ 8129 h 21600"/>
              <a:gd name="T18" fmla="*/ 17079 w 21600"/>
              <a:gd name="T19" fmla="*/ 1342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21600" y="0"/>
                </a:moveTo>
                <a:lnTo>
                  <a:pt x="21600" y="21600"/>
                </a:lnTo>
                <a:lnTo>
                  <a:pt x="0" y="21600"/>
                </a:lnTo>
                <a:lnTo>
                  <a:pt x="0" y="0"/>
                </a:lnTo>
                <a:lnTo>
                  <a:pt x="21600" y="0"/>
                </a:lnTo>
                <a:close/>
              </a:path>
              <a:path w="21600" h="21600" extrusionOk="0">
                <a:moveTo>
                  <a:pt x="3014" y="21600"/>
                </a:moveTo>
                <a:lnTo>
                  <a:pt x="3014" y="0"/>
                </a:lnTo>
                <a:lnTo>
                  <a:pt x="0" y="0"/>
                </a:lnTo>
                <a:lnTo>
                  <a:pt x="0" y="21600"/>
                </a:lnTo>
                <a:lnTo>
                  <a:pt x="3014" y="21600"/>
                </a:lnTo>
                <a:close/>
              </a:path>
              <a:path w="21600" h="21600" extrusionOk="0">
                <a:moveTo>
                  <a:pt x="21600" y="21600"/>
                </a:moveTo>
                <a:lnTo>
                  <a:pt x="21600" y="0"/>
                </a:lnTo>
                <a:lnTo>
                  <a:pt x="18586" y="0"/>
                </a:lnTo>
                <a:lnTo>
                  <a:pt x="18586" y="21600"/>
                </a:lnTo>
                <a:lnTo>
                  <a:pt x="21600" y="21600"/>
                </a:lnTo>
                <a:close/>
              </a:path>
              <a:path w="21600" h="21600" extrusionOk="0">
                <a:moveTo>
                  <a:pt x="6028" y="6574"/>
                </a:moveTo>
                <a:lnTo>
                  <a:pt x="15572" y="6574"/>
                </a:lnTo>
                <a:lnTo>
                  <a:pt x="16074" y="6574"/>
                </a:lnTo>
                <a:lnTo>
                  <a:pt x="16326" y="6457"/>
                </a:lnTo>
                <a:lnTo>
                  <a:pt x="16577" y="6339"/>
                </a:lnTo>
                <a:lnTo>
                  <a:pt x="16828" y="6222"/>
                </a:lnTo>
                <a:lnTo>
                  <a:pt x="17079" y="6222"/>
                </a:lnTo>
                <a:lnTo>
                  <a:pt x="17330" y="5987"/>
                </a:lnTo>
                <a:lnTo>
                  <a:pt x="17330" y="5870"/>
                </a:lnTo>
                <a:lnTo>
                  <a:pt x="17581" y="5635"/>
                </a:lnTo>
                <a:lnTo>
                  <a:pt x="17581" y="1526"/>
                </a:lnTo>
                <a:lnTo>
                  <a:pt x="17330" y="1291"/>
                </a:lnTo>
                <a:lnTo>
                  <a:pt x="17330" y="1174"/>
                </a:lnTo>
                <a:lnTo>
                  <a:pt x="17079" y="1057"/>
                </a:lnTo>
                <a:lnTo>
                  <a:pt x="16828" y="939"/>
                </a:lnTo>
                <a:lnTo>
                  <a:pt x="16577" y="822"/>
                </a:lnTo>
                <a:lnTo>
                  <a:pt x="16326" y="704"/>
                </a:lnTo>
                <a:lnTo>
                  <a:pt x="16074" y="704"/>
                </a:lnTo>
                <a:lnTo>
                  <a:pt x="15572" y="587"/>
                </a:lnTo>
                <a:lnTo>
                  <a:pt x="6028" y="587"/>
                </a:lnTo>
                <a:lnTo>
                  <a:pt x="5526" y="704"/>
                </a:lnTo>
                <a:lnTo>
                  <a:pt x="5274" y="704"/>
                </a:lnTo>
                <a:lnTo>
                  <a:pt x="5023" y="822"/>
                </a:lnTo>
                <a:lnTo>
                  <a:pt x="4772" y="939"/>
                </a:lnTo>
                <a:lnTo>
                  <a:pt x="4521" y="1057"/>
                </a:lnTo>
                <a:lnTo>
                  <a:pt x="4270" y="1174"/>
                </a:lnTo>
                <a:lnTo>
                  <a:pt x="4270" y="1291"/>
                </a:lnTo>
                <a:lnTo>
                  <a:pt x="4019" y="1526"/>
                </a:lnTo>
                <a:lnTo>
                  <a:pt x="4019" y="5635"/>
                </a:lnTo>
                <a:lnTo>
                  <a:pt x="4270" y="5870"/>
                </a:lnTo>
                <a:lnTo>
                  <a:pt x="4270" y="5987"/>
                </a:lnTo>
                <a:lnTo>
                  <a:pt x="4521" y="6222"/>
                </a:lnTo>
                <a:lnTo>
                  <a:pt x="4772" y="6222"/>
                </a:lnTo>
                <a:lnTo>
                  <a:pt x="5023" y="6339"/>
                </a:lnTo>
                <a:lnTo>
                  <a:pt x="5274" y="6457"/>
                </a:lnTo>
                <a:lnTo>
                  <a:pt x="5526" y="6574"/>
                </a:lnTo>
                <a:lnTo>
                  <a:pt x="6028" y="6574"/>
                </a:lnTo>
                <a:close/>
              </a:path>
              <a:path w="21600" h="21600" extrusionOk="0">
                <a:moveTo>
                  <a:pt x="6028" y="13617"/>
                </a:moveTo>
                <a:lnTo>
                  <a:pt x="15572" y="13617"/>
                </a:lnTo>
                <a:lnTo>
                  <a:pt x="16074" y="13617"/>
                </a:lnTo>
                <a:lnTo>
                  <a:pt x="16326" y="13617"/>
                </a:lnTo>
                <a:lnTo>
                  <a:pt x="16577" y="13500"/>
                </a:lnTo>
                <a:lnTo>
                  <a:pt x="16828" y="13383"/>
                </a:lnTo>
                <a:lnTo>
                  <a:pt x="17079" y="13265"/>
                </a:lnTo>
                <a:lnTo>
                  <a:pt x="17330" y="13148"/>
                </a:lnTo>
                <a:lnTo>
                  <a:pt x="17330" y="12913"/>
                </a:lnTo>
                <a:lnTo>
                  <a:pt x="17581" y="12796"/>
                </a:lnTo>
                <a:lnTo>
                  <a:pt x="17581" y="8687"/>
                </a:lnTo>
                <a:lnTo>
                  <a:pt x="17330" y="8452"/>
                </a:lnTo>
                <a:lnTo>
                  <a:pt x="17330" y="8335"/>
                </a:lnTo>
                <a:lnTo>
                  <a:pt x="17079" y="8217"/>
                </a:lnTo>
                <a:lnTo>
                  <a:pt x="16828" y="7983"/>
                </a:lnTo>
                <a:lnTo>
                  <a:pt x="16577" y="7983"/>
                </a:lnTo>
                <a:lnTo>
                  <a:pt x="16326" y="7865"/>
                </a:lnTo>
                <a:lnTo>
                  <a:pt x="16074" y="7865"/>
                </a:lnTo>
                <a:lnTo>
                  <a:pt x="15572" y="7748"/>
                </a:lnTo>
                <a:lnTo>
                  <a:pt x="6028" y="7748"/>
                </a:lnTo>
                <a:lnTo>
                  <a:pt x="5526" y="7865"/>
                </a:lnTo>
                <a:lnTo>
                  <a:pt x="5274" y="7865"/>
                </a:lnTo>
                <a:lnTo>
                  <a:pt x="5023" y="7983"/>
                </a:lnTo>
                <a:lnTo>
                  <a:pt x="4772" y="7983"/>
                </a:lnTo>
                <a:lnTo>
                  <a:pt x="4521" y="8217"/>
                </a:lnTo>
                <a:lnTo>
                  <a:pt x="4270" y="8335"/>
                </a:lnTo>
                <a:lnTo>
                  <a:pt x="4270" y="8452"/>
                </a:lnTo>
                <a:lnTo>
                  <a:pt x="4019" y="8687"/>
                </a:lnTo>
                <a:lnTo>
                  <a:pt x="4019" y="12796"/>
                </a:lnTo>
                <a:lnTo>
                  <a:pt x="4270" y="12913"/>
                </a:lnTo>
                <a:lnTo>
                  <a:pt x="4270" y="13148"/>
                </a:lnTo>
                <a:lnTo>
                  <a:pt x="4521" y="13265"/>
                </a:lnTo>
                <a:lnTo>
                  <a:pt x="4772" y="13383"/>
                </a:lnTo>
                <a:lnTo>
                  <a:pt x="5023" y="13500"/>
                </a:lnTo>
                <a:lnTo>
                  <a:pt x="5274" y="13617"/>
                </a:lnTo>
                <a:lnTo>
                  <a:pt x="5526" y="13617"/>
                </a:lnTo>
                <a:lnTo>
                  <a:pt x="6028" y="13617"/>
                </a:lnTo>
                <a:close/>
              </a:path>
              <a:path w="21600" h="21600" extrusionOk="0">
                <a:moveTo>
                  <a:pt x="6028" y="20778"/>
                </a:moveTo>
                <a:lnTo>
                  <a:pt x="15572" y="20778"/>
                </a:lnTo>
                <a:lnTo>
                  <a:pt x="16074" y="20778"/>
                </a:lnTo>
                <a:lnTo>
                  <a:pt x="16326" y="20661"/>
                </a:lnTo>
                <a:lnTo>
                  <a:pt x="16577" y="20661"/>
                </a:lnTo>
                <a:lnTo>
                  <a:pt x="16828" y="20543"/>
                </a:lnTo>
                <a:lnTo>
                  <a:pt x="17079" y="20426"/>
                </a:lnTo>
                <a:lnTo>
                  <a:pt x="17330" y="20309"/>
                </a:lnTo>
                <a:lnTo>
                  <a:pt x="17330" y="20074"/>
                </a:lnTo>
                <a:lnTo>
                  <a:pt x="17581" y="19957"/>
                </a:lnTo>
                <a:lnTo>
                  <a:pt x="17581" y="15730"/>
                </a:lnTo>
                <a:lnTo>
                  <a:pt x="17330" y="15613"/>
                </a:lnTo>
                <a:lnTo>
                  <a:pt x="17330" y="15378"/>
                </a:lnTo>
                <a:lnTo>
                  <a:pt x="17079" y="15378"/>
                </a:lnTo>
                <a:lnTo>
                  <a:pt x="16828" y="15143"/>
                </a:lnTo>
                <a:lnTo>
                  <a:pt x="16577" y="15026"/>
                </a:lnTo>
                <a:lnTo>
                  <a:pt x="16326" y="15026"/>
                </a:lnTo>
                <a:lnTo>
                  <a:pt x="16074" y="15026"/>
                </a:lnTo>
                <a:lnTo>
                  <a:pt x="15572" y="14909"/>
                </a:lnTo>
                <a:lnTo>
                  <a:pt x="6028" y="14909"/>
                </a:lnTo>
                <a:lnTo>
                  <a:pt x="5526" y="15026"/>
                </a:lnTo>
                <a:lnTo>
                  <a:pt x="5274" y="15026"/>
                </a:lnTo>
                <a:lnTo>
                  <a:pt x="5023" y="15026"/>
                </a:lnTo>
                <a:lnTo>
                  <a:pt x="4772" y="15143"/>
                </a:lnTo>
                <a:lnTo>
                  <a:pt x="4521" y="15378"/>
                </a:lnTo>
                <a:lnTo>
                  <a:pt x="4270" y="15378"/>
                </a:lnTo>
                <a:lnTo>
                  <a:pt x="4270" y="15613"/>
                </a:lnTo>
                <a:lnTo>
                  <a:pt x="4019" y="15730"/>
                </a:lnTo>
                <a:lnTo>
                  <a:pt x="4019" y="19957"/>
                </a:lnTo>
                <a:lnTo>
                  <a:pt x="4270" y="20074"/>
                </a:lnTo>
                <a:lnTo>
                  <a:pt x="4270" y="20309"/>
                </a:lnTo>
                <a:lnTo>
                  <a:pt x="4521" y="20426"/>
                </a:lnTo>
                <a:lnTo>
                  <a:pt x="4772" y="20543"/>
                </a:lnTo>
                <a:lnTo>
                  <a:pt x="5023" y="20661"/>
                </a:lnTo>
                <a:lnTo>
                  <a:pt x="5274" y="20661"/>
                </a:lnTo>
                <a:lnTo>
                  <a:pt x="5526" y="20778"/>
                </a:lnTo>
                <a:lnTo>
                  <a:pt x="6028" y="20778"/>
                </a:lnTo>
                <a:close/>
              </a:path>
              <a:path w="21600" h="21600" extrusionOk="0">
                <a:moveTo>
                  <a:pt x="753" y="1291"/>
                </a:moveTo>
                <a:lnTo>
                  <a:pt x="2260" y="1291"/>
                </a:lnTo>
                <a:lnTo>
                  <a:pt x="2260" y="235"/>
                </a:lnTo>
                <a:lnTo>
                  <a:pt x="753" y="235"/>
                </a:lnTo>
                <a:lnTo>
                  <a:pt x="753" y="1291"/>
                </a:lnTo>
                <a:close/>
              </a:path>
              <a:path w="21600" h="21600" extrusionOk="0">
                <a:moveTo>
                  <a:pt x="753" y="2700"/>
                </a:moveTo>
                <a:lnTo>
                  <a:pt x="2260" y="2700"/>
                </a:lnTo>
                <a:lnTo>
                  <a:pt x="2260" y="1643"/>
                </a:lnTo>
                <a:lnTo>
                  <a:pt x="753" y="1643"/>
                </a:lnTo>
                <a:lnTo>
                  <a:pt x="753" y="2700"/>
                </a:lnTo>
                <a:close/>
              </a:path>
              <a:path w="21600" h="21600" extrusionOk="0">
                <a:moveTo>
                  <a:pt x="753" y="4109"/>
                </a:moveTo>
                <a:lnTo>
                  <a:pt x="2260" y="4109"/>
                </a:lnTo>
                <a:lnTo>
                  <a:pt x="2260" y="3052"/>
                </a:lnTo>
                <a:lnTo>
                  <a:pt x="753" y="3052"/>
                </a:lnTo>
                <a:lnTo>
                  <a:pt x="753" y="4109"/>
                </a:lnTo>
                <a:close/>
              </a:path>
              <a:path w="21600" h="21600" extrusionOk="0">
                <a:moveTo>
                  <a:pt x="753" y="5517"/>
                </a:moveTo>
                <a:lnTo>
                  <a:pt x="2260" y="5517"/>
                </a:lnTo>
                <a:lnTo>
                  <a:pt x="2260" y="4461"/>
                </a:lnTo>
                <a:lnTo>
                  <a:pt x="753" y="4461"/>
                </a:lnTo>
                <a:lnTo>
                  <a:pt x="753" y="5517"/>
                </a:lnTo>
                <a:close/>
              </a:path>
              <a:path w="21600" h="21600" extrusionOk="0">
                <a:moveTo>
                  <a:pt x="753" y="6926"/>
                </a:moveTo>
                <a:lnTo>
                  <a:pt x="2260" y="6926"/>
                </a:lnTo>
                <a:lnTo>
                  <a:pt x="2260" y="5870"/>
                </a:lnTo>
                <a:lnTo>
                  <a:pt x="753" y="5870"/>
                </a:lnTo>
                <a:lnTo>
                  <a:pt x="753" y="6926"/>
                </a:lnTo>
                <a:close/>
              </a:path>
              <a:path w="21600" h="21600" extrusionOk="0">
                <a:moveTo>
                  <a:pt x="753" y="8335"/>
                </a:moveTo>
                <a:lnTo>
                  <a:pt x="2260" y="8335"/>
                </a:lnTo>
                <a:lnTo>
                  <a:pt x="2260" y="7278"/>
                </a:lnTo>
                <a:lnTo>
                  <a:pt x="753" y="7278"/>
                </a:lnTo>
                <a:lnTo>
                  <a:pt x="753" y="8335"/>
                </a:lnTo>
                <a:close/>
              </a:path>
              <a:path w="21600" h="21600" extrusionOk="0">
                <a:moveTo>
                  <a:pt x="753" y="9743"/>
                </a:moveTo>
                <a:lnTo>
                  <a:pt x="2260" y="9743"/>
                </a:lnTo>
                <a:lnTo>
                  <a:pt x="2260" y="8687"/>
                </a:lnTo>
                <a:lnTo>
                  <a:pt x="753" y="8687"/>
                </a:lnTo>
                <a:lnTo>
                  <a:pt x="753" y="9743"/>
                </a:lnTo>
                <a:close/>
              </a:path>
              <a:path w="21600" h="21600" extrusionOk="0">
                <a:moveTo>
                  <a:pt x="753" y="11152"/>
                </a:moveTo>
                <a:lnTo>
                  <a:pt x="2260" y="11152"/>
                </a:lnTo>
                <a:lnTo>
                  <a:pt x="2260" y="10096"/>
                </a:lnTo>
                <a:lnTo>
                  <a:pt x="753" y="10096"/>
                </a:lnTo>
                <a:lnTo>
                  <a:pt x="753" y="11152"/>
                </a:lnTo>
                <a:close/>
              </a:path>
              <a:path w="21600" h="21600" extrusionOk="0">
                <a:moveTo>
                  <a:pt x="753" y="12561"/>
                </a:moveTo>
                <a:lnTo>
                  <a:pt x="2260" y="12561"/>
                </a:lnTo>
                <a:lnTo>
                  <a:pt x="2260" y="11504"/>
                </a:lnTo>
                <a:lnTo>
                  <a:pt x="753" y="11504"/>
                </a:lnTo>
                <a:lnTo>
                  <a:pt x="753" y="12561"/>
                </a:lnTo>
                <a:close/>
              </a:path>
              <a:path w="21600" h="21600" extrusionOk="0">
                <a:moveTo>
                  <a:pt x="753" y="13970"/>
                </a:moveTo>
                <a:lnTo>
                  <a:pt x="2260" y="13970"/>
                </a:lnTo>
                <a:lnTo>
                  <a:pt x="2260" y="12913"/>
                </a:lnTo>
                <a:lnTo>
                  <a:pt x="753" y="12913"/>
                </a:lnTo>
                <a:lnTo>
                  <a:pt x="753" y="13970"/>
                </a:lnTo>
                <a:close/>
              </a:path>
              <a:path w="21600" h="21600" extrusionOk="0">
                <a:moveTo>
                  <a:pt x="753" y="15378"/>
                </a:moveTo>
                <a:lnTo>
                  <a:pt x="2260" y="15378"/>
                </a:lnTo>
                <a:lnTo>
                  <a:pt x="2260" y="14322"/>
                </a:lnTo>
                <a:lnTo>
                  <a:pt x="753" y="14322"/>
                </a:lnTo>
                <a:lnTo>
                  <a:pt x="753" y="15378"/>
                </a:lnTo>
                <a:close/>
              </a:path>
              <a:path w="21600" h="21600" extrusionOk="0">
                <a:moveTo>
                  <a:pt x="753" y="16787"/>
                </a:moveTo>
                <a:lnTo>
                  <a:pt x="2260" y="16787"/>
                </a:lnTo>
                <a:lnTo>
                  <a:pt x="2260" y="15730"/>
                </a:lnTo>
                <a:lnTo>
                  <a:pt x="753" y="15730"/>
                </a:lnTo>
                <a:lnTo>
                  <a:pt x="753" y="16787"/>
                </a:lnTo>
                <a:close/>
              </a:path>
              <a:path w="21600" h="21600" extrusionOk="0">
                <a:moveTo>
                  <a:pt x="753" y="18196"/>
                </a:moveTo>
                <a:lnTo>
                  <a:pt x="2260" y="18196"/>
                </a:lnTo>
                <a:lnTo>
                  <a:pt x="2260" y="17139"/>
                </a:lnTo>
                <a:lnTo>
                  <a:pt x="753" y="17139"/>
                </a:lnTo>
                <a:lnTo>
                  <a:pt x="753" y="18196"/>
                </a:lnTo>
                <a:close/>
              </a:path>
              <a:path w="21600" h="21600" extrusionOk="0">
                <a:moveTo>
                  <a:pt x="753" y="19604"/>
                </a:moveTo>
                <a:lnTo>
                  <a:pt x="2260" y="19604"/>
                </a:lnTo>
                <a:lnTo>
                  <a:pt x="2260" y="18548"/>
                </a:lnTo>
                <a:lnTo>
                  <a:pt x="753" y="18548"/>
                </a:lnTo>
                <a:lnTo>
                  <a:pt x="753" y="19604"/>
                </a:lnTo>
                <a:close/>
              </a:path>
              <a:path w="21600" h="21600" extrusionOk="0">
                <a:moveTo>
                  <a:pt x="753" y="21013"/>
                </a:moveTo>
                <a:lnTo>
                  <a:pt x="2260" y="21013"/>
                </a:lnTo>
                <a:lnTo>
                  <a:pt x="2260" y="19957"/>
                </a:lnTo>
                <a:lnTo>
                  <a:pt x="753" y="19957"/>
                </a:lnTo>
                <a:lnTo>
                  <a:pt x="753" y="21013"/>
                </a:lnTo>
                <a:close/>
              </a:path>
              <a:path w="21600" h="21600" extrusionOk="0">
                <a:moveTo>
                  <a:pt x="19340" y="1409"/>
                </a:moveTo>
                <a:lnTo>
                  <a:pt x="20595" y="1409"/>
                </a:lnTo>
                <a:lnTo>
                  <a:pt x="20595" y="352"/>
                </a:lnTo>
                <a:lnTo>
                  <a:pt x="19340" y="352"/>
                </a:lnTo>
                <a:lnTo>
                  <a:pt x="19340" y="1409"/>
                </a:lnTo>
                <a:close/>
              </a:path>
              <a:path w="21600" h="21600" extrusionOk="0">
                <a:moveTo>
                  <a:pt x="19340" y="2700"/>
                </a:moveTo>
                <a:lnTo>
                  <a:pt x="20595" y="2700"/>
                </a:lnTo>
                <a:lnTo>
                  <a:pt x="20595" y="1643"/>
                </a:lnTo>
                <a:lnTo>
                  <a:pt x="19340" y="1643"/>
                </a:lnTo>
                <a:lnTo>
                  <a:pt x="19340" y="2700"/>
                </a:lnTo>
                <a:close/>
              </a:path>
              <a:path w="21600" h="21600" extrusionOk="0">
                <a:moveTo>
                  <a:pt x="19340" y="4109"/>
                </a:moveTo>
                <a:lnTo>
                  <a:pt x="20595" y="4109"/>
                </a:lnTo>
                <a:lnTo>
                  <a:pt x="20595" y="3052"/>
                </a:lnTo>
                <a:lnTo>
                  <a:pt x="19340" y="3052"/>
                </a:lnTo>
                <a:lnTo>
                  <a:pt x="19340" y="4109"/>
                </a:lnTo>
                <a:close/>
              </a:path>
              <a:path w="21600" h="21600" extrusionOk="0">
                <a:moveTo>
                  <a:pt x="19340" y="5517"/>
                </a:moveTo>
                <a:lnTo>
                  <a:pt x="20595" y="5517"/>
                </a:lnTo>
                <a:lnTo>
                  <a:pt x="20595" y="4461"/>
                </a:lnTo>
                <a:lnTo>
                  <a:pt x="19340" y="4461"/>
                </a:lnTo>
                <a:lnTo>
                  <a:pt x="19340" y="5517"/>
                </a:lnTo>
                <a:close/>
              </a:path>
              <a:path w="21600" h="21600" extrusionOk="0">
                <a:moveTo>
                  <a:pt x="19340" y="6926"/>
                </a:moveTo>
                <a:lnTo>
                  <a:pt x="20595" y="6926"/>
                </a:lnTo>
                <a:lnTo>
                  <a:pt x="20595" y="5870"/>
                </a:lnTo>
                <a:lnTo>
                  <a:pt x="19340" y="5870"/>
                </a:lnTo>
                <a:lnTo>
                  <a:pt x="19340" y="6926"/>
                </a:lnTo>
                <a:close/>
              </a:path>
              <a:path w="21600" h="21600" extrusionOk="0">
                <a:moveTo>
                  <a:pt x="19340" y="8335"/>
                </a:moveTo>
                <a:lnTo>
                  <a:pt x="20595" y="8335"/>
                </a:lnTo>
                <a:lnTo>
                  <a:pt x="20595" y="7278"/>
                </a:lnTo>
                <a:lnTo>
                  <a:pt x="19340" y="7278"/>
                </a:lnTo>
                <a:lnTo>
                  <a:pt x="19340" y="8335"/>
                </a:lnTo>
                <a:close/>
              </a:path>
              <a:path w="21600" h="21600" extrusionOk="0">
                <a:moveTo>
                  <a:pt x="19340" y="9743"/>
                </a:moveTo>
                <a:lnTo>
                  <a:pt x="20595" y="9743"/>
                </a:lnTo>
                <a:lnTo>
                  <a:pt x="20595" y="8687"/>
                </a:lnTo>
                <a:lnTo>
                  <a:pt x="19340" y="8687"/>
                </a:lnTo>
                <a:lnTo>
                  <a:pt x="19340" y="9743"/>
                </a:lnTo>
                <a:close/>
              </a:path>
              <a:path w="21600" h="21600" extrusionOk="0">
                <a:moveTo>
                  <a:pt x="19340" y="11152"/>
                </a:moveTo>
                <a:lnTo>
                  <a:pt x="20595" y="11152"/>
                </a:lnTo>
                <a:lnTo>
                  <a:pt x="20595" y="10096"/>
                </a:lnTo>
                <a:lnTo>
                  <a:pt x="19340" y="10096"/>
                </a:lnTo>
                <a:lnTo>
                  <a:pt x="19340" y="11152"/>
                </a:lnTo>
                <a:close/>
              </a:path>
              <a:path w="21600" h="21600" extrusionOk="0">
                <a:moveTo>
                  <a:pt x="19340" y="12561"/>
                </a:moveTo>
                <a:lnTo>
                  <a:pt x="20595" y="12561"/>
                </a:lnTo>
                <a:lnTo>
                  <a:pt x="20595" y="11504"/>
                </a:lnTo>
                <a:lnTo>
                  <a:pt x="19340" y="11504"/>
                </a:lnTo>
                <a:lnTo>
                  <a:pt x="19340" y="12561"/>
                </a:lnTo>
                <a:close/>
              </a:path>
              <a:path w="21600" h="21600" extrusionOk="0">
                <a:moveTo>
                  <a:pt x="19340" y="13970"/>
                </a:moveTo>
                <a:lnTo>
                  <a:pt x="20595" y="13970"/>
                </a:lnTo>
                <a:lnTo>
                  <a:pt x="20595" y="12913"/>
                </a:lnTo>
                <a:lnTo>
                  <a:pt x="19340" y="12913"/>
                </a:lnTo>
                <a:lnTo>
                  <a:pt x="19340" y="13970"/>
                </a:lnTo>
                <a:close/>
              </a:path>
              <a:path w="21600" h="21600" extrusionOk="0">
                <a:moveTo>
                  <a:pt x="19340" y="15378"/>
                </a:moveTo>
                <a:lnTo>
                  <a:pt x="20595" y="15378"/>
                </a:lnTo>
                <a:lnTo>
                  <a:pt x="20595" y="14322"/>
                </a:lnTo>
                <a:lnTo>
                  <a:pt x="19340" y="14322"/>
                </a:lnTo>
                <a:lnTo>
                  <a:pt x="19340" y="15378"/>
                </a:lnTo>
                <a:close/>
              </a:path>
              <a:path w="21600" h="21600" extrusionOk="0">
                <a:moveTo>
                  <a:pt x="19340" y="16787"/>
                </a:moveTo>
                <a:lnTo>
                  <a:pt x="20595" y="16787"/>
                </a:lnTo>
                <a:lnTo>
                  <a:pt x="20595" y="15730"/>
                </a:lnTo>
                <a:lnTo>
                  <a:pt x="19340" y="15730"/>
                </a:lnTo>
                <a:lnTo>
                  <a:pt x="19340" y="16787"/>
                </a:lnTo>
                <a:close/>
              </a:path>
              <a:path w="21600" h="21600" extrusionOk="0">
                <a:moveTo>
                  <a:pt x="19340" y="18196"/>
                </a:moveTo>
                <a:lnTo>
                  <a:pt x="20595" y="18196"/>
                </a:lnTo>
                <a:lnTo>
                  <a:pt x="20595" y="17139"/>
                </a:lnTo>
                <a:lnTo>
                  <a:pt x="19340" y="17139"/>
                </a:lnTo>
                <a:lnTo>
                  <a:pt x="19340" y="18196"/>
                </a:lnTo>
                <a:close/>
              </a:path>
              <a:path w="21600" h="21600" extrusionOk="0">
                <a:moveTo>
                  <a:pt x="19340" y="19604"/>
                </a:moveTo>
                <a:lnTo>
                  <a:pt x="20595" y="19604"/>
                </a:lnTo>
                <a:lnTo>
                  <a:pt x="20595" y="18548"/>
                </a:lnTo>
                <a:lnTo>
                  <a:pt x="19340" y="18548"/>
                </a:lnTo>
                <a:lnTo>
                  <a:pt x="19340" y="19604"/>
                </a:lnTo>
                <a:close/>
              </a:path>
              <a:path w="21600" h="21600" extrusionOk="0">
                <a:moveTo>
                  <a:pt x="19340" y="21013"/>
                </a:moveTo>
                <a:lnTo>
                  <a:pt x="20595" y="21013"/>
                </a:lnTo>
                <a:lnTo>
                  <a:pt x="20595" y="19957"/>
                </a:lnTo>
                <a:lnTo>
                  <a:pt x="19340" y="19957"/>
                </a:lnTo>
                <a:lnTo>
                  <a:pt x="19340" y="21013"/>
                </a:lnTo>
                <a:close/>
              </a:path>
            </a:pathLst>
          </a:custGeom>
          <a:gradFill rotWithShape="1">
            <a:gsLst>
              <a:gs pos="0">
                <a:srgbClr val="FFFFCC">
                  <a:gamma/>
                  <a:shade val="46275"/>
                  <a:invGamma/>
                </a:srgbClr>
              </a:gs>
              <a:gs pos="50000">
                <a:srgbClr val="FFFFCC"/>
              </a:gs>
              <a:gs pos="100000">
                <a:srgbClr val="FFFFCC">
                  <a:gamma/>
                  <a:shade val="46275"/>
                  <a:invGamma/>
                </a:srgbClr>
              </a:gs>
            </a:gsLst>
            <a:lin ang="18900000" scaled="1"/>
          </a:gradFill>
          <a:ln w="9525">
            <a:solidFill>
              <a:srgbClr val="000000"/>
            </a:solidFill>
            <a:miter lim="800000"/>
            <a:headEnd/>
            <a:tailEnd/>
          </a:ln>
        </p:spPr>
        <p:txBody>
          <a:bodyPr/>
          <a:lstStyle/>
          <a:p>
            <a:endParaRPr lang="ru-RU"/>
          </a:p>
        </p:txBody>
      </p:sp>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0615" y="404664"/>
            <a:ext cx="2801385" cy="1798767"/>
          </a:xfrm>
          <a:prstGeom prst="rect">
            <a:avLst/>
          </a:prstGeom>
          <a:effectLst>
            <a:innerShdw blurRad="241300" dist="50800" dir="600000">
              <a:prstClr val="black"/>
            </a:innerShdw>
          </a:effectLst>
          <a:scene3d>
            <a:camera prst="orthographicFront"/>
            <a:lightRig rig="threePt" dir="t"/>
          </a:scene3d>
          <a:sp3d>
            <a:bevelT w="139700" prst="cross"/>
          </a:sp3d>
        </p:spPr>
      </p:pic>
      <p:pic>
        <p:nvPicPr>
          <p:cNvPr id="10" name="Рисунок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2156" y="4658475"/>
            <a:ext cx="2749964" cy="1722853"/>
          </a:xfrm>
          <a:prstGeom prst="rect">
            <a:avLst/>
          </a:prstGeom>
        </p:spPr>
      </p:pic>
      <p:sp>
        <p:nvSpPr>
          <p:cNvPr id="12" name="Вертикальный свиток 11"/>
          <p:cNvSpPr/>
          <p:nvPr/>
        </p:nvSpPr>
        <p:spPr>
          <a:xfrm>
            <a:off x="5087888" y="260350"/>
            <a:ext cx="6624736" cy="5832946"/>
          </a:xfrm>
          <a:prstGeom prst="verticalScroll">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uz-Cyrl-UZ"/>
          </a:p>
        </p:txBody>
      </p:sp>
      <p:sp>
        <p:nvSpPr>
          <p:cNvPr id="13" name="Прямоугольник 12"/>
          <p:cNvSpPr/>
          <p:nvPr/>
        </p:nvSpPr>
        <p:spPr>
          <a:xfrm>
            <a:off x="5591944" y="1059219"/>
            <a:ext cx="5544616" cy="4602029"/>
          </a:xfrm>
          <a:prstGeom prst="rect">
            <a:avLst/>
          </a:prstGeom>
        </p:spPr>
        <p:txBody>
          <a:bodyPr wrap="square">
            <a:spAutoFit/>
          </a:bodyPr>
          <a:lstStyle/>
          <a:p>
            <a:pPr indent="457200" algn="ctr">
              <a:lnSpc>
                <a:spcPct val="150000"/>
              </a:lnSpc>
            </a:pP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Qariyalar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ko‘payishi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asta-sekin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butun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dunyoni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qamrab</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ko‘plab</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muammolarni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yuzaga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keltirmoqda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Insoniyat</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mazkur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tendensiya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tufayli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kelib</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chiqadigan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vazifalarning</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muhimligini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tushunib</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yetishi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darkor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Ko‘pchilik</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mamlakatlar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yoshi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qaytgan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odamlarning</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munosib</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hayot</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kechirishini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ta’minlash</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xozirdayoq</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ishlarni</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r>
              <a:rPr lang="en-TT" sz="2200" b="1" spc="-35" dirty="0" err="1">
                <a:latin typeface="Times New Roman" panose="02020603050405020304" pitchFamily="18" charset="0"/>
                <a:ea typeface="Times New Roman" panose="02020603050405020304" pitchFamily="18" charset="0"/>
                <a:cs typeface="Times New Roman" panose="02020603050405020304" pitchFamily="18" charset="0"/>
              </a:rPr>
              <a:t>oshirmoqdalar</a:t>
            </a:r>
            <a:r>
              <a:rPr lang="en-TT" sz="2200" b="1" spc="-35" dirty="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200" b="1" spc="-35"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4" name="Рисунок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1786805" y="2492896"/>
            <a:ext cx="2776280" cy="1800200"/>
          </a:xfrm>
          <a:prstGeom prst="rect">
            <a:avLst/>
          </a:prstGeom>
        </p:spPr>
      </p:pic>
    </p:spTree>
    <p:extLst>
      <p:ext uri="{BB962C8B-B14F-4D97-AF65-F5344CB8AC3E}">
        <p14:creationId xmlns:p14="http://schemas.microsoft.com/office/powerpoint/2010/main" val="14021272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1000" fill="hold"/>
                                        <p:tgtEl>
                                          <p:spTgt spid="13"/>
                                        </p:tgtEl>
                                        <p:attrNameLst>
                                          <p:attrName>ppt_w</p:attrName>
                                        </p:attrNameLst>
                                      </p:cBhvr>
                                      <p:tavLst>
                                        <p:tav tm="0">
                                          <p:val>
                                            <p:fltVal val="0"/>
                                          </p:val>
                                        </p:tav>
                                        <p:tav tm="100000">
                                          <p:val>
                                            <p:strVal val="#ppt_w"/>
                                          </p:val>
                                        </p:tav>
                                      </p:tavLst>
                                    </p:anim>
                                    <p:anim calcmode="lin" valueType="num">
                                      <p:cBhvr>
                                        <p:cTn id="15" dur="1000" fill="hold"/>
                                        <p:tgtEl>
                                          <p:spTgt spid="13"/>
                                        </p:tgtEl>
                                        <p:attrNameLst>
                                          <p:attrName>ppt_h</p:attrName>
                                        </p:attrNameLst>
                                      </p:cBhvr>
                                      <p:tavLst>
                                        <p:tav tm="0">
                                          <p:val>
                                            <p:fltVal val="0"/>
                                          </p:val>
                                        </p:tav>
                                        <p:tav tm="100000">
                                          <p:val>
                                            <p:strVal val="#ppt_h"/>
                                          </p:val>
                                        </p:tav>
                                      </p:tavLst>
                                    </p:anim>
                                    <p:anim calcmode="lin" valueType="num">
                                      <p:cBhvr>
                                        <p:cTn id="16" dur="1000" fill="hold"/>
                                        <p:tgtEl>
                                          <p:spTgt spid="13"/>
                                        </p:tgtEl>
                                        <p:attrNameLst>
                                          <p:attrName>style.rotation</p:attrName>
                                        </p:attrNameLst>
                                      </p:cBhvr>
                                      <p:tavLst>
                                        <p:tav tm="0">
                                          <p:val>
                                            <p:fltVal val="90"/>
                                          </p:val>
                                        </p:tav>
                                        <p:tav tm="100000">
                                          <p:val>
                                            <p:fltVal val="0"/>
                                          </p:val>
                                        </p:tav>
                                      </p:tavLst>
                                    </p:anim>
                                    <p:animEffect transition="in" filter="fade">
                                      <p:cBhvr>
                                        <p:cTn id="17" dur="1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0-#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6000"/>
            <a:lum/>
          </a:blip>
          <a:srcRect/>
          <a:stretch>
            <a:fillRect t="-17000" b="-17000"/>
          </a:stretch>
        </a:blipFill>
        <a:effectLst/>
      </p:bgPr>
    </p:bg>
    <p:spTree>
      <p:nvGrpSpPr>
        <p:cNvPr id="1" name=""/>
        <p:cNvGrpSpPr/>
        <p:nvPr/>
      </p:nvGrpSpPr>
      <p:grpSpPr>
        <a:xfrm>
          <a:off x="0" y="0"/>
          <a:ext cx="0" cy="0"/>
          <a:chOff x="0" y="0"/>
          <a:chExt cx="0" cy="0"/>
        </a:xfrm>
      </p:grpSpPr>
      <p:sp>
        <p:nvSpPr>
          <p:cNvPr id="4" name="Прямоугольник 3"/>
          <p:cNvSpPr/>
          <p:nvPr/>
        </p:nvSpPr>
        <p:spPr>
          <a:xfrm rot="21064770">
            <a:off x="936568" y="1880390"/>
            <a:ext cx="11121955" cy="2800767"/>
          </a:xfrm>
          <a:prstGeom prst="rect">
            <a:avLst/>
          </a:prstGeom>
          <a:noFill/>
          <a:scene3d>
            <a:camera prst="isometricOffAxis2Left"/>
            <a:lightRig rig="threePt" dir="t"/>
          </a:scene3d>
          <a:sp3d>
            <a:bevelT w="152400" h="50800" prst="softRound"/>
          </a:sp3d>
        </p:spPr>
        <p:txBody>
          <a:bodyPr wrap="none" lIns="91440" tIns="45720" rIns="91440" bIns="45720">
            <a:spAutoFit/>
          </a:bodyPr>
          <a:lstStyle/>
          <a:p>
            <a:pPr algn="ctr"/>
            <a:r>
              <a:rPr lang="uz-Latn-UZ" sz="8800" b="0" cap="none" spc="0" dirty="0" smtClean="0">
                <a:ln w="0"/>
                <a:solidFill>
                  <a:schemeClr val="accent1"/>
                </a:solidFill>
                <a:effectLst>
                  <a:outerShdw blurRad="38100" dist="25400" dir="5400000" algn="ctr" rotWithShape="0">
                    <a:srgbClr val="6E747A">
                      <a:alpha val="43000"/>
                    </a:srgbClr>
                  </a:outerShdw>
                </a:effectLst>
                <a:latin typeface="Algerian" panose="04020705040A02060702" pitchFamily="82" charset="0"/>
              </a:rPr>
              <a:t>E’tiboringiz uchun </a:t>
            </a:r>
          </a:p>
          <a:p>
            <a:pPr algn="ctr"/>
            <a:r>
              <a:rPr lang="uz-Latn-UZ" sz="8800" b="0" cap="none" spc="0" dirty="0" smtClean="0">
                <a:ln w="0"/>
                <a:solidFill>
                  <a:schemeClr val="accent1"/>
                </a:solidFill>
                <a:effectLst>
                  <a:outerShdw blurRad="38100" dist="25400" dir="5400000" algn="ctr" rotWithShape="0">
                    <a:srgbClr val="6E747A">
                      <a:alpha val="43000"/>
                    </a:srgbClr>
                  </a:outerShdw>
                </a:effectLst>
                <a:latin typeface="Algerian" panose="04020705040A02060702" pitchFamily="82" charset="0"/>
              </a:rPr>
              <a:t>rahmat</a:t>
            </a:r>
            <a:endParaRPr lang="uz-Cyrl-UZ" sz="88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98206270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утюр">
  <a:themeElements>
    <a:clrScheme name="Кутюр">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Смокинг">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Кутюр">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2.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Grid</Template>
  <TotalTime>915</TotalTime>
  <Words>1932</Words>
  <Application>Microsoft Office PowerPoint</Application>
  <PresentationFormat>Широкоэкранный</PresentationFormat>
  <Paragraphs>69</Paragraphs>
  <Slides>26</Slides>
  <Notes>3</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2</vt:i4>
      </vt:variant>
      <vt:variant>
        <vt:lpstr>Заголовки слайдов</vt:lpstr>
      </vt:variant>
      <vt:variant>
        <vt:i4>26</vt:i4>
      </vt:variant>
    </vt:vector>
  </HeadingPairs>
  <TitlesOfParts>
    <vt:vector size="40" baseType="lpstr">
      <vt:lpstr>Arial Unicode MS</vt:lpstr>
      <vt:lpstr>Aharoni</vt:lpstr>
      <vt:lpstr>Algerian</vt:lpstr>
      <vt:lpstr>Arial</vt:lpstr>
      <vt:lpstr>Calibri</vt:lpstr>
      <vt:lpstr>Calibri Light</vt:lpstr>
      <vt:lpstr>Constantia</vt:lpstr>
      <vt:lpstr>Garamond</vt:lpstr>
      <vt:lpstr>Tahoma</vt:lpstr>
      <vt:lpstr>Times New Roman</vt:lpstr>
      <vt:lpstr>Wingdings</vt:lpstr>
      <vt:lpstr>Wingdings 3</vt:lpstr>
      <vt:lpstr>Кутюр</vt:lpstr>
      <vt:lpstr>Ретро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Мавтуна</dc:creator>
  <cp:lastModifiedBy>user</cp:lastModifiedBy>
  <cp:revision>86</cp:revision>
  <dcterms:created xsi:type="dcterms:W3CDTF">2014-05-10T15:31:33Z</dcterms:created>
  <dcterms:modified xsi:type="dcterms:W3CDTF">2019-05-17T13:24:16Z</dcterms:modified>
</cp:coreProperties>
</file>