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sldIdLst>
    <p:sldId id="257" r:id="rId2"/>
    <p:sldId id="259" r:id="rId3"/>
    <p:sldId id="258" r:id="rId4"/>
    <p:sldId id="260" r:id="rId5"/>
    <p:sldId id="261" r:id="rId6"/>
    <p:sldId id="262" r:id="rId7"/>
    <p:sldId id="263" r:id="rId8"/>
    <p:sldId id="275" r:id="rId9"/>
    <p:sldId id="264" r:id="rId10"/>
    <p:sldId id="266" r:id="rId11"/>
    <p:sldId id="265" r:id="rId12"/>
    <p:sldId id="267" r:id="rId13"/>
    <p:sldId id="269" r:id="rId14"/>
    <p:sldId id="268" r:id="rId15"/>
    <p:sldId id="270" r:id="rId16"/>
    <p:sldId id="271" r:id="rId17"/>
    <p:sldId id="272" r:id="rId18"/>
    <p:sldId id="276" r:id="rId19"/>
    <p:sldId id="274" r:id="rId20"/>
    <p:sldId id="277" r:id="rId21"/>
    <p:sldId id="278" r:id="rId22"/>
    <p:sldId id="279" r:id="rId23"/>
    <p:sldId id="280" r:id="rId24"/>
    <p:sldId id="273" r:id="rId25"/>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A4E4"/>
    <a:srgbClr val="B482DA"/>
    <a:srgbClr val="30E2E6"/>
    <a:srgbClr val="D73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62" autoAdjust="0"/>
    <p:restoredTop sz="87389" autoAdjust="0"/>
  </p:normalViewPr>
  <p:slideViewPr>
    <p:cSldViewPr>
      <p:cViewPr varScale="1">
        <p:scale>
          <a:sx n="80" d="100"/>
          <a:sy n="80" d="100"/>
        </p:scale>
        <p:origin x="1554"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18.05.2019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B4C71EC6-210F-42DE-9C53-41977AD35B3D}" type="datetimeFigureOut">
              <a:rPr lang="ru-RU" smtClean="0"/>
              <a:t>18.05.2019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B4C71EC6-210F-42DE-9C53-41977AD35B3D}" type="datetimeFigureOut">
              <a:rPr lang="ru-RU" smtClean="0"/>
              <a:t>18.05.2019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18.05.2019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18.05.2019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B4C71EC6-210F-42DE-9C53-41977AD35B3D}" type="datetimeFigureOut">
              <a:rPr lang="ru-RU" smtClean="0"/>
              <a:t>18.05.2019</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B19B0651-EE4F-4900-A07F-96A6BFA9D0F0}"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546689" y="390422"/>
            <a:ext cx="7776864" cy="1224136"/>
          </a:xfrm>
          <a:prstGeom prst="roundRect">
            <a:avLst/>
          </a:prstGeom>
          <a:solidFill>
            <a:schemeClr val="accent4">
              <a:lumMod val="60000"/>
              <a:lumOff val="40000"/>
            </a:schemeClr>
          </a:solidFill>
          <a:ln>
            <a:solidFill>
              <a:srgbClr val="C00000"/>
            </a:solidFill>
          </a:ln>
          <a:scene3d>
            <a:camera prst="orthographicFront"/>
            <a:lightRig rig="threePt" dir="t"/>
          </a:scene3d>
          <a:sp3d>
            <a:bevelT w="158750" h="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tx1"/>
                </a:solidFill>
                <a:latin typeface="Times New Roman" pitchFamily="18" charset="0"/>
                <a:cs typeface="Times New Roman" pitchFamily="18" charset="0"/>
              </a:rPr>
              <a:t>Aholining</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mehanik</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harakatini</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miqdoriy</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va</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sifatiy</a:t>
            </a:r>
            <a:r>
              <a:rPr lang="en-US" sz="2800" b="1" dirty="0">
                <a:solidFill>
                  <a:schemeClr val="tx1"/>
                </a:solidFill>
                <a:latin typeface="Times New Roman" pitchFamily="18" charset="0"/>
                <a:cs typeface="Times New Roman" pitchFamily="18" charset="0"/>
              </a:rPr>
              <a:t> </a:t>
            </a:r>
            <a:r>
              <a:rPr lang="en-US" sz="2800" b="1" dirty="0" err="1">
                <a:solidFill>
                  <a:schemeClr val="tx1"/>
                </a:solidFill>
                <a:latin typeface="Times New Roman" pitchFamily="18" charset="0"/>
                <a:cs typeface="Times New Roman" pitchFamily="18" charset="0"/>
              </a:rPr>
              <a:t>baholash</a:t>
            </a:r>
            <a:endParaRPr lang="ru-RU" sz="2800" dirty="0">
              <a:solidFill>
                <a:schemeClr val="tx1"/>
              </a:solidFill>
              <a:latin typeface="Times New Roman" pitchFamily="18" charset="0"/>
              <a:cs typeface="Times New Roman" pitchFamily="18" charset="0"/>
            </a:endParaRPr>
          </a:p>
        </p:txBody>
      </p:sp>
      <p:sp>
        <p:nvSpPr>
          <p:cNvPr id="3" name="Прямоугольник 2"/>
          <p:cNvSpPr/>
          <p:nvPr/>
        </p:nvSpPr>
        <p:spPr>
          <a:xfrm>
            <a:off x="2051720" y="1882819"/>
            <a:ext cx="4464496" cy="792088"/>
          </a:xfrm>
          <a:prstGeom prst="rect">
            <a:avLst/>
          </a:prstGeom>
          <a:solidFill>
            <a:schemeClr val="accent6"/>
          </a:solidFill>
          <a:ln>
            <a:solidFill>
              <a:srgbClr val="7030A0"/>
            </a:solidFill>
          </a:ln>
          <a:scene3d>
            <a:camera prst="orthographicFront"/>
            <a:lightRig rig="threePt" dir="t"/>
          </a:scene3d>
          <a:sp3d>
            <a:bevelT w="158750" h="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itchFamily="18" charset="0"/>
                <a:cs typeface="Times New Roman" pitchFamily="18" charset="0"/>
              </a:rPr>
              <a:t>REJA:</a:t>
            </a:r>
            <a:endParaRPr lang="ru-RU" sz="2800" b="1" dirty="0">
              <a:solidFill>
                <a:schemeClr val="tx1"/>
              </a:solidFill>
              <a:latin typeface="Times New Roman" pitchFamily="18" charset="0"/>
              <a:cs typeface="Times New Roman" pitchFamily="18" charset="0"/>
            </a:endParaRPr>
          </a:p>
        </p:txBody>
      </p:sp>
      <p:sp>
        <p:nvSpPr>
          <p:cNvPr id="4" name="Прямоугольник 3"/>
          <p:cNvSpPr/>
          <p:nvPr/>
        </p:nvSpPr>
        <p:spPr>
          <a:xfrm>
            <a:off x="451070" y="2859863"/>
            <a:ext cx="7776864" cy="1008112"/>
          </a:xfrm>
          <a:prstGeom prst="rect">
            <a:avLst/>
          </a:prstGeom>
          <a:solidFill>
            <a:schemeClr val="accent3"/>
          </a:solidFill>
          <a:ln>
            <a:solidFill>
              <a:schemeClr val="accent6">
                <a:lumMod val="10000"/>
              </a:schemeClr>
            </a:solidFill>
          </a:ln>
          <a:scene3d>
            <a:camera prst="orthographicFront"/>
            <a:lightRig rig="threePt" dir="t"/>
          </a:scene3d>
          <a:sp3d>
            <a:bevelT w="158750" h="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3200" b="1" dirty="0" smtClean="0">
                <a:solidFill>
                  <a:schemeClr val="tx1"/>
                </a:solidFill>
              </a:rPr>
              <a:t>1. </a:t>
            </a:r>
            <a:r>
              <a:rPr lang="en-US" sz="2800" b="1" dirty="0" err="1">
                <a:solidFill>
                  <a:schemeClr val="tx1"/>
                </a:solidFill>
              </a:rPr>
              <a:t>Aholining</a:t>
            </a:r>
            <a:r>
              <a:rPr lang="en-US" sz="2800" b="1" dirty="0">
                <a:solidFill>
                  <a:schemeClr val="tx1"/>
                </a:solidFill>
              </a:rPr>
              <a:t> </a:t>
            </a:r>
            <a:r>
              <a:rPr lang="en-US" sz="2800" b="1" dirty="0" err="1">
                <a:solidFill>
                  <a:schemeClr val="tx1"/>
                </a:solidFill>
              </a:rPr>
              <a:t>mehanik</a:t>
            </a:r>
            <a:r>
              <a:rPr lang="en-US" sz="2800" b="1" dirty="0">
                <a:solidFill>
                  <a:schemeClr val="tx1"/>
                </a:solidFill>
              </a:rPr>
              <a:t> </a:t>
            </a:r>
            <a:r>
              <a:rPr lang="en-US" sz="2800" b="1" dirty="0" err="1">
                <a:solidFill>
                  <a:schemeClr val="tx1"/>
                </a:solidFill>
              </a:rPr>
              <a:t>harakati</a:t>
            </a:r>
            <a:r>
              <a:rPr lang="en-US" sz="2800" b="1" dirty="0">
                <a:solidFill>
                  <a:schemeClr val="tx1"/>
                </a:solidFill>
              </a:rPr>
              <a:t> (</a:t>
            </a:r>
            <a:r>
              <a:rPr lang="en-US" sz="2800" b="1" dirty="0" err="1">
                <a:solidFill>
                  <a:schemeClr val="tx1"/>
                </a:solidFill>
              </a:rPr>
              <a:t>migratsiya</a:t>
            </a:r>
            <a:r>
              <a:rPr lang="en-US" sz="2800" b="1" dirty="0">
                <a:solidFill>
                  <a:schemeClr val="tx1"/>
                </a:solidFill>
              </a:rPr>
              <a:t>) </a:t>
            </a:r>
            <a:r>
              <a:rPr lang="en-US" sz="2800" b="1" dirty="0" err="1" smtClean="0">
                <a:solidFill>
                  <a:schemeClr val="tx1"/>
                </a:solidFill>
              </a:rPr>
              <a:t>turlari</a:t>
            </a:r>
            <a:endParaRPr lang="ru-RU" sz="2800" dirty="0">
              <a:solidFill>
                <a:schemeClr val="tx1"/>
              </a:solidFill>
            </a:endParaRPr>
          </a:p>
        </p:txBody>
      </p:sp>
      <p:sp>
        <p:nvSpPr>
          <p:cNvPr id="5" name="Прямоугольник 4"/>
          <p:cNvSpPr/>
          <p:nvPr/>
        </p:nvSpPr>
        <p:spPr>
          <a:xfrm>
            <a:off x="463321" y="4156007"/>
            <a:ext cx="7776864" cy="1008112"/>
          </a:xfrm>
          <a:prstGeom prst="rect">
            <a:avLst/>
          </a:prstGeom>
          <a:solidFill>
            <a:schemeClr val="accent3"/>
          </a:solidFill>
          <a:ln>
            <a:solidFill>
              <a:schemeClr val="accent6">
                <a:lumMod val="10000"/>
              </a:schemeClr>
            </a:solidFill>
          </a:ln>
          <a:scene3d>
            <a:camera prst="orthographicFront"/>
            <a:lightRig rig="threePt" dir="t"/>
          </a:scene3d>
          <a:sp3d>
            <a:bevelT w="158750" h="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2800" b="1" dirty="0" smtClean="0">
                <a:solidFill>
                  <a:schemeClr val="tx1"/>
                </a:solidFill>
              </a:rPr>
              <a:t>2. </a:t>
            </a:r>
            <a:r>
              <a:rPr lang="en-US" sz="2800" b="1" dirty="0" err="1">
                <a:solidFill>
                  <a:schemeClr val="tx1"/>
                </a:solidFill>
              </a:rPr>
              <a:t>Aholi</a:t>
            </a:r>
            <a:r>
              <a:rPr lang="en-US" sz="2800" b="1" dirty="0">
                <a:solidFill>
                  <a:schemeClr val="tx1"/>
                </a:solidFill>
              </a:rPr>
              <a:t> </a:t>
            </a:r>
            <a:r>
              <a:rPr lang="en-US" sz="2800" b="1" dirty="0" err="1">
                <a:solidFill>
                  <a:schemeClr val="tx1"/>
                </a:solidFill>
              </a:rPr>
              <a:t>mehanik</a:t>
            </a:r>
            <a:r>
              <a:rPr lang="en-US" sz="2800" b="1" dirty="0">
                <a:solidFill>
                  <a:schemeClr val="tx1"/>
                </a:solidFill>
              </a:rPr>
              <a:t> </a:t>
            </a:r>
            <a:r>
              <a:rPr lang="en-US" sz="2800" b="1" dirty="0" err="1">
                <a:solidFill>
                  <a:schemeClr val="tx1"/>
                </a:solidFill>
              </a:rPr>
              <a:t>harakatini</a:t>
            </a:r>
            <a:r>
              <a:rPr lang="en-US" sz="2800" b="1" dirty="0">
                <a:solidFill>
                  <a:schemeClr val="tx1"/>
                </a:solidFill>
              </a:rPr>
              <a:t> </a:t>
            </a:r>
            <a:r>
              <a:rPr lang="en-US" sz="2800" b="1" dirty="0" err="1">
                <a:solidFill>
                  <a:schemeClr val="tx1"/>
                </a:solidFill>
              </a:rPr>
              <a:t>hisobga</a:t>
            </a:r>
            <a:r>
              <a:rPr lang="en-US" sz="2800" b="1" dirty="0">
                <a:solidFill>
                  <a:schemeClr val="tx1"/>
                </a:solidFill>
              </a:rPr>
              <a:t> </a:t>
            </a:r>
            <a:r>
              <a:rPr lang="en-US" sz="2800" b="1" dirty="0" err="1">
                <a:solidFill>
                  <a:schemeClr val="tx1"/>
                </a:solidFill>
              </a:rPr>
              <a:t>olish</a:t>
            </a:r>
            <a:r>
              <a:rPr lang="en-US" sz="2800" b="1" dirty="0">
                <a:solidFill>
                  <a:schemeClr val="tx1"/>
                </a:solidFill>
              </a:rPr>
              <a:t> </a:t>
            </a:r>
            <a:r>
              <a:rPr lang="en-US" sz="2800" b="1" dirty="0" err="1" smtClean="0">
                <a:solidFill>
                  <a:schemeClr val="tx1"/>
                </a:solidFill>
              </a:rPr>
              <a:t>usullari</a:t>
            </a:r>
            <a:endParaRPr lang="ru-RU" sz="2800" dirty="0">
              <a:solidFill>
                <a:schemeClr val="tx1"/>
              </a:solidFill>
            </a:endParaRPr>
          </a:p>
        </p:txBody>
      </p:sp>
      <p:sp>
        <p:nvSpPr>
          <p:cNvPr id="6" name="Прямоугольник 5"/>
          <p:cNvSpPr/>
          <p:nvPr/>
        </p:nvSpPr>
        <p:spPr>
          <a:xfrm>
            <a:off x="463321" y="5496775"/>
            <a:ext cx="7776864" cy="1008112"/>
          </a:xfrm>
          <a:prstGeom prst="rect">
            <a:avLst/>
          </a:prstGeom>
          <a:solidFill>
            <a:schemeClr val="accent3"/>
          </a:solidFill>
          <a:ln>
            <a:solidFill>
              <a:schemeClr val="accent6">
                <a:lumMod val="10000"/>
              </a:schemeClr>
            </a:solidFill>
          </a:ln>
          <a:scene3d>
            <a:camera prst="orthographicFront"/>
            <a:lightRig rig="threePt" dir="t"/>
          </a:scene3d>
          <a:sp3d>
            <a:bevelT w="158750" h="127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800" b="1" dirty="0" smtClean="0">
                <a:solidFill>
                  <a:schemeClr val="tx1"/>
                </a:solidFill>
                <a:latin typeface="Times New Roman" pitchFamily="18" charset="0"/>
                <a:cs typeface="Times New Roman" pitchFamily="18" charset="0"/>
              </a:rPr>
              <a:t> 3</a:t>
            </a:r>
            <a:r>
              <a:rPr lang="en-GB" sz="2800" b="1" dirty="0" smtClean="0">
                <a:solidFill>
                  <a:schemeClr val="tx1"/>
                </a:solidFill>
              </a:rPr>
              <a:t>. </a:t>
            </a:r>
            <a:r>
              <a:rPr lang="en-US" sz="2800" b="1" dirty="0" err="1">
                <a:solidFill>
                  <a:schemeClr val="tx1"/>
                </a:solidFill>
              </a:rPr>
              <a:t>Mehnat</a:t>
            </a:r>
            <a:r>
              <a:rPr lang="en-US" sz="2800" b="1" dirty="0">
                <a:solidFill>
                  <a:schemeClr val="tx1"/>
                </a:solidFill>
              </a:rPr>
              <a:t> </a:t>
            </a:r>
            <a:r>
              <a:rPr lang="en-US" sz="2800" b="1" dirty="0" err="1" smtClean="0">
                <a:solidFill>
                  <a:schemeClr val="tx1"/>
                </a:solidFill>
              </a:rPr>
              <a:t>migratsiyasi</a:t>
            </a:r>
            <a:endParaRPr lang="ru-RU" sz="2800" dirty="0">
              <a:solidFill>
                <a:schemeClr val="tx1"/>
              </a:solidFill>
            </a:endParaRPr>
          </a:p>
          <a:p>
            <a:pPr algn="ctr"/>
            <a:endParaRPr lang="ru-RU" sz="2800" b="1" dirty="0">
              <a:solidFill>
                <a:schemeClr val="tx1"/>
              </a:solidFill>
            </a:endParaRPr>
          </a:p>
        </p:txBody>
      </p:sp>
    </p:spTree>
    <p:extLst>
      <p:ext uri="{BB962C8B-B14F-4D97-AF65-F5344CB8AC3E}">
        <p14:creationId xmlns:p14="http://schemas.microsoft.com/office/powerpoint/2010/main" val="27160774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p:cTn id="31" dur="1000" fill="hold"/>
                                        <p:tgtEl>
                                          <p:spTgt spid="5"/>
                                        </p:tgtEl>
                                        <p:attrNameLst>
                                          <p:attrName>ppt_w</p:attrName>
                                        </p:attrNameLst>
                                      </p:cBhvr>
                                      <p:tavLst>
                                        <p:tav tm="0">
                                          <p:val>
                                            <p:fltVal val="0"/>
                                          </p:val>
                                        </p:tav>
                                        <p:tav tm="100000">
                                          <p:val>
                                            <p:strVal val="#ppt_w"/>
                                          </p:val>
                                        </p:tav>
                                      </p:tavLst>
                                    </p:anim>
                                    <p:anim calcmode="lin" valueType="num">
                                      <p:cBhvr>
                                        <p:cTn id="32" dur="1000" fill="hold"/>
                                        <p:tgtEl>
                                          <p:spTgt spid="5"/>
                                        </p:tgtEl>
                                        <p:attrNameLst>
                                          <p:attrName>ppt_h</p:attrName>
                                        </p:attrNameLst>
                                      </p:cBhvr>
                                      <p:tavLst>
                                        <p:tav tm="0">
                                          <p:val>
                                            <p:fltVal val="0"/>
                                          </p:val>
                                        </p:tav>
                                        <p:tav tm="100000">
                                          <p:val>
                                            <p:strVal val="#ppt_h"/>
                                          </p:val>
                                        </p:tav>
                                      </p:tavLst>
                                    </p:anim>
                                    <p:anim calcmode="lin" valueType="num">
                                      <p:cBhvr>
                                        <p:cTn id="33" dur="1000" fill="hold"/>
                                        <p:tgtEl>
                                          <p:spTgt spid="5"/>
                                        </p:tgtEl>
                                        <p:attrNameLst>
                                          <p:attrName>style.rotation</p:attrName>
                                        </p:attrNameLst>
                                      </p:cBhvr>
                                      <p:tavLst>
                                        <p:tav tm="0">
                                          <p:val>
                                            <p:fltVal val="90"/>
                                          </p:val>
                                        </p:tav>
                                        <p:tav tm="100000">
                                          <p:val>
                                            <p:fltVal val="0"/>
                                          </p:val>
                                        </p:tav>
                                      </p:tavLst>
                                    </p:anim>
                                    <p:animEffect transition="in" filter="fade">
                                      <p:cBhvr>
                                        <p:cTn id="34" dur="1000"/>
                                        <p:tgtEl>
                                          <p:spTgt spid="5"/>
                                        </p:tgtEl>
                                      </p:cBhvr>
                                    </p:animEffect>
                                  </p:childTnLst>
                                </p:cTn>
                              </p:par>
                            </p:childTnLst>
                          </p:cTn>
                        </p:par>
                      </p:childTnLst>
                    </p:cTn>
                  </p:par>
                  <p:par>
                    <p:cTn id="35" fill="hold">
                      <p:stCondLst>
                        <p:cond delay="indefinite"/>
                      </p:stCondLst>
                      <p:childTnLst>
                        <p:par>
                          <p:cTn id="36" fill="hold">
                            <p:stCondLst>
                              <p:cond delay="0"/>
                            </p:stCondLst>
                            <p:childTnLst>
                              <p:par>
                                <p:cTn id="37" presetID="31" presetClass="entr" presetSubtype="0"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 calcmode="lin" valueType="num">
                                      <p:cBhvr>
                                        <p:cTn id="39" dur="1000" fill="hold"/>
                                        <p:tgtEl>
                                          <p:spTgt spid="6"/>
                                        </p:tgtEl>
                                        <p:attrNameLst>
                                          <p:attrName>ppt_w</p:attrName>
                                        </p:attrNameLst>
                                      </p:cBhvr>
                                      <p:tavLst>
                                        <p:tav tm="0">
                                          <p:val>
                                            <p:fltVal val="0"/>
                                          </p:val>
                                        </p:tav>
                                        <p:tav tm="100000">
                                          <p:val>
                                            <p:strVal val="#ppt_w"/>
                                          </p:val>
                                        </p:tav>
                                      </p:tavLst>
                                    </p:anim>
                                    <p:anim calcmode="lin" valueType="num">
                                      <p:cBhvr>
                                        <p:cTn id="40" dur="1000" fill="hold"/>
                                        <p:tgtEl>
                                          <p:spTgt spid="6"/>
                                        </p:tgtEl>
                                        <p:attrNameLst>
                                          <p:attrName>ppt_h</p:attrName>
                                        </p:attrNameLst>
                                      </p:cBhvr>
                                      <p:tavLst>
                                        <p:tav tm="0">
                                          <p:val>
                                            <p:fltVal val="0"/>
                                          </p:val>
                                        </p:tav>
                                        <p:tav tm="100000">
                                          <p:val>
                                            <p:strVal val="#ppt_h"/>
                                          </p:val>
                                        </p:tav>
                                      </p:tavLst>
                                    </p:anim>
                                    <p:anim calcmode="lin" valueType="num">
                                      <p:cBhvr>
                                        <p:cTn id="41" dur="1000" fill="hold"/>
                                        <p:tgtEl>
                                          <p:spTgt spid="6"/>
                                        </p:tgtEl>
                                        <p:attrNameLst>
                                          <p:attrName>style.rotation</p:attrName>
                                        </p:attrNameLst>
                                      </p:cBhvr>
                                      <p:tavLst>
                                        <p:tav tm="0">
                                          <p:val>
                                            <p:fltVal val="90"/>
                                          </p:val>
                                        </p:tav>
                                        <p:tav tm="100000">
                                          <p:val>
                                            <p:fltVal val="0"/>
                                          </p:val>
                                        </p:tav>
                                      </p:tavLst>
                                    </p:anim>
                                    <p:animEffect transition="in" filter="fade">
                                      <p:cBhvr>
                                        <p:cTn id="42"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Администратор\Desktop\Aholiga doir rasmlar\World-Population-Day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4" y="33829"/>
            <a:ext cx="9115935" cy="676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98219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sphere">
          <a:fgClr>
            <a:schemeClr val="tx1"/>
          </a:fgClr>
          <a:bgClr>
            <a:schemeClr val="bg1"/>
          </a:bgClr>
        </a:pattFill>
        <a:effectLst/>
      </p:bgPr>
    </p:bg>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251520" y="332656"/>
            <a:ext cx="8640960" cy="3096344"/>
          </a:xfrm>
          <a:prstGeom prst="round2Diag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solidFill>
                  <a:schemeClr val="accent6">
                    <a:lumMod val="10000"/>
                  </a:schemeClr>
                </a:solidFill>
                <a:latin typeface="Times New Roman" pitchFamily="18" charset="0"/>
                <a:cs typeface="Times New Roman" pitchFamily="18" charset="0"/>
              </a:rPr>
              <a:t> </a:t>
            </a:r>
            <a:r>
              <a:rPr lang="uz-Cyrl-UZ" sz="2400" dirty="0"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Migratsiya</a:t>
            </a:r>
            <a:r>
              <a:rPr lang="uz-Cyrl-UZ" sz="2400" dirty="0" smtClean="0">
                <a:solidFill>
                  <a:schemeClr val="accent6">
                    <a:lumMod val="10000"/>
                  </a:schemeClr>
                </a:solidFill>
                <a:latin typeface="Times New Roman" pitchFamily="18" charset="0"/>
                <a:cs typeface="Times New Roman" pitchFamily="18" charset="0"/>
              </a:rPr>
              <a:t> </a:t>
            </a:r>
            <a:r>
              <a:rPr lang="uz-Cyrl-UZ" sz="2400" dirty="0">
                <a:solidFill>
                  <a:schemeClr val="accent6">
                    <a:lumMod val="10000"/>
                  </a:schemeClr>
                </a:solidFill>
                <a:latin typeface="Times New Roman" pitchFamily="18" charset="0"/>
                <a:cs typeface="Times New Roman" pitchFamily="18" charset="0"/>
              </a:rPr>
              <a:t>so’zi lotincha  so’zidan ot</a:t>
            </a:r>
            <a:r>
              <a:rPr lang="en-US" sz="2400" dirty="0">
                <a:solidFill>
                  <a:schemeClr val="accent6">
                    <a:lumMod val="10000"/>
                  </a:schemeClr>
                </a:solidFill>
                <a:latin typeface="Times New Roman" pitchFamily="18" charset="0"/>
                <a:cs typeface="Times New Roman" pitchFamily="18" charset="0"/>
              </a:rPr>
              <a:t>li</a:t>
            </a:r>
            <a:r>
              <a:rPr lang="uz-Cyrl-UZ" sz="2400" dirty="0">
                <a:solidFill>
                  <a:schemeClr val="accent6">
                    <a:lumMod val="10000"/>
                  </a:schemeClr>
                </a:solidFill>
                <a:latin typeface="Times New Roman" pitchFamily="18" charset="0"/>
                <a:cs typeface="Times New Roman" pitchFamily="18" charset="0"/>
              </a:rPr>
              <a:t>ngan bo’lib, ko’chish degan ma’noni bildiradi. Kishilarning yashash, ishlash, o’qish maqsadida, ma’muriy chegaralardan o’tgan holda, bir manzilgoxdan ikkinchi manzilgohga doimiy yoki ma’lum muddatga ko’chishi migratsiya deyiladi. Demak, ayholining xududlar bo’ylab harakati aholi migratsiyasini ifodalaydi. Migratsiyada ishtirok etgan kishilarni esa «migrantlar» deb ataladi.</a:t>
            </a:r>
            <a:endParaRPr lang="ru-RU" sz="2400" dirty="0">
              <a:solidFill>
                <a:schemeClr val="accent6">
                  <a:lumMod val="10000"/>
                </a:schemeClr>
              </a:solidFill>
              <a:latin typeface="Times New Roman" pitchFamily="18" charset="0"/>
              <a:cs typeface="Times New Roman" pitchFamily="18" charset="0"/>
            </a:endParaRPr>
          </a:p>
        </p:txBody>
      </p:sp>
      <p:sp>
        <p:nvSpPr>
          <p:cNvPr id="3" name="Прямоугольник 2"/>
          <p:cNvSpPr/>
          <p:nvPr/>
        </p:nvSpPr>
        <p:spPr>
          <a:xfrm>
            <a:off x="251520" y="3429000"/>
            <a:ext cx="8640960" cy="3312368"/>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633778571"/>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solidDmnd">
          <a:fgClr>
            <a:srgbClr val="FF0000"/>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2174722" y="548680"/>
            <a:ext cx="4536504" cy="1512169"/>
          </a:xfrm>
          <a:prstGeom prst="rect">
            <a:avLst/>
          </a:prstGeom>
          <a:solidFill>
            <a:srgbClr val="C9A4E4"/>
          </a:solidFill>
          <a:effectLst>
            <a:glow rad="228600">
              <a:schemeClr val="accent6">
                <a:satMod val="175000"/>
                <a:alpha val="40000"/>
              </a:schemeClr>
            </a:glow>
          </a:effectLst>
          <a:scene3d>
            <a:camera prst="orthographicFront"/>
            <a:lightRig rig="threePt" dir="t"/>
          </a:scene3d>
          <a:sp3d>
            <a:bevelT w="30480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Times New Roman" pitchFamily="18" charset="0"/>
                <a:cs typeface="Times New Roman" pitchFamily="18" charset="0"/>
              </a:rPr>
              <a:t>MIGRATSIYA YO’NALISHIGA BINOAN</a:t>
            </a:r>
            <a:endParaRPr lang="ru-RU" sz="2400" dirty="0">
              <a:solidFill>
                <a:schemeClr val="tx1"/>
              </a:solidFill>
              <a:latin typeface="Times New Roman" pitchFamily="18" charset="0"/>
              <a:cs typeface="Times New Roman" pitchFamily="18" charset="0"/>
            </a:endParaRPr>
          </a:p>
        </p:txBody>
      </p:sp>
      <p:sp>
        <p:nvSpPr>
          <p:cNvPr id="4" name="Прямоугольник 3"/>
          <p:cNvSpPr/>
          <p:nvPr/>
        </p:nvSpPr>
        <p:spPr>
          <a:xfrm>
            <a:off x="971600" y="3554025"/>
            <a:ext cx="2952328" cy="1333044"/>
          </a:xfrm>
          <a:prstGeom prst="rect">
            <a:avLst/>
          </a:prstGeom>
          <a:solidFill>
            <a:srgbClr val="C9A4E4"/>
          </a:solidFill>
          <a:effectLst>
            <a:glow rad="228600">
              <a:schemeClr val="accent6">
                <a:satMod val="175000"/>
                <a:alpha val="40000"/>
              </a:schemeClr>
            </a:glow>
          </a:effectLst>
          <a:scene3d>
            <a:camera prst="orthographicFront"/>
            <a:lightRig rig="threePt" dir="t"/>
          </a:scene3d>
          <a:sp3d>
            <a:bevelT w="387350" h="2984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Times New Roman" pitchFamily="18" charset="0"/>
                <a:cs typeface="Times New Roman" pitchFamily="18" charset="0"/>
              </a:rPr>
              <a:t> TASHQI  MIGRATSIYA </a:t>
            </a:r>
            <a:endParaRPr lang="ru-RU" sz="2400" dirty="0">
              <a:solidFill>
                <a:schemeClr val="tx1"/>
              </a:solidFill>
              <a:latin typeface="Times New Roman" pitchFamily="18" charset="0"/>
              <a:cs typeface="Times New Roman" pitchFamily="18" charset="0"/>
            </a:endParaRPr>
          </a:p>
        </p:txBody>
      </p:sp>
      <p:sp>
        <p:nvSpPr>
          <p:cNvPr id="6" name="Прямоугольник 5"/>
          <p:cNvSpPr/>
          <p:nvPr/>
        </p:nvSpPr>
        <p:spPr>
          <a:xfrm>
            <a:off x="4788024" y="3645024"/>
            <a:ext cx="2880320" cy="1333044"/>
          </a:xfrm>
          <a:prstGeom prst="rect">
            <a:avLst/>
          </a:prstGeom>
          <a:solidFill>
            <a:srgbClr val="C9A4E4"/>
          </a:solidFill>
          <a:effectLst>
            <a:glow rad="228600">
              <a:schemeClr val="accent6">
                <a:satMod val="175000"/>
                <a:alpha val="40000"/>
              </a:schemeClr>
            </a:glow>
          </a:effectLst>
          <a:scene3d>
            <a:camera prst="orthographicFront"/>
            <a:lightRig rig="threePt" dir="t"/>
          </a:scene3d>
          <a:sp3d>
            <a:bevelT w="387350" h="2984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chemeClr val="tx1"/>
                </a:solidFill>
                <a:latin typeface="Times New Roman" pitchFamily="18" charset="0"/>
                <a:cs typeface="Times New Roman" pitchFamily="18" charset="0"/>
              </a:rPr>
              <a:t>ICHKI MIGRATSIYA</a:t>
            </a:r>
            <a:endParaRPr lang="ru-RU" sz="2400" dirty="0">
              <a:solidFill>
                <a:schemeClr val="tx1"/>
              </a:solidFill>
              <a:latin typeface="Times New Roman" pitchFamily="18" charset="0"/>
              <a:cs typeface="Times New Roman" pitchFamily="18" charset="0"/>
            </a:endParaRPr>
          </a:p>
        </p:txBody>
      </p:sp>
      <p:cxnSp>
        <p:nvCxnSpPr>
          <p:cNvPr id="8" name="Прямая со стрелкой 7"/>
          <p:cNvCxnSpPr>
            <a:stCxn id="2" idx="2"/>
            <a:endCxn id="4" idx="0"/>
          </p:cNvCxnSpPr>
          <p:nvPr/>
        </p:nvCxnSpPr>
        <p:spPr>
          <a:xfrm flipH="1">
            <a:off x="2447764" y="2060849"/>
            <a:ext cx="1995210" cy="1493176"/>
          </a:xfrm>
          <a:prstGeom prst="straightConnector1">
            <a:avLst/>
          </a:prstGeom>
          <a:ln>
            <a:solidFill>
              <a:srgbClr val="FF0000"/>
            </a:solidFill>
            <a:tailEnd type="arrow"/>
          </a:ln>
          <a:scene3d>
            <a:camera prst="orthographicFront"/>
            <a:lightRig rig="threePt" dir="t"/>
          </a:scene3d>
          <a:sp3d>
            <a:bevelT w="387350" h="298450" prst="artDeco"/>
          </a:sp3d>
        </p:spPr>
        <p:style>
          <a:lnRef idx="1">
            <a:schemeClr val="accent1"/>
          </a:lnRef>
          <a:fillRef idx="0">
            <a:schemeClr val="accent1"/>
          </a:fillRef>
          <a:effectRef idx="0">
            <a:schemeClr val="accent1"/>
          </a:effectRef>
          <a:fontRef idx="minor">
            <a:schemeClr val="tx1"/>
          </a:fontRef>
        </p:style>
      </p:cxnSp>
      <p:cxnSp>
        <p:nvCxnSpPr>
          <p:cNvPr id="10" name="Прямая со стрелкой 9"/>
          <p:cNvCxnSpPr>
            <a:stCxn id="2" idx="2"/>
            <a:endCxn id="6" idx="0"/>
          </p:cNvCxnSpPr>
          <p:nvPr/>
        </p:nvCxnSpPr>
        <p:spPr>
          <a:xfrm>
            <a:off x="4442974" y="2060849"/>
            <a:ext cx="1785210" cy="1584175"/>
          </a:xfrm>
          <a:prstGeom prst="straightConnector1">
            <a:avLst/>
          </a:prstGeom>
          <a:ln>
            <a:solidFill>
              <a:srgbClr val="FF0000"/>
            </a:solidFill>
            <a:tailEnd type="arrow"/>
          </a:ln>
          <a:scene3d>
            <a:camera prst="orthographicFront"/>
            <a:lightRig rig="threePt" dir="t"/>
          </a:scene3d>
          <a:sp3d>
            <a:bevelT w="387350" h="298450" prst="artDeco"/>
          </a:sp3d>
        </p:spPr>
        <p:style>
          <a:lnRef idx="1">
            <a:schemeClr val="accent1"/>
          </a:lnRef>
          <a:fillRef idx="0">
            <a:schemeClr val="accent1"/>
          </a:fillRef>
          <a:effectRef idx="0">
            <a:schemeClr val="accent1"/>
          </a:effectRef>
          <a:fontRef idx="minor">
            <a:schemeClr val="tx1"/>
          </a:fontRef>
        </p:style>
      </p:cxnSp>
      <p:cxnSp>
        <p:nvCxnSpPr>
          <p:cNvPr id="2052" name="Прямая со стрелкой 2051"/>
          <p:cNvCxnSpPr>
            <a:endCxn id="4" idx="0"/>
          </p:cNvCxnSpPr>
          <p:nvPr/>
        </p:nvCxnSpPr>
        <p:spPr>
          <a:xfrm flipH="1">
            <a:off x="2447764" y="2060849"/>
            <a:ext cx="1995210" cy="1493176"/>
          </a:xfrm>
          <a:prstGeom prst="straightConnector1">
            <a:avLst/>
          </a:prstGeom>
          <a:ln>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cxnSp>
        <p:nvCxnSpPr>
          <p:cNvPr id="2054" name="Прямая со стрелкой 2053"/>
          <p:cNvCxnSpPr>
            <a:endCxn id="6" idx="0"/>
          </p:cNvCxnSpPr>
          <p:nvPr/>
        </p:nvCxnSpPr>
        <p:spPr>
          <a:xfrm>
            <a:off x="4442974" y="2060849"/>
            <a:ext cx="1785210" cy="1584175"/>
          </a:xfrm>
          <a:prstGeom prst="straightConnector1">
            <a:avLst/>
          </a:prstGeom>
          <a:ln>
            <a:solidFill>
              <a:srgbClr val="FF0000"/>
            </a:solidFill>
            <a:headEnd type="arrow"/>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81943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052"/>
                                        </p:tgtEl>
                                        <p:attrNameLst>
                                          <p:attrName>style.visibility</p:attrName>
                                        </p:attrNameLst>
                                      </p:cBhvr>
                                      <p:to>
                                        <p:strVal val="visible"/>
                                      </p:to>
                                    </p:set>
                                    <p:anim calcmode="lin" valueType="num">
                                      <p:cBhvr additive="base">
                                        <p:cTn id="14" dur="500" fill="hold"/>
                                        <p:tgtEl>
                                          <p:spTgt spid="2052"/>
                                        </p:tgtEl>
                                        <p:attrNameLst>
                                          <p:attrName>ppt_x</p:attrName>
                                        </p:attrNameLst>
                                      </p:cBhvr>
                                      <p:tavLst>
                                        <p:tav tm="0">
                                          <p:val>
                                            <p:strVal val="#ppt_x"/>
                                          </p:val>
                                        </p:tav>
                                        <p:tav tm="100000">
                                          <p:val>
                                            <p:strVal val="#ppt_x"/>
                                          </p:val>
                                        </p:tav>
                                      </p:tavLst>
                                    </p:anim>
                                    <p:anim calcmode="lin" valueType="num">
                                      <p:cBhvr additive="base">
                                        <p:cTn id="15"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2054"/>
                                        </p:tgtEl>
                                        <p:attrNameLst>
                                          <p:attrName>style.visibility</p:attrName>
                                        </p:attrNameLst>
                                      </p:cBhvr>
                                      <p:to>
                                        <p:strVal val="visible"/>
                                      </p:to>
                                    </p:set>
                                    <p:anim calcmode="lin" valueType="num">
                                      <p:cBhvr additive="base">
                                        <p:cTn id="27" dur="500" fill="hold"/>
                                        <p:tgtEl>
                                          <p:spTgt spid="2054"/>
                                        </p:tgtEl>
                                        <p:attrNameLst>
                                          <p:attrName>ppt_x</p:attrName>
                                        </p:attrNameLst>
                                      </p:cBhvr>
                                      <p:tavLst>
                                        <p:tav tm="0">
                                          <p:val>
                                            <p:strVal val="#ppt_x"/>
                                          </p:val>
                                        </p:tav>
                                        <p:tav tm="100000">
                                          <p:val>
                                            <p:strVal val="#ppt_x"/>
                                          </p:val>
                                        </p:tav>
                                      </p:tavLst>
                                    </p:anim>
                                    <p:anim calcmode="lin" valueType="num">
                                      <p:cBhvr additive="base">
                                        <p:cTn id="28" dur="500" fill="hold"/>
                                        <p:tgtEl>
                                          <p:spTgt spid="2054"/>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fill="hold"/>
                                        <p:tgtEl>
                                          <p:spTgt spid="6"/>
                                        </p:tgtEl>
                                        <p:attrNameLst>
                                          <p:attrName>ppt_w</p:attrName>
                                        </p:attrNameLst>
                                      </p:cBhvr>
                                      <p:tavLst>
                                        <p:tav tm="0">
                                          <p:val>
                                            <p:fltVal val="0"/>
                                          </p:val>
                                        </p:tav>
                                        <p:tav tm="100000">
                                          <p:val>
                                            <p:strVal val="#ppt_w"/>
                                          </p:val>
                                        </p:tav>
                                      </p:tavLst>
                                    </p:anim>
                                    <p:anim calcmode="lin" valueType="num">
                                      <p:cBhvr>
                                        <p:cTn id="34" dur="500" fill="hold"/>
                                        <p:tgtEl>
                                          <p:spTgt spid="6"/>
                                        </p:tgtEl>
                                        <p:attrNameLst>
                                          <p:attrName>ppt_h</p:attrName>
                                        </p:attrNameLst>
                                      </p:cBhvr>
                                      <p:tavLst>
                                        <p:tav tm="0">
                                          <p:val>
                                            <p:fltVal val="0"/>
                                          </p:val>
                                        </p:tav>
                                        <p:tav tm="100000">
                                          <p:val>
                                            <p:strVal val="#ppt_h"/>
                                          </p:val>
                                        </p:tav>
                                      </p:tavLst>
                                    </p:anim>
                                    <p:animEffect transition="in" filter="fade">
                                      <p:cBhvr>
                                        <p:cTn id="3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 grpId="0" animBg="1"/>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Администратор\Desktop\Aholiga doir rasmlar\population-segment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60648"/>
            <a:ext cx="4032448" cy="6475759"/>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4675877" y="326424"/>
            <a:ext cx="4104456" cy="1296144"/>
          </a:xfrm>
          <a:prstGeom prst="rect">
            <a:avLst/>
          </a:prstGeom>
          <a:solidFill>
            <a:schemeClr val="accent5">
              <a:lumMod val="40000"/>
              <a:lumOff val="60000"/>
            </a:schemeClr>
          </a:solidFill>
          <a:ln>
            <a:solidFill>
              <a:schemeClr val="tx2">
                <a:lumMod val="50000"/>
              </a:schemeClr>
            </a:solidFill>
          </a:ln>
          <a:effectLst>
            <a:glow rad="228600">
              <a:schemeClr val="accent5">
                <a:satMod val="175000"/>
                <a:alpha val="40000"/>
              </a:schemeClr>
            </a:glow>
          </a:effectLst>
          <a:scene3d>
            <a:camera prst="orthographicFront"/>
            <a:lightRig rig="threePt" dir="t"/>
          </a:scene3d>
          <a:sp3d>
            <a:bevelT w="190500" h="412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FF0000"/>
                </a:solidFill>
                <a:latin typeface="Times New Roman" pitchFamily="18" charset="0"/>
                <a:cs typeface="Times New Roman" pitchFamily="18" charset="0"/>
              </a:rPr>
              <a:t>AHOLI MIGRATSIYASI O’Z MOHIYATIYAGA KO’RA UCH TURGA</a:t>
            </a:r>
            <a:endParaRPr lang="ru-RU" sz="2400" dirty="0">
              <a:latin typeface="Times New Roman" pitchFamily="18" charset="0"/>
              <a:cs typeface="Times New Roman" pitchFamily="18" charset="0"/>
            </a:endParaRPr>
          </a:p>
        </p:txBody>
      </p:sp>
      <p:sp>
        <p:nvSpPr>
          <p:cNvPr id="5" name="Прямоугольник 4"/>
          <p:cNvSpPr/>
          <p:nvPr/>
        </p:nvSpPr>
        <p:spPr>
          <a:xfrm>
            <a:off x="4669621" y="2564904"/>
            <a:ext cx="4104456" cy="1080120"/>
          </a:xfrm>
          <a:prstGeom prst="rect">
            <a:avLst/>
          </a:prstGeom>
          <a:solidFill>
            <a:schemeClr val="accent5">
              <a:lumMod val="40000"/>
              <a:lumOff val="60000"/>
            </a:schemeClr>
          </a:solidFill>
          <a:ln>
            <a:solidFill>
              <a:schemeClr val="tx2">
                <a:lumMod val="50000"/>
              </a:schemeClr>
            </a:solidFill>
          </a:ln>
          <a:effectLst>
            <a:glow rad="228600">
              <a:schemeClr val="accent5">
                <a:satMod val="175000"/>
                <a:alpha val="40000"/>
              </a:schemeClr>
            </a:glow>
          </a:effectLst>
          <a:scene3d>
            <a:camera prst="orthographicFront"/>
            <a:lightRig rig="threePt" dir="t"/>
          </a:scene3d>
          <a:sp3d>
            <a:bevelT w="190500" h="412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FF0000"/>
                </a:solidFill>
                <a:latin typeface="Times New Roman" pitchFamily="18" charset="0"/>
                <a:cs typeface="Times New Roman" pitchFamily="18" charset="0"/>
              </a:rPr>
              <a:t>DOIMIY</a:t>
            </a:r>
            <a:endParaRPr lang="ru-RU" sz="2400" dirty="0">
              <a:latin typeface="Times New Roman" pitchFamily="18" charset="0"/>
              <a:cs typeface="Times New Roman" pitchFamily="18" charset="0"/>
            </a:endParaRPr>
          </a:p>
        </p:txBody>
      </p:sp>
      <p:sp>
        <p:nvSpPr>
          <p:cNvPr id="6" name="Прямоугольник 5"/>
          <p:cNvSpPr/>
          <p:nvPr/>
        </p:nvSpPr>
        <p:spPr>
          <a:xfrm>
            <a:off x="4669621" y="3933056"/>
            <a:ext cx="4104456" cy="1080120"/>
          </a:xfrm>
          <a:prstGeom prst="rect">
            <a:avLst/>
          </a:prstGeom>
          <a:solidFill>
            <a:schemeClr val="accent5">
              <a:lumMod val="40000"/>
              <a:lumOff val="60000"/>
            </a:schemeClr>
          </a:solidFill>
          <a:ln>
            <a:solidFill>
              <a:schemeClr val="tx2">
                <a:lumMod val="50000"/>
              </a:schemeClr>
            </a:solidFill>
          </a:ln>
          <a:effectLst>
            <a:glow rad="228600">
              <a:schemeClr val="accent5">
                <a:satMod val="175000"/>
                <a:alpha val="40000"/>
              </a:schemeClr>
            </a:glow>
          </a:effectLst>
          <a:scene3d>
            <a:camera prst="orthographicFront"/>
            <a:lightRig rig="threePt" dir="t"/>
          </a:scene3d>
          <a:sp3d>
            <a:bevelT w="190500" h="412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FF0000"/>
                </a:solidFill>
                <a:latin typeface="Times New Roman" pitchFamily="18" charset="0"/>
                <a:cs typeface="Times New Roman" pitchFamily="18" charset="0"/>
              </a:rPr>
              <a:t>VAQTINCHA (MAVSUMIY)</a:t>
            </a:r>
            <a:endParaRPr lang="ru-RU" sz="2400" dirty="0">
              <a:latin typeface="Times New Roman" pitchFamily="18" charset="0"/>
              <a:cs typeface="Times New Roman" pitchFamily="18" charset="0"/>
            </a:endParaRPr>
          </a:p>
        </p:txBody>
      </p:sp>
      <p:sp>
        <p:nvSpPr>
          <p:cNvPr id="7" name="Прямоугольник 6"/>
          <p:cNvSpPr/>
          <p:nvPr/>
        </p:nvSpPr>
        <p:spPr>
          <a:xfrm>
            <a:off x="4669621" y="5373216"/>
            <a:ext cx="4104456" cy="1080120"/>
          </a:xfrm>
          <a:prstGeom prst="rect">
            <a:avLst/>
          </a:prstGeom>
          <a:solidFill>
            <a:schemeClr val="accent5">
              <a:lumMod val="40000"/>
              <a:lumOff val="60000"/>
            </a:schemeClr>
          </a:solidFill>
          <a:ln>
            <a:solidFill>
              <a:schemeClr val="tx2">
                <a:lumMod val="50000"/>
              </a:schemeClr>
            </a:solidFill>
          </a:ln>
          <a:effectLst>
            <a:glow rad="228600">
              <a:schemeClr val="accent5">
                <a:satMod val="175000"/>
                <a:alpha val="40000"/>
              </a:schemeClr>
            </a:glow>
          </a:effectLst>
          <a:scene3d>
            <a:camera prst="orthographicFront"/>
            <a:lightRig rig="threePt" dir="t"/>
          </a:scene3d>
          <a:sp3d>
            <a:bevelT w="190500" h="4127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smtClean="0">
                <a:solidFill>
                  <a:srgbClr val="FF0000"/>
                </a:solidFill>
                <a:latin typeface="Times New Roman" pitchFamily="18" charset="0"/>
                <a:cs typeface="Times New Roman" pitchFamily="18" charset="0"/>
              </a:rPr>
              <a:t>TEBRANMA (MAYATNIKSIMON)</a:t>
            </a:r>
            <a:endParaRPr lang="ru-RU" sz="2400" dirty="0">
              <a:latin typeface="Times New Roman" pitchFamily="18" charset="0"/>
              <a:cs typeface="Times New Roman" pitchFamily="18" charset="0"/>
            </a:endParaRPr>
          </a:p>
        </p:txBody>
      </p:sp>
      <p:sp>
        <p:nvSpPr>
          <p:cNvPr id="8" name="Двойная стрелка вверх/вниз 7"/>
          <p:cNvSpPr/>
          <p:nvPr/>
        </p:nvSpPr>
        <p:spPr>
          <a:xfrm>
            <a:off x="6450464" y="1622568"/>
            <a:ext cx="277641" cy="942336"/>
          </a:xfrm>
          <a:prstGeom prst="up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45044781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in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 grpId="0" animBg="1"/>
      <p:bldP spid="6" grpId="0" animBg="1"/>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Администратор\Desktop\Aholiga doir rasmlar\dailysun_populationda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2636912"/>
            <a:ext cx="8640960" cy="4032448"/>
          </a:xfrm>
          <a:prstGeom prst="rect">
            <a:avLst/>
          </a:prstGeom>
          <a:noFill/>
          <a:extLst>
            <a:ext uri="{909E8E84-426E-40DD-AFC4-6F175D3DCCD1}">
              <a14:hiddenFill xmlns:a14="http://schemas.microsoft.com/office/drawing/2010/main">
                <a:solidFill>
                  <a:srgbClr val="FFFFFF"/>
                </a:solidFill>
              </a14:hiddenFill>
            </a:ext>
          </a:extLst>
        </p:spPr>
      </p:pic>
      <p:sp>
        <p:nvSpPr>
          <p:cNvPr id="2" name="Скругленный прямоугольник 1"/>
          <p:cNvSpPr/>
          <p:nvPr/>
        </p:nvSpPr>
        <p:spPr>
          <a:xfrm>
            <a:off x="107504" y="260648"/>
            <a:ext cx="8928992" cy="2592288"/>
          </a:xfrm>
          <a:prstGeom prst="roundRect">
            <a:avLst/>
          </a:prstGeom>
          <a:solidFill>
            <a:schemeClr val="accent6">
              <a:lumMod val="9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rgbClr val="FF0000"/>
                </a:solidFill>
              </a:rPr>
              <a:t>Doimiy migratsiya</a:t>
            </a:r>
            <a:r>
              <a:rPr lang="en-US" sz="2400" dirty="0">
                <a:solidFill>
                  <a:srgbClr val="FF0000"/>
                </a:solidFill>
              </a:rPr>
              <a:t>  </a:t>
            </a:r>
            <a:r>
              <a:rPr lang="uz-Cyrl-UZ" sz="2000" dirty="0">
                <a:solidFill>
                  <a:srgbClr val="002060"/>
                </a:solidFill>
              </a:rPr>
              <a:t>BMT ta’rifiga binoan aholining bir joydan ikkinchi joyga ko’chib, bir yildan ko’p yashab qolishidir. Vaqtincha migratsiya esa aholining bir joydan ikkinchi bir joyga ko’chib, ma’lum muddat yashab qaytishidir. Vaqtincha migratsiyaga aholinng o’qish, armiya xizmati, shartnoma asosida ishlash uchun vaqtincha yashash joyini o’zgartirishini kiritish mumkin. </a:t>
            </a:r>
            <a:endParaRPr lang="ru-RU" sz="2000" dirty="0">
              <a:solidFill>
                <a:srgbClr val="002060"/>
              </a:solidFill>
            </a:endParaRPr>
          </a:p>
        </p:txBody>
      </p:sp>
    </p:spTree>
    <p:extLst>
      <p:ext uri="{BB962C8B-B14F-4D97-AF65-F5344CB8AC3E}">
        <p14:creationId xmlns:p14="http://schemas.microsoft.com/office/powerpoint/2010/main" val="3336699353"/>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098"/>
                                        </p:tgtEl>
                                        <p:attrNameLst>
                                          <p:attrName>style.visibility</p:attrName>
                                        </p:attrNameLst>
                                      </p:cBhvr>
                                      <p:to>
                                        <p:strVal val="visible"/>
                                      </p:to>
                                    </p:set>
                                    <p:animEffect transition="in" filter="wheel(1)">
                                      <p:cBhvr>
                                        <p:cTn id="12" dur="2000"/>
                                        <p:tgtEl>
                                          <p:spTgt spid="40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Администратор\Desktop\Aholiga doir rasmlar\160545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096" y="2647729"/>
            <a:ext cx="8735384" cy="4217020"/>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79512" y="332656"/>
            <a:ext cx="8712968" cy="2308324"/>
          </a:xfrm>
          <a:prstGeom prst="rect">
            <a:avLst/>
          </a:prstGeom>
        </p:spPr>
        <p:txBody>
          <a:bodyPr wrap="square">
            <a:spAutoFit/>
          </a:bodyPr>
          <a:lstStyle/>
          <a:p>
            <a:pPr algn="ctr"/>
            <a:r>
              <a:rPr lang="uz-Cyrl-UZ" sz="2400" b="1" dirty="0"/>
              <a:t>Tebranma migratsiyada kishilar bir manzilgohdan boshqa bir manzilgoxga ishlash yoki o’qish maqsadida xar kuni yoki bir xaftada qatnashidir. Ushbu migratsiya aksariyat hollarda urbanizatsiya sharoitida rivojlanib boradi. Tebranma migratsiyani asosiy yo’nalishi qishloqdan shaharga, kichik shaharlardan katta shaharlarga tomon bo’ladi.</a:t>
            </a:r>
            <a:endParaRPr lang="ru-RU" sz="2400" b="1" dirty="0"/>
          </a:p>
        </p:txBody>
      </p:sp>
    </p:spTree>
    <p:extLst>
      <p:ext uri="{BB962C8B-B14F-4D97-AF65-F5344CB8AC3E}">
        <p14:creationId xmlns:p14="http://schemas.microsoft.com/office/powerpoint/2010/main" val="687023415"/>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p:cTn id="14" dur="500" fill="hold"/>
                                        <p:tgtEl>
                                          <p:spTgt spid="5122"/>
                                        </p:tgtEl>
                                        <p:attrNameLst>
                                          <p:attrName>ppt_w</p:attrName>
                                        </p:attrNameLst>
                                      </p:cBhvr>
                                      <p:tavLst>
                                        <p:tav tm="0">
                                          <p:val>
                                            <p:fltVal val="0"/>
                                          </p:val>
                                        </p:tav>
                                        <p:tav tm="100000">
                                          <p:val>
                                            <p:strVal val="#ppt_w"/>
                                          </p:val>
                                        </p:tav>
                                      </p:tavLst>
                                    </p:anim>
                                    <p:anim calcmode="lin" valueType="num">
                                      <p:cBhvr>
                                        <p:cTn id="15" dur="500" fill="hold"/>
                                        <p:tgtEl>
                                          <p:spTgt spid="5122"/>
                                        </p:tgtEl>
                                        <p:attrNameLst>
                                          <p:attrName>ppt_h</p:attrName>
                                        </p:attrNameLst>
                                      </p:cBhvr>
                                      <p:tavLst>
                                        <p:tav tm="0">
                                          <p:val>
                                            <p:fltVal val="0"/>
                                          </p:val>
                                        </p:tav>
                                        <p:tav tm="100000">
                                          <p:val>
                                            <p:strVal val="#ppt_h"/>
                                          </p:val>
                                        </p:tav>
                                      </p:tavLst>
                                    </p:anim>
                                    <p:animEffect transition="in" filter="fade">
                                      <p:cBhvr>
                                        <p:cTn id="16" dur="5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4" name="Прямоугольник 3"/>
          <p:cNvSpPr/>
          <p:nvPr/>
        </p:nvSpPr>
        <p:spPr>
          <a:xfrm>
            <a:off x="0" y="-5956"/>
            <a:ext cx="9144000" cy="6858000"/>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2" name="Рамка 1"/>
          <p:cNvSpPr/>
          <p:nvPr/>
        </p:nvSpPr>
        <p:spPr>
          <a:xfrm>
            <a:off x="383395" y="3507839"/>
            <a:ext cx="4032448" cy="3096344"/>
          </a:xfrm>
          <a:prstGeom prst="frame">
            <a:avLst/>
          </a:prstGeom>
          <a:solidFill>
            <a:srgbClr val="00B050"/>
          </a:solidFill>
          <a:scene3d>
            <a:camera prst="orthographicFront"/>
            <a:lightRig rig="threePt" dir="t"/>
          </a:scene3d>
          <a:sp3d>
            <a:bevelT w="196850" h="1155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6" name="Рамка 5"/>
          <p:cNvSpPr/>
          <p:nvPr/>
        </p:nvSpPr>
        <p:spPr>
          <a:xfrm>
            <a:off x="4775883" y="3481559"/>
            <a:ext cx="4032448" cy="3096344"/>
          </a:xfrm>
          <a:prstGeom prst="frame">
            <a:avLst/>
          </a:prstGeom>
          <a:solidFill>
            <a:srgbClr val="00B050"/>
          </a:solidFill>
          <a:scene3d>
            <a:camera prst="orthographicFront"/>
            <a:lightRig rig="threePt" dir="t"/>
          </a:scene3d>
          <a:sp3d>
            <a:bevelT w="196850" h="1155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3" name="Прямоугольник 2"/>
          <p:cNvSpPr/>
          <p:nvPr/>
        </p:nvSpPr>
        <p:spPr>
          <a:xfrm>
            <a:off x="779439" y="3904664"/>
            <a:ext cx="3240360" cy="2304256"/>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Times New Roman" pitchFamily="18" charset="0"/>
                <a:cs typeface="Times New Roman" pitchFamily="18" charset="0"/>
              </a:rPr>
              <a:t>Doimiy</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umrbod</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migratsiya</a:t>
            </a:r>
            <a:r>
              <a:rPr lang="en-US" sz="2000" dirty="0">
                <a:solidFill>
                  <a:schemeClr val="tx1"/>
                </a:solidFill>
                <a:latin typeface="Times New Roman" pitchFamily="18" charset="0"/>
                <a:cs typeface="Times New Roman" pitchFamily="18" charset="0"/>
              </a:rPr>
              <a:t> - </a:t>
            </a:r>
            <a:r>
              <a:rPr lang="en-US" sz="2000" dirty="0" err="1">
                <a:solidFill>
                  <a:schemeClr val="tx1"/>
                </a:solidFill>
                <a:latin typeface="Times New Roman" pitchFamily="18" charset="0"/>
                <a:cs typeface="Times New Roman" pitchFamily="18" charset="0"/>
              </a:rPr>
              <a:t>doimiy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yashash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joyini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butunlay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almashtirish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bog'liq</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boshqa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mamlakatga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yoki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qishloqdan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shaharga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h.k</a:t>
            </a:r>
            <a:r>
              <a:rPr lang="en-US" dirty="0">
                <a:solidFill>
                  <a:schemeClr val="tx1"/>
                </a:solidFill>
                <a:latin typeface="Times New Roman" pitchFamily="18" charset="0"/>
                <a:cs typeface="Times New Roman" pitchFamily="18" charset="0"/>
              </a:rPr>
              <a:t>.</a:t>
            </a:r>
            <a:endParaRPr lang="ru-RU" dirty="0">
              <a:solidFill>
                <a:schemeClr val="tx1"/>
              </a:solidFill>
              <a:latin typeface="Times New Roman" pitchFamily="18" charset="0"/>
              <a:cs typeface="Times New Roman" pitchFamily="18" charset="0"/>
            </a:endParaRPr>
          </a:p>
        </p:txBody>
      </p:sp>
      <p:sp>
        <p:nvSpPr>
          <p:cNvPr id="7" name="Прямоугольник 6"/>
          <p:cNvSpPr/>
          <p:nvPr/>
        </p:nvSpPr>
        <p:spPr>
          <a:xfrm>
            <a:off x="5171927" y="3877603"/>
            <a:ext cx="3240360" cy="2304256"/>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Times New Roman" pitchFamily="18" charset="0"/>
                <a:cs typeface="Times New Roman" pitchFamily="18" charset="0"/>
              </a:rPr>
              <a:t>Vaqtinchalik</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migratsiya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yetarlicha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uzoq</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muddatga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lekin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cheklangan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ko'pincha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oldindan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belgilangan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muddatga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ko'chishini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bildiradi</a:t>
            </a:r>
            <a:r>
              <a:rPr lang="en-US" dirty="0">
                <a:solidFill>
                  <a:schemeClr val="tx1"/>
                </a:solidFill>
                <a:latin typeface="Times New Roman" pitchFamily="18" charset="0"/>
                <a:cs typeface="Times New Roman" pitchFamily="18" charset="0"/>
              </a:rPr>
              <a:t>.</a:t>
            </a:r>
            <a:endParaRPr lang="ru-RU" dirty="0">
              <a:solidFill>
                <a:schemeClr val="tx1"/>
              </a:solidFill>
            </a:endParaRPr>
          </a:p>
        </p:txBody>
      </p:sp>
      <p:sp>
        <p:nvSpPr>
          <p:cNvPr id="8" name="Рамка 7"/>
          <p:cNvSpPr/>
          <p:nvPr/>
        </p:nvSpPr>
        <p:spPr>
          <a:xfrm>
            <a:off x="1763688" y="260648"/>
            <a:ext cx="5904656" cy="3096344"/>
          </a:xfrm>
          <a:prstGeom prst="frame">
            <a:avLst/>
          </a:prstGeom>
          <a:solidFill>
            <a:srgbClr val="00B050"/>
          </a:solidFill>
          <a:scene3d>
            <a:camera prst="orthographicFront"/>
            <a:lightRig rig="threePt" dir="t"/>
          </a:scene3d>
          <a:sp3d>
            <a:bevelT w="196850" h="11557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9" name="Прямоугольник 8"/>
          <p:cNvSpPr/>
          <p:nvPr/>
        </p:nvSpPr>
        <p:spPr>
          <a:xfrm>
            <a:off x="2123728" y="548680"/>
            <a:ext cx="5184576" cy="2592288"/>
          </a:xfrm>
          <a:prstGeom prst="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tx1"/>
                </a:solidFill>
                <a:latin typeface="Times New Roman" pitchFamily="18" charset="0"/>
                <a:cs typeface="Times New Roman" pitchFamily="18" charset="0"/>
              </a:rPr>
              <a:t>Aholining</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mehanik</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harakati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yoki</a:t>
            </a:r>
            <a:r>
              <a:rPr lang="en-US" sz="2800" dirty="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bir</a:t>
            </a:r>
            <a:r>
              <a:rPr lang="en-US" sz="2800" dirty="0" smtClean="0">
                <a:solidFill>
                  <a:schemeClr val="tx1"/>
                </a:solidFill>
                <a:latin typeface="Times New Roman" pitchFamily="18" charset="0"/>
                <a:cs typeface="Times New Roman" pitchFamily="18" charset="0"/>
              </a:rPr>
              <a:t> </a:t>
            </a:r>
            <a:r>
              <a:rPr lang="en-US" sz="2800" dirty="0" err="1" smtClean="0">
                <a:solidFill>
                  <a:schemeClr val="tx1"/>
                </a:solidFill>
                <a:latin typeface="Times New Roman" pitchFamily="18" charset="0"/>
                <a:cs typeface="Times New Roman" pitchFamily="18" charset="0"/>
              </a:rPr>
              <a:t>joydan</a:t>
            </a:r>
            <a:r>
              <a:rPr lang="en-US" sz="2800" dirty="0" smtClean="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ikkinchi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joyga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ko’chib</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o’tishi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quyidagi</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turlarga</a:t>
            </a:r>
            <a:r>
              <a:rPr lang="en-US" sz="2800" dirty="0">
                <a:solidFill>
                  <a:schemeClr val="tx1"/>
                </a:solidFill>
                <a:latin typeface="Times New Roman" pitchFamily="18" charset="0"/>
                <a:cs typeface="Times New Roman" pitchFamily="18" charset="0"/>
              </a:rPr>
              <a:t> </a:t>
            </a:r>
            <a:r>
              <a:rPr lang="en-US" sz="2800" dirty="0" err="1">
                <a:solidFill>
                  <a:schemeClr val="tx1"/>
                </a:solidFill>
                <a:latin typeface="Times New Roman" pitchFamily="18" charset="0"/>
                <a:cs typeface="Times New Roman" pitchFamily="18" charset="0"/>
              </a:rPr>
              <a:t>bo’linadi</a:t>
            </a:r>
            <a:r>
              <a:rPr lang="en-US" sz="2800" dirty="0">
                <a:solidFill>
                  <a:schemeClr val="tx1"/>
                </a:solidFill>
                <a:latin typeface="Times New Roman" pitchFamily="18" charset="0"/>
                <a:cs typeface="Times New Roman" pitchFamily="18" charset="0"/>
              </a:rPr>
              <a:t>:</a:t>
            </a:r>
            <a:endParaRPr lang="ru-RU" sz="28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648980291"/>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9">
                                            <p:txEl>
                                              <p:pRg st="0" end="0"/>
                                            </p:txEl>
                                          </p:spTgt>
                                        </p:tgtEl>
                                        <p:attrNameLst>
                                          <p:attrName>style.visibility</p:attrName>
                                        </p:attrNameLst>
                                      </p:cBhvr>
                                      <p:to>
                                        <p:strVal val="visible"/>
                                      </p:to>
                                    </p:set>
                                    <p:anim calcmode="lin" valueType="num">
                                      <p:cBhvr additive="base">
                                        <p:cTn id="24"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500" fill="hold"/>
                                        <p:tgtEl>
                                          <p:spTgt spid="2"/>
                                        </p:tgtEl>
                                        <p:attrNameLst>
                                          <p:attrName>ppt_x</p:attrName>
                                        </p:attrNameLst>
                                      </p:cBhvr>
                                      <p:tavLst>
                                        <p:tav tm="0">
                                          <p:val>
                                            <p:strVal val="#ppt_x"/>
                                          </p:val>
                                        </p:tav>
                                        <p:tav tm="100000">
                                          <p:val>
                                            <p:strVal val="#ppt_x"/>
                                          </p:val>
                                        </p:tav>
                                      </p:tavLst>
                                    </p:anim>
                                    <p:anim calcmode="lin" valueType="num">
                                      <p:cBhvr additive="base">
                                        <p:cTn id="31"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gtEl>
                                        <p:attrNameLst>
                                          <p:attrName>style.visibility</p:attrName>
                                        </p:attrNameLst>
                                      </p:cBhvr>
                                      <p:to>
                                        <p:strVal val="visible"/>
                                      </p:to>
                                    </p:set>
                                    <p:anim calcmode="lin" valueType="num">
                                      <p:cBhvr additive="base">
                                        <p:cTn id="36" dur="500" fill="hold"/>
                                        <p:tgtEl>
                                          <p:spTgt spid="3"/>
                                        </p:tgtEl>
                                        <p:attrNameLst>
                                          <p:attrName>ppt_x</p:attrName>
                                        </p:attrNameLst>
                                      </p:cBhvr>
                                      <p:tavLst>
                                        <p:tav tm="0">
                                          <p:val>
                                            <p:strVal val="#ppt_x"/>
                                          </p:val>
                                        </p:tav>
                                        <p:tav tm="100000">
                                          <p:val>
                                            <p:strVal val="#ppt_x"/>
                                          </p:val>
                                        </p:tav>
                                      </p:tavLst>
                                    </p:anim>
                                    <p:anim calcmode="lin" valueType="num">
                                      <p:cBhvr additive="base">
                                        <p:cTn id="37"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3">
                                            <p:txEl>
                                              <p:pRg st="0" end="0"/>
                                            </p:txEl>
                                          </p:spTgt>
                                        </p:tgtEl>
                                        <p:attrNameLst>
                                          <p:attrName>style.visibility</p:attrName>
                                        </p:attrNameLst>
                                      </p:cBhvr>
                                      <p:to>
                                        <p:strVal val="visible"/>
                                      </p:to>
                                    </p:set>
                                    <p:anim calcmode="lin" valueType="num">
                                      <p:cBhvr additive="base">
                                        <p:cTn id="42"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6"/>
                                        </p:tgtEl>
                                        <p:attrNameLst>
                                          <p:attrName>style.visibility</p:attrName>
                                        </p:attrNameLst>
                                      </p:cBhvr>
                                      <p:to>
                                        <p:strVal val="visible"/>
                                      </p:to>
                                    </p:set>
                                    <p:anim calcmode="lin" valueType="num">
                                      <p:cBhvr additive="base">
                                        <p:cTn id="48" dur="500" fill="hold"/>
                                        <p:tgtEl>
                                          <p:spTgt spid="6"/>
                                        </p:tgtEl>
                                        <p:attrNameLst>
                                          <p:attrName>ppt_x</p:attrName>
                                        </p:attrNameLst>
                                      </p:cBhvr>
                                      <p:tavLst>
                                        <p:tav tm="0">
                                          <p:val>
                                            <p:strVal val="#ppt_x"/>
                                          </p:val>
                                        </p:tav>
                                        <p:tav tm="100000">
                                          <p:val>
                                            <p:strVal val="#ppt_x"/>
                                          </p:val>
                                        </p:tav>
                                      </p:tavLst>
                                    </p:anim>
                                    <p:anim calcmode="lin" valueType="num">
                                      <p:cBhvr additive="base">
                                        <p:cTn id="4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500" fill="hold"/>
                                        <p:tgtEl>
                                          <p:spTgt spid="7"/>
                                        </p:tgtEl>
                                        <p:attrNameLst>
                                          <p:attrName>ppt_x</p:attrName>
                                        </p:attrNameLst>
                                      </p:cBhvr>
                                      <p:tavLst>
                                        <p:tav tm="0">
                                          <p:val>
                                            <p:strVal val="#ppt_x"/>
                                          </p:val>
                                        </p:tav>
                                        <p:tav tm="100000">
                                          <p:val>
                                            <p:strVal val="#ppt_x"/>
                                          </p:val>
                                        </p:tav>
                                      </p:tavLst>
                                    </p:anim>
                                    <p:anim calcmode="lin" valueType="num">
                                      <p:cBhvr additive="base">
                                        <p:cTn id="5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nodeType="clickEffect">
                                  <p:stCondLst>
                                    <p:cond delay="0"/>
                                  </p:stCondLst>
                                  <p:childTnLst>
                                    <p:set>
                                      <p:cBhvr>
                                        <p:cTn id="59" dur="1" fill="hold">
                                          <p:stCondLst>
                                            <p:cond delay="0"/>
                                          </p:stCondLst>
                                        </p:cTn>
                                        <p:tgtEl>
                                          <p:spTgt spid="7">
                                            <p:txEl>
                                              <p:pRg st="0" end="0"/>
                                            </p:txEl>
                                          </p:spTgt>
                                        </p:tgtEl>
                                        <p:attrNameLst>
                                          <p:attrName>style.visibility</p:attrName>
                                        </p:attrNameLst>
                                      </p:cBhvr>
                                      <p:to>
                                        <p:strVal val="visible"/>
                                      </p:to>
                                    </p:set>
                                    <p:anim calcmode="lin" valueType="num">
                                      <p:cBhvr additive="base">
                                        <p:cTn id="60"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2" grpId="0" animBg="1"/>
      <p:bldP spid="6" grpId="0" animBg="1"/>
      <p:bldP spid="3"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Администратор\Desktop\Aholiga doir rasmlar\churc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88640"/>
            <a:ext cx="4464496" cy="6642217"/>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с двумя скругленными противолежащими углами 1"/>
          <p:cNvSpPr/>
          <p:nvPr/>
        </p:nvSpPr>
        <p:spPr>
          <a:xfrm>
            <a:off x="4572000" y="0"/>
            <a:ext cx="4322084" cy="6741368"/>
          </a:xfrm>
          <a:prstGeom prst="round2DiagRect">
            <a:avLst/>
          </a:prstGeom>
          <a:solidFill>
            <a:schemeClr val="accent1">
              <a:lumMod val="60000"/>
              <a:lumOff val="40000"/>
            </a:schemeClr>
          </a:solidFill>
          <a:ln>
            <a:solidFill>
              <a:schemeClr val="accent6">
                <a:lumMod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uz-Cyrl-UZ" sz="2000" b="1" dirty="0">
                <a:solidFill>
                  <a:schemeClr val="tx1">
                    <a:lumMod val="95000"/>
                    <a:lumOff val="5000"/>
                  </a:schemeClr>
                </a:solidFill>
              </a:rPr>
              <a:t>Ilmiy manbalarda aholining bir joydan ikkinchi joyga bo’lgan harakatini ya’ni ko’chishini ifodalashda «Aholining migratsion harakati», «Aholining mexanik harakati», «Emmigratsiya», «Immigratsiya», «Reemmigratsiya» tushunchalaridan foydalaniladi. «Aholining migra</a:t>
            </a:r>
            <a:r>
              <a:rPr lang="en-US" sz="2000" b="1" dirty="0" err="1">
                <a:solidFill>
                  <a:schemeClr val="tx1">
                    <a:lumMod val="95000"/>
                    <a:lumOff val="5000"/>
                  </a:schemeClr>
                </a:solidFill>
              </a:rPr>
              <a:t>ts</a:t>
            </a:r>
            <a:r>
              <a:rPr lang="uz-Cyrl-UZ" sz="2000" b="1" dirty="0">
                <a:solidFill>
                  <a:schemeClr val="tx1">
                    <a:lumMod val="95000"/>
                    <a:lumOff val="5000"/>
                  </a:schemeClr>
                </a:solidFill>
              </a:rPr>
              <a:t>ion xarakati», «Aholining mexanik xarakati», tushunchalari asosan bir jarayonni - aholini ko’chishini ifodalaydi. Emigratsiya-aholining ma’lum davlatdan ko’chib ketish jarayoni bo’lib, ularni, ya’ni ko’chib ketganlarni emmigrantlar deyiladi. </a:t>
            </a:r>
            <a:endParaRPr lang="ru-RU" sz="2000" b="1" dirty="0">
              <a:solidFill>
                <a:schemeClr val="tx1">
                  <a:lumMod val="95000"/>
                  <a:lumOff val="5000"/>
                </a:schemeClr>
              </a:solidFill>
            </a:endParaRPr>
          </a:p>
        </p:txBody>
      </p:sp>
    </p:spTree>
    <p:extLst>
      <p:ext uri="{BB962C8B-B14F-4D97-AF65-F5344CB8AC3E}">
        <p14:creationId xmlns:p14="http://schemas.microsoft.com/office/powerpoint/2010/main" val="220031018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1000" fill="hold"/>
                                        <p:tgtEl>
                                          <p:spTgt spid="6146"/>
                                        </p:tgtEl>
                                        <p:attrNameLst>
                                          <p:attrName>ppt_w</p:attrName>
                                        </p:attrNameLst>
                                      </p:cBhvr>
                                      <p:tavLst>
                                        <p:tav tm="0">
                                          <p:val>
                                            <p:fltVal val="0"/>
                                          </p:val>
                                        </p:tav>
                                        <p:tav tm="100000">
                                          <p:val>
                                            <p:strVal val="#ppt_w"/>
                                          </p:val>
                                        </p:tav>
                                      </p:tavLst>
                                    </p:anim>
                                    <p:anim calcmode="lin" valueType="num">
                                      <p:cBhvr>
                                        <p:cTn id="8" dur="1000" fill="hold"/>
                                        <p:tgtEl>
                                          <p:spTgt spid="6146"/>
                                        </p:tgtEl>
                                        <p:attrNameLst>
                                          <p:attrName>ppt_h</p:attrName>
                                        </p:attrNameLst>
                                      </p:cBhvr>
                                      <p:tavLst>
                                        <p:tav tm="0">
                                          <p:val>
                                            <p:fltVal val="0"/>
                                          </p:val>
                                        </p:tav>
                                        <p:tav tm="100000">
                                          <p:val>
                                            <p:strVal val="#ppt_h"/>
                                          </p:val>
                                        </p:tav>
                                      </p:tavLst>
                                    </p:anim>
                                    <p:anim calcmode="lin" valueType="num">
                                      <p:cBhvr>
                                        <p:cTn id="9" dur="1000" fill="hold"/>
                                        <p:tgtEl>
                                          <p:spTgt spid="6146"/>
                                        </p:tgtEl>
                                        <p:attrNameLst>
                                          <p:attrName>style.rotation</p:attrName>
                                        </p:attrNameLst>
                                      </p:cBhvr>
                                      <p:tavLst>
                                        <p:tav tm="0">
                                          <p:val>
                                            <p:fltVal val="90"/>
                                          </p:val>
                                        </p:tav>
                                        <p:tav tm="100000">
                                          <p:val>
                                            <p:fltVal val="0"/>
                                          </p:val>
                                        </p:tav>
                                      </p:tavLst>
                                    </p:anim>
                                    <p:animEffect transition="in" filter="fade">
                                      <p:cBhvr>
                                        <p:cTn id="10" dur="1000"/>
                                        <p:tgtEl>
                                          <p:spTgt spid="6146"/>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p:cTn id="15" dur="1000" fill="hold"/>
                                        <p:tgtEl>
                                          <p:spTgt spid="2"/>
                                        </p:tgtEl>
                                        <p:attrNameLst>
                                          <p:attrName>ppt_w</p:attrName>
                                        </p:attrNameLst>
                                      </p:cBhvr>
                                      <p:tavLst>
                                        <p:tav tm="0">
                                          <p:val>
                                            <p:fltVal val="0"/>
                                          </p:val>
                                        </p:tav>
                                        <p:tav tm="100000">
                                          <p:val>
                                            <p:strVal val="#ppt_w"/>
                                          </p:val>
                                        </p:tav>
                                      </p:tavLst>
                                    </p:anim>
                                    <p:anim calcmode="lin" valueType="num">
                                      <p:cBhvr>
                                        <p:cTn id="16" dur="1000" fill="hold"/>
                                        <p:tgtEl>
                                          <p:spTgt spid="2"/>
                                        </p:tgtEl>
                                        <p:attrNameLst>
                                          <p:attrName>ppt_h</p:attrName>
                                        </p:attrNameLst>
                                      </p:cBhvr>
                                      <p:tavLst>
                                        <p:tav tm="0">
                                          <p:val>
                                            <p:fltVal val="0"/>
                                          </p:val>
                                        </p:tav>
                                        <p:tav tm="100000">
                                          <p:val>
                                            <p:strVal val="#ppt_h"/>
                                          </p:val>
                                        </p:tav>
                                      </p:tavLst>
                                    </p:anim>
                                    <p:anim calcmode="lin" valueType="num">
                                      <p:cBhvr>
                                        <p:cTn id="17" dur="1000" fill="hold"/>
                                        <p:tgtEl>
                                          <p:spTgt spid="2"/>
                                        </p:tgtEl>
                                        <p:attrNameLst>
                                          <p:attrName>style.rotation</p:attrName>
                                        </p:attrNameLst>
                                      </p:cBhvr>
                                      <p:tavLst>
                                        <p:tav tm="0">
                                          <p:val>
                                            <p:fltVal val="90"/>
                                          </p:val>
                                        </p:tav>
                                        <p:tav tm="100000">
                                          <p:val>
                                            <p:fltVal val="0"/>
                                          </p:val>
                                        </p:tav>
                                      </p:tavLst>
                                    </p:anim>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57664" y="288032"/>
            <a:ext cx="4824536" cy="6453336"/>
          </a:xfrm>
          <a:prstGeom prst="rect">
            <a:avLst/>
          </a:prstGeom>
          <a:solidFill>
            <a:schemeClr val="accent1">
              <a:lumMod val="60000"/>
              <a:lumOff val="40000"/>
            </a:schemeClr>
          </a:solidFill>
          <a:scene3d>
            <a:camera prst="orthographicFront"/>
            <a:lightRig rig="threePt" dir="t"/>
          </a:scene3d>
          <a:sp3d>
            <a:bevelT w="171450" h="28575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err="1">
                <a:solidFill>
                  <a:schemeClr val="tx1">
                    <a:lumMod val="95000"/>
                    <a:lumOff val="5000"/>
                  </a:schemeClr>
                </a:solidFill>
                <a:latin typeface="Times New Roman" pitchFamily="18" charset="0"/>
                <a:cs typeface="Times New Roman" pitchFamily="18" charset="0"/>
              </a:rPr>
              <a:t>Shuni</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aloxida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qayd</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etish</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lozimki</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Emmigrant</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va</a:t>
            </a:r>
            <a:r>
              <a:rPr lang="en-GB" sz="2000" dirty="0">
                <a:solidFill>
                  <a:schemeClr val="tx1">
                    <a:lumMod val="95000"/>
                    <a:lumOff val="5000"/>
                  </a:schemeClr>
                </a:solidFill>
                <a:latin typeface="Times New Roman" pitchFamily="18" charset="0"/>
                <a:cs typeface="Times New Roman" pitchFamily="18" charset="0"/>
              </a:rPr>
              <a:t> «Immigrant» </a:t>
            </a:r>
            <a:r>
              <a:rPr lang="en-GB" sz="2000" dirty="0" err="1">
                <a:solidFill>
                  <a:schemeClr val="tx1">
                    <a:lumMod val="95000"/>
                    <a:lumOff val="5000"/>
                  </a:schemeClr>
                </a:solidFill>
                <a:latin typeface="Times New Roman" pitchFamily="18" charset="0"/>
                <a:cs typeface="Times New Roman" pitchFamily="18" charset="0"/>
              </a:rPr>
              <a:t>tushunchalari</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uchun</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xalqaro</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yagona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ta’rif</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mavjud</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emas</a:t>
            </a:r>
            <a:r>
              <a:rPr lang="en-GB" sz="2000" dirty="0">
                <a:solidFill>
                  <a:schemeClr val="tx1">
                    <a:lumMod val="95000"/>
                    <a:lumOff val="5000"/>
                  </a:schemeClr>
                </a:solidFill>
                <a:latin typeface="Times New Roman" pitchFamily="18" charset="0"/>
                <a:cs typeface="Times New Roman" pitchFamily="18" charset="0"/>
              </a:rPr>
              <a:t>. Bu </a:t>
            </a:r>
            <a:r>
              <a:rPr lang="en-GB" sz="2000" dirty="0" err="1">
                <a:solidFill>
                  <a:schemeClr val="tx1">
                    <a:lumMod val="95000"/>
                    <a:lumOff val="5000"/>
                  </a:schemeClr>
                </a:solidFill>
                <a:latin typeface="Times New Roman" pitchFamily="18" charset="0"/>
                <a:cs typeface="Times New Roman" pitchFamily="18" charset="0"/>
              </a:rPr>
              <a:t>tushunchalar</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bo’yicha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xar</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bir</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davlatning</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o’z</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mezonlari</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bordir</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Masalan</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Bolgariyada</a:t>
            </a:r>
            <a:r>
              <a:rPr lang="en-GB" sz="2000" dirty="0">
                <a:solidFill>
                  <a:schemeClr val="tx1">
                    <a:lumMod val="95000"/>
                    <a:lumOff val="5000"/>
                  </a:schemeClr>
                </a:solidFill>
                <a:latin typeface="Times New Roman" pitchFamily="18" charset="0"/>
                <a:cs typeface="Times New Roman" pitchFamily="18" charset="0"/>
              </a:rPr>
              <a:t> «immigrant» </a:t>
            </a:r>
            <a:r>
              <a:rPr lang="en-GB" sz="2000" dirty="0" err="1">
                <a:solidFill>
                  <a:schemeClr val="tx1">
                    <a:lumMod val="95000"/>
                    <a:lumOff val="5000"/>
                  </a:schemeClr>
                </a:solidFill>
                <a:latin typeface="Times New Roman" pitchFamily="18" charset="0"/>
                <a:cs typeface="Times New Roman" pitchFamily="18" charset="0"/>
              </a:rPr>
              <a:t>shu</a:t>
            </a:r>
            <a:r>
              <a:rPr lang="en-GB" sz="2000" dirty="0">
                <a:solidFill>
                  <a:schemeClr val="tx1">
                    <a:lumMod val="95000"/>
                    <a:lumOff val="5000"/>
                  </a:schemeClr>
                </a:solidFill>
                <a:latin typeface="Times New Roman" pitchFamily="18" charset="0"/>
                <a:cs typeface="Times New Roman" pitchFamily="18" charset="0"/>
              </a:rPr>
              <a:t/>
            </a:r>
            <a:br>
              <a:rPr lang="en-GB" sz="2000" dirty="0">
                <a:solidFill>
                  <a:schemeClr val="tx1">
                    <a:lumMod val="95000"/>
                    <a:lumOff val="5000"/>
                  </a:schemeClr>
                </a:solidFill>
                <a:latin typeface="Times New Roman" pitchFamily="18" charset="0"/>
                <a:cs typeface="Times New Roman" pitchFamily="18" charset="0"/>
              </a:rPr>
            </a:br>
            <a:r>
              <a:rPr lang="en-GB" sz="2000" dirty="0" err="1">
                <a:solidFill>
                  <a:schemeClr val="tx1">
                    <a:lumMod val="95000"/>
                    <a:lumOff val="5000"/>
                  </a:schemeClr>
                </a:solidFill>
                <a:latin typeface="Times New Roman" pitchFamily="18" charset="0"/>
                <a:cs typeface="Times New Roman" pitchFamily="18" charset="0"/>
              </a:rPr>
              <a:t>davlatga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joylashish</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maqsadida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boshqa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davlatdan</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kelganlar</a:t>
            </a:r>
            <a:r>
              <a:rPr lang="en-GB" sz="2000" dirty="0">
                <a:solidFill>
                  <a:schemeClr val="tx1">
                    <a:lumMod val="95000"/>
                    <a:lumOff val="5000"/>
                  </a:schemeClr>
                </a:solidFill>
                <a:latin typeface="Times New Roman" pitchFamily="18" charset="0"/>
                <a:cs typeface="Times New Roman" pitchFamily="18" charset="0"/>
              </a:rPr>
              <a:t>:</a:t>
            </a:r>
            <a:br>
              <a:rPr lang="en-GB" sz="2000" dirty="0">
                <a:solidFill>
                  <a:schemeClr val="tx1">
                    <a:lumMod val="95000"/>
                    <a:lumOff val="5000"/>
                  </a:schemeClr>
                </a:solidFill>
                <a:latin typeface="Times New Roman" pitchFamily="18" charset="0"/>
                <a:cs typeface="Times New Roman" pitchFamily="18" charset="0"/>
              </a:rPr>
            </a:br>
            <a:r>
              <a:rPr lang="en-GB" sz="2000" dirty="0">
                <a:solidFill>
                  <a:schemeClr val="tx1">
                    <a:lumMod val="95000"/>
                    <a:lumOff val="5000"/>
                  </a:schemeClr>
                </a:solidFill>
                <a:latin typeface="Times New Roman" pitchFamily="18" charset="0"/>
                <a:cs typeface="Times New Roman" pitchFamily="18" charset="0"/>
              </a:rPr>
              <a:t>«</a:t>
            </a:r>
            <a:r>
              <a:rPr lang="en-GB" sz="2000" dirty="0" err="1">
                <a:solidFill>
                  <a:schemeClr val="tx1">
                    <a:lumMod val="95000"/>
                    <a:lumOff val="5000"/>
                  </a:schemeClr>
                </a:solidFill>
                <a:latin typeface="Times New Roman" pitchFamily="18" charset="0"/>
                <a:cs typeface="Times New Roman" pitchFamily="18" charset="0"/>
              </a:rPr>
              <a:t>emmigrant</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esa</a:t>
            </a:r>
            <a:r>
              <a:rPr lang="uz-Cyrl-UZ" sz="2000" dirty="0">
                <a:solidFill>
                  <a:schemeClr val="tx1">
                    <a:lumMod val="95000"/>
                    <a:lumOff val="5000"/>
                  </a:schemeClr>
                </a:solidFill>
                <a:latin typeface="Times New Roman" pitchFamily="18" charset="0"/>
                <a:cs typeface="Times New Roman" pitchFamily="18" charset="0"/>
              </a:rPr>
              <a:t>-</a:t>
            </a:r>
            <a:r>
              <a:rPr lang="en-GB" sz="2000" dirty="0" err="1">
                <a:solidFill>
                  <a:schemeClr val="tx1">
                    <a:lumMod val="95000"/>
                    <a:lumOff val="5000"/>
                  </a:schemeClr>
                </a:solidFill>
                <a:latin typeface="Times New Roman" pitchFamily="18" charset="0"/>
                <a:cs typeface="Times New Roman" pitchFamily="18" charset="0"/>
              </a:rPr>
              <a:t>Bolgariyani</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butunlay</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tashlab</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boshqa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davlatga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yashash</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uchun</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ketganlar</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Polshada</a:t>
            </a:r>
            <a:r>
              <a:rPr lang="en-GB" sz="2000" dirty="0">
                <a:solidFill>
                  <a:schemeClr val="tx1">
                    <a:lumMod val="95000"/>
                    <a:lumOff val="5000"/>
                  </a:schemeClr>
                </a:solidFill>
                <a:latin typeface="Times New Roman" pitchFamily="18" charset="0"/>
                <a:cs typeface="Times New Roman" pitchFamily="18" charset="0"/>
              </a:rPr>
              <a:t> </a:t>
            </a:r>
            <a:r>
              <a:rPr lang="uz-Cyrl-UZ" sz="2000" dirty="0">
                <a:solidFill>
                  <a:schemeClr val="tx1">
                    <a:lumMod val="95000"/>
                    <a:lumOff val="5000"/>
                  </a:schemeClr>
                </a:solidFill>
                <a:latin typeface="Times New Roman" pitchFamily="18" charset="0"/>
                <a:cs typeface="Times New Roman" pitchFamily="18" charset="0"/>
              </a:rPr>
              <a:t>-</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oldin</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xorijda</a:t>
            </a:r>
            <a:r>
              <a:rPr lang="en-GB" sz="2000" dirty="0">
                <a:solidFill>
                  <a:schemeClr val="tx1">
                    <a:lumMod val="95000"/>
                    <a:lumOff val="5000"/>
                  </a:schemeClr>
                </a:solidFill>
                <a:latin typeface="Times New Roman" pitchFamily="18" charset="0"/>
                <a:cs typeface="Times New Roman" pitchFamily="18" charset="0"/>
              </a:rPr>
              <a:t>,</a:t>
            </a:r>
            <a:r>
              <a:rPr lang="uz-Cyrl-UZ"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ya’ni</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boshqa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davlatda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yashab</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keyinchalik</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shu</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davlatga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doimiy</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grajdanlik</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uchun</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kelganlar</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immigrantlar</a:t>
            </a:r>
            <a:r>
              <a:rPr lang="en-GB" sz="2000" dirty="0">
                <a:solidFill>
                  <a:schemeClr val="tx1">
                    <a:lumMod val="95000"/>
                    <a:lumOff val="5000"/>
                  </a:schemeClr>
                </a:solidFill>
                <a:latin typeface="Times New Roman" pitchFamily="18" charset="0"/>
                <a:cs typeface="Times New Roman" pitchFamily="18" charset="0"/>
              </a:rPr>
              <a:t>» deb: </a:t>
            </a:r>
            <a:r>
              <a:rPr lang="en-GB" sz="2000" dirty="0" err="1">
                <a:solidFill>
                  <a:schemeClr val="tx1">
                    <a:lumMod val="95000"/>
                    <a:lumOff val="5000"/>
                  </a:schemeClr>
                </a:solidFill>
                <a:latin typeface="Times New Roman" pitchFamily="18" charset="0"/>
                <a:cs typeface="Times New Roman" pitchFamily="18" charset="0"/>
              </a:rPr>
              <a:t>Polhshani</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butunlay</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tashlab</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ketganlar</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esa</a:t>
            </a:r>
            <a:r>
              <a:rPr lang="en-GB" sz="2000" dirty="0">
                <a:solidFill>
                  <a:schemeClr val="tx1">
                    <a:lumMod val="95000"/>
                    <a:lumOff val="5000"/>
                  </a:schemeClr>
                </a:solidFill>
                <a:latin typeface="Times New Roman" pitchFamily="18" charset="0"/>
                <a:cs typeface="Times New Roman" pitchFamily="18" charset="0"/>
              </a:rPr>
              <a:t> «</a:t>
            </a:r>
            <a:r>
              <a:rPr lang="en-GB" sz="2000" dirty="0" err="1">
                <a:solidFill>
                  <a:schemeClr val="tx1">
                    <a:lumMod val="95000"/>
                    <a:lumOff val="5000"/>
                  </a:schemeClr>
                </a:solidFill>
                <a:latin typeface="Times New Roman" pitchFamily="18" charset="0"/>
                <a:cs typeface="Times New Roman" pitchFamily="18" charset="0"/>
              </a:rPr>
              <a:t>emmigrantlar</a:t>
            </a:r>
            <a:r>
              <a:rPr lang="en-GB" sz="2000" dirty="0">
                <a:solidFill>
                  <a:schemeClr val="tx1">
                    <a:lumMod val="95000"/>
                    <a:lumOff val="5000"/>
                  </a:schemeClr>
                </a:solidFill>
                <a:latin typeface="Times New Roman" pitchFamily="18" charset="0"/>
                <a:cs typeface="Times New Roman" pitchFamily="18" charset="0"/>
              </a:rPr>
              <a:t>» deb </a:t>
            </a:r>
            <a:r>
              <a:rPr lang="en-GB" sz="2000" dirty="0" err="1">
                <a:solidFill>
                  <a:schemeClr val="tx1">
                    <a:lumMod val="95000"/>
                    <a:lumOff val="5000"/>
                  </a:schemeClr>
                </a:solidFill>
                <a:latin typeface="Times New Roman" pitchFamily="18" charset="0"/>
                <a:cs typeface="Times New Roman" pitchFamily="18" charset="0"/>
              </a:rPr>
              <a:t>ataladi</a:t>
            </a:r>
            <a:r>
              <a:rPr lang="en-GB" sz="2000" dirty="0">
                <a:solidFill>
                  <a:schemeClr val="tx1">
                    <a:lumMod val="95000"/>
                    <a:lumOff val="5000"/>
                  </a:schemeClr>
                </a:solidFill>
                <a:latin typeface="Times New Roman" pitchFamily="18" charset="0"/>
                <a:cs typeface="Times New Roman" pitchFamily="18" charset="0"/>
              </a:rPr>
              <a:t>. </a:t>
            </a:r>
            <a:endParaRPr lang="ru-RU" sz="2000" dirty="0">
              <a:solidFill>
                <a:schemeClr val="tx1">
                  <a:lumMod val="95000"/>
                  <a:lumOff val="5000"/>
                </a:schemeClr>
              </a:solidFill>
              <a:latin typeface="Times New Roman" pitchFamily="18" charset="0"/>
              <a:cs typeface="Times New Roman" pitchFamily="18" charset="0"/>
            </a:endParaRPr>
          </a:p>
        </p:txBody>
      </p:sp>
      <p:sp>
        <p:nvSpPr>
          <p:cNvPr id="3" name="Прямоугольник 2"/>
          <p:cNvSpPr/>
          <p:nvPr/>
        </p:nvSpPr>
        <p:spPr>
          <a:xfrm>
            <a:off x="4932040" y="188640"/>
            <a:ext cx="4104456" cy="6552728"/>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0731944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p:cTn id="14" dur="500" fill="hold"/>
                                        <p:tgtEl>
                                          <p:spTgt spid="3"/>
                                        </p:tgtEl>
                                        <p:attrNameLst>
                                          <p:attrName>ppt_w</p:attrName>
                                        </p:attrNameLst>
                                      </p:cBhvr>
                                      <p:tavLst>
                                        <p:tav tm="0">
                                          <p:val>
                                            <p:fltVal val="0"/>
                                          </p:val>
                                        </p:tav>
                                        <p:tav tm="100000">
                                          <p:val>
                                            <p:strVal val="#ppt_w"/>
                                          </p:val>
                                        </p:tav>
                                      </p:tavLst>
                                    </p:anim>
                                    <p:anim calcmode="lin" valueType="num">
                                      <p:cBhvr>
                                        <p:cTn id="15" dur="500" fill="hold"/>
                                        <p:tgtEl>
                                          <p:spTgt spid="3"/>
                                        </p:tgtEl>
                                        <p:attrNameLst>
                                          <p:attrName>ppt_h</p:attrName>
                                        </p:attrNameLst>
                                      </p:cBhvr>
                                      <p:tavLst>
                                        <p:tav tm="0">
                                          <p:val>
                                            <p:fltVal val="0"/>
                                          </p:val>
                                        </p:tav>
                                        <p:tav tm="100000">
                                          <p:val>
                                            <p:strVal val="#ppt_h"/>
                                          </p:val>
                                        </p:tav>
                                      </p:tavLst>
                                    </p:anim>
                                    <p:animEffect transition="in" filter="fade">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Блок-схема: альтернативный процесс 1"/>
          <p:cNvSpPr/>
          <p:nvPr/>
        </p:nvSpPr>
        <p:spPr>
          <a:xfrm>
            <a:off x="467544" y="333430"/>
            <a:ext cx="8351324" cy="1385517"/>
          </a:xfrm>
          <a:prstGeom prst="flowChartAlternateProcess">
            <a:avLst/>
          </a:prstGeom>
          <a:solidFill>
            <a:schemeClr val="accent3">
              <a:lumMod val="75000"/>
            </a:schemeClr>
          </a:solidFill>
          <a:scene3d>
            <a:camera prst="orthographicFront"/>
            <a:lightRig rig="threePt" dir="t"/>
          </a:scene3d>
          <a:sp3d>
            <a:bevelT w="127000" h="101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err="1">
                <a:solidFill>
                  <a:schemeClr val="tx1">
                    <a:lumMod val="95000"/>
                    <a:lumOff val="5000"/>
                  </a:schemeClr>
                </a:solidFill>
              </a:rPr>
              <a:t>Aholining</a:t>
            </a:r>
            <a:r>
              <a:rPr lang="en-GB" sz="2000" dirty="0">
                <a:solidFill>
                  <a:schemeClr val="tx1">
                    <a:lumMod val="95000"/>
                    <a:lumOff val="5000"/>
                  </a:schemeClr>
                </a:solidFill>
              </a:rPr>
              <a:t> </a:t>
            </a:r>
            <a:r>
              <a:rPr lang="en-GB" sz="2000" dirty="0" err="1">
                <a:solidFill>
                  <a:schemeClr val="tx1">
                    <a:lumMod val="95000"/>
                    <a:lumOff val="5000"/>
                  </a:schemeClr>
                </a:solidFill>
              </a:rPr>
              <a:t>migratsion</a:t>
            </a:r>
            <a:r>
              <a:rPr lang="en-GB" sz="2000" dirty="0">
                <a:solidFill>
                  <a:schemeClr val="tx1">
                    <a:lumMod val="95000"/>
                    <a:lumOff val="5000"/>
                  </a:schemeClr>
                </a:solidFill>
              </a:rPr>
              <a:t> </a:t>
            </a:r>
            <a:r>
              <a:rPr lang="en-GB" sz="2000" dirty="0" err="1">
                <a:solidFill>
                  <a:schemeClr val="tx1">
                    <a:lumMod val="95000"/>
                    <a:lumOff val="5000"/>
                  </a:schemeClr>
                </a:solidFill>
              </a:rPr>
              <a:t>harakatiga</a:t>
            </a:r>
            <a:r>
              <a:rPr lang="en-GB" sz="2000" dirty="0">
                <a:solidFill>
                  <a:schemeClr val="tx1">
                    <a:lumMod val="95000"/>
                    <a:lumOff val="5000"/>
                  </a:schemeClr>
                </a:solidFill>
              </a:rPr>
              <a:t> </a:t>
            </a:r>
            <a:r>
              <a:rPr lang="en-GB" sz="2000" dirty="0" err="1">
                <a:solidFill>
                  <a:schemeClr val="tx1">
                    <a:lumMod val="95000"/>
                    <a:lumOff val="5000"/>
                  </a:schemeClr>
                </a:solidFill>
              </a:rPr>
              <a:t>ko’plab</a:t>
            </a:r>
            <a:r>
              <a:rPr lang="en-GB" sz="2000" dirty="0">
                <a:solidFill>
                  <a:schemeClr val="tx1">
                    <a:lumMod val="95000"/>
                    <a:lumOff val="5000"/>
                  </a:schemeClr>
                </a:solidFill>
              </a:rPr>
              <a:t> </a:t>
            </a:r>
            <a:r>
              <a:rPr lang="en-GB" sz="2000" dirty="0" err="1">
                <a:solidFill>
                  <a:schemeClr val="tx1">
                    <a:lumMod val="95000"/>
                    <a:lumOff val="5000"/>
                  </a:schemeClr>
                </a:solidFill>
              </a:rPr>
              <a:t>omillar</a:t>
            </a:r>
            <a:r>
              <a:rPr lang="en-GB" sz="2000" dirty="0">
                <a:solidFill>
                  <a:schemeClr val="tx1">
                    <a:lumMod val="95000"/>
                    <a:lumOff val="5000"/>
                  </a:schemeClr>
                </a:solidFill>
              </a:rPr>
              <a:t> </a:t>
            </a:r>
            <a:r>
              <a:rPr lang="en-GB" sz="2000" dirty="0" err="1">
                <a:solidFill>
                  <a:schemeClr val="tx1">
                    <a:lumMod val="95000"/>
                    <a:lumOff val="5000"/>
                  </a:schemeClr>
                </a:solidFill>
              </a:rPr>
              <a:t>ta’sir</a:t>
            </a:r>
            <a:r>
              <a:rPr lang="en-GB" sz="2000" dirty="0">
                <a:solidFill>
                  <a:schemeClr val="tx1">
                    <a:lumMod val="95000"/>
                    <a:lumOff val="5000"/>
                  </a:schemeClr>
                </a:solidFill>
              </a:rPr>
              <a:t> </a:t>
            </a:r>
            <a:r>
              <a:rPr lang="en-GB" sz="2000" dirty="0" err="1">
                <a:solidFill>
                  <a:schemeClr val="tx1">
                    <a:lumMod val="95000"/>
                    <a:lumOff val="5000"/>
                  </a:schemeClr>
                </a:solidFill>
              </a:rPr>
              <a:t>etishi</a:t>
            </a:r>
            <a:r>
              <a:rPr lang="en-GB" sz="2000" dirty="0">
                <a:solidFill>
                  <a:schemeClr val="tx1">
                    <a:lumMod val="95000"/>
                    <a:lumOff val="5000"/>
                  </a:schemeClr>
                </a:solidFill>
              </a:rPr>
              <a:t> </a:t>
            </a:r>
            <a:r>
              <a:rPr lang="en-GB" sz="2000" dirty="0" err="1">
                <a:solidFill>
                  <a:schemeClr val="tx1">
                    <a:lumMod val="95000"/>
                    <a:lumOff val="5000"/>
                  </a:schemeClr>
                </a:solidFill>
              </a:rPr>
              <a:t>mumkin</a:t>
            </a:r>
            <a:r>
              <a:rPr lang="en-GB" sz="2000" dirty="0">
                <a:solidFill>
                  <a:schemeClr val="tx1">
                    <a:lumMod val="95000"/>
                    <a:lumOff val="5000"/>
                  </a:schemeClr>
                </a:solidFill>
              </a:rPr>
              <a:t>. </a:t>
            </a:r>
            <a:r>
              <a:rPr lang="en-GB" sz="2000" dirty="0" err="1">
                <a:solidFill>
                  <a:schemeClr val="tx1">
                    <a:lumMod val="95000"/>
                    <a:lumOff val="5000"/>
                  </a:schemeClr>
                </a:solidFill>
              </a:rPr>
              <a:t>Ularga</a:t>
            </a:r>
            <a:r>
              <a:rPr lang="en-GB" sz="2000" dirty="0">
                <a:solidFill>
                  <a:schemeClr val="tx1">
                    <a:lumMod val="95000"/>
                    <a:lumOff val="5000"/>
                  </a:schemeClr>
                </a:solidFill>
              </a:rPr>
              <a:t> </a:t>
            </a:r>
            <a:r>
              <a:rPr lang="en-GB" sz="2000" dirty="0" err="1">
                <a:solidFill>
                  <a:schemeClr val="tx1">
                    <a:lumMod val="95000"/>
                    <a:lumOff val="5000"/>
                  </a:schemeClr>
                </a:solidFill>
              </a:rPr>
              <a:t>ijtimoiy</a:t>
            </a:r>
            <a:r>
              <a:rPr lang="en-GB" sz="2000" dirty="0">
                <a:solidFill>
                  <a:schemeClr val="tx1">
                    <a:lumMod val="95000"/>
                    <a:lumOff val="5000"/>
                  </a:schemeClr>
                </a:solidFill>
              </a:rPr>
              <a:t>: </a:t>
            </a:r>
            <a:r>
              <a:rPr lang="en-GB" sz="2000" dirty="0" err="1">
                <a:solidFill>
                  <a:schemeClr val="tx1">
                    <a:lumMod val="95000"/>
                    <a:lumOff val="5000"/>
                  </a:schemeClr>
                </a:solidFill>
              </a:rPr>
              <a:t>siyosiy</a:t>
            </a:r>
            <a:r>
              <a:rPr lang="en-GB" sz="2000" dirty="0">
                <a:solidFill>
                  <a:schemeClr val="tx1">
                    <a:lumMod val="95000"/>
                    <a:lumOff val="5000"/>
                  </a:schemeClr>
                </a:solidFill>
              </a:rPr>
              <a:t>, </a:t>
            </a:r>
            <a:r>
              <a:rPr lang="en-GB" sz="2000" dirty="0" err="1">
                <a:solidFill>
                  <a:schemeClr val="tx1">
                    <a:lumMod val="95000"/>
                    <a:lumOff val="5000"/>
                  </a:schemeClr>
                </a:solidFill>
              </a:rPr>
              <a:t>milliy</a:t>
            </a:r>
            <a:r>
              <a:rPr lang="en-GB" sz="2000" dirty="0">
                <a:solidFill>
                  <a:schemeClr val="tx1">
                    <a:lumMod val="95000"/>
                    <a:lumOff val="5000"/>
                  </a:schemeClr>
                </a:solidFill>
              </a:rPr>
              <a:t>, </a:t>
            </a:r>
            <a:r>
              <a:rPr lang="en-GB" sz="2000" dirty="0" err="1">
                <a:solidFill>
                  <a:schemeClr val="tx1">
                    <a:lumMod val="95000"/>
                    <a:lumOff val="5000"/>
                  </a:schemeClr>
                </a:solidFill>
              </a:rPr>
              <a:t>diniy</a:t>
            </a:r>
            <a:r>
              <a:rPr lang="en-GB" sz="2000" dirty="0">
                <a:solidFill>
                  <a:schemeClr val="tx1">
                    <a:lumMod val="95000"/>
                    <a:lumOff val="5000"/>
                  </a:schemeClr>
                </a:solidFill>
              </a:rPr>
              <a:t>, </a:t>
            </a:r>
            <a:r>
              <a:rPr lang="en-GB" sz="2000" dirty="0" err="1">
                <a:solidFill>
                  <a:schemeClr val="tx1">
                    <a:lumMod val="95000"/>
                    <a:lumOff val="5000"/>
                  </a:schemeClr>
                </a:solidFill>
              </a:rPr>
              <a:t>ekologik</a:t>
            </a:r>
            <a:r>
              <a:rPr lang="en-GB" sz="2000" dirty="0">
                <a:solidFill>
                  <a:schemeClr val="tx1">
                    <a:lumMod val="95000"/>
                    <a:lumOff val="5000"/>
                  </a:schemeClr>
                </a:solidFill>
              </a:rPr>
              <a:t>, </a:t>
            </a:r>
            <a:r>
              <a:rPr lang="en-GB" sz="2000" dirty="0" err="1">
                <a:solidFill>
                  <a:schemeClr val="tx1">
                    <a:lumMod val="95000"/>
                    <a:lumOff val="5000"/>
                  </a:schemeClr>
                </a:solidFill>
              </a:rPr>
              <a:t>harbiy</a:t>
            </a:r>
            <a:r>
              <a:rPr lang="en-GB" sz="2000" dirty="0">
                <a:solidFill>
                  <a:schemeClr val="tx1">
                    <a:lumMod val="95000"/>
                    <a:lumOff val="5000"/>
                  </a:schemeClr>
                </a:solidFill>
              </a:rPr>
              <a:t> </a:t>
            </a:r>
            <a:r>
              <a:rPr lang="en-GB" sz="2000" dirty="0" err="1">
                <a:solidFill>
                  <a:schemeClr val="tx1">
                    <a:lumMod val="95000"/>
                    <a:lumOff val="5000"/>
                  </a:schemeClr>
                </a:solidFill>
              </a:rPr>
              <a:t>va</a:t>
            </a:r>
            <a:r>
              <a:rPr lang="en-GB" sz="2000" dirty="0">
                <a:solidFill>
                  <a:schemeClr val="tx1">
                    <a:lumMod val="95000"/>
                    <a:lumOff val="5000"/>
                  </a:schemeClr>
                </a:solidFill>
              </a:rPr>
              <a:t> </a:t>
            </a:r>
            <a:r>
              <a:rPr lang="en-GB" sz="2000" dirty="0" err="1">
                <a:solidFill>
                  <a:schemeClr val="tx1">
                    <a:lumMod val="95000"/>
                    <a:lumOff val="5000"/>
                  </a:schemeClr>
                </a:solidFill>
              </a:rPr>
              <a:t>demografik</a:t>
            </a:r>
            <a:r>
              <a:rPr lang="en-GB" sz="2000" dirty="0">
                <a:solidFill>
                  <a:schemeClr val="tx1">
                    <a:lumMod val="95000"/>
                    <a:lumOff val="5000"/>
                  </a:schemeClr>
                </a:solidFill>
              </a:rPr>
              <a:t> </a:t>
            </a:r>
            <a:r>
              <a:rPr lang="en-GB" sz="2000" dirty="0" err="1">
                <a:solidFill>
                  <a:schemeClr val="tx1">
                    <a:lumMod val="95000"/>
                    <a:lumOff val="5000"/>
                  </a:schemeClr>
                </a:solidFill>
              </a:rPr>
              <a:t>omillarni</a:t>
            </a:r>
            <a:r>
              <a:rPr lang="en-GB" sz="2000" dirty="0">
                <a:solidFill>
                  <a:schemeClr val="tx1">
                    <a:lumMod val="95000"/>
                    <a:lumOff val="5000"/>
                  </a:schemeClr>
                </a:solidFill>
              </a:rPr>
              <a:t> </a:t>
            </a:r>
            <a:r>
              <a:rPr lang="en-GB" sz="2000" dirty="0" err="1">
                <a:solidFill>
                  <a:schemeClr val="tx1">
                    <a:lumMod val="95000"/>
                    <a:lumOff val="5000"/>
                  </a:schemeClr>
                </a:solidFill>
              </a:rPr>
              <a:t>kiritish</a:t>
            </a:r>
            <a:r>
              <a:rPr lang="en-GB" sz="2000" dirty="0">
                <a:solidFill>
                  <a:schemeClr val="tx1">
                    <a:lumMod val="95000"/>
                    <a:lumOff val="5000"/>
                  </a:schemeClr>
                </a:solidFill>
              </a:rPr>
              <a:t> </a:t>
            </a:r>
            <a:r>
              <a:rPr lang="en-GB" sz="2000" dirty="0" err="1">
                <a:solidFill>
                  <a:schemeClr val="tx1">
                    <a:lumMod val="95000"/>
                    <a:lumOff val="5000"/>
                  </a:schemeClr>
                </a:solidFill>
              </a:rPr>
              <a:t>mumkin</a:t>
            </a:r>
            <a:r>
              <a:rPr lang="en-GB" sz="2000" dirty="0">
                <a:solidFill>
                  <a:schemeClr val="tx1">
                    <a:lumMod val="95000"/>
                    <a:lumOff val="5000"/>
                  </a:schemeClr>
                </a:solidFill>
              </a:rPr>
              <a:t>. </a:t>
            </a:r>
            <a:r>
              <a:rPr lang="en-GB" sz="2000" dirty="0" err="1">
                <a:solidFill>
                  <a:schemeClr val="tx1">
                    <a:lumMod val="95000"/>
                    <a:lumOff val="5000"/>
                  </a:schemeClr>
                </a:solidFill>
              </a:rPr>
              <a:t>Umuman</a:t>
            </a:r>
            <a:r>
              <a:rPr lang="en-GB" sz="2000" dirty="0">
                <a:solidFill>
                  <a:schemeClr val="tx1">
                    <a:lumMod val="95000"/>
                    <a:lumOff val="5000"/>
                  </a:schemeClr>
                </a:solidFill>
              </a:rPr>
              <a:t> </a:t>
            </a:r>
            <a:r>
              <a:rPr lang="en-GB" sz="2000" dirty="0" err="1">
                <a:solidFill>
                  <a:schemeClr val="tx1">
                    <a:lumMod val="95000"/>
                    <a:lumOff val="5000"/>
                  </a:schemeClr>
                </a:solidFill>
              </a:rPr>
              <a:t>xalqaro</a:t>
            </a:r>
            <a:r>
              <a:rPr lang="en-GB" sz="2000" dirty="0">
                <a:solidFill>
                  <a:schemeClr val="tx1">
                    <a:lumMod val="95000"/>
                    <a:lumOff val="5000"/>
                  </a:schemeClr>
                </a:solidFill>
              </a:rPr>
              <a:t> </a:t>
            </a:r>
            <a:r>
              <a:rPr lang="en-GB" sz="2000" dirty="0" err="1">
                <a:solidFill>
                  <a:schemeClr val="tx1">
                    <a:lumMod val="95000"/>
                    <a:lumOff val="5000"/>
                  </a:schemeClr>
                </a:solidFill>
              </a:rPr>
              <a:t>migratsiyani</a:t>
            </a:r>
            <a:r>
              <a:rPr lang="en-GB" sz="2000" dirty="0">
                <a:solidFill>
                  <a:schemeClr val="tx1">
                    <a:lumMod val="95000"/>
                    <a:lumOff val="5000"/>
                  </a:schemeClr>
                </a:solidFill>
              </a:rPr>
              <a:t> </a:t>
            </a:r>
            <a:r>
              <a:rPr lang="en-GB" sz="2000" dirty="0" err="1">
                <a:solidFill>
                  <a:schemeClr val="tx1">
                    <a:lumMod val="95000"/>
                    <a:lumOff val="5000"/>
                  </a:schemeClr>
                </a:solidFill>
              </a:rPr>
              <a:t>olti</a:t>
            </a:r>
            <a:r>
              <a:rPr lang="en-GB" sz="2000" dirty="0">
                <a:solidFill>
                  <a:schemeClr val="tx1">
                    <a:lumMod val="95000"/>
                    <a:lumOff val="5000"/>
                  </a:schemeClr>
                </a:solidFill>
              </a:rPr>
              <a:t> </a:t>
            </a:r>
            <a:r>
              <a:rPr lang="en-GB" sz="2000" dirty="0" err="1" smtClean="0">
                <a:solidFill>
                  <a:schemeClr val="tx1">
                    <a:lumMod val="95000"/>
                    <a:lumOff val="5000"/>
                  </a:schemeClr>
                </a:solidFill>
              </a:rPr>
              <a:t>guruhga</a:t>
            </a:r>
            <a:r>
              <a:rPr lang="en-US" sz="2000" dirty="0">
                <a:solidFill>
                  <a:schemeClr val="tx1">
                    <a:lumMod val="95000"/>
                    <a:lumOff val="5000"/>
                  </a:schemeClr>
                </a:solidFill>
              </a:rPr>
              <a:t> </a:t>
            </a:r>
            <a:r>
              <a:rPr lang="en-GB" sz="2000" dirty="0" err="1" smtClean="0">
                <a:solidFill>
                  <a:schemeClr val="tx1">
                    <a:lumMod val="95000"/>
                    <a:lumOff val="5000"/>
                  </a:schemeClr>
                </a:solidFill>
              </a:rPr>
              <a:t>ajratiladi</a:t>
            </a:r>
            <a:r>
              <a:rPr lang="en-GB" sz="2000" dirty="0" smtClean="0">
                <a:solidFill>
                  <a:srgbClr val="FF0000"/>
                </a:solidFill>
              </a:rPr>
              <a:t>:</a:t>
            </a:r>
            <a:endParaRPr lang="ru-RU" sz="2000" dirty="0">
              <a:solidFill>
                <a:srgbClr val="FF0000"/>
              </a:solidFill>
            </a:endParaRPr>
          </a:p>
        </p:txBody>
      </p:sp>
      <p:sp>
        <p:nvSpPr>
          <p:cNvPr id="3" name="Скругленный прямоугольник 2"/>
          <p:cNvSpPr/>
          <p:nvPr/>
        </p:nvSpPr>
        <p:spPr>
          <a:xfrm>
            <a:off x="323528" y="1937556"/>
            <a:ext cx="3600400" cy="1728192"/>
          </a:xfrm>
          <a:prstGeom prst="roundRect">
            <a:avLst/>
          </a:prstGeom>
          <a:solidFill>
            <a:schemeClr val="accent3">
              <a:lumMod val="60000"/>
              <a:lumOff val="40000"/>
            </a:schemeClr>
          </a:solidFill>
          <a:scene3d>
            <a:camera prst="orthographicFront"/>
            <a:lightRig rig="threePt" dir="t"/>
          </a:scene3d>
          <a:sp3d>
            <a:bevelT w="127000" h="101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rgbClr val="002060"/>
                </a:solidFill>
                <a:latin typeface="Times New Roman" pitchFamily="18" charset="0"/>
                <a:cs typeface="Times New Roman" pitchFamily="18" charset="0"/>
              </a:rPr>
              <a:t>1.Oilaviy va boshqa sabablarga k</a:t>
            </a:r>
            <a:r>
              <a:rPr lang="en-US" sz="2000" dirty="0">
                <a:solidFill>
                  <a:srgbClr val="002060"/>
                </a:solidFill>
                <a:latin typeface="Times New Roman" pitchFamily="18" charset="0"/>
                <a:cs typeface="Times New Roman" pitchFamily="18" charset="0"/>
              </a:rPr>
              <a:t>o’</a:t>
            </a:r>
            <a:r>
              <a:rPr lang="uz-Cyrl-UZ" sz="2000" dirty="0">
                <a:solidFill>
                  <a:srgbClr val="002060"/>
                </a:solidFill>
                <a:latin typeface="Times New Roman" pitchFamily="18" charset="0"/>
                <a:cs typeface="Times New Roman" pitchFamily="18" charset="0"/>
              </a:rPr>
              <a:t>ra, doimiy yashash maqsadida bir davlatdan ikkinchi davlatga ketgan emmigryntlar.</a:t>
            </a:r>
            <a:endParaRPr lang="ru-RU" sz="2000" dirty="0">
              <a:solidFill>
                <a:srgbClr val="002060"/>
              </a:solidFill>
              <a:latin typeface="Times New Roman" pitchFamily="18" charset="0"/>
              <a:cs typeface="Times New Roman" pitchFamily="18" charset="0"/>
            </a:endParaRPr>
          </a:p>
        </p:txBody>
      </p:sp>
      <p:sp>
        <p:nvSpPr>
          <p:cNvPr id="4" name="Скругленный прямоугольник 3"/>
          <p:cNvSpPr/>
          <p:nvPr/>
        </p:nvSpPr>
        <p:spPr>
          <a:xfrm>
            <a:off x="323528" y="3861048"/>
            <a:ext cx="3600400" cy="953469"/>
          </a:xfrm>
          <a:prstGeom prst="roundRect">
            <a:avLst/>
          </a:prstGeom>
          <a:solidFill>
            <a:schemeClr val="accent3">
              <a:lumMod val="60000"/>
              <a:lumOff val="40000"/>
            </a:schemeClr>
          </a:solidFill>
          <a:scene3d>
            <a:camera prst="orthographicFront"/>
            <a:lightRig rig="threePt" dir="t"/>
          </a:scene3d>
          <a:sp3d>
            <a:bevelT w="127000" h="101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rgbClr val="002060"/>
                </a:solidFill>
                <a:latin typeface="Times New Roman" pitchFamily="18" charset="0"/>
                <a:cs typeface="Times New Roman" pitchFamily="18" charset="0"/>
              </a:rPr>
              <a:t>2.</a:t>
            </a:r>
            <a:r>
              <a:rPr lang="en-GB" sz="2000" dirty="0">
                <a:solidFill>
                  <a:srgbClr val="002060"/>
                </a:solidFill>
                <a:latin typeface="Times New Roman" pitchFamily="18" charset="0"/>
                <a:cs typeface="Times New Roman" pitchFamily="18" charset="0"/>
              </a:rPr>
              <a:t>Migrant</a:t>
            </a:r>
            <a:r>
              <a:rPr lang="en-US" sz="2000" dirty="0">
                <a:solidFill>
                  <a:srgbClr val="002060"/>
                </a:solidFill>
                <a:latin typeface="Times New Roman" pitchFamily="18" charset="0"/>
                <a:cs typeface="Times New Roman" pitchFamily="18" charset="0"/>
              </a:rPr>
              <a:t>  </a:t>
            </a:r>
            <a:r>
              <a:rPr lang="en-GB" sz="2000" dirty="0" err="1">
                <a:solidFill>
                  <a:srgbClr val="002060"/>
                </a:solidFill>
                <a:latin typeface="Times New Roman" pitchFamily="18" charset="0"/>
                <a:cs typeface="Times New Roman" pitchFamily="18" charset="0"/>
              </a:rPr>
              <a:t>mehnatkashlar</a:t>
            </a:r>
            <a:r>
              <a:rPr lang="en-GB" sz="2000" dirty="0">
                <a:solidFill>
                  <a:srgbClr val="002060"/>
                </a:solidFill>
                <a:latin typeface="Times New Roman" pitchFamily="18" charset="0"/>
                <a:cs typeface="Times New Roman" pitchFamily="18" charset="0"/>
              </a:rPr>
              <a:t>.</a:t>
            </a:r>
            <a:endParaRPr lang="ru-RU" sz="2000" dirty="0">
              <a:solidFill>
                <a:srgbClr val="002060"/>
              </a:solidFill>
              <a:latin typeface="Times New Roman" pitchFamily="18" charset="0"/>
              <a:cs typeface="Times New Roman" pitchFamily="18" charset="0"/>
            </a:endParaRPr>
          </a:p>
        </p:txBody>
      </p:sp>
      <p:sp>
        <p:nvSpPr>
          <p:cNvPr id="6" name="Скругленный прямоугольник 5"/>
          <p:cNvSpPr/>
          <p:nvPr/>
        </p:nvSpPr>
        <p:spPr>
          <a:xfrm>
            <a:off x="323528" y="5087508"/>
            <a:ext cx="3600400" cy="953469"/>
          </a:xfrm>
          <a:prstGeom prst="roundRect">
            <a:avLst/>
          </a:prstGeom>
          <a:solidFill>
            <a:schemeClr val="accent3">
              <a:lumMod val="60000"/>
              <a:lumOff val="40000"/>
            </a:schemeClr>
          </a:solidFill>
          <a:scene3d>
            <a:camera prst="orthographicFront"/>
            <a:lightRig rig="threePt" dir="t"/>
          </a:scene3d>
          <a:sp3d>
            <a:bevelT w="127000" h="101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rgbClr val="002060"/>
                </a:solidFill>
                <a:latin typeface="Times New Roman" pitchFamily="18" charset="0"/>
                <a:cs typeface="Times New Roman" pitchFamily="18" charset="0"/>
              </a:rPr>
              <a:t>3.</a:t>
            </a:r>
            <a:r>
              <a:rPr lang="en-GB" sz="2000" dirty="0" err="1">
                <a:solidFill>
                  <a:srgbClr val="002060"/>
                </a:solidFill>
                <a:latin typeface="Times New Roman" pitchFamily="18" charset="0"/>
                <a:cs typeface="Times New Roman" pitchFamily="18" charset="0"/>
              </a:rPr>
              <a:t>Nolegal</a:t>
            </a:r>
            <a:r>
              <a:rPr lang="en-GB" sz="2000" dirty="0">
                <a:solidFill>
                  <a:srgbClr val="002060"/>
                </a:solidFill>
                <a:latin typeface="Times New Roman" pitchFamily="18" charset="0"/>
                <a:cs typeface="Times New Roman" pitchFamily="18" charset="0"/>
              </a:rPr>
              <a:t> </a:t>
            </a:r>
            <a:r>
              <a:rPr lang="en-GB" sz="2000" dirty="0" err="1">
                <a:solidFill>
                  <a:srgbClr val="002060"/>
                </a:solidFill>
                <a:latin typeface="Times New Roman" pitchFamily="18" charset="0"/>
                <a:cs typeface="Times New Roman" pitchFamily="18" charset="0"/>
              </a:rPr>
              <a:t>immigrantlar</a:t>
            </a:r>
            <a:r>
              <a:rPr lang="en-GB" sz="2000" dirty="0">
                <a:solidFill>
                  <a:srgbClr val="002060"/>
                </a:solidFill>
                <a:latin typeface="Times New Roman" pitchFamily="18" charset="0"/>
                <a:cs typeface="Times New Roman" pitchFamily="18" charset="0"/>
              </a:rPr>
              <a:t>.</a:t>
            </a:r>
            <a:endParaRPr lang="ru-RU" sz="2000" dirty="0">
              <a:solidFill>
                <a:srgbClr val="002060"/>
              </a:solidFill>
              <a:latin typeface="Times New Roman" pitchFamily="18" charset="0"/>
              <a:cs typeface="Times New Roman" pitchFamily="18" charset="0"/>
            </a:endParaRPr>
          </a:p>
        </p:txBody>
      </p:sp>
      <p:sp>
        <p:nvSpPr>
          <p:cNvPr id="7" name="Скругленный прямоугольник 6"/>
          <p:cNvSpPr/>
          <p:nvPr/>
        </p:nvSpPr>
        <p:spPr>
          <a:xfrm>
            <a:off x="4788024" y="1937556"/>
            <a:ext cx="3816424" cy="953469"/>
          </a:xfrm>
          <a:prstGeom prst="roundRect">
            <a:avLst/>
          </a:prstGeom>
          <a:solidFill>
            <a:schemeClr val="accent3">
              <a:lumMod val="60000"/>
              <a:lumOff val="40000"/>
            </a:schemeClr>
          </a:solidFill>
          <a:scene3d>
            <a:camera prst="orthographicFront"/>
            <a:lightRig rig="threePt" dir="t"/>
          </a:scene3d>
          <a:sp3d>
            <a:bevelT w="127000" h="101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rgbClr val="002060"/>
                </a:solidFill>
                <a:latin typeface="Times New Roman" pitchFamily="18" charset="0"/>
                <a:cs typeface="Times New Roman" pitchFamily="18" charset="0"/>
              </a:rPr>
              <a:t>4.</a:t>
            </a:r>
            <a:r>
              <a:rPr lang="en-GB" sz="2000" dirty="0" err="1">
                <a:solidFill>
                  <a:srgbClr val="002060"/>
                </a:solidFill>
                <a:latin typeface="Times New Roman" pitchFamily="18" charset="0"/>
                <a:cs typeface="Times New Roman" pitchFamily="18" charset="0"/>
              </a:rPr>
              <a:t>Qochoqlar</a:t>
            </a:r>
            <a:r>
              <a:rPr lang="en-GB" sz="2000" dirty="0">
                <a:solidFill>
                  <a:srgbClr val="002060"/>
                </a:solidFill>
                <a:latin typeface="Times New Roman" pitchFamily="18" charset="0"/>
                <a:cs typeface="Times New Roman" pitchFamily="18" charset="0"/>
              </a:rPr>
              <a:t>.</a:t>
            </a:r>
            <a:endParaRPr lang="ru-RU" sz="2000" dirty="0">
              <a:solidFill>
                <a:srgbClr val="002060"/>
              </a:solidFill>
              <a:latin typeface="Times New Roman" pitchFamily="18" charset="0"/>
              <a:cs typeface="Times New Roman" pitchFamily="18" charset="0"/>
            </a:endParaRPr>
          </a:p>
        </p:txBody>
      </p:sp>
      <p:sp>
        <p:nvSpPr>
          <p:cNvPr id="8" name="Скругленный прямоугольник 7"/>
          <p:cNvSpPr/>
          <p:nvPr/>
        </p:nvSpPr>
        <p:spPr>
          <a:xfrm>
            <a:off x="4788024" y="3068960"/>
            <a:ext cx="3816424" cy="1268821"/>
          </a:xfrm>
          <a:prstGeom prst="roundRect">
            <a:avLst/>
          </a:prstGeom>
          <a:solidFill>
            <a:schemeClr val="accent3">
              <a:lumMod val="60000"/>
              <a:lumOff val="40000"/>
            </a:schemeClr>
          </a:solidFill>
          <a:scene3d>
            <a:camera prst="orthographicFront"/>
            <a:lightRig rig="threePt" dir="t"/>
          </a:scene3d>
          <a:sp3d>
            <a:bevelT w="127000" h="101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rgbClr val="002060"/>
                </a:solidFill>
                <a:latin typeface="Times New Roman" pitchFamily="18" charset="0"/>
                <a:cs typeface="Times New Roman" pitchFamily="18" charset="0"/>
              </a:rPr>
              <a:t>5.</a:t>
            </a:r>
            <a:r>
              <a:rPr lang="en-GB" sz="2000" dirty="0" err="1">
                <a:solidFill>
                  <a:srgbClr val="002060"/>
                </a:solidFill>
                <a:latin typeface="Times New Roman" pitchFamily="18" charset="0"/>
                <a:cs typeface="Times New Roman" pitchFamily="18" charset="0"/>
              </a:rPr>
              <a:t>Studentlar</a:t>
            </a:r>
            <a:r>
              <a:rPr lang="en-GB" sz="2000" dirty="0">
                <a:solidFill>
                  <a:srgbClr val="002060"/>
                </a:solidFill>
                <a:latin typeface="Times New Roman" pitchFamily="18" charset="0"/>
                <a:cs typeface="Times New Roman" pitchFamily="18" charset="0"/>
              </a:rPr>
              <a:t>, </a:t>
            </a:r>
            <a:r>
              <a:rPr lang="en-GB" sz="2000" dirty="0" err="1">
                <a:solidFill>
                  <a:srgbClr val="002060"/>
                </a:solidFill>
                <a:latin typeface="Times New Roman" pitchFamily="18" charset="0"/>
                <a:cs typeface="Times New Roman" pitchFamily="18" charset="0"/>
              </a:rPr>
              <a:t>stajer</a:t>
            </a:r>
            <a:r>
              <a:rPr lang="uz-Cyrl-UZ" sz="2000" dirty="0">
                <a:solidFill>
                  <a:srgbClr val="002060"/>
                </a:solidFill>
                <a:latin typeface="Times New Roman" pitchFamily="18" charset="0"/>
                <a:cs typeface="Times New Roman" pitchFamily="18" charset="0"/>
              </a:rPr>
              <a:t>-</a:t>
            </a:r>
            <a:r>
              <a:rPr lang="en-GB" sz="2000" dirty="0" err="1">
                <a:solidFill>
                  <a:srgbClr val="002060"/>
                </a:solidFill>
                <a:latin typeface="Times New Roman" pitchFamily="18" charset="0"/>
                <a:cs typeface="Times New Roman" pitchFamily="18" charset="0"/>
              </a:rPr>
              <a:t>tadqiqotchilar</a:t>
            </a:r>
            <a:r>
              <a:rPr lang="en-GB" sz="2000" dirty="0">
                <a:solidFill>
                  <a:srgbClr val="002060"/>
                </a:solidFill>
                <a:latin typeface="Times New Roman" pitchFamily="18" charset="0"/>
                <a:cs typeface="Times New Roman" pitchFamily="18" charset="0"/>
              </a:rPr>
              <a:t>, </a:t>
            </a:r>
            <a:r>
              <a:rPr lang="en-GB" sz="2000" dirty="0" err="1">
                <a:solidFill>
                  <a:srgbClr val="002060"/>
                </a:solidFill>
                <a:latin typeface="Times New Roman" pitchFamily="18" charset="0"/>
                <a:cs typeface="Times New Roman" pitchFamily="18" charset="0"/>
              </a:rPr>
              <a:t>ilmiy</a:t>
            </a:r>
            <a:r>
              <a:rPr lang="en-GB" sz="2000" dirty="0">
                <a:solidFill>
                  <a:srgbClr val="002060"/>
                </a:solidFill>
                <a:latin typeface="Times New Roman" pitchFamily="18" charset="0"/>
                <a:cs typeface="Times New Roman" pitchFamily="18" charset="0"/>
              </a:rPr>
              <a:t> </a:t>
            </a:r>
            <a:r>
              <a:rPr lang="en-GB" sz="2000" dirty="0" err="1">
                <a:solidFill>
                  <a:srgbClr val="002060"/>
                </a:solidFill>
                <a:latin typeface="Times New Roman" pitchFamily="18" charset="0"/>
                <a:cs typeface="Times New Roman" pitchFamily="18" charset="0"/>
              </a:rPr>
              <a:t>xodimlar</a:t>
            </a:r>
            <a:r>
              <a:rPr lang="en-US" sz="2000" dirty="0">
                <a:solidFill>
                  <a:srgbClr val="002060"/>
                </a:solidFill>
                <a:latin typeface="Times New Roman" pitchFamily="18" charset="0"/>
                <a:cs typeface="Times New Roman" pitchFamily="18" charset="0"/>
              </a:rPr>
              <a:t> </a:t>
            </a:r>
            <a:r>
              <a:rPr lang="en-GB" sz="2000" dirty="0" err="1">
                <a:solidFill>
                  <a:srgbClr val="002060"/>
                </a:solidFill>
                <a:latin typeface="Times New Roman" pitchFamily="18" charset="0"/>
                <a:cs typeface="Times New Roman" pitchFamily="18" charset="0"/>
              </a:rPr>
              <a:t>va</a:t>
            </a:r>
            <a:r>
              <a:rPr lang="en-GB" sz="2000" dirty="0">
                <a:solidFill>
                  <a:srgbClr val="002060"/>
                </a:solidFill>
                <a:latin typeface="Times New Roman" pitchFamily="18" charset="0"/>
                <a:cs typeface="Times New Roman" pitchFamily="18" charset="0"/>
              </a:rPr>
              <a:t> </a:t>
            </a:r>
            <a:r>
              <a:rPr lang="en-GB" sz="2000" dirty="0" err="1">
                <a:solidFill>
                  <a:srgbClr val="002060"/>
                </a:solidFill>
                <a:latin typeface="Times New Roman" pitchFamily="18" charset="0"/>
                <a:cs typeface="Times New Roman" pitchFamily="18" charset="0"/>
              </a:rPr>
              <a:t>uqituvchilar</a:t>
            </a:r>
            <a:r>
              <a:rPr lang="en-GB" sz="2000" dirty="0">
                <a:solidFill>
                  <a:srgbClr val="002060"/>
                </a:solidFill>
                <a:latin typeface="Times New Roman" pitchFamily="18" charset="0"/>
                <a:cs typeface="Times New Roman" pitchFamily="18" charset="0"/>
              </a:rPr>
              <a:t>.</a:t>
            </a:r>
            <a:endParaRPr lang="ru-RU" sz="2000" dirty="0">
              <a:solidFill>
                <a:srgbClr val="002060"/>
              </a:solidFill>
              <a:latin typeface="Times New Roman" pitchFamily="18" charset="0"/>
              <a:cs typeface="Times New Roman" pitchFamily="18" charset="0"/>
            </a:endParaRPr>
          </a:p>
        </p:txBody>
      </p:sp>
      <p:sp>
        <p:nvSpPr>
          <p:cNvPr id="9" name="Скругленный прямоугольник 8"/>
          <p:cNvSpPr/>
          <p:nvPr/>
        </p:nvSpPr>
        <p:spPr>
          <a:xfrm>
            <a:off x="4789868" y="4509120"/>
            <a:ext cx="3816424" cy="1531857"/>
          </a:xfrm>
          <a:prstGeom prst="roundRect">
            <a:avLst/>
          </a:prstGeom>
          <a:solidFill>
            <a:schemeClr val="accent3">
              <a:lumMod val="60000"/>
              <a:lumOff val="40000"/>
            </a:schemeClr>
          </a:solidFill>
          <a:scene3d>
            <a:camera prst="orthographicFront"/>
            <a:lightRig rig="threePt" dir="t"/>
          </a:scene3d>
          <a:sp3d>
            <a:bevelT w="127000" h="101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rgbClr val="002060"/>
                </a:solidFill>
                <a:latin typeface="Times New Roman" pitchFamily="18" charset="0"/>
                <a:cs typeface="Times New Roman" pitchFamily="18" charset="0"/>
              </a:rPr>
              <a:t>6. Turli maqsadda ko’chib yuruvchilar turistlar, dam oluvchilar, anjumanlarga qatnashuvchilar va h.k. </a:t>
            </a:r>
            <a:endParaRPr lang="ru-RU" sz="2000" dirty="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22901413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fade">
                                      <p:cBhvr>
                                        <p:cTn id="14" dur="1000"/>
                                        <p:tgtEl>
                                          <p:spTgt spid="3"/>
                                        </p:tgtEl>
                                      </p:cBhvr>
                                    </p:animEffect>
                                    <p:anim calcmode="lin" valueType="num">
                                      <p:cBhvr>
                                        <p:cTn id="15" dur="1000" fill="hold"/>
                                        <p:tgtEl>
                                          <p:spTgt spid="3"/>
                                        </p:tgtEl>
                                        <p:attrNameLst>
                                          <p:attrName>ppt_x</p:attrName>
                                        </p:attrNameLst>
                                      </p:cBhvr>
                                      <p:tavLst>
                                        <p:tav tm="0">
                                          <p:val>
                                            <p:strVal val="#ppt_x"/>
                                          </p:val>
                                        </p:tav>
                                        <p:tav tm="100000">
                                          <p:val>
                                            <p:strVal val="#ppt_x"/>
                                          </p:val>
                                        </p:tav>
                                      </p:tavLst>
                                    </p:anim>
                                    <p:anim calcmode="lin" valueType="num">
                                      <p:cBhvr>
                                        <p:cTn id="16"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fade">
                                      <p:cBhvr>
                                        <p:cTn id="49" dur="1000"/>
                                        <p:tgtEl>
                                          <p:spTgt spid="9"/>
                                        </p:tgtEl>
                                      </p:cBhvr>
                                    </p:animEffect>
                                    <p:anim calcmode="lin" valueType="num">
                                      <p:cBhvr>
                                        <p:cTn id="50" dur="1000" fill="hold"/>
                                        <p:tgtEl>
                                          <p:spTgt spid="9"/>
                                        </p:tgtEl>
                                        <p:attrNameLst>
                                          <p:attrName>ppt_x</p:attrName>
                                        </p:attrNameLst>
                                      </p:cBhvr>
                                      <p:tavLst>
                                        <p:tav tm="0">
                                          <p:val>
                                            <p:strVal val="#ppt_x"/>
                                          </p:val>
                                        </p:tav>
                                        <p:tav tm="100000">
                                          <p:val>
                                            <p:strVal val="#ppt_x"/>
                                          </p:val>
                                        </p:tav>
                                      </p:tavLst>
                                    </p:anim>
                                    <p:anim calcmode="lin" valueType="num">
                                      <p:cBhvr>
                                        <p:cTn id="5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6" grpId="0" animBg="1"/>
      <p:bldP spid="7" grpId="0" animBg="1"/>
      <p:bldP spid="8" grpId="0" animBg="1"/>
      <p:bldP spid="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Администратор\Desktop\Aholiga doir rasmlar\images (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239079"/>
            <a:ext cx="4608512" cy="6552728"/>
          </a:xfrm>
          <a:prstGeom prst="rect">
            <a:avLst/>
          </a:prstGeom>
          <a:noFill/>
          <a:extLst>
            <a:ext uri="{909E8E84-426E-40DD-AFC4-6F175D3DCCD1}">
              <a14:hiddenFill xmlns:a14="http://schemas.microsoft.com/office/drawing/2010/main">
                <a:solidFill>
                  <a:srgbClr val="FFFFFF"/>
                </a:solidFill>
              </a14:hiddenFill>
            </a:ext>
          </a:extLst>
        </p:spPr>
      </p:pic>
      <p:sp>
        <p:nvSpPr>
          <p:cNvPr id="3" name="Скругленный прямоугольник 2"/>
          <p:cNvSpPr/>
          <p:nvPr/>
        </p:nvSpPr>
        <p:spPr>
          <a:xfrm>
            <a:off x="107504" y="239079"/>
            <a:ext cx="4248472" cy="6552728"/>
          </a:xfrm>
          <a:prstGeom prst="roundRect">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000" dirty="0">
                <a:solidFill>
                  <a:schemeClr val="tx1">
                    <a:lumMod val="95000"/>
                    <a:lumOff val="5000"/>
                  </a:schemeClr>
                </a:solidFill>
              </a:rPr>
              <a:t>Hozirgi xalqaro migratsiyada asosiy o’rinni mehnat migratsiyasi egallaydi. Chunki xozirgi davrda insonning yashaashi uchun iqtisodiy omilning ahamiyati kuchaydi.</a:t>
            </a:r>
            <a:endParaRPr lang="ru-RU" sz="2000" dirty="0">
              <a:solidFill>
                <a:schemeClr val="tx1">
                  <a:lumMod val="95000"/>
                  <a:lumOff val="5000"/>
                </a:schemeClr>
              </a:solidFill>
            </a:endParaRPr>
          </a:p>
          <a:p>
            <a:pPr algn="ctr"/>
            <a:r>
              <a:rPr lang="uz-Cyrl-UZ" sz="2000" dirty="0">
                <a:solidFill>
                  <a:schemeClr val="tx1">
                    <a:lumMod val="95000"/>
                    <a:lumOff val="5000"/>
                  </a:schemeClr>
                </a:solidFill>
              </a:rPr>
              <a:t>Dunyoda va uning alohida hududlarida jamiyat taraqqiyotining ma’lum bir tarixiy davrlarida turli ijtimoiy guruhlaridagi migrao’ion harakatni o’rganishda migratsiya ko’rsatkichlaridan foydalaniladi. Ayniqsa migratsiya jarayonini demografik nuqtai nazardan o’rganilganda uning ko’rsatkichlari atroflicha tahlil etiladi.</a:t>
            </a:r>
            <a:endParaRPr lang="ru-RU" sz="2000" dirty="0">
              <a:solidFill>
                <a:schemeClr val="tx1">
                  <a:lumMod val="95000"/>
                  <a:lumOff val="5000"/>
                </a:schemeClr>
              </a:solidFill>
            </a:endParaRPr>
          </a:p>
        </p:txBody>
      </p:sp>
    </p:spTree>
    <p:extLst>
      <p:ext uri="{BB962C8B-B14F-4D97-AF65-F5344CB8AC3E}">
        <p14:creationId xmlns:p14="http://schemas.microsoft.com/office/powerpoint/2010/main" val="321026419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randombar(horizontal)">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548680"/>
            <a:ext cx="7200800" cy="1080120"/>
          </a:xfrm>
          <a:prstGeom prst="rect">
            <a:avLst/>
          </a:prstGeom>
          <a:solidFill>
            <a:schemeClr val="accent5"/>
          </a:solidFill>
          <a:ln>
            <a:solidFill>
              <a:srgbClr val="C00000"/>
            </a:solidFill>
          </a:ln>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smtClean="0">
                <a:solidFill>
                  <a:srgbClr val="002060"/>
                </a:solidFill>
                <a:latin typeface="Times New Roman" pitchFamily="18" charset="0"/>
                <a:cs typeface="Times New Roman" pitchFamily="18" charset="0"/>
              </a:rPr>
              <a:t>MIGRATSIYA KO’RSATKICHLARI:</a:t>
            </a:r>
            <a:endParaRPr lang="ru-RU" sz="2800" dirty="0">
              <a:solidFill>
                <a:srgbClr val="002060"/>
              </a:solidFill>
              <a:latin typeface="Times New Roman" pitchFamily="18" charset="0"/>
              <a:cs typeface="Times New Roman" pitchFamily="18" charset="0"/>
            </a:endParaRPr>
          </a:p>
        </p:txBody>
      </p:sp>
      <p:sp>
        <p:nvSpPr>
          <p:cNvPr id="3" name="Прямоугольник 2"/>
          <p:cNvSpPr/>
          <p:nvPr/>
        </p:nvSpPr>
        <p:spPr>
          <a:xfrm>
            <a:off x="437796" y="1968722"/>
            <a:ext cx="8166652" cy="1008112"/>
          </a:xfrm>
          <a:prstGeom prst="rect">
            <a:avLst/>
          </a:prstGeom>
          <a:solidFill>
            <a:schemeClr val="accent3">
              <a:lumMod val="60000"/>
              <a:lumOff val="4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rgbClr val="002060"/>
                </a:solidFill>
                <a:latin typeface="Times New Roman" pitchFamily="18" charset="0"/>
                <a:cs typeface="Times New Roman" pitchFamily="18" charset="0"/>
              </a:rPr>
              <a:t>1.</a:t>
            </a:r>
            <a:r>
              <a:rPr lang="en-GB" sz="2800" dirty="0" err="1">
                <a:solidFill>
                  <a:srgbClr val="002060"/>
                </a:solidFill>
                <a:latin typeface="Times New Roman" pitchFamily="18" charset="0"/>
                <a:cs typeface="Times New Roman" pitchFamily="18" charset="0"/>
              </a:rPr>
              <a:t>Migratsiyaning</a:t>
            </a:r>
            <a:r>
              <a:rPr lang="en-GB" sz="2800" dirty="0">
                <a:solidFill>
                  <a:srgbClr val="002060"/>
                </a:solidFill>
                <a:latin typeface="Times New Roman" pitchFamily="18" charset="0"/>
                <a:cs typeface="Times New Roman" pitchFamily="18" charset="0"/>
              </a:rPr>
              <a:t> </a:t>
            </a:r>
            <a:r>
              <a:rPr lang="en-GB" sz="2800" dirty="0" err="1">
                <a:solidFill>
                  <a:srgbClr val="002060"/>
                </a:solidFill>
                <a:latin typeface="Times New Roman" pitchFamily="18" charset="0"/>
                <a:cs typeface="Times New Roman" pitchFamily="18" charset="0"/>
              </a:rPr>
              <a:t>absolyut</a:t>
            </a:r>
            <a:r>
              <a:rPr lang="en-GB" sz="2800" dirty="0">
                <a:solidFill>
                  <a:srgbClr val="002060"/>
                </a:solidFill>
                <a:latin typeface="Times New Roman" pitchFamily="18" charset="0"/>
                <a:cs typeface="Times New Roman" pitchFamily="18" charset="0"/>
              </a:rPr>
              <a:t> </a:t>
            </a:r>
            <a:r>
              <a:rPr lang="en-GB" sz="2800" dirty="0" err="1">
                <a:solidFill>
                  <a:srgbClr val="002060"/>
                </a:solidFill>
                <a:latin typeface="Times New Roman" pitchFamily="18" charset="0"/>
                <a:cs typeface="Times New Roman" pitchFamily="18" charset="0"/>
              </a:rPr>
              <a:t>va</a:t>
            </a:r>
            <a:r>
              <a:rPr lang="en-GB" sz="2800" dirty="0">
                <a:solidFill>
                  <a:srgbClr val="002060"/>
                </a:solidFill>
                <a:latin typeface="Times New Roman" pitchFamily="18" charset="0"/>
                <a:cs typeface="Times New Roman" pitchFamily="18" charset="0"/>
              </a:rPr>
              <a:t> </a:t>
            </a:r>
            <a:r>
              <a:rPr lang="en-GB" sz="2800" dirty="0" err="1">
                <a:solidFill>
                  <a:srgbClr val="002060"/>
                </a:solidFill>
                <a:latin typeface="Times New Roman" pitchFamily="18" charset="0"/>
                <a:cs typeface="Times New Roman" pitchFamily="18" charset="0"/>
              </a:rPr>
              <a:t>nisbiy</a:t>
            </a:r>
            <a:r>
              <a:rPr lang="en-GB" sz="2800" dirty="0">
                <a:solidFill>
                  <a:srgbClr val="002060"/>
                </a:solidFill>
                <a:latin typeface="Times New Roman" pitchFamily="18" charset="0"/>
                <a:cs typeface="Times New Roman" pitchFamily="18" charset="0"/>
              </a:rPr>
              <a:t> son </a:t>
            </a:r>
            <a:r>
              <a:rPr lang="en-GB" sz="2800" dirty="0" err="1">
                <a:solidFill>
                  <a:srgbClr val="002060"/>
                </a:solidFill>
                <a:latin typeface="Times New Roman" pitchFamily="18" charset="0"/>
                <a:cs typeface="Times New Roman" pitchFamily="18" charset="0"/>
              </a:rPr>
              <a:t>ma’lumotlari</a:t>
            </a:r>
            <a:r>
              <a:rPr lang="en-GB" sz="2800" dirty="0">
                <a:solidFill>
                  <a:srgbClr val="002060"/>
                </a:solidFill>
                <a:latin typeface="Times New Roman" pitchFamily="18" charset="0"/>
                <a:cs typeface="Times New Roman" pitchFamily="18" charset="0"/>
              </a:rPr>
              <a:t>.</a:t>
            </a:r>
            <a:endParaRPr lang="ru-RU" sz="2800" dirty="0">
              <a:solidFill>
                <a:srgbClr val="002060"/>
              </a:solidFill>
              <a:latin typeface="Times New Roman" pitchFamily="18" charset="0"/>
              <a:cs typeface="Times New Roman" pitchFamily="18" charset="0"/>
            </a:endParaRPr>
          </a:p>
        </p:txBody>
      </p:sp>
      <p:sp>
        <p:nvSpPr>
          <p:cNvPr id="4" name="Прямоугольник 3"/>
          <p:cNvSpPr/>
          <p:nvPr/>
        </p:nvSpPr>
        <p:spPr>
          <a:xfrm>
            <a:off x="422574" y="3337007"/>
            <a:ext cx="8181874" cy="1322664"/>
          </a:xfrm>
          <a:prstGeom prst="rect">
            <a:avLst/>
          </a:prstGeom>
          <a:solidFill>
            <a:schemeClr val="accent3">
              <a:lumMod val="60000"/>
              <a:lumOff val="4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rgbClr val="002060"/>
                </a:solidFill>
                <a:latin typeface="Times New Roman" pitchFamily="18" charset="0"/>
                <a:cs typeface="Times New Roman" pitchFamily="18" charset="0"/>
              </a:rPr>
              <a:t>2.Migra</a:t>
            </a:r>
            <a:r>
              <a:rPr lang="en-US" sz="2400" dirty="0" err="1">
                <a:solidFill>
                  <a:srgbClr val="002060"/>
                </a:solidFill>
                <a:latin typeface="Times New Roman" pitchFamily="18" charset="0"/>
                <a:cs typeface="Times New Roman" pitchFamily="18" charset="0"/>
              </a:rPr>
              <a:t>ts</a:t>
            </a:r>
            <a:r>
              <a:rPr lang="uz-Cyrl-UZ" sz="2400" dirty="0">
                <a:solidFill>
                  <a:srgbClr val="002060"/>
                </a:solidFill>
                <a:latin typeface="Times New Roman" pitchFamily="18" charset="0"/>
                <a:cs typeface="Times New Roman" pitchFamily="18" charset="0"/>
              </a:rPr>
              <a:t>ion      harakat</a:t>
            </a:r>
            <a:r>
              <a:rPr lang="en-US" sz="2400" dirty="0">
                <a:solidFill>
                  <a:srgbClr val="002060"/>
                </a:solidFill>
                <a:latin typeface="Times New Roman" pitchFamily="18" charset="0"/>
                <a:cs typeface="Times New Roman" pitchFamily="18" charset="0"/>
              </a:rPr>
              <a:t>n</a:t>
            </a:r>
            <a:r>
              <a:rPr lang="uz-Cyrl-UZ" sz="2400" dirty="0">
                <a:solidFill>
                  <a:srgbClr val="002060"/>
                </a:solidFill>
                <a:latin typeface="Times New Roman" pitchFamily="18" charset="0"/>
                <a:cs typeface="Times New Roman" pitchFamily="18" charset="0"/>
              </a:rPr>
              <a:t>ing      intensivligi      yoki koeffitsienti  </a:t>
            </a:r>
            <a:r>
              <a:rPr lang="en-US" sz="2400" dirty="0">
                <a:solidFill>
                  <a:srgbClr val="002060"/>
                </a:solidFill>
                <a:latin typeface="Times New Roman" pitchFamily="18" charset="0"/>
                <a:cs typeface="Times New Roman" pitchFamily="18" charset="0"/>
              </a:rPr>
              <a:t>m</a:t>
            </a:r>
            <a:r>
              <a:rPr lang="uz-Cyrl-UZ" sz="2400" dirty="0">
                <a:solidFill>
                  <a:srgbClr val="002060"/>
                </a:solidFill>
                <a:latin typeface="Times New Roman" pitchFamily="18" charset="0"/>
                <a:cs typeface="Times New Roman" pitchFamily="18" charset="0"/>
              </a:rPr>
              <a:t>a’lum hududda yashovchi aholida har  100 kishiga to’g’ri keluvchi migrantlar soni).</a:t>
            </a:r>
            <a:endParaRPr lang="ru-RU" sz="2400" dirty="0">
              <a:solidFill>
                <a:srgbClr val="002060"/>
              </a:solidFill>
              <a:latin typeface="Times New Roman" pitchFamily="18" charset="0"/>
              <a:cs typeface="Times New Roman" pitchFamily="18" charset="0"/>
            </a:endParaRPr>
          </a:p>
        </p:txBody>
      </p:sp>
      <p:sp>
        <p:nvSpPr>
          <p:cNvPr id="5" name="Прямоугольник 4"/>
          <p:cNvSpPr/>
          <p:nvPr/>
        </p:nvSpPr>
        <p:spPr>
          <a:xfrm>
            <a:off x="422574" y="4941168"/>
            <a:ext cx="8181874" cy="1512168"/>
          </a:xfrm>
          <a:prstGeom prst="rect">
            <a:avLst/>
          </a:prstGeom>
          <a:solidFill>
            <a:schemeClr val="accent3">
              <a:lumMod val="60000"/>
              <a:lumOff val="40000"/>
            </a:schemeClr>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solidFill>
                  <a:srgbClr val="002060"/>
                </a:solidFill>
                <a:latin typeface="Times New Roman" pitchFamily="18" charset="0"/>
                <a:cs typeface="Times New Roman" pitchFamily="18" charset="0"/>
              </a:rPr>
              <a:t>3.Migratsiya saldosi (bir yil davomida ko’chib kelgan aholi bilan, ko’chib  ketgan ahotlining ayirmasiga)  teng.</a:t>
            </a:r>
            <a:endParaRPr lang="ru-RU" sz="2400" dirty="0">
              <a:solidFill>
                <a:srgbClr val="002060"/>
              </a:solidFill>
              <a:latin typeface="Times New Roman" pitchFamily="18" charset="0"/>
              <a:cs typeface="Times New Roman" pitchFamily="18" charset="0"/>
            </a:endParaRPr>
          </a:p>
        </p:txBody>
      </p:sp>
      <p:sp>
        <p:nvSpPr>
          <p:cNvPr id="6" name="Стрелка вниз 5"/>
          <p:cNvSpPr/>
          <p:nvPr/>
        </p:nvSpPr>
        <p:spPr>
          <a:xfrm>
            <a:off x="4211960" y="2997085"/>
            <a:ext cx="288032" cy="33992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трелка вниз 6"/>
          <p:cNvSpPr/>
          <p:nvPr/>
        </p:nvSpPr>
        <p:spPr>
          <a:xfrm>
            <a:off x="4175818" y="1628800"/>
            <a:ext cx="288032" cy="33992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Стрелка вниз 7"/>
          <p:cNvSpPr/>
          <p:nvPr/>
        </p:nvSpPr>
        <p:spPr>
          <a:xfrm>
            <a:off x="4244607" y="4659671"/>
            <a:ext cx="288032" cy="339922"/>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2380320211"/>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circle(in)">
                                      <p:cBhvr>
                                        <p:cTn id="19" dur="20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circle(in)">
                                      <p:cBhvr>
                                        <p:cTn id="31" dur="2000"/>
                                        <p:tgtEl>
                                          <p:spTgt spid="4"/>
                                        </p:tgtEl>
                                      </p:cBhvr>
                                    </p:animEffect>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circle(in)">
                                      <p:cBhvr>
                                        <p:cTn id="4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Администратор\Desktop\Aholiga doir rasmlar\15593884-a-population-of-global-people-on-world-ma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628800"/>
            <a:ext cx="8712968" cy="5229200"/>
          </a:xfrm>
          <a:prstGeom prst="rect">
            <a:avLst/>
          </a:prstGeom>
          <a:noFill/>
          <a:extLst>
            <a:ext uri="{909E8E84-426E-40DD-AFC4-6F175D3DCCD1}">
              <a14:hiddenFill xmlns:a14="http://schemas.microsoft.com/office/drawing/2010/main">
                <a:solidFill>
                  <a:srgbClr val="FFFFFF"/>
                </a:solidFill>
              </a14:hiddenFill>
            </a:ext>
          </a:extLst>
        </p:spPr>
      </p:pic>
      <p:sp>
        <p:nvSpPr>
          <p:cNvPr id="2" name="Скругленный прямоугольник 1"/>
          <p:cNvSpPr/>
          <p:nvPr/>
        </p:nvSpPr>
        <p:spPr>
          <a:xfrm>
            <a:off x="2267744" y="188640"/>
            <a:ext cx="6624736" cy="2016224"/>
          </a:xfrm>
          <a:prstGeom prst="roundRect">
            <a:avLst/>
          </a:prstGeom>
          <a:solidFill>
            <a:schemeClr val="accent6"/>
          </a:solidFill>
          <a:scene3d>
            <a:camera prst="orthographicFront"/>
            <a:lightRig rig="threePt" dir="t"/>
          </a:scene3d>
          <a:sp3d>
            <a:bevelT w="241300" h="273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800" dirty="0">
                <a:solidFill>
                  <a:srgbClr val="002060"/>
                </a:solidFill>
              </a:rPr>
              <a:t>Migratsiya saldosi manfiy yoki musbat bo’ladi va u absolyut (masalan yiliga 3000 kishi) xamda nisbiy ko’rsatkichlarda (100 va 1000 kishi hisobiga) ifodalanadi.</a:t>
            </a:r>
            <a:endParaRPr lang="ru-RU" sz="2800" dirty="0">
              <a:solidFill>
                <a:srgbClr val="002060"/>
              </a:solidFill>
            </a:endParaRPr>
          </a:p>
        </p:txBody>
      </p:sp>
      <p:sp>
        <p:nvSpPr>
          <p:cNvPr id="3" name="Стрелка вправо 2"/>
          <p:cNvSpPr/>
          <p:nvPr/>
        </p:nvSpPr>
        <p:spPr>
          <a:xfrm>
            <a:off x="179512" y="188640"/>
            <a:ext cx="2088232" cy="1800200"/>
          </a:xfrm>
          <a:prstGeom prst="rightArrow">
            <a:avLst/>
          </a:prstGeom>
          <a:solidFill>
            <a:srgbClr val="FF0000"/>
          </a:solidFill>
          <a:scene3d>
            <a:camera prst="orthographicFront"/>
            <a:lightRig rig="threePt" dir="t"/>
          </a:scene3d>
          <a:sp3d>
            <a:bevelT w="241300" h="2286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0996752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p:cTn id="14" dur="500" fill="hold"/>
                                        <p:tgtEl>
                                          <p:spTgt spid="2"/>
                                        </p:tgtEl>
                                        <p:attrNameLst>
                                          <p:attrName>ppt_w</p:attrName>
                                        </p:attrNameLst>
                                      </p:cBhvr>
                                      <p:tavLst>
                                        <p:tav tm="0">
                                          <p:val>
                                            <p:fltVal val="0"/>
                                          </p:val>
                                        </p:tav>
                                        <p:tav tm="100000">
                                          <p:val>
                                            <p:strVal val="#ppt_w"/>
                                          </p:val>
                                        </p:tav>
                                      </p:tavLst>
                                    </p:anim>
                                    <p:anim calcmode="lin" valueType="num">
                                      <p:cBhvr>
                                        <p:cTn id="15" dur="500" fill="hold"/>
                                        <p:tgtEl>
                                          <p:spTgt spid="2"/>
                                        </p:tgtEl>
                                        <p:attrNameLst>
                                          <p:attrName>ppt_h</p:attrName>
                                        </p:attrNameLst>
                                      </p:cBhvr>
                                      <p:tavLst>
                                        <p:tav tm="0">
                                          <p:val>
                                            <p:fltVal val="0"/>
                                          </p:val>
                                        </p:tav>
                                        <p:tav tm="100000">
                                          <p:val>
                                            <p:strVal val="#ppt_h"/>
                                          </p:val>
                                        </p:tav>
                                      </p:tavLst>
                                    </p:anim>
                                    <p:animEffect transition="in" filter="fade">
                                      <p:cBhvr>
                                        <p:cTn id="16" dur="500"/>
                                        <p:tgtEl>
                                          <p:spTgt spid="2"/>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 calcmode="lin" valueType="num">
                                      <p:cBhvr>
                                        <p:cTn id="21" dur="500" fill="hold"/>
                                        <p:tgtEl>
                                          <p:spTgt spid="1026"/>
                                        </p:tgtEl>
                                        <p:attrNameLst>
                                          <p:attrName>ppt_w</p:attrName>
                                        </p:attrNameLst>
                                      </p:cBhvr>
                                      <p:tavLst>
                                        <p:tav tm="0">
                                          <p:val>
                                            <p:fltVal val="0"/>
                                          </p:val>
                                        </p:tav>
                                        <p:tav tm="100000">
                                          <p:val>
                                            <p:strVal val="#ppt_w"/>
                                          </p:val>
                                        </p:tav>
                                      </p:tavLst>
                                    </p:anim>
                                    <p:anim calcmode="lin" valueType="num">
                                      <p:cBhvr>
                                        <p:cTn id="22" dur="500" fill="hold"/>
                                        <p:tgtEl>
                                          <p:spTgt spid="1026"/>
                                        </p:tgtEl>
                                        <p:attrNameLst>
                                          <p:attrName>ppt_h</p:attrName>
                                        </p:attrNameLst>
                                      </p:cBhvr>
                                      <p:tavLst>
                                        <p:tav tm="0">
                                          <p:val>
                                            <p:fltVal val="0"/>
                                          </p:val>
                                        </p:tav>
                                        <p:tav tm="100000">
                                          <p:val>
                                            <p:strVal val="#ppt_h"/>
                                          </p:val>
                                        </p:tav>
                                      </p:tavLst>
                                    </p:anim>
                                    <p:animEffect transition="in" filter="fade">
                                      <p:cBhvr>
                                        <p:cTn id="23"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107505" y="0"/>
            <a:ext cx="8749478" cy="3356992"/>
          </a:xfrm>
          <a:prstGeom prst="round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uz-Cyrl-UZ" sz="2400" dirty="0">
                <a:solidFill>
                  <a:schemeClr val="tx1">
                    <a:lumMod val="95000"/>
                    <a:lumOff val="5000"/>
                  </a:schemeClr>
                </a:solidFill>
              </a:rPr>
              <a:t>Ma’lumki migratsiya aholi ko’chib kelgan xududning ham, ko’chib ketgan xududning ham demografik holatiga ta’sir qiladi. 1980 yillarda aholi o’sishida tashqi migratsiyaning roli Aqsh, Kanada, Frantsiya, Avstraliya kabi davlatlarda o’rtacha 25 foizni tashkil etgan. Boshqacha so’z bilan aytilsa, yuqorida qayd etilgan davlatlarda aholi o’sishining 1/4 qismini immigrantlar tashkil etgan.</a:t>
            </a:r>
            <a:endParaRPr lang="ru-RU" sz="2400" dirty="0">
              <a:solidFill>
                <a:schemeClr val="tx1">
                  <a:lumMod val="95000"/>
                  <a:lumOff val="5000"/>
                </a:schemeClr>
              </a:solidFill>
            </a:endParaRPr>
          </a:p>
        </p:txBody>
      </p:sp>
      <p:pic>
        <p:nvPicPr>
          <p:cNvPr id="2051" name="Picture 3" descr="C:\Users\Администратор\Desktop\Aholiga doir rasmlar\Без названия.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5" y="3356992"/>
            <a:ext cx="8856983" cy="3501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8686945"/>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1"/>
                                        </p:tgtEl>
                                        <p:attrNameLst>
                                          <p:attrName>style.visibility</p:attrName>
                                        </p:attrNameLst>
                                      </p:cBhvr>
                                      <p:to>
                                        <p:strVal val="visible"/>
                                      </p:to>
                                    </p:set>
                                    <p:animEffect transition="in" filter="fade">
                                      <p:cBhvr>
                                        <p:cTn id="14" dur="1000"/>
                                        <p:tgtEl>
                                          <p:spTgt spid="2051"/>
                                        </p:tgtEl>
                                      </p:cBhvr>
                                    </p:animEffect>
                                    <p:anim calcmode="lin" valueType="num">
                                      <p:cBhvr>
                                        <p:cTn id="15" dur="1000" fill="hold"/>
                                        <p:tgtEl>
                                          <p:spTgt spid="2051"/>
                                        </p:tgtEl>
                                        <p:attrNameLst>
                                          <p:attrName>ppt_x</p:attrName>
                                        </p:attrNameLst>
                                      </p:cBhvr>
                                      <p:tavLst>
                                        <p:tav tm="0">
                                          <p:val>
                                            <p:strVal val="#ppt_x"/>
                                          </p:val>
                                        </p:tav>
                                        <p:tav tm="100000">
                                          <p:val>
                                            <p:strVal val="#ppt_x"/>
                                          </p:val>
                                        </p:tav>
                                      </p:tavLst>
                                    </p:anim>
                                    <p:anim calcmode="lin" valueType="num">
                                      <p:cBhvr>
                                        <p:cTn id="16"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179512" y="188640"/>
            <a:ext cx="8784976" cy="3528392"/>
          </a:xfrm>
          <a:prstGeom prst="round2DiagRect">
            <a:avLst/>
          </a:prstGeom>
          <a:solidFill>
            <a:schemeClr val="tx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uz-Cyrl-UZ" sz="2400" dirty="0">
                <a:latin typeface="Times New Roman" pitchFamily="18" charset="0"/>
                <a:cs typeface="Times New Roman" pitchFamily="18" charset="0"/>
              </a:rPr>
              <a:t>Migrantlar oqimi yo’nalgan xududlarda, migratsiya salhdosi ijobiy, ya’ni ko’chib kelganlar soni, ko’chib ketganlar sonidan ortiq bo’ladi. Natijada bunday xududlarda aholi soni qsib boradi. Bu hol o’z navbatida nikoh holatiga, oilalar miqdorining oshib borishiga, tug’ilish jarayoniga ijobiy ta’sir ko’rsatadi. Aholi ko’chib ketayotgan xududlarda esa yoshlar salmog’i, jami aholi tarkibida kamayib boradi, mehnat yoshidan katta bo’lgan aholi salmog’i esa ortib borib, xududning demografik xolatiga salbiy ta’sir ko’rsatadi.</a:t>
            </a:r>
            <a:endParaRPr lang="ru-RU" sz="2400" dirty="0">
              <a:latin typeface="Times New Roman" pitchFamily="18" charset="0"/>
              <a:cs typeface="Times New Roman" pitchFamily="18" charset="0"/>
            </a:endParaRPr>
          </a:p>
        </p:txBody>
      </p:sp>
      <p:sp>
        <p:nvSpPr>
          <p:cNvPr id="3" name="Прямоугольник 2"/>
          <p:cNvSpPr/>
          <p:nvPr/>
        </p:nvSpPr>
        <p:spPr>
          <a:xfrm>
            <a:off x="179512" y="3717032"/>
            <a:ext cx="8784976" cy="3024336"/>
          </a:xfrm>
          <a:prstGeom prst="rect">
            <a:avLst/>
          </a:prstGeom>
          <a:blipFill>
            <a:blip r:embed="rId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9471184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1000" fill="hold"/>
                                        <p:tgtEl>
                                          <p:spTgt spid="3"/>
                                        </p:tgtEl>
                                        <p:attrNameLst>
                                          <p:attrName>ppt_w</p:attrName>
                                        </p:attrNameLst>
                                      </p:cBhvr>
                                      <p:tavLst>
                                        <p:tav tm="0">
                                          <p:val>
                                            <p:fltVal val="0"/>
                                          </p:val>
                                        </p:tav>
                                        <p:tav tm="100000">
                                          <p:val>
                                            <p:strVal val="#ppt_w"/>
                                          </p:val>
                                        </p:tav>
                                      </p:tavLst>
                                    </p:anim>
                                    <p:anim calcmode="lin" valueType="num">
                                      <p:cBhvr>
                                        <p:cTn id="16" dur="1000" fill="hold"/>
                                        <p:tgtEl>
                                          <p:spTgt spid="3"/>
                                        </p:tgtEl>
                                        <p:attrNameLst>
                                          <p:attrName>ppt_h</p:attrName>
                                        </p:attrNameLst>
                                      </p:cBhvr>
                                      <p:tavLst>
                                        <p:tav tm="0">
                                          <p:val>
                                            <p:fltVal val="0"/>
                                          </p:val>
                                        </p:tav>
                                        <p:tav tm="100000">
                                          <p:val>
                                            <p:strVal val="#ppt_h"/>
                                          </p:val>
                                        </p:tav>
                                      </p:tavLst>
                                    </p:anim>
                                    <p:anim calcmode="lin" valueType="num">
                                      <p:cBhvr>
                                        <p:cTn id="17" dur="1000" fill="hold"/>
                                        <p:tgtEl>
                                          <p:spTgt spid="3"/>
                                        </p:tgtEl>
                                        <p:attrNameLst>
                                          <p:attrName>style.rotation</p:attrName>
                                        </p:attrNameLst>
                                      </p:cBhvr>
                                      <p:tavLst>
                                        <p:tav tm="0">
                                          <p:val>
                                            <p:fltVal val="90"/>
                                          </p:val>
                                        </p:tav>
                                        <p:tav tm="100000">
                                          <p:val>
                                            <p:fltVal val="0"/>
                                          </p:val>
                                        </p:tav>
                                      </p:tavLst>
                                    </p:anim>
                                    <p:animEffect transition="in" filter="fade">
                                      <p:cBhvr>
                                        <p:cTn id="18"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pattFill prst="horzBrick">
          <a:fgClr>
            <a:schemeClr val="accent1">
              <a:tint val="50000"/>
              <a:hueOff val="0"/>
              <a:satOff val="0"/>
              <a:lumOff val="0"/>
            </a:schemeClr>
          </a:fgClr>
          <a:bgClr>
            <a:schemeClr val="bg1"/>
          </a:bgClr>
        </a:pattFill>
        <a:effectLst/>
      </p:bgPr>
    </p:bg>
    <p:spTree>
      <p:nvGrpSpPr>
        <p:cNvPr id="1" name=""/>
        <p:cNvGrpSpPr/>
        <p:nvPr/>
      </p:nvGrpSpPr>
      <p:grpSpPr>
        <a:xfrm>
          <a:off x="0" y="0"/>
          <a:ext cx="0" cy="0"/>
          <a:chOff x="0" y="0"/>
          <a:chExt cx="0" cy="0"/>
        </a:xfrm>
      </p:grpSpPr>
      <p:sp>
        <p:nvSpPr>
          <p:cNvPr id="3" name="Блок-схема: данные 2"/>
          <p:cNvSpPr/>
          <p:nvPr/>
        </p:nvSpPr>
        <p:spPr>
          <a:xfrm>
            <a:off x="107504" y="333414"/>
            <a:ext cx="4464496" cy="5976664"/>
          </a:xfrm>
          <a:prstGeom prst="flowChartInputOutput">
            <a:avLst/>
          </a:prstGeom>
          <a:solidFill>
            <a:srgbClr val="00B050"/>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err="1">
                <a:solidFill>
                  <a:schemeClr val="tx1"/>
                </a:solidFill>
                <a:latin typeface="Times New Roman" pitchFamily="18" charset="0"/>
                <a:cs typeface="Times New Roman" pitchFamily="18" charset="0"/>
              </a:rPr>
              <a:t>Aholining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mehanik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harakati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yoki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joydan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ikkinchi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joyga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ko’chib</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o’tishi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quyidagi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turlarga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bo’linadi</a:t>
            </a:r>
            <a:r>
              <a:rPr lang="en-US" sz="2000" dirty="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a:p>
            <a:pPr algn="ctr"/>
            <a:r>
              <a:rPr lang="en-US" sz="2000" b="1" dirty="0" err="1">
                <a:solidFill>
                  <a:schemeClr val="tx1"/>
                </a:solidFill>
                <a:latin typeface="Times New Roman" pitchFamily="18" charset="0"/>
                <a:cs typeface="Times New Roman" pitchFamily="18" charset="0"/>
              </a:rPr>
              <a:t>Doimiy</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umrbod</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migratsiya</a:t>
            </a:r>
            <a:r>
              <a:rPr lang="en-US" sz="2000" dirty="0">
                <a:solidFill>
                  <a:schemeClr val="tx1"/>
                </a:solidFill>
                <a:latin typeface="Times New Roman" pitchFamily="18" charset="0"/>
                <a:cs typeface="Times New Roman" pitchFamily="18" charset="0"/>
              </a:rPr>
              <a:t> - </a:t>
            </a:r>
            <a:r>
              <a:rPr lang="en-US" sz="2000" dirty="0" err="1">
                <a:solidFill>
                  <a:schemeClr val="tx1"/>
                </a:solidFill>
                <a:latin typeface="Times New Roman" pitchFamily="18" charset="0"/>
                <a:cs typeface="Times New Roman" pitchFamily="18" charset="0"/>
              </a:rPr>
              <a:t>doimiy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yashash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joyini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butunlay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almashtirish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bog'liq</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boshqa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mamlakatga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yoki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qishloqdan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shaharga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h.k</a:t>
            </a:r>
            <a:r>
              <a:rPr lang="en-US" sz="2000" dirty="0" smtClean="0">
                <a:solidFill>
                  <a:schemeClr val="tx1"/>
                </a:solidFill>
                <a:latin typeface="Times New Roman" pitchFamily="18" charset="0"/>
                <a:cs typeface="Times New Roman" pitchFamily="18" charset="0"/>
              </a:rPr>
              <a:t>.</a:t>
            </a:r>
            <a:endParaRPr lang="ru-RU" sz="2000" dirty="0">
              <a:solidFill>
                <a:schemeClr val="tx1"/>
              </a:solidFill>
              <a:latin typeface="Times New Roman" pitchFamily="18" charset="0"/>
              <a:cs typeface="Times New Roman" pitchFamily="18" charset="0"/>
            </a:endParaRPr>
          </a:p>
        </p:txBody>
      </p:sp>
      <p:sp>
        <p:nvSpPr>
          <p:cNvPr id="4" name="Блок-схема: данные 3"/>
          <p:cNvSpPr/>
          <p:nvPr/>
        </p:nvSpPr>
        <p:spPr>
          <a:xfrm>
            <a:off x="4572000" y="332656"/>
            <a:ext cx="4392488" cy="5976664"/>
          </a:xfrm>
          <a:prstGeom prst="flowChartInputOutput">
            <a:avLst/>
          </a:prstGeom>
          <a:solidFill>
            <a:srgbClr val="00B050"/>
          </a:solidFill>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Times New Roman" pitchFamily="18" charset="0"/>
                <a:cs typeface="Times New Roman" pitchFamily="18" charset="0"/>
              </a:rPr>
              <a:t>Vaqtinchalik</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migratsiya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yetarlicha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uzoq</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muddatga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lekin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cheklangan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ko'pincha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oldindan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belgilangan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muddatga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ko'chishini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bildiradi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Masalan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ko'pchilik</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ishchilarning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kam</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sonli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aholi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yashaydigan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hududlarga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shartnoma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bo'yicha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bir</a:t>
            </a:r>
            <a:r>
              <a:rPr lang="en-US" sz="2000" dirty="0">
                <a:solidFill>
                  <a:schemeClr val="tx1"/>
                </a:solidFill>
                <a:latin typeface="Times New Roman" pitchFamily="18" charset="0"/>
                <a:cs typeface="Times New Roman" pitchFamily="18" charset="0"/>
              </a:rPr>
              <a:t> </a:t>
            </a:r>
            <a:endParaRPr lang="ru-RU" sz="20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278222929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p:txBody>
          <a:bodyPr/>
          <a:lstStyle/>
          <a:p>
            <a:endParaRPr lang="ru-RU"/>
          </a:p>
        </p:txBody>
      </p:sp>
      <p:sp>
        <p:nvSpPr>
          <p:cNvPr id="4" name="Прямоугольник 3"/>
          <p:cNvSpPr/>
          <p:nvPr/>
        </p:nvSpPr>
        <p:spPr>
          <a:xfrm>
            <a:off x="0" y="0"/>
            <a:ext cx="9144000" cy="685800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Прямоугольник 9"/>
          <p:cNvSpPr/>
          <p:nvPr/>
        </p:nvSpPr>
        <p:spPr>
          <a:xfrm>
            <a:off x="6022921" y="1412776"/>
            <a:ext cx="2304256" cy="5184576"/>
          </a:xfrm>
          <a:prstGeom prst="rect">
            <a:avLst/>
          </a:prstGeom>
          <a:solidFill>
            <a:srgbClr val="C9A4E4"/>
          </a:solidFill>
          <a:effectLst>
            <a:glow rad="228600">
              <a:schemeClr val="accent3">
                <a:satMod val="175000"/>
                <a:alpha val="40000"/>
              </a:schemeClr>
            </a:glow>
          </a:effectLst>
          <a:scene3d>
            <a:camera prst="orthographicFront"/>
            <a:lightRig rig="threePt" dir="t"/>
          </a:scene3d>
          <a:sp3d>
            <a:bevelT w="2222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solidFill>
                  <a:schemeClr val="accent6">
                    <a:lumMod val="10000"/>
                  </a:schemeClr>
                </a:solidFill>
                <a:latin typeface="Times New Roman" pitchFamily="18" charset="0"/>
                <a:cs typeface="Times New Roman" pitchFamily="18" charset="0"/>
              </a:rPr>
              <a:t>Uchinchi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bosqich</a:t>
            </a:r>
            <a:r>
              <a:rPr lang="en-US" sz="2400" dirty="0">
                <a:solidFill>
                  <a:schemeClr val="accent6">
                    <a:lumMod val="10000"/>
                  </a:schemeClr>
                </a:solidFill>
                <a:latin typeface="Times New Roman" pitchFamily="18" charset="0"/>
                <a:cs typeface="Times New Roman" pitchFamily="18" charset="0"/>
              </a:rPr>
              <a:t> — </a:t>
            </a:r>
            <a:r>
              <a:rPr lang="en-US" sz="2400" dirty="0" err="1">
                <a:solidFill>
                  <a:schemeClr val="accent6">
                    <a:lumMod val="10000"/>
                  </a:schemeClr>
                </a:solidFill>
                <a:latin typeface="Times New Roman" pitchFamily="18" charset="0"/>
                <a:cs typeface="Times New Roman" pitchFamily="18" charset="0"/>
              </a:rPr>
              <a:t>migrantlarning</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yangi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yashash</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ishjoyiga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va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mos</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ravishda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ularning</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samarali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hayot</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va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mehnat</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faoliyatiga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ko‘nikishi</a:t>
            </a:r>
            <a:r>
              <a:rPr lang="en-US" sz="2400" dirty="0">
                <a:solidFill>
                  <a:schemeClr val="accent6">
                    <a:lumMod val="10000"/>
                  </a:schemeClr>
                </a:solidFill>
                <a:latin typeface="Times New Roman" pitchFamily="18" charset="0"/>
                <a:cs typeface="Times New Roman" pitchFamily="18" charset="0"/>
              </a:rPr>
              <a:t>. </a:t>
            </a:r>
            <a:endParaRPr lang="ru-RU" sz="2400" dirty="0">
              <a:solidFill>
                <a:schemeClr val="accent6">
                  <a:lumMod val="10000"/>
                </a:schemeClr>
              </a:solidFill>
              <a:latin typeface="Times New Roman" pitchFamily="18" charset="0"/>
              <a:cs typeface="Times New Roman" pitchFamily="18" charset="0"/>
            </a:endParaRPr>
          </a:p>
        </p:txBody>
      </p:sp>
      <p:sp>
        <p:nvSpPr>
          <p:cNvPr id="11" name="Скругленный прямоугольник 10"/>
          <p:cNvSpPr/>
          <p:nvPr/>
        </p:nvSpPr>
        <p:spPr>
          <a:xfrm>
            <a:off x="457382" y="188640"/>
            <a:ext cx="8373252" cy="1080120"/>
          </a:xfrm>
          <a:prstGeom prst="roundRect">
            <a:avLst/>
          </a:prstGeom>
          <a:solidFill>
            <a:srgbClr val="C9A4E4"/>
          </a:solidFill>
          <a:effectLst>
            <a:glow rad="228600">
              <a:schemeClr val="accent3">
                <a:satMod val="175000"/>
                <a:alpha val="40000"/>
              </a:schemeClr>
            </a:glow>
          </a:effectLst>
          <a:scene3d>
            <a:camera prst="orthographicFront"/>
            <a:lightRig rig="threePt" dir="t"/>
          </a:scene3d>
          <a:sp3d>
            <a:bevelT w="2222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002060"/>
                </a:solidFill>
                <a:latin typeface="Times New Roman" pitchFamily="18" charset="0"/>
                <a:cs typeface="Times New Roman" pitchFamily="18" charset="0"/>
              </a:rPr>
              <a:t>Migratsiya</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bosqichlari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Migratsiya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jarayoni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uch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bosqichga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bo'linadi</a:t>
            </a:r>
            <a:r>
              <a:rPr lang="en-US" sz="2400" dirty="0">
                <a:solidFill>
                  <a:srgbClr val="002060"/>
                </a:solidFill>
                <a:latin typeface="Times New Roman" pitchFamily="18" charset="0"/>
                <a:cs typeface="Times New Roman" pitchFamily="18" charset="0"/>
              </a:rPr>
              <a:t>.</a:t>
            </a:r>
            <a:endParaRPr lang="ru-RU" sz="2400" dirty="0">
              <a:solidFill>
                <a:srgbClr val="002060"/>
              </a:solidFill>
              <a:latin typeface="Times New Roman" pitchFamily="18" charset="0"/>
              <a:cs typeface="Times New Roman" pitchFamily="18" charset="0"/>
            </a:endParaRPr>
          </a:p>
        </p:txBody>
      </p:sp>
      <p:sp>
        <p:nvSpPr>
          <p:cNvPr id="12" name="Прямоугольник 11"/>
          <p:cNvSpPr/>
          <p:nvPr/>
        </p:nvSpPr>
        <p:spPr>
          <a:xfrm>
            <a:off x="272854" y="1428800"/>
            <a:ext cx="2088232" cy="5184576"/>
          </a:xfrm>
          <a:prstGeom prst="rect">
            <a:avLst/>
          </a:prstGeom>
          <a:solidFill>
            <a:srgbClr val="C9A4E4"/>
          </a:solidFill>
          <a:effectLst>
            <a:glow rad="228600">
              <a:schemeClr val="accent3">
                <a:satMod val="175000"/>
                <a:alpha val="40000"/>
              </a:schemeClr>
            </a:glow>
          </a:effectLst>
          <a:scene3d>
            <a:camera prst="orthographicFront"/>
            <a:lightRig rig="threePt" dir="t"/>
          </a:scene3d>
          <a:sp3d>
            <a:bevelT w="2222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err="1">
                <a:solidFill>
                  <a:schemeClr val="accent6">
                    <a:lumMod val="10000"/>
                  </a:schemeClr>
                </a:solidFill>
                <a:latin typeface="Times New Roman" pitchFamily="18" charset="0"/>
                <a:cs typeface="Times New Roman" pitchFamily="18" charset="0"/>
              </a:rPr>
              <a:t>Birinchi</a:t>
            </a:r>
            <a:r>
              <a:rPr lang="en-US" sz="2800" dirty="0">
                <a:solidFill>
                  <a:schemeClr val="accent6">
                    <a:lumMod val="10000"/>
                  </a:schemeClr>
                </a:solidFill>
                <a:latin typeface="Times New Roman" pitchFamily="18" charset="0"/>
                <a:cs typeface="Times New Roman" pitchFamily="18" charset="0"/>
              </a:rPr>
              <a:t> </a:t>
            </a:r>
            <a:r>
              <a:rPr lang="en-US" sz="2800" dirty="0" err="1">
                <a:solidFill>
                  <a:schemeClr val="accent6">
                    <a:lumMod val="10000"/>
                  </a:schemeClr>
                </a:solidFill>
                <a:latin typeface="Times New Roman" pitchFamily="18" charset="0"/>
                <a:cs typeface="Times New Roman" pitchFamily="18" charset="0"/>
              </a:rPr>
              <a:t>bosqich</a:t>
            </a:r>
            <a:r>
              <a:rPr lang="en-US" sz="2800" dirty="0">
                <a:solidFill>
                  <a:schemeClr val="accent6">
                    <a:lumMod val="10000"/>
                  </a:schemeClr>
                </a:solidFill>
                <a:latin typeface="Times New Roman" pitchFamily="18" charset="0"/>
                <a:cs typeface="Times New Roman" pitchFamily="18" charset="0"/>
              </a:rPr>
              <a:t> — </a:t>
            </a:r>
            <a:r>
              <a:rPr lang="en-US" sz="2800" dirty="0" err="1">
                <a:solidFill>
                  <a:schemeClr val="accent6">
                    <a:lumMod val="10000"/>
                  </a:schemeClr>
                </a:solidFill>
                <a:latin typeface="Times New Roman" pitchFamily="18" charset="0"/>
                <a:cs typeface="Times New Roman" pitchFamily="18" charset="0"/>
              </a:rPr>
              <a:t>ko'chish</a:t>
            </a:r>
            <a:r>
              <a:rPr lang="en-US" sz="2800" dirty="0">
                <a:solidFill>
                  <a:schemeClr val="accent6">
                    <a:lumMod val="10000"/>
                  </a:schemeClr>
                </a:solidFill>
                <a:latin typeface="Times New Roman" pitchFamily="18" charset="0"/>
                <a:cs typeface="Times New Roman" pitchFamily="18" charset="0"/>
              </a:rPr>
              <a:t> </a:t>
            </a:r>
            <a:r>
              <a:rPr lang="en-US" sz="2800" dirty="0" err="1">
                <a:solidFill>
                  <a:schemeClr val="accent6">
                    <a:lumMod val="10000"/>
                  </a:schemeClr>
                </a:solidFill>
                <a:latin typeface="Times New Roman" pitchFamily="18" charset="0"/>
                <a:cs typeface="Times New Roman" pitchFamily="18" charset="0"/>
              </a:rPr>
              <a:t>to'g'risida</a:t>
            </a:r>
            <a:r>
              <a:rPr lang="en-US" sz="2800" dirty="0">
                <a:solidFill>
                  <a:schemeClr val="accent6">
                    <a:lumMod val="10000"/>
                  </a:schemeClr>
                </a:solidFill>
                <a:latin typeface="Times New Roman" pitchFamily="18" charset="0"/>
                <a:cs typeface="Times New Roman" pitchFamily="18" charset="0"/>
              </a:rPr>
              <a:t> </a:t>
            </a:r>
            <a:r>
              <a:rPr lang="en-US" sz="2800" dirty="0" err="1">
                <a:solidFill>
                  <a:schemeClr val="accent6">
                    <a:lumMod val="10000"/>
                  </a:schemeClr>
                </a:solidFill>
                <a:latin typeface="Times New Roman" pitchFamily="18" charset="0"/>
                <a:cs typeface="Times New Roman" pitchFamily="18" charset="0"/>
              </a:rPr>
              <a:t>qaror</a:t>
            </a:r>
            <a:r>
              <a:rPr lang="en-US" sz="2800" dirty="0">
                <a:solidFill>
                  <a:schemeClr val="accent6">
                    <a:lumMod val="10000"/>
                  </a:schemeClr>
                </a:solidFill>
                <a:latin typeface="Times New Roman" pitchFamily="18" charset="0"/>
                <a:cs typeface="Times New Roman" pitchFamily="18" charset="0"/>
              </a:rPr>
              <a:t> </a:t>
            </a:r>
            <a:r>
              <a:rPr lang="en-US" sz="2800" dirty="0" err="1">
                <a:solidFill>
                  <a:schemeClr val="accent6">
                    <a:lumMod val="10000"/>
                  </a:schemeClr>
                </a:solidFill>
                <a:latin typeface="Times New Roman" pitchFamily="18" charset="0"/>
                <a:cs typeface="Times New Roman" pitchFamily="18" charset="0"/>
              </a:rPr>
              <a:t>qabul</a:t>
            </a:r>
            <a:r>
              <a:rPr lang="en-US" sz="2800" dirty="0">
                <a:solidFill>
                  <a:schemeClr val="accent6">
                    <a:lumMod val="10000"/>
                  </a:schemeClr>
                </a:solidFill>
                <a:latin typeface="Times New Roman" pitchFamily="18" charset="0"/>
                <a:cs typeface="Times New Roman" pitchFamily="18" charset="0"/>
              </a:rPr>
              <a:t> </a:t>
            </a:r>
            <a:r>
              <a:rPr lang="en-US" sz="2800" dirty="0" err="1">
                <a:solidFill>
                  <a:schemeClr val="accent6">
                    <a:lumMod val="10000"/>
                  </a:schemeClr>
                </a:solidFill>
                <a:latin typeface="Times New Roman" pitchFamily="18" charset="0"/>
                <a:cs typeface="Times New Roman" pitchFamily="18" charset="0"/>
              </a:rPr>
              <a:t>qilish</a:t>
            </a:r>
            <a:r>
              <a:rPr lang="en-US" sz="2800" dirty="0">
                <a:solidFill>
                  <a:schemeClr val="accent6">
                    <a:lumMod val="10000"/>
                  </a:schemeClr>
                </a:solidFill>
                <a:latin typeface="Times New Roman" pitchFamily="18" charset="0"/>
                <a:cs typeface="Times New Roman" pitchFamily="18" charset="0"/>
              </a:rPr>
              <a:t>.</a:t>
            </a:r>
            <a:endParaRPr lang="ru-RU" sz="2800" dirty="0">
              <a:solidFill>
                <a:schemeClr val="accent6">
                  <a:lumMod val="10000"/>
                </a:schemeClr>
              </a:solidFill>
              <a:latin typeface="Times New Roman" pitchFamily="18" charset="0"/>
              <a:cs typeface="Times New Roman" pitchFamily="18" charset="0"/>
            </a:endParaRPr>
          </a:p>
        </p:txBody>
      </p:sp>
      <p:sp>
        <p:nvSpPr>
          <p:cNvPr id="13" name="Прямоугольник 12"/>
          <p:cNvSpPr/>
          <p:nvPr/>
        </p:nvSpPr>
        <p:spPr>
          <a:xfrm>
            <a:off x="3125126" y="1428800"/>
            <a:ext cx="2232248" cy="5184576"/>
          </a:xfrm>
          <a:prstGeom prst="rect">
            <a:avLst/>
          </a:prstGeom>
          <a:solidFill>
            <a:srgbClr val="C9A4E4"/>
          </a:solidFill>
          <a:effectLst>
            <a:glow rad="228600">
              <a:schemeClr val="accent3">
                <a:satMod val="175000"/>
                <a:alpha val="40000"/>
              </a:schemeClr>
            </a:glow>
          </a:effectLst>
          <a:scene3d>
            <a:camera prst="orthographicFront"/>
            <a:lightRig rig="threePt" dir="t"/>
          </a:scene3d>
          <a:sp3d>
            <a:bevelT w="222250" h="2540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solidFill>
                  <a:schemeClr val="accent6">
                    <a:lumMod val="10000"/>
                  </a:schemeClr>
                </a:solidFill>
                <a:latin typeface="Times New Roman" pitchFamily="18" charset="0"/>
                <a:cs typeface="Times New Roman" pitchFamily="18" charset="0"/>
              </a:rPr>
              <a:t>Ikkinchi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bosqich</a:t>
            </a:r>
            <a:r>
              <a:rPr lang="en-US" sz="2400" dirty="0">
                <a:solidFill>
                  <a:schemeClr val="accent6">
                    <a:lumMod val="10000"/>
                  </a:schemeClr>
                </a:solidFill>
                <a:latin typeface="Times New Roman" pitchFamily="18" charset="0"/>
                <a:cs typeface="Times New Roman" pitchFamily="18" charset="0"/>
              </a:rPr>
              <a:t> — </a:t>
            </a:r>
            <a:r>
              <a:rPr lang="en-US" sz="2400" dirty="0" err="1">
                <a:solidFill>
                  <a:schemeClr val="accent6">
                    <a:lumMod val="10000"/>
                  </a:schemeClr>
                </a:solidFill>
                <a:latin typeface="Times New Roman" pitchFamily="18" charset="0"/>
                <a:cs typeface="Times New Roman" pitchFamily="18" charset="0"/>
              </a:rPr>
              <a:t>bevosita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hududiy</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ko'chish</a:t>
            </a:r>
            <a:r>
              <a:rPr lang="en-US" sz="2400" dirty="0">
                <a:solidFill>
                  <a:schemeClr val="accent6">
                    <a:lumMod val="10000"/>
                  </a:schemeClr>
                </a:solidFill>
                <a:latin typeface="Times New Roman" pitchFamily="18" charset="0"/>
                <a:cs typeface="Times New Roman" pitchFamily="18" charset="0"/>
              </a:rPr>
              <a:t>. U </a:t>
            </a:r>
            <a:r>
              <a:rPr lang="en-US" sz="2400" dirty="0" err="1">
                <a:solidFill>
                  <a:schemeClr val="accent6">
                    <a:lumMod val="10000"/>
                  </a:schemeClr>
                </a:solidFill>
                <a:latin typeface="Times New Roman" pitchFamily="18" charset="0"/>
                <a:cs typeface="Times New Roman" pitchFamily="18" charset="0"/>
              </a:rPr>
              <a:t>davlat</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turli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jamoat</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tashkilotlari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yordamida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yoki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mustaqil</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amalga</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oshirilishi</a:t>
            </a:r>
            <a:r>
              <a:rPr lang="en-US" sz="2400" dirty="0">
                <a:solidFill>
                  <a:schemeClr val="accent6">
                    <a:lumMod val="10000"/>
                  </a:schemeClr>
                </a:solidFill>
                <a:latin typeface="Times New Roman" pitchFamily="18" charset="0"/>
                <a:cs typeface="Times New Roman" pitchFamily="18" charset="0"/>
              </a:rPr>
              <a:t> </a:t>
            </a:r>
            <a:r>
              <a:rPr lang="en-US" sz="2400" dirty="0" err="1">
                <a:solidFill>
                  <a:schemeClr val="accent6">
                    <a:lumMod val="10000"/>
                  </a:schemeClr>
                </a:solidFill>
                <a:latin typeface="Times New Roman" pitchFamily="18" charset="0"/>
                <a:cs typeface="Times New Roman" pitchFamily="18" charset="0"/>
              </a:rPr>
              <a:t>mumkin</a:t>
            </a:r>
            <a:r>
              <a:rPr lang="en-US" sz="2400" dirty="0">
                <a:solidFill>
                  <a:schemeClr val="accent6">
                    <a:lumMod val="10000"/>
                  </a:schemeClr>
                </a:solidFill>
                <a:latin typeface="Times New Roman" pitchFamily="18" charset="0"/>
                <a:cs typeface="Times New Roman" pitchFamily="18" charset="0"/>
              </a:rPr>
              <a:t>.</a:t>
            </a:r>
            <a:endParaRPr lang="ru-RU" sz="2400" dirty="0">
              <a:solidFill>
                <a:schemeClr val="accent6">
                  <a:lumMod val="10000"/>
                </a:schemeClr>
              </a:solidFill>
              <a:latin typeface="Times New Roman" pitchFamily="18" charset="0"/>
              <a:cs typeface="Times New Roman" pitchFamily="18" charset="0"/>
            </a:endParaRPr>
          </a:p>
        </p:txBody>
      </p:sp>
    </p:spTree>
    <p:extLst>
      <p:ext uri="{BB962C8B-B14F-4D97-AF65-F5344CB8AC3E}">
        <p14:creationId xmlns:p14="http://schemas.microsoft.com/office/powerpoint/2010/main" val="918706531"/>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style.rotation</p:attrName>
                                        </p:attrNameLst>
                                      </p:cBhvr>
                                      <p:tavLst>
                                        <p:tav tm="0">
                                          <p:val>
                                            <p:fltVal val="90"/>
                                          </p:val>
                                        </p:tav>
                                        <p:tav tm="100000">
                                          <p:val>
                                            <p:fltVal val="0"/>
                                          </p:val>
                                        </p:tav>
                                      </p:tavLst>
                                    </p:anim>
                                    <p:animEffect transition="in" filter="fade">
                                      <p:cBhvr>
                                        <p:cTn id="18" dur="1000"/>
                                        <p:tgtEl>
                                          <p:spTgt spid="12"/>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1000" fill="hold"/>
                                        <p:tgtEl>
                                          <p:spTgt spid="13"/>
                                        </p:tgtEl>
                                        <p:attrNameLst>
                                          <p:attrName>ppt_w</p:attrName>
                                        </p:attrNameLst>
                                      </p:cBhvr>
                                      <p:tavLst>
                                        <p:tav tm="0">
                                          <p:val>
                                            <p:fltVal val="0"/>
                                          </p:val>
                                        </p:tav>
                                        <p:tav tm="100000">
                                          <p:val>
                                            <p:strVal val="#ppt_w"/>
                                          </p:val>
                                        </p:tav>
                                      </p:tavLst>
                                    </p:anim>
                                    <p:anim calcmode="lin" valueType="num">
                                      <p:cBhvr>
                                        <p:cTn id="24" dur="1000" fill="hold"/>
                                        <p:tgtEl>
                                          <p:spTgt spid="13"/>
                                        </p:tgtEl>
                                        <p:attrNameLst>
                                          <p:attrName>ppt_h</p:attrName>
                                        </p:attrNameLst>
                                      </p:cBhvr>
                                      <p:tavLst>
                                        <p:tav tm="0">
                                          <p:val>
                                            <p:fltVal val="0"/>
                                          </p:val>
                                        </p:tav>
                                        <p:tav tm="100000">
                                          <p:val>
                                            <p:strVal val="#ppt_h"/>
                                          </p:val>
                                        </p:tav>
                                      </p:tavLst>
                                    </p:anim>
                                    <p:anim calcmode="lin" valueType="num">
                                      <p:cBhvr>
                                        <p:cTn id="25" dur="1000" fill="hold"/>
                                        <p:tgtEl>
                                          <p:spTgt spid="13"/>
                                        </p:tgtEl>
                                        <p:attrNameLst>
                                          <p:attrName>style.rotation</p:attrName>
                                        </p:attrNameLst>
                                      </p:cBhvr>
                                      <p:tavLst>
                                        <p:tav tm="0">
                                          <p:val>
                                            <p:fltVal val="90"/>
                                          </p:val>
                                        </p:tav>
                                        <p:tav tm="100000">
                                          <p:val>
                                            <p:fltVal val="0"/>
                                          </p:val>
                                        </p:tav>
                                      </p:tavLst>
                                    </p:anim>
                                    <p:animEffect transition="in" filter="fade">
                                      <p:cBhvr>
                                        <p:cTn id="26" dur="10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31"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1000" fill="hold"/>
                                        <p:tgtEl>
                                          <p:spTgt spid="10"/>
                                        </p:tgtEl>
                                        <p:attrNameLst>
                                          <p:attrName>ppt_w</p:attrName>
                                        </p:attrNameLst>
                                      </p:cBhvr>
                                      <p:tavLst>
                                        <p:tav tm="0">
                                          <p:val>
                                            <p:fltVal val="0"/>
                                          </p:val>
                                        </p:tav>
                                        <p:tav tm="100000">
                                          <p:val>
                                            <p:strVal val="#ppt_w"/>
                                          </p:val>
                                        </p:tav>
                                      </p:tavLst>
                                    </p:anim>
                                    <p:anim calcmode="lin" valueType="num">
                                      <p:cBhvr>
                                        <p:cTn id="32" dur="1000" fill="hold"/>
                                        <p:tgtEl>
                                          <p:spTgt spid="10"/>
                                        </p:tgtEl>
                                        <p:attrNameLst>
                                          <p:attrName>ppt_h</p:attrName>
                                        </p:attrNameLst>
                                      </p:cBhvr>
                                      <p:tavLst>
                                        <p:tav tm="0">
                                          <p:val>
                                            <p:fltVal val="0"/>
                                          </p:val>
                                        </p:tav>
                                        <p:tav tm="100000">
                                          <p:val>
                                            <p:strVal val="#ppt_h"/>
                                          </p:val>
                                        </p:tav>
                                      </p:tavLst>
                                    </p:anim>
                                    <p:anim calcmode="lin" valueType="num">
                                      <p:cBhvr>
                                        <p:cTn id="33" dur="1000" fill="hold"/>
                                        <p:tgtEl>
                                          <p:spTgt spid="10"/>
                                        </p:tgtEl>
                                        <p:attrNameLst>
                                          <p:attrName>style.rotation</p:attrName>
                                        </p:attrNameLst>
                                      </p:cBhvr>
                                      <p:tavLst>
                                        <p:tav tm="0">
                                          <p:val>
                                            <p:fltVal val="90"/>
                                          </p:val>
                                        </p:tav>
                                        <p:tav tm="100000">
                                          <p:val>
                                            <p:fltVal val="0"/>
                                          </p:val>
                                        </p:tav>
                                      </p:tavLst>
                                    </p:anim>
                                    <p:animEffect transition="in" filter="fade">
                                      <p:cBhvr>
                                        <p:cTn id="34"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lgGrid">
          <a:fgClr>
            <a:schemeClr val="accent1"/>
          </a:fgClr>
          <a:bgClr>
            <a:schemeClr val="bg1"/>
          </a:bgClr>
        </a:pattFill>
        <a:effectLst/>
      </p:bgPr>
    </p:bg>
    <p:spTree>
      <p:nvGrpSpPr>
        <p:cNvPr id="1" name=""/>
        <p:cNvGrpSpPr/>
        <p:nvPr/>
      </p:nvGrpSpPr>
      <p:grpSpPr>
        <a:xfrm>
          <a:off x="0" y="0"/>
          <a:ext cx="0" cy="0"/>
          <a:chOff x="0" y="0"/>
          <a:chExt cx="0" cy="0"/>
        </a:xfrm>
      </p:grpSpPr>
      <p:sp>
        <p:nvSpPr>
          <p:cNvPr id="4" name="Скругленный прямоугольник 3"/>
          <p:cNvSpPr/>
          <p:nvPr/>
        </p:nvSpPr>
        <p:spPr>
          <a:xfrm>
            <a:off x="3528662" y="116632"/>
            <a:ext cx="5615338" cy="6552728"/>
          </a:xfrm>
          <a:prstGeom prst="roundRect">
            <a:avLst>
              <a:gd name="adj" fmla="val 17114"/>
            </a:avLst>
          </a:prstGeom>
          <a:blipFill>
            <a:blip r:embed="rId2"/>
            <a:tile tx="0" ty="0" sx="100000" sy="100000" flip="none" algn="tl"/>
          </a:blipFill>
          <a:scene3d>
            <a:camera prst="orthographicFront"/>
            <a:lightRig rig="threePt" dir="t"/>
          </a:scene3d>
          <a:sp3d>
            <a:bevelT w="552450" h="55880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smtClean="0">
              <a:solidFill>
                <a:schemeClr val="tx1"/>
              </a:solidFill>
              <a:latin typeface="Times New Roman" pitchFamily="18" charset="0"/>
              <a:cs typeface="Times New Roman" pitchFamily="18" charset="0"/>
            </a:endParaRPr>
          </a:p>
          <a:p>
            <a:pPr algn="ctr"/>
            <a:r>
              <a:rPr lang="en-US" sz="2000" dirty="0" smtClean="0">
                <a:solidFill>
                  <a:schemeClr val="tx1"/>
                </a:solidFill>
                <a:latin typeface="Times New Roman" pitchFamily="18" charset="0"/>
                <a:cs typeface="Times New Roman" pitchFamily="18" charset="0"/>
              </a:rPr>
              <a:t>Bu </a:t>
            </a:r>
            <a:r>
              <a:rPr lang="en-US" sz="2000" dirty="0" err="1">
                <a:solidFill>
                  <a:schemeClr val="tx1"/>
                </a:solidFill>
                <a:latin typeface="Times New Roman" pitchFamily="18" charset="0"/>
                <a:cs typeface="Times New Roman" pitchFamily="18" charset="0"/>
              </a:rPr>
              <a:t>bo'yicha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barcha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migrantlarni</a:t>
            </a:r>
            <a:r>
              <a:rPr lang="en-US" sz="2000" dirty="0">
                <a:solidFill>
                  <a:schemeClr val="tx1"/>
                </a:solidFill>
                <a:latin typeface="Times New Roman" pitchFamily="18" charset="0"/>
                <a:cs typeface="Times New Roman" pitchFamily="18" charset="0"/>
              </a:rPr>
              <a:t> sprinter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stayer </a:t>
            </a:r>
            <a:r>
              <a:rPr lang="en-US" sz="2000" dirty="0" err="1">
                <a:solidFill>
                  <a:schemeClr val="tx1"/>
                </a:solidFill>
                <a:latin typeface="Times New Roman" pitchFamily="18" charset="0"/>
                <a:cs typeface="Times New Roman" pitchFamily="18" charset="0"/>
              </a:rPr>
              <a:t>migrantlarga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ajratish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mumkin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bu</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yerda</a:t>
            </a:r>
            <a:r>
              <a:rPr lang="en-US" sz="2000" dirty="0">
                <a:solidFill>
                  <a:schemeClr val="tx1"/>
                </a:solidFill>
                <a:latin typeface="Times New Roman" pitchFamily="18" charset="0"/>
                <a:cs typeface="Times New Roman" pitchFamily="18" charset="0"/>
              </a:rPr>
              <a:t> gap </a:t>
            </a:r>
            <a:r>
              <a:rPr lang="en-US" sz="2000" dirty="0" err="1">
                <a:solidFill>
                  <a:schemeClr val="tx1"/>
                </a:solidFill>
                <a:latin typeface="Times New Roman" pitchFamily="18" charset="0"/>
                <a:cs typeface="Times New Roman" pitchFamily="18" charset="0"/>
              </a:rPr>
              <a:t>noodatiy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og'ir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iqlimiy</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sharoitlari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bolgan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hududlarga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ko'chish</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haqida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ketmoqda</a:t>
            </a:r>
            <a:r>
              <a:rPr lang="en-US" sz="2000" dirty="0">
                <a:solidFill>
                  <a:schemeClr val="tx1"/>
                </a:solidFill>
                <a:latin typeface="Times New Roman" pitchFamily="18" charset="0"/>
                <a:cs typeface="Times New Roman" pitchFamily="18" charset="0"/>
              </a:rPr>
              <a:t>). Sprinter-</a:t>
            </a:r>
            <a:r>
              <a:rPr lang="en-US" sz="2000" dirty="0" err="1">
                <a:solidFill>
                  <a:schemeClr val="tx1"/>
                </a:solidFill>
                <a:latin typeface="Times New Roman" pitchFamily="18" charset="0"/>
                <a:cs typeface="Times New Roman" pitchFamily="18" charset="0"/>
              </a:rPr>
              <a:t>migrantning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yangi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joydagi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mehnati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faqat</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birinchi</a:t>
            </a:r>
            <a:r>
              <a:rPr lang="en-US" sz="2000" dirty="0">
                <a:solidFill>
                  <a:schemeClr val="tx1"/>
                </a:solidFill>
                <a:latin typeface="Times New Roman" pitchFamily="18" charset="0"/>
                <a:cs typeface="Times New Roman" pitchFamily="18" charset="0"/>
              </a:rPr>
              <a:t> 2-3 </a:t>
            </a:r>
            <a:r>
              <a:rPr lang="en-US" sz="2000" dirty="0" err="1">
                <a:solidFill>
                  <a:schemeClr val="tx1"/>
                </a:solidFill>
                <a:latin typeface="Times New Roman" pitchFamily="18" charset="0"/>
                <a:cs typeface="Times New Roman" pitchFamily="18" charset="0"/>
              </a:rPr>
              <a:t>oyliklarda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samarali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bo'ladi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va</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ularning</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keyingi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ko'nikishi</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qiyin</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chiiiklar</a:t>
            </a:r>
            <a:r>
              <a:rPr lang="en-US" sz="2000" dirty="0">
                <a:solidFill>
                  <a:schemeClr val="tx1"/>
                </a:solidFill>
                <a:latin typeface="Times New Roman" pitchFamily="18" charset="0"/>
                <a:cs typeface="Times New Roman" pitchFamily="18" charset="0"/>
              </a:rPr>
              <a:t> </a:t>
            </a:r>
            <a:r>
              <a:rPr lang="en-US" sz="2000" dirty="0" err="1">
                <a:solidFill>
                  <a:schemeClr val="tx1"/>
                </a:solidFill>
                <a:latin typeface="Times New Roman" pitchFamily="18" charset="0"/>
                <a:cs typeface="Times New Roman" pitchFamily="18" charset="0"/>
              </a:rPr>
              <a:t>tug'diradi</a:t>
            </a:r>
            <a:r>
              <a:rPr lang="en-US" sz="2000" dirty="0" smtClean="0">
                <a:solidFill>
                  <a:schemeClr val="tx1"/>
                </a:solidFill>
                <a:latin typeface="Times New Roman" pitchFamily="18" charset="0"/>
                <a:cs typeface="Times New Roman" pitchFamily="18" charset="0"/>
              </a:rPr>
              <a:t>. </a:t>
            </a:r>
            <a:r>
              <a:rPr lang="en-US" sz="2000" dirty="0">
                <a:solidFill>
                  <a:schemeClr val="tx1"/>
                </a:solidFill>
              </a:rPr>
              <a:t>. Stayer-</a:t>
            </a:r>
            <a:r>
              <a:rPr lang="en-US" sz="2000" dirty="0" err="1">
                <a:solidFill>
                  <a:schemeClr val="tx1"/>
                </a:solidFill>
              </a:rPr>
              <a:t>migrantlarda</a:t>
            </a:r>
            <a:r>
              <a:rPr lang="en-US" sz="2000" dirty="0">
                <a:solidFill>
                  <a:schemeClr val="tx1"/>
                </a:solidFill>
              </a:rPr>
              <a:t> </a:t>
            </a:r>
            <a:r>
              <a:rPr lang="en-US" sz="2000" dirty="0" err="1">
                <a:solidFill>
                  <a:schemeClr val="tx1"/>
                </a:solidFill>
              </a:rPr>
              <a:t>esa</a:t>
            </a:r>
            <a:r>
              <a:rPr lang="en-US" sz="2000" dirty="0">
                <a:solidFill>
                  <a:schemeClr val="tx1"/>
                </a:solidFill>
              </a:rPr>
              <a:t> </a:t>
            </a:r>
            <a:r>
              <a:rPr lang="en-US" sz="2000" dirty="0" err="1">
                <a:solidFill>
                  <a:schemeClr val="tx1"/>
                </a:solidFill>
              </a:rPr>
              <a:t>mehnatning</a:t>
            </a:r>
            <a:r>
              <a:rPr lang="en-US" sz="2000" dirty="0">
                <a:solidFill>
                  <a:schemeClr val="tx1"/>
                </a:solidFill>
              </a:rPr>
              <a:t> samara- </a:t>
            </a:r>
            <a:r>
              <a:rPr lang="en-US" sz="2000" dirty="0" err="1">
                <a:solidFill>
                  <a:schemeClr val="tx1"/>
                </a:solidFill>
              </a:rPr>
              <a:t>dorligi</a:t>
            </a:r>
            <a:r>
              <a:rPr lang="en-US" sz="2000" dirty="0">
                <a:solidFill>
                  <a:schemeClr val="tx1"/>
                </a:solidFill>
              </a:rPr>
              <a:t> </a:t>
            </a:r>
            <a:r>
              <a:rPr lang="en-US" sz="2000" dirty="0" err="1">
                <a:solidFill>
                  <a:schemeClr val="tx1"/>
                </a:solidFill>
              </a:rPr>
              <a:t>me’yorlashadi</a:t>
            </a:r>
            <a:r>
              <a:rPr lang="en-US" sz="2000" dirty="0">
                <a:solidFill>
                  <a:schemeClr val="tx1"/>
                </a:solidFill>
              </a:rPr>
              <a:t>, </a:t>
            </a:r>
            <a:r>
              <a:rPr lang="en-US" sz="2000" dirty="0" err="1">
                <a:solidFill>
                  <a:schemeClr val="tx1"/>
                </a:solidFill>
              </a:rPr>
              <a:t>birnecha</a:t>
            </a:r>
            <a:r>
              <a:rPr lang="en-US" sz="2000" dirty="0">
                <a:solidFill>
                  <a:schemeClr val="tx1"/>
                </a:solidFill>
              </a:rPr>
              <a:t> </a:t>
            </a:r>
            <a:r>
              <a:rPr lang="en-US" sz="2000" dirty="0" err="1">
                <a:solidFill>
                  <a:schemeClr val="tx1"/>
                </a:solidFill>
              </a:rPr>
              <a:t>oylar</a:t>
            </a:r>
            <a:r>
              <a:rPr lang="en-US" sz="2000" dirty="0">
                <a:solidFill>
                  <a:schemeClr val="tx1"/>
                </a:solidFill>
              </a:rPr>
              <a:t> </a:t>
            </a:r>
            <a:r>
              <a:rPr lang="en-US" sz="2000" dirty="0" err="1">
                <a:solidFill>
                  <a:schemeClr val="tx1"/>
                </a:solidFill>
              </a:rPr>
              <a:t>mobaynida</a:t>
            </a:r>
            <a:r>
              <a:rPr lang="en-US" sz="2000" dirty="0">
                <a:solidFill>
                  <a:schemeClr val="tx1"/>
                </a:solidFill>
              </a:rPr>
              <a:t> </a:t>
            </a:r>
            <a:r>
              <a:rPr lang="en-US" sz="2000" dirty="0" err="1">
                <a:solidFill>
                  <a:schemeClr val="tx1"/>
                </a:solidFill>
              </a:rPr>
              <a:t>oshib</a:t>
            </a:r>
            <a:r>
              <a:rPr lang="en-US" sz="2000" dirty="0">
                <a:solidFill>
                  <a:schemeClr val="tx1"/>
                </a:solidFill>
              </a:rPr>
              <a:t> </a:t>
            </a:r>
            <a:r>
              <a:rPr lang="en-US" sz="2000" dirty="0" err="1">
                <a:solidFill>
                  <a:schemeClr val="tx1"/>
                </a:solidFill>
              </a:rPr>
              <a:t>boradi</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ko'nikish</a:t>
            </a:r>
            <a:r>
              <a:rPr lang="en-US" sz="2000" dirty="0">
                <a:solidFill>
                  <a:schemeClr val="tx1"/>
                </a:solidFill>
              </a:rPr>
              <a:t> </a:t>
            </a:r>
            <a:r>
              <a:rPr lang="en-US" sz="2000" dirty="0" err="1">
                <a:solidFill>
                  <a:schemeClr val="tx1"/>
                </a:solidFill>
              </a:rPr>
              <a:t>jarayoni</a:t>
            </a:r>
            <a:r>
              <a:rPr lang="en-US" sz="2000" dirty="0">
                <a:solidFill>
                  <a:schemeClr val="tx1"/>
                </a:solidFill>
              </a:rPr>
              <a:t> </a:t>
            </a:r>
            <a:r>
              <a:rPr lang="en-US" sz="2000" dirty="0" err="1">
                <a:solidFill>
                  <a:schemeClr val="tx1"/>
                </a:solidFill>
              </a:rPr>
              <a:t>borgan</a:t>
            </a:r>
            <a:r>
              <a:rPr lang="en-US" sz="2000" dirty="0">
                <a:solidFill>
                  <a:schemeClr val="tx1"/>
                </a:solidFill>
              </a:rPr>
              <a:t> sari </a:t>
            </a:r>
            <a:r>
              <a:rPr lang="en-US" sz="2000" dirty="0" err="1">
                <a:solidFill>
                  <a:schemeClr val="tx1"/>
                </a:solidFill>
              </a:rPr>
              <a:t>engillashib</a:t>
            </a:r>
            <a:r>
              <a:rPr lang="en-US" sz="2000" dirty="0">
                <a:solidFill>
                  <a:schemeClr val="tx1"/>
                </a:solidFill>
              </a:rPr>
              <a:t> </a:t>
            </a:r>
            <a:r>
              <a:rPr lang="en-US" sz="2000" dirty="0" err="1">
                <a:solidFill>
                  <a:schemeClr val="tx1"/>
                </a:solidFill>
              </a:rPr>
              <a:t>hamda</a:t>
            </a:r>
            <a:r>
              <a:rPr lang="en-US" sz="2000" dirty="0">
                <a:solidFill>
                  <a:schemeClr val="tx1"/>
                </a:solidFill>
              </a:rPr>
              <a:t> </a:t>
            </a:r>
            <a:r>
              <a:rPr lang="en-US" sz="2000" dirty="0" err="1">
                <a:solidFill>
                  <a:schemeClr val="tx1"/>
                </a:solidFill>
              </a:rPr>
              <a:t>tezlasha</a:t>
            </a:r>
            <a:r>
              <a:rPr lang="en-US" sz="2000" dirty="0">
                <a:solidFill>
                  <a:schemeClr val="tx1"/>
                </a:solidFill>
              </a:rPr>
              <a:t> </a:t>
            </a:r>
            <a:r>
              <a:rPr lang="en-US" sz="2000" dirty="0" err="1">
                <a:solidFill>
                  <a:schemeClr val="tx1"/>
                </a:solidFill>
              </a:rPr>
              <a:t>boradi</a:t>
            </a:r>
            <a:r>
              <a:rPr lang="en-US" sz="2000" dirty="0">
                <a:solidFill>
                  <a:schemeClr val="tx1"/>
                </a:solidFill>
              </a:rPr>
              <a:t>. </a:t>
            </a:r>
            <a:r>
              <a:rPr lang="en-US" sz="2000" dirty="0" err="1">
                <a:solidFill>
                  <a:schemeClr val="tx1"/>
                </a:solidFill>
              </a:rPr>
              <a:t>Migrantlarni</a:t>
            </a:r>
            <a:r>
              <a:rPr lang="en-US" sz="2000" dirty="0">
                <a:solidFill>
                  <a:schemeClr val="tx1"/>
                </a:solidFill>
              </a:rPr>
              <a:t> </a:t>
            </a:r>
            <a:r>
              <a:rPr lang="en-US" sz="2000" dirty="0" err="1">
                <a:solidFill>
                  <a:schemeClr val="tx1"/>
                </a:solidFill>
              </a:rPr>
              <a:t>aynan</a:t>
            </a:r>
            <a:r>
              <a:rPr lang="en-US" sz="2000" dirty="0">
                <a:solidFill>
                  <a:schemeClr val="tx1"/>
                </a:solidFill>
              </a:rPr>
              <a:t> </a:t>
            </a:r>
            <a:r>
              <a:rPr lang="en-US" sz="2000" dirty="0" err="1">
                <a:solidFill>
                  <a:schemeClr val="tx1"/>
                </a:solidFill>
              </a:rPr>
              <a:t>shu</a:t>
            </a:r>
            <a:r>
              <a:rPr lang="en-US" sz="2000" dirty="0">
                <a:solidFill>
                  <a:schemeClr val="tx1"/>
                </a:solidFill>
              </a:rPr>
              <a:t> </a:t>
            </a:r>
            <a:r>
              <a:rPr lang="en-US" sz="2000" dirty="0" err="1">
                <a:solidFill>
                  <a:schemeClr val="tx1"/>
                </a:solidFill>
              </a:rPr>
              <a:t>turkumidan</a:t>
            </a:r>
            <a:r>
              <a:rPr lang="en-US" sz="2000" dirty="0">
                <a:solidFill>
                  <a:schemeClr val="tx1"/>
                </a:solidFill>
              </a:rPr>
              <a:t> </a:t>
            </a:r>
            <a:r>
              <a:rPr lang="en-US" sz="2000" dirty="0" err="1">
                <a:solidFill>
                  <a:schemeClr val="tx1"/>
                </a:solidFill>
              </a:rPr>
              <a:t>hududning</a:t>
            </a:r>
            <a:r>
              <a:rPr lang="en-US" sz="2000" dirty="0">
                <a:solidFill>
                  <a:schemeClr val="tx1"/>
                </a:solidFill>
              </a:rPr>
              <a:t> </a:t>
            </a:r>
            <a:r>
              <a:rPr lang="en-US" sz="2000" dirty="0" err="1">
                <a:solidFill>
                  <a:schemeClr val="tx1"/>
                </a:solidFill>
              </a:rPr>
              <a:t>doimiy</a:t>
            </a:r>
            <a:r>
              <a:rPr lang="en-US" sz="2000" dirty="0">
                <a:solidFill>
                  <a:schemeClr val="tx1"/>
                </a:solidFill>
              </a:rPr>
              <a:t> </a:t>
            </a:r>
            <a:r>
              <a:rPr lang="en-US" sz="2000" dirty="0" err="1">
                <a:solidFill>
                  <a:schemeClr val="tx1"/>
                </a:solidFill>
              </a:rPr>
              <a:t>aholisi</a:t>
            </a:r>
            <a:r>
              <a:rPr lang="en-US" sz="2000" dirty="0">
                <a:solidFill>
                  <a:schemeClr val="tx1"/>
                </a:solidFill>
              </a:rPr>
              <a:t> </a:t>
            </a:r>
            <a:r>
              <a:rPr lang="en-US" sz="2000" dirty="0" err="1">
                <a:solidFill>
                  <a:schemeClr val="tx1"/>
                </a:solidFill>
              </a:rPr>
              <a:t>shakllanishi</a:t>
            </a:r>
            <a:r>
              <a:rPr lang="en-US" sz="2000" dirty="0">
                <a:solidFill>
                  <a:schemeClr val="tx1"/>
                </a:solidFill>
              </a:rPr>
              <a:t> </a:t>
            </a:r>
            <a:r>
              <a:rPr lang="en-US" sz="2000" dirty="0" err="1">
                <a:solidFill>
                  <a:schemeClr val="tx1"/>
                </a:solidFill>
              </a:rPr>
              <a:t>va</a:t>
            </a:r>
            <a:r>
              <a:rPr lang="en-US" sz="2000" dirty="0">
                <a:solidFill>
                  <a:schemeClr val="tx1"/>
                </a:solidFill>
              </a:rPr>
              <a:t> </a:t>
            </a:r>
            <a:r>
              <a:rPr lang="en-US" sz="2000" dirty="0" err="1">
                <a:solidFill>
                  <a:schemeClr val="tx1"/>
                </a:solidFill>
              </a:rPr>
              <a:t>mehnat</a:t>
            </a:r>
            <a:r>
              <a:rPr lang="en-US" sz="2000" dirty="0">
                <a:solidFill>
                  <a:schemeClr val="tx1"/>
                </a:solidFill>
              </a:rPr>
              <a:t> </a:t>
            </a:r>
            <a:r>
              <a:rPr lang="en-US" sz="2000" dirty="0" err="1">
                <a:solidFill>
                  <a:schemeClr val="tx1"/>
                </a:solidFill>
              </a:rPr>
              <a:t>migratsiyasining</a:t>
            </a:r>
            <a:r>
              <a:rPr lang="en-US" sz="2000" dirty="0">
                <a:solidFill>
                  <a:schemeClr val="tx1"/>
                </a:solidFill>
              </a:rPr>
              <a:t> </a:t>
            </a:r>
            <a:r>
              <a:rPr lang="en-US" sz="2000" dirty="0" err="1">
                <a:solidFill>
                  <a:schemeClr val="tx1"/>
                </a:solidFill>
              </a:rPr>
              <a:t>samaradorligi</a:t>
            </a:r>
            <a:r>
              <a:rPr lang="en-US" sz="2000" dirty="0">
                <a:solidFill>
                  <a:schemeClr val="tx1"/>
                </a:solidFill>
              </a:rPr>
              <a:t> </a:t>
            </a:r>
            <a:r>
              <a:rPr lang="en-US" sz="2000" dirty="0" err="1">
                <a:solidFill>
                  <a:schemeClr val="tx1"/>
                </a:solidFill>
              </a:rPr>
              <a:t>sezilarli</a:t>
            </a:r>
            <a:r>
              <a:rPr lang="en-US" sz="2000" dirty="0">
                <a:solidFill>
                  <a:schemeClr val="tx1"/>
                </a:solidFill>
              </a:rPr>
              <a:t> </a:t>
            </a:r>
            <a:r>
              <a:rPr lang="en-US" sz="2000" dirty="0" err="1">
                <a:solidFill>
                  <a:schemeClr val="tx1"/>
                </a:solidFill>
              </a:rPr>
              <a:t>darajada</a:t>
            </a:r>
            <a:r>
              <a:rPr lang="en-US" sz="2000" dirty="0">
                <a:solidFill>
                  <a:schemeClr val="tx1"/>
                </a:solidFill>
              </a:rPr>
              <a:t> </a:t>
            </a:r>
            <a:r>
              <a:rPr lang="en-US" sz="2000" dirty="0" err="1">
                <a:solidFill>
                  <a:schemeClr val="tx1"/>
                </a:solidFill>
              </a:rPr>
              <a:t>oshishi</a:t>
            </a:r>
            <a:r>
              <a:rPr lang="en-US" sz="2000" dirty="0">
                <a:solidFill>
                  <a:schemeClr val="tx1"/>
                </a:solidFill>
              </a:rPr>
              <a:t> </a:t>
            </a:r>
            <a:r>
              <a:rPr lang="en-US" sz="2000" dirty="0" err="1">
                <a:solidFill>
                  <a:schemeClr val="tx1"/>
                </a:solidFill>
              </a:rPr>
              <a:t>mumkin</a:t>
            </a:r>
            <a:r>
              <a:rPr lang="en-US" sz="2000" dirty="0">
                <a:solidFill>
                  <a:schemeClr val="tx1"/>
                </a:solidFill>
              </a:rPr>
              <a:t>.</a:t>
            </a:r>
            <a:endParaRPr lang="ru-RU" sz="2000" dirty="0">
              <a:solidFill>
                <a:schemeClr val="tx1"/>
              </a:solidFill>
            </a:endParaRPr>
          </a:p>
          <a:p>
            <a:pPr algn="ctr"/>
            <a:endParaRPr lang="ru-RU" sz="2000" b="1" dirty="0">
              <a:ln w="12700">
                <a:solidFill>
                  <a:schemeClr val="tx2">
                    <a:satMod val="155000"/>
                  </a:schemeClr>
                </a:solidFill>
                <a:prstDash val="solid"/>
              </a:ln>
              <a:solidFill>
                <a:schemeClr val="tx1"/>
              </a:solidFill>
              <a:effectLst>
                <a:outerShdw blurRad="41275" dist="20320" dir="1800000" algn="tl" rotWithShape="0">
                  <a:srgbClr val="000000">
                    <a:alpha val="40000"/>
                  </a:srgbClr>
                </a:outerShdw>
              </a:effectLst>
              <a:latin typeface="Times New Roman" pitchFamily="18" charset="0"/>
              <a:cs typeface="Times New Roman" pitchFamily="18" charset="0"/>
            </a:endParaRPr>
          </a:p>
        </p:txBody>
      </p:sp>
      <p:sp>
        <p:nvSpPr>
          <p:cNvPr id="3" name="Прямоугольник 2"/>
          <p:cNvSpPr/>
          <p:nvPr/>
        </p:nvSpPr>
        <p:spPr>
          <a:xfrm>
            <a:off x="107504" y="116632"/>
            <a:ext cx="3421158" cy="6552728"/>
          </a:xfrm>
          <a:prstGeom prst="rect">
            <a:avLst/>
          </a:prstGeom>
          <a:blipFill>
            <a:blip r:embed="rId3"/>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339354304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p:txBody>
          <a:bodyPr/>
          <a:lstStyle/>
          <a:p>
            <a:endParaRPr lang="ru-RU"/>
          </a:p>
        </p:txBody>
      </p:sp>
      <p:sp>
        <p:nvSpPr>
          <p:cNvPr id="4" name="Прямоугольник 3"/>
          <p:cNvSpPr/>
          <p:nvPr/>
        </p:nvSpPr>
        <p:spPr>
          <a:xfrm>
            <a:off x="0" y="0"/>
            <a:ext cx="9144000" cy="6858000"/>
          </a:xfrm>
          <a:prstGeom prst="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Блок-схема: несколько документов 4"/>
          <p:cNvSpPr/>
          <p:nvPr/>
        </p:nvSpPr>
        <p:spPr>
          <a:xfrm>
            <a:off x="1115108" y="729248"/>
            <a:ext cx="8028892" cy="6300151"/>
          </a:xfrm>
          <a:prstGeom prst="flowChartMultidocument">
            <a:avLst/>
          </a:prstGeom>
          <a:blipFill>
            <a:blip r:embed="rId3"/>
            <a:tile tx="0" ty="0" sx="100000" sy="100000" flip="none" algn="tl"/>
          </a:blipFill>
          <a:effectLst>
            <a:glow rad="228600">
              <a:schemeClr val="accent6">
                <a:satMod val="175000"/>
                <a:alpha val="40000"/>
              </a:schemeClr>
            </a:glow>
          </a:effectLst>
          <a:scene3d>
            <a:camera prst="orthographicFront"/>
            <a:lightRig rig="threePt" dir="t"/>
          </a:scene3d>
          <a:sp3d>
            <a:bevelT w="222250" h="222250" prst="hardEdg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a:solidFill>
                  <a:srgbClr val="002060"/>
                </a:solidFill>
                <a:latin typeface="Times New Roman" pitchFamily="18" charset="0"/>
                <a:cs typeface="Times New Roman" pitchFamily="18" charset="0"/>
              </a:rPr>
              <a:t>Aholi</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mehanik</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harakatini</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hisobga</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olish</a:t>
            </a:r>
            <a:r>
              <a:rPr lang="en-US" sz="2400" b="1" dirty="0">
                <a:solidFill>
                  <a:srgbClr val="002060"/>
                </a:solidFill>
                <a:latin typeface="Times New Roman" pitchFamily="18" charset="0"/>
                <a:cs typeface="Times New Roman" pitchFamily="18" charset="0"/>
              </a:rPr>
              <a:t> </a:t>
            </a:r>
            <a:r>
              <a:rPr lang="en-US" sz="2400" b="1" dirty="0" err="1">
                <a:solidFill>
                  <a:srgbClr val="002060"/>
                </a:solidFill>
                <a:latin typeface="Times New Roman" pitchFamily="18" charset="0"/>
                <a:cs typeface="Times New Roman" pitchFamily="18" charset="0"/>
              </a:rPr>
              <a:t>usullari</a:t>
            </a:r>
            <a:endParaRPr lang="ru-RU" sz="2400" dirty="0">
              <a:solidFill>
                <a:srgbClr val="002060"/>
              </a:solidFill>
              <a:latin typeface="Times New Roman" pitchFamily="18" charset="0"/>
              <a:cs typeface="Times New Roman" pitchFamily="18" charset="0"/>
            </a:endParaRPr>
          </a:p>
          <a:p>
            <a:pPr algn="ctr"/>
            <a:r>
              <a:rPr lang="en-US" sz="2400" dirty="0" err="1">
                <a:solidFill>
                  <a:srgbClr val="002060"/>
                </a:solidFill>
                <a:latin typeface="Times New Roman" pitchFamily="18" charset="0"/>
                <a:cs typeface="Times New Roman" pitchFamily="18" charset="0"/>
              </a:rPr>
              <a:t>Aholi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migratsiyasini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hisobga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olish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nihoyatda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murakkab</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masalalar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qatoriga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kiradi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Migratsiya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haqidagi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ma’lumotlar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manbaiga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asoslanib</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hisobga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olish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usullarini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ikki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guruhga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ajratish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mumkin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Birinchi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guruh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migratsiyani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hisobga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olish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usullarining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bevosita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usullariga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asoslanib</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ularning</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asosida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migratsion</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jarayonlarni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joriy</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ro'yxatga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olish</a:t>
            </a:r>
            <a:r>
              <a:rPr lang="en-US" sz="2400" dirty="0">
                <a:solidFill>
                  <a:srgbClr val="002060"/>
                </a:solidFill>
                <a:latin typeface="Times New Roman" pitchFamily="18" charset="0"/>
                <a:cs typeface="Times New Roman" pitchFamily="18" charset="0"/>
              </a:rPr>
              <a:t>. Bu </a:t>
            </a:r>
            <a:r>
              <a:rPr lang="en-US" sz="2400" dirty="0" err="1">
                <a:solidFill>
                  <a:srgbClr val="002060"/>
                </a:solidFill>
                <a:latin typeface="Times New Roman" pitchFamily="18" charset="0"/>
                <a:cs typeface="Times New Roman" pitchFamily="18" charset="0"/>
              </a:rPr>
              <a:t>yerda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migrantlarni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ketish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kelish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joyidagi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har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bir</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alohida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harakatlanish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vaziyatlarini</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bevosita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ro'yxatga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olish</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nazarda</a:t>
            </a:r>
            <a:r>
              <a:rPr lang="en-US" sz="2400" dirty="0">
                <a:solidFill>
                  <a:srgbClr val="002060"/>
                </a:solidFill>
                <a:latin typeface="Times New Roman" pitchFamily="18" charset="0"/>
                <a:cs typeface="Times New Roman" pitchFamily="18" charset="0"/>
              </a:rPr>
              <a:t> </a:t>
            </a:r>
            <a:r>
              <a:rPr lang="en-US" sz="2400" dirty="0" err="1">
                <a:solidFill>
                  <a:srgbClr val="002060"/>
                </a:solidFill>
                <a:latin typeface="Times New Roman" pitchFamily="18" charset="0"/>
                <a:cs typeface="Times New Roman" pitchFamily="18" charset="0"/>
              </a:rPr>
              <a:t>tutilmoqda</a:t>
            </a:r>
            <a:r>
              <a:rPr lang="en-US" sz="2400" dirty="0">
                <a:solidFill>
                  <a:srgbClr val="002060"/>
                </a:solidFill>
                <a:latin typeface="Times New Roman" pitchFamily="18" charset="0"/>
                <a:cs typeface="Times New Roman" pitchFamily="18" charset="0"/>
              </a:rPr>
              <a:t>. </a:t>
            </a:r>
            <a:endParaRPr lang="ru-RU" sz="2400" dirty="0">
              <a:solidFill>
                <a:srgbClr val="002060"/>
              </a:solidFill>
              <a:latin typeface="Times New Roman" pitchFamily="18" charset="0"/>
              <a:cs typeface="Times New Roman" pitchFamily="18" charset="0"/>
            </a:endParaRPr>
          </a:p>
        </p:txBody>
      </p:sp>
      <p:sp>
        <p:nvSpPr>
          <p:cNvPr id="7" name="Половина рамки 6"/>
          <p:cNvSpPr/>
          <p:nvPr/>
        </p:nvSpPr>
        <p:spPr>
          <a:xfrm>
            <a:off x="0" y="0"/>
            <a:ext cx="9144000" cy="2132856"/>
          </a:xfrm>
          <a:prstGeom prst="halfFrame">
            <a:avLst/>
          </a:prstGeom>
          <a:blipFill>
            <a:blip r:embed="rId4"/>
            <a:tile tx="0" ty="0" sx="100000" sy="100000" flip="none" algn="tl"/>
          </a:blipFill>
          <a:effectLst>
            <a:glow rad="2286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p14="http://schemas.microsoft.com/office/powerpoint/2010/main" val="23524658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4" presetClass="entr" presetSubtype="1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randombar(horizont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p:txBody>
          <a:bodyPr/>
          <a:lstStyle/>
          <a:p>
            <a:endParaRPr lang="ru-RU"/>
          </a:p>
        </p:txBody>
      </p:sp>
      <p:sp>
        <p:nvSpPr>
          <p:cNvPr id="4" name="Прямоугольник 3"/>
          <p:cNvSpPr/>
          <p:nvPr/>
        </p:nvSpPr>
        <p:spPr>
          <a:xfrm>
            <a:off x="0" y="0"/>
            <a:ext cx="9144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5" name="Рисунок 4" descr="image11"/>
          <p:cNvPicPr/>
          <p:nvPr/>
        </p:nvPicPr>
        <p:blipFill>
          <a:blip r:embed="rId2"/>
          <a:srcRect/>
          <a:stretch>
            <a:fillRect/>
          </a:stretch>
        </p:blipFill>
        <p:spPr bwMode="auto">
          <a:xfrm>
            <a:off x="0" y="0"/>
            <a:ext cx="9143999" cy="6858000"/>
          </a:xfrm>
          <a:prstGeom prst="rect">
            <a:avLst/>
          </a:prstGeom>
          <a:noFill/>
          <a:ln w="9525">
            <a:noFill/>
            <a:miter lim="800000"/>
            <a:headEnd/>
            <a:tailEnd/>
          </a:ln>
        </p:spPr>
      </p:pic>
    </p:spTree>
    <p:extLst>
      <p:ext uri="{BB962C8B-B14F-4D97-AF65-F5344CB8AC3E}">
        <p14:creationId xmlns:p14="http://schemas.microsoft.com/office/powerpoint/2010/main" val="50645270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p:txBody>
          <a:bodyPr/>
          <a:lstStyle/>
          <a:p>
            <a:endParaRPr lang="ru-RU" dirty="0"/>
          </a:p>
        </p:txBody>
      </p:sp>
      <p:sp>
        <p:nvSpPr>
          <p:cNvPr id="4" name="Прямоугольник 3"/>
          <p:cNvSpPr/>
          <p:nvPr/>
        </p:nvSpPr>
        <p:spPr>
          <a:xfrm>
            <a:off x="251520" y="1556792"/>
            <a:ext cx="8712968" cy="5112568"/>
          </a:xfrm>
          <a:prstGeom prst="rect">
            <a:avLst/>
          </a:prstGeom>
          <a:solidFill>
            <a:schemeClr val="accent2">
              <a:lumMod val="75000"/>
            </a:schemeClr>
          </a:solidFill>
          <a:effectLst>
            <a:glow rad="228600">
              <a:schemeClr val="accent6">
                <a:satMod val="175000"/>
                <a:alpha val="40000"/>
              </a:schemeClr>
            </a:glow>
          </a:effectLst>
          <a:scene3d>
            <a:camera prst="orthographicFront"/>
            <a:lightRig rig="threePt" dir="t"/>
          </a:scene3d>
          <a:sp3d>
            <a:bevelT w="260350" h="3492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dirty="0" err="1" smtClean="0">
                <a:latin typeface="Times New Roman" pitchFamily="18" charset="0"/>
                <a:cs typeface="Times New Roman" pitchFamily="18" charset="0"/>
              </a:rPr>
              <a:t>Rivojlangan</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mamlakatlar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o'rtasida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migratsiyasi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lvl="0" algn="ctr"/>
            <a:r>
              <a:rPr lang="en-US" sz="2000" dirty="0" err="1">
                <a:latin typeface="Times New Roman" pitchFamily="18" charset="0"/>
                <a:cs typeface="Times New Roman" pitchFamily="18" charset="0"/>
              </a:rPr>
              <a:t>rivojlanayotgan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mamlakatlar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o'rtasida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migra­tsiyasi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en-US" sz="2000" dirty="0" err="1">
                <a:latin typeface="Times New Roman" pitchFamily="18" charset="0"/>
                <a:cs typeface="Times New Roman" pitchFamily="18" charset="0"/>
              </a:rPr>
              <a: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kuchlari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malaka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bo'yicha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yuqori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malakali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hamda</a:t>
            </a:r>
            <a:r>
              <a:rPr lang="en-US" sz="2000" dirty="0">
                <a:latin typeface="Times New Roman" pitchFamily="18" charset="0"/>
                <a:cs typeface="Times New Roman" pitchFamily="18" charset="0"/>
              </a:rPr>
              <a:t> past </a:t>
            </a:r>
            <a:r>
              <a:rPr lang="en-US" sz="2000" dirty="0" err="1">
                <a:latin typeface="Times New Roman" pitchFamily="18" charset="0"/>
                <a:cs typeface="Times New Roman" pitchFamily="18" charset="0"/>
              </a:rPr>
              <a:t>malakali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kuchlari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migratsiyasiga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bo'linadi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en-US" sz="2000" dirty="0" err="1">
                <a:latin typeface="Times New Roman" pitchFamily="18" charset="0"/>
                <a:cs typeface="Times New Roman" pitchFamily="18" charset="0"/>
              </a:rPr>
              <a:t>Mehnat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migratsiyasi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davomiyligiga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qarab</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en-US" sz="2000" dirty="0" err="1" smtClean="0">
                <a:latin typeface="Times New Roman" pitchFamily="18" charset="0"/>
                <a:cs typeface="Times New Roman" pitchFamily="18" charset="0"/>
              </a:rPr>
              <a:t>doimiy</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yoki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uzoq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muddatga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mo'ljallangan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mam­lakatga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doimiy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ko'chib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yoki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qishloq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joylaridan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shaharga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doimiy</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yashashga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ko'chib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ketish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en-US" sz="2000" dirty="0" err="1" smtClean="0">
                <a:latin typeface="Times New Roman" pitchFamily="18" charset="0"/>
                <a:cs typeface="Times New Roman" pitchFamily="18" charset="0"/>
              </a:rPr>
              <a:t>vaqtinchalik</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a:t>
            </a:r>
            <a:r>
              <a:rPr lang="en-US" sz="2000" dirty="0" err="1">
                <a:latin typeface="Times New Roman" pitchFamily="18" charset="0"/>
                <a:cs typeface="Times New Roman" pitchFamily="18" charset="0"/>
              </a:rPr>
              <a:t>masalan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shartnoma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asosida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boshqa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mamlakatga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muayyan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davrga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uchun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borish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en-US" sz="2000" dirty="0" err="1" smtClean="0">
                <a:latin typeface="Times New Roman" pitchFamily="18" charset="0"/>
                <a:cs typeface="Times New Roman" pitchFamily="18" charset="0"/>
              </a:rPr>
              <a:t>mavsumiy</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a:t>
            </a:r>
            <a:r>
              <a:rPr lang="en-US" sz="2000" dirty="0" err="1">
                <a:latin typeface="Times New Roman" pitchFamily="18" charset="0"/>
                <a:cs typeface="Times New Roman" pitchFamily="18" charset="0"/>
              </a:rPr>
              <a:t>masalan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qishloq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xo'jaligi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ishlariga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jalb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etish</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a:p>
            <a:pPr algn="ctr"/>
            <a:r>
              <a:rPr lang="en-US" sz="2000" dirty="0" err="1" smtClean="0">
                <a:latin typeface="Times New Roman" pitchFamily="18" charset="0"/>
                <a:cs typeface="Times New Roman" pitchFamily="18" charset="0"/>
              </a:rPr>
              <a:t>tebranuvchan</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a:t>
            </a:r>
            <a:r>
              <a:rPr lang="en-US" sz="2000" dirty="0" err="1">
                <a:latin typeface="Times New Roman" pitchFamily="18" charset="0"/>
                <a:cs typeface="Times New Roman" pitchFamily="18" charset="0"/>
              </a:rPr>
              <a:t>ish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kuchining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bir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hududdan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ikkinchisiga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masalan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qishloq</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joylaridan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shaharlarga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muntazam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qatnab</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ishlashi</a:t>
            </a:r>
            <a:r>
              <a:rPr lang="en-US" sz="2000" dirty="0">
                <a:latin typeface="Times New Roman" pitchFamily="18" charset="0"/>
                <a:cs typeface="Times New Roman" pitchFamily="18" charset="0"/>
              </a:rPr>
              <a:t>).</a:t>
            </a:r>
            <a:endParaRPr lang="ru-RU" sz="2000" dirty="0">
              <a:latin typeface="Times New Roman" pitchFamily="18" charset="0"/>
              <a:cs typeface="Times New Roman" pitchFamily="18" charset="0"/>
            </a:endParaRPr>
          </a:p>
        </p:txBody>
      </p:sp>
      <p:sp>
        <p:nvSpPr>
          <p:cNvPr id="5" name="Прямоугольник 4"/>
          <p:cNvSpPr/>
          <p:nvPr/>
        </p:nvSpPr>
        <p:spPr>
          <a:xfrm>
            <a:off x="539552" y="188640"/>
            <a:ext cx="8136904" cy="1080120"/>
          </a:xfrm>
          <a:prstGeom prst="rect">
            <a:avLst/>
          </a:prstGeom>
          <a:gradFill flip="none" rotWithShape="1">
            <a:gsLst>
              <a:gs pos="0">
                <a:schemeClr val="accent3">
                  <a:lumMod val="60000"/>
                  <a:lumOff val="40000"/>
                  <a:tint val="66000"/>
                  <a:satMod val="160000"/>
                </a:schemeClr>
              </a:gs>
              <a:gs pos="50000">
                <a:schemeClr val="accent3">
                  <a:lumMod val="60000"/>
                  <a:lumOff val="40000"/>
                  <a:tint val="44500"/>
                  <a:satMod val="160000"/>
                </a:schemeClr>
              </a:gs>
              <a:gs pos="100000">
                <a:schemeClr val="accent3">
                  <a:lumMod val="60000"/>
                  <a:lumOff val="40000"/>
                  <a:tint val="23500"/>
                  <a:satMod val="160000"/>
                </a:schemeClr>
              </a:gs>
            </a:gsLst>
            <a:path path="circle">
              <a:fillToRect r="100000" b="100000"/>
            </a:path>
            <a:tileRect l="-100000" t="-100000"/>
          </a:gradFill>
          <a:scene3d>
            <a:camera prst="orthographicFront"/>
            <a:lightRig rig="threePt" dir="t"/>
          </a:scene3d>
          <a:sp3d>
            <a:bevelT w="260350" h="3492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3200" dirty="0" err="1">
                <a:solidFill>
                  <a:schemeClr val="tx1"/>
                </a:solidFill>
                <a:latin typeface="Times New Roman" pitchFamily="18" charset="0"/>
                <a:cs typeface="Times New Roman" pitchFamily="18" charset="0"/>
              </a:rPr>
              <a:t>Mehnat</a:t>
            </a:r>
            <a:r>
              <a:rPr lang="ru-RU" sz="3200" dirty="0">
                <a:solidFill>
                  <a:schemeClr val="tx1"/>
                </a:solidFill>
                <a:latin typeface="Times New Roman" pitchFamily="18" charset="0"/>
                <a:cs typeface="Times New Roman" pitchFamily="18" charset="0"/>
              </a:rPr>
              <a:t> </a:t>
            </a:r>
            <a:r>
              <a:rPr lang="ru-RU" sz="3200" dirty="0" err="1">
                <a:solidFill>
                  <a:schemeClr val="tx1"/>
                </a:solidFill>
                <a:latin typeface="Times New Roman" pitchFamily="18" charset="0"/>
                <a:cs typeface="Times New Roman" pitchFamily="18" charset="0"/>
              </a:rPr>
              <a:t>migratsiyasi</a:t>
            </a:r>
            <a:r>
              <a:rPr lang="ru-RU" sz="3200" dirty="0">
                <a:solidFill>
                  <a:schemeClr val="tx1"/>
                </a:solidFill>
                <a:latin typeface="Times New Roman" pitchFamily="18" charset="0"/>
                <a:cs typeface="Times New Roman" pitchFamily="18" charset="0"/>
              </a:rPr>
              <a:t> </a:t>
            </a:r>
            <a:r>
              <a:rPr lang="ru-RU" sz="3200" dirty="0" err="1">
                <a:solidFill>
                  <a:schemeClr val="tx1"/>
                </a:solidFill>
                <a:latin typeface="Times New Roman" pitchFamily="18" charset="0"/>
                <a:cs typeface="Times New Roman" pitchFamily="18" charset="0"/>
              </a:rPr>
              <a:t>tasnifi</a:t>
            </a:r>
            <a:r>
              <a:rPr lang="ru-RU" sz="3200" dirty="0" smtClean="0">
                <a:solidFill>
                  <a:schemeClr val="tx1"/>
                </a:solidFill>
                <a:latin typeface="Times New Roman" pitchFamily="18" charset="0"/>
                <a:cs typeface="Times New Roman" pitchFamily="18" charset="0"/>
              </a:rPr>
              <a:t>.</a:t>
            </a:r>
            <a:endParaRPr lang="en-US" sz="32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8227602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endParaRPr lang="ru-RU"/>
          </a:p>
        </p:txBody>
      </p:sp>
      <p:sp>
        <p:nvSpPr>
          <p:cNvPr id="3" name="Заголовок 2"/>
          <p:cNvSpPr>
            <a:spLocks noGrp="1"/>
          </p:cNvSpPr>
          <p:nvPr>
            <p:ph type="title"/>
          </p:nvPr>
        </p:nvSpPr>
        <p:spPr/>
        <p:txBody>
          <a:bodyPr/>
          <a:lstStyle/>
          <a:p>
            <a:endParaRPr lang="ru-RU"/>
          </a:p>
        </p:txBody>
      </p:sp>
      <p:sp>
        <p:nvSpPr>
          <p:cNvPr id="4" name="Прямоугольник 3"/>
          <p:cNvSpPr/>
          <p:nvPr/>
        </p:nvSpPr>
        <p:spPr>
          <a:xfrm>
            <a:off x="0" y="0"/>
            <a:ext cx="9144000" cy="6858000"/>
          </a:xfrm>
          <a:prstGeom prst="rect">
            <a:avLst/>
          </a:prstGeom>
          <a:blipFill>
            <a:blip r:embed="rId2"/>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Блок-схема: перфолента 4"/>
          <p:cNvSpPr/>
          <p:nvPr/>
        </p:nvSpPr>
        <p:spPr>
          <a:xfrm>
            <a:off x="179512" y="0"/>
            <a:ext cx="8712968" cy="6741368"/>
          </a:xfrm>
          <a:prstGeom prst="flowChartPunchedTape">
            <a:avLst/>
          </a:prstGeom>
          <a:blipFill>
            <a:blip r:embed="rId3"/>
            <a:tile tx="0" ty="0" sx="100000" sy="100000" flip="none" algn="tl"/>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err="1">
                <a:solidFill>
                  <a:schemeClr val="tx1"/>
                </a:solidFill>
                <a:latin typeface="Times New Roman" pitchFamily="18" charset="0"/>
                <a:cs typeface="Times New Roman" pitchFamily="18" charset="0"/>
              </a:rPr>
              <a:t>Mehnat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migratsiyasi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qonuniy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ya’ni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mamlakatda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amal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qilayotgan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qonunchilik</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xalqaro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huquq</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me’yorlari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davlatlararo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huquqiy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bitimlar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asosida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hamda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noqonuniy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bo'lishi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mumkin</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a:p>
            <a:pPr algn="ctr"/>
            <a:r>
              <a:rPr lang="en-US" sz="2400" dirty="0" err="1">
                <a:solidFill>
                  <a:schemeClr val="tx1"/>
                </a:solidFill>
                <a:latin typeface="Times New Roman" pitchFamily="18" charset="0"/>
                <a:cs typeface="Times New Roman" pitchFamily="18" charset="0"/>
              </a:rPr>
              <a:t>Bugungi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globallashuv</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sharoitida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mehnat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migratsiyasi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ommaviv</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tus</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Masalan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Yevroosiyo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iqtisodiy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hamjamiyati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mamlakatlarida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ekspertlar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xulosalariga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ko'ra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mehnat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rnigrantlari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ish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bilan</a:t>
            </a:r>
            <a:r>
              <a:rPr lang="en-US" sz="2400" dirty="0">
                <a:solidFill>
                  <a:schemeClr val="tx1"/>
                </a:solidFill>
                <a:latin typeface="Times New Roman" pitchFamily="18" charset="0"/>
                <a:cs typeface="Times New Roman" pitchFamily="18" charset="0"/>
              </a:rPr>
              <a:t> band </a:t>
            </a:r>
            <a:r>
              <a:rPr lang="en-US" sz="2400" dirty="0" err="1">
                <a:solidFill>
                  <a:schemeClr val="tx1"/>
                </a:solidFill>
                <a:latin typeface="Times New Roman" pitchFamily="18" charset="0"/>
                <a:cs typeface="Times New Roman" pitchFamily="18" charset="0"/>
              </a:rPr>
              <a:t>bo'lgan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aholining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taxminan</a:t>
            </a:r>
            <a:r>
              <a:rPr lang="en-US" sz="2400" dirty="0">
                <a:solidFill>
                  <a:schemeClr val="tx1"/>
                </a:solidFill>
                <a:latin typeface="Times New Roman" pitchFamily="18" charset="0"/>
                <a:cs typeface="Times New Roman" pitchFamily="18" charset="0"/>
              </a:rPr>
              <a:t> 4,0-5,0 </a:t>
            </a:r>
            <a:r>
              <a:rPr lang="en-US" sz="2400" dirty="0" err="1">
                <a:solidFill>
                  <a:schemeClr val="tx1"/>
                </a:solidFill>
                <a:latin typeface="Times New Roman" pitchFamily="18" charset="0"/>
                <a:cs typeface="Times New Roman" pitchFamily="18" charset="0"/>
              </a:rPr>
              <a:t>foizini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taslikil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etadi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bilan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bir</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qatorda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noqonuniy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ya’ni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ro'yxatga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olinmasdan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mehnat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faoliyatini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olib</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borayotgan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migrantlar</a:t>
            </a:r>
            <a:r>
              <a:rPr lang="en-US" sz="2400" dirty="0">
                <a:solidFill>
                  <a:schemeClr val="tx1"/>
                </a:solidFill>
                <a:latin typeface="Times New Roman" pitchFamily="18" charset="0"/>
                <a:cs typeface="Times New Roman" pitchFamily="18" charset="0"/>
              </a:rPr>
              <a:t> ham </a:t>
            </a:r>
            <a:r>
              <a:rPr lang="en-US" sz="2400" dirty="0" err="1">
                <a:solidFill>
                  <a:schemeClr val="tx1"/>
                </a:solidFill>
                <a:latin typeface="Times New Roman" pitchFamily="18" charset="0"/>
                <a:cs typeface="Times New Roman" pitchFamily="18" charset="0"/>
              </a:rPr>
              <a:t>ko'pchilikni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tashkil</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etadi</a:t>
            </a:r>
            <a:r>
              <a:rPr lang="en-US" sz="2400" dirty="0">
                <a:solidFill>
                  <a:schemeClr val="tx1"/>
                </a:solidFill>
                <a:latin typeface="Times New Roman" pitchFamily="18" charset="0"/>
                <a:cs typeface="Times New Roman" pitchFamily="18" charset="0"/>
              </a:rPr>
              <a:t>.</a:t>
            </a:r>
            <a:endParaRPr lang="ru-RU" sz="2400" dirty="0">
              <a:solidFill>
                <a:schemeClr val="tx1"/>
              </a:solidFill>
              <a:latin typeface="Times New Roman" pitchFamily="18" charset="0"/>
              <a:cs typeface="Times New Roman" pitchFamily="18" charset="0"/>
            </a:endParaRPr>
          </a:p>
        </p:txBody>
      </p:sp>
    </p:spTree>
    <p:extLst>
      <p:ext uri="{BB962C8B-B14F-4D97-AF65-F5344CB8AC3E}">
        <p14:creationId xmlns:p14="http://schemas.microsoft.com/office/powerpoint/2010/main" val="1415765357"/>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pattFill prst="plaid">
          <a:fgClr>
            <a:srgbClr val="00B050"/>
          </a:fgClr>
          <a:bgClr>
            <a:schemeClr val="bg1"/>
          </a:bgClr>
        </a:pattFill>
        <a:effectLst/>
      </p:bgPr>
    </p:bg>
    <p:spTree>
      <p:nvGrpSpPr>
        <p:cNvPr id="1" name=""/>
        <p:cNvGrpSpPr/>
        <p:nvPr/>
      </p:nvGrpSpPr>
      <p:grpSpPr>
        <a:xfrm>
          <a:off x="0" y="0"/>
          <a:ext cx="0" cy="0"/>
          <a:chOff x="0" y="0"/>
          <a:chExt cx="0" cy="0"/>
        </a:xfrm>
      </p:grpSpPr>
      <p:sp>
        <p:nvSpPr>
          <p:cNvPr id="2" name="Облако 1"/>
          <p:cNvSpPr/>
          <p:nvPr/>
        </p:nvSpPr>
        <p:spPr>
          <a:xfrm>
            <a:off x="107504" y="260648"/>
            <a:ext cx="8856984" cy="6264696"/>
          </a:xfrm>
          <a:prstGeom prst="cloud">
            <a:avLst/>
          </a:prstGeom>
          <a:blipFill>
            <a:blip r:embed="rId2"/>
            <a:tile tx="0" ty="0" sx="100000" sy="100000" flip="none" algn="tl"/>
          </a:blipFill>
          <a:scene3d>
            <a:camera prst="orthographicFront"/>
            <a:lightRig rig="threePt" dir="t"/>
          </a:scene3d>
          <a:sp3d>
            <a:bevelT w="234950" h="27305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smtClean="0">
                <a:solidFill>
                  <a:srgbClr val="FF0000"/>
                </a:solidFill>
                <a:latin typeface="Times New Roman" pitchFamily="18" charset="0"/>
                <a:cs typeface="Times New Roman" pitchFamily="18" charset="0"/>
              </a:rPr>
              <a:t>E’TIBORINGIZ UCHUN RAXMAT.</a:t>
            </a:r>
            <a:endParaRPr lang="ru-RU" sz="4000"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1386708744"/>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2">
                                            <p:txEl>
                                              <p:pRg st="0" end="0"/>
                                            </p:txEl>
                                          </p:spTgt>
                                        </p:tgtEl>
                                        <p:attrNameLst>
                                          <p:attrName>style.visibility</p:attrName>
                                        </p:attrNameLst>
                                      </p:cBhvr>
                                      <p:to>
                                        <p:strVal val="visible"/>
                                      </p:to>
                                    </p:set>
                                    <p:anim calcmode="lin" valueType="num">
                                      <p:cBhvr>
                                        <p:cTn id="15"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299</TotalTime>
  <Words>1172</Words>
  <Application>Microsoft Office PowerPoint</Application>
  <PresentationFormat>Экран (4:3)</PresentationFormat>
  <Paragraphs>59</Paragraphs>
  <Slides>24</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24</vt:i4>
      </vt:variant>
    </vt:vector>
  </HeadingPairs>
  <TitlesOfParts>
    <vt:vector size="28" baseType="lpstr">
      <vt:lpstr>Candara</vt:lpstr>
      <vt:lpstr>Symbol</vt:lpstr>
      <vt:lpstr>Times New Roman</vt:lpstr>
      <vt:lpstr>Волна</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Администратор</dc:creator>
  <cp:lastModifiedBy>Hewlett-Packard Company</cp:lastModifiedBy>
  <cp:revision>51</cp:revision>
  <dcterms:created xsi:type="dcterms:W3CDTF">2019-04-09T13:50:46Z</dcterms:created>
  <dcterms:modified xsi:type="dcterms:W3CDTF">2019-05-18T04:06:42Z</dcterms:modified>
</cp:coreProperties>
</file>