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71" r:id="rId4"/>
    <p:sldId id="272" r:id="rId5"/>
    <p:sldId id="258" r:id="rId6"/>
    <p:sldId id="259" r:id="rId7"/>
    <p:sldId id="260" r:id="rId8"/>
    <p:sldId id="261" r:id="rId9"/>
    <p:sldId id="274" r:id="rId10"/>
    <p:sldId id="262" r:id="rId11"/>
    <p:sldId id="263" r:id="rId12"/>
    <p:sldId id="264" r:id="rId13"/>
    <p:sldId id="265" r:id="rId14"/>
    <p:sldId id="266" r:id="rId15"/>
    <p:sldId id="267" r:id="rId16"/>
    <p:sldId id="275" r:id="rId17"/>
    <p:sldId id="276" r:id="rId18"/>
    <p:sldId id="277" r:id="rId19"/>
    <p:sldId id="273" r:id="rId20"/>
    <p:sldId id="268"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1B0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62" autoAdjust="0"/>
  </p:normalViewPr>
  <p:slideViewPr>
    <p:cSldViewPr>
      <p:cViewPr varScale="1">
        <p:scale>
          <a:sx n="70" d="100"/>
          <a:sy n="70" d="100"/>
        </p:scale>
        <p:origin x="-51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5" d="100"/>
          <a:sy n="65" d="100"/>
        </p:scale>
        <p:origin x="-264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C30D79-428E-48EA-A4B7-2308DBF43EF4}"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ru-RU"/>
        </a:p>
      </dgm:t>
    </dgm:pt>
    <dgm:pt modelId="{0ED9DCF3-D2BC-4BEE-A61C-A7A64031720C}" type="pres">
      <dgm:prSet presAssocID="{2FC30D79-428E-48EA-A4B7-2308DBF43EF4}" presName="Name0" presStyleCnt="0">
        <dgm:presLayoutVars>
          <dgm:chMax val="7"/>
          <dgm:dir/>
          <dgm:animLvl val="lvl"/>
          <dgm:resizeHandles val="exact"/>
        </dgm:presLayoutVars>
      </dgm:prSet>
      <dgm:spPr/>
      <dgm:t>
        <a:bodyPr/>
        <a:lstStyle/>
        <a:p>
          <a:endParaRPr lang="ru-RU"/>
        </a:p>
      </dgm:t>
    </dgm:pt>
  </dgm:ptLst>
  <dgm:cxnLst>
    <dgm:cxn modelId="{C51E29DB-574D-4C08-BCEA-B464F1B5A049}" type="presOf" srcId="{2FC30D79-428E-48EA-A4B7-2308DBF43EF4}" destId="{0ED9DCF3-D2BC-4BEE-A61C-A7A64031720C}" srcOrd="0"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428D24-488F-49BB-9A88-98DAE50419F6}" type="doc">
      <dgm:prSet loTypeId="urn:microsoft.com/office/officeart/2005/8/layout/chevron2" loCatId="list" qsTypeId="urn:microsoft.com/office/officeart/2005/8/quickstyle/simple3" qsCatId="simple" csTypeId="urn:microsoft.com/office/officeart/2005/8/colors/accent1_2" csCatId="accent1" phldr="1"/>
      <dgm:spPr/>
      <dgm:t>
        <a:bodyPr/>
        <a:lstStyle/>
        <a:p>
          <a:endParaRPr lang="ru-RU"/>
        </a:p>
      </dgm:t>
    </dgm:pt>
    <dgm:pt modelId="{D2FBE60D-0EE2-48D0-A035-5EFF20E1D88A}">
      <dgm:prSet phldrT="[Текст]"/>
      <dgm:spPr/>
      <dgm:t>
        <a:bodyPr/>
        <a:lstStyle/>
        <a:p>
          <a:r>
            <a:rPr lang="en-US" dirty="0" smtClean="0"/>
            <a:t>1</a:t>
          </a:r>
          <a:endParaRPr lang="ru-RU" dirty="0"/>
        </a:p>
      </dgm:t>
    </dgm:pt>
    <dgm:pt modelId="{6A51DEC7-B8B1-4FAB-A082-ED81C04F416D}" type="parTrans" cxnId="{D7EC4180-0BA3-4EA7-B138-0DC42DE79497}">
      <dgm:prSet/>
      <dgm:spPr/>
      <dgm:t>
        <a:bodyPr/>
        <a:lstStyle/>
        <a:p>
          <a:endParaRPr lang="ru-RU"/>
        </a:p>
      </dgm:t>
    </dgm:pt>
    <dgm:pt modelId="{28D31F21-0433-462F-BC63-EE1AE70F4119}" type="sibTrans" cxnId="{D7EC4180-0BA3-4EA7-B138-0DC42DE79497}">
      <dgm:prSet/>
      <dgm:spPr/>
      <dgm:t>
        <a:bodyPr/>
        <a:lstStyle/>
        <a:p>
          <a:endParaRPr lang="ru-RU"/>
        </a:p>
      </dgm:t>
    </dgm:pt>
    <dgm:pt modelId="{BC1EAB40-AB5E-4984-98B5-526A44DF6ED2}">
      <dgm:prSet phldrT="[Текст]" custT="1"/>
      <dgm:spPr/>
      <dgm:t>
        <a:bodyPr/>
        <a:lstStyle/>
        <a:p>
          <a:pPr algn="just"/>
          <a:r>
            <a:rPr lang="en-US" sz="1400" b="0" i="0" dirty="0" err="1" smtClean="0"/>
            <a:t>Prognoz</a:t>
          </a:r>
          <a:r>
            <a:rPr lang="en-US" sz="1400" b="0" i="0" dirty="0" smtClean="0"/>
            <a:t> </a:t>
          </a:r>
          <a:r>
            <a:rPr lang="en-US" sz="1400" b="0" i="0" dirty="0" err="1" smtClean="0"/>
            <a:t>hisob-kitoblari</a:t>
          </a:r>
          <a:r>
            <a:rPr lang="en-US" sz="1400" b="0" i="0" dirty="0" smtClean="0"/>
            <a:t> </a:t>
          </a:r>
          <a:r>
            <a:rPr lang="en-US" sz="1400" b="0" i="0" dirty="0" err="1" smtClean="0"/>
            <a:t>shuni</a:t>
          </a:r>
          <a:r>
            <a:rPr lang="en-US" sz="1400" b="0" i="0" dirty="0" smtClean="0"/>
            <a:t> </a:t>
          </a:r>
          <a:r>
            <a:rPr lang="en-US" sz="1400" b="0" i="0" dirty="0" err="1" smtClean="0"/>
            <a:t>ko’rsatmoqdaki</a:t>
          </a:r>
          <a:r>
            <a:rPr lang="en-US" sz="1400" b="0" i="0" dirty="0" smtClean="0"/>
            <a:t>, </a:t>
          </a:r>
          <a:r>
            <a:rPr lang="en-US" sz="1400" b="0" i="0" dirty="0" err="1" smtClean="0"/>
            <a:t>Rossiya</a:t>
          </a:r>
          <a:r>
            <a:rPr lang="en-US" sz="1400" b="0" i="0" dirty="0" smtClean="0"/>
            <a:t> </a:t>
          </a:r>
          <a:r>
            <a:rPr lang="en-US" sz="1400" b="0" i="0" dirty="0" err="1" smtClean="0"/>
            <a:t>aholisi</a:t>
          </a:r>
          <a:r>
            <a:rPr lang="en-US" sz="1400" b="0" i="0" dirty="0" smtClean="0"/>
            <a:t> 2050 </a:t>
          </a:r>
          <a:r>
            <a:rPr lang="en-US" sz="1400" b="0" i="0" dirty="0" err="1" smtClean="0"/>
            <a:t>yilga</a:t>
          </a:r>
          <a:r>
            <a:rPr lang="en-US" sz="1400" b="0" i="0" dirty="0" smtClean="0"/>
            <a:t> </a:t>
          </a:r>
          <a:r>
            <a:rPr lang="en-US" sz="1400" b="0" i="0" dirty="0" err="1" smtClean="0"/>
            <a:t>borib</a:t>
          </a:r>
          <a:r>
            <a:rPr lang="en-US" sz="1400" b="0" i="0" dirty="0" smtClean="0"/>
            <a:t> 116 </a:t>
          </a:r>
          <a:r>
            <a:rPr lang="en-US" sz="1400" b="0" i="0" dirty="0" err="1" smtClean="0"/>
            <a:t>mlngacha</a:t>
          </a:r>
          <a:r>
            <a:rPr lang="en-US" sz="1400" b="0" i="0" dirty="0" smtClean="0"/>
            <a:t> </a:t>
          </a:r>
          <a:r>
            <a:rPr lang="en-US" sz="1400" b="0" i="0" dirty="0" err="1" smtClean="0"/>
            <a:t>qisqarishi</a:t>
          </a:r>
          <a:r>
            <a:rPr lang="en-US" sz="1400" b="0" i="0" dirty="0" smtClean="0"/>
            <a:t> </a:t>
          </a:r>
          <a:r>
            <a:rPr lang="en-US" sz="1400" b="0" i="0" dirty="0" err="1" smtClean="0"/>
            <a:t>mumkin</a:t>
          </a:r>
          <a:r>
            <a:rPr lang="en-US" sz="1400" b="0" i="0" dirty="0" smtClean="0"/>
            <a:t>, </a:t>
          </a:r>
          <a:r>
            <a:rPr lang="en-US" sz="1400" b="0" i="0" dirty="0" err="1" smtClean="0"/>
            <a:t>bu</a:t>
          </a:r>
          <a:r>
            <a:rPr lang="en-US" sz="1400" b="0" i="0" dirty="0" smtClean="0"/>
            <a:t> </a:t>
          </a:r>
          <a:r>
            <a:rPr lang="en-US" sz="1400" b="0" i="0" dirty="0" err="1" smtClean="0"/>
            <a:t>esa</a:t>
          </a:r>
          <a:r>
            <a:rPr lang="en-US" sz="1400" b="0" i="0" dirty="0" smtClean="0"/>
            <a:t> MDH </a:t>
          </a:r>
          <a:r>
            <a:rPr lang="en-US" sz="1400" b="0" i="0" dirty="0" err="1" smtClean="0"/>
            <a:t>mamlakatlari</a:t>
          </a:r>
          <a:r>
            <a:rPr lang="en-US" sz="1400" b="0" i="0" dirty="0" smtClean="0"/>
            <a:t> </a:t>
          </a:r>
          <a:r>
            <a:rPr lang="en-US" sz="1400" b="0" i="0" dirty="0" err="1" smtClean="0"/>
            <a:t>umumiy</a:t>
          </a:r>
          <a:r>
            <a:rPr lang="en-US" sz="1400" b="0" i="0" dirty="0" smtClean="0"/>
            <a:t> </a:t>
          </a:r>
          <a:r>
            <a:rPr lang="en-US" sz="1400" b="0" i="0" dirty="0" err="1" smtClean="0"/>
            <a:t>aholisining</a:t>
          </a:r>
          <a:r>
            <a:rPr lang="en-US" sz="1400" b="0" i="0" dirty="0" smtClean="0"/>
            <a:t> 1990 </a:t>
          </a:r>
          <a:r>
            <a:rPr lang="en-US" sz="1400" b="0" i="0" dirty="0" err="1" smtClean="0"/>
            <a:t>yil</a:t>
          </a:r>
          <a:r>
            <a:rPr lang="en-US" sz="1400" b="0" i="0" dirty="0" smtClean="0"/>
            <a:t> 53% </a:t>
          </a:r>
          <a:r>
            <a:rPr lang="en-US" sz="1400" b="0" i="0" dirty="0" err="1" smtClean="0"/>
            <a:t>va</a:t>
          </a:r>
          <a:r>
            <a:rPr lang="en-US" sz="1400" b="0" i="0" dirty="0" smtClean="0"/>
            <a:t> 2010 </a:t>
          </a:r>
          <a:r>
            <a:rPr lang="en-US" sz="1400" b="0" i="0" dirty="0" err="1" smtClean="0"/>
            <a:t>yil</a:t>
          </a:r>
          <a:r>
            <a:rPr lang="en-US" sz="1400" b="0" i="0" dirty="0" smtClean="0"/>
            <a:t> 51% </a:t>
          </a:r>
          <a:r>
            <a:rPr lang="en-US" sz="1400" b="0" i="0" dirty="0" err="1" smtClean="0"/>
            <a:t>dan</a:t>
          </a:r>
          <a:r>
            <a:rPr lang="en-US" sz="1400" b="0" i="0" dirty="0" smtClean="0"/>
            <a:t> 45% </a:t>
          </a:r>
          <a:r>
            <a:rPr lang="en-US" sz="1400" b="0" i="0" dirty="0" err="1" smtClean="0"/>
            <a:t>gacha</a:t>
          </a:r>
          <a:r>
            <a:rPr lang="en-US" sz="1400" b="0" i="0" dirty="0" smtClean="0"/>
            <a:t> </a:t>
          </a:r>
          <a:r>
            <a:rPr lang="en-US" sz="1400" b="0" i="0" dirty="0" err="1" smtClean="0"/>
            <a:t>kamayishiga</a:t>
          </a:r>
          <a:r>
            <a:rPr lang="en-US" sz="1400" b="0" i="0" dirty="0" smtClean="0"/>
            <a:t> </a:t>
          </a:r>
          <a:r>
            <a:rPr lang="en-US" sz="1400" b="0" i="0" dirty="0" err="1" smtClean="0"/>
            <a:t>olib</a:t>
          </a:r>
          <a:r>
            <a:rPr lang="en-US" sz="1400" b="0" i="0" dirty="0" smtClean="0"/>
            <a:t> </a:t>
          </a:r>
          <a:r>
            <a:rPr lang="en-US" sz="1400" b="0" i="0" dirty="0" err="1" smtClean="0"/>
            <a:t>keladi.Ukraina</a:t>
          </a:r>
          <a:r>
            <a:rPr lang="en-US" sz="1400" b="0" i="0" dirty="0" smtClean="0"/>
            <a:t> </a:t>
          </a:r>
          <a:r>
            <a:rPr lang="en-US" sz="1400" b="0" i="0" dirty="0" err="1" smtClean="0"/>
            <a:t>aholisi</a:t>
          </a:r>
          <a:r>
            <a:rPr lang="en-US" sz="1400" b="0" i="0" dirty="0" smtClean="0"/>
            <a:t> son </a:t>
          </a:r>
          <a:r>
            <a:rPr lang="en-US" sz="1400" b="0" i="0" dirty="0" err="1" smtClean="0"/>
            <a:t>jihatdan</a:t>
          </a:r>
          <a:r>
            <a:rPr lang="en-US" sz="1400" b="0" i="0" dirty="0" smtClean="0"/>
            <a:t> MDH </a:t>
          </a:r>
          <a:r>
            <a:rPr lang="en-US" sz="1400" b="0" i="0" dirty="0" err="1" smtClean="0"/>
            <a:t>mamlakatlari</a:t>
          </a:r>
          <a:r>
            <a:rPr lang="en-US" sz="1400" b="0" i="0" dirty="0" smtClean="0"/>
            <a:t> </a:t>
          </a:r>
          <a:r>
            <a:rPr lang="en-US" sz="1400" b="0" i="0" dirty="0" err="1" smtClean="0"/>
            <a:t>orasida</a:t>
          </a:r>
          <a:r>
            <a:rPr lang="en-US" sz="1400" b="0" i="0" dirty="0" smtClean="0"/>
            <a:t> </a:t>
          </a:r>
          <a:r>
            <a:rPr lang="en-US" sz="1400" b="0" i="0" dirty="0" err="1" smtClean="0"/>
            <a:t>ikkinchi</a:t>
          </a:r>
          <a:r>
            <a:rPr lang="en-US" sz="1400" b="0" i="0" dirty="0" smtClean="0"/>
            <a:t> </a:t>
          </a:r>
          <a:r>
            <a:rPr lang="en-US" sz="1400" b="0" i="0" dirty="0" err="1" smtClean="0"/>
            <a:t>o’rinda</a:t>
          </a:r>
          <a:r>
            <a:rPr lang="en-US" sz="1400" b="0" i="0" dirty="0" smtClean="0"/>
            <a:t> </a:t>
          </a:r>
          <a:r>
            <a:rPr lang="en-US" sz="1400" b="0" i="0" dirty="0" err="1" smtClean="0"/>
            <a:t>bo’lib</a:t>
          </a:r>
          <a:r>
            <a:rPr lang="en-US" sz="1400" b="0" i="0" dirty="0" smtClean="0"/>
            <a:t>, 35 </a:t>
          </a:r>
          <a:r>
            <a:rPr lang="en-US" sz="1400" b="0" i="0" dirty="0" err="1" smtClean="0"/>
            <a:t>mlnni</a:t>
          </a:r>
          <a:r>
            <a:rPr lang="en-US" sz="1400" b="0" i="0" dirty="0" smtClean="0"/>
            <a:t> </a:t>
          </a:r>
          <a:r>
            <a:rPr lang="en-US" sz="1400" b="0" i="0" dirty="0" err="1" smtClean="0"/>
            <a:t>tashkil</a:t>
          </a:r>
          <a:r>
            <a:rPr lang="en-US" sz="1400" b="0" i="0" dirty="0" smtClean="0"/>
            <a:t> </a:t>
          </a:r>
          <a:r>
            <a:rPr lang="en-US" sz="1400" b="0" i="0" dirty="0" err="1" smtClean="0"/>
            <a:t>etadi</a:t>
          </a:r>
          <a:r>
            <a:rPr lang="en-US" sz="1400" b="0" i="0" dirty="0" smtClean="0"/>
            <a:t>, ammo </a:t>
          </a:r>
          <a:r>
            <a:rPr lang="en-US" sz="1400" b="0" i="0" dirty="0" err="1" smtClean="0"/>
            <a:t>tahlillar</a:t>
          </a:r>
          <a:r>
            <a:rPr lang="en-US" sz="1400" b="0" i="0" dirty="0" smtClean="0"/>
            <a:t> </a:t>
          </a:r>
          <a:r>
            <a:rPr lang="en-US" sz="1400" b="0" i="0" dirty="0" err="1" smtClean="0"/>
            <a:t>shuni</a:t>
          </a:r>
          <a:r>
            <a:rPr lang="en-US" sz="1400" b="0" i="0" dirty="0" smtClean="0"/>
            <a:t> </a:t>
          </a:r>
          <a:r>
            <a:rPr lang="en-US" sz="1400" b="0" i="0" dirty="0" err="1" smtClean="0"/>
            <a:t>ko’rsatmoqdaki</a:t>
          </a:r>
          <a:r>
            <a:rPr lang="en-US" sz="1400" b="0" i="0" dirty="0" smtClean="0"/>
            <a:t> u </a:t>
          </a:r>
          <a:r>
            <a:rPr lang="en-US" sz="1400" b="0" i="0" dirty="0" err="1" smtClean="0"/>
            <a:t>o’z</a:t>
          </a:r>
          <a:r>
            <a:rPr lang="en-US" sz="1400" b="0" i="0" dirty="0" smtClean="0"/>
            <a:t> </a:t>
          </a:r>
          <a:r>
            <a:rPr lang="en-US" sz="1400" b="0" i="0" dirty="0" err="1" smtClean="0"/>
            <a:t>o’rnini</a:t>
          </a:r>
          <a:r>
            <a:rPr lang="en-US" sz="1400" b="0" i="0" dirty="0" smtClean="0"/>
            <a:t> </a:t>
          </a:r>
          <a:r>
            <a:rPr lang="en-US" sz="1400" b="0" i="0" dirty="0" err="1" smtClean="0"/>
            <a:t>uchinchi</a:t>
          </a:r>
          <a:r>
            <a:rPr lang="en-US" sz="1400" b="0" i="0" dirty="0" smtClean="0"/>
            <a:t> </a:t>
          </a:r>
          <a:r>
            <a:rPr lang="en-US" sz="1400" b="0" i="0" dirty="0" err="1" smtClean="0"/>
            <a:t>o’ringa</a:t>
          </a:r>
          <a:r>
            <a:rPr lang="en-US" sz="1400" b="0" i="0" dirty="0" smtClean="0"/>
            <a:t> </a:t>
          </a:r>
          <a:r>
            <a:rPr lang="en-US" sz="1400" b="0" i="0" dirty="0" err="1" smtClean="0"/>
            <a:t>bo’shatib</a:t>
          </a:r>
          <a:r>
            <a:rPr lang="en-US" sz="1400" b="0" i="0" dirty="0" smtClean="0"/>
            <a:t> </a:t>
          </a:r>
          <a:r>
            <a:rPr lang="en-US" sz="1400" b="0" i="0" dirty="0" err="1" smtClean="0"/>
            <a:t>berishi</a:t>
          </a:r>
          <a:r>
            <a:rPr lang="en-US" sz="1400" b="0" i="0" dirty="0" smtClean="0"/>
            <a:t> t </a:t>
          </a:r>
          <a:r>
            <a:rPr lang="en-US" sz="1400" b="0" i="0" dirty="0" err="1" smtClean="0"/>
            <a:t>mumkin</a:t>
          </a:r>
          <a:r>
            <a:rPr lang="en-US" sz="1400" b="0" i="0" dirty="0" smtClean="0"/>
            <a:t>.</a:t>
          </a:r>
          <a:endParaRPr lang="ru-RU" sz="1400" b="0" i="0" dirty="0"/>
        </a:p>
      </dgm:t>
    </dgm:pt>
    <dgm:pt modelId="{7892758E-13EA-4862-BAB2-279903690CED}" type="parTrans" cxnId="{FAC037DF-49CB-4023-9A25-C9F69CC52E5B}">
      <dgm:prSet/>
      <dgm:spPr/>
      <dgm:t>
        <a:bodyPr/>
        <a:lstStyle/>
        <a:p>
          <a:endParaRPr lang="ru-RU"/>
        </a:p>
      </dgm:t>
    </dgm:pt>
    <dgm:pt modelId="{C0CD5883-7628-4B6E-8B34-A27747C338ED}" type="sibTrans" cxnId="{FAC037DF-49CB-4023-9A25-C9F69CC52E5B}">
      <dgm:prSet/>
      <dgm:spPr/>
      <dgm:t>
        <a:bodyPr/>
        <a:lstStyle/>
        <a:p>
          <a:endParaRPr lang="ru-RU"/>
        </a:p>
      </dgm:t>
    </dgm:pt>
    <dgm:pt modelId="{719BE0DD-F607-4A0E-8C47-6937E992A468}">
      <dgm:prSet phldrT="[Текст]"/>
      <dgm:spPr/>
      <dgm:t>
        <a:bodyPr/>
        <a:lstStyle/>
        <a:p>
          <a:r>
            <a:rPr lang="en-US" dirty="0" smtClean="0"/>
            <a:t>2</a:t>
          </a:r>
          <a:endParaRPr lang="ru-RU" dirty="0"/>
        </a:p>
      </dgm:t>
    </dgm:pt>
    <dgm:pt modelId="{46C0AE5E-A820-4606-81A6-F3C5D8E2133B}" type="parTrans" cxnId="{6D9FA3E8-055C-4F1D-A555-70EBE40955BF}">
      <dgm:prSet/>
      <dgm:spPr/>
      <dgm:t>
        <a:bodyPr/>
        <a:lstStyle/>
        <a:p>
          <a:endParaRPr lang="ru-RU"/>
        </a:p>
      </dgm:t>
    </dgm:pt>
    <dgm:pt modelId="{A8449663-5815-4BB2-9C65-823A63BD6661}" type="sibTrans" cxnId="{6D9FA3E8-055C-4F1D-A555-70EBE40955BF}">
      <dgm:prSet/>
      <dgm:spPr/>
      <dgm:t>
        <a:bodyPr/>
        <a:lstStyle/>
        <a:p>
          <a:endParaRPr lang="ru-RU"/>
        </a:p>
      </dgm:t>
    </dgm:pt>
    <dgm:pt modelId="{1FDFA03F-4DB9-42DF-8A92-E45926173EBF}">
      <dgm:prSet phldrT="[Текст]" custT="1"/>
      <dgm:spPr/>
      <dgm:t>
        <a:bodyPr/>
        <a:lstStyle/>
        <a:p>
          <a:pPr algn="just"/>
          <a:r>
            <a:rPr lang="en-US" sz="1400" dirty="0" smtClean="0"/>
            <a:t>2050-yilga </a:t>
          </a:r>
          <a:r>
            <a:rPr lang="en-US" sz="1400" dirty="0" err="1" smtClean="0"/>
            <a:t>borib</a:t>
          </a:r>
          <a:r>
            <a:rPr lang="en-US" sz="1400" dirty="0" smtClean="0"/>
            <a:t>, 36,4 </a:t>
          </a:r>
          <a:r>
            <a:rPr lang="en-US" sz="1400" dirty="0" err="1" smtClean="0"/>
            <a:t>mln</a:t>
          </a:r>
          <a:r>
            <a:rPr lang="en-US" sz="1400" dirty="0" smtClean="0"/>
            <a:t> </a:t>
          </a:r>
          <a:r>
            <a:rPr lang="en-US" sz="1400" dirty="0" err="1" smtClean="0"/>
            <a:t>aholi</a:t>
          </a:r>
          <a:r>
            <a:rPr lang="en-US" sz="1400" dirty="0" smtClean="0"/>
            <a:t> </a:t>
          </a:r>
          <a:r>
            <a:rPr lang="en-US" sz="1400" dirty="0" err="1" smtClean="0"/>
            <a:t>sonining</a:t>
          </a:r>
          <a:r>
            <a:rPr lang="en-US" sz="1400" dirty="0" smtClean="0"/>
            <a:t> </a:t>
          </a:r>
          <a:r>
            <a:rPr lang="en-US" sz="1400" dirty="0" err="1" smtClean="0"/>
            <a:t>tez</a:t>
          </a:r>
          <a:r>
            <a:rPr lang="en-US" sz="1400" dirty="0" smtClean="0"/>
            <a:t> </a:t>
          </a:r>
          <a:r>
            <a:rPr lang="en-US" sz="1400" dirty="0" err="1" smtClean="0"/>
            <a:t>sur’atlarda</a:t>
          </a:r>
          <a:r>
            <a:rPr lang="en-US" sz="1400" dirty="0" smtClean="0"/>
            <a:t> </a:t>
          </a:r>
          <a:r>
            <a:rPr lang="en-US" sz="1400" dirty="0" err="1" smtClean="0"/>
            <a:t>o’sishi</a:t>
          </a:r>
          <a:r>
            <a:rPr lang="en-US" sz="1400" dirty="0" smtClean="0"/>
            <a:t> </a:t>
          </a:r>
          <a:r>
            <a:rPr lang="en-US" sz="1400" dirty="0" err="1" smtClean="0"/>
            <a:t>bilan</a:t>
          </a:r>
          <a:r>
            <a:rPr lang="en-US" sz="1400" dirty="0" smtClean="0"/>
            <a:t> </a:t>
          </a:r>
          <a:r>
            <a:rPr lang="en-US" sz="1400" dirty="0" err="1" smtClean="0"/>
            <a:t>O’zbekiston</a:t>
          </a:r>
          <a:r>
            <a:rPr lang="en-US" sz="1400" dirty="0" smtClean="0"/>
            <a:t> </a:t>
          </a:r>
          <a:r>
            <a:rPr lang="en-US" sz="1400" dirty="0" err="1" smtClean="0"/>
            <a:t>ikkinchi</a:t>
          </a:r>
          <a:r>
            <a:rPr lang="en-US" sz="1400" dirty="0" smtClean="0"/>
            <a:t> </a:t>
          </a:r>
          <a:r>
            <a:rPr lang="en-US" sz="1400" dirty="0" err="1" smtClean="0"/>
            <a:t>o’rinni</a:t>
          </a:r>
          <a:r>
            <a:rPr lang="en-US" sz="1400" dirty="0" smtClean="0"/>
            <a:t> </a:t>
          </a:r>
          <a:r>
            <a:rPr lang="en-US" sz="1400" dirty="0" err="1" smtClean="0"/>
            <a:t>egallashi</a:t>
          </a:r>
          <a:r>
            <a:rPr lang="en-US" sz="1400" dirty="0" smtClean="0"/>
            <a:t> </a:t>
          </a:r>
          <a:r>
            <a:rPr lang="en-US" sz="1400" dirty="0" err="1" smtClean="0"/>
            <a:t>mumkin</a:t>
          </a:r>
          <a:r>
            <a:rPr lang="en-US" sz="1400" dirty="0" smtClean="0"/>
            <a:t>. </a:t>
          </a:r>
          <a:r>
            <a:rPr lang="en-US" sz="1400" dirty="0" err="1" smtClean="0"/>
            <a:t>Tojikiston</a:t>
          </a:r>
          <a:r>
            <a:rPr lang="en-US" sz="1400" dirty="0" smtClean="0"/>
            <a:t> </a:t>
          </a:r>
          <a:r>
            <a:rPr lang="en-US" sz="1400" dirty="0" err="1" smtClean="0"/>
            <a:t>aholisining</a:t>
          </a:r>
          <a:r>
            <a:rPr lang="en-US" sz="1400" dirty="0" smtClean="0"/>
            <a:t> </a:t>
          </a:r>
          <a:r>
            <a:rPr lang="en-US" sz="1400" dirty="0" err="1" smtClean="0"/>
            <a:t>tez</a:t>
          </a:r>
          <a:r>
            <a:rPr lang="en-US" sz="1400" dirty="0" smtClean="0"/>
            <a:t> </a:t>
          </a:r>
          <a:r>
            <a:rPr lang="en-US" sz="1400" dirty="0" err="1" smtClean="0"/>
            <a:t>sur’atlarda</a:t>
          </a:r>
          <a:r>
            <a:rPr lang="en-US" sz="1400" dirty="0" smtClean="0"/>
            <a:t> </a:t>
          </a:r>
          <a:r>
            <a:rPr lang="en-US" sz="1400" dirty="0" err="1" smtClean="0"/>
            <a:t>o’sishi</a:t>
          </a:r>
          <a:r>
            <a:rPr lang="en-US" sz="1400" dirty="0" smtClean="0"/>
            <a:t> </a:t>
          </a:r>
          <a:r>
            <a:rPr lang="en-US" sz="1400" dirty="0" err="1" smtClean="0"/>
            <a:t>va</a:t>
          </a:r>
          <a:r>
            <a:rPr lang="en-US" sz="1400" dirty="0" smtClean="0"/>
            <a:t> 2050 </a:t>
          </a:r>
          <a:r>
            <a:rPr lang="en-US" sz="1400" dirty="0" err="1" smtClean="0"/>
            <a:t>yilga</a:t>
          </a:r>
          <a:r>
            <a:rPr lang="en-US" sz="1400" dirty="0" smtClean="0"/>
            <a:t> </a:t>
          </a:r>
          <a:r>
            <a:rPr lang="en-US" sz="1400" dirty="0" err="1" smtClean="0"/>
            <a:t>kelib</a:t>
          </a:r>
          <a:r>
            <a:rPr lang="en-US" sz="1400" dirty="0" smtClean="0"/>
            <a:t> 11 </a:t>
          </a:r>
          <a:r>
            <a:rPr lang="en-US" sz="1400" dirty="0" err="1" smtClean="0"/>
            <a:t>mlnga</a:t>
          </a:r>
          <a:r>
            <a:rPr lang="en-US" sz="1400" dirty="0" smtClean="0"/>
            <a:t> </a:t>
          </a:r>
          <a:r>
            <a:rPr lang="en-US" sz="1400" dirty="0" err="1" smtClean="0"/>
            <a:t>yetishi</a:t>
          </a:r>
          <a:r>
            <a:rPr lang="en-US" sz="1400" dirty="0" smtClean="0"/>
            <a:t> </a:t>
          </a:r>
          <a:r>
            <a:rPr lang="en-US" sz="1400" dirty="0" err="1" smtClean="0"/>
            <a:t>mumkin</a:t>
          </a:r>
          <a:r>
            <a:rPr lang="en-US" sz="1400" dirty="0" smtClean="0"/>
            <a:t>. Bu </a:t>
          </a:r>
          <a:r>
            <a:rPr lang="en-US" sz="1400" dirty="0" err="1" smtClean="0"/>
            <a:t>kabi</a:t>
          </a:r>
          <a:r>
            <a:rPr lang="en-US" sz="1400" dirty="0" smtClean="0"/>
            <a:t> </a:t>
          </a:r>
          <a:r>
            <a:rPr lang="en-US" sz="1400" dirty="0" err="1" smtClean="0"/>
            <a:t>holat</a:t>
          </a:r>
          <a:r>
            <a:rPr lang="en-US" sz="1400" dirty="0" smtClean="0"/>
            <a:t> </a:t>
          </a:r>
          <a:r>
            <a:rPr lang="en-US" sz="1400" dirty="0" err="1" smtClean="0"/>
            <a:t>asrning</a:t>
          </a:r>
          <a:r>
            <a:rPr lang="en-US" sz="1400" dirty="0" smtClean="0"/>
            <a:t> </a:t>
          </a:r>
          <a:r>
            <a:rPr lang="en-US" sz="1400" dirty="0" err="1" smtClean="0"/>
            <a:t>o’rtalarida</a:t>
          </a:r>
          <a:r>
            <a:rPr lang="en-US" sz="1400" dirty="0" smtClean="0"/>
            <a:t> </a:t>
          </a:r>
          <a:r>
            <a:rPr lang="en-US" sz="1400" dirty="0" err="1" smtClean="0"/>
            <a:t>Qozog’iston</a:t>
          </a:r>
          <a:r>
            <a:rPr lang="en-US" sz="1400" dirty="0" smtClean="0"/>
            <a:t> </a:t>
          </a:r>
          <a:r>
            <a:rPr lang="en-US" sz="1400" dirty="0" err="1" smtClean="0"/>
            <a:t>aholi</a:t>
          </a:r>
          <a:r>
            <a:rPr lang="en-US" sz="1400" dirty="0" smtClean="0"/>
            <a:t> </a:t>
          </a:r>
          <a:r>
            <a:rPr lang="en-US" sz="1400" dirty="0" err="1" smtClean="0"/>
            <a:t>sonining</a:t>
          </a:r>
          <a:r>
            <a:rPr lang="en-US" sz="1400" dirty="0" smtClean="0"/>
            <a:t> </a:t>
          </a:r>
          <a:r>
            <a:rPr lang="en-US" sz="1400" dirty="0" err="1" smtClean="0"/>
            <a:t>barqaror</a:t>
          </a:r>
          <a:r>
            <a:rPr lang="en-US" sz="1400" dirty="0" smtClean="0"/>
            <a:t> </a:t>
          </a:r>
          <a:r>
            <a:rPr lang="en-US" sz="1400" dirty="0" err="1" smtClean="0"/>
            <a:t>o’sishi</a:t>
          </a:r>
          <a:r>
            <a:rPr lang="en-US" sz="1400" dirty="0" smtClean="0"/>
            <a:t> </a:t>
          </a:r>
          <a:r>
            <a:rPr lang="en-US" sz="1400" dirty="0" err="1" smtClean="0"/>
            <a:t>natijasida</a:t>
          </a:r>
          <a:r>
            <a:rPr lang="en-US" sz="1400" dirty="0" smtClean="0"/>
            <a:t> 18 </a:t>
          </a:r>
          <a:r>
            <a:rPr lang="en-US" sz="1400" dirty="0" err="1" smtClean="0"/>
            <a:t>mlnga</a:t>
          </a:r>
          <a:r>
            <a:rPr lang="en-US" sz="1400" dirty="0" smtClean="0"/>
            <a:t> </a:t>
          </a:r>
          <a:r>
            <a:rPr lang="en-US" sz="1400" dirty="0" err="1" smtClean="0"/>
            <a:t>yetishi</a:t>
          </a:r>
          <a:r>
            <a:rPr lang="en-US" sz="1400" dirty="0" smtClean="0"/>
            <a:t> </a:t>
          </a:r>
          <a:r>
            <a:rPr lang="en-US" sz="1400" dirty="0" err="1" smtClean="0"/>
            <a:t>kuzatilmoqdaki</a:t>
          </a:r>
          <a:r>
            <a:rPr lang="en-US" sz="1400" dirty="0" smtClean="0"/>
            <a:t>, u </a:t>
          </a:r>
          <a:r>
            <a:rPr lang="en-US" sz="1400" dirty="0" err="1" smtClean="0"/>
            <a:t>o’zining</a:t>
          </a:r>
          <a:r>
            <a:rPr lang="en-US" sz="1400" dirty="0" smtClean="0"/>
            <a:t> </a:t>
          </a:r>
          <a:r>
            <a:rPr lang="en-US" sz="1400" dirty="0" err="1" smtClean="0"/>
            <a:t>aholi</a:t>
          </a:r>
          <a:r>
            <a:rPr lang="en-US" sz="1400" dirty="0" smtClean="0"/>
            <a:t> </a:t>
          </a:r>
          <a:r>
            <a:rPr lang="en-US" sz="1400" dirty="0" err="1" smtClean="0"/>
            <a:t>soni</a:t>
          </a:r>
          <a:r>
            <a:rPr lang="en-US" sz="1400" dirty="0" smtClean="0"/>
            <a:t> </a:t>
          </a:r>
          <a:r>
            <a:rPr lang="en-US" sz="1400" dirty="0" err="1" smtClean="0"/>
            <a:t>jihati</a:t>
          </a:r>
          <a:r>
            <a:rPr lang="en-US" sz="1400" dirty="0" smtClean="0"/>
            <a:t> </a:t>
          </a:r>
          <a:r>
            <a:rPr lang="en-US" sz="1400" dirty="0" err="1" smtClean="0"/>
            <a:t>bo’yicha</a:t>
          </a:r>
          <a:r>
            <a:rPr lang="en-US" sz="1400" dirty="0" smtClean="0"/>
            <a:t> </a:t>
          </a:r>
          <a:r>
            <a:rPr lang="en-US" sz="1400" dirty="0" err="1" smtClean="0"/>
            <a:t>to’rtinchi</a:t>
          </a:r>
          <a:r>
            <a:rPr lang="en-US" sz="1400" dirty="0" smtClean="0"/>
            <a:t> </a:t>
          </a:r>
          <a:r>
            <a:rPr lang="en-US" sz="1400" dirty="0" err="1" smtClean="0"/>
            <a:t>o’rnini</a:t>
          </a:r>
          <a:r>
            <a:rPr lang="en-US" sz="1400" dirty="0" smtClean="0"/>
            <a:t> </a:t>
          </a:r>
          <a:r>
            <a:rPr lang="en-US" sz="1400" dirty="0" err="1" smtClean="0"/>
            <a:t>dadillik</a:t>
          </a:r>
          <a:r>
            <a:rPr lang="en-US" sz="1400" dirty="0" smtClean="0"/>
            <a:t> </a:t>
          </a:r>
          <a:r>
            <a:rPr lang="en-US" sz="1400" dirty="0" err="1" smtClean="0"/>
            <a:t>bilan</a:t>
          </a:r>
          <a:r>
            <a:rPr lang="en-US" sz="1400" dirty="0" smtClean="0"/>
            <a:t> </a:t>
          </a:r>
          <a:r>
            <a:rPr lang="en-US" sz="1400" dirty="0" err="1" smtClean="0"/>
            <a:t>egallab</a:t>
          </a:r>
          <a:r>
            <a:rPr lang="en-US" sz="1400" dirty="0" smtClean="0"/>
            <a:t> </a:t>
          </a:r>
          <a:r>
            <a:rPr lang="en-US" sz="1400" dirty="0" err="1" smtClean="0"/>
            <a:t>turadi</a:t>
          </a:r>
          <a:r>
            <a:rPr lang="en-US" sz="1400" dirty="0" smtClean="0"/>
            <a:t>.</a:t>
          </a:r>
          <a:endParaRPr lang="ru-RU" sz="1400" dirty="0"/>
        </a:p>
      </dgm:t>
    </dgm:pt>
    <dgm:pt modelId="{C5D4FF7B-E96E-4A65-93AE-738E6FEA7C09}" type="parTrans" cxnId="{44E5053E-AE81-44FC-8DE8-720E11767FC6}">
      <dgm:prSet/>
      <dgm:spPr/>
      <dgm:t>
        <a:bodyPr/>
        <a:lstStyle/>
        <a:p>
          <a:endParaRPr lang="ru-RU"/>
        </a:p>
      </dgm:t>
    </dgm:pt>
    <dgm:pt modelId="{02D1D7C3-4A6F-48DF-B852-A8A0862CC55A}" type="sibTrans" cxnId="{44E5053E-AE81-44FC-8DE8-720E11767FC6}">
      <dgm:prSet/>
      <dgm:spPr/>
      <dgm:t>
        <a:bodyPr/>
        <a:lstStyle/>
        <a:p>
          <a:endParaRPr lang="ru-RU"/>
        </a:p>
      </dgm:t>
    </dgm:pt>
    <dgm:pt modelId="{9F827311-83B0-43B6-B0BE-B24700C4A844}">
      <dgm:prSet phldrT="[Текст]"/>
      <dgm:spPr/>
      <dgm:t>
        <a:bodyPr/>
        <a:lstStyle/>
        <a:p>
          <a:pPr algn="just"/>
          <a:r>
            <a:rPr lang="en-US" dirty="0" err="1" smtClean="0"/>
            <a:t>Albatta</a:t>
          </a:r>
          <a:r>
            <a:rPr lang="en-US" dirty="0" smtClean="0"/>
            <a:t>, </a:t>
          </a:r>
          <a:r>
            <a:rPr lang="en-US" dirty="0" err="1" smtClean="0"/>
            <a:t>bu</a:t>
          </a:r>
          <a:r>
            <a:rPr lang="en-US" dirty="0" smtClean="0"/>
            <a:t> </a:t>
          </a:r>
          <a:r>
            <a:rPr lang="en-US" dirty="0" err="1" smtClean="0"/>
            <a:t>kelgusida</a:t>
          </a:r>
          <a:r>
            <a:rPr lang="en-US" dirty="0" smtClean="0"/>
            <a:t> MDH </a:t>
          </a:r>
          <a:r>
            <a:rPr lang="en-US" dirty="0" err="1" smtClean="0"/>
            <a:t>mamlakatlarining</a:t>
          </a:r>
          <a:r>
            <a:rPr lang="en-US" dirty="0" smtClean="0"/>
            <a:t> </a:t>
          </a:r>
          <a:r>
            <a:rPr lang="en-US" dirty="0" err="1" smtClean="0"/>
            <a:t>demografik</a:t>
          </a:r>
          <a:r>
            <a:rPr lang="en-US" dirty="0" smtClean="0"/>
            <a:t> </a:t>
          </a:r>
          <a:r>
            <a:rPr lang="en-US" dirty="0" err="1" smtClean="0"/>
            <a:t>turdagi</a:t>
          </a:r>
          <a:r>
            <a:rPr lang="en-US" dirty="0" smtClean="0"/>
            <a:t> </a:t>
          </a:r>
          <a:r>
            <a:rPr lang="en-US" dirty="0" err="1" smtClean="0"/>
            <a:t>imkoniyatlaridan</a:t>
          </a:r>
          <a:r>
            <a:rPr lang="en-US" dirty="0" smtClean="0"/>
            <a:t> </a:t>
          </a:r>
          <a:r>
            <a:rPr lang="en-US" dirty="0" err="1" smtClean="0"/>
            <a:t>biridir</a:t>
          </a:r>
          <a:r>
            <a:rPr lang="en-US" dirty="0" smtClean="0"/>
            <a:t>. Bu </a:t>
          </a:r>
          <a:r>
            <a:rPr lang="en-US" dirty="0" err="1" smtClean="0"/>
            <a:t>esa</a:t>
          </a:r>
          <a:r>
            <a:rPr lang="en-US" dirty="0" smtClean="0"/>
            <a:t> </a:t>
          </a:r>
          <a:r>
            <a:rPr lang="en-US" dirty="0" err="1" smtClean="0"/>
            <a:t>mamlakatlar</a:t>
          </a:r>
          <a:r>
            <a:rPr lang="en-US" dirty="0" smtClean="0"/>
            <a:t> </a:t>
          </a:r>
          <a:r>
            <a:rPr lang="en-US" dirty="0" err="1" smtClean="0"/>
            <a:t>o’rtasidagi</a:t>
          </a:r>
          <a:r>
            <a:rPr lang="en-US" dirty="0" smtClean="0"/>
            <a:t> </a:t>
          </a:r>
          <a:r>
            <a:rPr lang="en-US" dirty="0" err="1" smtClean="0"/>
            <a:t>o’zaro</a:t>
          </a:r>
          <a:r>
            <a:rPr lang="en-US" dirty="0" smtClean="0"/>
            <a:t> </a:t>
          </a:r>
          <a:r>
            <a:rPr lang="en-US" dirty="0" err="1" smtClean="0"/>
            <a:t>mehnat</a:t>
          </a:r>
          <a:r>
            <a:rPr lang="en-US" dirty="0" smtClean="0"/>
            <a:t> </a:t>
          </a:r>
          <a:r>
            <a:rPr lang="en-US" dirty="0" err="1" smtClean="0"/>
            <a:t>resurslari</a:t>
          </a:r>
          <a:r>
            <a:rPr lang="en-US" dirty="0" smtClean="0"/>
            <a:t> </a:t>
          </a:r>
          <a:r>
            <a:rPr lang="en-US" dirty="0" err="1" smtClean="0"/>
            <a:t>eksportini</a:t>
          </a:r>
          <a:r>
            <a:rPr lang="en-US" dirty="0" smtClean="0"/>
            <a:t> </a:t>
          </a:r>
          <a:r>
            <a:rPr lang="en-US" dirty="0" err="1" smtClean="0"/>
            <a:t>ishlab</a:t>
          </a:r>
          <a:r>
            <a:rPr lang="en-US" dirty="0" smtClean="0"/>
            <a:t> </a:t>
          </a:r>
          <a:r>
            <a:rPr lang="en-US" dirty="0" err="1" smtClean="0"/>
            <a:t>chiqarishning</a:t>
          </a:r>
          <a:r>
            <a:rPr lang="en-US" dirty="0" smtClean="0"/>
            <a:t> </a:t>
          </a:r>
          <a:r>
            <a:rPr lang="en-US" dirty="0" err="1" smtClean="0"/>
            <a:t>turli</a:t>
          </a:r>
          <a:r>
            <a:rPr lang="en-US" dirty="0" smtClean="0"/>
            <a:t> </a:t>
          </a:r>
          <a:r>
            <a:rPr lang="en-US" dirty="0" err="1" smtClean="0"/>
            <a:t>sohalaridagi</a:t>
          </a:r>
          <a:r>
            <a:rPr lang="en-US" dirty="0" smtClean="0"/>
            <a:t> </a:t>
          </a:r>
          <a:r>
            <a:rPr lang="en-US" dirty="0" err="1" smtClean="0"/>
            <a:t>aholi</a:t>
          </a:r>
          <a:r>
            <a:rPr lang="en-US" dirty="0" smtClean="0"/>
            <a:t> </a:t>
          </a:r>
          <a:r>
            <a:rPr lang="en-US" dirty="0" err="1" smtClean="0"/>
            <a:t>evaziga</a:t>
          </a:r>
          <a:r>
            <a:rPr lang="en-US" dirty="0" smtClean="0"/>
            <a:t> </a:t>
          </a:r>
          <a:r>
            <a:rPr lang="en-US" dirty="0" err="1" smtClean="0"/>
            <a:t>ta’minlashning</a:t>
          </a:r>
          <a:r>
            <a:rPr lang="en-US" dirty="0" smtClean="0"/>
            <a:t> </a:t>
          </a:r>
          <a:r>
            <a:rPr lang="en-US" dirty="0" err="1" smtClean="0"/>
            <a:t>qulay</a:t>
          </a:r>
          <a:r>
            <a:rPr lang="en-US" dirty="0" smtClean="0"/>
            <a:t> </a:t>
          </a:r>
          <a:r>
            <a:rPr lang="en-US" dirty="0" err="1" smtClean="0"/>
            <a:t>turlaridan</a:t>
          </a:r>
          <a:r>
            <a:rPr lang="en-US" dirty="0" smtClean="0"/>
            <a:t> </a:t>
          </a:r>
          <a:r>
            <a:rPr lang="en-US" dirty="0" err="1" smtClean="0"/>
            <a:t>biridir</a:t>
          </a:r>
          <a:endParaRPr lang="ru-RU" dirty="0"/>
        </a:p>
      </dgm:t>
    </dgm:pt>
    <dgm:pt modelId="{570E264B-103D-4725-B400-E140BF1FABEA}" type="sibTrans" cxnId="{C1C0E724-1943-4777-B766-27E8A4A258B4}">
      <dgm:prSet/>
      <dgm:spPr/>
      <dgm:t>
        <a:bodyPr/>
        <a:lstStyle/>
        <a:p>
          <a:endParaRPr lang="ru-RU"/>
        </a:p>
      </dgm:t>
    </dgm:pt>
    <dgm:pt modelId="{06456A14-0880-49AA-8080-468EA5FC98C2}" type="parTrans" cxnId="{C1C0E724-1943-4777-B766-27E8A4A258B4}">
      <dgm:prSet/>
      <dgm:spPr/>
      <dgm:t>
        <a:bodyPr/>
        <a:lstStyle/>
        <a:p>
          <a:endParaRPr lang="ru-RU"/>
        </a:p>
      </dgm:t>
    </dgm:pt>
    <dgm:pt modelId="{C868F811-A621-4A84-9443-18F2342D8160}">
      <dgm:prSet phldrT="[Текст]"/>
      <dgm:spPr/>
      <dgm:t>
        <a:bodyPr/>
        <a:lstStyle/>
        <a:p>
          <a:r>
            <a:rPr lang="en-US" dirty="0" smtClean="0"/>
            <a:t>3</a:t>
          </a:r>
          <a:endParaRPr lang="ru-RU" dirty="0"/>
        </a:p>
      </dgm:t>
    </dgm:pt>
    <dgm:pt modelId="{26B771E5-2AC1-40E4-BB17-5CF47335FCAE}" type="sibTrans" cxnId="{1E6138E0-EF3C-4115-806D-438FA53227CE}">
      <dgm:prSet/>
      <dgm:spPr/>
      <dgm:t>
        <a:bodyPr/>
        <a:lstStyle/>
        <a:p>
          <a:endParaRPr lang="ru-RU"/>
        </a:p>
      </dgm:t>
    </dgm:pt>
    <dgm:pt modelId="{244557C2-D295-44C1-8865-A0C269480625}" type="parTrans" cxnId="{1E6138E0-EF3C-4115-806D-438FA53227CE}">
      <dgm:prSet/>
      <dgm:spPr/>
      <dgm:t>
        <a:bodyPr/>
        <a:lstStyle/>
        <a:p>
          <a:endParaRPr lang="ru-RU"/>
        </a:p>
      </dgm:t>
    </dgm:pt>
    <dgm:pt modelId="{D1C17A46-56C3-492E-AD9E-3E85452A0337}" type="pres">
      <dgm:prSet presAssocID="{79428D24-488F-49BB-9A88-98DAE50419F6}" presName="linearFlow" presStyleCnt="0">
        <dgm:presLayoutVars>
          <dgm:dir/>
          <dgm:animLvl val="lvl"/>
          <dgm:resizeHandles val="exact"/>
        </dgm:presLayoutVars>
      </dgm:prSet>
      <dgm:spPr/>
      <dgm:t>
        <a:bodyPr/>
        <a:lstStyle/>
        <a:p>
          <a:endParaRPr lang="ru-RU"/>
        </a:p>
      </dgm:t>
    </dgm:pt>
    <dgm:pt modelId="{48DACB47-541A-404D-9847-EF1527FAF072}" type="pres">
      <dgm:prSet presAssocID="{D2FBE60D-0EE2-48D0-A035-5EFF20E1D88A}" presName="composite" presStyleCnt="0"/>
      <dgm:spPr/>
    </dgm:pt>
    <dgm:pt modelId="{6B84E78A-FC28-45E9-9398-B3AB18DEBE1D}" type="pres">
      <dgm:prSet presAssocID="{D2FBE60D-0EE2-48D0-A035-5EFF20E1D88A}" presName="parentText" presStyleLbl="alignNode1" presStyleIdx="0" presStyleCnt="3">
        <dgm:presLayoutVars>
          <dgm:chMax val="1"/>
          <dgm:bulletEnabled val="1"/>
        </dgm:presLayoutVars>
      </dgm:prSet>
      <dgm:spPr/>
      <dgm:t>
        <a:bodyPr/>
        <a:lstStyle/>
        <a:p>
          <a:endParaRPr lang="ru-RU"/>
        </a:p>
      </dgm:t>
    </dgm:pt>
    <dgm:pt modelId="{E76673BA-AB06-4479-8EA3-BC45189F5F20}" type="pres">
      <dgm:prSet presAssocID="{D2FBE60D-0EE2-48D0-A035-5EFF20E1D88A}" presName="descendantText" presStyleLbl="alignAcc1" presStyleIdx="0" presStyleCnt="3">
        <dgm:presLayoutVars>
          <dgm:bulletEnabled val="1"/>
        </dgm:presLayoutVars>
      </dgm:prSet>
      <dgm:spPr/>
      <dgm:t>
        <a:bodyPr/>
        <a:lstStyle/>
        <a:p>
          <a:endParaRPr lang="ru-RU"/>
        </a:p>
      </dgm:t>
    </dgm:pt>
    <dgm:pt modelId="{A6941988-970B-4CB1-B896-8A64C42DCC1F}" type="pres">
      <dgm:prSet presAssocID="{28D31F21-0433-462F-BC63-EE1AE70F4119}" presName="sp" presStyleCnt="0"/>
      <dgm:spPr/>
    </dgm:pt>
    <dgm:pt modelId="{100B30A0-86A1-451F-B44C-5E89775F13E6}" type="pres">
      <dgm:prSet presAssocID="{719BE0DD-F607-4A0E-8C47-6937E992A468}" presName="composite" presStyleCnt="0"/>
      <dgm:spPr/>
    </dgm:pt>
    <dgm:pt modelId="{D4DDF4D0-0681-4BBE-9DEC-0BF8B1A74361}" type="pres">
      <dgm:prSet presAssocID="{719BE0DD-F607-4A0E-8C47-6937E992A468}" presName="parentText" presStyleLbl="alignNode1" presStyleIdx="1" presStyleCnt="3">
        <dgm:presLayoutVars>
          <dgm:chMax val="1"/>
          <dgm:bulletEnabled val="1"/>
        </dgm:presLayoutVars>
      </dgm:prSet>
      <dgm:spPr/>
      <dgm:t>
        <a:bodyPr/>
        <a:lstStyle/>
        <a:p>
          <a:endParaRPr lang="ru-RU"/>
        </a:p>
      </dgm:t>
    </dgm:pt>
    <dgm:pt modelId="{2B9BE940-38D5-4764-B098-B1D34D1AE85A}" type="pres">
      <dgm:prSet presAssocID="{719BE0DD-F607-4A0E-8C47-6937E992A468}" presName="descendantText" presStyleLbl="alignAcc1" presStyleIdx="1" presStyleCnt="3">
        <dgm:presLayoutVars>
          <dgm:bulletEnabled val="1"/>
        </dgm:presLayoutVars>
      </dgm:prSet>
      <dgm:spPr/>
      <dgm:t>
        <a:bodyPr/>
        <a:lstStyle/>
        <a:p>
          <a:endParaRPr lang="ru-RU"/>
        </a:p>
      </dgm:t>
    </dgm:pt>
    <dgm:pt modelId="{5DB336E5-F312-4531-8013-96212C8FA99C}" type="pres">
      <dgm:prSet presAssocID="{A8449663-5815-4BB2-9C65-823A63BD6661}" presName="sp" presStyleCnt="0"/>
      <dgm:spPr/>
    </dgm:pt>
    <dgm:pt modelId="{1A274D7B-1402-4A24-9B3A-BA6F41463D51}" type="pres">
      <dgm:prSet presAssocID="{C868F811-A621-4A84-9443-18F2342D8160}" presName="composite" presStyleCnt="0"/>
      <dgm:spPr/>
    </dgm:pt>
    <dgm:pt modelId="{84042463-91DA-42F7-B273-7A42933B00DA}" type="pres">
      <dgm:prSet presAssocID="{C868F811-A621-4A84-9443-18F2342D8160}" presName="parentText" presStyleLbl="alignNode1" presStyleIdx="2" presStyleCnt="3">
        <dgm:presLayoutVars>
          <dgm:chMax val="1"/>
          <dgm:bulletEnabled val="1"/>
        </dgm:presLayoutVars>
      </dgm:prSet>
      <dgm:spPr/>
      <dgm:t>
        <a:bodyPr/>
        <a:lstStyle/>
        <a:p>
          <a:endParaRPr lang="ru-RU"/>
        </a:p>
      </dgm:t>
    </dgm:pt>
    <dgm:pt modelId="{F3D82AA6-1368-4508-857A-C8645E44088B}" type="pres">
      <dgm:prSet presAssocID="{C868F811-A621-4A84-9443-18F2342D8160}" presName="descendantText" presStyleLbl="alignAcc1" presStyleIdx="2" presStyleCnt="3">
        <dgm:presLayoutVars>
          <dgm:bulletEnabled val="1"/>
        </dgm:presLayoutVars>
      </dgm:prSet>
      <dgm:spPr/>
      <dgm:t>
        <a:bodyPr/>
        <a:lstStyle/>
        <a:p>
          <a:endParaRPr lang="ru-RU"/>
        </a:p>
      </dgm:t>
    </dgm:pt>
  </dgm:ptLst>
  <dgm:cxnLst>
    <dgm:cxn modelId="{C1C0E724-1943-4777-B766-27E8A4A258B4}" srcId="{C868F811-A621-4A84-9443-18F2342D8160}" destId="{9F827311-83B0-43B6-B0BE-B24700C4A844}" srcOrd="0" destOrd="0" parTransId="{06456A14-0880-49AA-8080-468EA5FC98C2}" sibTransId="{570E264B-103D-4725-B400-E140BF1FABEA}"/>
    <dgm:cxn modelId="{1E6138E0-EF3C-4115-806D-438FA53227CE}" srcId="{79428D24-488F-49BB-9A88-98DAE50419F6}" destId="{C868F811-A621-4A84-9443-18F2342D8160}" srcOrd="2" destOrd="0" parTransId="{244557C2-D295-44C1-8865-A0C269480625}" sibTransId="{26B771E5-2AC1-40E4-BB17-5CF47335FCAE}"/>
    <dgm:cxn modelId="{071A1C66-C910-4E33-974C-4C6A276BCC9F}" type="presOf" srcId="{BC1EAB40-AB5E-4984-98B5-526A44DF6ED2}" destId="{E76673BA-AB06-4479-8EA3-BC45189F5F20}" srcOrd="0" destOrd="0" presId="urn:microsoft.com/office/officeart/2005/8/layout/chevron2"/>
    <dgm:cxn modelId="{29359CB3-A2A1-43EE-9171-267F1A05462C}" type="presOf" srcId="{9F827311-83B0-43B6-B0BE-B24700C4A844}" destId="{F3D82AA6-1368-4508-857A-C8645E44088B}" srcOrd="0" destOrd="0" presId="urn:microsoft.com/office/officeart/2005/8/layout/chevron2"/>
    <dgm:cxn modelId="{6D9FA3E8-055C-4F1D-A555-70EBE40955BF}" srcId="{79428D24-488F-49BB-9A88-98DAE50419F6}" destId="{719BE0DD-F607-4A0E-8C47-6937E992A468}" srcOrd="1" destOrd="0" parTransId="{46C0AE5E-A820-4606-81A6-F3C5D8E2133B}" sibTransId="{A8449663-5815-4BB2-9C65-823A63BD6661}"/>
    <dgm:cxn modelId="{65013D2A-3738-49AA-908E-0705CB06EC8B}" type="presOf" srcId="{D2FBE60D-0EE2-48D0-A035-5EFF20E1D88A}" destId="{6B84E78A-FC28-45E9-9398-B3AB18DEBE1D}" srcOrd="0" destOrd="0" presId="urn:microsoft.com/office/officeart/2005/8/layout/chevron2"/>
    <dgm:cxn modelId="{543B24B7-F554-4E9B-BE30-060AE8958303}" type="presOf" srcId="{719BE0DD-F607-4A0E-8C47-6937E992A468}" destId="{D4DDF4D0-0681-4BBE-9DEC-0BF8B1A74361}" srcOrd="0" destOrd="0" presId="urn:microsoft.com/office/officeart/2005/8/layout/chevron2"/>
    <dgm:cxn modelId="{9B21FE62-C0BF-4ECE-AF41-8F7FD5F0E0A1}" type="presOf" srcId="{79428D24-488F-49BB-9A88-98DAE50419F6}" destId="{D1C17A46-56C3-492E-AD9E-3E85452A0337}" srcOrd="0" destOrd="0" presId="urn:microsoft.com/office/officeart/2005/8/layout/chevron2"/>
    <dgm:cxn modelId="{33338D5A-A0E2-435E-ADE3-B7AC30872649}" type="presOf" srcId="{1FDFA03F-4DB9-42DF-8A92-E45926173EBF}" destId="{2B9BE940-38D5-4764-B098-B1D34D1AE85A}" srcOrd="0" destOrd="0" presId="urn:microsoft.com/office/officeart/2005/8/layout/chevron2"/>
    <dgm:cxn modelId="{44E5053E-AE81-44FC-8DE8-720E11767FC6}" srcId="{719BE0DD-F607-4A0E-8C47-6937E992A468}" destId="{1FDFA03F-4DB9-42DF-8A92-E45926173EBF}" srcOrd="0" destOrd="0" parTransId="{C5D4FF7B-E96E-4A65-93AE-738E6FEA7C09}" sibTransId="{02D1D7C3-4A6F-48DF-B852-A8A0862CC55A}"/>
    <dgm:cxn modelId="{D7EC4180-0BA3-4EA7-B138-0DC42DE79497}" srcId="{79428D24-488F-49BB-9A88-98DAE50419F6}" destId="{D2FBE60D-0EE2-48D0-A035-5EFF20E1D88A}" srcOrd="0" destOrd="0" parTransId="{6A51DEC7-B8B1-4FAB-A082-ED81C04F416D}" sibTransId="{28D31F21-0433-462F-BC63-EE1AE70F4119}"/>
    <dgm:cxn modelId="{E05E76BC-559E-4169-9095-5A54ADBD6737}" type="presOf" srcId="{C868F811-A621-4A84-9443-18F2342D8160}" destId="{84042463-91DA-42F7-B273-7A42933B00DA}" srcOrd="0" destOrd="0" presId="urn:microsoft.com/office/officeart/2005/8/layout/chevron2"/>
    <dgm:cxn modelId="{FAC037DF-49CB-4023-9A25-C9F69CC52E5B}" srcId="{D2FBE60D-0EE2-48D0-A035-5EFF20E1D88A}" destId="{BC1EAB40-AB5E-4984-98B5-526A44DF6ED2}" srcOrd="0" destOrd="0" parTransId="{7892758E-13EA-4862-BAB2-279903690CED}" sibTransId="{C0CD5883-7628-4B6E-8B34-A27747C338ED}"/>
    <dgm:cxn modelId="{E2847198-920D-4847-8A38-B1F9838207D6}" type="presParOf" srcId="{D1C17A46-56C3-492E-AD9E-3E85452A0337}" destId="{48DACB47-541A-404D-9847-EF1527FAF072}" srcOrd="0" destOrd="0" presId="urn:microsoft.com/office/officeart/2005/8/layout/chevron2"/>
    <dgm:cxn modelId="{9DB0BBDC-5CEE-45F3-A92F-E61E86E04A64}" type="presParOf" srcId="{48DACB47-541A-404D-9847-EF1527FAF072}" destId="{6B84E78A-FC28-45E9-9398-B3AB18DEBE1D}" srcOrd="0" destOrd="0" presId="urn:microsoft.com/office/officeart/2005/8/layout/chevron2"/>
    <dgm:cxn modelId="{A5E29C00-2DCA-4E29-8080-5562EABEA20D}" type="presParOf" srcId="{48DACB47-541A-404D-9847-EF1527FAF072}" destId="{E76673BA-AB06-4479-8EA3-BC45189F5F20}" srcOrd="1" destOrd="0" presId="urn:microsoft.com/office/officeart/2005/8/layout/chevron2"/>
    <dgm:cxn modelId="{663B2833-22EF-4B2B-8C35-A385A0898C3F}" type="presParOf" srcId="{D1C17A46-56C3-492E-AD9E-3E85452A0337}" destId="{A6941988-970B-4CB1-B896-8A64C42DCC1F}" srcOrd="1" destOrd="0" presId="urn:microsoft.com/office/officeart/2005/8/layout/chevron2"/>
    <dgm:cxn modelId="{A6B3AFBB-CCE2-4F12-B2D1-1562F63C3B6F}" type="presParOf" srcId="{D1C17A46-56C3-492E-AD9E-3E85452A0337}" destId="{100B30A0-86A1-451F-B44C-5E89775F13E6}" srcOrd="2" destOrd="0" presId="urn:microsoft.com/office/officeart/2005/8/layout/chevron2"/>
    <dgm:cxn modelId="{D1754C3D-8704-451F-B107-C495E7A69AD9}" type="presParOf" srcId="{100B30A0-86A1-451F-B44C-5E89775F13E6}" destId="{D4DDF4D0-0681-4BBE-9DEC-0BF8B1A74361}" srcOrd="0" destOrd="0" presId="urn:microsoft.com/office/officeart/2005/8/layout/chevron2"/>
    <dgm:cxn modelId="{66671D52-4757-4502-88A0-D6FE0570D7A5}" type="presParOf" srcId="{100B30A0-86A1-451F-B44C-5E89775F13E6}" destId="{2B9BE940-38D5-4764-B098-B1D34D1AE85A}" srcOrd="1" destOrd="0" presId="urn:microsoft.com/office/officeart/2005/8/layout/chevron2"/>
    <dgm:cxn modelId="{33063340-DE94-453F-85F6-5CBDE34149EF}" type="presParOf" srcId="{D1C17A46-56C3-492E-AD9E-3E85452A0337}" destId="{5DB336E5-F312-4531-8013-96212C8FA99C}" srcOrd="3" destOrd="0" presId="urn:microsoft.com/office/officeart/2005/8/layout/chevron2"/>
    <dgm:cxn modelId="{F1145C68-AF08-426C-AEFE-1263DB2D80BC}" type="presParOf" srcId="{D1C17A46-56C3-492E-AD9E-3E85452A0337}" destId="{1A274D7B-1402-4A24-9B3A-BA6F41463D51}" srcOrd="4" destOrd="0" presId="urn:microsoft.com/office/officeart/2005/8/layout/chevron2"/>
    <dgm:cxn modelId="{15A28748-B9A8-4469-B686-D50F83CC8BD1}" type="presParOf" srcId="{1A274D7B-1402-4A24-9B3A-BA6F41463D51}" destId="{84042463-91DA-42F7-B273-7A42933B00DA}" srcOrd="0" destOrd="0" presId="urn:microsoft.com/office/officeart/2005/8/layout/chevron2"/>
    <dgm:cxn modelId="{19B6C4CE-A8CE-4E18-BB1A-7EA4CAE717D9}" type="presParOf" srcId="{1A274D7B-1402-4A24-9B3A-BA6F41463D51}" destId="{F3D82AA6-1368-4508-857A-C8645E44088B}"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C3EC33-2F4B-439A-81E5-749A67477A1B}" type="doc">
      <dgm:prSet loTypeId="urn:microsoft.com/office/officeart/2005/8/layout/vProcess5" loCatId="process" qsTypeId="urn:microsoft.com/office/officeart/2005/8/quickstyle/simple3" qsCatId="simple" csTypeId="urn:microsoft.com/office/officeart/2005/8/colors/accent2_2" csCatId="accent2" phldr="1"/>
      <dgm:spPr/>
      <dgm:t>
        <a:bodyPr/>
        <a:lstStyle/>
        <a:p>
          <a:endParaRPr lang="ru-RU"/>
        </a:p>
      </dgm:t>
    </dgm:pt>
    <dgm:pt modelId="{958C2D80-57A8-4EF8-AA73-88A73F35809A}">
      <dgm:prSet custT="1"/>
      <dgm:spPr>
        <a:ln>
          <a:solidFill>
            <a:schemeClr val="bg2">
              <a:lumMod val="75000"/>
            </a:schemeClr>
          </a:solidFill>
        </a:ln>
      </dgm:spPr>
      <dgm:t>
        <a:bodyPr/>
        <a:lstStyle/>
        <a:p>
          <a:pPr algn="l"/>
          <a:r>
            <a:rPr lang="ru-RU" sz="1800" b="1" dirty="0" smtClean="0">
              <a:latin typeface="Times New Roman" pitchFamily="18" charset="0"/>
              <a:cs typeface="Times New Roman" pitchFamily="18" charset="0"/>
            </a:rPr>
            <a:t>MDH </a:t>
          </a:r>
          <a:r>
            <a:rPr lang="ru-RU" sz="1800" b="1" dirty="0" err="1" smtClean="0">
              <a:latin typeface="Times New Roman" pitchFamily="18" charset="0"/>
              <a:cs typeface="Times New Roman" pitchFamily="18" charset="0"/>
            </a:rPr>
            <a:t>mamlakatlaridan</a:t>
          </a:r>
          <a:r>
            <a:rPr lang="ru-RU" sz="1800" b="1" dirty="0" smtClean="0">
              <a:latin typeface="Times New Roman" pitchFamily="18" charset="0"/>
              <a:cs typeface="Times New Roman" pitchFamily="18" charset="0"/>
            </a:rPr>
            <a:t> 5 </a:t>
          </a:r>
          <a:r>
            <a:rPr lang="ru-RU" sz="1800" b="1" dirty="0" err="1" smtClean="0">
              <a:latin typeface="Times New Roman" pitchFamily="18" charset="0"/>
              <a:cs typeface="Times New Roman" pitchFamily="18" charset="0"/>
            </a:rPr>
            <a:t>ta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davlatda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Tojikistonda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o’rtacha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yillik</a:t>
          </a:r>
          <a:r>
            <a:rPr lang="ru-RU" sz="1800" b="1" dirty="0" smtClean="0">
              <a:latin typeface="Times New Roman" pitchFamily="18" charset="0"/>
              <a:cs typeface="Times New Roman" pitchFamily="18" charset="0"/>
            </a:rPr>
            <a:t> 0,5%, </a:t>
          </a:r>
          <a:r>
            <a:rPr lang="ru-RU" sz="1800" b="1" dirty="0" err="1" smtClean="0">
              <a:latin typeface="Times New Roman" pitchFamily="18" charset="0"/>
              <a:cs typeface="Times New Roman" pitchFamily="18" charset="0"/>
            </a:rPr>
            <a:t>Turkmaniston</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va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O’zbekistonda</a:t>
          </a:r>
          <a:r>
            <a:rPr lang="ru-RU" sz="1800" b="1" dirty="0" smtClean="0">
              <a:latin typeface="Times New Roman" pitchFamily="18" charset="0"/>
              <a:cs typeface="Times New Roman" pitchFamily="18" charset="0"/>
            </a:rPr>
            <a:t> 0,2%, </a:t>
          </a:r>
          <a:r>
            <a:rPr lang="ru-RU" sz="1800" b="1" dirty="0" err="1" smtClean="0">
              <a:latin typeface="Times New Roman" pitchFamily="18" charset="0"/>
              <a:cs typeface="Times New Roman" pitchFamily="18" charset="0"/>
            </a:rPr>
            <a:t>Qozog’iston</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va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Qirg’izistonda</a:t>
          </a:r>
          <a:r>
            <a:rPr lang="ru-RU" sz="1800" b="1" dirty="0" smtClean="0">
              <a:latin typeface="Times New Roman" pitchFamily="18" charset="0"/>
              <a:cs typeface="Times New Roman" pitchFamily="18" charset="0"/>
            </a:rPr>
            <a:t> 0,1% </a:t>
          </a:r>
          <a:r>
            <a:rPr lang="ru-RU" sz="1800" b="1" dirty="0" err="1" smtClean="0">
              <a:latin typeface="Times New Roman" pitchFamily="18" charset="0"/>
              <a:cs typeface="Times New Roman" pitchFamily="18" charset="0"/>
            </a:rPr>
            <a:t>o’sish</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saqlanib</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qolishiga</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qaramasdan</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o’sish</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sur’atlarining</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pasayishi</a:t>
          </a:r>
          <a:r>
            <a:rPr lang="ru-RU" sz="1800" b="1" dirty="0" smtClean="0">
              <a:latin typeface="Times New Roman" pitchFamily="18" charset="0"/>
              <a:cs typeface="Times New Roman" pitchFamily="18" charset="0"/>
            </a:rPr>
            <a:t> </a:t>
          </a:r>
          <a:r>
            <a:rPr lang="ru-RU" sz="1800" b="1" dirty="0" err="1" smtClean="0">
              <a:latin typeface="Times New Roman" pitchFamily="18" charset="0"/>
              <a:cs typeface="Times New Roman" pitchFamily="18" charset="0"/>
            </a:rPr>
            <a:t>kuzatilmoqda</a:t>
          </a:r>
          <a:endParaRPr lang="ru-RU" sz="1800" b="1" dirty="0">
            <a:latin typeface="Times New Roman" pitchFamily="18" charset="0"/>
            <a:cs typeface="Times New Roman" pitchFamily="18" charset="0"/>
          </a:endParaRPr>
        </a:p>
      </dgm:t>
    </dgm:pt>
    <dgm:pt modelId="{A2DE6F47-12D6-48AF-9D8C-918282F2893A}" type="parTrans" cxnId="{F93B22F6-EE07-4FEB-BEC7-D7B485855A55}">
      <dgm:prSet/>
      <dgm:spPr/>
      <dgm:t>
        <a:bodyPr/>
        <a:lstStyle/>
        <a:p>
          <a:endParaRPr lang="ru-RU"/>
        </a:p>
      </dgm:t>
    </dgm:pt>
    <dgm:pt modelId="{47968DA0-5F5E-43B3-B44F-BD24CDEC1D85}" type="sibTrans" cxnId="{F93B22F6-EE07-4FEB-BEC7-D7B485855A55}">
      <dgm:prSet/>
      <dgm:spPr>
        <a:solidFill>
          <a:srgbClr val="C00000">
            <a:alpha val="90000"/>
          </a:srgbClr>
        </a:solidFill>
        <a:ln>
          <a:solidFill>
            <a:srgbClr val="FF0000">
              <a:alpha val="90000"/>
            </a:srgbClr>
          </a:solidFill>
        </a:ln>
      </dgm:spPr>
      <dgm:t>
        <a:bodyPr/>
        <a:lstStyle/>
        <a:p>
          <a:endParaRPr lang="ru-RU" b="1"/>
        </a:p>
      </dgm:t>
    </dgm:pt>
    <dgm:pt modelId="{E4689577-81E6-456B-8122-1DE211FF50E6}">
      <dgm:prSet custT="1"/>
      <dgm:spPr>
        <a:ln>
          <a:solidFill>
            <a:schemeClr val="bg2">
              <a:lumMod val="75000"/>
            </a:schemeClr>
          </a:solidFill>
        </a:ln>
      </dgm:spPr>
      <dgm:t>
        <a:bodyPr/>
        <a:lstStyle/>
        <a:p>
          <a:r>
            <a:rPr lang="en-US" sz="1600" b="1" dirty="0" smtClean="0">
              <a:latin typeface="Times New Roman" pitchFamily="18" charset="0"/>
              <a:cs typeface="Times New Roman" pitchFamily="18" charset="0"/>
            </a:rPr>
            <a:t>Tojikiston va Turkmaniston aholisi eng baland o’sish darajasi bilan boshqa davlatlardan farqlanadi, o’sish davom etadi, biroq 2040-yilga kelib Turkmaniston aholi soni o’sishi pasayishi va biroz qisqarishi mumkin, Tojikiston aholisi esa barqaror o’sish darajasini saqlab qolishi bashorat qilinmoqda, ya’ni 9,5 mlnni tashkil etadi.</a:t>
          </a:r>
          <a:endParaRPr lang="ru-RU" sz="1600" b="1" dirty="0">
            <a:latin typeface="Times New Roman" pitchFamily="18" charset="0"/>
            <a:cs typeface="Times New Roman" pitchFamily="18" charset="0"/>
          </a:endParaRPr>
        </a:p>
      </dgm:t>
    </dgm:pt>
    <dgm:pt modelId="{68C10242-3A89-4FEA-8EE0-DB120F48155D}" type="parTrans" cxnId="{B57539F3-CB13-4D96-9C63-D7033ED22475}">
      <dgm:prSet/>
      <dgm:spPr/>
      <dgm:t>
        <a:bodyPr/>
        <a:lstStyle/>
        <a:p>
          <a:endParaRPr lang="ru-RU"/>
        </a:p>
      </dgm:t>
    </dgm:pt>
    <dgm:pt modelId="{380F967E-11C3-493C-BA1F-6DD804A47625}" type="sibTrans" cxnId="{B57539F3-CB13-4D96-9C63-D7033ED22475}">
      <dgm:prSet/>
      <dgm:spPr>
        <a:solidFill>
          <a:srgbClr val="C00000">
            <a:alpha val="90000"/>
          </a:srgbClr>
        </a:solidFill>
      </dgm:spPr>
      <dgm:t>
        <a:bodyPr/>
        <a:lstStyle/>
        <a:p>
          <a:endParaRPr lang="ru-RU" b="1"/>
        </a:p>
      </dgm:t>
    </dgm:pt>
    <dgm:pt modelId="{AEC85E7E-8CFD-4F04-83CE-351F855F24FD}">
      <dgm:prSet custT="1"/>
      <dgm:spPr>
        <a:ln>
          <a:solidFill>
            <a:schemeClr val="bg2">
              <a:lumMod val="75000"/>
            </a:schemeClr>
          </a:solidFill>
        </a:ln>
      </dgm:spPr>
      <dgm:t>
        <a:bodyPr/>
        <a:lstStyle/>
        <a:p>
          <a:r>
            <a:rPr lang="en-US" sz="1400" b="1" i="0" u="none" dirty="0" smtClean="0">
              <a:latin typeface="Times New Roman" pitchFamily="18" charset="0"/>
              <a:cs typeface="Times New Roman" pitchFamily="18" charset="0"/>
            </a:rPr>
            <a:t>Kavkazoldi mamlakatlari aholi sonining o’zgarishi turli xil tendensiyalarni o’zida aks ettiradi. Gruziya aholisi ko’payishi bashoratlashning to’rt bosqichida ham mavjuddir, Armaniston aholisi esa o’rtacha barqaror o’sish sur’atlarini o’zida saqlab qoldi, ammo uning aholi soni doimiy va past darajadagi o’sish sur’ati qisqarishi mumkin, yuqori o’sish esa jadallashadi.</a:t>
          </a:r>
          <a:endParaRPr lang="ru-RU" sz="1400" b="1" i="0" u="none" dirty="0">
            <a:latin typeface="Times New Roman" pitchFamily="18" charset="0"/>
            <a:cs typeface="Times New Roman" pitchFamily="18" charset="0"/>
          </a:endParaRPr>
        </a:p>
      </dgm:t>
    </dgm:pt>
    <dgm:pt modelId="{A0CBA048-3C33-4DC9-9093-9E1A74450614}" type="parTrans" cxnId="{90B3D0DF-22A6-4FFF-B3C5-309E27119E92}">
      <dgm:prSet/>
      <dgm:spPr/>
      <dgm:t>
        <a:bodyPr/>
        <a:lstStyle/>
        <a:p>
          <a:endParaRPr lang="ru-RU"/>
        </a:p>
      </dgm:t>
    </dgm:pt>
    <dgm:pt modelId="{38CC61EE-058D-413E-925D-F3F96FFB1D60}" type="sibTrans" cxnId="{90B3D0DF-22A6-4FFF-B3C5-309E27119E92}">
      <dgm:prSet/>
      <dgm:spPr/>
      <dgm:t>
        <a:bodyPr/>
        <a:lstStyle/>
        <a:p>
          <a:endParaRPr lang="ru-RU"/>
        </a:p>
      </dgm:t>
    </dgm:pt>
    <dgm:pt modelId="{DA6405DF-93D1-4E2A-8BAF-E8115B59AF57}" type="pres">
      <dgm:prSet presAssocID="{99C3EC33-2F4B-439A-81E5-749A67477A1B}" presName="outerComposite" presStyleCnt="0">
        <dgm:presLayoutVars>
          <dgm:chMax val="5"/>
          <dgm:dir/>
          <dgm:resizeHandles val="exact"/>
        </dgm:presLayoutVars>
      </dgm:prSet>
      <dgm:spPr/>
      <dgm:t>
        <a:bodyPr/>
        <a:lstStyle/>
        <a:p>
          <a:endParaRPr lang="ru-RU"/>
        </a:p>
      </dgm:t>
    </dgm:pt>
    <dgm:pt modelId="{32FF609F-CD30-43E7-B225-99034841593E}" type="pres">
      <dgm:prSet presAssocID="{99C3EC33-2F4B-439A-81E5-749A67477A1B}" presName="dummyMaxCanvas" presStyleCnt="0">
        <dgm:presLayoutVars/>
      </dgm:prSet>
      <dgm:spPr/>
    </dgm:pt>
    <dgm:pt modelId="{F173143E-8B3B-4381-8C12-7BDE73EF24CC}" type="pres">
      <dgm:prSet presAssocID="{99C3EC33-2F4B-439A-81E5-749A67477A1B}" presName="ThreeNodes_1" presStyleLbl="node1" presStyleIdx="0" presStyleCnt="3">
        <dgm:presLayoutVars>
          <dgm:bulletEnabled val="1"/>
        </dgm:presLayoutVars>
      </dgm:prSet>
      <dgm:spPr/>
      <dgm:t>
        <a:bodyPr/>
        <a:lstStyle/>
        <a:p>
          <a:endParaRPr lang="ru-RU"/>
        </a:p>
      </dgm:t>
    </dgm:pt>
    <dgm:pt modelId="{DF37E440-974B-4499-98E9-80A6C747D974}" type="pres">
      <dgm:prSet presAssocID="{99C3EC33-2F4B-439A-81E5-749A67477A1B}" presName="ThreeNodes_2" presStyleLbl="node1" presStyleIdx="1" presStyleCnt="3">
        <dgm:presLayoutVars>
          <dgm:bulletEnabled val="1"/>
        </dgm:presLayoutVars>
      </dgm:prSet>
      <dgm:spPr/>
      <dgm:t>
        <a:bodyPr/>
        <a:lstStyle/>
        <a:p>
          <a:endParaRPr lang="ru-RU"/>
        </a:p>
      </dgm:t>
    </dgm:pt>
    <dgm:pt modelId="{78B2695D-2DA6-45D2-B51E-3EF2EBBA0654}" type="pres">
      <dgm:prSet presAssocID="{99C3EC33-2F4B-439A-81E5-749A67477A1B}" presName="ThreeNodes_3" presStyleLbl="node1" presStyleIdx="2" presStyleCnt="3">
        <dgm:presLayoutVars>
          <dgm:bulletEnabled val="1"/>
        </dgm:presLayoutVars>
      </dgm:prSet>
      <dgm:spPr/>
      <dgm:t>
        <a:bodyPr/>
        <a:lstStyle/>
        <a:p>
          <a:endParaRPr lang="ru-RU"/>
        </a:p>
      </dgm:t>
    </dgm:pt>
    <dgm:pt modelId="{FD3C2C34-6A7D-4D49-ADC4-D594D61EAF52}" type="pres">
      <dgm:prSet presAssocID="{99C3EC33-2F4B-439A-81E5-749A67477A1B}" presName="ThreeConn_1-2" presStyleLbl="fgAccFollowNode1" presStyleIdx="0" presStyleCnt="2">
        <dgm:presLayoutVars>
          <dgm:bulletEnabled val="1"/>
        </dgm:presLayoutVars>
      </dgm:prSet>
      <dgm:spPr/>
      <dgm:t>
        <a:bodyPr/>
        <a:lstStyle/>
        <a:p>
          <a:endParaRPr lang="ru-RU"/>
        </a:p>
      </dgm:t>
    </dgm:pt>
    <dgm:pt modelId="{B808A53D-F7A1-4C01-9008-0E38220619DC}" type="pres">
      <dgm:prSet presAssocID="{99C3EC33-2F4B-439A-81E5-749A67477A1B}" presName="ThreeConn_2-3" presStyleLbl="fgAccFollowNode1" presStyleIdx="1" presStyleCnt="2" custScaleX="114243" custLinFactNeighborX="8653" custLinFactNeighborY="-3105">
        <dgm:presLayoutVars>
          <dgm:bulletEnabled val="1"/>
        </dgm:presLayoutVars>
      </dgm:prSet>
      <dgm:spPr/>
      <dgm:t>
        <a:bodyPr/>
        <a:lstStyle/>
        <a:p>
          <a:endParaRPr lang="ru-RU"/>
        </a:p>
      </dgm:t>
    </dgm:pt>
    <dgm:pt modelId="{62F84BF6-ACC2-4BB0-B073-5B39730D8286}" type="pres">
      <dgm:prSet presAssocID="{99C3EC33-2F4B-439A-81E5-749A67477A1B}" presName="ThreeNodes_1_text" presStyleLbl="node1" presStyleIdx="2" presStyleCnt="3">
        <dgm:presLayoutVars>
          <dgm:bulletEnabled val="1"/>
        </dgm:presLayoutVars>
      </dgm:prSet>
      <dgm:spPr/>
      <dgm:t>
        <a:bodyPr/>
        <a:lstStyle/>
        <a:p>
          <a:endParaRPr lang="ru-RU"/>
        </a:p>
      </dgm:t>
    </dgm:pt>
    <dgm:pt modelId="{56E87780-7E1C-408D-9720-64D91DFB44A8}" type="pres">
      <dgm:prSet presAssocID="{99C3EC33-2F4B-439A-81E5-749A67477A1B}" presName="ThreeNodes_2_text" presStyleLbl="node1" presStyleIdx="2" presStyleCnt="3">
        <dgm:presLayoutVars>
          <dgm:bulletEnabled val="1"/>
        </dgm:presLayoutVars>
      </dgm:prSet>
      <dgm:spPr/>
      <dgm:t>
        <a:bodyPr/>
        <a:lstStyle/>
        <a:p>
          <a:endParaRPr lang="ru-RU"/>
        </a:p>
      </dgm:t>
    </dgm:pt>
    <dgm:pt modelId="{9EBEC979-D01C-47E4-BB5C-49177A176D46}" type="pres">
      <dgm:prSet presAssocID="{99C3EC33-2F4B-439A-81E5-749A67477A1B}" presName="ThreeNodes_3_text" presStyleLbl="node1" presStyleIdx="2" presStyleCnt="3">
        <dgm:presLayoutVars>
          <dgm:bulletEnabled val="1"/>
        </dgm:presLayoutVars>
      </dgm:prSet>
      <dgm:spPr/>
      <dgm:t>
        <a:bodyPr/>
        <a:lstStyle/>
        <a:p>
          <a:endParaRPr lang="ru-RU"/>
        </a:p>
      </dgm:t>
    </dgm:pt>
  </dgm:ptLst>
  <dgm:cxnLst>
    <dgm:cxn modelId="{5DED2C97-54C5-4A9C-83A4-028655783E7D}" type="presOf" srcId="{958C2D80-57A8-4EF8-AA73-88A73F35809A}" destId="{F173143E-8B3B-4381-8C12-7BDE73EF24CC}" srcOrd="0" destOrd="0" presId="urn:microsoft.com/office/officeart/2005/8/layout/vProcess5"/>
    <dgm:cxn modelId="{F93B22F6-EE07-4FEB-BEC7-D7B485855A55}" srcId="{99C3EC33-2F4B-439A-81E5-749A67477A1B}" destId="{958C2D80-57A8-4EF8-AA73-88A73F35809A}" srcOrd="0" destOrd="0" parTransId="{A2DE6F47-12D6-48AF-9D8C-918282F2893A}" sibTransId="{47968DA0-5F5E-43B3-B44F-BD24CDEC1D85}"/>
    <dgm:cxn modelId="{B57539F3-CB13-4D96-9C63-D7033ED22475}" srcId="{99C3EC33-2F4B-439A-81E5-749A67477A1B}" destId="{E4689577-81E6-456B-8122-1DE211FF50E6}" srcOrd="1" destOrd="0" parTransId="{68C10242-3A89-4FEA-8EE0-DB120F48155D}" sibTransId="{380F967E-11C3-493C-BA1F-6DD804A47625}"/>
    <dgm:cxn modelId="{35C63B24-B435-4B58-9D3B-BD8765D406E8}" type="presOf" srcId="{E4689577-81E6-456B-8122-1DE211FF50E6}" destId="{56E87780-7E1C-408D-9720-64D91DFB44A8}" srcOrd="1" destOrd="0" presId="urn:microsoft.com/office/officeart/2005/8/layout/vProcess5"/>
    <dgm:cxn modelId="{E8FA4E27-313B-4AE7-8E06-D4D58934F227}" type="presOf" srcId="{99C3EC33-2F4B-439A-81E5-749A67477A1B}" destId="{DA6405DF-93D1-4E2A-8BAF-E8115B59AF57}" srcOrd="0" destOrd="0" presId="urn:microsoft.com/office/officeart/2005/8/layout/vProcess5"/>
    <dgm:cxn modelId="{C0FC9891-E5BE-4A77-9ECC-57D3E066BD33}" type="presOf" srcId="{AEC85E7E-8CFD-4F04-83CE-351F855F24FD}" destId="{9EBEC979-D01C-47E4-BB5C-49177A176D46}" srcOrd="1" destOrd="0" presId="urn:microsoft.com/office/officeart/2005/8/layout/vProcess5"/>
    <dgm:cxn modelId="{1D28DFBA-6C7B-456E-8E1C-621C9EE9051C}" type="presOf" srcId="{47968DA0-5F5E-43B3-B44F-BD24CDEC1D85}" destId="{FD3C2C34-6A7D-4D49-ADC4-D594D61EAF52}" srcOrd="0" destOrd="0" presId="urn:microsoft.com/office/officeart/2005/8/layout/vProcess5"/>
    <dgm:cxn modelId="{90B3D0DF-22A6-4FFF-B3C5-309E27119E92}" srcId="{99C3EC33-2F4B-439A-81E5-749A67477A1B}" destId="{AEC85E7E-8CFD-4F04-83CE-351F855F24FD}" srcOrd="2" destOrd="0" parTransId="{A0CBA048-3C33-4DC9-9093-9E1A74450614}" sibTransId="{38CC61EE-058D-413E-925D-F3F96FFB1D60}"/>
    <dgm:cxn modelId="{E192400D-6722-4EFF-9C99-9F035C0AF3EF}" type="presOf" srcId="{E4689577-81E6-456B-8122-1DE211FF50E6}" destId="{DF37E440-974B-4499-98E9-80A6C747D974}" srcOrd="0" destOrd="0" presId="urn:microsoft.com/office/officeart/2005/8/layout/vProcess5"/>
    <dgm:cxn modelId="{02D13FA8-96B7-445B-B868-F3E98A925744}" type="presOf" srcId="{380F967E-11C3-493C-BA1F-6DD804A47625}" destId="{B808A53D-F7A1-4C01-9008-0E38220619DC}" srcOrd="0" destOrd="0" presId="urn:microsoft.com/office/officeart/2005/8/layout/vProcess5"/>
    <dgm:cxn modelId="{4FAF0B5A-59C8-4854-925F-A63A06AB158E}" type="presOf" srcId="{AEC85E7E-8CFD-4F04-83CE-351F855F24FD}" destId="{78B2695D-2DA6-45D2-B51E-3EF2EBBA0654}" srcOrd="0" destOrd="0" presId="urn:microsoft.com/office/officeart/2005/8/layout/vProcess5"/>
    <dgm:cxn modelId="{A7A20018-6F63-43DB-8B3A-5CE1C8D6ED75}" type="presOf" srcId="{958C2D80-57A8-4EF8-AA73-88A73F35809A}" destId="{62F84BF6-ACC2-4BB0-B073-5B39730D8286}" srcOrd="1" destOrd="0" presId="urn:microsoft.com/office/officeart/2005/8/layout/vProcess5"/>
    <dgm:cxn modelId="{0B50E577-BC90-4110-9E1F-0CE45C57E53E}" type="presParOf" srcId="{DA6405DF-93D1-4E2A-8BAF-E8115B59AF57}" destId="{32FF609F-CD30-43E7-B225-99034841593E}" srcOrd="0" destOrd="0" presId="urn:microsoft.com/office/officeart/2005/8/layout/vProcess5"/>
    <dgm:cxn modelId="{B50E497B-A3F0-40BF-A61E-A64CDB17C78D}" type="presParOf" srcId="{DA6405DF-93D1-4E2A-8BAF-E8115B59AF57}" destId="{F173143E-8B3B-4381-8C12-7BDE73EF24CC}" srcOrd="1" destOrd="0" presId="urn:microsoft.com/office/officeart/2005/8/layout/vProcess5"/>
    <dgm:cxn modelId="{33591B2A-3718-496E-A48C-CE0428BF0582}" type="presParOf" srcId="{DA6405DF-93D1-4E2A-8BAF-E8115B59AF57}" destId="{DF37E440-974B-4499-98E9-80A6C747D974}" srcOrd="2" destOrd="0" presId="urn:microsoft.com/office/officeart/2005/8/layout/vProcess5"/>
    <dgm:cxn modelId="{54BE4A1B-70C4-48EF-80E8-DC8DED3C6429}" type="presParOf" srcId="{DA6405DF-93D1-4E2A-8BAF-E8115B59AF57}" destId="{78B2695D-2DA6-45D2-B51E-3EF2EBBA0654}" srcOrd="3" destOrd="0" presId="urn:microsoft.com/office/officeart/2005/8/layout/vProcess5"/>
    <dgm:cxn modelId="{413763F4-5EE2-4C5A-8BFD-B2E8AD7A4061}" type="presParOf" srcId="{DA6405DF-93D1-4E2A-8BAF-E8115B59AF57}" destId="{FD3C2C34-6A7D-4D49-ADC4-D594D61EAF52}" srcOrd="4" destOrd="0" presId="urn:microsoft.com/office/officeart/2005/8/layout/vProcess5"/>
    <dgm:cxn modelId="{60FA75A2-FAFD-4434-B72C-DFDBC41688CB}" type="presParOf" srcId="{DA6405DF-93D1-4E2A-8BAF-E8115B59AF57}" destId="{B808A53D-F7A1-4C01-9008-0E38220619DC}" srcOrd="5" destOrd="0" presId="urn:microsoft.com/office/officeart/2005/8/layout/vProcess5"/>
    <dgm:cxn modelId="{D8375F18-B89C-4E82-A3D9-4209F4F37F37}" type="presParOf" srcId="{DA6405DF-93D1-4E2A-8BAF-E8115B59AF57}" destId="{62F84BF6-ACC2-4BB0-B073-5B39730D8286}" srcOrd="6" destOrd="0" presId="urn:microsoft.com/office/officeart/2005/8/layout/vProcess5"/>
    <dgm:cxn modelId="{815F209C-3A64-4943-B7C7-F87824A5741E}" type="presParOf" srcId="{DA6405DF-93D1-4E2A-8BAF-E8115B59AF57}" destId="{56E87780-7E1C-408D-9720-64D91DFB44A8}" srcOrd="7" destOrd="0" presId="urn:microsoft.com/office/officeart/2005/8/layout/vProcess5"/>
    <dgm:cxn modelId="{01C5F554-E2A1-48C9-BF95-189458E34FD8}" type="presParOf" srcId="{DA6405DF-93D1-4E2A-8BAF-E8115B59AF57}" destId="{9EBEC979-D01C-47E4-BB5C-49177A176D4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2DC6A9-6F0A-402D-ACF1-1E78C7885133}"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ru-RU"/>
        </a:p>
      </dgm:t>
    </dgm:pt>
    <dgm:pt modelId="{740E7C63-04D8-4C81-B7C6-28AFBAF255BB}">
      <dgm:prSet phldrT="[Текст]">
        <dgm:style>
          <a:lnRef idx="1">
            <a:schemeClr val="accent6"/>
          </a:lnRef>
          <a:fillRef idx="2">
            <a:schemeClr val="accent6"/>
          </a:fillRef>
          <a:effectRef idx="1">
            <a:schemeClr val="accent6"/>
          </a:effectRef>
          <a:fontRef idx="minor">
            <a:schemeClr val="dk1"/>
          </a:fontRef>
        </dgm:style>
      </dgm:prSet>
      <dgm:spPr/>
      <dgm:t>
        <a:bodyPr/>
        <a:lstStyle/>
        <a:p>
          <a:pPr algn="just"/>
          <a:r>
            <a:rPr lang="en-US" dirty="0" err="1" smtClean="0">
              <a:solidFill>
                <a:schemeClr val="tx2">
                  <a:lumMod val="50000"/>
                </a:schemeClr>
              </a:solidFill>
            </a:rPr>
            <a:t>Demografik</a:t>
          </a:r>
          <a:r>
            <a:rPr lang="en-US" dirty="0" smtClean="0">
              <a:solidFill>
                <a:schemeClr val="tx2">
                  <a:lumMod val="50000"/>
                </a:schemeClr>
              </a:solidFill>
            </a:rPr>
            <a:t> </a:t>
          </a:r>
          <a:r>
            <a:rPr lang="en-US" dirty="0" err="1" smtClean="0">
              <a:solidFill>
                <a:schemeClr val="tx2">
                  <a:lumMod val="50000"/>
                </a:schemeClr>
              </a:solidFill>
            </a:rPr>
            <a:t>siyosat</a:t>
          </a:r>
          <a:r>
            <a:rPr lang="en-US" dirty="0" smtClean="0">
              <a:solidFill>
                <a:schemeClr val="tx2">
                  <a:lumMod val="50000"/>
                </a:schemeClr>
              </a:solidFill>
            </a:rPr>
            <a:t> – </a:t>
          </a:r>
          <a:r>
            <a:rPr lang="en-US" dirty="0" err="1" smtClean="0">
              <a:solidFill>
                <a:schemeClr val="tx2">
                  <a:lumMod val="50000"/>
                </a:schemeClr>
              </a:solidFill>
            </a:rPr>
            <a:t>mamlakat</a:t>
          </a:r>
          <a:r>
            <a:rPr lang="en-US" dirty="0" smtClean="0">
              <a:solidFill>
                <a:schemeClr val="tx2">
                  <a:lumMod val="50000"/>
                </a:schemeClr>
              </a:solidFill>
            </a:rPr>
            <a:t> </a:t>
          </a:r>
          <a:r>
            <a:rPr lang="en-US" dirty="0" err="1" smtClean="0">
              <a:solidFill>
                <a:schemeClr val="tx2">
                  <a:lumMod val="50000"/>
                </a:schemeClr>
              </a:solidFill>
            </a:rPr>
            <a:t>aholisining</a:t>
          </a:r>
          <a:r>
            <a:rPr lang="en-US" dirty="0" smtClean="0">
              <a:solidFill>
                <a:schemeClr val="tx2">
                  <a:lumMod val="50000"/>
                </a:schemeClr>
              </a:solidFill>
            </a:rPr>
            <a:t> son </a:t>
          </a:r>
          <a:r>
            <a:rPr lang="en-US" dirty="0" err="1" smtClean="0">
              <a:solidFill>
                <a:schemeClr val="tx2">
                  <a:lumMod val="50000"/>
                </a:schemeClr>
              </a:solidFill>
            </a:rPr>
            <a:t>va</a:t>
          </a:r>
          <a:r>
            <a:rPr lang="en-US" dirty="0" smtClean="0">
              <a:solidFill>
                <a:schemeClr val="tx2">
                  <a:lumMod val="50000"/>
                </a:schemeClr>
              </a:solidFill>
            </a:rPr>
            <a:t> </a:t>
          </a:r>
          <a:r>
            <a:rPr lang="en-US" dirty="0" err="1" smtClean="0">
              <a:solidFill>
                <a:schemeClr val="tx2">
                  <a:lumMod val="50000"/>
                </a:schemeClr>
              </a:solidFill>
            </a:rPr>
            <a:t>sifat</a:t>
          </a:r>
          <a:r>
            <a:rPr lang="en-US" dirty="0" smtClean="0">
              <a:solidFill>
                <a:schemeClr val="tx2">
                  <a:lumMod val="50000"/>
                </a:schemeClr>
              </a:solidFill>
            </a:rPr>
            <a:t> </a:t>
          </a:r>
          <a:r>
            <a:rPr lang="en-US" dirty="0" err="1" smtClean="0">
              <a:solidFill>
                <a:schemeClr val="tx2">
                  <a:lumMod val="50000"/>
                </a:schemeClr>
              </a:solidFill>
            </a:rPr>
            <a:t>tarkibini</a:t>
          </a:r>
          <a:r>
            <a:rPr lang="en-US" dirty="0" smtClean="0">
              <a:solidFill>
                <a:schemeClr val="tx2">
                  <a:lumMod val="50000"/>
                </a:schemeClr>
              </a:solidFill>
            </a:rPr>
            <a:t> </a:t>
          </a:r>
          <a:r>
            <a:rPr lang="en-US" dirty="0" err="1" smtClean="0">
              <a:solidFill>
                <a:schemeClr val="tx2">
                  <a:lumMod val="50000"/>
                </a:schemeClr>
              </a:solidFill>
            </a:rPr>
            <a:t>tartibga</a:t>
          </a:r>
          <a:r>
            <a:rPr lang="en-US" dirty="0" smtClean="0">
              <a:solidFill>
                <a:schemeClr val="tx2">
                  <a:lumMod val="50000"/>
                </a:schemeClr>
              </a:solidFill>
            </a:rPr>
            <a:t> </a:t>
          </a:r>
          <a:r>
            <a:rPr lang="en-US" dirty="0" err="1" smtClean="0">
              <a:solidFill>
                <a:schemeClr val="tx2">
                  <a:lumMod val="50000"/>
                </a:schemeClr>
              </a:solidFill>
            </a:rPr>
            <a:t>solishga</a:t>
          </a:r>
          <a:r>
            <a:rPr lang="en-US" dirty="0" smtClean="0">
              <a:solidFill>
                <a:schemeClr val="tx2">
                  <a:lumMod val="50000"/>
                </a:schemeClr>
              </a:solidFill>
            </a:rPr>
            <a:t> </a:t>
          </a:r>
          <a:r>
            <a:rPr lang="en-US" dirty="0" err="1" smtClean="0">
              <a:solidFill>
                <a:schemeClr val="tx2">
                  <a:lumMod val="50000"/>
                </a:schemeClr>
              </a:solidFill>
            </a:rPr>
            <a:t>qaratilgan</a:t>
          </a:r>
          <a:r>
            <a:rPr lang="en-US" dirty="0" smtClean="0">
              <a:solidFill>
                <a:schemeClr val="tx2">
                  <a:lumMod val="50000"/>
                </a:schemeClr>
              </a:solidFill>
            </a:rPr>
            <a:t> </a:t>
          </a:r>
          <a:r>
            <a:rPr lang="en-US" dirty="0" err="1" smtClean="0">
              <a:solidFill>
                <a:schemeClr val="tx2">
                  <a:lumMod val="50000"/>
                </a:schemeClr>
              </a:solidFill>
            </a:rPr>
            <a:t>davlat</a:t>
          </a:r>
          <a:r>
            <a:rPr lang="en-US" dirty="0" smtClean="0">
              <a:solidFill>
                <a:schemeClr val="tx2">
                  <a:lumMod val="50000"/>
                </a:schemeClr>
              </a:solidFill>
            </a:rPr>
            <a:t> </a:t>
          </a:r>
          <a:r>
            <a:rPr lang="en-US" dirty="0" err="1" smtClean="0">
              <a:solidFill>
                <a:schemeClr val="tx2">
                  <a:lumMod val="50000"/>
                </a:schemeClr>
              </a:solidFill>
            </a:rPr>
            <a:t>chora-tadbirlarining</a:t>
          </a:r>
          <a:r>
            <a:rPr lang="en-US" dirty="0" smtClean="0">
              <a:solidFill>
                <a:schemeClr val="tx2">
                  <a:lumMod val="50000"/>
                </a:schemeClr>
              </a:solidFill>
            </a:rPr>
            <a:t> </a:t>
          </a:r>
          <a:r>
            <a:rPr lang="en-US" dirty="0" err="1" smtClean="0">
              <a:solidFill>
                <a:schemeClr val="tx2">
                  <a:lumMod val="50000"/>
                </a:schemeClr>
              </a:solidFill>
            </a:rPr>
            <a:t>majmuasidan</a:t>
          </a:r>
          <a:r>
            <a:rPr lang="en-US" dirty="0" smtClean="0">
              <a:solidFill>
                <a:schemeClr val="tx2">
                  <a:lumMod val="50000"/>
                </a:schemeClr>
              </a:solidFill>
            </a:rPr>
            <a:t> </a:t>
          </a:r>
          <a:r>
            <a:rPr lang="en-US" dirty="0" err="1" smtClean="0">
              <a:solidFill>
                <a:schemeClr val="tx2">
                  <a:lumMod val="50000"/>
                </a:schemeClr>
              </a:solidFill>
            </a:rPr>
            <a:t>iborat</a:t>
          </a:r>
          <a:r>
            <a:rPr lang="en-US" dirty="0" smtClean="0">
              <a:solidFill>
                <a:schemeClr val="tx2">
                  <a:lumMod val="50000"/>
                </a:schemeClr>
              </a:solidFill>
            </a:rPr>
            <a:t>. </a:t>
          </a:r>
          <a:r>
            <a:rPr lang="en-US" dirty="0" err="1" smtClean="0">
              <a:solidFill>
                <a:schemeClr val="tx2">
                  <a:lumMod val="50000"/>
                </a:schemeClr>
              </a:solidFill>
            </a:rPr>
            <a:t>Demografik</a:t>
          </a:r>
          <a:r>
            <a:rPr lang="en-US" dirty="0" smtClean="0">
              <a:solidFill>
                <a:schemeClr val="tx2">
                  <a:lumMod val="50000"/>
                </a:schemeClr>
              </a:solidFill>
            </a:rPr>
            <a:t> </a:t>
          </a:r>
          <a:r>
            <a:rPr lang="en-US" dirty="0" err="1" smtClean="0">
              <a:solidFill>
                <a:schemeClr val="tx2">
                  <a:lumMod val="50000"/>
                </a:schemeClr>
              </a:solidFill>
            </a:rPr>
            <a:t>siyosat</a:t>
          </a:r>
          <a:r>
            <a:rPr lang="en-US" dirty="0" smtClean="0">
              <a:solidFill>
                <a:schemeClr val="tx2">
                  <a:lumMod val="50000"/>
                </a:schemeClr>
              </a:solidFill>
            </a:rPr>
            <a:t> </a:t>
          </a:r>
          <a:r>
            <a:rPr lang="en-US" dirty="0" err="1" smtClean="0">
              <a:solidFill>
                <a:schemeClr val="tx2">
                  <a:lumMod val="50000"/>
                </a:schemeClr>
              </a:solidFill>
            </a:rPr>
            <a:t>orqali</a:t>
          </a:r>
          <a:r>
            <a:rPr lang="en-US" dirty="0" smtClean="0">
              <a:solidFill>
                <a:schemeClr val="tx2">
                  <a:lumMod val="50000"/>
                </a:schemeClr>
              </a:solidFill>
            </a:rPr>
            <a:t> </a:t>
          </a:r>
          <a:r>
            <a:rPr lang="en-US" dirty="0" err="1" smtClean="0">
              <a:solidFill>
                <a:schemeClr val="tx2">
                  <a:lumMod val="50000"/>
                </a:schemeClr>
              </a:solidFill>
            </a:rPr>
            <a:t>mamlakatlarning</a:t>
          </a:r>
          <a:r>
            <a:rPr lang="en-US" dirty="0" smtClean="0">
              <a:solidFill>
                <a:schemeClr val="tx2">
                  <a:lumMod val="50000"/>
                </a:schemeClr>
              </a:solidFill>
            </a:rPr>
            <a:t> </a:t>
          </a:r>
          <a:r>
            <a:rPr lang="en-US" dirty="0" err="1" smtClean="0">
              <a:solidFill>
                <a:schemeClr val="tx2">
                  <a:lumMod val="50000"/>
                </a:schemeClr>
              </a:solidFill>
            </a:rPr>
            <a:t>quyidagi</a:t>
          </a:r>
          <a:r>
            <a:rPr lang="en-US" dirty="0" smtClean="0">
              <a:solidFill>
                <a:schemeClr val="tx2">
                  <a:lumMod val="50000"/>
                </a:schemeClr>
              </a:solidFill>
            </a:rPr>
            <a:t> </a:t>
          </a:r>
          <a:r>
            <a:rPr lang="en-US" dirty="0" err="1" smtClean="0">
              <a:solidFill>
                <a:schemeClr val="tx2">
                  <a:lumMod val="50000"/>
                </a:schemeClr>
              </a:solidFill>
            </a:rPr>
            <a:t>siyosiy</a:t>
          </a:r>
          <a:r>
            <a:rPr lang="en-US" dirty="0" smtClean="0">
              <a:solidFill>
                <a:schemeClr val="tx2">
                  <a:lumMod val="50000"/>
                </a:schemeClr>
              </a:solidFill>
            </a:rPr>
            <a:t> </a:t>
          </a:r>
          <a:r>
            <a:rPr lang="en-US" dirty="0" err="1" smtClean="0">
              <a:solidFill>
                <a:schemeClr val="tx2">
                  <a:lumMod val="50000"/>
                </a:schemeClr>
              </a:solidFill>
            </a:rPr>
            <a:t>maqsadlariga</a:t>
          </a:r>
          <a:r>
            <a:rPr lang="en-US" dirty="0" smtClean="0">
              <a:solidFill>
                <a:schemeClr val="tx2">
                  <a:lumMod val="50000"/>
                </a:schemeClr>
              </a:solidFill>
            </a:rPr>
            <a:t> </a:t>
          </a:r>
          <a:r>
            <a:rPr lang="en-US" dirty="0" err="1" smtClean="0">
              <a:solidFill>
                <a:schemeClr val="tx2">
                  <a:lumMod val="50000"/>
                </a:schemeClr>
              </a:solidFill>
            </a:rPr>
            <a:t>erishiladi</a:t>
          </a:r>
          <a:r>
            <a:rPr lang="en-US" dirty="0" smtClean="0">
              <a:solidFill>
                <a:schemeClr val="tx2">
                  <a:lumMod val="50000"/>
                </a:schemeClr>
              </a:solidFill>
            </a:rPr>
            <a:t>:</a:t>
          </a:r>
          <a:endParaRPr lang="ru-RU" dirty="0" smtClean="0">
            <a:solidFill>
              <a:schemeClr val="tx2">
                <a:lumMod val="50000"/>
              </a:schemeClr>
            </a:solidFill>
          </a:endParaRPr>
        </a:p>
        <a:p>
          <a:pPr algn="just"/>
          <a:r>
            <a:rPr lang="en-US" dirty="0" smtClean="0">
              <a:solidFill>
                <a:schemeClr val="tx2">
                  <a:lumMod val="50000"/>
                </a:schemeClr>
              </a:solidFill>
            </a:rPr>
            <a:t>- </a:t>
          </a:r>
          <a:r>
            <a:rPr lang="en-US" dirty="0" err="1" smtClean="0">
              <a:solidFill>
                <a:schemeClr val="tx2">
                  <a:lumMod val="50000"/>
                </a:schemeClr>
              </a:solidFill>
            </a:rPr>
            <a:t>Mintaqa</a:t>
          </a:r>
          <a:r>
            <a:rPr lang="en-US" dirty="0" smtClean="0">
              <a:solidFill>
                <a:schemeClr val="tx2">
                  <a:lumMod val="50000"/>
                </a:schemeClr>
              </a:solidFill>
            </a:rPr>
            <a:t> </a:t>
          </a:r>
          <a:r>
            <a:rPr lang="en-US" dirty="0" err="1" smtClean="0">
              <a:solidFill>
                <a:schemeClr val="tx2">
                  <a:lumMod val="50000"/>
                </a:schemeClr>
              </a:solidFill>
            </a:rPr>
            <a:t>ichida</a:t>
          </a:r>
          <a:r>
            <a:rPr lang="en-US" dirty="0" smtClean="0">
              <a:solidFill>
                <a:schemeClr val="tx2">
                  <a:lumMod val="50000"/>
                </a:schemeClr>
              </a:solidFill>
            </a:rPr>
            <a:t> </a:t>
          </a:r>
          <a:r>
            <a:rPr lang="en-US" dirty="0" err="1" smtClean="0">
              <a:solidFill>
                <a:schemeClr val="tx2">
                  <a:lumMod val="50000"/>
                </a:schemeClr>
              </a:solidFill>
            </a:rPr>
            <a:t>siyosiy</a:t>
          </a:r>
          <a:r>
            <a:rPr lang="en-US" dirty="0" smtClean="0">
              <a:solidFill>
                <a:schemeClr val="tx2">
                  <a:lumMod val="50000"/>
                </a:schemeClr>
              </a:solidFill>
            </a:rPr>
            <a:t> </a:t>
          </a:r>
          <a:r>
            <a:rPr lang="en-US" dirty="0" err="1" smtClean="0">
              <a:solidFill>
                <a:schemeClr val="tx2">
                  <a:lumMod val="50000"/>
                </a:schemeClr>
              </a:solidFill>
            </a:rPr>
            <a:t>barqarorlikni</a:t>
          </a:r>
          <a:r>
            <a:rPr lang="en-US" dirty="0" smtClean="0">
              <a:solidFill>
                <a:schemeClr val="tx2">
                  <a:lumMod val="50000"/>
                </a:schemeClr>
              </a:solidFill>
            </a:rPr>
            <a:t> </a:t>
          </a:r>
          <a:r>
            <a:rPr lang="en-US" dirty="0" err="1" smtClean="0">
              <a:solidFill>
                <a:schemeClr val="tx2">
                  <a:lumMod val="50000"/>
                </a:schemeClr>
              </a:solidFill>
            </a:rPr>
            <a:t>ta’minlash</a:t>
          </a:r>
          <a:endParaRPr lang="ru-RU" dirty="0" smtClean="0">
            <a:solidFill>
              <a:schemeClr val="tx2">
                <a:lumMod val="50000"/>
              </a:schemeClr>
            </a:solidFill>
          </a:endParaRPr>
        </a:p>
        <a:p>
          <a:pPr algn="just"/>
          <a:r>
            <a:rPr lang="sv-SE" dirty="0" smtClean="0">
              <a:solidFill>
                <a:schemeClr val="tx2">
                  <a:lumMod val="50000"/>
                </a:schemeClr>
              </a:solidFill>
            </a:rPr>
            <a:t>- Mintaqa bo’ylab demografik muammolarni birgalikda bartaraf etish .</a:t>
          </a:r>
          <a:endParaRPr lang="ru-RU" dirty="0">
            <a:solidFill>
              <a:schemeClr val="tx2">
                <a:lumMod val="50000"/>
              </a:schemeClr>
            </a:solidFill>
          </a:endParaRPr>
        </a:p>
      </dgm:t>
    </dgm:pt>
    <dgm:pt modelId="{C1FDC068-5154-41F0-89A4-2ADC0DA11EAE}" type="parTrans" cxnId="{E944B4DD-98C1-490B-9A11-7B408500B516}">
      <dgm:prSet/>
      <dgm:spPr/>
      <dgm:t>
        <a:bodyPr/>
        <a:lstStyle/>
        <a:p>
          <a:endParaRPr lang="ru-RU"/>
        </a:p>
      </dgm:t>
    </dgm:pt>
    <dgm:pt modelId="{223465BC-D447-414F-9E23-2679E742DDED}" type="sibTrans" cxnId="{E944B4DD-98C1-490B-9A11-7B408500B516}">
      <dgm:prSet/>
      <dgm:spPr/>
      <dgm:t>
        <a:bodyPr/>
        <a:lstStyle/>
        <a:p>
          <a:endParaRPr lang="ru-RU"/>
        </a:p>
      </dgm:t>
    </dgm:pt>
    <dgm:pt modelId="{20A5C925-6362-4EC4-9050-4A47CB516805}">
      <dgm:prSet custT="1">
        <dgm:style>
          <a:lnRef idx="1">
            <a:schemeClr val="accent6"/>
          </a:lnRef>
          <a:fillRef idx="2">
            <a:schemeClr val="accent6"/>
          </a:fillRef>
          <a:effectRef idx="1">
            <a:schemeClr val="accent6"/>
          </a:effectRef>
          <a:fontRef idx="minor">
            <a:schemeClr val="dk1"/>
          </a:fontRef>
        </dgm:style>
      </dgm:prSet>
      <dgm:spPr/>
      <dgm:t>
        <a:bodyPr/>
        <a:lstStyle/>
        <a:p>
          <a:pPr algn="just"/>
          <a:r>
            <a:rPr lang="en-US" sz="1400" dirty="0" smtClean="0">
              <a:solidFill>
                <a:schemeClr val="accent4">
                  <a:lumMod val="50000"/>
                </a:schemeClr>
              </a:solidFill>
            </a:rPr>
            <a:t>MDH mamlaktlarida mavjud demografik vaziyatni yaxshilash, hamda tegishli chora tadbirlar ishlab chiqish borasida bir qator keng ko’lamli ishlar olib borilmoqda. MDH mamlakatlari hukumati tomonidan bugungi kunda aholining turmushini yaxshilash maqsadida, ijtimoiy sohani modernizatsiya qilishga o’tildi.</a:t>
          </a:r>
          <a:endParaRPr lang="ru-RU" sz="1400" dirty="0">
            <a:solidFill>
              <a:schemeClr val="accent4">
                <a:lumMod val="50000"/>
              </a:schemeClr>
            </a:solidFill>
          </a:endParaRPr>
        </a:p>
      </dgm:t>
    </dgm:pt>
    <dgm:pt modelId="{C2CF5BBE-9663-4502-BCC1-FD446AC2525F}" type="parTrans" cxnId="{D2AC0576-322F-4044-A379-B2B2B1E8F216}">
      <dgm:prSet/>
      <dgm:spPr/>
      <dgm:t>
        <a:bodyPr/>
        <a:lstStyle/>
        <a:p>
          <a:endParaRPr lang="ru-RU"/>
        </a:p>
      </dgm:t>
    </dgm:pt>
    <dgm:pt modelId="{D050EC7C-3CE3-45DA-8DED-7A170DEAC9AD}" type="sibTrans" cxnId="{D2AC0576-322F-4044-A379-B2B2B1E8F216}">
      <dgm:prSet/>
      <dgm:spPr/>
      <dgm:t>
        <a:bodyPr/>
        <a:lstStyle/>
        <a:p>
          <a:endParaRPr lang="ru-RU"/>
        </a:p>
      </dgm:t>
    </dgm:pt>
    <dgm:pt modelId="{4BFC3821-EFDC-4AFF-810B-72D7BB98F788}" type="pres">
      <dgm:prSet presAssocID="{FC2DC6A9-6F0A-402D-ACF1-1E78C7885133}" presName="diagram" presStyleCnt="0">
        <dgm:presLayoutVars>
          <dgm:dir/>
          <dgm:resizeHandles val="exact"/>
        </dgm:presLayoutVars>
      </dgm:prSet>
      <dgm:spPr/>
      <dgm:t>
        <a:bodyPr/>
        <a:lstStyle/>
        <a:p>
          <a:endParaRPr lang="ru-RU"/>
        </a:p>
      </dgm:t>
    </dgm:pt>
    <dgm:pt modelId="{ADEDB857-A647-4845-87B6-A3C86F6E1850}" type="pres">
      <dgm:prSet presAssocID="{20A5C925-6362-4EC4-9050-4A47CB516805}" presName="arrow" presStyleLbl="node1" presStyleIdx="0" presStyleCnt="2">
        <dgm:presLayoutVars>
          <dgm:bulletEnabled val="1"/>
        </dgm:presLayoutVars>
      </dgm:prSet>
      <dgm:spPr/>
      <dgm:t>
        <a:bodyPr/>
        <a:lstStyle/>
        <a:p>
          <a:endParaRPr lang="ru-RU"/>
        </a:p>
      </dgm:t>
    </dgm:pt>
    <dgm:pt modelId="{E9B35705-6592-4862-84D7-1ADCC9378E69}" type="pres">
      <dgm:prSet presAssocID="{740E7C63-04D8-4C81-B7C6-28AFBAF255BB}" presName="arrow" presStyleLbl="node1" presStyleIdx="1" presStyleCnt="2" custRadScaleRad="83309" custRadScaleInc="588">
        <dgm:presLayoutVars>
          <dgm:bulletEnabled val="1"/>
        </dgm:presLayoutVars>
      </dgm:prSet>
      <dgm:spPr/>
      <dgm:t>
        <a:bodyPr/>
        <a:lstStyle/>
        <a:p>
          <a:endParaRPr lang="ru-RU"/>
        </a:p>
      </dgm:t>
    </dgm:pt>
  </dgm:ptLst>
  <dgm:cxnLst>
    <dgm:cxn modelId="{6681881B-EE51-4F82-AFE6-0538267B45DE}" type="presOf" srcId="{20A5C925-6362-4EC4-9050-4A47CB516805}" destId="{ADEDB857-A647-4845-87B6-A3C86F6E1850}" srcOrd="0" destOrd="0" presId="urn:microsoft.com/office/officeart/2005/8/layout/arrow5"/>
    <dgm:cxn modelId="{E944B4DD-98C1-490B-9A11-7B408500B516}" srcId="{FC2DC6A9-6F0A-402D-ACF1-1E78C7885133}" destId="{740E7C63-04D8-4C81-B7C6-28AFBAF255BB}" srcOrd="1" destOrd="0" parTransId="{C1FDC068-5154-41F0-89A4-2ADC0DA11EAE}" sibTransId="{223465BC-D447-414F-9E23-2679E742DDED}"/>
    <dgm:cxn modelId="{F9F3C463-81A3-45B9-A619-EFC9FF1C6520}" type="presOf" srcId="{740E7C63-04D8-4C81-B7C6-28AFBAF255BB}" destId="{E9B35705-6592-4862-84D7-1ADCC9378E69}" srcOrd="0" destOrd="0" presId="urn:microsoft.com/office/officeart/2005/8/layout/arrow5"/>
    <dgm:cxn modelId="{421CE03B-4CF9-45AB-A56B-161BED5B0E12}" type="presOf" srcId="{FC2DC6A9-6F0A-402D-ACF1-1E78C7885133}" destId="{4BFC3821-EFDC-4AFF-810B-72D7BB98F788}" srcOrd="0" destOrd="0" presId="urn:microsoft.com/office/officeart/2005/8/layout/arrow5"/>
    <dgm:cxn modelId="{D2AC0576-322F-4044-A379-B2B2B1E8F216}" srcId="{FC2DC6A9-6F0A-402D-ACF1-1E78C7885133}" destId="{20A5C925-6362-4EC4-9050-4A47CB516805}" srcOrd="0" destOrd="0" parTransId="{C2CF5BBE-9663-4502-BCC1-FD446AC2525F}" sibTransId="{D050EC7C-3CE3-45DA-8DED-7A170DEAC9AD}"/>
    <dgm:cxn modelId="{5BB0267C-0EB6-4D2A-A80A-736DA92A9133}" type="presParOf" srcId="{4BFC3821-EFDC-4AFF-810B-72D7BB98F788}" destId="{ADEDB857-A647-4845-87B6-A3C86F6E1850}" srcOrd="0" destOrd="0" presId="urn:microsoft.com/office/officeart/2005/8/layout/arrow5"/>
    <dgm:cxn modelId="{C0637D6B-7BF0-42DE-B832-23638C7BF074}" type="presParOf" srcId="{4BFC3821-EFDC-4AFF-810B-72D7BB98F788}" destId="{E9B35705-6592-4862-84D7-1ADCC9378E69}"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0AB6E8-B926-45DD-8F69-EBDB63CE1BCB}" type="doc">
      <dgm:prSet loTypeId="urn:microsoft.com/office/officeart/2005/8/layout/vList6" loCatId="process" qsTypeId="urn:microsoft.com/office/officeart/2005/8/quickstyle/simple3" qsCatId="simple" csTypeId="urn:microsoft.com/office/officeart/2005/8/colors/accent1_2" csCatId="accent1" phldr="1"/>
      <dgm:spPr/>
      <dgm:t>
        <a:bodyPr/>
        <a:lstStyle/>
        <a:p>
          <a:endParaRPr lang="ru-RU"/>
        </a:p>
      </dgm:t>
    </dgm:pt>
    <dgm:pt modelId="{9DB0E43A-89ED-4745-A4ED-F0596CE61008}">
      <dgm:prSet phldrT="[Текст]"/>
      <dgm:spPr>
        <a:blipFill rotWithShape="0">
          <a:blip xmlns:r="http://schemas.openxmlformats.org/officeDocument/2006/relationships" r:embed="rId1"/>
          <a:stretch>
            <a:fillRect/>
          </a:stretch>
        </a:blipFill>
      </dgm:spPr>
      <dgm:t>
        <a:bodyPr/>
        <a:lstStyle/>
        <a:p>
          <a:endParaRPr lang="en-US" dirty="0" smtClean="0"/>
        </a:p>
        <a:p>
          <a:endParaRPr lang="en-US" dirty="0" smtClean="0"/>
        </a:p>
        <a:p>
          <a:endParaRPr lang="en-US" dirty="0" smtClean="0"/>
        </a:p>
        <a:p>
          <a:endParaRPr lang="en-US" dirty="0" smtClean="0"/>
        </a:p>
        <a:p>
          <a:endParaRPr lang="ru-RU" dirty="0"/>
        </a:p>
      </dgm:t>
    </dgm:pt>
    <dgm:pt modelId="{C6750378-69DC-4DED-8468-EAC4499B0E66}" type="parTrans" cxnId="{90756C70-E867-4636-B932-8E1C4270F9A6}">
      <dgm:prSet/>
      <dgm:spPr/>
      <dgm:t>
        <a:bodyPr/>
        <a:lstStyle/>
        <a:p>
          <a:endParaRPr lang="ru-RU"/>
        </a:p>
      </dgm:t>
    </dgm:pt>
    <dgm:pt modelId="{95615CA5-2AFC-4B7E-9847-B0AAF2AFFC58}" type="sibTrans" cxnId="{90756C70-E867-4636-B932-8E1C4270F9A6}">
      <dgm:prSet/>
      <dgm:spPr/>
      <dgm:t>
        <a:bodyPr/>
        <a:lstStyle/>
        <a:p>
          <a:endParaRPr lang="ru-RU"/>
        </a:p>
      </dgm:t>
    </dgm:pt>
    <dgm:pt modelId="{33342CCC-D60B-419B-A5F5-DA2D94D0FAED}">
      <dgm:prSet custT="1"/>
      <dgm:spPr>
        <a:solidFill>
          <a:schemeClr val="bg2">
            <a:lumMod val="40000"/>
            <a:lumOff val="60000"/>
            <a:alpha val="90000"/>
          </a:schemeClr>
        </a:solidFill>
        <a:ln>
          <a:solidFill>
            <a:srgbClr val="FF0000">
              <a:alpha val="90000"/>
            </a:srgbClr>
          </a:solidFill>
        </a:ln>
      </dgm:spPr>
      <dgm:t>
        <a:bodyPr/>
        <a:lstStyle/>
        <a:p>
          <a:pPr algn="l"/>
          <a:r>
            <a:rPr lang="en-US" sz="1600" b="1" dirty="0" smtClean="0">
              <a:latin typeface="Times New Roman" pitchFamily="18" charset="0"/>
              <a:cs typeface="Times New Roman" pitchFamily="18" charset="0"/>
            </a:rPr>
            <a:t>MDH </a:t>
          </a:r>
          <a:r>
            <a:rPr lang="en-US" sz="1600" b="1" dirty="0" err="1" smtClean="0">
              <a:latin typeface="Times New Roman" pitchFamily="18" charset="0"/>
              <a:cs typeface="Times New Roman" pitchFamily="18" charset="0"/>
            </a:rPr>
            <a:t>mamlakatlarining</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demografik</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rivojlanishi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prognozi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tahlillari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shuni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ko’rsatmoqdaki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mintaqada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aholi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soni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so’ngi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yillarda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kamayish</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tendensiyasiga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egadir</a:t>
          </a:r>
          <a:r>
            <a:rPr lang="en-US" sz="1600" b="1" dirty="0" smtClean="0">
              <a:latin typeface="Times New Roman" pitchFamily="18" charset="0"/>
              <a:cs typeface="Times New Roman" pitchFamily="18" charset="0"/>
            </a:rPr>
            <a:t>. Bu </a:t>
          </a:r>
          <a:r>
            <a:rPr lang="en-US" sz="1600" b="1" dirty="0" err="1" smtClean="0">
              <a:latin typeface="Times New Roman" pitchFamily="18" charset="0"/>
              <a:cs typeface="Times New Roman" pitchFamily="18" charset="0"/>
            </a:rPr>
            <a:t>holat</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esa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kelgusida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mintaqaning</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istiqboldagi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ijtimoiy-islohotlar</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yo’nalishida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asosiy</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e’tibor</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nimalarga</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qaratilishi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lozimligini</a:t>
          </a:r>
          <a:r>
            <a:rPr lang="en-US" sz="1600" b="1" dirty="0" smtClean="0">
              <a:latin typeface="Times New Roman" pitchFamily="18" charset="0"/>
              <a:cs typeface="Times New Roman" pitchFamily="18" charset="0"/>
            </a:rPr>
            <a:t>   </a:t>
          </a:r>
          <a:r>
            <a:rPr lang="en-US" sz="1600" b="1" dirty="0" err="1" smtClean="0">
              <a:latin typeface="Times New Roman" pitchFamily="18" charset="0"/>
              <a:cs typeface="Times New Roman" pitchFamily="18" charset="0"/>
            </a:rPr>
            <a:t>belgilangan</a:t>
          </a:r>
          <a:r>
            <a:rPr lang="en-US" sz="1600" b="1" dirty="0" smtClean="0">
              <a:latin typeface="Times New Roman" pitchFamily="18" charset="0"/>
              <a:cs typeface="Times New Roman" pitchFamily="18" charset="0"/>
            </a:rPr>
            <a:t>.</a:t>
          </a:r>
          <a:endParaRPr lang="ru-RU" sz="1600" b="1" dirty="0">
            <a:latin typeface="Times New Roman" pitchFamily="18" charset="0"/>
            <a:cs typeface="Times New Roman" pitchFamily="18" charset="0"/>
          </a:endParaRPr>
        </a:p>
      </dgm:t>
    </dgm:pt>
    <dgm:pt modelId="{E2A3D1DC-F00D-47C1-AE6C-31298B8C0ED5}" type="parTrans" cxnId="{C6EF6B18-E1DB-4C34-9B50-34D572303713}">
      <dgm:prSet/>
      <dgm:spPr/>
      <dgm:t>
        <a:bodyPr/>
        <a:lstStyle/>
        <a:p>
          <a:endParaRPr lang="ru-RU"/>
        </a:p>
      </dgm:t>
    </dgm:pt>
    <dgm:pt modelId="{4714B1F8-D23C-4B6F-AB68-30BC9AB42813}" type="sibTrans" cxnId="{C6EF6B18-E1DB-4C34-9B50-34D572303713}">
      <dgm:prSet/>
      <dgm:spPr/>
      <dgm:t>
        <a:bodyPr/>
        <a:lstStyle/>
        <a:p>
          <a:endParaRPr lang="ru-RU"/>
        </a:p>
      </dgm:t>
    </dgm:pt>
    <dgm:pt modelId="{71DAFF39-B252-42B0-B79C-4176E4B948F8}">
      <dgm:prSet custT="1"/>
      <dgm:spPr>
        <a:solidFill>
          <a:schemeClr val="bg2">
            <a:lumMod val="40000"/>
            <a:lumOff val="60000"/>
            <a:alpha val="90000"/>
          </a:schemeClr>
        </a:solidFill>
        <a:ln>
          <a:solidFill>
            <a:srgbClr val="FF0000">
              <a:alpha val="90000"/>
            </a:srgbClr>
          </a:solidFill>
        </a:ln>
      </dgm:spPr>
      <dgm:t>
        <a:bodyPr/>
        <a:lstStyle/>
        <a:p>
          <a:r>
            <a:rPr lang="en-US" sz="1400" b="1" dirty="0" err="1" smtClean="0">
              <a:latin typeface="Times New Roman" pitchFamily="18" charset="0"/>
              <a:cs typeface="Times New Roman" pitchFamily="18" charset="0"/>
            </a:rPr>
            <a:t>Birgina</a:t>
          </a:r>
          <a:r>
            <a:rPr lang="en-US" sz="1400" b="1" dirty="0" smtClean="0">
              <a:latin typeface="Times New Roman" pitchFamily="18" charset="0"/>
              <a:cs typeface="Times New Roman" pitchFamily="18" charset="0"/>
            </a:rPr>
            <a:t> 1992-yildan 2005-yilgacha </a:t>
          </a:r>
          <a:r>
            <a:rPr lang="en-US" sz="1400" b="1" dirty="0" err="1" smtClean="0">
              <a:latin typeface="Times New Roman" pitchFamily="18" charset="0"/>
              <a:cs typeface="Times New Roman" pitchFamily="18" charset="0"/>
            </a:rPr>
            <a:t>bo’lgan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davr</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oralig’ida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mintaqa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aholisi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sonining</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sezilarli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darajada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kamaygani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hamda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aholining</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tabiiy</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harakatida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asosan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o’lim</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ko’rsatkichining</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yuqoriligi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bilan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xarakterlanadi</a:t>
          </a:r>
          <a:r>
            <a:rPr lang="en-US" sz="1400" b="1" dirty="0" smtClean="0">
              <a:latin typeface="Times New Roman" pitchFamily="18" charset="0"/>
              <a:cs typeface="Times New Roman" pitchFamily="18" charset="0"/>
            </a:rPr>
            <a:t>. Bu </a:t>
          </a:r>
          <a:r>
            <a:rPr lang="en-US" sz="1400" b="1" dirty="0" err="1" smtClean="0">
              <a:latin typeface="Times New Roman" pitchFamily="18" charset="0"/>
              <a:cs typeface="Times New Roman" pitchFamily="18" charset="0"/>
            </a:rPr>
            <a:t>esa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kelajakda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ishlab</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chiqarishning</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muhim</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omillaridan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biri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hisoblangan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ishchi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kuchi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tanqisligiga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olib</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keladi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Natijada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mamlakatlar</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bu</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ehtiyojni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mintaqadan</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tashqarida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tashqi</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migratsiya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hisobiga</a:t>
          </a:r>
          <a:r>
            <a:rPr lang="en-US" sz="1400" b="1" dirty="0" smtClean="0">
              <a:latin typeface="Times New Roman" pitchFamily="18" charset="0"/>
              <a:cs typeface="Times New Roman" pitchFamily="18" charset="0"/>
            </a:rPr>
            <a:t> </a:t>
          </a:r>
          <a:r>
            <a:rPr lang="en-US" sz="1400" b="1" dirty="0" err="1" smtClean="0">
              <a:latin typeface="Times New Roman" pitchFamily="18" charset="0"/>
              <a:cs typeface="Times New Roman" pitchFamily="18" charset="0"/>
            </a:rPr>
            <a:t>qondiradilar</a:t>
          </a:r>
          <a:r>
            <a:rPr lang="en-US" sz="1400" b="1" dirty="0" smtClean="0">
              <a:latin typeface="Times New Roman" pitchFamily="18" charset="0"/>
              <a:cs typeface="Times New Roman" pitchFamily="18" charset="0"/>
            </a:rPr>
            <a:t>.</a:t>
          </a:r>
          <a:endParaRPr lang="ru-RU" sz="1400" b="1" dirty="0">
            <a:latin typeface="Times New Roman" pitchFamily="18" charset="0"/>
            <a:cs typeface="Times New Roman" pitchFamily="18" charset="0"/>
          </a:endParaRPr>
        </a:p>
      </dgm:t>
    </dgm:pt>
    <dgm:pt modelId="{BC8ECE34-D5C6-4A82-A153-AEBA004EFD4C}" type="parTrans" cxnId="{B055F8A5-FB8D-4867-9AF2-657504DA6C8E}">
      <dgm:prSet/>
      <dgm:spPr/>
      <dgm:t>
        <a:bodyPr/>
        <a:lstStyle/>
        <a:p>
          <a:endParaRPr lang="ru-RU"/>
        </a:p>
      </dgm:t>
    </dgm:pt>
    <dgm:pt modelId="{98C90157-4C7E-4820-91B8-CEC74AC30EBF}" type="sibTrans" cxnId="{B055F8A5-FB8D-4867-9AF2-657504DA6C8E}">
      <dgm:prSet/>
      <dgm:spPr/>
      <dgm:t>
        <a:bodyPr/>
        <a:lstStyle/>
        <a:p>
          <a:endParaRPr lang="ru-RU"/>
        </a:p>
      </dgm:t>
    </dgm:pt>
    <dgm:pt modelId="{1F23B1DF-7B4E-4030-A6AE-B1ED65DA9F14}">
      <dgm:prSet phldrT="[Текст]"/>
      <dgm:spPr>
        <a:blipFill rotWithShape="0">
          <a:blip xmlns:r="http://schemas.openxmlformats.org/officeDocument/2006/relationships" r:embed="rId2"/>
          <a:stretch>
            <a:fillRect/>
          </a:stretch>
        </a:blipFill>
      </dgm:spPr>
      <dgm:t>
        <a:bodyPr/>
        <a:lstStyle/>
        <a:p>
          <a:endParaRPr lang="en-US" dirty="0" smtClean="0"/>
        </a:p>
        <a:p>
          <a:endParaRPr lang="en-US" dirty="0" smtClean="0"/>
        </a:p>
        <a:p>
          <a:endParaRPr lang="en-US" dirty="0" smtClean="0"/>
        </a:p>
        <a:p>
          <a:endParaRPr lang="en-US" dirty="0" smtClean="0"/>
        </a:p>
        <a:p>
          <a:endParaRPr lang="en-US" dirty="0" smtClean="0"/>
        </a:p>
        <a:p>
          <a:endParaRPr lang="ru-RU" dirty="0"/>
        </a:p>
      </dgm:t>
    </dgm:pt>
    <dgm:pt modelId="{4A5E309B-D17D-44D3-ACC3-BA7A8F9F1270}" type="sibTrans" cxnId="{292B36AB-7097-4E46-850E-23A7EB77D98C}">
      <dgm:prSet/>
      <dgm:spPr/>
      <dgm:t>
        <a:bodyPr/>
        <a:lstStyle/>
        <a:p>
          <a:endParaRPr lang="ru-RU"/>
        </a:p>
      </dgm:t>
    </dgm:pt>
    <dgm:pt modelId="{59C32618-093E-432B-A9C2-B3D170F51808}" type="parTrans" cxnId="{292B36AB-7097-4E46-850E-23A7EB77D98C}">
      <dgm:prSet/>
      <dgm:spPr/>
      <dgm:t>
        <a:bodyPr/>
        <a:lstStyle/>
        <a:p>
          <a:endParaRPr lang="ru-RU"/>
        </a:p>
      </dgm:t>
    </dgm:pt>
    <dgm:pt modelId="{D7FEEDA7-9552-4DB7-BA04-0DF14C384620}" type="pres">
      <dgm:prSet presAssocID="{300AB6E8-B926-45DD-8F69-EBDB63CE1BCB}" presName="Name0" presStyleCnt="0">
        <dgm:presLayoutVars>
          <dgm:dir/>
          <dgm:animLvl val="lvl"/>
          <dgm:resizeHandles/>
        </dgm:presLayoutVars>
      </dgm:prSet>
      <dgm:spPr/>
      <dgm:t>
        <a:bodyPr/>
        <a:lstStyle/>
        <a:p>
          <a:endParaRPr lang="ru-RU"/>
        </a:p>
      </dgm:t>
    </dgm:pt>
    <dgm:pt modelId="{5A119824-D199-47F8-B650-BA09FED5032B}" type="pres">
      <dgm:prSet presAssocID="{9DB0E43A-89ED-4745-A4ED-F0596CE61008}" presName="linNode" presStyleCnt="0"/>
      <dgm:spPr/>
    </dgm:pt>
    <dgm:pt modelId="{C29C7159-7924-47F0-AC08-62FC82DF0EAF}" type="pres">
      <dgm:prSet presAssocID="{9DB0E43A-89ED-4745-A4ED-F0596CE61008}" presName="parentShp" presStyleLbl="node1" presStyleIdx="0" presStyleCnt="2" custLinFactNeighborX="-2237" custLinFactNeighborY="-772">
        <dgm:presLayoutVars>
          <dgm:bulletEnabled val="1"/>
        </dgm:presLayoutVars>
      </dgm:prSet>
      <dgm:spPr/>
      <dgm:t>
        <a:bodyPr/>
        <a:lstStyle/>
        <a:p>
          <a:endParaRPr lang="ru-RU"/>
        </a:p>
      </dgm:t>
    </dgm:pt>
    <dgm:pt modelId="{59C55F5F-BA3E-4F72-AB2D-8D5AEBB80B54}" type="pres">
      <dgm:prSet presAssocID="{9DB0E43A-89ED-4745-A4ED-F0596CE61008}" presName="childShp" presStyleLbl="bgAccFollowNode1" presStyleIdx="0" presStyleCnt="2" custScaleY="113010" custLinFactNeighborX="446" custLinFactNeighborY="-26">
        <dgm:presLayoutVars>
          <dgm:bulletEnabled val="1"/>
        </dgm:presLayoutVars>
      </dgm:prSet>
      <dgm:spPr/>
      <dgm:t>
        <a:bodyPr/>
        <a:lstStyle/>
        <a:p>
          <a:endParaRPr lang="ru-RU"/>
        </a:p>
      </dgm:t>
    </dgm:pt>
    <dgm:pt modelId="{CA11B166-4DEE-4E08-9B78-4414F4121A04}" type="pres">
      <dgm:prSet presAssocID="{95615CA5-2AFC-4B7E-9847-B0AAF2AFFC58}" presName="spacing" presStyleCnt="0"/>
      <dgm:spPr/>
    </dgm:pt>
    <dgm:pt modelId="{B8A053CC-C734-4DAB-9BDA-5A89D3B66895}" type="pres">
      <dgm:prSet presAssocID="{1F23B1DF-7B4E-4030-A6AE-B1ED65DA9F14}" presName="linNode" presStyleCnt="0"/>
      <dgm:spPr/>
    </dgm:pt>
    <dgm:pt modelId="{3012338E-9049-4B3E-A1E8-F93D5303E8FD}" type="pres">
      <dgm:prSet presAssocID="{1F23B1DF-7B4E-4030-A6AE-B1ED65DA9F14}" presName="parentShp" presStyleLbl="node1" presStyleIdx="1" presStyleCnt="2">
        <dgm:presLayoutVars>
          <dgm:bulletEnabled val="1"/>
        </dgm:presLayoutVars>
      </dgm:prSet>
      <dgm:spPr/>
      <dgm:t>
        <a:bodyPr/>
        <a:lstStyle/>
        <a:p>
          <a:endParaRPr lang="ru-RU"/>
        </a:p>
      </dgm:t>
    </dgm:pt>
    <dgm:pt modelId="{3E1D4EDE-CC50-4BEE-B8AE-35BD68996362}" type="pres">
      <dgm:prSet presAssocID="{1F23B1DF-7B4E-4030-A6AE-B1ED65DA9F14}" presName="childShp" presStyleLbl="bgAccFollowNode1" presStyleIdx="1" presStyleCnt="2" custScaleY="112652">
        <dgm:presLayoutVars>
          <dgm:bulletEnabled val="1"/>
        </dgm:presLayoutVars>
      </dgm:prSet>
      <dgm:spPr/>
      <dgm:t>
        <a:bodyPr/>
        <a:lstStyle/>
        <a:p>
          <a:endParaRPr lang="ru-RU"/>
        </a:p>
      </dgm:t>
    </dgm:pt>
  </dgm:ptLst>
  <dgm:cxnLst>
    <dgm:cxn modelId="{9A98964C-721B-43D1-B63E-DBB6E1DA838A}" type="presOf" srcId="{71DAFF39-B252-42B0-B79C-4176E4B948F8}" destId="{3E1D4EDE-CC50-4BEE-B8AE-35BD68996362}" srcOrd="0" destOrd="0" presId="urn:microsoft.com/office/officeart/2005/8/layout/vList6"/>
    <dgm:cxn modelId="{90756C70-E867-4636-B932-8E1C4270F9A6}" srcId="{300AB6E8-B926-45DD-8F69-EBDB63CE1BCB}" destId="{9DB0E43A-89ED-4745-A4ED-F0596CE61008}" srcOrd="0" destOrd="0" parTransId="{C6750378-69DC-4DED-8468-EAC4499B0E66}" sibTransId="{95615CA5-2AFC-4B7E-9847-B0AAF2AFFC58}"/>
    <dgm:cxn modelId="{B055F8A5-FB8D-4867-9AF2-657504DA6C8E}" srcId="{1F23B1DF-7B4E-4030-A6AE-B1ED65DA9F14}" destId="{71DAFF39-B252-42B0-B79C-4176E4B948F8}" srcOrd="0" destOrd="0" parTransId="{BC8ECE34-D5C6-4A82-A153-AEBA004EFD4C}" sibTransId="{98C90157-4C7E-4820-91B8-CEC74AC30EBF}"/>
    <dgm:cxn modelId="{A183FE2B-49DA-46E7-854F-9A16644D8BC2}" type="presOf" srcId="{1F23B1DF-7B4E-4030-A6AE-B1ED65DA9F14}" destId="{3012338E-9049-4B3E-A1E8-F93D5303E8FD}" srcOrd="0" destOrd="0" presId="urn:microsoft.com/office/officeart/2005/8/layout/vList6"/>
    <dgm:cxn modelId="{76DE307C-5462-456D-9E09-A253D2858531}" type="presOf" srcId="{9DB0E43A-89ED-4745-A4ED-F0596CE61008}" destId="{C29C7159-7924-47F0-AC08-62FC82DF0EAF}" srcOrd="0" destOrd="0" presId="urn:microsoft.com/office/officeart/2005/8/layout/vList6"/>
    <dgm:cxn modelId="{273678B1-F2AF-4AE8-8399-938699628256}" type="presOf" srcId="{33342CCC-D60B-419B-A5F5-DA2D94D0FAED}" destId="{59C55F5F-BA3E-4F72-AB2D-8D5AEBB80B54}" srcOrd="0" destOrd="0" presId="urn:microsoft.com/office/officeart/2005/8/layout/vList6"/>
    <dgm:cxn modelId="{91FC5B9B-BC31-4B44-8ACD-2907F723E401}" type="presOf" srcId="{300AB6E8-B926-45DD-8F69-EBDB63CE1BCB}" destId="{D7FEEDA7-9552-4DB7-BA04-0DF14C384620}" srcOrd="0" destOrd="0" presId="urn:microsoft.com/office/officeart/2005/8/layout/vList6"/>
    <dgm:cxn modelId="{292B36AB-7097-4E46-850E-23A7EB77D98C}" srcId="{300AB6E8-B926-45DD-8F69-EBDB63CE1BCB}" destId="{1F23B1DF-7B4E-4030-A6AE-B1ED65DA9F14}" srcOrd="1" destOrd="0" parTransId="{59C32618-093E-432B-A9C2-B3D170F51808}" sibTransId="{4A5E309B-D17D-44D3-ACC3-BA7A8F9F1270}"/>
    <dgm:cxn modelId="{C6EF6B18-E1DB-4C34-9B50-34D572303713}" srcId="{9DB0E43A-89ED-4745-A4ED-F0596CE61008}" destId="{33342CCC-D60B-419B-A5F5-DA2D94D0FAED}" srcOrd="0" destOrd="0" parTransId="{E2A3D1DC-F00D-47C1-AE6C-31298B8C0ED5}" sibTransId="{4714B1F8-D23C-4B6F-AB68-30BC9AB42813}"/>
    <dgm:cxn modelId="{6C0E7E74-9EA5-4017-8829-03FABBA795EF}" type="presParOf" srcId="{D7FEEDA7-9552-4DB7-BA04-0DF14C384620}" destId="{5A119824-D199-47F8-B650-BA09FED5032B}" srcOrd="0" destOrd="0" presId="urn:microsoft.com/office/officeart/2005/8/layout/vList6"/>
    <dgm:cxn modelId="{B76135FB-A680-4B2B-88C1-D48F3F976DCE}" type="presParOf" srcId="{5A119824-D199-47F8-B650-BA09FED5032B}" destId="{C29C7159-7924-47F0-AC08-62FC82DF0EAF}" srcOrd="0" destOrd="0" presId="urn:microsoft.com/office/officeart/2005/8/layout/vList6"/>
    <dgm:cxn modelId="{780A639F-E6BC-4B9F-9A2A-097947444785}" type="presParOf" srcId="{5A119824-D199-47F8-B650-BA09FED5032B}" destId="{59C55F5F-BA3E-4F72-AB2D-8D5AEBB80B54}" srcOrd="1" destOrd="0" presId="urn:microsoft.com/office/officeart/2005/8/layout/vList6"/>
    <dgm:cxn modelId="{5CF25586-9D41-4D3F-91E9-E3E27D36B762}" type="presParOf" srcId="{D7FEEDA7-9552-4DB7-BA04-0DF14C384620}" destId="{CA11B166-4DEE-4E08-9B78-4414F4121A04}" srcOrd="1" destOrd="0" presId="urn:microsoft.com/office/officeart/2005/8/layout/vList6"/>
    <dgm:cxn modelId="{A1C0A148-384A-4957-B831-75D09155192D}" type="presParOf" srcId="{D7FEEDA7-9552-4DB7-BA04-0DF14C384620}" destId="{B8A053CC-C734-4DAB-9BDA-5A89D3B66895}" srcOrd="2" destOrd="0" presId="urn:microsoft.com/office/officeart/2005/8/layout/vList6"/>
    <dgm:cxn modelId="{C6A8EA68-80A6-4DE1-B340-C143D06FD4A5}" type="presParOf" srcId="{B8A053CC-C734-4DAB-9BDA-5A89D3B66895}" destId="{3012338E-9049-4B3E-A1E8-F93D5303E8FD}" srcOrd="0" destOrd="0" presId="urn:microsoft.com/office/officeart/2005/8/layout/vList6"/>
    <dgm:cxn modelId="{F613543B-79CB-43CA-AAAA-490F991A5570}" type="presParOf" srcId="{B8A053CC-C734-4DAB-9BDA-5A89D3B66895}" destId="{3E1D4EDE-CC50-4BEE-B8AE-35BD68996362}"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4E78A-FC28-45E9-9398-B3AB18DEBE1D}">
      <dsp:nvSpPr>
        <dsp:cNvPr id="0" name=""/>
        <dsp:cNvSpPr/>
      </dsp:nvSpPr>
      <dsp:spPr>
        <a:xfrm rot="5400000">
          <a:off x="-308113" y="310377"/>
          <a:ext cx="2054086" cy="1437860"/>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en-US" sz="4300" kern="1200" dirty="0" smtClean="0"/>
            <a:t>1</a:t>
          </a:r>
          <a:endParaRPr lang="ru-RU" sz="4300" kern="1200" dirty="0"/>
        </a:p>
      </dsp:txBody>
      <dsp:txXfrm rot="-5400000">
        <a:off x="0" y="721194"/>
        <a:ext cx="1437860" cy="616226"/>
      </dsp:txXfrm>
    </dsp:sp>
    <dsp:sp modelId="{E76673BA-AB06-4479-8EA3-BC45189F5F20}">
      <dsp:nvSpPr>
        <dsp:cNvPr id="0" name=""/>
        <dsp:cNvSpPr/>
      </dsp:nvSpPr>
      <dsp:spPr>
        <a:xfrm rot="5400000">
          <a:off x="3766128" y="-2326002"/>
          <a:ext cx="1335156" cy="5991691"/>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just" defTabSz="622300">
            <a:lnSpc>
              <a:spcPct val="90000"/>
            </a:lnSpc>
            <a:spcBef>
              <a:spcPct val="0"/>
            </a:spcBef>
            <a:spcAft>
              <a:spcPct val="15000"/>
            </a:spcAft>
            <a:buChar char="••"/>
          </a:pPr>
          <a:r>
            <a:rPr lang="en-US" sz="1400" b="0" i="0" kern="1200" dirty="0" err="1" smtClean="0"/>
            <a:t>Prognoz</a:t>
          </a:r>
          <a:r>
            <a:rPr lang="en-US" sz="1400" b="0" i="0" kern="1200" dirty="0" smtClean="0"/>
            <a:t> </a:t>
          </a:r>
          <a:r>
            <a:rPr lang="en-US" sz="1400" b="0" i="0" kern="1200" dirty="0" err="1" smtClean="0"/>
            <a:t>hisob-kitoblari</a:t>
          </a:r>
          <a:r>
            <a:rPr lang="en-US" sz="1400" b="0" i="0" kern="1200" dirty="0" smtClean="0"/>
            <a:t> </a:t>
          </a:r>
          <a:r>
            <a:rPr lang="en-US" sz="1400" b="0" i="0" kern="1200" dirty="0" err="1" smtClean="0"/>
            <a:t>shuni</a:t>
          </a:r>
          <a:r>
            <a:rPr lang="en-US" sz="1400" b="0" i="0" kern="1200" dirty="0" smtClean="0"/>
            <a:t> </a:t>
          </a:r>
          <a:r>
            <a:rPr lang="en-US" sz="1400" b="0" i="0" kern="1200" dirty="0" err="1" smtClean="0"/>
            <a:t>ko’rsatmoqdaki</a:t>
          </a:r>
          <a:r>
            <a:rPr lang="en-US" sz="1400" b="0" i="0" kern="1200" dirty="0" smtClean="0"/>
            <a:t>, </a:t>
          </a:r>
          <a:r>
            <a:rPr lang="en-US" sz="1400" b="0" i="0" kern="1200" dirty="0" err="1" smtClean="0"/>
            <a:t>Rossiya</a:t>
          </a:r>
          <a:r>
            <a:rPr lang="en-US" sz="1400" b="0" i="0" kern="1200" dirty="0" smtClean="0"/>
            <a:t> </a:t>
          </a:r>
          <a:r>
            <a:rPr lang="en-US" sz="1400" b="0" i="0" kern="1200" dirty="0" err="1" smtClean="0"/>
            <a:t>aholisi</a:t>
          </a:r>
          <a:r>
            <a:rPr lang="en-US" sz="1400" b="0" i="0" kern="1200" dirty="0" smtClean="0"/>
            <a:t> 2050 </a:t>
          </a:r>
          <a:r>
            <a:rPr lang="en-US" sz="1400" b="0" i="0" kern="1200" dirty="0" err="1" smtClean="0"/>
            <a:t>yilga</a:t>
          </a:r>
          <a:r>
            <a:rPr lang="en-US" sz="1400" b="0" i="0" kern="1200" dirty="0" smtClean="0"/>
            <a:t> </a:t>
          </a:r>
          <a:r>
            <a:rPr lang="en-US" sz="1400" b="0" i="0" kern="1200" dirty="0" err="1" smtClean="0"/>
            <a:t>borib</a:t>
          </a:r>
          <a:r>
            <a:rPr lang="en-US" sz="1400" b="0" i="0" kern="1200" dirty="0" smtClean="0"/>
            <a:t> 116 </a:t>
          </a:r>
          <a:r>
            <a:rPr lang="en-US" sz="1400" b="0" i="0" kern="1200" dirty="0" err="1" smtClean="0"/>
            <a:t>mlngacha</a:t>
          </a:r>
          <a:r>
            <a:rPr lang="en-US" sz="1400" b="0" i="0" kern="1200" dirty="0" smtClean="0"/>
            <a:t> </a:t>
          </a:r>
          <a:r>
            <a:rPr lang="en-US" sz="1400" b="0" i="0" kern="1200" dirty="0" err="1" smtClean="0"/>
            <a:t>qisqarishi</a:t>
          </a:r>
          <a:r>
            <a:rPr lang="en-US" sz="1400" b="0" i="0" kern="1200" dirty="0" smtClean="0"/>
            <a:t> </a:t>
          </a:r>
          <a:r>
            <a:rPr lang="en-US" sz="1400" b="0" i="0" kern="1200" dirty="0" err="1" smtClean="0"/>
            <a:t>mumkin</a:t>
          </a:r>
          <a:r>
            <a:rPr lang="en-US" sz="1400" b="0" i="0" kern="1200" dirty="0" smtClean="0"/>
            <a:t>, </a:t>
          </a:r>
          <a:r>
            <a:rPr lang="en-US" sz="1400" b="0" i="0" kern="1200" dirty="0" err="1" smtClean="0"/>
            <a:t>bu</a:t>
          </a:r>
          <a:r>
            <a:rPr lang="en-US" sz="1400" b="0" i="0" kern="1200" dirty="0" smtClean="0"/>
            <a:t> </a:t>
          </a:r>
          <a:r>
            <a:rPr lang="en-US" sz="1400" b="0" i="0" kern="1200" dirty="0" err="1" smtClean="0"/>
            <a:t>esa</a:t>
          </a:r>
          <a:r>
            <a:rPr lang="en-US" sz="1400" b="0" i="0" kern="1200" dirty="0" smtClean="0"/>
            <a:t> MDH </a:t>
          </a:r>
          <a:r>
            <a:rPr lang="en-US" sz="1400" b="0" i="0" kern="1200" dirty="0" err="1" smtClean="0"/>
            <a:t>mamlakatlari</a:t>
          </a:r>
          <a:r>
            <a:rPr lang="en-US" sz="1400" b="0" i="0" kern="1200" dirty="0" smtClean="0"/>
            <a:t> </a:t>
          </a:r>
          <a:r>
            <a:rPr lang="en-US" sz="1400" b="0" i="0" kern="1200" dirty="0" err="1" smtClean="0"/>
            <a:t>umumiy</a:t>
          </a:r>
          <a:r>
            <a:rPr lang="en-US" sz="1400" b="0" i="0" kern="1200" dirty="0" smtClean="0"/>
            <a:t> </a:t>
          </a:r>
          <a:r>
            <a:rPr lang="en-US" sz="1400" b="0" i="0" kern="1200" dirty="0" err="1" smtClean="0"/>
            <a:t>aholisining</a:t>
          </a:r>
          <a:r>
            <a:rPr lang="en-US" sz="1400" b="0" i="0" kern="1200" dirty="0" smtClean="0"/>
            <a:t> 1990 </a:t>
          </a:r>
          <a:r>
            <a:rPr lang="en-US" sz="1400" b="0" i="0" kern="1200" dirty="0" err="1" smtClean="0"/>
            <a:t>yil</a:t>
          </a:r>
          <a:r>
            <a:rPr lang="en-US" sz="1400" b="0" i="0" kern="1200" dirty="0" smtClean="0"/>
            <a:t> 53% </a:t>
          </a:r>
          <a:r>
            <a:rPr lang="en-US" sz="1400" b="0" i="0" kern="1200" dirty="0" err="1" smtClean="0"/>
            <a:t>va</a:t>
          </a:r>
          <a:r>
            <a:rPr lang="en-US" sz="1400" b="0" i="0" kern="1200" dirty="0" smtClean="0"/>
            <a:t> 2010 </a:t>
          </a:r>
          <a:r>
            <a:rPr lang="en-US" sz="1400" b="0" i="0" kern="1200" dirty="0" err="1" smtClean="0"/>
            <a:t>yil</a:t>
          </a:r>
          <a:r>
            <a:rPr lang="en-US" sz="1400" b="0" i="0" kern="1200" dirty="0" smtClean="0"/>
            <a:t> 51% </a:t>
          </a:r>
          <a:r>
            <a:rPr lang="en-US" sz="1400" b="0" i="0" kern="1200" dirty="0" err="1" smtClean="0"/>
            <a:t>dan</a:t>
          </a:r>
          <a:r>
            <a:rPr lang="en-US" sz="1400" b="0" i="0" kern="1200" dirty="0" smtClean="0"/>
            <a:t> 45% </a:t>
          </a:r>
          <a:r>
            <a:rPr lang="en-US" sz="1400" b="0" i="0" kern="1200" dirty="0" err="1" smtClean="0"/>
            <a:t>gacha</a:t>
          </a:r>
          <a:r>
            <a:rPr lang="en-US" sz="1400" b="0" i="0" kern="1200" dirty="0" smtClean="0"/>
            <a:t> </a:t>
          </a:r>
          <a:r>
            <a:rPr lang="en-US" sz="1400" b="0" i="0" kern="1200" dirty="0" err="1" smtClean="0"/>
            <a:t>kamayishiga</a:t>
          </a:r>
          <a:r>
            <a:rPr lang="en-US" sz="1400" b="0" i="0" kern="1200" dirty="0" smtClean="0"/>
            <a:t> </a:t>
          </a:r>
          <a:r>
            <a:rPr lang="en-US" sz="1400" b="0" i="0" kern="1200" dirty="0" err="1" smtClean="0"/>
            <a:t>olib</a:t>
          </a:r>
          <a:r>
            <a:rPr lang="en-US" sz="1400" b="0" i="0" kern="1200" dirty="0" smtClean="0"/>
            <a:t> </a:t>
          </a:r>
          <a:r>
            <a:rPr lang="en-US" sz="1400" b="0" i="0" kern="1200" dirty="0" err="1" smtClean="0"/>
            <a:t>keladi.Ukraina</a:t>
          </a:r>
          <a:r>
            <a:rPr lang="en-US" sz="1400" b="0" i="0" kern="1200" dirty="0" smtClean="0"/>
            <a:t> </a:t>
          </a:r>
          <a:r>
            <a:rPr lang="en-US" sz="1400" b="0" i="0" kern="1200" dirty="0" err="1" smtClean="0"/>
            <a:t>aholisi</a:t>
          </a:r>
          <a:r>
            <a:rPr lang="en-US" sz="1400" b="0" i="0" kern="1200" dirty="0" smtClean="0"/>
            <a:t> son </a:t>
          </a:r>
          <a:r>
            <a:rPr lang="en-US" sz="1400" b="0" i="0" kern="1200" dirty="0" err="1" smtClean="0"/>
            <a:t>jihatdan</a:t>
          </a:r>
          <a:r>
            <a:rPr lang="en-US" sz="1400" b="0" i="0" kern="1200" dirty="0" smtClean="0"/>
            <a:t> MDH </a:t>
          </a:r>
          <a:r>
            <a:rPr lang="en-US" sz="1400" b="0" i="0" kern="1200" dirty="0" err="1" smtClean="0"/>
            <a:t>mamlakatlari</a:t>
          </a:r>
          <a:r>
            <a:rPr lang="en-US" sz="1400" b="0" i="0" kern="1200" dirty="0" smtClean="0"/>
            <a:t> </a:t>
          </a:r>
          <a:r>
            <a:rPr lang="en-US" sz="1400" b="0" i="0" kern="1200" dirty="0" err="1" smtClean="0"/>
            <a:t>orasida</a:t>
          </a:r>
          <a:r>
            <a:rPr lang="en-US" sz="1400" b="0" i="0" kern="1200" dirty="0" smtClean="0"/>
            <a:t> </a:t>
          </a:r>
          <a:r>
            <a:rPr lang="en-US" sz="1400" b="0" i="0" kern="1200" dirty="0" err="1" smtClean="0"/>
            <a:t>ikkinchi</a:t>
          </a:r>
          <a:r>
            <a:rPr lang="en-US" sz="1400" b="0" i="0" kern="1200" dirty="0" smtClean="0"/>
            <a:t> </a:t>
          </a:r>
          <a:r>
            <a:rPr lang="en-US" sz="1400" b="0" i="0" kern="1200" dirty="0" err="1" smtClean="0"/>
            <a:t>o’rinda</a:t>
          </a:r>
          <a:r>
            <a:rPr lang="en-US" sz="1400" b="0" i="0" kern="1200" dirty="0" smtClean="0"/>
            <a:t> </a:t>
          </a:r>
          <a:r>
            <a:rPr lang="en-US" sz="1400" b="0" i="0" kern="1200" dirty="0" err="1" smtClean="0"/>
            <a:t>bo’lib</a:t>
          </a:r>
          <a:r>
            <a:rPr lang="en-US" sz="1400" b="0" i="0" kern="1200" dirty="0" smtClean="0"/>
            <a:t>, 35 </a:t>
          </a:r>
          <a:r>
            <a:rPr lang="en-US" sz="1400" b="0" i="0" kern="1200" dirty="0" err="1" smtClean="0"/>
            <a:t>mlnni</a:t>
          </a:r>
          <a:r>
            <a:rPr lang="en-US" sz="1400" b="0" i="0" kern="1200" dirty="0" smtClean="0"/>
            <a:t> </a:t>
          </a:r>
          <a:r>
            <a:rPr lang="en-US" sz="1400" b="0" i="0" kern="1200" dirty="0" err="1" smtClean="0"/>
            <a:t>tashkil</a:t>
          </a:r>
          <a:r>
            <a:rPr lang="en-US" sz="1400" b="0" i="0" kern="1200" dirty="0" smtClean="0"/>
            <a:t> </a:t>
          </a:r>
          <a:r>
            <a:rPr lang="en-US" sz="1400" b="0" i="0" kern="1200" dirty="0" err="1" smtClean="0"/>
            <a:t>etadi</a:t>
          </a:r>
          <a:r>
            <a:rPr lang="en-US" sz="1400" b="0" i="0" kern="1200" dirty="0" smtClean="0"/>
            <a:t>, ammo </a:t>
          </a:r>
          <a:r>
            <a:rPr lang="en-US" sz="1400" b="0" i="0" kern="1200" dirty="0" err="1" smtClean="0"/>
            <a:t>tahlillar</a:t>
          </a:r>
          <a:r>
            <a:rPr lang="en-US" sz="1400" b="0" i="0" kern="1200" dirty="0" smtClean="0"/>
            <a:t> </a:t>
          </a:r>
          <a:r>
            <a:rPr lang="en-US" sz="1400" b="0" i="0" kern="1200" dirty="0" err="1" smtClean="0"/>
            <a:t>shuni</a:t>
          </a:r>
          <a:r>
            <a:rPr lang="en-US" sz="1400" b="0" i="0" kern="1200" dirty="0" smtClean="0"/>
            <a:t> </a:t>
          </a:r>
          <a:r>
            <a:rPr lang="en-US" sz="1400" b="0" i="0" kern="1200" dirty="0" err="1" smtClean="0"/>
            <a:t>ko’rsatmoqdaki</a:t>
          </a:r>
          <a:r>
            <a:rPr lang="en-US" sz="1400" b="0" i="0" kern="1200" dirty="0" smtClean="0"/>
            <a:t> u </a:t>
          </a:r>
          <a:r>
            <a:rPr lang="en-US" sz="1400" b="0" i="0" kern="1200" dirty="0" err="1" smtClean="0"/>
            <a:t>o’z</a:t>
          </a:r>
          <a:r>
            <a:rPr lang="en-US" sz="1400" b="0" i="0" kern="1200" dirty="0" smtClean="0"/>
            <a:t> </a:t>
          </a:r>
          <a:r>
            <a:rPr lang="en-US" sz="1400" b="0" i="0" kern="1200" dirty="0" err="1" smtClean="0"/>
            <a:t>o’rnini</a:t>
          </a:r>
          <a:r>
            <a:rPr lang="en-US" sz="1400" b="0" i="0" kern="1200" dirty="0" smtClean="0"/>
            <a:t> </a:t>
          </a:r>
          <a:r>
            <a:rPr lang="en-US" sz="1400" b="0" i="0" kern="1200" dirty="0" err="1" smtClean="0"/>
            <a:t>uchinchi</a:t>
          </a:r>
          <a:r>
            <a:rPr lang="en-US" sz="1400" b="0" i="0" kern="1200" dirty="0" smtClean="0"/>
            <a:t> </a:t>
          </a:r>
          <a:r>
            <a:rPr lang="en-US" sz="1400" b="0" i="0" kern="1200" dirty="0" err="1" smtClean="0"/>
            <a:t>o’ringa</a:t>
          </a:r>
          <a:r>
            <a:rPr lang="en-US" sz="1400" b="0" i="0" kern="1200" dirty="0" smtClean="0"/>
            <a:t> </a:t>
          </a:r>
          <a:r>
            <a:rPr lang="en-US" sz="1400" b="0" i="0" kern="1200" dirty="0" err="1" smtClean="0"/>
            <a:t>bo’shatib</a:t>
          </a:r>
          <a:r>
            <a:rPr lang="en-US" sz="1400" b="0" i="0" kern="1200" dirty="0" smtClean="0"/>
            <a:t> </a:t>
          </a:r>
          <a:r>
            <a:rPr lang="en-US" sz="1400" b="0" i="0" kern="1200" dirty="0" err="1" smtClean="0"/>
            <a:t>berishi</a:t>
          </a:r>
          <a:r>
            <a:rPr lang="en-US" sz="1400" b="0" i="0" kern="1200" dirty="0" smtClean="0"/>
            <a:t> t </a:t>
          </a:r>
          <a:r>
            <a:rPr lang="en-US" sz="1400" b="0" i="0" kern="1200" dirty="0" err="1" smtClean="0"/>
            <a:t>mumkin</a:t>
          </a:r>
          <a:r>
            <a:rPr lang="en-US" sz="1400" b="0" i="0" kern="1200" dirty="0" smtClean="0"/>
            <a:t>.</a:t>
          </a:r>
          <a:endParaRPr lang="ru-RU" sz="1400" b="0" i="0" kern="1200" dirty="0"/>
        </a:p>
      </dsp:txBody>
      <dsp:txXfrm rot="-5400000">
        <a:off x="1437861" y="67442"/>
        <a:ext cx="5926514" cy="1204802"/>
      </dsp:txXfrm>
    </dsp:sp>
    <dsp:sp modelId="{D4DDF4D0-0681-4BBE-9DEC-0BF8B1A74361}">
      <dsp:nvSpPr>
        <dsp:cNvPr id="0" name=""/>
        <dsp:cNvSpPr/>
      </dsp:nvSpPr>
      <dsp:spPr>
        <a:xfrm rot="5400000">
          <a:off x="-308113" y="2174308"/>
          <a:ext cx="2054086" cy="1437860"/>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en-US" sz="4300" kern="1200" dirty="0" smtClean="0"/>
            <a:t>2</a:t>
          </a:r>
          <a:endParaRPr lang="ru-RU" sz="4300" kern="1200" dirty="0"/>
        </a:p>
      </dsp:txBody>
      <dsp:txXfrm rot="-5400000">
        <a:off x="0" y="2585125"/>
        <a:ext cx="1437860" cy="616226"/>
      </dsp:txXfrm>
    </dsp:sp>
    <dsp:sp modelId="{2B9BE940-38D5-4764-B098-B1D34D1AE85A}">
      <dsp:nvSpPr>
        <dsp:cNvPr id="0" name=""/>
        <dsp:cNvSpPr/>
      </dsp:nvSpPr>
      <dsp:spPr>
        <a:xfrm rot="5400000">
          <a:off x="3766128" y="-462071"/>
          <a:ext cx="1335156" cy="5991691"/>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just" defTabSz="622300">
            <a:lnSpc>
              <a:spcPct val="90000"/>
            </a:lnSpc>
            <a:spcBef>
              <a:spcPct val="0"/>
            </a:spcBef>
            <a:spcAft>
              <a:spcPct val="15000"/>
            </a:spcAft>
            <a:buChar char="••"/>
          </a:pPr>
          <a:r>
            <a:rPr lang="en-US" sz="1400" kern="1200" dirty="0" smtClean="0"/>
            <a:t>2050-yilga </a:t>
          </a:r>
          <a:r>
            <a:rPr lang="en-US" sz="1400" kern="1200" dirty="0" err="1" smtClean="0"/>
            <a:t>borib</a:t>
          </a:r>
          <a:r>
            <a:rPr lang="en-US" sz="1400" kern="1200" dirty="0" smtClean="0"/>
            <a:t>, 36,4 </a:t>
          </a:r>
          <a:r>
            <a:rPr lang="en-US" sz="1400" kern="1200" dirty="0" err="1" smtClean="0"/>
            <a:t>mln</a:t>
          </a:r>
          <a:r>
            <a:rPr lang="en-US" sz="1400" kern="1200" dirty="0" smtClean="0"/>
            <a:t> </a:t>
          </a:r>
          <a:r>
            <a:rPr lang="en-US" sz="1400" kern="1200" dirty="0" err="1" smtClean="0"/>
            <a:t>aholi</a:t>
          </a:r>
          <a:r>
            <a:rPr lang="en-US" sz="1400" kern="1200" dirty="0" smtClean="0"/>
            <a:t> </a:t>
          </a:r>
          <a:r>
            <a:rPr lang="en-US" sz="1400" kern="1200" dirty="0" err="1" smtClean="0"/>
            <a:t>sonining</a:t>
          </a:r>
          <a:r>
            <a:rPr lang="en-US" sz="1400" kern="1200" dirty="0" smtClean="0"/>
            <a:t> </a:t>
          </a:r>
          <a:r>
            <a:rPr lang="en-US" sz="1400" kern="1200" dirty="0" err="1" smtClean="0"/>
            <a:t>tez</a:t>
          </a:r>
          <a:r>
            <a:rPr lang="en-US" sz="1400" kern="1200" dirty="0" smtClean="0"/>
            <a:t> </a:t>
          </a:r>
          <a:r>
            <a:rPr lang="en-US" sz="1400" kern="1200" dirty="0" err="1" smtClean="0"/>
            <a:t>sur’atlarda</a:t>
          </a:r>
          <a:r>
            <a:rPr lang="en-US" sz="1400" kern="1200" dirty="0" smtClean="0"/>
            <a:t> </a:t>
          </a:r>
          <a:r>
            <a:rPr lang="en-US" sz="1400" kern="1200" dirty="0" err="1" smtClean="0"/>
            <a:t>o’sishi</a:t>
          </a:r>
          <a:r>
            <a:rPr lang="en-US" sz="1400" kern="1200" dirty="0" smtClean="0"/>
            <a:t> </a:t>
          </a:r>
          <a:r>
            <a:rPr lang="en-US" sz="1400" kern="1200" dirty="0" err="1" smtClean="0"/>
            <a:t>bilan</a:t>
          </a:r>
          <a:r>
            <a:rPr lang="en-US" sz="1400" kern="1200" dirty="0" smtClean="0"/>
            <a:t> </a:t>
          </a:r>
          <a:r>
            <a:rPr lang="en-US" sz="1400" kern="1200" dirty="0" err="1" smtClean="0"/>
            <a:t>O’zbekiston</a:t>
          </a:r>
          <a:r>
            <a:rPr lang="en-US" sz="1400" kern="1200" dirty="0" smtClean="0"/>
            <a:t> </a:t>
          </a:r>
          <a:r>
            <a:rPr lang="en-US" sz="1400" kern="1200" dirty="0" err="1" smtClean="0"/>
            <a:t>ikkinchi</a:t>
          </a:r>
          <a:r>
            <a:rPr lang="en-US" sz="1400" kern="1200" dirty="0" smtClean="0"/>
            <a:t> </a:t>
          </a:r>
          <a:r>
            <a:rPr lang="en-US" sz="1400" kern="1200" dirty="0" err="1" smtClean="0"/>
            <a:t>o’rinni</a:t>
          </a:r>
          <a:r>
            <a:rPr lang="en-US" sz="1400" kern="1200" dirty="0" smtClean="0"/>
            <a:t> </a:t>
          </a:r>
          <a:r>
            <a:rPr lang="en-US" sz="1400" kern="1200" dirty="0" err="1" smtClean="0"/>
            <a:t>egallashi</a:t>
          </a:r>
          <a:r>
            <a:rPr lang="en-US" sz="1400" kern="1200" dirty="0" smtClean="0"/>
            <a:t> </a:t>
          </a:r>
          <a:r>
            <a:rPr lang="en-US" sz="1400" kern="1200" dirty="0" err="1" smtClean="0"/>
            <a:t>mumkin</a:t>
          </a:r>
          <a:r>
            <a:rPr lang="en-US" sz="1400" kern="1200" dirty="0" smtClean="0"/>
            <a:t>. </a:t>
          </a:r>
          <a:r>
            <a:rPr lang="en-US" sz="1400" kern="1200" dirty="0" err="1" smtClean="0"/>
            <a:t>Tojikiston</a:t>
          </a:r>
          <a:r>
            <a:rPr lang="en-US" sz="1400" kern="1200" dirty="0" smtClean="0"/>
            <a:t> </a:t>
          </a:r>
          <a:r>
            <a:rPr lang="en-US" sz="1400" kern="1200" dirty="0" err="1" smtClean="0"/>
            <a:t>aholisining</a:t>
          </a:r>
          <a:r>
            <a:rPr lang="en-US" sz="1400" kern="1200" dirty="0" smtClean="0"/>
            <a:t> </a:t>
          </a:r>
          <a:r>
            <a:rPr lang="en-US" sz="1400" kern="1200" dirty="0" err="1" smtClean="0"/>
            <a:t>tez</a:t>
          </a:r>
          <a:r>
            <a:rPr lang="en-US" sz="1400" kern="1200" dirty="0" smtClean="0"/>
            <a:t> </a:t>
          </a:r>
          <a:r>
            <a:rPr lang="en-US" sz="1400" kern="1200" dirty="0" err="1" smtClean="0"/>
            <a:t>sur’atlarda</a:t>
          </a:r>
          <a:r>
            <a:rPr lang="en-US" sz="1400" kern="1200" dirty="0" smtClean="0"/>
            <a:t> </a:t>
          </a:r>
          <a:r>
            <a:rPr lang="en-US" sz="1400" kern="1200" dirty="0" err="1" smtClean="0"/>
            <a:t>o’sishi</a:t>
          </a:r>
          <a:r>
            <a:rPr lang="en-US" sz="1400" kern="1200" dirty="0" smtClean="0"/>
            <a:t> </a:t>
          </a:r>
          <a:r>
            <a:rPr lang="en-US" sz="1400" kern="1200" dirty="0" err="1" smtClean="0"/>
            <a:t>va</a:t>
          </a:r>
          <a:r>
            <a:rPr lang="en-US" sz="1400" kern="1200" dirty="0" smtClean="0"/>
            <a:t> 2050 </a:t>
          </a:r>
          <a:r>
            <a:rPr lang="en-US" sz="1400" kern="1200" dirty="0" err="1" smtClean="0"/>
            <a:t>yilga</a:t>
          </a:r>
          <a:r>
            <a:rPr lang="en-US" sz="1400" kern="1200" dirty="0" smtClean="0"/>
            <a:t> </a:t>
          </a:r>
          <a:r>
            <a:rPr lang="en-US" sz="1400" kern="1200" dirty="0" err="1" smtClean="0"/>
            <a:t>kelib</a:t>
          </a:r>
          <a:r>
            <a:rPr lang="en-US" sz="1400" kern="1200" dirty="0" smtClean="0"/>
            <a:t> 11 </a:t>
          </a:r>
          <a:r>
            <a:rPr lang="en-US" sz="1400" kern="1200" dirty="0" err="1" smtClean="0"/>
            <a:t>mlnga</a:t>
          </a:r>
          <a:r>
            <a:rPr lang="en-US" sz="1400" kern="1200" dirty="0" smtClean="0"/>
            <a:t> </a:t>
          </a:r>
          <a:r>
            <a:rPr lang="en-US" sz="1400" kern="1200" dirty="0" err="1" smtClean="0"/>
            <a:t>yetishi</a:t>
          </a:r>
          <a:r>
            <a:rPr lang="en-US" sz="1400" kern="1200" dirty="0" smtClean="0"/>
            <a:t> </a:t>
          </a:r>
          <a:r>
            <a:rPr lang="en-US" sz="1400" kern="1200" dirty="0" err="1" smtClean="0"/>
            <a:t>mumkin</a:t>
          </a:r>
          <a:r>
            <a:rPr lang="en-US" sz="1400" kern="1200" dirty="0" smtClean="0"/>
            <a:t>. Bu </a:t>
          </a:r>
          <a:r>
            <a:rPr lang="en-US" sz="1400" kern="1200" dirty="0" err="1" smtClean="0"/>
            <a:t>kabi</a:t>
          </a:r>
          <a:r>
            <a:rPr lang="en-US" sz="1400" kern="1200" dirty="0" smtClean="0"/>
            <a:t> </a:t>
          </a:r>
          <a:r>
            <a:rPr lang="en-US" sz="1400" kern="1200" dirty="0" err="1" smtClean="0"/>
            <a:t>holat</a:t>
          </a:r>
          <a:r>
            <a:rPr lang="en-US" sz="1400" kern="1200" dirty="0" smtClean="0"/>
            <a:t> </a:t>
          </a:r>
          <a:r>
            <a:rPr lang="en-US" sz="1400" kern="1200" dirty="0" err="1" smtClean="0"/>
            <a:t>asrning</a:t>
          </a:r>
          <a:r>
            <a:rPr lang="en-US" sz="1400" kern="1200" dirty="0" smtClean="0"/>
            <a:t> </a:t>
          </a:r>
          <a:r>
            <a:rPr lang="en-US" sz="1400" kern="1200" dirty="0" err="1" smtClean="0"/>
            <a:t>o’rtalarida</a:t>
          </a:r>
          <a:r>
            <a:rPr lang="en-US" sz="1400" kern="1200" dirty="0" smtClean="0"/>
            <a:t> </a:t>
          </a:r>
          <a:r>
            <a:rPr lang="en-US" sz="1400" kern="1200" dirty="0" err="1" smtClean="0"/>
            <a:t>Qozog’iston</a:t>
          </a:r>
          <a:r>
            <a:rPr lang="en-US" sz="1400" kern="1200" dirty="0" smtClean="0"/>
            <a:t> </a:t>
          </a:r>
          <a:r>
            <a:rPr lang="en-US" sz="1400" kern="1200" dirty="0" err="1" smtClean="0"/>
            <a:t>aholi</a:t>
          </a:r>
          <a:r>
            <a:rPr lang="en-US" sz="1400" kern="1200" dirty="0" smtClean="0"/>
            <a:t> </a:t>
          </a:r>
          <a:r>
            <a:rPr lang="en-US" sz="1400" kern="1200" dirty="0" err="1" smtClean="0"/>
            <a:t>sonining</a:t>
          </a:r>
          <a:r>
            <a:rPr lang="en-US" sz="1400" kern="1200" dirty="0" smtClean="0"/>
            <a:t> </a:t>
          </a:r>
          <a:r>
            <a:rPr lang="en-US" sz="1400" kern="1200" dirty="0" err="1" smtClean="0"/>
            <a:t>barqaror</a:t>
          </a:r>
          <a:r>
            <a:rPr lang="en-US" sz="1400" kern="1200" dirty="0" smtClean="0"/>
            <a:t> </a:t>
          </a:r>
          <a:r>
            <a:rPr lang="en-US" sz="1400" kern="1200" dirty="0" err="1" smtClean="0"/>
            <a:t>o’sishi</a:t>
          </a:r>
          <a:r>
            <a:rPr lang="en-US" sz="1400" kern="1200" dirty="0" smtClean="0"/>
            <a:t> </a:t>
          </a:r>
          <a:r>
            <a:rPr lang="en-US" sz="1400" kern="1200" dirty="0" err="1" smtClean="0"/>
            <a:t>natijasida</a:t>
          </a:r>
          <a:r>
            <a:rPr lang="en-US" sz="1400" kern="1200" dirty="0" smtClean="0"/>
            <a:t> 18 </a:t>
          </a:r>
          <a:r>
            <a:rPr lang="en-US" sz="1400" kern="1200" dirty="0" err="1" smtClean="0"/>
            <a:t>mlnga</a:t>
          </a:r>
          <a:r>
            <a:rPr lang="en-US" sz="1400" kern="1200" dirty="0" smtClean="0"/>
            <a:t> </a:t>
          </a:r>
          <a:r>
            <a:rPr lang="en-US" sz="1400" kern="1200" dirty="0" err="1" smtClean="0"/>
            <a:t>yetishi</a:t>
          </a:r>
          <a:r>
            <a:rPr lang="en-US" sz="1400" kern="1200" dirty="0" smtClean="0"/>
            <a:t> </a:t>
          </a:r>
          <a:r>
            <a:rPr lang="en-US" sz="1400" kern="1200" dirty="0" err="1" smtClean="0"/>
            <a:t>kuzatilmoqdaki</a:t>
          </a:r>
          <a:r>
            <a:rPr lang="en-US" sz="1400" kern="1200" dirty="0" smtClean="0"/>
            <a:t>, u </a:t>
          </a:r>
          <a:r>
            <a:rPr lang="en-US" sz="1400" kern="1200" dirty="0" err="1" smtClean="0"/>
            <a:t>o’zining</a:t>
          </a:r>
          <a:r>
            <a:rPr lang="en-US" sz="1400" kern="1200" dirty="0" smtClean="0"/>
            <a:t> </a:t>
          </a:r>
          <a:r>
            <a:rPr lang="en-US" sz="1400" kern="1200" dirty="0" err="1" smtClean="0"/>
            <a:t>aholi</a:t>
          </a:r>
          <a:r>
            <a:rPr lang="en-US" sz="1400" kern="1200" dirty="0" smtClean="0"/>
            <a:t> </a:t>
          </a:r>
          <a:r>
            <a:rPr lang="en-US" sz="1400" kern="1200" dirty="0" err="1" smtClean="0"/>
            <a:t>soni</a:t>
          </a:r>
          <a:r>
            <a:rPr lang="en-US" sz="1400" kern="1200" dirty="0" smtClean="0"/>
            <a:t> </a:t>
          </a:r>
          <a:r>
            <a:rPr lang="en-US" sz="1400" kern="1200" dirty="0" err="1" smtClean="0"/>
            <a:t>jihati</a:t>
          </a:r>
          <a:r>
            <a:rPr lang="en-US" sz="1400" kern="1200" dirty="0" smtClean="0"/>
            <a:t> </a:t>
          </a:r>
          <a:r>
            <a:rPr lang="en-US" sz="1400" kern="1200" dirty="0" err="1" smtClean="0"/>
            <a:t>bo’yicha</a:t>
          </a:r>
          <a:r>
            <a:rPr lang="en-US" sz="1400" kern="1200" dirty="0" smtClean="0"/>
            <a:t> </a:t>
          </a:r>
          <a:r>
            <a:rPr lang="en-US" sz="1400" kern="1200" dirty="0" err="1" smtClean="0"/>
            <a:t>to’rtinchi</a:t>
          </a:r>
          <a:r>
            <a:rPr lang="en-US" sz="1400" kern="1200" dirty="0" smtClean="0"/>
            <a:t> </a:t>
          </a:r>
          <a:r>
            <a:rPr lang="en-US" sz="1400" kern="1200" dirty="0" err="1" smtClean="0"/>
            <a:t>o’rnini</a:t>
          </a:r>
          <a:r>
            <a:rPr lang="en-US" sz="1400" kern="1200" dirty="0" smtClean="0"/>
            <a:t> </a:t>
          </a:r>
          <a:r>
            <a:rPr lang="en-US" sz="1400" kern="1200" dirty="0" err="1" smtClean="0"/>
            <a:t>dadillik</a:t>
          </a:r>
          <a:r>
            <a:rPr lang="en-US" sz="1400" kern="1200" dirty="0" smtClean="0"/>
            <a:t> </a:t>
          </a:r>
          <a:r>
            <a:rPr lang="en-US" sz="1400" kern="1200" dirty="0" err="1" smtClean="0"/>
            <a:t>bilan</a:t>
          </a:r>
          <a:r>
            <a:rPr lang="en-US" sz="1400" kern="1200" dirty="0" smtClean="0"/>
            <a:t> </a:t>
          </a:r>
          <a:r>
            <a:rPr lang="en-US" sz="1400" kern="1200" dirty="0" err="1" smtClean="0"/>
            <a:t>egallab</a:t>
          </a:r>
          <a:r>
            <a:rPr lang="en-US" sz="1400" kern="1200" dirty="0" smtClean="0"/>
            <a:t> </a:t>
          </a:r>
          <a:r>
            <a:rPr lang="en-US" sz="1400" kern="1200" dirty="0" err="1" smtClean="0"/>
            <a:t>turadi</a:t>
          </a:r>
          <a:r>
            <a:rPr lang="en-US" sz="1400" kern="1200" dirty="0" smtClean="0"/>
            <a:t>.</a:t>
          </a:r>
          <a:endParaRPr lang="ru-RU" sz="1400" kern="1200" dirty="0"/>
        </a:p>
      </dsp:txBody>
      <dsp:txXfrm rot="-5400000">
        <a:off x="1437861" y="1931373"/>
        <a:ext cx="5926514" cy="1204802"/>
      </dsp:txXfrm>
    </dsp:sp>
    <dsp:sp modelId="{84042463-91DA-42F7-B273-7A42933B00DA}">
      <dsp:nvSpPr>
        <dsp:cNvPr id="0" name=""/>
        <dsp:cNvSpPr/>
      </dsp:nvSpPr>
      <dsp:spPr>
        <a:xfrm rot="5400000">
          <a:off x="-308113" y="4038239"/>
          <a:ext cx="2054086" cy="1437860"/>
        </a:xfrm>
        <a:prstGeom prst="chevron">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a:outerShdw blurRad="40000" dist="20000" dir="5400000" rotWithShape="0">
            <a:srgbClr val="000000">
              <a:alpha val="38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27305" tIns="27305" rIns="27305" bIns="27305" numCol="1" spcCol="1270" anchor="ctr" anchorCtr="0">
          <a:noAutofit/>
        </a:bodyPr>
        <a:lstStyle/>
        <a:p>
          <a:pPr lvl="0" algn="ctr" defTabSz="1911350">
            <a:lnSpc>
              <a:spcPct val="90000"/>
            </a:lnSpc>
            <a:spcBef>
              <a:spcPct val="0"/>
            </a:spcBef>
            <a:spcAft>
              <a:spcPct val="35000"/>
            </a:spcAft>
          </a:pPr>
          <a:r>
            <a:rPr lang="en-US" sz="4300" kern="1200" dirty="0" smtClean="0"/>
            <a:t>3</a:t>
          </a:r>
          <a:endParaRPr lang="ru-RU" sz="4300" kern="1200" dirty="0"/>
        </a:p>
      </dsp:txBody>
      <dsp:txXfrm rot="-5400000">
        <a:off x="0" y="4449056"/>
        <a:ext cx="1437860" cy="616226"/>
      </dsp:txXfrm>
    </dsp:sp>
    <dsp:sp modelId="{F3D82AA6-1368-4508-857A-C8645E44088B}">
      <dsp:nvSpPr>
        <dsp:cNvPr id="0" name=""/>
        <dsp:cNvSpPr/>
      </dsp:nvSpPr>
      <dsp:spPr>
        <a:xfrm rot="5400000">
          <a:off x="3766128" y="1401858"/>
          <a:ext cx="1335156" cy="5991691"/>
        </a:xfrm>
        <a:prstGeom prst="round2Same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just" defTabSz="800100">
            <a:lnSpc>
              <a:spcPct val="90000"/>
            </a:lnSpc>
            <a:spcBef>
              <a:spcPct val="0"/>
            </a:spcBef>
            <a:spcAft>
              <a:spcPct val="15000"/>
            </a:spcAft>
            <a:buChar char="••"/>
          </a:pPr>
          <a:r>
            <a:rPr lang="en-US" sz="1800" kern="1200" dirty="0" err="1" smtClean="0"/>
            <a:t>Albatta</a:t>
          </a:r>
          <a:r>
            <a:rPr lang="en-US" sz="1800" kern="1200" dirty="0" smtClean="0"/>
            <a:t>, </a:t>
          </a:r>
          <a:r>
            <a:rPr lang="en-US" sz="1800" kern="1200" dirty="0" err="1" smtClean="0"/>
            <a:t>bu</a:t>
          </a:r>
          <a:r>
            <a:rPr lang="en-US" sz="1800" kern="1200" dirty="0" smtClean="0"/>
            <a:t> </a:t>
          </a:r>
          <a:r>
            <a:rPr lang="en-US" sz="1800" kern="1200" dirty="0" err="1" smtClean="0"/>
            <a:t>kelgusida</a:t>
          </a:r>
          <a:r>
            <a:rPr lang="en-US" sz="1800" kern="1200" dirty="0" smtClean="0"/>
            <a:t> MDH </a:t>
          </a:r>
          <a:r>
            <a:rPr lang="en-US" sz="1800" kern="1200" dirty="0" err="1" smtClean="0"/>
            <a:t>mamlakatlarining</a:t>
          </a:r>
          <a:r>
            <a:rPr lang="en-US" sz="1800" kern="1200" dirty="0" smtClean="0"/>
            <a:t> </a:t>
          </a:r>
          <a:r>
            <a:rPr lang="en-US" sz="1800" kern="1200" dirty="0" err="1" smtClean="0"/>
            <a:t>demografik</a:t>
          </a:r>
          <a:r>
            <a:rPr lang="en-US" sz="1800" kern="1200" dirty="0" smtClean="0"/>
            <a:t> </a:t>
          </a:r>
          <a:r>
            <a:rPr lang="en-US" sz="1800" kern="1200" dirty="0" err="1" smtClean="0"/>
            <a:t>turdagi</a:t>
          </a:r>
          <a:r>
            <a:rPr lang="en-US" sz="1800" kern="1200" dirty="0" smtClean="0"/>
            <a:t> </a:t>
          </a:r>
          <a:r>
            <a:rPr lang="en-US" sz="1800" kern="1200" dirty="0" err="1" smtClean="0"/>
            <a:t>imkoniyatlaridan</a:t>
          </a:r>
          <a:r>
            <a:rPr lang="en-US" sz="1800" kern="1200" dirty="0" smtClean="0"/>
            <a:t> </a:t>
          </a:r>
          <a:r>
            <a:rPr lang="en-US" sz="1800" kern="1200" dirty="0" err="1" smtClean="0"/>
            <a:t>biridir</a:t>
          </a:r>
          <a:r>
            <a:rPr lang="en-US" sz="1800" kern="1200" dirty="0" smtClean="0"/>
            <a:t>. Bu </a:t>
          </a:r>
          <a:r>
            <a:rPr lang="en-US" sz="1800" kern="1200" dirty="0" err="1" smtClean="0"/>
            <a:t>esa</a:t>
          </a:r>
          <a:r>
            <a:rPr lang="en-US" sz="1800" kern="1200" dirty="0" smtClean="0"/>
            <a:t> </a:t>
          </a:r>
          <a:r>
            <a:rPr lang="en-US" sz="1800" kern="1200" dirty="0" err="1" smtClean="0"/>
            <a:t>mamlakatlar</a:t>
          </a:r>
          <a:r>
            <a:rPr lang="en-US" sz="1800" kern="1200" dirty="0" smtClean="0"/>
            <a:t> </a:t>
          </a:r>
          <a:r>
            <a:rPr lang="en-US" sz="1800" kern="1200" dirty="0" err="1" smtClean="0"/>
            <a:t>o’rtasidagi</a:t>
          </a:r>
          <a:r>
            <a:rPr lang="en-US" sz="1800" kern="1200" dirty="0" smtClean="0"/>
            <a:t> </a:t>
          </a:r>
          <a:r>
            <a:rPr lang="en-US" sz="1800" kern="1200" dirty="0" err="1" smtClean="0"/>
            <a:t>o’zaro</a:t>
          </a:r>
          <a:r>
            <a:rPr lang="en-US" sz="1800" kern="1200" dirty="0" smtClean="0"/>
            <a:t> </a:t>
          </a:r>
          <a:r>
            <a:rPr lang="en-US" sz="1800" kern="1200" dirty="0" err="1" smtClean="0"/>
            <a:t>mehnat</a:t>
          </a:r>
          <a:r>
            <a:rPr lang="en-US" sz="1800" kern="1200" dirty="0" smtClean="0"/>
            <a:t> </a:t>
          </a:r>
          <a:r>
            <a:rPr lang="en-US" sz="1800" kern="1200" dirty="0" err="1" smtClean="0"/>
            <a:t>resurslari</a:t>
          </a:r>
          <a:r>
            <a:rPr lang="en-US" sz="1800" kern="1200" dirty="0" smtClean="0"/>
            <a:t> </a:t>
          </a:r>
          <a:r>
            <a:rPr lang="en-US" sz="1800" kern="1200" dirty="0" err="1" smtClean="0"/>
            <a:t>eksportini</a:t>
          </a:r>
          <a:r>
            <a:rPr lang="en-US" sz="1800" kern="1200" dirty="0" smtClean="0"/>
            <a:t> </a:t>
          </a:r>
          <a:r>
            <a:rPr lang="en-US" sz="1800" kern="1200" dirty="0" err="1" smtClean="0"/>
            <a:t>ishlab</a:t>
          </a:r>
          <a:r>
            <a:rPr lang="en-US" sz="1800" kern="1200" dirty="0" smtClean="0"/>
            <a:t> </a:t>
          </a:r>
          <a:r>
            <a:rPr lang="en-US" sz="1800" kern="1200" dirty="0" err="1" smtClean="0"/>
            <a:t>chiqarishning</a:t>
          </a:r>
          <a:r>
            <a:rPr lang="en-US" sz="1800" kern="1200" dirty="0" smtClean="0"/>
            <a:t> </a:t>
          </a:r>
          <a:r>
            <a:rPr lang="en-US" sz="1800" kern="1200" dirty="0" err="1" smtClean="0"/>
            <a:t>turli</a:t>
          </a:r>
          <a:r>
            <a:rPr lang="en-US" sz="1800" kern="1200" dirty="0" smtClean="0"/>
            <a:t> </a:t>
          </a:r>
          <a:r>
            <a:rPr lang="en-US" sz="1800" kern="1200" dirty="0" err="1" smtClean="0"/>
            <a:t>sohalaridagi</a:t>
          </a:r>
          <a:r>
            <a:rPr lang="en-US" sz="1800" kern="1200" dirty="0" smtClean="0"/>
            <a:t> </a:t>
          </a:r>
          <a:r>
            <a:rPr lang="en-US" sz="1800" kern="1200" dirty="0" err="1" smtClean="0"/>
            <a:t>aholi</a:t>
          </a:r>
          <a:r>
            <a:rPr lang="en-US" sz="1800" kern="1200" dirty="0" smtClean="0"/>
            <a:t> </a:t>
          </a:r>
          <a:r>
            <a:rPr lang="en-US" sz="1800" kern="1200" dirty="0" err="1" smtClean="0"/>
            <a:t>evaziga</a:t>
          </a:r>
          <a:r>
            <a:rPr lang="en-US" sz="1800" kern="1200" dirty="0" smtClean="0"/>
            <a:t> </a:t>
          </a:r>
          <a:r>
            <a:rPr lang="en-US" sz="1800" kern="1200" dirty="0" err="1" smtClean="0"/>
            <a:t>ta’minlashning</a:t>
          </a:r>
          <a:r>
            <a:rPr lang="en-US" sz="1800" kern="1200" dirty="0" smtClean="0"/>
            <a:t> </a:t>
          </a:r>
          <a:r>
            <a:rPr lang="en-US" sz="1800" kern="1200" dirty="0" err="1" smtClean="0"/>
            <a:t>qulay</a:t>
          </a:r>
          <a:r>
            <a:rPr lang="en-US" sz="1800" kern="1200" dirty="0" smtClean="0"/>
            <a:t> </a:t>
          </a:r>
          <a:r>
            <a:rPr lang="en-US" sz="1800" kern="1200" dirty="0" err="1" smtClean="0"/>
            <a:t>turlaridan</a:t>
          </a:r>
          <a:r>
            <a:rPr lang="en-US" sz="1800" kern="1200" dirty="0" smtClean="0"/>
            <a:t> </a:t>
          </a:r>
          <a:r>
            <a:rPr lang="en-US" sz="1800" kern="1200" dirty="0" err="1" smtClean="0"/>
            <a:t>biridir</a:t>
          </a:r>
          <a:endParaRPr lang="ru-RU" sz="1800" kern="1200" dirty="0"/>
        </a:p>
      </dsp:txBody>
      <dsp:txXfrm rot="-5400000">
        <a:off x="1437861" y="3795303"/>
        <a:ext cx="5926514" cy="12048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3143E-8B3B-4381-8C12-7BDE73EF24CC}">
      <dsp:nvSpPr>
        <dsp:cNvPr id="0" name=""/>
        <dsp:cNvSpPr/>
      </dsp:nvSpPr>
      <dsp:spPr>
        <a:xfrm>
          <a:off x="0" y="0"/>
          <a:ext cx="6618730" cy="1543060"/>
        </a:xfrm>
        <a:prstGeom prst="roundRect">
          <a:avLst>
            <a:gd name="adj" fmla="val 1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solidFill>
            <a:schemeClr val="bg2">
              <a:lumMod val="75000"/>
            </a:schemeClr>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ru-RU" sz="1800" b="1" kern="1200" dirty="0" smtClean="0">
              <a:latin typeface="Times New Roman" pitchFamily="18" charset="0"/>
              <a:cs typeface="Times New Roman" pitchFamily="18" charset="0"/>
            </a:rPr>
            <a:t>MDH </a:t>
          </a:r>
          <a:r>
            <a:rPr lang="ru-RU" sz="1800" b="1" kern="1200" dirty="0" err="1" smtClean="0">
              <a:latin typeface="Times New Roman" pitchFamily="18" charset="0"/>
              <a:cs typeface="Times New Roman" pitchFamily="18" charset="0"/>
            </a:rPr>
            <a:t>mamlakatlaridan</a:t>
          </a:r>
          <a:r>
            <a:rPr lang="ru-RU" sz="1800" b="1" kern="1200" dirty="0" smtClean="0">
              <a:latin typeface="Times New Roman" pitchFamily="18" charset="0"/>
              <a:cs typeface="Times New Roman" pitchFamily="18" charset="0"/>
            </a:rPr>
            <a:t> 5 </a:t>
          </a:r>
          <a:r>
            <a:rPr lang="ru-RU" sz="1800" b="1" kern="1200" dirty="0" err="1" smtClean="0">
              <a:latin typeface="Times New Roman" pitchFamily="18" charset="0"/>
              <a:cs typeface="Times New Roman" pitchFamily="18" charset="0"/>
            </a:rPr>
            <a:t>ta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davlatda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Tojikistonda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o’rtacha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yillik</a:t>
          </a:r>
          <a:r>
            <a:rPr lang="ru-RU" sz="1800" b="1" kern="1200" dirty="0" smtClean="0">
              <a:latin typeface="Times New Roman" pitchFamily="18" charset="0"/>
              <a:cs typeface="Times New Roman" pitchFamily="18" charset="0"/>
            </a:rPr>
            <a:t> 0,5%, </a:t>
          </a:r>
          <a:r>
            <a:rPr lang="ru-RU" sz="1800" b="1" kern="1200" dirty="0" err="1" smtClean="0">
              <a:latin typeface="Times New Roman" pitchFamily="18" charset="0"/>
              <a:cs typeface="Times New Roman" pitchFamily="18" charset="0"/>
            </a:rPr>
            <a:t>Turkmaniston</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va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O’zbekistonda</a:t>
          </a:r>
          <a:r>
            <a:rPr lang="ru-RU" sz="1800" b="1" kern="1200" dirty="0" smtClean="0">
              <a:latin typeface="Times New Roman" pitchFamily="18" charset="0"/>
              <a:cs typeface="Times New Roman" pitchFamily="18" charset="0"/>
            </a:rPr>
            <a:t> 0,2%, </a:t>
          </a:r>
          <a:r>
            <a:rPr lang="ru-RU" sz="1800" b="1" kern="1200" dirty="0" err="1" smtClean="0">
              <a:latin typeface="Times New Roman" pitchFamily="18" charset="0"/>
              <a:cs typeface="Times New Roman" pitchFamily="18" charset="0"/>
            </a:rPr>
            <a:t>Qozog’iston</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va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Qirg’izistonda</a:t>
          </a:r>
          <a:r>
            <a:rPr lang="ru-RU" sz="1800" b="1" kern="1200" dirty="0" smtClean="0">
              <a:latin typeface="Times New Roman" pitchFamily="18" charset="0"/>
              <a:cs typeface="Times New Roman" pitchFamily="18" charset="0"/>
            </a:rPr>
            <a:t> 0,1% </a:t>
          </a:r>
          <a:r>
            <a:rPr lang="ru-RU" sz="1800" b="1" kern="1200" dirty="0" err="1" smtClean="0">
              <a:latin typeface="Times New Roman" pitchFamily="18" charset="0"/>
              <a:cs typeface="Times New Roman" pitchFamily="18" charset="0"/>
            </a:rPr>
            <a:t>o’sish</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saqlanib</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qolishiga</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qaramasdan</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o’sish</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sur’atlarining</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pasayishi</a:t>
          </a:r>
          <a:r>
            <a:rPr lang="ru-RU" sz="1800" b="1" kern="1200" dirty="0" smtClean="0">
              <a:latin typeface="Times New Roman" pitchFamily="18" charset="0"/>
              <a:cs typeface="Times New Roman" pitchFamily="18" charset="0"/>
            </a:rPr>
            <a:t> </a:t>
          </a:r>
          <a:r>
            <a:rPr lang="ru-RU" sz="1800" b="1" kern="1200" dirty="0" err="1" smtClean="0">
              <a:latin typeface="Times New Roman" pitchFamily="18" charset="0"/>
              <a:cs typeface="Times New Roman" pitchFamily="18" charset="0"/>
            </a:rPr>
            <a:t>kuzatilmoqda</a:t>
          </a:r>
          <a:endParaRPr lang="ru-RU" sz="1800" b="1" kern="1200" dirty="0">
            <a:latin typeface="Times New Roman" pitchFamily="18" charset="0"/>
            <a:cs typeface="Times New Roman" pitchFamily="18" charset="0"/>
          </a:endParaRPr>
        </a:p>
      </dsp:txBody>
      <dsp:txXfrm>
        <a:off x="45195" y="45195"/>
        <a:ext cx="4953647" cy="1452670"/>
      </dsp:txXfrm>
    </dsp:sp>
    <dsp:sp modelId="{DF37E440-974B-4499-98E9-80A6C747D974}">
      <dsp:nvSpPr>
        <dsp:cNvPr id="0" name=""/>
        <dsp:cNvSpPr/>
      </dsp:nvSpPr>
      <dsp:spPr>
        <a:xfrm>
          <a:off x="584005" y="1800237"/>
          <a:ext cx="6618730" cy="1543060"/>
        </a:xfrm>
        <a:prstGeom prst="roundRect">
          <a:avLst>
            <a:gd name="adj" fmla="val 1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solidFill>
            <a:schemeClr val="bg2">
              <a:lumMod val="75000"/>
            </a:schemeClr>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1" kern="1200" dirty="0" smtClean="0">
              <a:latin typeface="Times New Roman" pitchFamily="18" charset="0"/>
              <a:cs typeface="Times New Roman" pitchFamily="18" charset="0"/>
            </a:rPr>
            <a:t>Tojikiston va Turkmaniston aholisi eng baland o’sish darajasi bilan boshqa davlatlardan farqlanadi, o’sish davom etadi, biroq 2040-yilga kelib Turkmaniston aholi soni o’sishi pasayishi va biroz qisqarishi mumkin, Tojikiston aholisi esa barqaror o’sish darajasini saqlab qolishi bashorat qilinmoqda, ya’ni 9,5 mlnni tashkil etadi.</a:t>
          </a:r>
          <a:endParaRPr lang="ru-RU" sz="1600" b="1" kern="1200" dirty="0">
            <a:latin typeface="Times New Roman" pitchFamily="18" charset="0"/>
            <a:cs typeface="Times New Roman" pitchFamily="18" charset="0"/>
          </a:endParaRPr>
        </a:p>
      </dsp:txBody>
      <dsp:txXfrm>
        <a:off x="629200" y="1845432"/>
        <a:ext cx="4941345" cy="1452670"/>
      </dsp:txXfrm>
    </dsp:sp>
    <dsp:sp modelId="{78B2695D-2DA6-45D2-B51E-3EF2EBBA0654}">
      <dsp:nvSpPr>
        <dsp:cNvPr id="0" name=""/>
        <dsp:cNvSpPr/>
      </dsp:nvSpPr>
      <dsp:spPr>
        <a:xfrm>
          <a:off x="1168011" y="3600475"/>
          <a:ext cx="6618730" cy="1543060"/>
        </a:xfrm>
        <a:prstGeom prst="roundRect">
          <a:avLst>
            <a:gd name="adj" fmla="val 10000"/>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solidFill>
            <a:schemeClr val="bg2">
              <a:lumMod val="75000"/>
            </a:schemeClr>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1" i="0" u="none" kern="1200" dirty="0" smtClean="0">
              <a:latin typeface="Times New Roman" pitchFamily="18" charset="0"/>
              <a:cs typeface="Times New Roman" pitchFamily="18" charset="0"/>
            </a:rPr>
            <a:t>Kavkazoldi mamlakatlari aholi sonining o’zgarishi turli xil tendensiyalarni o’zida aks ettiradi. Gruziya aholisi ko’payishi bashoratlashning to’rt bosqichida ham mavjuddir, Armaniston aholisi esa o’rtacha barqaror o’sish sur’atlarini o’zida saqlab qoldi, ammo uning aholi soni doimiy va past darajadagi o’sish sur’ati qisqarishi mumkin, yuqori o’sish esa jadallashadi.</a:t>
          </a:r>
          <a:endParaRPr lang="ru-RU" sz="1400" b="1" i="0" u="none" kern="1200" dirty="0">
            <a:latin typeface="Times New Roman" pitchFamily="18" charset="0"/>
            <a:cs typeface="Times New Roman" pitchFamily="18" charset="0"/>
          </a:endParaRPr>
        </a:p>
      </dsp:txBody>
      <dsp:txXfrm>
        <a:off x="1213206" y="3645670"/>
        <a:ext cx="4941345" cy="1452670"/>
      </dsp:txXfrm>
    </dsp:sp>
    <dsp:sp modelId="{FD3C2C34-6A7D-4D49-ADC4-D594D61EAF52}">
      <dsp:nvSpPr>
        <dsp:cNvPr id="0" name=""/>
        <dsp:cNvSpPr/>
      </dsp:nvSpPr>
      <dsp:spPr>
        <a:xfrm>
          <a:off x="5615741" y="1170154"/>
          <a:ext cx="1002989" cy="1002989"/>
        </a:xfrm>
        <a:prstGeom prst="downArrow">
          <a:avLst>
            <a:gd name="adj1" fmla="val 55000"/>
            <a:gd name="adj2" fmla="val 45000"/>
          </a:avLst>
        </a:prstGeom>
        <a:solidFill>
          <a:srgbClr val="C00000">
            <a:alpha val="90000"/>
          </a:srgbClr>
        </a:solidFill>
        <a:ln w="9525" cap="flat" cmpd="sng" algn="ctr">
          <a:solidFill>
            <a:srgbClr val="FF0000">
              <a:alpha val="9000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b="1" kern="1200"/>
        </a:p>
      </dsp:txBody>
      <dsp:txXfrm>
        <a:off x="5841414" y="1170154"/>
        <a:ext cx="551643" cy="754749"/>
      </dsp:txXfrm>
    </dsp:sp>
    <dsp:sp modelId="{B808A53D-F7A1-4C01-9008-0E38220619DC}">
      <dsp:nvSpPr>
        <dsp:cNvPr id="0" name=""/>
        <dsp:cNvSpPr/>
      </dsp:nvSpPr>
      <dsp:spPr>
        <a:xfrm>
          <a:off x="6215107" y="2928962"/>
          <a:ext cx="1145845" cy="1002989"/>
        </a:xfrm>
        <a:prstGeom prst="downArrow">
          <a:avLst>
            <a:gd name="adj1" fmla="val 55000"/>
            <a:gd name="adj2" fmla="val 45000"/>
          </a:avLst>
        </a:prstGeom>
        <a:solidFill>
          <a:srgbClr val="C00000">
            <a:alpha val="90000"/>
          </a:srgb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b="1" kern="1200"/>
        </a:p>
      </dsp:txBody>
      <dsp:txXfrm>
        <a:off x="6472922" y="2928962"/>
        <a:ext cx="630215" cy="7547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EDB857-A647-4845-87B6-A3C86F6E1850}">
      <dsp:nvSpPr>
        <dsp:cNvPr id="0" name=""/>
        <dsp:cNvSpPr/>
      </dsp:nvSpPr>
      <dsp:spPr>
        <a:xfrm rot="16200000">
          <a:off x="578" y="467486"/>
          <a:ext cx="3994249" cy="3994249"/>
        </a:xfrm>
        <a:prstGeom prst="downArrow">
          <a:avLst>
            <a:gd name="adj1" fmla="val 50000"/>
            <a:gd name="adj2" fmla="val 35000"/>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99568" tIns="99568" rIns="99568" bIns="99568" numCol="1" spcCol="1270" anchor="ctr" anchorCtr="0">
          <a:noAutofit/>
        </a:bodyPr>
        <a:lstStyle/>
        <a:p>
          <a:pPr lvl="0" algn="just" defTabSz="622300">
            <a:lnSpc>
              <a:spcPct val="90000"/>
            </a:lnSpc>
            <a:spcBef>
              <a:spcPct val="0"/>
            </a:spcBef>
            <a:spcAft>
              <a:spcPct val="35000"/>
            </a:spcAft>
          </a:pPr>
          <a:r>
            <a:rPr lang="en-US" sz="1400" kern="1200" dirty="0" smtClean="0">
              <a:solidFill>
                <a:schemeClr val="accent4">
                  <a:lumMod val="50000"/>
                </a:schemeClr>
              </a:solidFill>
            </a:rPr>
            <a:t>MDH mamlaktlarida mavjud demografik vaziyatni yaxshilash, hamda tegishli chora tadbirlar ishlab chiqish borasida bir qator keng ko’lamli ishlar olib borilmoqda. MDH mamlakatlari hukumati tomonidan bugungi kunda aholining turmushini yaxshilash maqsadida, ijtimoiy sohani modernizatsiya qilishga o’tildi.</a:t>
          </a:r>
          <a:endParaRPr lang="ru-RU" sz="1400" kern="1200" dirty="0">
            <a:solidFill>
              <a:schemeClr val="accent4">
                <a:lumMod val="50000"/>
              </a:schemeClr>
            </a:solidFill>
          </a:endParaRPr>
        </a:p>
      </dsp:txBody>
      <dsp:txXfrm rot="5400000">
        <a:off x="578" y="1466048"/>
        <a:ext cx="3295255" cy="1997125"/>
      </dsp:txXfrm>
    </dsp:sp>
    <dsp:sp modelId="{E9B35705-6592-4862-84D7-1ADCC9378E69}">
      <dsp:nvSpPr>
        <dsp:cNvPr id="0" name=""/>
        <dsp:cNvSpPr/>
      </dsp:nvSpPr>
      <dsp:spPr>
        <a:xfrm rot="5400000">
          <a:off x="3881107" y="500065"/>
          <a:ext cx="3994249" cy="3994249"/>
        </a:xfrm>
        <a:prstGeom prst="downArrow">
          <a:avLst>
            <a:gd name="adj1" fmla="val 50000"/>
            <a:gd name="adj2" fmla="val 35000"/>
          </a:avLst>
        </a:prstGeom>
        <a:gradFill rotWithShape="1">
          <a:gsLst>
            <a:gs pos="0">
              <a:schemeClr val="accent6">
                <a:tint val="50000"/>
                <a:satMod val="300000"/>
              </a:schemeClr>
            </a:gs>
            <a:gs pos="35000">
              <a:schemeClr val="accent6">
                <a:tint val="37000"/>
                <a:satMod val="300000"/>
              </a:schemeClr>
            </a:gs>
            <a:gs pos="100000">
              <a:schemeClr val="accent6">
                <a:tint val="15000"/>
                <a:satMod val="350000"/>
              </a:schemeClr>
            </a:gs>
          </a:gsLst>
          <a:lin ang="16200000" scaled="1"/>
        </a:gradFill>
        <a:ln w="9525" cap="flat" cmpd="sng" algn="ctr">
          <a:solidFill>
            <a:schemeClr val="accent6">
              <a:shade val="95000"/>
              <a:satMod val="105000"/>
            </a:scheme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85344" tIns="85344" rIns="85344" bIns="85344" numCol="1" spcCol="1270" anchor="ctr" anchorCtr="0">
          <a:noAutofit/>
        </a:bodyPr>
        <a:lstStyle/>
        <a:p>
          <a:pPr lvl="0" algn="just" defTabSz="533400">
            <a:lnSpc>
              <a:spcPct val="90000"/>
            </a:lnSpc>
            <a:spcBef>
              <a:spcPct val="0"/>
            </a:spcBef>
            <a:spcAft>
              <a:spcPct val="35000"/>
            </a:spcAft>
          </a:pPr>
          <a:r>
            <a:rPr lang="en-US" sz="1200" kern="1200" dirty="0" err="1" smtClean="0">
              <a:solidFill>
                <a:schemeClr val="tx2">
                  <a:lumMod val="50000"/>
                </a:schemeClr>
              </a:solidFill>
            </a:rPr>
            <a:t>Demografik</a:t>
          </a:r>
          <a:r>
            <a:rPr lang="en-US" sz="1200" kern="1200" dirty="0" smtClean="0">
              <a:solidFill>
                <a:schemeClr val="tx2">
                  <a:lumMod val="50000"/>
                </a:schemeClr>
              </a:solidFill>
            </a:rPr>
            <a:t> </a:t>
          </a:r>
          <a:r>
            <a:rPr lang="en-US" sz="1200" kern="1200" dirty="0" err="1" smtClean="0">
              <a:solidFill>
                <a:schemeClr val="tx2">
                  <a:lumMod val="50000"/>
                </a:schemeClr>
              </a:solidFill>
            </a:rPr>
            <a:t>siyosat</a:t>
          </a:r>
          <a:r>
            <a:rPr lang="en-US" sz="1200" kern="1200" dirty="0" smtClean="0">
              <a:solidFill>
                <a:schemeClr val="tx2">
                  <a:lumMod val="50000"/>
                </a:schemeClr>
              </a:solidFill>
            </a:rPr>
            <a:t> – </a:t>
          </a:r>
          <a:r>
            <a:rPr lang="en-US" sz="1200" kern="1200" dirty="0" err="1" smtClean="0">
              <a:solidFill>
                <a:schemeClr val="tx2">
                  <a:lumMod val="50000"/>
                </a:schemeClr>
              </a:solidFill>
            </a:rPr>
            <a:t>mamlakat</a:t>
          </a:r>
          <a:r>
            <a:rPr lang="en-US" sz="1200" kern="1200" dirty="0" smtClean="0">
              <a:solidFill>
                <a:schemeClr val="tx2">
                  <a:lumMod val="50000"/>
                </a:schemeClr>
              </a:solidFill>
            </a:rPr>
            <a:t> </a:t>
          </a:r>
          <a:r>
            <a:rPr lang="en-US" sz="1200" kern="1200" dirty="0" err="1" smtClean="0">
              <a:solidFill>
                <a:schemeClr val="tx2">
                  <a:lumMod val="50000"/>
                </a:schemeClr>
              </a:solidFill>
            </a:rPr>
            <a:t>aholisining</a:t>
          </a:r>
          <a:r>
            <a:rPr lang="en-US" sz="1200" kern="1200" dirty="0" smtClean="0">
              <a:solidFill>
                <a:schemeClr val="tx2">
                  <a:lumMod val="50000"/>
                </a:schemeClr>
              </a:solidFill>
            </a:rPr>
            <a:t> son </a:t>
          </a:r>
          <a:r>
            <a:rPr lang="en-US" sz="1200" kern="1200" dirty="0" err="1" smtClean="0">
              <a:solidFill>
                <a:schemeClr val="tx2">
                  <a:lumMod val="50000"/>
                </a:schemeClr>
              </a:solidFill>
            </a:rPr>
            <a:t>va</a:t>
          </a:r>
          <a:r>
            <a:rPr lang="en-US" sz="1200" kern="1200" dirty="0" smtClean="0">
              <a:solidFill>
                <a:schemeClr val="tx2">
                  <a:lumMod val="50000"/>
                </a:schemeClr>
              </a:solidFill>
            </a:rPr>
            <a:t> </a:t>
          </a:r>
          <a:r>
            <a:rPr lang="en-US" sz="1200" kern="1200" dirty="0" err="1" smtClean="0">
              <a:solidFill>
                <a:schemeClr val="tx2">
                  <a:lumMod val="50000"/>
                </a:schemeClr>
              </a:solidFill>
            </a:rPr>
            <a:t>sifat</a:t>
          </a:r>
          <a:r>
            <a:rPr lang="en-US" sz="1200" kern="1200" dirty="0" smtClean="0">
              <a:solidFill>
                <a:schemeClr val="tx2">
                  <a:lumMod val="50000"/>
                </a:schemeClr>
              </a:solidFill>
            </a:rPr>
            <a:t> </a:t>
          </a:r>
          <a:r>
            <a:rPr lang="en-US" sz="1200" kern="1200" dirty="0" err="1" smtClean="0">
              <a:solidFill>
                <a:schemeClr val="tx2">
                  <a:lumMod val="50000"/>
                </a:schemeClr>
              </a:solidFill>
            </a:rPr>
            <a:t>tarkibini</a:t>
          </a:r>
          <a:r>
            <a:rPr lang="en-US" sz="1200" kern="1200" dirty="0" smtClean="0">
              <a:solidFill>
                <a:schemeClr val="tx2">
                  <a:lumMod val="50000"/>
                </a:schemeClr>
              </a:solidFill>
            </a:rPr>
            <a:t> </a:t>
          </a:r>
          <a:r>
            <a:rPr lang="en-US" sz="1200" kern="1200" dirty="0" err="1" smtClean="0">
              <a:solidFill>
                <a:schemeClr val="tx2">
                  <a:lumMod val="50000"/>
                </a:schemeClr>
              </a:solidFill>
            </a:rPr>
            <a:t>tartibga</a:t>
          </a:r>
          <a:r>
            <a:rPr lang="en-US" sz="1200" kern="1200" dirty="0" smtClean="0">
              <a:solidFill>
                <a:schemeClr val="tx2">
                  <a:lumMod val="50000"/>
                </a:schemeClr>
              </a:solidFill>
            </a:rPr>
            <a:t> </a:t>
          </a:r>
          <a:r>
            <a:rPr lang="en-US" sz="1200" kern="1200" dirty="0" err="1" smtClean="0">
              <a:solidFill>
                <a:schemeClr val="tx2">
                  <a:lumMod val="50000"/>
                </a:schemeClr>
              </a:solidFill>
            </a:rPr>
            <a:t>solishga</a:t>
          </a:r>
          <a:r>
            <a:rPr lang="en-US" sz="1200" kern="1200" dirty="0" smtClean="0">
              <a:solidFill>
                <a:schemeClr val="tx2">
                  <a:lumMod val="50000"/>
                </a:schemeClr>
              </a:solidFill>
            </a:rPr>
            <a:t> </a:t>
          </a:r>
          <a:r>
            <a:rPr lang="en-US" sz="1200" kern="1200" dirty="0" err="1" smtClean="0">
              <a:solidFill>
                <a:schemeClr val="tx2">
                  <a:lumMod val="50000"/>
                </a:schemeClr>
              </a:solidFill>
            </a:rPr>
            <a:t>qaratilgan</a:t>
          </a:r>
          <a:r>
            <a:rPr lang="en-US" sz="1200" kern="1200" dirty="0" smtClean="0">
              <a:solidFill>
                <a:schemeClr val="tx2">
                  <a:lumMod val="50000"/>
                </a:schemeClr>
              </a:solidFill>
            </a:rPr>
            <a:t> </a:t>
          </a:r>
          <a:r>
            <a:rPr lang="en-US" sz="1200" kern="1200" dirty="0" err="1" smtClean="0">
              <a:solidFill>
                <a:schemeClr val="tx2">
                  <a:lumMod val="50000"/>
                </a:schemeClr>
              </a:solidFill>
            </a:rPr>
            <a:t>davlat</a:t>
          </a:r>
          <a:r>
            <a:rPr lang="en-US" sz="1200" kern="1200" dirty="0" smtClean="0">
              <a:solidFill>
                <a:schemeClr val="tx2">
                  <a:lumMod val="50000"/>
                </a:schemeClr>
              </a:solidFill>
            </a:rPr>
            <a:t> </a:t>
          </a:r>
          <a:r>
            <a:rPr lang="en-US" sz="1200" kern="1200" dirty="0" err="1" smtClean="0">
              <a:solidFill>
                <a:schemeClr val="tx2">
                  <a:lumMod val="50000"/>
                </a:schemeClr>
              </a:solidFill>
            </a:rPr>
            <a:t>chora-tadbirlarining</a:t>
          </a:r>
          <a:r>
            <a:rPr lang="en-US" sz="1200" kern="1200" dirty="0" smtClean="0">
              <a:solidFill>
                <a:schemeClr val="tx2">
                  <a:lumMod val="50000"/>
                </a:schemeClr>
              </a:solidFill>
            </a:rPr>
            <a:t> </a:t>
          </a:r>
          <a:r>
            <a:rPr lang="en-US" sz="1200" kern="1200" dirty="0" err="1" smtClean="0">
              <a:solidFill>
                <a:schemeClr val="tx2">
                  <a:lumMod val="50000"/>
                </a:schemeClr>
              </a:solidFill>
            </a:rPr>
            <a:t>majmuasidan</a:t>
          </a:r>
          <a:r>
            <a:rPr lang="en-US" sz="1200" kern="1200" dirty="0" smtClean="0">
              <a:solidFill>
                <a:schemeClr val="tx2">
                  <a:lumMod val="50000"/>
                </a:schemeClr>
              </a:solidFill>
            </a:rPr>
            <a:t> </a:t>
          </a:r>
          <a:r>
            <a:rPr lang="en-US" sz="1200" kern="1200" dirty="0" err="1" smtClean="0">
              <a:solidFill>
                <a:schemeClr val="tx2">
                  <a:lumMod val="50000"/>
                </a:schemeClr>
              </a:solidFill>
            </a:rPr>
            <a:t>iborat</a:t>
          </a:r>
          <a:r>
            <a:rPr lang="en-US" sz="1200" kern="1200" dirty="0" smtClean="0">
              <a:solidFill>
                <a:schemeClr val="tx2">
                  <a:lumMod val="50000"/>
                </a:schemeClr>
              </a:solidFill>
            </a:rPr>
            <a:t>. </a:t>
          </a:r>
          <a:r>
            <a:rPr lang="en-US" sz="1200" kern="1200" dirty="0" err="1" smtClean="0">
              <a:solidFill>
                <a:schemeClr val="tx2">
                  <a:lumMod val="50000"/>
                </a:schemeClr>
              </a:solidFill>
            </a:rPr>
            <a:t>Demografik</a:t>
          </a:r>
          <a:r>
            <a:rPr lang="en-US" sz="1200" kern="1200" dirty="0" smtClean="0">
              <a:solidFill>
                <a:schemeClr val="tx2">
                  <a:lumMod val="50000"/>
                </a:schemeClr>
              </a:solidFill>
            </a:rPr>
            <a:t> </a:t>
          </a:r>
          <a:r>
            <a:rPr lang="en-US" sz="1200" kern="1200" dirty="0" err="1" smtClean="0">
              <a:solidFill>
                <a:schemeClr val="tx2">
                  <a:lumMod val="50000"/>
                </a:schemeClr>
              </a:solidFill>
            </a:rPr>
            <a:t>siyosat</a:t>
          </a:r>
          <a:r>
            <a:rPr lang="en-US" sz="1200" kern="1200" dirty="0" smtClean="0">
              <a:solidFill>
                <a:schemeClr val="tx2">
                  <a:lumMod val="50000"/>
                </a:schemeClr>
              </a:solidFill>
            </a:rPr>
            <a:t> </a:t>
          </a:r>
          <a:r>
            <a:rPr lang="en-US" sz="1200" kern="1200" dirty="0" err="1" smtClean="0">
              <a:solidFill>
                <a:schemeClr val="tx2">
                  <a:lumMod val="50000"/>
                </a:schemeClr>
              </a:solidFill>
            </a:rPr>
            <a:t>orqali</a:t>
          </a:r>
          <a:r>
            <a:rPr lang="en-US" sz="1200" kern="1200" dirty="0" smtClean="0">
              <a:solidFill>
                <a:schemeClr val="tx2">
                  <a:lumMod val="50000"/>
                </a:schemeClr>
              </a:solidFill>
            </a:rPr>
            <a:t> </a:t>
          </a:r>
          <a:r>
            <a:rPr lang="en-US" sz="1200" kern="1200" dirty="0" err="1" smtClean="0">
              <a:solidFill>
                <a:schemeClr val="tx2">
                  <a:lumMod val="50000"/>
                </a:schemeClr>
              </a:solidFill>
            </a:rPr>
            <a:t>mamlakatlarning</a:t>
          </a:r>
          <a:r>
            <a:rPr lang="en-US" sz="1200" kern="1200" dirty="0" smtClean="0">
              <a:solidFill>
                <a:schemeClr val="tx2">
                  <a:lumMod val="50000"/>
                </a:schemeClr>
              </a:solidFill>
            </a:rPr>
            <a:t> </a:t>
          </a:r>
          <a:r>
            <a:rPr lang="en-US" sz="1200" kern="1200" dirty="0" err="1" smtClean="0">
              <a:solidFill>
                <a:schemeClr val="tx2">
                  <a:lumMod val="50000"/>
                </a:schemeClr>
              </a:solidFill>
            </a:rPr>
            <a:t>quyidagi</a:t>
          </a:r>
          <a:r>
            <a:rPr lang="en-US" sz="1200" kern="1200" dirty="0" smtClean="0">
              <a:solidFill>
                <a:schemeClr val="tx2">
                  <a:lumMod val="50000"/>
                </a:schemeClr>
              </a:solidFill>
            </a:rPr>
            <a:t> </a:t>
          </a:r>
          <a:r>
            <a:rPr lang="en-US" sz="1200" kern="1200" dirty="0" err="1" smtClean="0">
              <a:solidFill>
                <a:schemeClr val="tx2">
                  <a:lumMod val="50000"/>
                </a:schemeClr>
              </a:solidFill>
            </a:rPr>
            <a:t>siyosiy</a:t>
          </a:r>
          <a:r>
            <a:rPr lang="en-US" sz="1200" kern="1200" dirty="0" smtClean="0">
              <a:solidFill>
                <a:schemeClr val="tx2">
                  <a:lumMod val="50000"/>
                </a:schemeClr>
              </a:solidFill>
            </a:rPr>
            <a:t> </a:t>
          </a:r>
          <a:r>
            <a:rPr lang="en-US" sz="1200" kern="1200" dirty="0" err="1" smtClean="0">
              <a:solidFill>
                <a:schemeClr val="tx2">
                  <a:lumMod val="50000"/>
                </a:schemeClr>
              </a:solidFill>
            </a:rPr>
            <a:t>maqsadlariga</a:t>
          </a:r>
          <a:r>
            <a:rPr lang="en-US" sz="1200" kern="1200" dirty="0" smtClean="0">
              <a:solidFill>
                <a:schemeClr val="tx2">
                  <a:lumMod val="50000"/>
                </a:schemeClr>
              </a:solidFill>
            </a:rPr>
            <a:t> </a:t>
          </a:r>
          <a:r>
            <a:rPr lang="en-US" sz="1200" kern="1200" dirty="0" err="1" smtClean="0">
              <a:solidFill>
                <a:schemeClr val="tx2">
                  <a:lumMod val="50000"/>
                </a:schemeClr>
              </a:solidFill>
            </a:rPr>
            <a:t>erishiladi</a:t>
          </a:r>
          <a:r>
            <a:rPr lang="en-US" sz="1200" kern="1200" dirty="0" smtClean="0">
              <a:solidFill>
                <a:schemeClr val="tx2">
                  <a:lumMod val="50000"/>
                </a:schemeClr>
              </a:solidFill>
            </a:rPr>
            <a:t>:</a:t>
          </a:r>
          <a:endParaRPr lang="ru-RU" sz="1200" kern="1200" dirty="0" smtClean="0">
            <a:solidFill>
              <a:schemeClr val="tx2">
                <a:lumMod val="50000"/>
              </a:schemeClr>
            </a:solidFill>
          </a:endParaRPr>
        </a:p>
        <a:p>
          <a:pPr lvl="0" algn="just" defTabSz="533400">
            <a:lnSpc>
              <a:spcPct val="90000"/>
            </a:lnSpc>
            <a:spcBef>
              <a:spcPct val="0"/>
            </a:spcBef>
            <a:spcAft>
              <a:spcPct val="35000"/>
            </a:spcAft>
          </a:pPr>
          <a:r>
            <a:rPr lang="en-US" sz="1200" kern="1200" dirty="0" smtClean="0">
              <a:solidFill>
                <a:schemeClr val="tx2">
                  <a:lumMod val="50000"/>
                </a:schemeClr>
              </a:solidFill>
            </a:rPr>
            <a:t>- </a:t>
          </a:r>
          <a:r>
            <a:rPr lang="en-US" sz="1200" kern="1200" dirty="0" err="1" smtClean="0">
              <a:solidFill>
                <a:schemeClr val="tx2">
                  <a:lumMod val="50000"/>
                </a:schemeClr>
              </a:solidFill>
            </a:rPr>
            <a:t>Mintaqa</a:t>
          </a:r>
          <a:r>
            <a:rPr lang="en-US" sz="1200" kern="1200" dirty="0" smtClean="0">
              <a:solidFill>
                <a:schemeClr val="tx2">
                  <a:lumMod val="50000"/>
                </a:schemeClr>
              </a:solidFill>
            </a:rPr>
            <a:t> </a:t>
          </a:r>
          <a:r>
            <a:rPr lang="en-US" sz="1200" kern="1200" dirty="0" err="1" smtClean="0">
              <a:solidFill>
                <a:schemeClr val="tx2">
                  <a:lumMod val="50000"/>
                </a:schemeClr>
              </a:solidFill>
            </a:rPr>
            <a:t>ichida</a:t>
          </a:r>
          <a:r>
            <a:rPr lang="en-US" sz="1200" kern="1200" dirty="0" smtClean="0">
              <a:solidFill>
                <a:schemeClr val="tx2">
                  <a:lumMod val="50000"/>
                </a:schemeClr>
              </a:solidFill>
            </a:rPr>
            <a:t> </a:t>
          </a:r>
          <a:r>
            <a:rPr lang="en-US" sz="1200" kern="1200" dirty="0" err="1" smtClean="0">
              <a:solidFill>
                <a:schemeClr val="tx2">
                  <a:lumMod val="50000"/>
                </a:schemeClr>
              </a:solidFill>
            </a:rPr>
            <a:t>siyosiy</a:t>
          </a:r>
          <a:r>
            <a:rPr lang="en-US" sz="1200" kern="1200" dirty="0" smtClean="0">
              <a:solidFill>
                <a:schemeClr val="tx2">
                  <a:lumMod val="50000"/>
                </a:schemeClr>
              </a:solidFill>
            </a:rPr>
            <a:t> </a:t>
          </a:r>
          <a:r>
            <a:rPr lang="en-US" sz="1200" kern="1200" dirty="0" err="1" smtClean="0">
              <a:solidFill>
                <a:schemeClr val="tx2">
                  <a:lumMod val="50000"/>
                </a:schemeClr>
              </a:solidFill>
            </a:rPr>
            <a:t>barqarorlikni</a:t>
          </a:r>
          <a:r>
            <a:rPr lang="en-US" sz="1200" kern="1200" dirty="0" smtClean="0">
              <a:solidFill>
                <a:schemeClr val="tx2">
                  <a:lumMod val="50000"/>
                </a:schemeClr>
              </a:solidFill>
            </a:rPr>
            <a:t> </a:t>
          </a:r>
          <a:r>
            <a:rPr lang="en-US" sz="1200" kern="1200" dirty="0" err="1" smtClean="0">
              <a:solidFill>
                <a:schemeClr val="tx2">
                  <a:lumMod val="50000"/>
                </a:schemeClr>
              </a:solidFill>
            </a:rPr>
            <a:t>ta’minlash</a:t>
          </a:r>
          <a:endParaRPr lang="ru-RU" sz="1200" kern="1200" dirty="0" smtClean="0">
            <a:solidFill>
              <a:schemeClr val="tx2">
                <a:lumMod val="50000"/>
              </a:schemeClr>
            </a:solidFill>
          </a:endParaRPr>
        </a:p>
        <a:p>
          <a:pPr lvl="0" algn="just" defTabSz="533400">
            <a:lnSpc>
              <a:spcPct val="90000"/>
            </a:lnSpc>
            <a:spcBef>
              <a:spcPct val="0"/>
            </a:spcBef>
            <a:spcAft>
              <a:spcPct val="35000"/>
            </a:spcAft>
          </a:pPr>
          <a:r>
            <a:rPr lang="sv-SE" sz="1200" kern="1200" dirty="0" smtClean="0">
              <a:solidFill>
                <a:schemeClr val="tx2">
                  <a:lumMod val="50000"/>
                </a:schemeClr>
              </a:solidFill>
            </a:rPr>
            <a:t>- Mintaqa bo’ylab demografik muammolarni birgalikda bartaraf etish .</a:t>
          </a:r>
          <a:endParaRPr lang="ru-RU" sz="1200" kern="1200" dirty="0">
            <a:solidFill>
              <a:schemeClr val="tx2">
                <a:lumMod val="50000"/>
              </a:schemeClr>
            </a:solidFill>
          </a:endParaRPr>
        </a:p>
      </dsp:txBody>
      <dsp:txXfrm rot="-5400000">
        <a:off x="4580101" y="1498627"/>
        <a:ext cx="3295255" cy="19971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C55F5F-BA3E-4F72-AB2D-8D5AEBB80B54}">
      <dsp:nvSpPr>
        <dsp:cNvPr id="0" name=""/>
        <dsp:cNvSpPr/>
      </dsp:nvSpPr>
      <dsp:spPr>
        <a:xfrm>
          <a:off x="3209794" y="0"/>
          <a:ext cx="4791261" cy="2432172"/>
        </a:xfrm>
        <a:prstGeom prst="rightArrow">
          <a:avLst>
            <a:gd name="adj1" fmla="val 75000"/>
            <a:gd name="adj2" fmla="val 50000"/>
          </a:avLst>
        </a:prstGeom>
        <a:solidFill>
          <a:schemeClr val="bg2">
            <a:lumMod val="40000"/>
            <a:lumOff val="60000"/>
            <a:alpha val="90000"/>
          </a:schemeClr>
        </a:solidFill>
        <a:ln w="9525" cap="flat" cmpd="sng" algn="ctr">
          <a:solidFill>
            <a:srgbClr val="FF0000">
              <a:alpha val="9000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n-US" sz="1600" b="1" kern="1200" dirty="0" smtClean="0">
              <a:latin typeface="Times New Roman" pitchFamily="18" charset="0"/>
              <a:cs typeface="Times New Roman" pitchFamily="18" charset="0"/>
            </a:rPr>
            <a:t>MDH </a:t>
          </a:r>
          <a:r>
            <a:rPr lang="en-US" sz="1600" b="1" kern="1200" dirty="0" err="1" smtClean="0">
              <a:latin typeface="Times New Roman" pitchFamily="18" charset="0"/>
              <a:cs typeface="Times New Roman" pitchFamily="18" charset="0"/>
            </a:rPr>
            <a:t>mamlakatlarining</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demografik</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rivojlanishi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prognozi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tahlillari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shuni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ko’rsatmoqdaki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mintaqada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aholi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soni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so’ngi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yillarda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kamayish</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tendensiyasiga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egadir</a:t>
          </a:r>
          <a:r>
            <a:rPr lang="en-US" sz="1600" b="1" kern="1200" dirty="0" smtClean="0">
              <a:latin typeface="Times New Roman" pitchFamily="18" charset="0"/>
              <a:cs typeface="Times New Roman" pitchFamily="18" charset="0"/>
            </a:rPr>
            <a:t>. Bu </a:t>
          </a:r>
          <a:r>
            <a:rPr lang="en-US" sz="1600" b="1" kern="1200" dirty="0" err="1" smtClean="0">
              <a:latin typeface="Times New Roman" pitchFamily="18" charset="0"/>
              <a:cs typeface="Times New Roman" pitchFamily="18" charset="0"/>
            </a:rPr>
            <a:t>holat</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esa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kelgusida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mintaqaning</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istiqboldagi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ijtimoiy-islohotlar</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yo’nalishida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asosiy</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e’tibor</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nimalarga</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qaratilishi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lozimligini</a:t>
          </a:r>
          <a:r>
            <a:rPr lang="en-US" sz="1600" b="1" kern="1200" dirty="0" smtClean="0">
              <a:latin typeface="Times New Roman" pitchFamily="18" charset="0"/>
              <a:cs typeface="Times New Roman" pitchFamily="18" charset="0"/>
            </a:rPr>
            <a:t>   </a:t>
          </a:r>
          <a:r>
            <a:rPr lang="en-US" sz="1600" b="1" kern="1200" dirty="0" err="1" smtClean="0">
              <a:latin typeface="Times New Roman" pitchFamily="18" charset="0"/>
              <a:cs typeface="Times New Roman" pitchFamily="18" charset="0"/>
            </a:rPr>
            <a:t>belgilangan</a:t>
          </a:r>
          <a:r>
            <a:rPr lang="en-US" sz="1600" b="1" kern="1200" dirty="0" smtClean="0">
              <a:latin typeface="Times New Roman" pitchFamily="18" charset="0"/>
              <a:cs typeface="Times New Roman" pitchFamily="18" charset="0"/>
            </a:rPr>
            <a:t>.</a:t>
          </a:r>
          <a:endParaRPr lang="ru-RU" sz="1600" b="1" kern="1200" dirty="0">
            <a:latin typeface="Times New Roman" pitchFamily="18" charset="0"/>
            <a:cs typeface="Times New Roman" pitchFamily="18" charset="0"/>
          </a:endParaRPr>
        </a:p>
      </dsp:txBody>
      <dsp:txXfrm>
        <a:off x="3209794" y="304022"/>
        <a:ext cx="3879197" cy="1824129"/>
      </dsp:txXfrm>
    </dsp:sp>
    <dsp:sp modelId="{C29C7159-7924-47F0-AC08-62FC82DF0EAF}">
      <dsp:nvSpPr>
        <dsp:cNvPr id="0" name=""/>
        <dsp:cNvSpPr/>
      </dsp:nvSpPr>
      <dsp:spPr>
        <a:xfrm>
          <a:off x="0" y="123504"/>
          <a:ext cx="3194174" cy="2152174"/>
        </a:xfrm>
        <a:prstGeom prst="roundRect">
          <a:avLst/>
        </a:prstGeom>
        <a:blipFill rotWithShape="0">
          <a:blip xmlns:r="http://schemas.openxmlformats.org/officeDocument/2006/relationships" r:embed="rId1"/>
          <a:stretch>
            <a:fillRect/>
          </a:stretch>
        </a:blip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ru-RU" sz="1800" kern="1200" dirty="0"/>
        </a:p>
      </dsp:txBody>
      <dsp:txXfrm>
        <a:off x="105060" y="228564"/>
        <a:ext cx="2984054" cy="1942054"/>
      </dsp:txXfrm>
    </dsp:sp>
    <dsp:sp modelId="{3E1D4EDE-CC50-4BEE-B8AE-35BD68996362}">
      <dsp:nvSpPr>
        <dsp:cNvPr id="0" name=""/>
        <dsp:cNvSpPr/>
      </dsp:nvSpPr>
      <dsp:spPr>
        <a:xfrm>
          <a:off x="3201203" y="2647510"/>
          <a:ext cx="4795945" cy="2424467"/>
        </a:xfrm>
        <a:prstGeom prst="rightArrow">
          <a:avLst>
            <a:gd name="adj1" fmla="val 75000"/>
            <a:gd name="adj2" fmla="val 50000"/>
          </a:avLst>
        </a:prstGeom>
        <a:solidFill>
          <a:schemeClr val="bg2">
            <a:lumMod val="40000"/>
            <a:lumOff val="60000"/>
            <a:alpha val="90000"/>
          </a:schemeClr>
        </a:solidFill>
        <a:ln w="9525" cap="flat" cmpd="sng" algn="ctr">
          <a:solidFill>
            <a:srgbClr val="FF0000">
              <a:alpha val="90000"/>
            </a:srgbClr>
          </a:solidFill>
          <a:prstDash val="solid"/>
        </a:ln>
        <a:effectLst/>
      </dsp:spPr>
      <dsp:style>
        <a:lnRef idx="1">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US" sz="1400" b="1" kern="1200" dirty="0" err="1" smtClean="0">
              <a:latin typeface="Times New Roman" pitchFamily="18" charset="0"/>
              <a:cs typeface="Times New Roman" pitchFamily="18" charset="0"/>
            </a:rPr>
            <a:t>Birgina</a:t>
          </a:r>
          <a:r>
            <a:rPr lang="en-US" sz="1400" b="1" kern="1200" dirty="0" smtClean="0">
              <a:latin typeface="Times New Roman" pitchFamily="18" charset="0"/>
              <a:cs typeface="Times New Roman" pitchFamily="18" charset="0"/>
            </a:rPr>
            <a:t> 1992-yildan 2005-yilgacha </a:t>
          </a:r>
          <a:r>
            <a:rPr lang="en-US" sz="1400" b="1" kern="1200" dirty="0" err="1" smtClean="0">
              <a:latin typeface="Times New Roman" pitchFamily="18" charset="0"/>
              <a:cs typeface="Times New Roman" pitchFamily="18" charset="0"/>
            </a:rPr>
            <a:t>bo’lgan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davr</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oralig’ida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mintaqa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aholisi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sonining</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sezilarli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darajada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kamaygani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hamda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aholining</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tabiiy</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harakatida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asosan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o’lim</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ko’rsatkichining</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yuqoriligi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bilan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xarakterlanadi</a:t>
          </a:r>
          <a:r>
            <a:rPr lang="en-US" sz="1400" b="1" kern="1200" dirty="0" smtClean="0">
              <a:latin typeface="Times New Roman" pitchFamily="18" charset="0"/>
              <a:cs typeface="Times New Roman" pitchFamily="18" charset="0"/>
            </a:rPr>
            <a:t>. Bu </a:t>
          </a:r>
          <a:r>
            <a:rPr lang="en-US" sz="1400" b="1" kern="1200" dirty="0" err="1" smtClean="0">
              <a:latin typeface="Times New Roman" pitchFamily="18" charset="0"/>
              <a:cs typeface="Times New Roman" pitchFamily="18" charset="0"/>
            </a:rPr>
            <a:t>esa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kelajakda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ishlab</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chiqarishning</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muhim</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omillaridan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biri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hisoblangan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ishchi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kuchi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tanqisligiga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olib</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keladi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Natijada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mamlakatlar</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bu</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ehtiyojni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mintaqadan</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tashqarida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tashqi</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migratsiya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hisobiga</a:t>
          </a:r>
          <a:r>
            <a:rPr lang="en-US" sz="1400" b="1" kern="1200" dirty="0" smtClean="0">
              <a:latin typeface="Times New Roman" pitchFamily="18" charset="0"/>
              <a:cs typeface="Times New Roman" pitchFamily="18" charset="0"/>
            </a:rPr>
            <a:t> </a:t>
          </a:r>
          <a:r>
            <a:rPr lang="en-US" sz="1400" b="1" kern="1200" dirty="0" err="1" smtClean="0">
              <a:latin typeface="Times New Roman" pitchFamily="18" charset="0"/>
              <a:cs typeface="Times New Roman" pitchFamily="18" charset="0"/>
            </a:rPr>
            <a:t>qondiradilar</a:t>
          </a:r>
          <a:r>
            <a:rPr lang="en-US" sz="1400" b="1" kern="1200" dirty="0" smtClean="0">
              <a:latin typeface="Times New Roman" pitchFamily="18" charset="0"/>
              <a:cs typeface="Times New Roman" pitchFamily="18" charset="0"/>
            </a:rPr>
            <a:t>.</a:t>
          </a:r>
          <a:endParaRPr lang="ru-RU" sz="1400" b="1" kern="1200" dirty="0">
            <a:latin typeface="Times New Roman" pitchFamily="18" charset="0"/>
            <a:cs typeface="Times New Roman" pitchFamily="18" charset="0"/>
          </a:endParaRPr>
        </a:p>
      </dsp:txBody>
      <dsp:txXfrm>
        <a:off x="3201203" y="2950568"/>
        <a:ext cx="3886770" cy="1818351"/>
      </dsp:txXfrm>
    </dsp:sp>
    <dsp:sp modelId="{3012338E-9049-4B3E-A1E8-F93D5303E8FD}">
      <dsp:nvSpPr>
        <dsp:cNvPr id="0" name=""/>
        <dsp:cNvSpPr/>
      </dsp:nvSpPr>
      <dsp:spPr>
        <a:xfrm>
          <a:off x="3906" y="2783656"/>
          <a:ext cx="3197296" cy="2152174"/>
        </a:xfrm>
        <a:prstGeom prst="roundRect">
          <a:avLst/>
        </a:prstGeom>
        <a:blipFill rotWithShape="0">
          <a:blip xmlns:r="http://schemas.openxmlformats.org/officeDocument/2006/relationships" r:embed="rId2"/>
          <a:stretch>
            <a:fillRect/>
          </a:stretch>
        </a:blip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en-US" sz="1800" kern="1200" dirty="0" smtClean="0"/>
        </a:p>
        <a:p>
          <a:pPr lvl="0" algn="ctr" defTabSz="800100">
            <a:lnSpc>
              <a:spcPct val="90000"/>
            </a:lnSpc>
            <a:spcBef>
              <a:spcPct val="0"/>
            </a:spcBef>
            <a:spcAft>
              <a:spcPct val="35000"/>
            </a:spcAft>
          </a:pPr>
          <a:endParaRPr lang="ru-RU" sz="1800" kern="1200" dirty="0"/>
        </a:p>
      </dsp:txBody>
      <dsp:txXfrm>
        <a:off x="108966" y="2888716"/>
        <a:ext cx="2987176" cy="194205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FAE4CF-3755-4D21-BDA4-F5A07BF76128}" type="datetimeFigureOut">
              <a:rPr lang="ru-RU" smtClean="0"/>
              <a:pPr/>
              <a:t>19.04.2019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95CF63-AAFD-4230-9423-2788C5FA518F}" type="slidenum">
              <a:rPr lang="ru-RU" smtClean="0"/>
              <a:pPr/>
              <a:t>‹#›</a:t>
            </a:fld>
            <a:endParaRPr lang="ru-RU"/>
          </a:p>
        </p:txBody>
      </p:sp>
    </p:spTree>
    <p:extLst>
      <p:ext uri="{BB962C8B-B14F-4D97-AF65-F5344CB8AC3E}">
        <p14:creationId xmlns:p14="http://schemas.microsoft.com/office/powerpoint/2010/main" val="1152027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B695CF63-AAFD-4230-9423-2788C5FA518F}" type="slidenum">
              <a:rPr lang="ru-RU" smtClean="0"/>
              <a:pPr/>
              <a:t>15</a:t>
            </a:fld>
            <a:endParaRPr lang="ru-RU"/>
          </a:p>
        </p:txBody>
      </p:sp>
    </p:spTree>
    <p:extLst>
      <p:ext uri="{BB962C8B-B14F-4D97-AF65-F5344CB8AC3E}">
        <p14:creationId xmlns:p14="http://schemas.microsoft.com/office/powerpoint/2010/main" val="868620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90600" y="5334000"/>
            <a:ext cx="7772400" cy="704850"/>
          </a:xfrm>
        </p:spPr>
        <p:txBody>
          <a:bodyPr/>
          <a:lstStyle>
            <a:lvl1pPr algn="r">
              <a:defRPr sz="3600">
                <a:solidFill>
                  <a:schemeClr val="bg1"/>
                </a:solidFill>
              </a:defRPr>
            </a:lvl1pPr>
          </a:lstStyle>
          <a:p>
            <a:r>
              <a:rPr lang="ru-RU" smtClean="0"/>
              <a:t>Образец заголовка</a:t>
            </a:r>
            <a:endParaRPr lang="en-US"/>
          </a:p>
        </p:txBody>
      </p:sp>
      <p:sp>
        <p:nvSpPr>
          <p:cNvPr id="3075" name="Rectangle 3"/>
          <p:cNvSpPr>
            <a:spLocks noGrp="1" noChangeArrowheads="1"/>
          </p:cNvSpPr>
          <p:nvPr>
            <p:ph type="subTitle" idx="1"/>
          </p:nvPr>
        </p:nvSpPr>
        <p:spPr>
          <a:xfrm>
            <a:off x="990600" y="5867400"/>
            <a:ext cx="7772400" cy="533400"/>
          </a:xfrm>
        </p:spPr>
        <p:txBody>
          <a:bodyPr/>
          <a:lstStyle>
            <a:lvl1pPr marL="0" indent="0" algn="r">
              <a:buFontTx/>
              <a:buNone/>
              <a:defRPr sz="2400">
                <a:solidFill>
                  <a:schemeClr val="bg1"/>
                </a:solidFill>
              </a:defRPr>
            </a:lvl1pPr>
          </a:lstStyle>
          <a:p>
            <a:r>
              <a:rPr lang="ru-RU" smtClean="0"/>
              <a:t>Образец подзаголовка</a:t>
            </a: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9144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00800" y="1417638"/>
            <a:ext cx="1828800" cy="5211762"/>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914400" y="1417638"/>
            <a:ext cx="5334000" cy="52117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417638"/>
            <a:ext cx="73152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auto">
          <a:xfrm>
            <a:off x="914400" y="2438400"/>
            <a:ext cx="73152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Microsoft Sans Serif" pitchFamily="34" charset="0"/>
        </a:defRPr>
      </a:lvl2pPr>
      <a:lvl3pPr algn="l" rtl="0" eaLnBrk="1" fontAlgn="base" hangingPunct="1">
        <a:spcBef>
          <a:spcPct val="0"/>
        </a:spcBef>
        <a:spcAft>
          <a:spcPct val="0"/>
        </a:spcAft>
        <a:defRPr sz="4400">
          <a:solidFill>
            <a:schemeClr val="tx1"/>
          </a:solidFill>
          <a:latin typeface="Microsoft Sans Serif" pitchFamily="34" charset="0"/>
        </a:defRPr>
      </a:lvl3pPr>
      <a:lvl4pPr algn="l" rtl="0" eaLnBrk="1" fontAlgn="base" hangingPunct="1">
        <a:spcBef>
          <a:spcPct val="0"/>
        </a:spcBef>
        <a:spcAft>
          <a:spcPct val="0"/>
        </a:spcAft>
        <a:defRPr sz="4400">
          <a:solidFill>
            <a:schemeClr val="tx1"/>
          </a:solidFill>
          <a:latin typeface="Microsoft Sans Serif" pitchFamily="34" charset="0"/>
        </a:defRPr>
      </a:lvl4pPr>
      <a:lvl5pPr algn="l" rtl="0" eaLnBrk="1" fontAlgn="base" hangingPunct="1">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Layout" Target="../diagrams/layout1.xml"/><Relationship Id="rId7" Type="http://schemas.openxmlformats.org/officeDocument/2006/relationships/image" Target="../media/image4.pn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1026" name="Picture 2" descr="E:\мохи\ПРЕДМЕТЫ\files\master(14).jpg"/>
          <p:cNvPicPr>
            <a:picLocks noChangeAspect="1" noChangeArrowheads="1"/>
          </p:cNvPicPr>
          <p:nvPr/>
        </p:nvPicPr>
        <p:blipFill>
          <a:blip r:embed="rId2"/>
          <a:srcRect/>
          <a:stretch>
            <a:fillRect/>
          </a:stretch>
        </p:blipFill>
        <p:spPr bwMode="auto">
          <a:xfrm>
            <a:off x="-304800" y="-228600"/>
            <a:ext cx="9753600" cy="7315200"/>
          </a:xfrm>
          <a:prstGeom prst="rect">
            <a:avLst/>
          </a:prstGeom>
          <a:noFill/>
        </p:spPr>
      </p:pic>
      <p:pic>
        <p:nvPicPr>
          <p:cNvPr id="1027" name="Picture 3" descr="D:\Маърузалар\Новая папка\000238656_480_2__1_.jpg"/>
          <p:cNvPicPr>
            <a:picLocks noChangeAspect="1" noChangeArrowheads="1"/>
          </p:cNvPicPr>
          <p:nvPr/>
        </p:nvPicPr>
        <p:blipFill>
          <a:blip r:embed="rId3"/>
          <a:srcRect/>
          <a:stretch>
            <a:fillRect/>
          </a:stretch>
        </p:blipFill>
        <p:spPr bwMode="auto">
          <a:xfrm rot="20446886">
            <a:off x="2042326" y="2253393"/>
            <a:ext cx="2225873" cy="1934740"/>
          </a:xfrm>
          <a:prstGeom prst="hexagon">
            <a:avLst/>
          </a:prstGeom>
          <a:noFill/>
          <a:effectLst>
            <a:glow rad="228600">
              <a:schemeClr val="accent6">
                <a:satMod val="175000"/>
                <a:alpha val="40000"/>
              </a:schemeClr>
            </a:glow>
            <a:innerShdw blurRad="114300">
              <a:prstClr val="black"/>
            </a:innerShdw>
          </a:effectLst>
          <a:scene3d>
            <a:camera prst="orthographicFront"/>
            <a:lightRig rig="threePt" dir="t"/>
          </a:scene3d>
          <a:sp3d>
            <a:bevelT prst="angle"/>
          </a:sp3d>
        </p:spPr>
      </p:pic>
      <p:sp>
        <p:nvSpPr>
          <p:cNvPr id="6" name="Прямоугольник 5"/>
          <p:cNvSpPr/>
          <p:nvPr/>
        </p:nvSpPr>
        <p:spPr>
          <a:xfrm>
            <a:off x="4500562" y="144828"/>
            <a:ext cx="4577281" cy="1569660"/>
          </a:xfrm>
          <a:prstGeom prst="rect">
            <a:avLst/>
          </a:prstGeom>
        </p:spPr>
        <p:txBody>
          <a:bodyPr wrap="square">
            <a:spAutoFit/>
          </a:bodyPr>
          <a:lstStyle/>
          <a:p>
            <a:pPr algn="ctr"/>
            <a:r>
              <a:rPr lang="en-US" sz="3200" b="1" i="1" dirty="0" smtClean="0">
                <a:solidFill>
                  <a:srgbClr val="1B00C0"/>
                </a:solidFill>
                <a:effectLst>
                  <a:outerShdw blurRad="38100" dist="38100" dir="2700000" algn="tl">
                    <a:srgbClr val="000000">
                      <a:alpha val="43137"/>
                    </a:srgbClr>
                  </a:outerShdw>
                </a:effectLst>
                <a:latin typeface="Lucida Calligraphy" pitchFamily="66" charset="0"/>
              </a:rPr>
              <a:t>MDH </a:t>
            </a:r>
            <a:r>
              <a:rPr lang="en-US" sz="3200" b="1" i="1" dirty="0" err="1" smtClean="0">
                <a:solidFill>
                  <a:srgbClr val="1B00C0"/>
                </a:solidFill>
                <a:effectLst>
                  <a:outerShdw blurRad="38100" dist="38100" dir="2700000" algn="tl">
                    <a:srgbClr val="000000">
                      <a:alpha val="43137"/>
                    </a:srgbClr>
                  </a:outerShdw>
                </a:effectLst>
                <a:latin typeface="Lucida Calligraphy" pitchFamily="66" charset="0"/>
              </a:rPr>
              <a:t>davlatlari</a:t>
            </a:r>
            <a:r>
              <a:rPr lang="en-US" sz="3200" b="1" i="1" dirty="0" smtClean="0">
                <a:solidFill>
                  <a:srgbClr val="1B00C0"/>
                </a:solidFill>
                <a:effectLst>
                  <a:outerShdw blurRad="38100" dist="38100" dir="2700000" algn="tl">
                    <a:srgbClr val="000000">
                      <a:alpha val="43137"/>
                    </a:srgbClr>
                  </a:outerShdw>
                </a:effectLst>
                <a:latin typeface="Lucida Calligraphy" pitchFamily="66" charset="0"/>
              </a:rPr>
              <a:t> </a:t>
            </a:r>
            <a:r>
              <a:rPr lang="en-US" sz="3200" b="1" i="1" dirty="0" err="1" smtClean="0">
                <a:solidFill>
                  <a:srgbClr val="1B00C0"/>
                </a:solidFill>
                <a:effectLst>
                  <a:outerShdw blurRad="38100" dist="38100" dir="2700000" algn="tl">
                    <a:srgbClr val="000000">
                      <a:alpha val="43137"/>
                    </a:srgbClr>
                  </a:outerShdw>
                </a:effectLst>
                <a:latin typeface="Lucida Calligraphy" pitchFamily="66" charset="0"/>
              </a:rPr>
              <a:t>aholisining</a:t>
            </a:r>
            <a:r>
              <a:rPr lang="en-US" sz="3200" b="1" i="1" dirty="0" smtClean="0">
                <a:solidFill>
                  <a:srgbClr val="1B00C0"/>
                </a:solidFill>
                <a:effectLst>
                  <a:outerShdw blurRad="38100" dist="38100" dir="2700000" algn="tl">
                    <a:srgbClr val="000000">
                      <a:alpha val="43137"/>
                    </a:srgbClr>
                  </a:outerShdw>
                </a:effectLst>
                <a:latin typeface="Lucida Calligraphy" pitchFamily="66" charset="0"/>
              </a:rPr>
              <a:t> </a:t>
            </a:r>
            <a:r>
              <a:rPr lang="en-US" sz="3200" b="1" i="1" dirty="0" err="1" smtClean="0">
                <a:solidFill>
                  <a:srgbClr val="1B00C0"/>
                </a:solidFill>
                <a:effectLst>
                  <a:outerShdw blurRad="38100" dist="38100" dir="2700000" algn="tl">
                    <a:srgbClr val="000000">
                      <a:alpha val="43137"/>
                    </a:srgbClr>
                  </a:outerShdw>
                </a:effectLst>
                <a:latin typeface="Lucida Calligraphy" pitchFamily="66" charset="0"/>
              </a:rPr>
              <a:t>dinamik</a:t>
            </a:r>
            <a:r>
              <a:rPr lang="en-US" sz="3200" b="1" i="1" dirty="0" smtClean="0">
                <a:solidFill>
                  <a:srgbClr val="1B00C0"/>
                </a:solidFill>
                <a:effectLst>
                  <a:outerShdw blurRad="38100" dist="38100" dir="2700000" algn="tl">
                    <a:srgbClr val="000000">
                      <a:alpha val="43137"/>
                    </a:srgbClr>
                  </a:outerShdw>
                </a:effectLst>
                <a:latin typeface="Lucida Calligraphy" pitchFamily="66" charset="0"/>
              </a:rPr>
              <a:t> </a:t>
            </a:r>
            <a:r>
              <a:rPr lang="en-US" sz="3200" b="1" i="1" dirty="0" err="1" smtClean="0">
                <a:solidFill>
                  <a:srgbClr val="1B00C0"/>
                </a:solidFill>
                <a:effectLst>
                  <a:outerShdw blurRad="38100" dist="38100" dir="2700000" algn="tl">
                    <a:srgbClr val="000000">
                      <a:alpha val="43137"/>
                    </a:srgbClr>
                  </a:outerShdw>
                </a:effectLst>
                <a:latin typeface="Lucida Calligraphy" pitchFamily="66" charset="0"/>
              </a:rPr>
              <a:t>vaziyati</a:t>
            </a:r>
            <a:endParaRPr lang="ru-RU" sz="3200" b="1" i="1" dirty="0">
              <a:solidFill>
                <a:srgbClr val="1B00C0"/>
              </a:solidFill>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2000"/>
                                        <p:tgtEl>
                                          <p:spTgt spid="1026"/>
                                        </p:tgtEl>
                                      </p:cBhvr>
                                    </p:animEffect>
                                  </p:childTnLst>
                                </p:cTn>
                              </p:par>
                            </p:childTnLst>
                          </p:cTn>
                        </p:par>
                        <p:par>
                          <p:cTn id="8" fill="hold">
                            <p:stCondLst>
                              <p:cond delay="2000"/>
                            </p:stCondLst>
                            <p:childTnLst>
                              <p:par>
                                <p:cTn id="9" presetID="8" presetClass="entr" presetSubtype="16" fill="hold" nodeType="afterEffect">
                                  <p:stCondLst>
                                    <p:cond delay="0"/>
                                  </p:stCondLst>
                                  <p:childTnLst>
                                    <p:set>
                                      <p:cBhvr>
                                        <p:cTn id="10" dur="1" fill="hold">
                                          <p:stCondLst>
                                            <p:cond delay="0"/>
                                          </p:stCondLst>
                                        </p:cTn>
                                        <p:tgtEl>
                                          <p:spTgt spid="1027"/>
                                        </p:tgtEl>
                                        <p:attrNameLst>
                                          <p:attrName>style.visibility</p:attrName>
                                        </p:attrNameLst>
                                      </p:cBhvr>
                                      <p:to>
                                        <p:strVal val="visible"/>
                                      </p:to>
                                    </p:set>
                                    <p:animEffect transition="in" filter="diamond(in)">
                                      <p:cBhvr>
                                        <p:cTn id="11" dur="2000"/>
                                        <p:tgtEl>
                                          <p:spTgt spid="1027"/>
                                        </p:tgtEl>
                                      </p:cBhvr>
                                    </p:animEffect>
                                  </p:childTnLst>
                                </p:cTn>
                              </p:par>
                            </p:childTnLst>
                          </p:cTn>
                        </p:par>
                        <p:par>
                          <p:cTn id="12" fill="hold">
                            <p:stCondLst>
                              <p:cond delay="4000"/>
                            </p:stCondLst>
                            <p:childTnLst>
                              <p:par>
                                <p:cTn id="13" presetID="6" presetClass="emph" presetSubtype="0" fill="hold" nodeType="afterEffect">
                                  <p:stCondLst>
                                    <p:cond delay="0"/>
                                  </p:stCondLst>
                                  <p:childTnLst>
                                    <p:animScale>
                                      <p:cBhvr>
                                        <p:cTn id="14" dur="2000" fill="hold"/>
                                        <p:tgtEl>
                                          <p:spTgt spid="1027"/>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a:t>:</a:t>
            </a:r>
            <a:endParaRPr lang="ru-RU" dirty="0"/>
          </a:p>
        </p:txBody>
      </p:sp>
      <p:sp>
        <p:nvSpPr>
          <p:cNvPr id="3" name="Содержимое 2"/>
          <p:cNvSpPr>
            <a:spLocks noGrp="1"/>
          </p:cNvSpPr>
          <p:nvPr>
            <p:ph idx="1"/>
          </p:nvPr>
        </p:nvSpPr>
        <p:spPr/>
        <p:txBody>
          <a:bodyPr/>
          <a:lstStyle/>
          <a:p>
            <a:r>
              <a:rPr lang="en-US" dirty="0">
                <a:solidFill>
                  <a:schemeClr val="tx1"/>
                </a:solidFill>
                <a:latin typeface="+mn-lt"/>
                <a:ea typeface="+mn-ea"/>
                <a:cs typeface="+mn-cs"/>
              </a:rPr>
              <a:t>1. MDH </a:t>
            </a:r>
            <a:r>
              <a:rPr lang="en-US" dirty="0" err="1">
                <a:solidFill>
                  <a:schemeClr val="tx1"/>
                </a:solidFill>
                <a:latin typeface="+mn-lt"/>
                <a:ea typeface="+mn-ea"/>
                <a:cs typeface="+mn-cs"/>
              </a:rPr>
              <a:t>mamlakatlarining</a:t>
            </a:r>
            <a:r>
              <a:rPr lang="en-US" dirty="0">
                <a:solidFill>
                  <a:schemeClr val="tx1"/>
                </a:solidFill>
                <a:latin typeface="+mn-lt"/>
                <a:ea typeface="+mn-ea"/>
                <a:cs typeface="+mn-cs"/>
              </a:rPr>
              <a:t> </a:t>
            </a:r>
            <a:r>
              <a:rPr lang="en-US" dirty="0" err="1">
                <a:solidFill>
                  <a:schemeClr val="tx1"/>
                </a:solidFill>
                <a:latin typeface="+mn-lt"/>
                <a:ea typeface="+mn-ea"/>
                <a:cs typeface="+mn-cs"/>
              </a:rPr>
              <a:t>aholi</a:t>
            </a:r>
            <a:r>
              <a:rPr lang="en-US" dirty="0">
                <a:solidFill>
                  <a:schemeClr val="tx1"/>
                </a:solidFill>
                <a:latin typeface="+mn-lt"/>
                <a:ea typeface="+mn-ea"/>
                <a:cs typeface="+mn-cs"/>
              </a:rPr>
              <a:t> </a:t>
            </a:r>
            <a:r>
              <a:rPr lang="en-US" dirty="0" err="1">
                <a:solidFill>
                  <a:schemeClr val="tx1"/>
                </a:solidFill>
                <a:latin typeface="+mn-lt"/>
                <a:ea typeface="+mn-ea"/>
                <a:cs typeface="+mn-cs"/>
              </a:rPr>
              <a:t>rivojlanish</a:t>
            </a:r>
            <a:r>
              <a:rPr lang="en-US" dirty="0">
                <a:solidFill>
                  <a:schemeClr val="tx1"/>
                </a:solidFill>
                <a:latin typeface="+mn-lt"/>
                <a:ea typeface="+mn-ea"/>
                <a:cs typeface="+mn-cs"/>
              </a:rPr>
              <a:t> </a:t>
            </a:r>
            <a:r>
              <a:rPr lang="en-US" dirty="0" err="1">
                <a:solidFill>
                  <a:schemeClr val="tx1"/>
                </a:solidFill>
                <a:latin typeface="+mn-lt"/>
                <a:ea typeface="+mn-ea"/>
                <a:cs typeface="+mn-cs"/>
              </a:rPr>
              <a:t>prognozi</a:t>
            </a:r>
            <a:r>
              <a:rPr lang="en-US" dirty="0">
                <a:solidFill>
                  <a:schemeClr val="tx1"/>
                </a:solidFill>
                <a:latin typeface="+mn-lt"/>
                <a:ea typeface="+mn-ea"/>
                <a:cs typeface="+mn-cs"/>
              </a:rPr>
              <a:t> </a:t>
            </a:r>
          </a:p>
          <a:p>
            <a:r>
              <a:rPr lang="en-US" dirty="0">
                <a:solidFill>
                  <a:schemeClr val="tx1"/>
                </a:solidFill>
                <a:latin typeface="+mn-lt"/>
                <a:ea typeface="+mn-ea"/>
                <a:cs typeface="+mn-cs"/>
              </a:rPr>
              <a:t>2. MDH </a:t>
            </a:r>
            <a:r>
              <a:rPr lang="en-US" dirty="0" err="1">
                <a:solidFill>
                  <a:schemeClr val="tx1"/>
                </a:solidFill>
                <a:latin typeface="+mn-lt"/>
                <a:ea typeface="+mn-ea"/>
                <a:cs typeface="+mn-cs"/>
              </a:rPr>
              <a:t>mamlakatlari</a:t>
            </a:r>
            <a:r>
              <a:rPr lang="en-US" dirty="0">
                <a:solidFill>
                  <a:schemeClr val="tx1"/>
                </a:solidFill>
                <a:latin typeface="+mn-lt"/>
                <a:ea typeface="+mn-ea"/>
                <a:cs typeface="+mn-cs"/>
              </a:rPr>
              <a:t> </a:t>
            </a:r>
            <a:r>
              <a:rPr lang="en-US" dirty="0" err="1">
                <a:solidFill>
                  <a:schemeClr val="tx1"/>
                </a:solidFill>
                <a:latin typeface="+mn-lt"/>
                <a:ea typeface="+mn-ea"/>
                <a:cs typeface="+mn-cs"/>
              </a:rPr>
              <a:t>demografik</a:t>
            </a:r>
            <a:r>
              <a:rPr lang="en-US" dirty="0">
                <a:solidFill>
                  <a:schemeClr val="tx1"/>
                </a:solidFill>
                <a:latin typeface="+mn-lt"/>
                <a:ea typeface="+mn-ea"/>
                <a:cs typeface="+mn-cs"/>
              </a:rPr>
              <a:t> </a:t>
            </a:r>
            <a:r>
              <a:rPr lang="en-US" dirty="0" err="1">
                <a:solidFill>
                  <a:schemeClr val="tx1"/>
                </a:solidFill>
                <a:latin typeface="+mn-lt"/>
                <a:ea typeface="+mn-ea"/>
                <a:cs typeface="+mn-cs"/>
              </a:rPr>
              <a:t>siyosatining</a:t>
            </a:r>
            <a:r>
              <a:rPr lang="en-US" dirty="0">
                <a:solidFill>
                  <a:schemeClr val="tx1"/>
                </a:solidFill>
                <a:latin typeface="+mn-lt"/>
                <a:ea typeface="+mn-ea"/>
                <a:cs typeface="+mn-cs"/>
              </a:rPr>
              <a:t> </a:t>
            </a:r>
            <a:r>
              <a:rPr lang="en-US" dirty="0" err="1">
                <a:solidFill>
                  <a:schemeClr val="tx1"/>
                </a:solidFill>
                <a:latin typeface="+mn-lt"/>
                <a:ea typeface="+mn-ea"/>
                <a:cs typeface="+mn-cs"/>
              </a:rPr>
              <a:t>o’ziga</a:t>
            </a:r>
            <a:r>
              <a:rPr lang="en-US" dirty="0">
                <a:solidFill>
                  <a:schemeClr val="tx1"/>
                </a:solidFill>
                <a:latin typeface="+mn-lt"/>
                <a:ea typeface="+mn-ea"/>
                <a:cs typeface="+mn-cs"/>
              </a:rPr>
              <a:t> </a:t>
            </a:r>
            <a:r>
              <a:rPr lang="en-US" dirty="0" err="1">
                <a:solidFill>
                  <a:schemeClr val="tx1"/>
                </a:solidFill>
                <a:latin typeface="+mn-lt"/>
                <a:ea typeface="+mn-ea"/>
                <a:cs typeface="+mn-cs"/>
              </a:rPr>
              <a:t>xos</a:t>
            </a:r>
            <a:r>
              <a:rPr lang="en-US" dirty="0">
                <a:solidFill>
                  <a:schemeClr val="tx1"/>
                </a:solidFill>
                <a:latin typeface="+mn-lt"/>
                <a:ea typeface="+mn-ea"/>
                <a:cs typeface="+mn-cs"/>
              </a:rPr>
              <a:t> </a:t>
            </a:r>
            <a:r>
              <a:rPr lang="en-US" dirty="0" err="1">
                <a:solidFill>
                  <a:schemeClr val="tx1"/>
                </a:solidFill>
                <a:latin typeface="+mn-lt"/>
                <a:ea typeface="+mn-ea"/>
                <a:cs typeface="+mn-cs"/>
              </a:rPr>
              <a:t>xususiyatlari</a:t>
            </a:r>
            <a:r>
              <a:rPr lang="en-US" dirty="0">
                <a:solidFill>
                  <a:schemeClr val="tx1"/>
                </a:solidFill>
                <a:latin typeface="+mn-lt"/>
                <a:ea typeface="+mn-ea"/>
                <a:cs typeface="+mn-cs"/>
              </a:rPr>
              <a:t> </a:t>
            </a:r>
            <a:endParaRPr lang="ru-RU" dirty="0"/>
          </a:p>
        </p:txBody>
      </p:sp>
      <p:pic>
        <p:nvPicPr>
          <p:cNvPr id="5" name="Picture 6"/>
          <p:cNvPicPr>
            <a:picLocks noChangeAspect="1" noChangeArrowheads="1"/>
          </p:cNvPicPr>
          <p:nvPr/>
        </p:nvPicPr>
        <p:blipFill>
          <a:blip r:embed="rId2"/>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circle(in)">
                                      <p:cBhvr>
                                        <p:cTn id="19"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2"/>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Заголовок 1"/>
          <p:cNvSpPr txBox="1">
            <a:spLocks/>
          </p:cNvSpPr>
          <p:nvPr/>
        </p:nvSpPr>
        <p:spPr bwMode="auto">
          <a:xfrm>
            <a:off x="914400" y="152368"/>
            <a:ext cx="7315200" cy="15621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defRPr/>
            </a:pPr>
            <a:r>
              <a:rPr kumimoji="0" lang="en-US" sz="3600" b="1" i="1" u="none" strike="noStrike" kern="0" cap="none" spc="0" normalizeH="0" baseline="0" noProof="0" dirty="0" smtClean="0">
                <a:ln>
                  <a:noFill/>
                </a:ln>
                <a:solidFill>
                  <a:schemeClr val="tx1"/>
                </a:solidFill>
                <a:effectLst/>
                <a:uLnTx/>
                <a:uFillTx/>
                <a:latin typeface="+mn-lt"/>
                <a:ea typeface="+mn-ea"/>
                <a:cs typeface="+mn-cs"/>
              </a:rPr>
              <a:t>1. MDH </a:t>
            </a:r>
            <a:r>
              <a:rPr kumimoji="0" lang="en-US" sz="3600" b="1" i="1" u="none" strike="noStrike" kern="0" cap="none" spc="0" normalizeH="0" baseline="0" noProof="0" dirty="0" err="1" smtClean="0">
                <a:ln>
                  <a:noFill/>
                </a:ln>
                <a:solidFill>
                  <a:schemeClr val="tx1"/>
                </a:solidFill>
                <a:effectLst/>
                <a:uLnTx/>
                <a:uFillTx/>
                <a:latin typeface="+mn-lt"/>
                <a:ea typeface="+mn-ea"/>
                <a:cs typeface="+mn-cs"/>
              </a:rPr>
              <a:t>mamlakatlarining</a:t>
            </a:r>
            <a:r>
              <a:rPr kumimoji="0" lang="en-US" sz="3600" b="1" i="1" u="none" strike="noStrike" kern="0" cap="none" spc="0" normalizeH="0" baseline="0" noProof="0" dirty="0" smtClean="0">
                <a:ln>
                  <a:noFill/>
                </a:ln>
                <a:solidFill>
                  <a:schemeClr val="tx1"/>
                </a:solidFill>
                <a:effectLst/>
                <a:uLnTx/>
                <a:uFillTx/>
                <a:latin typeface="+mn-lt"/>
                <a:ea typeface="+mn-ea"/>
                <a:cs typeface="+mn-cs"/>
              </a:rPr>
              <a:t> </a:t>
            </a:r>
            <a:r>
              <a:rPr kumimoji="0" lang="en-US" sz="3600" b="1" i="1" u="none" strike="noStrike" kern="0" cap="none" spc="0" normalizeH="0" baseline="0" noProof="0" dirty="0" err="1" smtClean="0">
                <a:ln>
                  <a:noFill/>
                </a:ln>
                <a:solidFill>
                  <a:schemeClr val="tx1"/>
                </a:solidFill>
                <a:effectLst/>
                <a:uLnTx/>
                <a:uFillTx/>
                <a:latin typeface="+mn-lt"/>
                <a:ea typeface="+mn-ea"/>
                <a:cs typeface="+mn-cs"/>
              </a:rPr>
              <a:t>aholi</a:t>
            </a:r>
            <a:r>
              <a:rPr kumimoji="0" lang="en-US" sz="3600" b="1" i="1" u="none" strike="noStrike" kern="0" cap="none" spc="0" normalizeH="0" baseline="0" noProof="0" dirty="0" smtClean="0">
                <a:ln>
                  <a:noFill/>
                </a:ln>
                <a:solidFill>
                  <a:schemeClr val="tx1"/>
                </a:solidFill>
                <a:effectLst/>
                <a:uLnTx/>
                <a:uFillTx/>
                <a:latin typeface="+mn-lt"/>
                <a:ea typeface="+mn-ea"/>
                <a:cs typeface="+mn-cs"/>
              </a:rPr>
              <a:t> </a:t>
            </a:r>
            <a:r>
              <a:rPr kumimoji="0" lang="en-US" sz="3600" b="1" i="1" u="none" strike="noStrike" kern="0" cap="none" spc="0" normalizeH="0" baseline="0" noProof="0" dirty="0" err="1" smtClean="0">
                <a:ln>
                  <a:noFill/>
                </a:ln>
                <a:solidFill>
                  <a:schemeClr val="tx1"/>
                </a:solidFill>
                <a:effectLst/>
                <a:uLnTx/>
                <a:uFillTx/>
                <a:latin typeface="+mn-lt"/>
                <a:ea typeface="+mn-ea"/>
                <a:cs typeface="+mn-cs"/>
              </a:rPr>
              <a:t>rivojlanish</a:t>
            </a:r>
            <a:r>
              <a:rPr kumimoji="0" lang="en-US" sz="3600" b="1" i="1" u="none" strike="noStrike" kern="0" cap="none" spc="0" normalizeH="0" baseline="0" noProof="0" dirty="0" smtClean="0">
                <a:ln>
                  <a:noFill/>
                </a:ln>
                <a:solidFill>
                  <a:schemeClr val="tx1"/>
                </a:solidFill>
                <a:effectLst/>
                <a:uLnTx/>
                <a:uFillTx/>
                <a:latin typeface="+mn-lt"/>
                <a:ea typeface="+mn-ea"/>
                <a:cs typeface="+mn-cs"/>
              </a:rPr>
              <a:t> </a:t>
            </a:r>
            <a:r>
              <a:rPr kumimoji="0" lang="en-US" sz="3600" b="1" i="1" u="none" strike="noStrike" kern="0" cap="none" spc="0" normalizeH="0" baseline="0" noProof="0" dirty="0" err="1" smtClean="0">
                <a:ln>
                  <a:noFill/>
                </a:ln>
                <a:solidFill>
                  <a:schemeClr val="tx1"/>
                </a:solidFill>
                <a:effectLst/>
                <a:uLnTx/>
                <a:uFillTx/>
                <a:latin typeface="+mn-lt"/>
                <a:ea typeface="+mn-ea"/>
                <a:cs typeface="+mn-cs"/>
              </a:rPr>
              <a:t>prognozi</a:t>
            </a:r>
            <a:r>
              <a:rPr kumimoji="0" lang="en-US" sz="3600" b="1" i="1" u="none" strike="noStrike" kern="0" cap="none" spc="0" normalizeH="0" baseline="0" noProof="0" dirty="0" smtClean="0">
                <a:ln>
                  <a:noFill/>
                </a:ln>
                <a:solidFill>
                  <a:schemeClr val="tx1"/>
                </a:solidFill>
                <a:effectLst/>
                <a:uLnTx/>
                <a:uFillTx/>
                <a:latin typeface="+mn-lt"/>
                <a:ea typeface="+mn-ea"/>
                <a:cs typeface="+mn-cs"/>
              </a:rPr>
              <a:t> </a:t>
            </a:r>
            <a:endParaRPr kumimoji="0" lang="ru-RU" sz="4000" b="0" i="0" u="none" strike="noStrike" kern="0" cap="none" spc="0" normalizeH="0" baseline="0" noProof="0" dirty="0" smtClean="0">
              <a:ln>
                <a:noFill/>
              </a:ln>
              <a:solidFill>
                <a:schemeClr val="tx1"/>
              </a:solidFill>
              <a:effectLst/>
              <a:uLnTx/>
              <a:uFillTx/>
              <a:latin typeface="+mj-lt"/>
              <a:ea typeface="+mj-ea"/>
              <a:cs typeface="+mj-cs"/>
            </a:endParaRPr>
          </a:p>
        </p:txBody>
      </p:sp>
      <p:pic>
        <p:nvPicPr>
          <p:cNvPr id="4098" name="Picture 2" descr="D:\Маърузалар\Новая папка\1454131033_index26.jpg"/>
          <p:cNvPicPr>
            <a:picLocks noChangeAspect="1" noChangeArrowheads="1"/>
          </p:cNvPicPr>
          <p:nvPr/>
        </p:nvPicPr>
        <p:blipFill>
          <a:blip r:embed="rId3"/>
          <a:srcRect/>
          <a:stretch>
            <a:fillRect/>
          </a:stretch>
        </p:blipFill>
        <p:spPr bwMode="auto">
          <a:xfrm>
            <a:off x="4586294" y="1857365"/>
            <a:ext cx="4200548" cy="3929090"/>
          </a:xfrm>
          <a:prstGeom prst="rect">
            <a:avLst/>
          </a:prstGeom>
          <a:noFill/>
        </p:spPr>
      </p:pic>
      <p:sp>
        <p:nvSpPr>
          <p:cNvPr id="6" name="Прямоугольник 5"/>
          <p:cNvSpPr/>
          <p:nvPr/>
        </p:nvSpPr>
        <p:spPr>
          <a:xfrm>
            <a:off x="714348" y="2214554"/>
            <a:ext cx="3714776" cy="3416320"/>
          </a:xfrm>
          <a:prstGeom prst="rect">
            <a:avLst/>
          </a:prstGeom>
        </p:spPr>
        <p:txBody>
          <a:bodyPr wrap="square">
            <a:spAutoFit/>
          </a:bodyPr>
          <a:lstStyle/>
          <a:p>
            <a:pPr algn="just">
              <a:buFont typeface="Arial" pitchFamily="34" charset="0"/>
              <a:buChar char="•"/>
            </a:pPr>
            <a:r>
              <a:rPr lang="en-US" sz="2400" dirty="0" smtClean="0"/>
              <a:t>MDH </a:t>
            </a:r>
            <a:r>
              <a:rPr lang="en-US" sz="2400" dirty="0" err="1" smtClean="0"/>
              <a:t>mamlakatlari</a:t>
            </a:r>
            <a:r>
              <a:rPr lang="en-US" sz="2400" dirty="0" smtClean="0"/>
              <a:t> </a:t>
            </a:r>
            <a:r>
              <a:rPr lang="en-US" sz="2400" dirty="0" err="1" smtClean="0"/>
              <a:t>umumiy</a:t>
            </a:r>
            <a:r>
              <a:rPr lang="en-US" sz="2400" dirty="0" smtClean="0"/>
              <a:t> </a:t>
            </a:r>
            <a:r>
              <a:rPr lang="en-US" sz="2400" dirty="0" err="1" smtClean="0"/>
              <a:t>aholi</a:t>
            </a:r>
            <a:r>
              <a:rPr lang="en-US" sz="2400" dirty="0" smtClean="0"/>
              <a:t> </a:t>
            </a:r>
            <a:r>
              <a:rPr lang="en-US" sz="2400" dirty="0" err="1" smtClean="0"/>
              <a:t>soni</a:t>
            </a:r>
            <a:r>
              <a:rPr lang="en-US" sz="2400" dirty="0" smtClean="0"/>
              <a:t> 2050 </a:t>
            </a:r>
            <a:r>
              <a:rPr lang="en-US" sz="2400" dirty="0" err="1" smtClean="0"/>
              <a:t>yilga</a:t>
            </a:r>
            <a:r>
              <a:rPr lang="en-US" sz="2400" dirty="0" smtClean="0"/>
              <a:t> </a:t>
            </a:r>
            <a:r>
              <a:rPr lang="en-US" sz="2400" dirty="0" err="1" smtClean="0"/>
              <a:t>kelib</a:t>
            </a:r>
            <a:r>
              <a:rPr lang="en-US" sz="2400" dirty="0" smtClean="0"/>
              <a:t>, 277 </a:t>
            </a:r>
            <a:r>
              <a:rPr lang="en-US" sz="2400" dirty="0" err="1" smtClean="0"/>
              <a:t>mlndan</a:t>
            </a:r>
            <a:r>
              <a:rPr lang="en-US" sz="2400" dirty="0" smtClean="0"/>
              <a:t> 257 </a:t>
            </a:r>
            <a:r>
              <a:rPr lang="en-US" sz="2400" dirty="0" err="1" smtClean="0"/>
              <a:t>mlnga</a:t>
            </a:r>
            <a:r>
              <a:rPr lang="en-US" sz="2400" dirty="0" smtClean="0"/>
              <a:t> </a:t>
            </a:r>
            <a:r>
              <a:rPr lang="en-US" sz="2400" dirty="0" err="1" smtClean="0"/>
              <a:t>pasayishi</a:t>
            </a:r>
            <a:r>
              <a:rPr lang="en-US" sz="2400" dirty="0" smtClean="0"/>
              <a:t> </a:t>
            </a:r>
            <a:r>
              <a:rPr lang="en-US" sz="2400" dirty="0" err="1" smtClean="0"/>
              <a:t>prognoz</a:t>
            </a:r>
            <a:r>
              <a:rPr lang="en-US" sz="2400" dirty="0" smtClean="0"/>
              <a:t> </a:t>
            </a:r>
            <a:r>
              <a:rPr lang="en-US" sz="2400" dirty="0" err="1" smtClean="0"/>
              <a:t>qilinmoqda</a:t>
            </a:r>
            <a:r>
              <a:rPr lang="en-US" sz="2400" dirty="0" smtClean="0"/>
              <a:t>. 2008-yilda </a:t>
            </a:r>
            <a:r>
              <a:rPr lang="en-US" sz="2400" dirty="0" err="1" smtClean="0"/>
              <a:t>aholi</a:t>
            </a:r>
            <a:r>
              <a:rPr lang="en-US" sz="2400" dirty="0" smtClean="0"/>
              <a:t> </a:t>
            </a:r>
            <a:r>
              <a:rPr lang="en-US" sz="2400" dirty="0" err="1" smtClean="0"/>
              <a:t>o’rtacha</a:t>
            </a:r>
            <a:r>
              <a:rPr lang="en-US" sz="2400" dirty="0" smtClean="0"/>
              <a:t> </a:t>
            </a:r>
            <a:r>
              <a:rPr lang="en-US" sz="2400" dirty="0" err="1" smtClean="0"/>
              <a:t>sonining</a:t>
            </a:r>
            <a:r>
              <a:rPr lang="en-US" sz="2400" dirty="0" smtClean="0"/>
              <a:t> </a:t>
            </a:r>
            <a:r>
              <a:rPr lang="en-US" sz="2400" dirty="0" err="1" smtClean="0"/>
              <a:t>o’sishi</a:t>
            </a:r>
            <a:r>
              <a:rPr lang="en-US" sz="2400" dirty="0" smtClean="0"/>
              <a:t> </a:t>
            </a:r>
            <a:r>
              <a:rPr lang="en-US" sz="2400" dirty="0" err="1" smtClean="0"/>
              <a:t>prognozini</a:t>
            </a:r>
            <a:r>
              <a:rPr lang="en-US" sz="2400" dirty="0" smtClean="0"/>
              <a:t> </a:t>
            </a:r>
            <a:r>
              <a:rPr lang="en-US" sz="2400" dirty="0" err="1" smtClean="0"/>
              <a:t>hisoblash</a:t>
            </a:r>
            <a:r>
              <a:rPr lang="en-US" sz="2400" dirty="0" smtClean="0"/>
              <a:t> </a:t>
            </a:r>
            <a:r>
              <a:rPr lang="en-US" sz="2400" dirty="0" err="1" smtClean="0"/>
              <a:t>qayta</a:t>
            </a:r>
            <a:r>
              <a:rPr lang="en-US" sz="2400" dirty="0" smtClean="0"/>
              <a:t> </a:t>
            </a:r>
            <a:r>
              <a:rPr lang="en-US" sz="2400" dirty="0" err="1" smtClean="0"/>
              <a:t>ko’rib</a:t>
            </a:r>
            <a:r>
              <a:rPr lang="en-US" sz="2400" dirty="0" smtClean="0"/>
              <a:t> </a:t>
            </a:r>
            <a:r>
              <a:rPr lang="en-US" sz="2400" dirty="0" err="1" smtClean="0"/>
              <a:t>chiqildi</a:t>
            </a:r>
            <a:r>
              <a:rPr lang="en-US" sz="2400" dirty="0" smtClean="0"/>
              <a:t>.</a:t>
            </a:r>
            <a:endParaRPr lang="ru-RU"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3"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
                                        <p:tgtEl>
                                          <p:spTgt spid="6"/>
                                        </p:tgtEl>
                                      </p:cBhvr>
                                    </p:animEffect>
                                  </p:childTnLst>
                                </p:cTn>
                              </p:par>
                            </p:childTnLst>
                          </p:cTn>
                        </p:par>
                        <p:par>
                          <p:cTn id="12" fill="hold">
                            <p:stCondLst>
                              <p:cond delay="2500"/>
                            </p:stCondLst>
                            <p:childTnLst>
                              <p:par>
                                <p:cTn id="13" presetID="17" presetClass="entr" presetSubtype="10" fill="hold" nodeType="after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2000" fill="hold"/>
                                        <p:tgtEl>
                                          <p:spTgt spid="4098"/>
                                        </p:tgtEl>
                                        <p:attrNameLst>
                                          <p:attrName>ppt_w</p:attrName>
                                        </p:attrNameLst>
                                      </p:cBhvr>
                                      <p:tavLst>
                                        <p:tav tm="0">
                                          <p:val>
                                            <p:fltVal val="0"/>
                                          </p:val>
                                        </p:tav>
                                        <p:tav tm="100000">
                                          <p:val>
                                            <p:strVal val="#ppt_w"/>
                                          </p:val>
                                        </p:tav>
                                      </p:tavLst>
                                    </p:anim>
                                    <p:anim calcmode="lin" valueType="num">
                                      <p:cBhvr>
                                        <p:cTn id="16"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noChangeArrowheads="1"/>
          </p:cNvPicPr>
          <p:nvPr/>
        </p:nvPicPr>
        <p:blipFill>
          <a:blip r:embed="rId2"/>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pic>
        <p:nvPicPr>
          <p:cNvPr id="5123" name="Picture 3" descr="D:\Маърузалар\Новая папка\2018052108125475626_b6c708a285af6f388775fc725450d746_l.jpg"/>
          <p:cNvPicPr>
            <a:picLocks noChangeAspect="1" noChangeArrowheads="1"/>
          </p:cNvPicPr>
          <p:nvPr/>
        </p:nvPicPr>
        <p:blipFill>
          <a:blip r:embed="rId3"/>
          <a:srcRect/>
          <a:stretch>
            <a:fillRect/>
          </a:stretch>
        </p:blipFill>
        <p:spPr bwMode="auto">
          <a:xfrm>
            <a:off x="1714480" y="285728"/>
            <a:ext cx="5857893" cy="3286135"/>
          </a:xfrm>
          <a:prstGeom prst="ellipseRibbon2">
            <a:avLst/>
          </a:prstGeom>
          <a:ln>
            <a:noFill/>
          </a:ln>
          <a:effectLst>
            <a:softEdge rad="127000"/>
          </a:effectLst>
          <a:scene3d>
            <a:camera prst="orthographicFront">
              <a:rot lat="0" lon="0" rev="0"/>
            </a:camera>
            <a:lightRig rig="threePt" dir="t">
              <a:rot lat="0" lon="0" rev="1200000"/>
            </a:lightRig>
          </a:scene3d>
          <a:sp3d/>
        </p:spPr>
        <p:style>
          <a:lnRef idx="0">
            <a:schemeClr val="accent3"/>
          </a:lnRef>
          <a:fillRef idx="3">
            <a:schemeClr val="accent3"/>
          </a:fillRef>
          <a:effectRef idx="3">
            <a:schemeClr val="accent3"/>
          </a:effectRef>
          <a:fontRef idx="minor">
            <a:schemeClr val="lt1"/>
          </a:fontRef>
        </p:style>
      </p:pic>
      <p:sp>
        <p:nvSpPr>
          <p:cNvPr id="3" name="Содержимое 2"/>
          <p:cNvSpPr>
            <a:spLocks noGrp="1"/>
          </p:cNvSpPr>
          <p:nvPr>
            <p:ph idx="1"/>
          </p:nvPr>
        </p:nvSpPr>
        <p:spPr>
          <a:xfrm>
            <a:off x="571472" y="3643314"/>
            <a:ext cx="7929618" cy="2062170"/>
          </a:xfrm>
        </p:spPr>
        <p:txBody>
          <a:bodyPr/>
          <a:lstStyle/>
          <a:p>
            <a:pPr indent="342900" algn="just">
              <a:buNone/>
            </a:pPr>
            <a:r>
              <a:rPr lang="en-US" sz="2000" dirty="0" smtClean="0">
                <a:solidFill>
                  <a:schemeClr val="tx1"/>
                </a:solidFill>
                <a:latin typeface="+mn-lt"/>
                <a:ea typeface="+mn-ea"/>
                <a:cs typeface="+mn-cs"/>
              </a:rPr>
              <a:t>MDH </a:t>
            </a:r>
            <a:r>
              <a:rPr lang="en-US" sz="2000" dirty="0" err="1" smtClean="0">
                <a:solidFill>
                  <a:schemeClr val="tx1"/>
                </a:solidFill>
                <a:latin typeface="+mn-lt"/>
                <a:ea typeface="+mn-ea"/>
                <a:cs typeface="+mn-cs"/>
              </a:rPr>
              <a:t>mamlakatlaridan</a:t>
            </a:r>
            <a:r>
              <a:rPr lang="en-US" sz="2000" dirty="0" smtClean="0">
                <a:solidFill>
                  <a:schemeClr val="tx1"/>
                </a:solidFill>
                <a:latin typeface="+mn-lt"/>
                <a:ea typeface="+mn-ea"/>
                <a:cs typeface="+mn-cs"/>
              </a:rPr>
              <a:t> 5 </a:t>
            </a:r>
            <a:r>
              <a:rPr lang="en-US" sz="2000" dirty="0" err="1" smtClean="0">
                <a:solidFill>
                  <a:schemeClr val="tx1"/>
                </a:solidFill>
                <a:latin typeface="+mn-lt"/>
                <a:ea typeface="+mn-ea"/>
                <a:cs typeface="+mn-cs"/>
              </a:rPr>
              <a:t>ta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davlatda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Tojikistonda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o’rtacha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yillik</a:t>
            </a:r>
            <a:r>
              <a:rPr lang="en-US" sz="2000" dirty="0" smtClean="0">
                <a:solidFill>
                  <a:schemeClr val="tx1"/>
                </a:solidFill>
                <a:latin typeface="+mn-lt"/>
                <a:ea typeface="+mn-ea"/>
                <a:cs typeface="+mn-cs"/>
              </a:rPr>
              <a:t> 0,5%, </a:t>
            </a:r>
            <a:r>
              <a:rPr lang="en-US" sz="2000" dirty="0" err="1" smtClean="0">
                <a:solidFill>
                  <a:schemeClr val="tx1"/>
                </a:solidFill>
                <a:latin typeface="+mn-lt"/>
                <a:ea typeface="+mn-ea"/>
                <a:cs typeface="+mn-cs"/>
              </a:rPr>
              <a:t>Turkmaniston</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va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O’zbekistonda</a:t>
            </a:r>
            <a:r>
              <a:rPr lang="en-US" sz="2000" dirty="0" smtClean="0">
                <a:solidFill>
                  <a:schemeClr val="tx1"/>
                </a:solidFill>
                <a:latin typeface="+mn-lt"/>
                <a:ea typeface="+mn-ea"/>
                <a:cs typeface="+mn-cs"/>
              </a:rPr>
              <a:t> 0,2%, </a:t>
            </a:r>
            <a:r>
              <a:rPr lang="en-US" sz="2000" dirty="0" err="1" smtClean="0">
                <a:solidFill>
                  <a:schemeClr val="tx1"/>
                </a:solidFill>
                <a:latin typeface="+mn-lt"/>
                <a:ea typeface="+mn-ea"/>
                <a:cs typeface="+mn-cs"/>
              </a:rPr>
              <a:t>Qozog’iston</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va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Qirg’izistonda</a:t>
            </a:r>
            <a:r>
              <a:rPr lang="en-US" sz="2000" dirty="0" smtClean="0">
                <a:solidFill>
                  <a:schemeClr val="tx1"/>
                </a:solidFill>
                <a:latin typeface="+mn-lt"/>
                <a:ea typeface="+mn-ea"/>
                <a:cs typeface="+mn-cs"/>
              </a:rPr>
              <a:t> 0,1% </a:t>
            </a:r>
            <a:r>
              <a:rPr lang="en-US" sz="2000" dirty="0" err="1" smtClean="0">
                <a:solidFill>
                  <a:schemeClr val="tx1"/>
                </a:solidFill>
                <a:latin typeface="+mn-lt"/>
                <a:ea typeface="+mn-ea"/>
                <a:cs typeface="+mn-cs"/>
              </a:rPr>
              <a:t>o’sish</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saqlanib</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qolishiga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qaramasdan</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o’sish</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sur’atlarining</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pasayishi</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kuzatilmoqda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Boshqa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mamlakatlarda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aholi</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o’lim</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darajasi</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kutilmoqda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Belorussiyada</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yillik</a:t>
            </a:r>
            <a:r>
              <a:rPr lang="en-US" sz="2000" dirty="0" smtClean="0">
                <a:solidFill>
                  <a:schemeClr val="tx1"/>
                </a:solidFill>
                <a:latin typeface="+mn-lt"/>
                <a:ea typeface="+mn-ea"/>
                <a:cs typeface="+mn-cs"/>
              </a:rPr>
              <a:t> -0,9% </a:t>
            </a:r>
            <a:r>
              <a:rPr lang="en-US" sz="2000" dirty="0" err="1" smtClean="0">
                <a:solidFill>
                  <a:schemeClr val="tx1"/>
                </a:solidFill>
                <a:latin typeface="+mn-lt"/>
                <a:ea typeface="+mn-ea"/>
                <a:cs typeface="+mn-cs"/>
              </a:rPr>
              <a:t>ni</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tashkil</a:t>
            </a:r>
            <a:r>
              <a:rPr lang="en-US" sz="2000" dirty="0" smtClean="0">
                <a:solidFill>
                  <a:schemeClr val="tx1"/>
                </a:solidFill>
                <a:latin typeface="+mn-lt"/>
                <a:ea typeface="+mn-ea"/>
                <a:cs typeface="+mn-cs"/>
              </a:rPr>
              <a:t> </a:t>
            </a:r>
            <a:r>
              <a:rPr lang="en-US" sz="2000" dirty="0" err="1" smtClean="0">
                <a:solidFill>
                  <a:schemeClr val="tx1"/>
                </a:solidFill>
                <a:latin typeface="+mn-lt"/>
                <a:ea typeface="+mn-ea"/>
                <a:cs typeface="+mn-cs"/>
              </a:rPr>
              <a:t>etadi</a:t>
            </a:r>
            <a:r>
              <a:rPr lang="en-US" sz="2000" dirty="0" smtClean="0">
                <a:solidFill>
                  <a:schemeClr val="tx1"/>
                </a:solidFill>
                <a:latin typeface="+mn-lt"/>
                <a:ea typeface="+mn-ea"/>
                <a:cs typeface="+mn-cs"/>
              </a:rPr>
              <a:t>. </a:t>
            </a:r>
            <a:endParaRPr lang="ru-RU" sz="20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randombar(horizontal)">
                                      <p:cBhvr>
                                        <p:cTn id="7" dur="500"/>
                                        <p:tgtEl>
                                          <p:spTgt spid="51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1" nodeType="clickEffect">
                                  <p:stCondLst>
                                    <p:cond delay="0"/>
                                  </p:stCondLst>
                                  <p:iterate type="lt">
                                    <p:tmPct val="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1643050"/>
            <a:ext cx="8215370" cy="4986350"/>
          </a:xfrm>
        </p:spPr>
        <p:txBody>
          <a:bodyPr/>
          <a:lstStyle/>
          <a:p>
            <a:pPr algn="just"/>
            <a:r>
              <a:rPr lang="en-US" sz="2000" dirty="0" err="1" smtClean="0">
                <a:solidFill>
                  <a:schemeClr val="tx1"/>
                </a:solidFill>
                <a:latin typeface="+mn-lt"/>
                <a:ea typeface="+mn-ea"/>
                <a:cs typeface="+mn-cs"/>
              </a:rPr>
              <a:t>Umumiy</a:t>
            </a:r>
            <a:r>
              <a:rPr lang="en-US" sz="2000" dirty="0" smtClean="0">
                <a:solidFill>
                  <a:schemeClr val="tx1"/>
                </a:solidFill>
                <a:latin typeface="+mn-lt"/>
                <a:ea typeface="+mn-ea"/>
                <a:cs typeface="+mn-cs"/>
              </a:rPr>
              <a:t> </a:t>
            </a:r>
            <a:r>
              <a:rPr lang="en-US" sz="2000" dirty="0" err="1">
                <a:solidFill>
                  <a:schemeClr val="tx1"/>
                </a:solidFill>
                <a:latin typeface="+mn-lt"/>
                <a:ea typeface="+mn-ea"/>
                <a:cs typeface="+mn-cs"/>
              </a:rPr>
              <a:t>o’sish</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koeffitsientlarining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o’zgarishi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ko’rsatkichlari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aholi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migratsiyasi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o’sishiga</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kuchli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ta’sir</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ko’rsatadi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Aholi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prognozining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tahlillariga</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ko’ra</a:t>
            </a:r>
            <a:r>
              <a:rPr lang="en-US" sz="2000" dirty="0">
                <a:solidFill>
                  <a:schemeClr val="tx1"/>
                </a:solidFill>
                <a:latin typeface="+mn-lt"/>
                <a:ea typeface="+mn-ea"/>
                <a:cs typeface="+mn-cs"/>
              </a:rPr>
              <a:t> </a:t>
            </a:r>
            <a:r>
              <a:rPr lang="en-US" sz="2000" dirty="0" err="1" smtClean="0"/>
              <a:t>haqdbu</a:t>
            </a:r>
            <a:r>
              <a:rPr lang="en-US" sz="2000" dirty="0" smtClean="0"/>
              <a:t> </a:t>
            </a:r>
            <a:r>
              <a:rPr lang="en-US" sz="2000" dirty="0"/>
              <a:t>a </a:t>
            </a:r>
            <a:r>
              <a:rPr lang="en-US" sz="2000" dirty="0" err="1">
                <a:solidFill>
                  <a:schemeClr val="tx1"/>
                </a:solidFill>
                <a:latin typeface="+mn-lt"/>
                <a:ea typeface="+mn-ea"/>
                <a:cs typeface="+mn-cs"/>
              </a:rPr>
              <a:t>uning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o’sishi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to’g’risida</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aytib</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o’tilgan</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edi</a:t>
            </a:r>
            <a:r>
              <a:rPr lang="en-US" sz="2000" dirty="0">
                <a:solidFill>
                  <a:schemeClr val="tx1"/>
                </a:solidFill>
                <a:latin typeface="+mn-lt"/>
                <a:ea typeface="+mn-ea"/>
                <a:cs typeface="+mn-cs"/>
              </a:rPr>
              <a:t>, ammo </a:t>
            </a:r>
            <a:r>
              <a:rPr lang="en-US" sz="2000" dirty="0" err="1">
                <a:solidFill>
                  <a:schemeClr val="tx1"/>
                </a:solidFill>
                <a:latin typeface="+mn-lt"/>
                <a:ea typeface="+mn-ea"/>
                <a:cs typeface="+mn-cs"/>
              </a:rPr>
              <a:t>migratsiya</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o’sishining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pasayishi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kuzatildi</a:t>
            </a:r>
            <a:r>
              <a:rPr lang="en-US" sz="2000" dirty="0">
                <a:solidFill>
                  <a:schemeClr val="tx1"/>
                </a:solidFill>
                <a:latin typeface="+mn-lt"/>
                <a:ea typeface="+mn-ea"/>
                <a:cs typeface="+mn-cs"/>
              </a:rPr>
              <a:t>, MDH </a:t>
            </a:r>
            <a:r>
              <a:rPr lang="en-US" sz="2000" dirty="0" err="1">
                <a:solidFill>
                  <a:schemeClr val="tx1"/>
                </a:solidFill>
                <a:latin typeface="+mn-lt"/>
                <a:ea typeface="+mn-ea"/>
                <a:cs typeface="+mn-cs"/>
              </a:rPr>
              <a:t>mamlakatlari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aholisining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o’sishi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keng</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ko’lamdagi</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tabiiy</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ishlab</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chiqarish</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asosida</a:t>
            </a:r>
            <a:r>
              <a:rPr lang="en-US" sz="2000" dirty="0">
                <a:solidFill>
                  <a:schemeClr val="tx1"/>
                </a:solidFill>
                <a:latin typeface="+mn-lt"/>
                <a:ea typeface="+mn-ea"/>
                <a:cs typeface="+mn-cs"/>
              </a:rPr>
              <a:t> </a:t>
            </a:r>
            <a:r>
              <a:rPr lang="en-US" sz="2000" dirty="0" err="1">
                <a:solidFill>
                  <a:schemeClr val="tx1"/>
                </a:solidFill>
                <a:latin typeface="+mn-lt"/>
                <a:ea typeface="+mn-ea"/>
                <a:cs typeface="+mn-cs"/>
              </a:rPr>
              <a:t>belgilanadi</a:t>
            </a:r>
            <a:r>
              <a:rPr lang="en-US" sz="2000" dirty="0">
                <a:solidFill>
                  <a:schemeClr val="tx1"/>
                </a:solidFill>
                <a:latin typeface="+mn-lt"/>
                <a:ea typeface="+mn-ea"/>
                <a:cs typeface="+mn-cs"/>
              </a:rPr>
              <a:t>. </a:t>
            </a:r>
            <a:endParaRPr lang="ru-RU" sz="2000" dirty="0"/>
          </a:p>
        </p:txBody>
      </p:sp>
      <p:pic>
        <p:nvPicPr>
          <p:cNvPr id="6147" name="Picture 3"/>
          <p:cNvPicPr>
            <a:picLocks noChangeAspect="1" noChangeArrowheads="1"/>
          </p:cNvPicPr>
          <p:nvPr/>
        </p:nvPicPr>
        <p:blipFill>
          <a:blip r:embed="rId2"/>
          <a:srcRect/>
          <a:stretch>
            <a:fillRect/>
          </a:stretch>
        </p:blipFill>
        <p:spPr bwMode="auto">
          <a:xfrm rot="4413029">
            <a:off x="5143360" y="3447145"/>
            <a:ext cx="2472370" cy="2800350"/>
          </a:xfrm>
          <a:prstGeom prst="rect">
            <a:avLst/>
          </a:prstGeom>
          <a:solidFill>
            <a:srgbClr val="FFFFFF">
              <a:shade val="85000"/>
            </a:srgbClr>
          </a:solidFill>
          <a:ln w="190500" cap="rnd">
            <a:solidFill>
              <a:srgbClr val="FFFFFF"/>
            </a:solidFill>
          </a:ln>
          <a:effectLst>
            <a:glow rad="101600">
              <a:schemeClr val="accent4">
                <a:satMod val="175000"/>
                <a:alpha val="40000"/>
              </a:schemeClr>
            </a:glow>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6150" name="Picture 6"/>
          <p:cNvPicPr>
            <a:picLocks noChangeAspect="1" noChangeArrowheads="1"/>
          </p:cNvPicPr>
          <p:nvPr/>
        </p:nvPicPr>
        <p:blipFill>
          <a:blip r:embed="rId3"/>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pic>
        <p:nvPicPr>
          <p:cNvPr id="6151" name="Picture 7" descr="D:\Маърузалар\Новая папка\1324057376_stat_logo.jpg"/>
          <p:cNvPicPr>
            <a:picLocks noChangeAspect="1" noChangeArrowheads="1"/>
          </p:cNvPicPr>
          <p:nvPr/>
        </p:nvPicPr>
        <p:blipFill>
          <a:blip r:embed="rId4"/>
          <a:srcRect/>
          <a:stretch>
            <a:fillRect/>
          </a:stretch>
        </p:blipFill>
        <p:spPr bwMode="auto">
          <a:xfrm>
            <a:off x="1071538" y="3714752"/>
            <a:ext cx="3929090" cy="2713868"/>
          </a:xfrm>
          <a:prstGeom prst="ellipse">
            <a:avLst/>
          </a:prstGeom>
          <a:ln>
            <a:noFill/>
          </a:ln>
          <a:effectLst>
            <a:softEdge rad="112500"/>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151"/>
                                        </p:tgtEl>
                                        <p:attrNameLst>
                                          <p:attrName>style.visibility</p:attrName>
                                        </p:attrNameLst>
                                      </p:cBhvr>
                                      <p:to>
                                        <p:strVal val="visible"/>
                                      </p:to>
                                    </p:set>
                                    <p:anim calcmode="lin" valueType="num">
                                      <p:cBhvr>
                                        <p:cTn id="7" dur="500" fill="hold"/>
                                        <p:tgtEl>
                                          <p:spTgt spid="6151"/>
                                        </p:tgtEl>
                                        <p:attrNameLst>
                                          <p:attrName>ppt_w</p:attrName>
                                        </p:attrNameLst>
                                      </p:cBhvr>
                                      <p:tavLst>
                                        <p:tav tm="0">
                                          <p:val>
                                            <p:fltVal val="0"/>
                                          </p:val>
                                        </p:tav>
                                        <p:tav tm="100000">
                                          <p:val>
                                            <p:strVal val="#ppt_w"/>
                                          </p:val>
                                        </p:tav>
                                      </p:tavLst>
                                    </p:anim>
                                    <p:anim calcmode="lin" valueType="num">
                                      <p:cBhvr>
                                        <p:cTn id="8" dur="500" fill="hold"/>
                                        <p:tgtEl>
                                          <p:spTgt spid="6151"/>
                                        </p:tgtEl>
                                        <p:attrNameLst>
                                          <p:attrName>ppt_h</p:attrName>
                                        </p:attrNameLst>
                                      </p:cBhvr>
                                      <p:tavLst>
                                        <p:tav tm="0">
                                          <p:val>
                                            <p:fltVal val="0"/>
                                          </p:val>
                                        </p:tav>
                                        <p:tav tm="100000">
                                          <p:val>
                                            <p:strVal val="#ppt_h"/>
                                          </p:val>
                                        </p:tav>
                                      </p:tavLst>
                                    </p:anim>
                                    <p:animEffect transition="in" filter="fade">
                                      <p:cBhvr>
                                        <p:cTn id="9" dur="500"/>
                                        <p:tgtEl>
                                          <p:spTgt spid="6151"/>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Effect transition="in" filter="circle(in)">
                                      <p:cBhvr>
                                        <p:cTn id="14"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57328" y="498460"/>
            <a:ext cx="7315200" cy="715962"/>
          </a:xfrm>
        </p:spPr>
        <p:txBody>
          <a:bodyPr/>
          <a:lstStyle/>
          <a:p>
            <a:pPr algn="ctr"/>
            <a:r>
              <a:rPr lang="en-US" sz="2400" b="1" dirty="0">
                <a:solidFill>
                  <a:schemeClr val="accent4">
                    <a:lumMod val="50000"/>
                  </a:schemeClr>
                </a:solidFill>
                <a:latin typeface="+mj-lt"/>
                <a:ea typeface="+mj-ea"/>
                <a:cs typeface="+mj-cs"/>
              </a:rPr>
              <a:t>1950-2050 </a:t>
            </a:r>
            <a:r>
              <a:rPr lang="en-US" sz="2400" b="1" dirty="0" err="1">
                <a:solidFill>
                  <a:schemeClr val="accent4">
                    <a:lumMod val="50000"/>
                  </a:schemeClr>
                </a:solidFill>
                <a:latin typeface="+mj-lt"/>
                <a:ea typeface="+mj-ea"/>
                <a:cs typeface="+mj-cs"/>
              </a:rPr>
              <a:t>yillarda</a:t>
            </a:r>
            <a:r>
              <a:rPr lang="en-US" sz="2400" b="1" dirty="0">
                <a:solidFill>
                  <a:schemeClr val="accent4">
                    <a:lumMod val="50000"/>
                  </a:schemeClr>
                </a:solidFill>
                <a:latin typeface="+mj-lt"/>
                <a:ea typeface="+mj-ea"/>
                <a:cs typeface="+mj-cs"/>
              </a:rPr>
              <a:t> MDH </a:t>
            </a:r>
            <a:r>
              <a:rPr lang="en-US" sz="2400" b="1" dirty="0" err="1">
                <a:solidFill>
                  <a:schemeClr val="accent4">
                    <a:lumMod val="50000"/>
                  </a:schemeClr>
                </a:solidFill>
                <a:latin typeface="+mj-lt"/>
                <a:ea typeface="+mj-ea"/>
                <a:cs typeface="+mj-cs"/>
              </a:rPr>
              <a:t>mamlakatlari</a:t>
            </a:r>
            <a:r>
              <a:rPr lang="en-US" sz="2400" b="1" dirty="0">
                <a:solidFill>
                  <a:schemeClr val="accent4">
                    <a:lumMod val="50000"/>
                  </a:schemeClr>
                </a:solidFill>
                <a:latin typeface="+mj-lt"/>
                <a:ea typeface="+mj-ea"/>
                <a:cs typeface="+mj-cs"/>
              </a:rPr>
              <a:t> </a:t>
            </a:r>
            <a:r>
              <a:rPr lang="en-US" sz="2400" b="1" dirty="0" err="1">
                <a:solidFill>
                  <a:schemeClr val="accent4">
                    <a:lumMod val="50000"/>
                  </a:schemeClr>
                </a:solidFill>
                <a:latin typeface="+mj-lt"/>
                <a:ea typeface="+mj-ea"/>
                <a:cs typeface="+mj-cs"/>
              </a:rPr>
              <a:t>umumiy</a:t>
            </a:r>
            <a:r>
              <a:rPr lang="en-US" sz="2400" b="1" dirty="0">
                <a:solidFill>
                  <a:schemeClr val="accent4">
                    <a:lumMod val="50000"/>
                  </a:schemeClr>
                </a:solidFill>
                <a:latin typeface="+mj-lt"/>
                <a:ea typeface="+mj-ea"/>
                <a:cs typeface="+mj-cs"/>
              </a:rPr>
              <a:t> </a:t>
            </a:r>
            <a:r>
              <a:rPr lang="en-US" sz="2400" b="1" dirty="0" err="1">
                <a:solidFill>
                  <a:schemeClr val="accent4">
                    <a:lumMod val="50000"/>
                  </a:schemeClr>
                </a:solidFill>
                <a:latin typeface="+mj-lt"/>
                <a:ea typeface="+mj-ea"/>
                <a:cs typeface="+mj-cs"/>
              </a:rPr>
              <a:t>aholi</a:t>
            </a:r>
            <a:r>
              <a:rPr lang="en-US" sz="2400" b="1" dirty="0">
                <a:solidFill>
                  <a:schemeClr val="accent4">
                    <a:lumMod val="50000"/>
                  </a:schemeClr>
                </a:solidFill>
                <a:latin typeface="+mj-lt"/>
                <a:ea typeface="+mj-ea"/>
                <a:cs typeface="+mj-cs"/>
              </a:rPr>
              <a:t> </a:t>
            </a:r>
            <a:r>
              <a:rPr lang="en-US" sz="2400" b="1" dirty="0" err="1">
                <a:solidFill>
                  <a:schemeClr val="accent4">
                    <a:lumMod val="50000"/>
                  </a:schemeClr>
                </a:solidFill>
                <a:latin typeface="+mj-lt"/>
                <a:ea typeface="+mj-ea"/>
                <a:cs typeface="+mj-cs"/>
              </a:rPr>
              <a:t>sonining</a:t>
            </a:r>
            <a:r>
              <a:rPr lang="en-US" sz="2400" b="1" dirty="0">
                <a:solidFill>
                  <a:schemeClr val="accent4">
                    <a:lumMod val="50000"/>
                  </a:schemeClr>
                </a:solidFill>
                <a:latin typeface="+mj-lt"/>
                <a:ea typeface="+mj-ea"/>
                <a:cs typeface="+mj-cs"/>
              </a:rPr>
              <a:t> </a:t>
            </a:r>
            <a:r>
              <a:rPr lang="en-US" sz="2400" b="1" dirty="0" err="1">
                <a:solidFill>
                  <a:schemeClr val="accent4">
                    <a:lumMod val="50000"/>
                  </a:schemeClr>
                </a:solidFill>
                <a:latin typeface="+mj-lt"/>
                <a:ea typeface="+mj-ea"/>
                <a:cs typeface="+mj-cs"/>
              </a:rPr>
              <a:t>o‟sishi</a:t>
            </a:r>
            <a:r>
              <a:rPr lang="en-US" sz="2400" b="1" dirty="0">
                <a:solidFill>
                  <a:schemeClr val="accent4">
                    <a:lumMod val="50000"/>
                  </a:schemeClr>
                </a:solidFill>
                <a:latin typeface="+mj-lt"/>
                <a:ea typeface="+mj-ea"/>
                <a:cs typeface="+mj-cs"/>
              </a:rPr>
              <a:t>, 2008-yilga </a:t>
            </a:r>
            <a:r>
              <a:rPr lang="en-US" sz="2400" b="1" dirty="0" err="1">
                <a:solidFill>
                  <a:schemeClr val="accent4">
                    <a:lumMod val="50000"/>
                  </a:schemeClr>
                </a:solidFill>
                <a:latin typeface="+mj-lt"/>
                <a:ea typeface="+mj-ea"/>
                <a:cs typeface="+mj-cs"/>
              </a:rPr>
              <a:t>nisbatan</a:t>
            </a:r>
            <a:r>
              <a:rPr lang="en-US" sz="2400" b="1" dirty="0">
                <a:solidFill>
                  <a:schemeClr val="accent4">
                    <a:lumMod val="50000"/>
                  </a:schemeClr>
                </a:solidFill>
                <a:latin typeface="+mj-lt"/>
                <a:ea typeface="+mj-ea"/>
                <a:cs typeface="+mj-cs"/>
              </a:rPr>
              <a:t> % </a:t>
            </a:r>
            <a:r>
              <a:rPr lang="en-US" sz="2400" b="1" dirty="0" err="1">
                <a:solidFill>
                  <a:schemeClr val="accent4">
                    <a:lumMod val="50000"/>
                  </a:schemeClr>
                </a:solidFill>
                <a:latin typeface="+mj-lt"/>
                <a:ea typeface="+mj-ea"/>
                <a:cs typeface="+mj-cs"/>
              </a:rPr>
              <a:t>hisobida</a:t>
            </a:r>
            <a:r>
              <a:rPr lang="en-US" sz="2400" b="1" dirty="0">
                <a:solidFill>
                  <a:schemeClr val="accent4">
                    <a:lumMod val="50000"/>
                  </a:schemeClr>
                </a:solidFill>
                <a:latin typeface="+mj-lt"/>
                <a:ea typeface="+mj-ea"/>
                <a:cs typeface="+mj-cs"/>
              </a:rPr>
              <a:t>. </a:t>
            </a:r>
            <a:endParaRPr lang="ru-RU" sz="2400" dirty="0">
              <a:solidFill>
                <a:schemeClr val="accent4">
                  <a:lumMod val="50000"/>
                </a:schemeClr>
              </a:solidFill>
            </a:endParaRPr>
          </a:p>
        </p:txBody>
      </p:sp>
      <p:pic>
        <p:nvPicPr>
          <p:cNvPr id="3077" name="Picture 5" descr="D:\Маърузалар\Новая папка\рис 2 (16.9).jpg"/>
          <p:cNvPicPr>
            <a:picLocks noChangeAspect="1" noChangeArrowheads="1"/>
          </p:cNvPicPr>
          <p:nvPr/>
        </p:nvPicPr>
        <p:blipFill>
          <a:blip r:embed="rId2"/>
          <a:srcRect/>
          <a:stretch>
            <a:fillRect/>
          </a:stretch>
        </p:blipFill>
        <p:spPr bwMode="auto">
          <a:xfrm>
            <a:off x="1428728" y="1357298"/>
            <a:ext cx="7191382" cy="5261833"/>
          </a:xfrm>
          <a:prstGeom prst="rect">
            <a:avLst/>
          </a:prstGeom>
          <a:noFill/>
        </p:spPr>
      </p:pic>
      <p:pic>
        <p:nvPicPr>
          <p:cNvPr id="9" name="Picture 6"/>
          <p:cNvPicPr>
            <a:picLocks noChangeAspect="1" noChangeArrowheads="1"/>
          </p:cNvPicPr>
          <p:nvPr/>
        </p:nvPicPr>
        <p:blipFill>
          <a:blip r:embed="rId3"/>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077"/>
                                        </p:tgtEl>
                                        <p:attrNameLst>
                                          <p:attrName>style.visibility</p:attrName>
                                        </p:attrNameLst>
                                      </p:cBhvr>
                                      <p:to>
                                        <p:strVal val="visible"/>
                                      </p:to>
                                    </p:set>
                                    <p:animEffect transition="in" filter="circle(in)">
                                      <p:cBhvr>
                                        <p:cTn id="15" dur="20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1357290" y="1285860"/>
          <a:ext cx="7529514" cy="5200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6"/>
          <p:cNvPicPr>
            <a:picLocks noChangeAspect="1" noChangeArrowheads="1"/>
          </p:cNvPicPr>
          <p:nvPr/>
        </p:nvPicPr>
        <p:blipFill>
          <a:blip r:embed="rId7"/>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graphicFrame>
        <p:nvGraphicFramePr>
          <p:cNvPr id="6" name="Схема 5"/>
          <p:cNvGraphicFramePr/>
          <p:nvPr/>
        </p:nvGraphicFramePr>
        <p:xfrm>
          <a:off x="1285852" y="1000108"/>
          <a:ext cx="7429552" cy="578647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1"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1">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071546"/>
            <a:ext cx="8429684" cy="2357454"/>
          </a:xfrm>
        </p:spPr>
        <p:txBody>
          <a:bodyPr/>
          <a:lstStyle/>
          <a:p>
            <a:pPr algn="just"/>
            <a:r>
              <a:rPr lang="en-US" sz="2000" dirty="0" err="1">
                <a:solidFill>
                  <a:schemeClr val="tx1"/>
                </a:solidFill>
                <a:latin typeface="+mj-lt"/>
                <a:ea typeface="+mj-ea"/>
                <a:cs typeface="+mj-cs"/>
              </a:rPr>
              <a:t>Belorussiya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aholisi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Rossiya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va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Ukraina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aholisi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kabi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to’rt</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xil</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prognoz</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turiga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bo’linadi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Qozog’iston</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aholisida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esa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doimiy</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va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yuqori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o’sish</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davom</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etadi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barqaror</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o’sish</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nihoyasiga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yetib</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o’rtacha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o’sishga</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qaytishi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bashorat</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qilinmoqda</a:t>
            </a:r>
            <a:r>
              <a:rPr lang="en-US" sz="2000" dirty="0">
                <a:solidFill>
                  <a:schemeClr val="tx1"/>
                </a:solidFill>
                <a:latin typeface="+mj-lt"/>
                <a:ea typeface="+mj-ea"/>
                <a:cs typeface="+mj-cs"/>
              </a:rPr>
              <a:t>, 2030 </a:t>
            </a:r>
            <a:r>
              <a:rPr lang="en-US" sz="2000" dirty="0" err="1">
                <a:solidFill>
                  <a:schemeClr val="tx1"/>
                </a:solidFill>
                <a:latin typeface="+mj-lt"/>
                <a:ea typeface="+mj-ea"/>
                <a:cs typeface="+mj-cs"/>
              </a:rPr>
              <a:t>yildan</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boshlab</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esa</a:t>
            </a:r>
            <a:r>
              <a:rPr lang="en-US" sz="2000" dirty="0">
                <a:solidFill>
                  <a:schemeClr val="tx1"/>
                </a:solidFill>
                <a:latin typeface="+mj-lt"/>
                <a:ea typeface="+mj-ea"/>
                <a:cs typeface="+mj-cs"/>
              </a:rPr>
              <a:t> past </a:t>
            </a:r>
            <a:r>
              <a:rPr lang="en-US" sz="2000" dirty="0" err="1">
                <a:solidFill>
                  <a:schemeClr val="tx1"/>
                </a:solidFill>
                <a:latin typeface="+mj-lt"/>
                <a:ea typeface="+mj-ea"/>
                <a:cs typeface="+mj-cs"/>
              </a:rPr>
              <a:t>darajali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aholi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tug’ilishining</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prognozi</a:t>
            </a:r>
            <a:r>
              <a:rPr lang="en-US" sz="2000" dirty="0">
                <a:solidFill>
                  <a:schemeClr val="tx1"/>
                </a:solidFill>
                <a:latin typeface="+mj-lt"/>
                <a:ea typeface="+mj-ea"/>
                <a:cs typeface="+mj-cs"/>
              </a:rPr>
              <a:t> </a:t>
            </a:r>
            <a:r>
              <a:rPr lang="en-US" sz="2000" dirty="0" err="1">
                <a:solidFill>
                  <a:schemeClr val="tx1"/>
                </a:solidFill>
                <a:latin typeface="+mj-lt"/>
                <a:ea typeface="+mj-ea"/>
                <a:cs typeface="+mj-cs"/>
              </a:rPr>
              <a:t>kutilmoqda</a:t>
            </a:r>
            <a:r>
              <a:rPr lang="en-US" sz="2000" dirty="0">
                <a:solidFill>
                  <a:schemeClr val="tx1"/>
                </a:solidFill>
                <a:latin typeface="+mj-lt"/>
                <a:ea typeface="+mj-ea"/>
                <a:cs typeface="+mj-cs"/>
              </a:rPr>
              <a:t>. </a:t>
            </a:r>
            <a:endParaRPr lang="ru-RU" sz="2000" dirty="0"/>
          </a:p>
        </p:txBody>
      </p:sp>
      <p:pic>
        <p:nvPicPr>
          <p:cNvPr id="4" name="Picture 6"/>
          <p:cNvPicPr>
            <a:picLocks noChangeAspect="1" noChangeArrowheads="1"/>
          </p:cNvPicPr>
          <p:nvPr/>
        </p:nvPicPr>
        <p:blipFill>
          <a:blip r:embed="rId2"/>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pic>
        <p:nvPicPr>
          <p:cNvPr id="7170" name="Picture 2" descr="D:\Маърузалар\Новая папка\isometric-concept-society-3d-people-260nw-717009319.jpg"/>
          <p:cNvPicPr>
            <a:picLocks noGrp="1" noChangeAspect="1" noChangeArrowheads="1"/>
          </p:cNvPicPr>
          <p:nvPr>
            <p:ph idx="1"/>
          </p:nvPr>
        </p:nvPicPr>
        <p:blipFill>
          <a:blip r:embed="rId3"/>
          <a:srcRect/>
          <a:stretch>
            <a:fillRect/>
          </a:stretch>
        </p:blipFill>
        <p:spPr bwMode="auto">
          <a:xfrm>
            <a:off x="3857620" y="2928910"/>
            <a:ext cx="4857784" cy="3929090"/>
          </a:xfrm>
          <a:prstGeom prst="rect">
            <a:avLst/>
          </a:prstGeom>
          <a:noFill/>
        </p:spPr>
      </p:pic>
      <p:sp>
        <p:nvSpPr>
          <p:cNvPr id="6" name="Штриховая стрелка вправо 5"/>
          <p:cNvSpPr/>
          <p:nvPr/>
        </p:nvSpPr>
        <p:spPr bwMode="auto">
          <a:xfrm>
            <a:off x="928662" y="3786190"/>
            <a:ext cx="3214710" cy="1857388"/>
          </a:xfrm>
          <a:prstGeom prst="stripedRightArrow">
            <a:avLst>
              <a:gd name="adj1" fmla="val 50000"/>
              <a:gd name="adj2" fmla="val 58496"/>
            </a:avLst>
          </a:prstGeom>
          <a:solidFill>
            <a:srgbClr val="FF3399"/>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rgbClr val="FF3399"/>
              </a:solidFill>
              <a:effectLst/>
              <a:latin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7170"/>
                                        </p:tgtEl>
                                        <p:attrNameLst>
                                          <p:attrName>style.visibility</p:attrName>
                                        </p:attrNameLst>
                                      </p:cBhvr>
                                      <p:to>
                                        <p:strVal val="visible"/>
                                      </p:to>
                                    </p:set>
                                    <p:animEffect transition="in" filter="wheel(1)">
                                      <p:cBhvr>
                                        <p:cTn id="18" dur="2000"/>
                                        <p:tgtEl>
                                          <p:spTgt spid="7170"/>
                                        </p:tgtEl>
                                      </p:cBhvr>
                                    </p:animEffect>
                                  </p:childTnLst>
                                </p:cTn>
                              </p:par>
                            </p:childTnLst>
                          </p:cTn>
                        </p:par>
                        <p:par>
                          <p:cTn id="19" fill="hold">
                            <p:stCondLst>
                              <p:cond delay="3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nvGraphicFramePr>
        <p:xfrm>
          <a:off x="1000100" y="1071546"/>
          <a:ext cx="7786742" cy="5143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
                                        <p:tgtEl>
                                          <p:spTgt spid="8"/>
                                        </p:tgtEl>
                                      </p:cBhvr>
                                    </p:animEffect>
                                    <p:anim calcmode="lin" valueType="num">
                                      <p:cBhvr>
                                        <p:cTn id="8" dur="400" fill="hold"/>
                                        <p:tgtEl>
                                          <p:spTgt spid="8"/>
                                        </p:tgtEl>
                                        <p:attrNameLst>
                                          <p:attrName>ppt_x</p:attrName>
                                        </p:attrNameLst>
                                      </p:cBhvr>
                                      <p:tavLst>
                                        <p:tav tm="0">
                                          <p:val>
                                            <p:strVal val="#ppt_x"/>
                                          </p:val>
                                        </p:tav>
                                        <p:tav tm="100000">
                                          <p:val>
                                            <p:strVal val="#ppt_x"/>
                                          </p:val>
                                        </p:tav>
                                      </p:tavLst>
                                    </p:anim>
                                    <p:anim calcmode="lin" valueType="num">
                                      <p:cBhvr>
                                        <p:cTn id="9" dur="400" fill="hold"/>
                                        <p:tgtEl>
                                          <p:spTgt spid="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285728"/>
            <a:ext cx="7586690" cy="1562120"/>
          </a:xfrm>
        </p:spPr>
        <p:txBody>
          <a:bodyPr/>
          <a:lstStyle/>
          <a:p>
            <a:pPr algn="ctr"/>
            <a:r>
              <a:rPr lang="en-US" sz="3200" dirty="0" err="1"/>
              <a:t>Aholi</a:t>
            </a:r>
            <a:r>
              <a:rPr lang="en-US" sz="3200" dirty="0"/>
              <a:t> </a:t>
            </a:r>
            <a:r>
              <a:rPr lang="en-US" sz="3200" dirty="0" err="1"/>
              <a:t>dinamikasining</a:t>
            </a:r>
            <a:r>
              <a:rPr lang="en-US" sz="3200" dirty="0"/>
              <a:t> </a:t>
            </a:r>
            <a:r>
              <a:rPr lang="en-US" sz="3200" dirty="0" err="1"/>
              <a:t>yillar</a:t>
            </a:r>
            <a:r>
              <a:rPr lang="en-US" sz="3200" dirty="0"/>
              <a:t> </a:t>
            </a:r>
            <a:r>
              <a:rPr lang="en-US" sz="3200" dirty="0" err="1"/>
              <a:t>boyicha</a:t>
            </a:r>
            <a:r>
              <a:rPr lang="en-US" sz="3200" dirty="0"/>
              <a:t> </a:t>
            </a:r>
            <a:r>
              <a:rPr lang="en-US" sz="3200" dirty="0" err="1"/>
              <a:t>o’zgarishi</a:t>
            </a:r>
            <a:r>
              <a:rPr lang="en-US" sz="3200" dirty="0"/>
              <a:t> ( </a:t>
            </a:r>
            <a:r>
              <a:rPr lang="en-US" sz="3200" dirty="0" err="1"/>
              <a:t>foizlarda</a:t>
            </a:r>
            <a:r>
              <a:rPr lang="en-US" sz="3200" dirty="0"/>
              <a:t> )</a:t>
            </a:r>
            <a:endParaRPr lang="ru-RU" sz="3200" dirty="0"/>
          </a:p>
        </p:txBody>
      </p:sp>
      <p:pic>
        <p:nvPicPr>
          <p:cNvPr id="8194" name="Picture 2" descr="D:\Маърузалар\Новая папка\b_graf02.gif"/>
          <p:cNvPicPr>
            <a:picLocks noGrp="1" noChangeAspect="1" noChangeArrowheads="1"/>
          </p:cNvPicPr>
          <p:nvPr>
            <p:ph idx="1"/>
          </p:nvPr>
        </p:nvPicPr>
        <p:blipFill>
          <a:blip r:embed="rId2"/>
          <a:srcRect/>
          <a:stretch>
            <a:fillRect/>
          </a:stretch>
        </p:blipFill>
        <p:spPr bwMode="auto">
          <a:xfrm>
            <a:off x="1071538" y="2000240"/>
            <a:ext cx="7786742" cy="442915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Picture 6"/>
          <p:cNvPicPr>
            <a:picLocks noChangeAspect="1" noChangeArrowheads="1"/>
          </p:cNvPicPr>
          <p:nvPr/>
        </p:nvPicPr>
        <p:blipFill>
          <a:blip r:embed="rId3"/>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6" presetClass="entr" presetSubtype="16" fill="hold" nodeType="afterEffect">
                                  <p:stCondLst>
                                    <p:cond delay="0"/>
                                  </p:stCondLst>
                                  <p:childTnLst>
                                    <p:set>
                                      <p:cBhvr>
                                        <p:cTn id="13" dur="1" fill="hold">
                                          <p:stCondLst>
                                            <p:cond delay="0"/>
                                          </p:stCondLst>
                                        </p:cTn>
                                        <p:tgtEl>
                                          <p:spTgt spid="8194"/>
                                        </p:tgtEl>
                                        <p:attrNameLst>
                                          <p:attrName>style.visibility</p:attrName>
                                        </p:attrNameLst>
                                      </p:cBhvr>
                                      <p:to>
                                        <p:strVal val="visible"/>
                                      </p:to>
                                    </p:set>
                                    <p:animEffect transition="in" filter="circle(in)">
                                      <p:cBhvr>
                                        <p:cTn id="14"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1000108"/>
            <a:ext cx="8072494" cy="715962"/>
          </a:xfrm>
        </p:spPr>
        <p:txBody>
          <a:bodyPr/>
          <a:lstStyle/>
          <a:p>
            <a:pPr algn="just"/>
            <a:r>
              <a:rPr lang="en-US" sz="2400" b="1" dirty="0">
                <a:solidFill>
                  <a:schemeClr val="tx1"/>
                </a:solidFill>
                <a:latin typeface="+mj-lt"/>
                <a:ea typeface="+mj-ea"/>
                <a:cs typeface="+mj-cs"/>
              </a:rPr>
              <a:t>2. MDH </a:t>
            </a:r>
            <a:r>
              <a:rPr lang="en-US" sz="2400" b="1" dirty="0" err="1">
                <a:solidFill>
                  <a:schemeClr val="tx1"/>
                </a:solidFill>
                <a:latin typeface="+mj-lt"/>
                <a:ea typeface="+mj-ea"/>
                <a:cs typeface="+mj-cs"/>
              </a:rPr>
              <a:t>mamlakatlari</a:t>
            </a:r>
            <a:r>
              <a:rPr lang="en-US" sz="2400" b="1" dirty="0">
                <a:solidFill>
                  <a:schemeClr val="tx1"/>
                </a:solidFill>
                <a:latin typeface="+mj-lt"/>
                <a:ea typeface="+mj-ea"/>
                <a:cs typeface="+mj-cs"/>
              </a:rPr>
              <a:t> </a:t>
            </a:r>
            <a:r>
              <a:rPr lang="en-US" sz="2400" b="1" dirty="0" err="1">
                <a:solidFill>
                  <a:schemeClr val="tx1"/>
                </a:solidFill>
                <a:latin typeface="+mj-lt"/>
                <a:ea typeface="+mj-ea"/>
                <a:cs typeface="+mj-cs"/>
              </a:rPr>
              <a:t>demografik</a:t>
            </a:r>
            <a:r>
              <a:rPr lang="en-US" sz="2400" b="1" dirty="0">
                <a:solidFill>
                  <a:schemeClr val="tx1"/>
                </a:solidFill>
                <a:latin typeface="+mj-lt"/>
                <a:ea typeface="+mj-ea"/>
                <a:cs typeface="+mj-cs"/>
              </a:rPr>
              <a:t> </a:t>
            </a:r>
            <a:r>
              <a:rPr lang="en-US" sz="2400" b="1" dirty="0" err="1">
                <a:solidFill>
                  <a:schemeClr val="tx1"/>
                </a:solidFill>
                <a:latin typeface="+mj-lt"/>
                <a:ea typeface="+mj-ea"/>
                <a:cs typeface="+mj-cs"/>
              </a:rPr>
              <a:t>siyosatining</a:t>
            </a:r>
            <a:r>
              <a:rPr lang="en-US" sz="2400" b="1" dirty="0">
                <a:solidFill>
                  <a:schemeClr val="tx1"/>
                </a:solidFill>
                <a:latin typeface="+mj-lt"/>
                <a:ea typeface="+mj-ea"/>
                <a:cs typeface="+mj-cs"/>
              </a:rPr>
              <a:t> </a:t>
            </a:r>
            <a:r>
              <a:rPr lang="en-US" sz="2400" b="1" dirty="0" err="1">
                <a:solidFill>
                  <a:schemeClr val="tx1"/>
                </a:solidFill>
                <a:latin typeface="+mj-lt"/>
                <a:ea typeface="+mj-ea"/>
                <a:cs typeface="+mj-cs"/>
              </a:rPr>
              <a:t>o‟ziga</a:t>
            </a:r>
            <a:r>
              <a:rPr lang="en-US" sz="2400" b="1" dirty="0">
                <a:solidFill>
                  <a:schemeClr val="tx1"/>
                </a:solidFill>
                <a:latin typeface="+mj-lt"/>
                <a:ea typeface="+mj-ea"/>
                <a:cs typeface="+mj-cs"/>
              </a:rPr>
              <a:t> </a:t>
            </a:r>
            <a:r>
              <a:rPr lang="en-US" sz="2400" b="1" dirty="0" err="1">
                <a:solidFill>
                  <a:schemeClr val="tx1"/>
                </a:solidFill>
                <a:latin typeface="+mj-lt"/>
                <a:ea typeface="+mj-ea"/>
                <a:cs typeface="+mj-cs"/>
              </a:rPr>
              <a:t>xos</a:t>
            </a:r>
            <a:r>
              <a:rPr lang="en-US" sz="2400" b="1" dirty="0">
                <a:solidFill>
                  <a:schemeClr val="tx1"/>
                </a:solidFill>
                <a:latin typeface="+mj-lt"/>
                <a:ea typeface="+mj-ea"/>
                <a:cs typeface="+mj-cs"/>
              </a:rPr>
              <a:t> </a:t>
            </a:r>
            <a:r>
              <a:rPr lang="en-US" sz="2400" b="1" dirty="0" err="1">
                <a:solidFill>
                  <a:schemeClr val="tx1"/>
                </a:solidFill>
                <a:latin typeface="+mj-lt"/>
                <a:ea typeface="+mj-ea"/>
                <a:cs typeface="+mj-cs"/>
              </a:rPr>
              <a:t>xususiyatlari</a:t>
            </a:r>
            <a:r>
              <a:rPr lang="en-US" sz="2400" b="1" dirty="0">
                <a:solidFill>
                  <a:schemeClr val="tx1"/>
                </a:solidFill>
                <a:latin typeface="+mj-lt"/>
                <a:ea typeface="+mj-ea"/>
                <a:cs typeface="+mj-cs"/>
              </a:rPr>
              <a:t> </a:t>
            </a:r>
            <a:endParaRPr lang="ru-RU" sz="2400" dirty="0"/>
          </a:p>
        </p:txBody>
      </p:sp>
      <p:graphicFrame>
        <p:nvGraphicFramePr>
          <p:cNvPr id="8" name="Содержимое 7"/>
          <p:cNvGraphicFramePr>
            <a:graphicFrameLocks noGrp="1"/>
          </p:cNvGraphicFramePr>
          <p:nvPr>
            <p:ph idx="1"/>
          </p:nvPr>
        </p:nvGraphicFramePr>
        <p:xfrm>
          <a:off x="914400" y="1714488"/>
          <a:ext cx="8229600" cy="492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6"/>
          <p:cNvPicPr>
            <a:picLocks noChangeAspect="1" noChangeArrowheads="1"/>
          </p:cNvPicPr>
          <p:nvPr/>
        </p:nvPicPr>
        <p:blipFill>
          <a:blip r:embed="rId7"/>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34"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from="(-#ppt_w/2)" to="(#ppt_x)" calcmode="lin" valueType="num">
                                      <p:cBhvr>
                                        <p:cTn id="11" dur="600" fill="hold">
                                          <p:stCondLst>
                                            <p:cond delay="0"/>
                                          </p:stCondLst>
                                        </p:cTn>
                                        <p:tgtEl>
                                          <p:spTgt spid="8"/>
                                        </p:tgtEl>
                                        <p:attrNameLst>
                                          <p:attrName>ppt_x</p:attrName>
                                        </p:attrNameLst>
                                      </p:cBhvr>
                                    </p:anim>
                                    <p:anim from="0" to="-1.0" calcmode="lin" valueType="num">
                                      <p:cBhvr>
                                        <p:cTn id="12" dur="200" decel="50000" autoRev="1" fill="hold">
                                          <p:stCondLst>
                                            <p:cond delay="600"/>
                                          </p:stCondLst>
                                        </p:cTn>
                                        <p:tgtEl>
                                          <p:spTgt spid="8"/>
                                        </p:tgtEl>
                                        <p:attrNameLst>
                                          <p:attrName>xshear</p:attrName>
                                        </p:attrNameLst>
                                      </p:cBhvr>
                                    </p:anim>
                                    <p:animScale>
                                      <p:cBhvr>
                                        <p:cTn id="13" dur="200" decel="100000" autoRev="1" fill="hold">
                                          <p:stCondLst>
                                            <p:cond delay="600"/>
                                          </p:stCondLst>
                                        </p:cTn>
                                        <p:tgtEl>
                                          <p:spTgt spid="8"/>
                                        </p:tgtEl>
                                      </p:cBhvr>
                                      <p:from x="100000" y="100000"/>
                                      <p:to x="80000" y="100000"/>
                                    </p:animScale>
                                    <p:anim by="(#ppt_h/3+#ppt_w*0.1)" calcmode="lin" valueType="num">
                                      <p:cBhvr additive="sum">
                                        <p:cTn id="14" dur="200" decel="100000" autoRev="1" fill="hold">
                                          <p:stCondLst>
                                            <p:cond delay="600"/>
                                          </p:stCondLst>
                                        </p:cTn>
                                        <p:tgtEl>
                                          <p:spTgt spid="8"/>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D:\Маърузалар\Новая папка\14.gif"/>
          <p:cNvPicPr>
            <a:picLocks noGrp="1" noChangeAspect="1" noChangeArrowheads="1"/>
          </p:cNvPicPr>
          <p:nvPr>
            <p:ph idx="1"/>
          </p:nvPr>
        </p:nvPicPr>
        <p:blipFill>
          <a:blip r:embed="rId2"/>
          <a:srcRect/>
          <a:stretch>
            <a:fillRect/>
          </a:stretch>
        </p:blipFill>
        <p:spPr bwMode="auto">
          <a:xfrm>
            <a:off x="5035047" y="3540683"/>
            <a:ext cx="3286148" cy="3434724"/>
          </a:xfrm>
          <a:prstGeom prst="ellipse">
            <a:avLst/>
          </a:prstGeom>
          <a:ln>
            <a:noFill/>
          </a:ln>
          <a:effectLst>
            <a:softEdge rad="112500"/>
          </a:effectLst>
        </p:spPr>
      </p:pic>
      <p:sp>
        <p:nvSpPr>
          <p:cNvPr id="3" name="Прямоугольник 2"/>
          <p:cNvSpPr/>
          <p:nvPr/>
        </p:nvSpPr>
        <p:spPr>
          <a:xfrm>
            <a:off x="467544" y="1268760"/>
            <a:ext cx="3960440" cy="4247317"/>
          </a:xfrm>
          <a:prstGeom prst="rect">
            <a:avLst/>
          </a:prstGeom>
        </p:spPr>
        <p:txBody>
          <a:bodyPr wrap="square">
            <a:spAutoFit/>
          </a:bodyPr>
          <a:lstStyle/>
          <a:p>
            <a:r>
              <a:rPr lang="en-US" dirty="0" err="1"/>
              <a:t>Rossiya</a:t>
            </a:r>
            <a:r>
              <a:rPr lang="en-US" dirty="0"/>
              <a:t> MDH </a:t>
            </a:r>
            <a:r>
              <a:rPr lang="en-US" dirty="0" err="1"/>
              <a:t>mamlakatlari</a:t>
            </a:r>
            <a:r>
              <a:rPr lang="en-US" dirty="0"/>
              <a:t> </a:t>
            </a:r>
            <a:r>
              <a:rPr lang="en-US" dirty="0" err="1"/>
              <a:t>ichida</a:t>
            </a:r>
            <a:r>
              <a:rPr lang="en-US" dirty="0"/>
              <a:t> </a:t>
            </a:r>
            <a:r>
              <a:rPr lang="en-US" dirty="0" err="1"/>
              <a:t>aholi</a:t>
            </a:r>
            <a:r>
              <a:rPr lang="en-US" dirty="0"/>
              <a:t> </a:t>
            </a:r>
            <a:r>
              <a:rPr lang="en-US" dirty="0" err="1"/>
              <a:t>soni</a:t>
            </a:r>
            <a:r>
              <a:rPr lang="en-US" dirty="0"/>
              <a:t> </a:t>
            </a:r>
            <a:r>
              <a:rPr lang="en-US" dirty="0" err="1"/>
              <a:t>jihatidan</a:t>
            </a:r>
            <a:r>
              <a:rPr lang="en-US" dirty="0"/>
              <a:t> </a:t>
            </a:r>
            <a:r>
              <a:rPr lang="en-US" dirty="0" err="1"/>
              <a:t>birinchi</a:t>
            </a:r>
            <a:r>
              <a:rPr lang="en-US" dirty="0"/>
              <a:t> </a:t>
            </a:r>
            <a:r>
              <a:rPr lang="en-US" dirty="0" err="1"/>
              <a:t>o’rinni</a:t>
            </a:r>
            <a:r>
              <a:rPr lang="en-US" dirty="0"/>
              <a:t> </a:t>
            </a:r>
            <a:r>
              <a:rPr lang="en-US" dirty="0" err="1"/>
              <a:t>egallaydi</a:t>
            </a:r>
            <a:r>
              <a:rPr lang="en-US" dirty="0"/>
              <a:t>. Ammo </a:t>
            </a:r>
            <a:r>
              <a:rPr lang="en-US" dirty="0" err="1"/>
              <a:t>bugungi</a:t>
            </a:r>
            <a:r>
              <a:rPr lang="en-US" dirty="0"/>
              <a:t> </a:t>
            </a:r>
            <a:r>
              <a:rPr lang="en-US" dirty="0" err="1"/>
              <a:t>kunga</a:t>
            </a:r>
            <a:r>
              <a:rPr lang="en-US" dirty="0"/>
              <a:t> </a:t>
            </a:r>
            <a:r>
              <a:rPr lang="en-US" dirty="0" err="1"/>
              <a:t>kelib</a:t>
            </a:r>
            <a:r>
              <a:rPr lang="en-US" dirty="0"/>
              <a:t> </a:t>
            </a:r>
            <a:r>
              <a:rPr lang="en-US" dirty="0" err="1"/>
              <a:t>uning</a:t>
            </a:r>
            <a:r>
              <a:rPr lang="en-US" dirty="0"/>
              <a:t> </a:t>
            </a:r>
            <a:r>
              <a:rPr lang="en-US" dirty="0" err="1"/>
              <a:t>aholisi</a:t>
            </a:r>
            <a:r>
              <a:rPr lang="en-US" dirty="0"/>
              <a:t> </a:t>
            </a:r>
            <a:r>
              <a:rPr lang="en-US" dirty="0" err="1"/>
              <a:t>keskin</a:t>
            </a:r>
            <a:r>
              <a:rPr lang="en-US" dirty="0"/>
              <a:t> </a:t>
            </a:r>
            <a:r>
              <a:rPr lang="en-US" dirty="0" err="1"/>
              <a:t>kamaymoqda</a:t>
            </a:r>
            <a:r>
              <a:rPr lang="en-US" dirty="0"/>
              <a:t>. </a:t>
            </a:r>
            <a:r>
              <a:rPr lang="en-US" dirty="0" err="1"/>
              <a:t>Natijada</a:t>
            </a:r>
            <a:r>
              <a:rPr lang="en-US" dirty="0"/>
              <a:t>, </a:t>
            </a:r>
            <a:r>
              <a:rPr lang="en-US" dirty="0" err="1"/>
              <a:t>Rossiyaning</a:t>
            </a:r>
            <a:r>
              <a:rPr lang="en-US" dirty="0"/>
              <a:t> </a:t>
            </a:r>
            <a:r>
              <a:rPr lang="en-US" dirty="0" err="1"/>
              <a:t>boshqa</a:t>
            </a:r>
            <a:r>
              <a:rPr lang="en-US" dirty="0"/>
              <a:t> </a:t>
            </a:r>
            <a:r>
              <a:rPr lang="en-US" dirty="0" err="1"/>
              <a:t>davlatlarga</a:t>
            </a:r>
            <a:r>
              <a:rPr lang="en-US" dirty="0"/>
              <a:t> </a:t>
            </a:r>
            <a:r>
              <a:rPr lang="en-US" dirty="0" err="1"/>
              <a:t>mehnat</a:t>
            </a:r>
            <a:r>
              <a:rPr lang="en-US" dirty="0"/>
              <a:t> </a:t>
            </a:r>
            <a:r>
              <a:rPr lang="en-US" dirty="0" err="1"/>
              <a:t>resurslari</a:t>
            </a:r>
            <a:r>
              <a:rPr lang="en-US" dirty="0"/>
              <a:t> </a:t>
            </a:r>
            <a:r>
              <a:rPr lang="en-US" dirty="0" err="1"/>
              <a:t>jihatidan</a:t>
            </a:r>
            <a:r>
              <a:rPr lang="en-US" dirty="0"/>
              <a:t> </a:t>
            </a:r>
            <a:r>
              <a:rPr lang="en-US" dirty="0" err="1"/>
              <a:t>bog’liqligi</a:t>
            </a:r>
            <a:r>
              <a:rPr lang="en-US" dirty="0"/>
              <a:t> </a:t>
            </a:r>
            <a:r>
              <a:rPr lang="en-US" dirty="0" err="1"/>
              <a:t>oshib</a:t>
            </a:r>
            <a:r>
              <a:rPr lang="en-US" dirty="0"/>
              <a:t> </a:t>
            </a:r>
            <a:r>
              <a:rPr lang="en-US" dirty="0" err="1"/>
              <a:t>boradi</a:t>
            </a:r>
            <a:r>
              <a:rPr lang="en-US" dirty="0"/>
              <a:t>. Bu </a:t>
            </a:r>
            <a:r>
              <a:rPr lang="en-US" dirty="0" err="1"/>
              <a:t>muammoning</a:t>
            </a:r>
            <a:r>
              <a:rPr lang="en-US" dirty="0"/>
              <a:t> </a:t>
            </a:r>
            <a:r>
              <a:rPr lang="en-US" dirty="0" err="1"/>
              <a:t>oldini</a:t>
            </a:r>
            <a:r>
              <a:rPr lang="en-US" dirty="0"/>
              <a:t> </a:t>
            </a:r>
            <a:r>
              <a:rPr lang="en-US" dirty="0" err="1"/>
              <a:t>olishda</a:t>
            </a:r>
            <a:r>
              <a:rPr lang="en-US" dirty="0"/>
              <a:t> </a:t>
            </a:r>
            <a:r>
              <a:rPr lang="en-US" dirty="0" err="1"/>
              <a:t>aholi</a:t>
            </a:r>
            <a:r>
              <a:rPr lang="en-US" dirty="0"/>
              <a:t> </a:t>
            </a:r>
            <a:r>
              <a:rPr lang="en-US" dirty="0" err="1"/>
              <a:t>sonini</a:t>
            </a:r>
            <a:r>
              <a:rPr lang="en-US" dirty="0"/>
              <a:t> </a:t>
            </a:r>
            <a:r>
              <a:rPr lang="en-US" dirty="0" err="1"/>
              <a:t>oshirish</a:t>
            </a:r>
            <a:r>
              <a:rPr lang="en-US" dirty="0"/>
              <a:t> </a:t>
            </a:r>
            <a:r>
              <a:rPr lang="en-US" dirty="0" err="1"/>
              <a:t>lozim</a:t>
            </a:r>
            <a:r>
              <a:rPr lang="en-US" dirty="0"/>
              <a:t>. </a:t>
            </a:r>
            <a:r>
              <a:rPr lang="en-US" dirty="0" err="1"/>
              <a:t>Bunda</a:t>
            </a:r>
            <a:r>
              <a:rPr lang="en-US" dirty="0"/>
              <a:t> </a:t>
            </a:r>
            <a:r>
              <a:rPr lang="en-US" dirty="0" err="1"/>
              <a:t>asosiy</a:t>
            </a:r>
            <a:r>
              <a:rPr lang="en-US" dirty="0"/>
              <a:t> </a:t>
            </a:r>
            <a:r>
              <a:rPr lang="en-US" dirty="0" err="1"/>
              <a:t>va</a:t>
            </a:r>
            <a:r>
              <a:rPr lang="en-US" dirty="0"/>
              <a:t> real </a:t>
            </a:r>
            <a:r>
              <a:rPr lang="en-US" dirty="0" err="1"/>
              <a:t>yechim</a:t>
            </a:r>
            <a:r>
              <a:rPr lang="en-US" dirty="0"/>
              <a:t> </a:t>
            </a:r>
            <a:r>
              <a:rPr lang="en-US" dirty="0" err="1"/>
              <a:t>migrantlar</a:t>
            </a:r>
            <a:r>
              <a:rPr lang="en-US" dirty="0"/>
              <a:t> </a:t>
            </a:r>
            <a:r>
              <a:rPr lang="en-US" dirty="0" err="1"/>
              <a:t>hisobiga</a:t>
            </a:r>
            <a:r>
              <a:rPr lang="en-US" dirty="0"/>
              <a:t> </a:t>
            </a:r>
            <a:r>
              <a:rPr lang="en-US" dirty="0" err="1"/>
              <a:t>hududlarni</a:t>
            </a:r>
            <a:r>
              <a:rPr lang="en-US" dirty="0"/>
              <a:t> </a:t>
            </a:r>
            <a:r>
              <a:rPr lang="en-US" dirty="0" err="1"/>
              <a:t>o’zlashtirilishi</a:t>
            </a:r>
            <a:r>
              <a:rPr lang="en-US" dirty="0"/>
              <a:t> </a:t>
            </a:r>
            <a:r>
              <a:rPr lang="en-US" dirty="0" err="1"/>
              <a:t>ko’rsatkichlarini</a:t>
            </a:r>
            <a:r>
              <a:rPr lang="en-US" dirty="0"/>
              <a:t> </a:t>
            </a:r>
            <a:r>
              <a:rPr lang="en-US" dirty="0" err="1"/>
              <a:t>oshirish</a:t>
            </a:r>
            <a:r>
              <a:rPr lang="en-US" dirty="0"/>
              <a:t>. </a:t>
            </a:r>
            <a:r>
              <a:rPr lang="en-US" dirty="0" err="1"/>
              <a:t>Bunda</a:t>
            </a:r>
            <a:r>
              <a:rPr lang="en-US" dirty="0"/>
              <a:t> </a:t>
            </a:r>
            <a:r>
              <a:rPr lang="en-US" dirty="0" err="1"/>
              <a:t>ma’lum</a:t>
            </a:r>
            <a:r>
              <a:rPr lang="en-US" dirty="0"/>
              <a:t> </a:t>
            </a:r>
            <a:r>
              <a:rPr lang="en-US" dirty="0" err="1"/>
              <a:t>hududlarga</a:t>
            </a:r>
            <a:r>
              <a:rPr lang="en-US" dirty="0"/>
              <a:t> </a:t>
            </a:r>
            <a:r>
              <a:rPr lang="en-US" dirty="0" err="1"/>
              <a:t>istiqomat</a:t>
            </a:r>
            <a:r>
              <a:rPr lang="en-US" dirty="0"/>
              <a:t> </a:t>
            </a:r>
            <a:r>
              <a:rPr lang="en-US" dirty="0" err="1"/>
              <a:t>qilish</a:t>
            </a:r>
            <a:r>
              <a:rPr lang="en-US" dirty="0"/>
              <a:t> </a:t>
            </a:r>
            <a:r>
              <a:rPr lang="en-US" dirty="0" err="1"/>
              <a:t>niyatidagi</a:t>
            </a:r>
            <a:r>
              <a:rPr lang="en-US" dirty="0"/>
              <a:t> </a:t>
            </a:r>
            <a:r>
              <a:rPr lang="en-US" dirty="0" err="1"/>
              <a:t>aholiga</a:t>
            </a:r>
            <a:r>
              <a:rPr lang="en-US" dirty="0"/>
              <a:t> </a:t>
            </a:r>
            <a:r>
              <a:rPr lang="en-US" dirty="0" err="1"/>
              <a:t>turli</a:t>
            </a:r>
            <a:r>
              <a:rPr lang="en-US" dirty="0"/>
              <a:t> </a:t>
            </a:r>
            <a:r>
              <a:rPr lang="en-US" dirty="0" err="1"/>
              <a:t>imkoniyat</a:t>
            </a:r>
            <a:r>
              <a:rPr lang="en-US" dirty="0"/>
              <a:t> </a:t>
            </a:r>
            <a:r>
              <a:rPr lang="en-US" dirty="0" err="1"/>
              <a:t>va</a:t>
            </a:r>
            <a:r>
              <a:rPr lang="en-US" dirty="0"/>
              <a:t> </a:t>
            </a:r>
            <a:r>
              <a:rPr lang="en-US" dirty="0" err="1"/>
              <a:t>imtiyozlar</a:t>
            </a:r>
            <a:r>
              <a:rPr lang="en-US" dirty="0"/>
              <a:t> </a:t>
            </a:r>
            <a:r>
              <a:rPr lang="en-US" dirty="0" err="1"/>
              <a:t>taqdim</a:t>
            </a:r>
            <a:r>
              <a:rPr lang="en-US" dirty="0"/>
              <a:t> </a:t>
            </a:r>
            <a:r>
              <a:rPr lang="en-US" dirty="0" err="1"/>
              <a:t>etiladi</a:t>
            </a:r>
            <a:r>
              <a:rPr lang="en-US" dirty="0"/>
              <a:t>. </a:t>
            </a:r>
            <a:endParaRPr lang="ru-RU" dirty="0"/>
          </a:p>
        </p:txBody>
      </p:sp>
      <p:cxnSp>
        <p:nvCxnSpPr>
          <p:cNvPr id="5" name="Соединительная линия уступом 4"/>
          <p:cNvCxnSpPr/>
          <p:nvPr/>
        </p:nvCxnSpPr>
        <p:spPr bwMode="auto">
          <a:xfrm>
            <a:off x="7020272" y="692696"/>
            <a:ext cx="914400" cy="914400"/>
          </a:xfrm>
          <a:prstGeom prst="bentConnector3">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arrow"/>
          </a:ln>
          <a:effectLst/>
        </p:spPr>
      </p:cxnSp>
      <p:cxnSp>
        <p:nvCxnSpPr>
          <p:cNvPr id="9" name="Прямая со стрелкой 8"/>
          <p:cNvCxnSpPr/>
          <p:nvPr/>
        </p:nvCxnSpPr>
        <p:spPr bwMode="auto">
          <a:xfrm>
            <a:off x="5076056" y="2636912"/>
            <a:ext cx="914400" cy="914400"/>
          </a:xfrm>
          <a:prstGeom prst="straightConnector1">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arrow"/>
          </a:ln>
          <a:effectLst/>
        </p:spPr>
      </p:cxnSp>
      <p:pic>
        <p:nvPicPr>
          <p:cNvPr id="1026" name="Picture 2" descr="F:\Aholiga doir rasmlar\15593884-a-population-of-global-people-on-world-map.jpg"/>
          <p:cNvPicPr>
            <a:picLocks noChangeAspect="1" noChangeArrowheads="1"/>
          </p:cNvPicPr>
          <p:nvPr/>
        </p:nvPicPr>
        <p:blipFill>
          <a:blip r:embed="rId3" cstate="print">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4788024" y="1149895"/>
            <a:ext cx="3962400" cy="240141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5"/>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ipe(down)">
                                      <p:cBhvr>
                                        <p:cTn id="7" dur="5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heel(1)">
                                      <p:cBhvr>
                                        <p:cTn id="17" dur="20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additive="base">
                                        <p:cTn id="22" dur="500" fill="hold"/>
                                        <p:tgtEl>
                                          <p:spTgt spid="1026"/>
                                        </p:tgtEl>
                                        <p:attrNameLst>
                                          <p:attrName>ppt_x</p:attrName>
                                        </p:attrNameLst>
                                      </p:cBhvr>
                                      <p:tavLst>
                                        <p:tav tm="0">
                                          <p:val>
                                            <p:strVal val="#ppt_x"/>
                                          </p:val>
                                        </p:tav>
                                        <p:tav tm="100000">
                                          <p:val>
                                            <p:strVal val="#ppt_x"/>
                                          </p:val>
                                        </p:tav>
                                      </p:tavLst>
                                    </p:anim>
                                    <p:anim calcmode="lin" valueType="num">
                                      <p:cBhvr additive="base">
                                        <p:cTn id="23"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вальная выноска 4"/>
          <p:cNvSpPr/>
          <p:nvPr/>
        </p:nvSpPr>
        <p:spPr bwMode="auto">
          <a:xfrm rot="854462">
            <a:off x="4112126" y="1290262"/>
            <a:ext cx="4691600" cy="3352504"/>
          </a:xfrm>
          <a:prstGeom prst="wedgeEllipseCallout">
            <a:avLst/>
          </a:prstGeom>
          <a:solidFill>
            <a:schemeClr val="bg2">
              <a:lumMod val="40000"/>
              <a:lumOff val="6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endParaRPr lang="en-US" sz="24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endParaRPr>
          </a:p>
        </p:txBody>
      </p:sp>
      <p:sp>
        <p:nvSpPr>
          <p:cNvPr id="6" name="Прямоугольник 5"/>
          <p:cNvSpPr/>
          <p:nvPr/>
        </p:nvSpPr>
        <p:spPr>
          <a:xfrm>
            <a:off x="179512" y="1124744"/>
            <a:ext cx="3960440" cy="4708981"/>
          </a:xfrm>
          <a:prstGeom prst="rect">
            <a:avLst/>
          </a:prstGeom>
        </p:spPr>
        <p:txBody>
          <a:bodyPr wrap="square">
            <a:spAutoFit/>
          </a:bodyPr>
          <a:lstStyle/>
          <a:p>
            <a:pPr algn="just"/>
            <a:r>
              <a:rPr lang="en-US" sz="2000" u="sng" dirty="0" err="1" smtClean="0"/>
              <a:t>Bellarussiya</a:t>
            </a:r>
            <a:r>
              <a:rPr lang="en-US" sz="2000" u="sng" dirty="0" smtClean="0"/>
              <a:t> </a:t>
            </a:r>
            <a:r>
              <a:rPr lang="en-US" sz="2000" u="sng" dirty="0" err="1" smtClean="0"/>
              <a:t>Respublikasining</a:t>
            </a:r>
            <a:r>
              <a:rPr lang="en-US" sz="2000" u="sng" dirty="0" smtClean="0"/>
              <a:t> 2006-yil 15-iyunda </a:t>
            </a:r>
            <a:r>
              <a:rPr lang="en-US" sz="2000" u="sng" dirty="0" err="1" smtClean="0"/>
              <a:t>qabul</a:t>
            </a:r>
            <a:r>
              <a:rPr lang="en-US" sz="2000" u="sng" dirty="0" smtClean="0"/>
              <a:t> </a:t>
            </a:r>
            <a:r>
              <a:rPr lang="en-US" sz="2000" u="sng" dirty="0" err="1" smtClean="0"/>
              <a:t>qilgan</a:t>
            </a:r>
            <a:r>
              <a:rPr lang="en-US" sz="2000" u="sng" dirty="0" smtClean="0"/>
              <a:t> “</a:t>
            </a:r>
            <a:r>
              <a:rPr lang="en-US" sz="2000" u="sng" dirty="0" err="1" smtClean="0"/>
              <a:t>Bellarusiya</a:t>
            </a:r>
            <a:r>
              <a:rPr lang="en-US" sz="2000" u="sng" dirty="0" smtClean="0"/>
              <a:t> </a:t>
            </a:r>
            <a:r>
              <a:rPr lang="en-US" sz="2000" u="sng" dirty="0" err="1" smtClean="0"/>
              <a:t>Respublikasida</a:t>
            </a:r>
            <a:r>
              <a:rPr lang="en-US" sz="2000" u="sng" dirty="0" smtClean="0"/>
              <a:t> </a:t>
            </a:r>
            <a:r>
              <a:rPr lang="en-US" sz="2000" u="sng" dirty="0" err="1" smtClean="0"/>
              <a:t>aholining</a:t>
            </a:r>
            <a:r>
              <a:rPr lang="en-US" sz="2000" u="sng" dirty="0" smtClean="0"/>
              <a:t> </a:t>
            </a:r>
            <a:r>
              <a:rPr lang="en-US" sz="2000" u="sng" dirty="0" err="1" smtClean="0"/>
              <a:t>bandligi</a:t>
            </a:r>
            <a:r>
              <a:rPr lang="en-US" sz="2000" u="sng" dirty="0" smtClean="0"/>
              <a:t> </a:t>
            </a:r>
            <a:r>
              <a:rPr lang="en-US" sz="2000" u="sng" dirty="0" err="1" smtClean="0"/>
              <a:t>to’g’risidagi</a:t>
            </a:r>
            <a:r>
              <a:rPr lang="en-US" sz="2000" u="sng" dirty="0" smtClean="0"/>
              <a:t>” </a:t>
            </a:r>
            <a:r>
              <a:rPr lang="en-US" sz="2000" u="sng" dirty="0" err="1" smtClean="0"/>
              <a:t>qonunini</a:t>
            </a:r>
            <a:r>
              <a:rPr lang="en-US" sz="2000" u="sng" dirty="0" smtClean="0"/>
              <a:t> </a:t>
            </a:r>
            <a:r>
              <a:rPr lang="en-US" sz="2000" u="sng" dirty="0" err="1" smtClean="0"/>
              <a:t>keltirishimiz</a:t>
            </a:r>
            <a:r>
              <a:rPr lang="en-US" sz="2000" u="sng" dirty="0" smtClean="0"/>
              <a:t> </a:t>
            </a:r>
            <a:r>
              <a:rPr lang="en-US" sz="2000" u="sng" dirty="0" err="1" smtClean="0"/>
              <a:t>mumkin</a:t>
            </a:r>
            <a:r>
              <a:rPr lang="en-US" sz="2000" u="sng" dirty="0" smtClean="0"/>
              <a:t>.</a:t>
            </a:r>
          </a:p>
          <a:p>
            <a:pPr algn="just"/>
            <a:r>
              <a:rPr lang="en-US" sz="2000" u="sng" dirty="0" smtClean="0"/>
              <a:t>Bu </a:t>
            </a:r>
            <a:r>
              <a:rPr lang="en-US" sz="2000" u="sng" dirty="0" err="1" smtClean="0"/>
              <a:t>qonunga</a:t>
            </a:r>
            <a:r>
              <a:rPr lang="en-US" sz="2000" u="sng" dirty="0" smtClean="0"/>
              <a:t> </a:t>
            </a:r>
            <a:r>
              <a:rPr lang="en-US" sz="2000" u="sng" dirty="0" err="1" smtClean="0"/>
              <a:t>muvofiq</a:t>
            </a:r>
            <a:r>
              <a:rPr lang="en-US" sz="2000" u="sng" dirty="0" smtClean="0"/>
              <a:t> band </a:t>
            </a:r>
            <a:r>
              <a:rPr lang="en-US" sz="2000" u="sng" dirty="0" err="1" smtClean="0"/>
              <a:t>aholi</a:t>
            </a:r>
            <a:r>
              <a:rPr lang="en-US" sz="2000" u="sng" dirty="0" smtClean="0"/>
              <a:t> </a:t>
            </a:r>
            <a:r>
              <a:rPr lang="en-US" sz="2000" u="sng" dirty="0" err="1" smtClean="0"/>
              <a:t>kategoriyasiga</a:t>
            </a:r>
            <a:r>
              <a:rPr lang="en-US" sz="2000" u="sng" dirty="0" smtClean="0"/>
              <a:t> 3 </a:t>
            </a:r>
            <a:r>
              <a:rPr lang="en-US" sz="2000" u="sng" dirty="0" err="1" smtClean="0"/>
              <a:t>yoshgacha</a:t>
            </a:r>
            <a:r>
              <a:rPr lang="en-US" sz="2000" u="sng" dirty="0" smtClean="0"/>
              <a:t> </a:t>
            </a:r>
            <a:r>
              <a:rPr lang="en-US" sz="2000" u="sng" dirty="0" err="1" smtClean="0"/>
              <a:t>bo’lgan</a:t>
            </a:r>
            <a:r>
              <a:rPr lang="en-US" sz="2000" u="sng" dirty="0" smtClean="0"/>
              <a:t> </a:t>
            </a:r>
            <a:r>
              <a:rPr lang="en-US" sz="2000" u="sng" dirty="0" err="1" smtClean="0"/>
              <a:t>bolalarga</a:t>
            </a:r>
            <a:r>
              <a:rPr lang="en-US" sz="2000" u="sng" dirty="0" smtClean="0"/>
              <a:t> </a:t>
            </a:r>
            <a:r>
              <a:rPr lang="en-US" sz="2000" u="sng" dirty="0" err="1" smtClean="0"/>
              <a:t>qarovchilar</a:t>
            </a:r>
            <a:r>
              <a:rPr lang="en-US" sz="2000" u="sng" dirty="0" smtClean="0"/>
              <a:t>, 18 </a:t>
            </a:r>
            <a:r>
              <a:rPr lang="en-US" sz="2000" u="sng" dirty="0" err="1" smtClean="0"/>
              <a:t>yoshgacha</a:t>
            </a:r>
            <a:r>
              <a:rPr lang="en-US" sz="2000" u="sng" dirty="0" smtClean="0"/>
              <a:t> </a:t>
            </a:r>
            <a:r>
              <a:rPr lang="en-US" sz="2000" u="sng" dirty="0" err="1" smtClean="0"/>
              <a:t>bo’lgan</a:t>
            </a:r>
            <a:r>
              <a:rPr lang="en-US" sz="2000" u="sng" dirty="0" smtClean="0"/>
              <a:t> </a:t>
            </a:r>
            <a:r>
              <a:rPr lang="en-US" sz="2000" u="sng" dirty="0" err="1" smtClean="0"/>
              <a:t>nogiron</a:t>
            </a:r>
            <a:r>
              <a:rPr lang="en-US" sz="2000" u="sng" dirty="0" smtClean="0"/>
              <a:t> </a:t>
            </a:r>
            <a:r>
              <a:rPr lang="en-US" sz="2000" u="sng" dirty="0" err="1" smtClean="0"/>
              <a:t>bolalarga</a:t>
            </a:r>
            <a:r>
              <a:rPr lang="en-US" sz="2000" u="sng" dirty="0" smtClean="0"/>
              <a:t> </a:t>
            </a:r>
            <a:r>
              <a:rPr lang="en-US" sz="2000" u="sng" dirty="0" err="1" smtClean="0"/>
              <a:t>qarovchilar</a:t>
            </a:r>
            <a:r>
              <a:rPr lang="en-US" sz="2000" u="sng" dirty="0" smtClean="0"/>
              <a:t> </a:t>
            </a:r>
            <a:r>
              <a:rPr lang="en-US" sz="2000" u="sng" dirty="0" err="1" smtClean="0"/>
              <a:t>va</a:t>
            </a:r>
            <a:r>
              <a:rPr lang="en-US" sz="2000" u="sng" dirty="0" smtClean="0"/>
              <a:t> </a:t>
            </a:r>
            <a:r>
              <a:rPr lang="en-US" sz="2000" u="sng" dirty="0" err="1" smtClean="0"/>
              <a:t>hamda</a:t>
            </a:r>
            <a:r>
              <a:rPr lang="en-US" sz="2000" u="sng" dirty="0" smtClean="0"/>
              <a:t> 18 </a:t>
            </a:r>
            <a:r>
              <a:rPr lang="en-US" sz="2000" u="sng" dirty="0" err="1" smtClean="0"/>
              <a:t>yoshgacha</a:t>
            </a:r>
            <a:r>
              <a:rPr lang="en-US" sz="2000" u="sng" dirty="0" smtClean="0"/>
              <a:t> </a:t>
            </a:r>
            <a:r>
              <a:rPr lang="en-US" sz="2000" u="sng" dirty="0" err="1" smtClean="0"/>
              <a:t>bo’lgan</a:t>
            </a:r>
            <a:r>
              <a:rPr lang="en-US" sz="2000" u="sng" dirty="0" smtClean="0"/>
              <a:t> SPID </a:t>
            </a:r>
            <a:r>
              <a:rPr lang="en-US" sz="2000" u="sng" dirty="0" err="1" smtClean="0"/>
              <a:t>bilan</a:t>
            </a:r>
            <a:r>
              <a:rPr lang="en-US" sz="2000" u="sng" dirty="0" smtClean="0"/>
              <a:t> </a:t>
            </a:r>
            <a:r>
              <a:rPr lang="en-US" sz="2000" u="sng" dirty="0" err="1" smtClean="0"/>
              <a:t>kasallangan</a:t>
            </a:r>
            <a:r>
              <a:rPr lang="en-US" sz="2000" u="sng" dirty="0" smtClean="0"/>
              <a:t> </a:t>
            </a:r>
            <a:r>
              <a:rPr lang="en-US" sz="2000" u="sng" dirty="0" err="1" smtClean="0"/>
              <a:t>bolalarga</a:t>
            </a:r>
            <a:r>
              <a:rPr lang="en-US" sz="2000" u="sng" dirty="0" smtClean="0"/>
              <a:t> </a:t>
            </a:r>
            <a:r>
              <a:rPr lang="en-US" sz="2000" u="sng" dirty="0" err="1" smtClean="0"/>
              <a:t>qarovchilar</a:t>
            </a:r>
            <a:r>
              <a:rPr lang="en-US" sz="2000" u="sng" dirty="0" smtClean="0"/>
              <a:t> </a:t>
            </a:r>
            <a:r>
              <a:rPr lang="en-US" sz="2000" u="sng" dirty="0" err="1" smtClean="0"/>
              <a:t>va</a:t>
            </a:r>
            <a:r>
              <a:rPr lang="en-US" sz="2000" u="sng" dirty="0" smtClean="0"/>
              <a:t> </a:t>
            </a:r>
            <a:r>
              <a:rPr lang="en-US" sz="2000" u="sng" dirty="0" err="1" smtClean="0"/>
              <a:t>shu</a:t>
            </a:r>
            <a:r>
              <a:rPr lang="en-US" sz="2000" u="sng" dirty="0" smtClean="0"/>
              <a:t> </a:t>
            </a:r>
            <a:r>
              <a:rPr lang="en-US" sz="2000" u="sng" dirty="0" err="1" smtClean="0"/>
              <a:t>kabilarni</a:t>
            </a:r>
            <a:r>
              <a:rPr lang="en-US" sz="2000" u="sng" dirty="0" smtClean="0"/>
              <a:t> </a:t>
            </a:r>
            <a:r>
              <a:rPr lang="en-US" sz="2000" u="sng" dirty="0" err="1" smtClean="0"/>
              <a:t>kiritilishi</a:t>
            </a:r>
            <a:r>
              <a:rPr lang="en-US" sz="2000" u="sng" dirty="0" smtClean="0"/>
              <a:t> </a:t>
            </a:r>
            <a:r>
              <a:rPr lang="en-US" sz="2000" u="sng" dirty="0" err="1" smtClean="0"/>
              <a:t>haqida</a:t>
            </a:r>
            <a:r>
              <a:rPr lang="en-US" sz="2000" u="sng" dirty="0" smtClean="0"/>
              <a:t> </a:t>
            </a:r>
            <a:r>
              <a:rPr lang="en-US" sz="2000" u="sng" dirty="0" err="1" smtClean="0"/>
              <a:t>ma’lumotlar</a:t>
            </a:r>
            <a:r>
              <a:rPr lang="en-US" sz="2000" u="sng" dirty="0" smtClean="0"/>
              <a:t> </a:t>
            </a:r>
            <a:r>
              <a:rPr lang="en-US" sz="2000" u="sng" dirty="0" err="1" smtClean="0"/>
              <a:t>keltirilgan</a:t>
            </a:r>
            <a:r>
              <a:rPr lang="en-US" sz="2000" u="sng" dirty="0" smtClean="0"/>
              <a:t>.</a:t>
            </a:r>
            <a:endParaRPr lang="ru-RU" sz="2000" u="sng" dirty="0"/>
          </a:p>
        </p:txBody>
      </p:sp>
      <p:pic>
        <p:nvPicPr>
          <p:cNvPr id="3075" name="Picture 3" descr="F:\Aholiga doir rasmlar\sy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9753" y="1333522"/>
            <a:ext cx="3912503" cy="310359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3"/>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075"/>
                                        </p:tgtEl>
                                        <p:attrNameLst>
                                          <p:attrName>style.visibility</p:attrName>
                                        </p:attrNameLst>
                                      </p:cBhvr>
                                      <p:to>
                                        <p:strVal val="visible"/>
                                      </p:to>
                                    </p:set>
                                    <p:anim calcmode="lin" valueType="num">
                                      <p:cBhvr>
                                        <p:cTn id="14" dur="500" fill="hold"/>
                                        <p:tgtEl>
                                          <p:spTgt spid="3075"/>
                                        </p:tgtEl>
                                        <p:attrNameLst>
                                          <p:attrName>ppt_w</p:attrName>
                                        </p:attrNameLst>
                                      </p:cBhvr>
                                      <p:tavLst>
                                        <p:tav tm="0">
                                          <p:val>
                                            <p:fltVal val="0"/>
                                          </p:val>
                                        </p:tav>
                                        <p:tav tm="100000">
                                          <p:val>
                                            <p:strVal val="#ppt_w"/>
                                          </p:val>
                                        </p:tav>
                                      </p:tavLst>
                                    </p:anim>
                                    <p:anim calcmode="lin" valueType="num">
                                      <p:cBhvr>
                                        <p:cTn id="15" dur="500" fill="hold"/>
                                        <p:tgtEl>
                                          <p:spTgt spid="3075"/>
                                        </p:tgtEl>
                                        <p:attrNameLst>
                                          <p:attrName>ppt_h</p:attrName>
                                        </p:attrNameLst>
                                      </p:cBhvr>
                                      <p:tavLst>
                                        <p:tav tm="0">
                                          <p:val>
                                            <p:fltVal val="0"/>
                                          </p:val>
                                        </p:tav>
                                        <p:tav tm="100000">
                                          <p:val>
                                            <p:strVal val="#ppt_h"/>
                                          </p:val>
                                        </p:tav>
                                      </p:tavLst>
                                    </p:anim>
                                    <p:animEffect transition="in" filter="fade">
                                      <p:cBhvr>
                                        <p:cTn id="16"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Выноска-облако 3"/>
          <p:cNvSpPr/>
          <p:nvPr/>
        </p:nvSpPr>
        <p:spPr bwMode="auto">
          <a:xfrm>
            <a:off x="3635896" y="1340768"/>
            <a:ext cx="5502898" cy="4680520"/>
          </a:xfrm>
          <a:prstGeom prst="cloudCallou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en-US" sz="1100" b="1" dirty="0" err="1">
                <a:solidFill>
                  <a:schemeClr val="tx1"/>
                </a:solidFill>
                <a:latin typeface="Arial" charset="0"/>
              </a:rPr>
              <a:t>Bellarussiya</a:t>
            </a:r>
            <a:r>
              <a:rPr lang="en-US" sz="1100" b="1" dirty="0">
                <a:solidFill>
                  <a:schemeClr val="tx1"/>
                </a:solidFill>
                <a:latin typeface="Arial" charset="0"/>
              </a:rPr>
              <a:t> </a:t>
            </a:r>
            <a:r>
              <a:rPr lang="en-US" sz="1100" b="1" dirty="0" err="1">
                <a:solidFill>
                  <a:schemeClr val="tx1"/>
                </a:solidFill>
                <a:latin typeface="Arial" charset="0"/>
              </a:rPr>
              <a:t>Respublikasining</a:t>
            </a:r>
            <a:r>
              <a:rPr lang="en-US" sz="1100" b="1" dirty="0">
                <a:solidFill>
                  <a:schemeClr val="tx1"/>
                </a:solidFill>
                <a:latin typeface="Arial" charset="0"/>
              </a:rPr>
              <a:t> 2006-yil 15-iyunda </a:t>
            </a:r>
            <a:r>
              <a:rPr lang="en-US" sz="1100" b="1" dirty="0" err="1">
                <a:solidFill>
                  <a:schemeClr val="tx1"/>
                </a:solidFill>
                <a:latin typeface="Arial" charset="0"/>
              </a:rPr>
              <a:t>qabul</a:t>
            </a:r>
            <a:r>
              <a:rPr lang="en-US" sz="1100" b="1" dirty="0">
                <a:solidFill>
                  <a:schemeClr val="tx1"/>
                </a:solidFill>
                <a:latin typeface="Arial" charset="0"/>
              </a:rPr>
              <a:t> </a:t>
            </a:r>
            <a:r>
              <a:rPr lang="en-US" sz="1100" b="1" dirty="0" err="1" smtClean="0">
                <a:solidFill>
                  <a:schemeClr val="tx1"/>
                </a:solidFill>
                <a:latin typeface="Arial" charset="0"/>
              </a:rPr>
              <a:t>qilgan</a:t>
            </a:r>
            <a:endParaRPr lang="en-US" sz="1100" b="1" dirty="0" smtClean="0">
              <a:solidFill>
                <a:schemeClr val="tx1"/>
              </a:solidFill>
              <a:latin typeface="Arial" charset="0"/>
            </a:endParaRPr>
          </a:p>
          <a:p>
            <a:pPr algn="ctr" fontAlgn="base">
              <a:spcBef>
                <a:spcPct val="0"/>
              </a:spcBef>
              <a:spcAft>
                <a:spcPct val="0"/>
              </a:spcAft>
            </a:pPr>
            <a:r>
              <a:rPr lang="en-US" sz="1100" b="1" dirty="0" smtClean="0">
                <a:solidFill>
                  <a:schemeClr val="tx1"/>
                </a:solidFill>
                <a:latin typeface="Arial" charset="0"/>
              </a:rPr>
              <a:t> </a:t>
            </a:r>
            <a:r>
              <a:rPr lang="en-US" sz="1100" b="1" dirty="0">
                <a:solidFill>
                  <a:schemeClr val="tx1"/>
                </a:solidFill>
                <a:latin typeface="Arial" charset="0"/>
              </a:rPr>
              <a:t>“</a:t>
            </a:r>
            <a:r>
              <a:rPr lang="en-US" sz="1100" b="1" dirty="0" err="1">
                <a:solidFill>
                  <a:schemeClr val="tx1"/>
                </a:solidFill>
                <a:latin typeface="Arial" charset="0"/>
              </a:rPr>
              <a:t>Bellarusiya</a:t>
            </a:r>
            <a:endParaRPr lang="en-US" sz="1100" b="1" dirty="0">
              <a:solidFill>
                <a:schemeClr val="tx1"/>
              </a:solidFill>
              <a:latin typeface="Arial" charset="0"/>
            </a:endParaRPr>
          </a:p>
          <a:p>
            <a:pPr algn="ctr" fontAlgn="base">
              <a:spcBef>
                <a:spcPct val="0"/>
              </a:spcBef>
              <a:spcAft>
                <a:spcPct val="0"/>
              </a:spcAft>
            </a:pPr>
            <a:r>
              <a:rPr lang="en-US" sz="1100" b="1" dirty="0" err="1" smtClean="0">
                <a:solidFill>
                  <a:schemeClr val="tx1"/>
                </a:solidFill>
                <a:latin typeface="Arial" charset="0"/>
              </a:rPr>
              <a:t>Respublikasida</a:t>
            </a:r>
            <a:r>
              <a:rPr lang="en-US" sz="1100" b="1" dirty="0" smtClean="0">
                <a:solidFill>
                  <a:schemeClr val="tx1"/>
                </a:solidFill>
                <a:latin typeface="Arial" charset="0"/>
              </a:rPr>
              <a:t> </a:t>
            </a:r>
            <a:r>
              <a:rPr lang="en-US" sz="1100" b="1" dirty="0" err="1">
                <a:solidFill>
                  <a:schemeClr val="tx1"/>
                </a:solidFill>
                <a:latin typeface="Arial" charset="0"/>
              </a:rPr>
              <a:t>aholining</a:t>
            </a:r>
            <a:r>
              <a:rPr lang="en-US" sz="1100" b="1" dirty="0">
                <a:solidFill>
                  <a:schemeClr val="tx1"/>
                </a:solidFill>
                <a:latin typeface="Arial" charset="0"/>
              </a:rPr>
              <a:t> </a:t>
            </a:r>
            <a:r>
              <a:rPr lang="en-US" sz="1100" b="1" dirty="0" err="1">
                <a:solidFill>
                  <a:schemeClr val="tx1"/>
                </a:solidFill>
                <a:latin typeface="Arial" charset="0"/>
              </a:rPr>
              <a:t>bandligi</a:t>
            </a:r>
            <a:r>
              <a:rPr lang="en-US" sz="1100" b="1" dirty="0">
                <a:solidFill>
                  <a:schemeClr val="tx1"/>
                </a:solidFill>
                <a:latin typeface="Arial" charset="0"/>
              </a:rPr>
              <a:t> </a:t>
            </a:r>
            <a:r>
              <a:rPr lang="en-US" sz="1100" b="1" dirty="0" err="1">
                <a:solidFill>
                  <a:schemeClr val="tx1"/>
                </a:solidFill>
                <a:latin typeface="Arial" charset="0"/>
              </a:rPr>
              <a:t>to’g’risidagi</a:t>
            </a:r>
            <a:r>
              <a:rPr lang="en-US" sz="1100" b="1" dirty="0">
                <a:solidFill>
                  <a:schemeClr val="tx1"/>
                </a:solidFill>
                <a:latin typeface="Arial" charset="0"/>
              </a:rPr>
              <a:t>” </a:t>
            </a:r>
            <a:r>
              <a:rPr lang="en-US" sz="1100" b="1" dirty="0" err="1">
                <a:solidFill>
                  <a:schemeClr val="tx1"/>
                </a:solidFill>
                <a:latin typeface="Arial" charset="0"/>
              </a:rPr>
              <a:t>qonunini</a:t>
            </a:r>
            <a:r>
              <a:rPr lang="en-US" sz="1100" b="1" dirty="0">
                <a:solidFill>
                  <a:schemeClr val="tx1"/>
                </a:solidFill>
                <a:latin typeface="Arial" charset="0"/>
              </a:rPr>
              <a:t> </a:t>
            </a:r>
            <a:r>
              <a:rPr lang="en-US" sz="1100" b="1" dirty="0" err="1" smtClean="0">
                <a:solidFill>
                  <a:schemeClr val="tx1"/>
                </a:solidFill>
                <a:latin typeface="Arial" charset="0"/>
              </a:rPr>
              <a:t>keltirishimiz</a:t>
            </a:r>
            <a:endParaRPr lang="en-US" sz="1100" b="1" dirty="0" smtClean="0">
              <a:solidFill>
                <a:schemeClr val="tx1"/>
              </a:solidFill>
              <a:latin typeface="Arial" charset="0"/>
            </a:endParaRPr>
          </a:p>
          <a:p>
            <a:pPr algn="ctr" fontAlgn="base">
              <a:spcBef>
                <a:spcPct val="0"/>
              </a:spcBef>
              <a:spcAft>
                <a:spcPct val="0"/>
              </a:spcAft>
            </a:pPr>
            <a:r>
              <a:rPr lang="en-US" sz="1100" b="1" dirty="0" smtClean="0">
                <a:solidFill>
                  <a:schemeClr val="tx1"/>
                </a:solidFill>
                <a:latin typeface="Arial" charset="0"/>
              </a:rPr>
              <a:t> </a:t>
            </a:r>
            <a:r>
              <a:rPr lang="en-US" sz="1100" b="1" dirty="0" err="1">
                <a:solidFill>
                  <a:schemeClr val="tx1"/>
                </a:solidFill>
                <a:latin typeface="Arial" charset="0"/>
              </a:rPr>
              <a:t>mumkin</a:t>
            </a:r>
            <a:r>
              <a:rPr lang="en-US" sz="1100" b="1" dirty="0">
                <a:solidFill>
                  <a:schemeClr val="tx1"/>
                </a:solidFill>
                <a:latin typeface="Arial" charset="0"/>
              </a:rPr>
              <a:t>. </a:t>
            </a:r>
            <a:endParaRPr lang="ru-RU" sz="1100" b="1" dirty="0" smtClean="0">
              <a:solidFill>
                <a:schemeClr val="tx1"/>
              </a:solidFill>
              <a:latin typeface="Arial" charset="0"/>
            </a:endParaRPr>
          </a:p>
          <a:p>
            <a:pPr algn="ctr" fontAlgn="base">
              <a:spcBef>
                <a:spcPct val="0"/>
              </a:spcBef>
              <a:spcAft>
                <a:spcPct val="0"/>
              </a:spcAft>
            </a:pPr>
            <a:r>
              <a:rPr lang="en-US" sz="1100" b="1" dirty="0">
                <a:solidFill>
                  <a:schemeClr val="tx1"/>
                </a:solidFill>
                <a:latin typeface="Arial" charset="0"/>
              </a:rPr>
              <a:t>Bu </a:t>
            </a:r>
            <a:r>
              <a:rPr lang="en-US" sz="1100" b="1" dirty="0" err="1">
                <a:solidFill>
                  <a:schemeClr val="tx1"/>
                </a:solidFill>
                <a:latin typeface="Arial" charset="0"/>
              </a:rPr>
              <a:t>qonunga</a:t>
            </a:r>
            <a:r>
              <a:rPr lang="en-US" sz="1100" b="1" dirty="0">
                <a:solidFill>
                  <a:schemeClr val="tx1"/>
                </a:solidFill>
                <a:latin typeface="Arial" charset="0"/>
              </a:rPr>
              <a:t> </a:t>
            </a:r>
            <a:r>
              <a:rPr lang="en-US" sz="1100" b="1" dirty="0" err="1">
                <a:solidFill>
                  <a:schemeClr val="tx1"/>
                </a:solidFill>
                <a:latin typeface="Arial" charset="0"/>
              </a:rPr>
              <a:t>muvofiq</a:t>
            </a:r>
            <a:r>
              <a:rPr lang="en-US" sz="1100" b="1" dirty="0">
                <a:solidFill>
                  <a:schemeClr val="tx1"/>
                </a:solidFill>
                <a:latin typeface="Arial" charset="0"/>
              </a:rPr>
              <a:t> band </a:t>
            </a:r>
            <a:r>
              <a:rPr lang="en-US" sz="1100" b="1" dirty="0" err="1">
                <a:solidFill>
                  <a:schemeClr val="tx1"/>
                </a:solidFill>
                <a:latin typeface="Arial" charset="0"/>
              </a:rPr>
              <a:t>aholi</a:t>
            </a:r>
            <a:r>
              <a:rPr lang="en-US" sz="1100" b="1" dirty="0">
                <a:solidFill>
                  <a:schemeClr val="tx1"/>
                </a:solidFill>
                <a:latin typeface="Arial" charset="0"/>
              </a:rPr>
              <a:t> </a:t>
            </a:r>
            <a:r>
              <a:rPr lang="en-US" sz="1100" b="1" dirty="0" err="1">
                <a:solidFill>
                  <a:schemeClr val="tx1"/>
                </a:solidFill>
                <a:latin typeface="Arial" charset="0"/>
              </a:rPr>
              <a:t>kategoriyasiga</a:t>
            </a:r>
            <a:r>
              <a:rPr lang="en-US" sz="1100" b="1" dirty="0">
                <a:solidFill>
                  <a:schemeClr val="tx1"/>
                </a:solidFill>
                <a:latin typeface="Arial" charset="0"/>
              </a:rPr>
              <a:t> 3 </a:t>
            </a:r>
            <a:r>
              <a:rPr lang="en-US" sz="1100" b="1" dirty="0" err="1">
                <a:solidFill>
                  <a:schemeClr val="tx1"/>
                </a:solidFill>
                <a:latin typeface="Arial" charset="0"/>
              </a:rPr>
              <a:t>yoshgacha</a:t>
            </a:r>
            <a:r>
              <a:rPr lang="en-US" sz="1100" b="1" dirty="0">
                <a:solidFill>
                  <a:schemeClr val="tx1"/>
                </a:solidFill>
                <a:latin typeface="Arial" charset="0"/>
              </a:rPr>
              <a:t> </a:t>
            </a:r>
            <a:r>
              <a:rPr lang="en-US" sz="1100" b="1" dirty="0" err="1" smtClean="0">
                <a:solidFill>
                  <a:schemeClr val="tx1"/>
                </a:solidFill>
                <a:latin typeface="Arial" charset="0"/>
              </a:rPr>
              <a:t>bo’lgan</a:t>
            </a:r>
            <a:endParaRPr lang="en-US" sz="1100" b="1" dirty="0" smtClean="0">
              <a:solidFill>
                <a:schemeClr val="tx1"/>
              </a:solidFill>
              <a:latin typeface="Arial" charset="0"/>
            </a:endParaRPr>
          </a:p>
          <a:p>
            <a:pPr algn="ctr" fontAlgn="base">
              <a:spcBef>
                <a:spcPct val="0"/>
              </a:spcBef>
              <a:spcAft>
                <a:spcPct val="0"/>
              </a:spcAft>
            </a:pPr>
            <a:r>
              <a:rPr lang="en-US" sz="1100" b="1" dirty="0" smtClean="0">
                <a:solidFill>
                  <a:schemeClr val="tx1"/>
                </a:solidFill>
                <a:latin typeface="Arial" charset="0"/>
              </a:rPr>
              <a:t> </a:t>
            </a:r>
            <a:r>
              <a:rPr lang="en-US" sz="1100" b="1" dirty="0" err="1">
                <a:solidFill>
                  <a:schemeClr val="tx1"/>
                </a:solidFill>
                <a:latin typeface="Arial" charset="0"/>
              </a:rPr>
              <a:t>bolalarga</a:t>
            </a:r>
            <a:r>
              <a:rPr lang="en-US" sz="1100" b="1" dirty="0">
                <a:solidFill>
                  <a:schemeClr val="tx1"/>
                </a:solidFill>
                <a:latin typeface="Arial" charset="0"/>
              </a:rPr>
              <a:t> </a:t>
            </a:r>
          </a:p>
          <a:p>
            <a:pPr algn="ctr" fontAlgn="base">
              <a:spcBef>
                <a:spcPct val="0"/>
              </a:spcBef>
              <a:spcAft>
                <a:spcPct val="0"/>
              </a:spcAft>
            </a:pPr>
            <a:r>
              <a:rPr lang="en-US" sz="1100" b="1" dirty="0" err="1">
                <a:solidFill>
                  <a:schemeClr val="tx1"/>
                </a:solidFill>
                <a:latin typeface="Arial" charset="0"/>
              </a:rPr>
              <a:t>qarovchilar</a:t>
            </a:r>
            <a:r>
              <a:rPr lang="en-US" sz="1100" b="1" dirty="0">
                <a:solidFill>
                  <a:schemeClr val="tx1"/>
                </a:solidFill>
                <a:latin typeface="Arial" charset="0"/>
              </a:rPr>
              <a:t>, 18 </a:t>
            </a:r>
            <a:r>
              <a:rPr lang="en-US" sz="1100" b="1" dirty="0" err="1">
                <a:solidFill>
                  <a:schemeClr val="tx1"/>
                </a:solidFill>
                <a:latin typeface="Arial" charset="0"/>
              </a:rPr>
              <a:t>yoshgacha</a:t>
            </a:r>
            <a:r>
              <a:rPr lang="en-US" sz="1100" b="1" dirty="0">
                <a:solidFill>
                  <a:schemeClr val="tx1"/>
                </a:solidFill>
                <a:latin typeface="Arial" charset="0"/>
              </a:rPr>
              <a:t> </a:t>
            </a:r>
            <a:r>
              <a:rPr lang="en-US" sz="1100" b="1" dirty="0" err="1">
                <a:solidFill>
                  <a:schemeClr val="tx1"/>
                </a:solidFill>
                <a:latin typeface="Arial" charset="0"/>
              </a:rPr>
              <a:t>bo’lgan</a:t>
            </a:r>
            <a:r>
              <a:rPr lang="en-US" sz="1100" b="1" dirty="0">
                <a:solidFill>
                  <a:schemeClr val="tx1"/>
                </a:solidFill>
                <a:latin typeface="Arial" charset="0"/>
              </a:rPr>
              <a:t> </a:t>
            </a:r>
            <a:r>
              <a:rPr lang="en-US" sz="1100" b="1" dirty="0" err="1">
                <a:solidFill>
                  <a:schemeClr val="tx1"/>
                </a:solidFill>
                <a:latin typeface="Arial" charset="0"/>
              </a:rPr>
              <a:t>nogiron</a:t>
            </a:r>
            <a:r>
              <a:rPr lang="en-US" sz="1100" b="1" dirty="0">
                <a:solidFill>
                  <a:schemeClr val="tx1"/>
                </a:solidFill>
                <a:latin typeface="Arial" charset="0"/>
              </a:rPr>
              <a:t> </a:t>
            </a:r>
            <a:r>
              <a:rPr lang="en-US" sz="1100" b="1" dirty="0" err="1">
                <a:solidFill>
                  <a:schemeClr val="tx1"/>
                </a:solidFill>
                <a:latin typeface="Arial" charset="0"/>
              </a:rPr>
              <a:t>bolalarga</a:t>
            </a:r>
            <a:r>
              <a:rPr lang="en-US" sz="1100" b="1" dirty="0">
                <a:solidFill>
                  <a:schemeClr val="tx1"/>
                </a:solidFill>
                <a:latin typeface="Arial" charset="0"/>
              </a:rPr>
              <a:t> </a:t>
            </a:r>
            <a:r>
              <a:rPr lang="en-US" sz="1100" b="1" dirty="0" err="1" smtClean="0">
                <a:solidFill>
                  <a:schemeClr val="tx1"/>
                </a:solidFill>
                <a:latin typeface="Arial" charset="0"/>
              </a:rPr>
              <a:t>qarovchilar</a:t>
            </a:r>
            <a:endParaRPr lang="en-US" sz="1100" b="1" dirty="0" smtClean="0">
              <a:solidFill>
                <a:schemeClr val="tx1"/>
              </a:solidFill>
              <a:latin typeface="Arial" charset="0"/>
            </a:endParaRPr>
          </a:p>
          <a:p>
            <a:pPr algn="ctr" fontAlgn="base">
              <a:spcBef>
                <a:spcPct val="0"/>
              </a:spcBef>
              <a:spcAft>
                <a:spcPct val="0"/>
              </a:spcAft>
            </a:pPr>
            <a:r>
              <a:rPr lang="en-US" sz="1100" b="1" dirty="0" smtClean="0">
                <a:solidFill>
                  <a:schemeClr val="tx1"/>
                </a:solidFill>
                <a:latin typeface="Arial" charset="0"/>
              </a:rPr>
              <a:t> </a:t>
            </a:r>
            <a:r>
              <a:rPr lang="en-US" sz="1100" b="1" dirty="0" err="1">
                <a:solidFill>
                  <a:schemeClr val="tx1"/>
                </a:solidFill>
                <a:latin typeface="Arial" charset="0"/>
              </a:rPr>
              <a:t>va</a:t>
            </a:r>
            <a:r>
              <a:rPr lang="en-US" sz="1100" b="1" dirty="0">
                <a:solidFill>
                  <a:schemeClr val="tx1"/>
                </a:solidFill>
                <a:latin typeface="Arial" charset="0"/>
              </a:rPr>
              <a:t> </a:t>
            </a:r>
            <a:r>
              <a:rPr lang="en-US" sz="1100" b="1" dirty="0" err="1">
                <a:solidFill>
                  <a:schemeClr val="tx1"/>
                </a:solidFill>
                <a:latin typeface="Arial" charset="0"/>
              </a:rPr>
              <a:t>hamda</a:t>
            </a:r>
            <a:r>
              <a:rPr lang="en-US" sz="1100" b="1" dirty="0">
                <a:solidFill>
                  <a:schemeClr val="tx1"/>
                </a:solidFill>
                <a:latin typeface="Arial" charset="0"/>
              </a:rPr>
              <a:t> 18 </a:t>
            </a:r>
          </a:p>
          <a:p>
            <a:pPr algn="ctr" fontAlgn="base">
              <a:spcBef>
                <a:spcPct val="0"/>
              </a:spcBef>
              <a:spcAft>
                <a:spcPct val="0"/>
              </a:spcAft>
            </a:pPr>
            <a:r>
              <a:rPr lang="en-US" sz="1100" b="1" dirty="0" err="1">
                <a:solidFill>
                  <a:schemeClr val="tx1"/>
                </a:solidFill>
                <a:latin typeface="Arial" charset="0"/>
              </a:rPr>
              <a:t>yoshgacha</a:t>
            </a:r>
            <a:r>
              <a:rPr lang="en-US" sz="1100" b="1" dirty="0">
                <a:solidFill>
                  <a:schemeClr val="tx1"/>
                </a:solidFill>
                <a:latin typeface="Arial" charset="0"/>
              </a:rPr>
              <a:t> </a:t>
            </a:r>
            <a:r>
              <a:rPr lang="en-US" sz="1100" b="1" dirty="0" err="1">
                <a:solidFill>
                  <a:schemeClr val="tx1"/>
                </a:solidFill>
                <a:latin typeface="Arial" charset="0"/>
              </a:rPr>
              <a:t>bo’lgan</a:t>
            </a:r>
            <a:r>
              <a:rPr lang="en-US" sz="1100" b="1" dirty="0">
                <a:solidFill>
                  <a:schemeClr val="tx1"/>
                </a:solidFill>
                <a:latin typeface="Arial" charset="0"/>
              </a:rPr>
              <a:t> SPID </a:t>
            </a:r>
            <a:r>
              <a:rPr lang="en-US" sz="1100" b="1" dirty="0" err="1">
                <a:solidFill>
                  <a:schemeClr val="tx1"/>
                </a:solidFill>
                <a:latin typeface="Arial" charset="0"/>
              </a:rPr>
              <a:t>bilan</a:t>
            </a:r>
            <a:r>
              <a:rPr lang="en-US" sz="1100" b="1" dirty="0">
                <a:solidFill>
                  <a:schemeClr val="tx1"/>
                </a:solidFill>
                <a:latin typeface="Arial" charset="0"/>
              </a:rPr>
              <a:t> </a:t>
            </a:r>
            <a:r>
              <a:rPr lang="en-US" sz="1100" b="1" dirty="0" err="1">
                <a:solidFill>
                  <a:schemeClr val="tx1"/>
                </a:solidFill>
                <a:latin typeface="Arial" charset="0"/>
              </a:rPr>
              <a:t>kasallangan</a:t>
            </a:r>
            <a:r>
              <a:rPr lang="en-US" sz="1100" b="1" dirty="0">
                <a:solidFill>
                  <a:schemeClr val="tx1"/>
                </a:solidFill>
                <a:latin typeface="Arial" charset="0"/>
              </a:rPr>
              <a:t> </a:t>
            </a:r>
            <a:r>
              <a:rPr lang="en-US" sz="1100" b="1" dirty="0" err="1">
                <a:solidFill>
                  <a:schemeClr val="tx1"/>
                </a:solidFill>
                <a:latin typeface="Arial" charset="0"/>
              </a:rPr>
              <a:t>bolalarga</a:t>
            </a:r>
            <a:r>
              <a:rPr lang="en-US" sz="1100" b="1" dirty="0">
                <a:solidFill>
                  <a:schemeClr val="tx1"/>
                </a:solidFill>
                <a:latin typeface="Arial" charset="0"/>
              </a:rPr>
              <a:t> </a:t>
            </a:r>
            <a:r>
              <a:rPr lang="en-US" sz="1100" b="1" dirty="0" err="1">
                <a:solidFill>
                  <a:schemeClr val="tx1"/>
                </a:solidFill>
                <a:latin typeface="Arial" charset="0"/>
              </a:rPr>
              <a:t>qarovchilar</a:t>
            </a:r>
            <a:r>
              <a:rPr lang="en-US" sz="1100" b="1" dirty="0">
                <a:solidFill>
                  <a:schemeClr val="tx1"/>
                </a:solidFill>
                <a:latin typeface="Arial" charset="0"/>
              </a:rPr>
              <a:t> </a:t>
            </a:r>
            <a:r>
              <a:rPr lang="en-US" sz="1100" b="1" dirty="0" err="1" smtClean="0">
                <a:solidFill>
                  <a:schemeClr val="tx1"/>
                </a:solidFill>
                <a:latin typeface="Arial" charset="0"/>
              </a:rPr>
              <a:t>va</a:t>
            </a:r>
            <a:endParaRPr lang="en-US" sz="1100" b="1" dirty="0" smtClean="0">
              <a:solidFill>
                <a:schemeClr val="tx1"/>
              </a:solidFill>
              <a:latin typeface="Arial" charset="0"/>
            </a:endParaRPr>
          </a:p>
          <a:p>
            <a:pPr algn="ctr" fontAlgn="base">
              <a:spcBef>
                <a:spcPct val="0"/>
              </a:spcBef>
              <a:spcAft>
                <a:spcPct val="0"/>
              </a:spcAft>
            </a:pPr>
            <a:r>
              <a:rPr lang="en-US" sz="1100" b="1" dirty="0" smtClean="0">
                <a:solidFill>
                  <a:schemeClr val="tx1"/>
                </a:solidFill>
                <a:latin typeface="Arial" charset="0"/>
              </a:rPr>
              <a:t> </a:t>
            </a:r>
            <a:r>
              <a:rPr lang="en-US" sz="1100" b="1" dirty="0" err="1">
                <a:solidFill>
                  <a:schemeClr val="tx1"/>
                </a:solidFill>
                <a:latin typeface="Arial" charset="0"/>
              </a:rPr>
              <a:t>shu</a:t>
            </a:r>
            <a:r>
              <a:rPr lang="en-US" sz="1100" b="1" dirty="0">
                <a:solidFill>
                  <a:schemeClr val="tx1"/>
                </a:solidFill>
                <a:latin typeface="Arial" charset="0"/>
              </a:rPr>
              <a:t> </a:t>
            </a:r>
            <a:r>
              <a:rPr lang="en-US" sz="1100" b="1" dirty="0" err="1">
                <a:solidFill>
                  <a:schemeClr val="tx1"/>
                </a:solidFill>
                <a:latin typeface="Arial" charset="0"/>
              </a:rPr>
              <a:t>kabilarni</a:t>
            </a:r>
            <a:r>
              <a:rPr lang="en-US" sz="1100" b="1" dirty="0">
                <a:solidFill>
                  <a:schemeClr val="tx1"/>
                </a:solidFill>
                <a:latin typeface="Arial" charset="0"/>
              </a:rPr>
              <a:t> </a:t>
            </a:r>
          </a:p>
          <a:p>
            <a:pPr algn="ctr" fontAlgn="base">
              <a:spcBef>
                <a:spcPct val="0"/>
              </a:spcBef>
              <a:spcAft>
                <a:spcPct val="0"/>
              </a:spcAft>
            </a:pPr>
            <a:r>
              <a:rPr lang="en-US" sz="1100" b="1" dirty="0" err="1">
                <a:solidFill>
                  <a:schemeClr val="tx1"/>
                </a:solidFill>
                <a:latin typeface="Arial" charset="0"/>
              </a:rPr>
              <a:t>kiritilishi</a:t>
            </a:r>
            <a:r>
              <a:rPr lang="en-US" sz="1100" b="1" dirty="0">
                <a:solidFill>
                  <a:schemeClr val="tx1"/>
                </a:solidFill>
                <a:latin typeface="Arial" charset="0"/>
              </a:rPr>
              <a:t> </a:t>
            </a:r>
            <a:r>
              <a:rPr lang="en-US" sz="1100" b="1" dirty="0" err="1">
                <a:solidFill>
                  <a:schemeClr val="tx1"/>
                </a:solidFill>
                <a:latin typeface="Arial" charset="0"/>
              </a:rPr>
              <a:t>haqida</a:t>
            </a:r>
            <a:r>
              <a:rPr lang="en-US" sz="1100" b="1" dirty="0">
                <a:solidFill>
                  <a:schemeClr val="tx1"/>
                </a:solidFill>
                <a:latin typeface="Arial" charset="0"/>
              </a:rPr>
              <a:t> </a:t>
            </a:r>
            <a:r>
              <a:rPr lang="en-US" sz="1100" b="1" dirty="0" err="1">
                <a:solidFill>
                  <a:schemeClr val="tx1"/>
                </a:solidFill>
                <a:latin typeface="Arial" charset="0"/>
              </a:rPr>
              <a:t>ma’lumotlar</a:t>
            </a:r>
            <a:r>
              <a:rPr lang="en-US" sz="1100" b="1" dirty="0">
                <a:solidFill>
                  <a:schemeClr val="tx1"/>
                </a:solidFill>
                <a:latin typeface="Arial" charset="0"/>
              </a:rPr>
              <a:t> </a:t>
            </a:r>
            <a:r>
              <a:rPr lang="en-US" sz="1100" b="1" dirty="0" err="1">
                <a:solidFill>
                  <a:schemeClr val="tx1"/>
                </a:solidFill>
                <a:latin typeface="Arial" charset="0"/>
              </a:rPr>
              <a:t>keltirilgan</a:t>
            </a:r>
            <a:r>
              <a:rPr lang="en-US" sz="1100" b="1" dirty="0">
                <a:solidFill>
                  <a:schemeClr val="tx1"/>
                </a:solidFill>
                <a:latin typeface="Arial" charset="0"/>
              </a:rPr>
              <a:t>. </a:t>
            </a:r>
            <a:endParaRPr kumimoji="0" lang="ru-RU" sz="1100" b="1" i="0" u="none" strike="noStrike" cap="none" normalizeH="0" baseline="0" dirty="0" smtClean="0">
              <a:ln>
                <a:noFill/>
              </a:ln>
              <a:solidFill>
                <a:schemeClr val="tx1"/>
              </a:solidFill>
              <a:effectLst/>
              <a:latin typeface="Arial" charset="0"/>
            </a:endParaRPr>
          </a:p>
        </p:txBody>
      </p:sp>
      <p:pic>
        <p:nvPicPr>
          <p:cNvPr id="2050" name="Picture 2" descr="F:\Aholiga doir rasmlar\shutterstock_251596087-750x5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1340768"/>
            <a:ext cx="3672409" cy="396044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pic>
        <p:nvPicPr>
          <p:cNvPr id="5" name="Picture 6"/>
          <p:cNvPicPr>
            <a:picLocks noChangeAspect="1" noChangeArrowheads="1"/>
          </p:cNvPicPr>
          <p:nvPr/>
        </p:nvPicPr>
        <p:blipFill>
          <a:blip r:embed="rId3"/>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Прямая соединительная линия 3"/>
          <p:cNvCxnSpPr/>
          <p:nvPr/>
        </p:nvCxnSpPr>
        <p:spPr bwMode="auto">
          <a:xfrm>
            <a:off x="4696592" y="2060848"/>
            <a:ext cx="914400" cy="914400"/>
          </a:xfrm>
          <a:prstGeom prst="line">
            <a:avLst/>
          </a:pr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cxnSp>
      <p:sp>
        <p:nvSpPr>
          <p:cNvPr id="5" name="Скругленная прямоугольная выноска 4"/>
          <p:cNvSpPr/>
          <p:nvPr/>
        </p:nvSpPr>
        <p:spPr bwMode="auto">
          <a:xfrm>
            <a:off x="4283968" y="1124744"/>
            <a:ext cx="4680520" cy="4824536"/>
          </a:xfrm>
          <a:prstGeom prst="wedgeRoundRectCallout">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none" lIns="91440" tIns="45720" rIns="91440" bIns="45720" numCol="1" rtlCol="0" anchor="ctr" anchorCtr="0" compatLnSpc="1">
            <a:prstTxWarp prst="textNoShape">
              <a:avLst/>
            </a:prstTxWarp>
          </a:bodyPr>
          <a:lstStyle/>
          <a:p>
            <a:r>
              <a:rPr lang="en-US" sz="2000" dirty="0">
                <a:solidFill>
                  <a:schemeClr val="tx1"/>
                </a:solidFill>
                <a:latin typeface="Arial" charset="0"/>
              </a:rPr>
              <a:t>Bu </a:t>
            </a:r>
            <a:r>
              <a:rPr lang="en-US" sz="2000" dirty="0" err="1">
                <a:solidFill>
                  <a:schemeClr val="tx1"/>
                </a:solidFill>
                <a:latin typeface="Arial" charset="0"/>
              </a:rPr>
              <a:t>qonunga</a:t>
            </a:r>
            <a:r>
              <a:rPr lang="en-US" sz="2000" dirty="0">
                <a:solidFill>
                  <a:schemeClr val="tx1"/>
                </a:solidFill>
                <a:latin typeface="Arial" charset="0"/>
              </a:rPr>
              <a:t> </a:t>
            </a:r>
            <a:r>
              <a:rPr lang="en-US" sz="2000" dirty="0" err="1">
                <a:solidFill>
                  <a:schemeClr val="tx1"/>
                </a:solidFill>
                <a:latin typeface="Arial" charset="0"/>
              </a:rPr>
              <a:t>muvofiq</a:t>
            </a:r>
            <a:r>
              <a:rPr lang="en-US" sz="2000" dirty="0">
                <a:solidFill>
                  <a:schemeClr val="tx1"/>
                </a:solidFill>
                <a:latin typeface="Arial" charset="0"/>
              </a:rPr>
              <a:t> band </a:t>
            </a:r>
            <a:r>
              <a:rPr lang="en-US" sz="2000" dirty="0" err="1">
                <a:solidFill>
                  <a:schemeClr val="tx1"/>
                </a:solidFill>
                <a:latin typeface="Arial" charset="0"/>
              </a:rPr>
              <a:t>aholi</a:t>
            </a:r>
            <a:r>
              <a:rPr lang="en-US" sz="2000" dirty="0">
                <a:solidFill>
                  <a:schemeClr val="tx1"/>
                </a:solidFill>
                <a:latin typeface="Arial" charset="0"/>
              </a:rPr>
              <a:t> </a:t>
            </a:r>
            <a:endParaRPr lang="en-US" sz="2000" dirty="0" smtClean="0">
              <a:solidFill>
                <a:schemeClr val="tx1"/>
              </a:solidFill>
              <a:latin typeface="Arial" charset="0"/>
            </a:endParaRPr>
          </a:p>
          <a:p>
            <a:r>
              <a:rPr lang="en-US" sz="2000" dirty="0" smtClean="0">
                <a:solidFill>
                  <a:schemeClr val="tx1"/>
                </a:solidFill>
                <a:latin typeface="Arial" charset="0"/>
              </a:rPr>
              <a:t>kategoriyasiga3 </a:t>
            </a:r>
            <a:r>
              <a:rPr lang="en-US" sz="2000" dirty="0" err="1">
                <a:solidFill>
                  <a:schemeClr val="tx1"/>
                </a:solidFill>
                <a:latin typeface="Arial" charset="0"/>
              </a:rPr>
              <a:t>yoshgacha</a:t>
            </a:r>
            <a:r>
              <a:rPr lang="en-US" sz="2000" dirty="0">
                <a:solidFill>
                  <a:schemeClr val="tx1"/>
                </a:solidFill>
                <a:latin typeface="Arial" charset="0"/>
              </a:rPr>
              <a:t> </a:t>
            </a:r>
            <a:r>
              <a:rPr lang="en-US" sz="2000" dirty="0" err="1" smtClean="0">
                <a:solidFill>
                  <a:schemeClr val="tx1"/>
                </a:solidFill>
                <a:latin typeface="Arial" charset="0"/>
              </a:rPr>
              <a:t>bo’lgan</a:t>
            </a:r>
            <a:endParaRPr lang="en-US" sz="2000" dirty="0" smtClean="0">
              <a:solidFill>
                <a:schemeClr val="tx1"/>
              </a:solidFill>
              <a:latin typeface="Arial" charset="0"/>
            </a:endParaRPr>
          </a:p>
          <a:p>
            <a:r>
              <a:rPr lang="en-US" sz="2000" dirty="0" err="1" smtClean="0">
                <a:solidFill>
                  <a:schemeClr val="tx1"/>
                </a:solidFill>
                <a:latin typeface="Arial" charset="0"/>
              </a:rPr>
              <a:t>bolalarga</a:t>
            </a:r>
            <a:r>
              <a:rPr lang="en-US" sz="2000" dirty="0" smtClean="0">
                <a:solidFill>
                  <a:schemeClr val="tx1"/>
                </a:solidFill>
                <a:latin typeface="Arial" charset="0"/>
              </a:rPr>
              <a:t> </a:t>
            </a:r>
            <a:r>
              <a:rPr lang="en-US" sz="2000" dirty="0" err="1" smtClean="0">
                <a:solidFill>
                  <a:schemeClr val="tx1"/>
                </a:solidFill>
                <a:latin typeface="Arial" charset="0"/>
              </a:rPr>
              <a:t>qarovchilar</a:t>
            </a:r>
            <a:r>
              <a:rPr lang="en-US" sz="2000" dirty="0">
                <a:solidFill>
                  <a:schemeClr val="tx1"/>
                </a:solidFill>
                <a:latin typeface="Arial" charset="0"/>
              </a:rPr>
              <a:t>, 18 </a:t>
            </a:r>
            <a:r>
              <a:rPr lang="en-US" sz="2000" dirty="0" err="1">
                <a:solidFill>
                  <a:schemeClr val="tx1"/>
                </a:solidFill>
                <a:latin typeface="Arial" charset="0"/>
              </a:rPr>
              <a:t>yoshgacha</a:t>
            </a:r>
            <a:r>
              <a:rPr lang="en-US" sz="2000" dirty="0">
                <a:solidFill>
                  <a:schemeClr val="tx1"/>
                </a:solidFill>
                <a:latin typeface="Arial" charset="0"/>
              </a:rPr>
              <a:t> </a:t>
            </a:r>
            <a:endParaRPr lang="en-US" sz="2000" dirty="0" smtClean="0">
              <a:solidFill>
                <a:schemeClr val="tx1"/>
              </a:solidFill>
              <a:latin typeface="Arial" charset="0"/>
            </a:endParaRPr>
          </a:p>
          <a:p>
            <a:r>
              <a:rPr lang="en-US" sz="2000" dirty="0" err="1" smtClean="0">
                <a:solidFill>
                  <a:schemeClr val="tx1"/>
                </a:solidFill>
                <a:latin typeface="Arial" charset="0"/>
              </a:rPr>
              <a:t>bo’lgan</a:t>
            </a:r>
            <a:r>
              <a:rPr lang="en-US" sz="2000" dirty="0" smtClean="0">
                <a:solidFill>
                  <a:schemeClr val="tx1"/>
                </a:solidFill>
                <a:latin typeface="Arial" charset="0"/>
              </a:rPr>
              <a:t> </a:t>
            </a:r>
            <a:r>
              <a:rPr lang="en-US" sz="2000" dirty="0" err="1" smtClean="0">
                <a:solidFill>
                  <a:schemeClr val="tx1"/>
                </a:solidFill>
                <a:latin typeface="Arial" charset="0"/>
              </a:rPr>
              <a:t>nogironbolalarga</a:t>
            </a:r>
            <a:r>
              <a:rPr lang="en-US" sz="2000" dirty="0" smtClean="0">
                <a:solidFill>
                  <a:schemeClr val="tx1"/>
                </a:solidFill>
                <a:latin typeface="Arial" charset="0"/>
              </a:rPr>
              <a:t> </a:t>
            </a:r>
            <a:r>
              <a:rPr lang="en-US" sz="2000" dirty="0" err="1" smtClean="0">
                <a:solidFill>
                  <a:schemeClr val="tx1"/>
                </a:solidFill>
                <a:latin typeface="Arial" charset="0"/>
              </a:rPr>
              <a:t>qarovchilar</a:t>
            </a:r>
            <a:endParaRPr lang="en-US" sz="2000" dirty="0" smtClean="0">
              <a:solidFill>
                <a:schemeClr val="tx1"/>
              </a:solidFill>
              <a:latin typeface="Arial" charset="0"/>
            </a:endParaRPr>
          </a:p>
          <a:p>
            <a:r>
              <a:rPr lang="en-US" sz="2000" dirty="0" err="1" smtClean="0">
                <a:solidFill>
                  <a:schemeClr val="tx1"/>
                </a:solidFill>
                <a:latin typeface="Arial" charset="0"/>
              </a:rPr>
              <a:t>va</a:t>
            </a:r>
            <a:r>
              <a:rPr lang="en-US" sz="2000" dirty="0" smtClean="0">
                <a:solidFill>
                  <a:schemeClr val="tx1"/>
                </a:solidFill>
                <a:latin typeface="Arial" charset="0"/>
              </a:rPr>
              <a:t> </a:t>
            </a:r>
            <a:r>
              <a:rPr lang="en-US" sz="2000" dirty="0" err="1">
                <a:solidFill>
                  <a:schemeClr val="tx1"/>
                </a:solidFill>
                <a:latin typeface="Arial" charset="0"/>
              </a:rPr>
              <a:t>hamda</a:t>
            </a:r>
            <a:r>
              <a:rPr lang="en-US" sz="2000" dirty="0">
                <a:solidFill>
                  <a:schemeClr val="tx1"/>
                </a:solidFill>
                <a:latin typeface="Arial" charset="0"/>
              </a:rPr>
              <a:t> 18 </a:t>
            </a:r>
          </a:p>
          <a:p>
            <a:r>
              <a:rPr lang="en-US" sz="2000" dirty="0" err="1">
                <a:solidFill>
                  <a:schemeClr val="tx1"/>
                </a:solidFill>
                <a:latin typeface="Arial" charset="0"/>
              </a:rPr>
              <a:t>yoshgacha</a:t>
            </a:r>
            <a:r>
              <a:rPr lang="en-US" sz="2000" dirty="0">
                <a:solidFill>
                  <a:schemeClr val="tx1"/>
                </a:solidFill>
                <a:latin typeface="Arial" charset="0"/>
              </a:rPr>
              <a:t> </a:t>
            </a:r>
            <a:r>
              <a:rPr lang="en-US" sz="2000" dirty="0" err="1">
                <a:solidFill>
                  <a:schemeClr val="tx1"/>
                </a:solidFill>
                <a:latin typeface="Arial" charset="0"/>
              </a:rPr>
              <a:t>bo’lgan</a:t>
            </a:r>
            <a:r>
              <a:rPr lang="en-US" sz="2000" dirty="0">
                <a:solidFill>
                  <a:schemeClr val="tx1"/>
                </a:solidFill>
                <a:latin typeface="Arial" charset="0"/>
              </a:rPr>
              <a:t> SPID </a:t>
            </a:r>
            <a:r>
              <a:rPr lang="en-US" sz="2000" dirty="0" err="1" smtClean="0">
                <a:solidFill>
                  <a:schemeClr val="tx1"/>
                </a:solidFill>
                <a:latin typeface="Arial" charset="0"/>
              </a:rPr>
              <a:t>bilan</a:t>
            </a:r>
            <a:endParaRPr lang="en-US" sz="2000" dirty="0" smtClean="0">
              <a:solidFill>
                <a:schemeClr val="tx1"/>
              </a:solidFill>
              <a:latin typeface="Arial" charset="0"/>
            </a:endParaRPr>
          </a:p>
          <a:p>
            <a:r>
              <a:rPr lang="en-US" sz="2000" dirty="0" err="1" smtClean="0">
                <a:solidFill>
                  <a:schemeClr val="tx1"/>
                </a:solidFill>
                <a:latin typeface="Arial" charset="0"/>
              </a:rPr>
              <a:t>Kasallangan</a:t>
            </a:r>
            <a:r>
              <a:rPr lang="en-US" sz="2000" dirty="0" smtClean="0">
                <a:solidFill>
                  <a:schemeClr val="tx1"/>
                </a:solidFill>
                <a:latin typeface="Arial" charset="0"/>
              </a:rPr>
              <a:t> </a:t>
            </a:r>
            <a:r>
              <a:rPr lang="en-US" sz="2000" dirty="0" err="1" smtClean="0">
                <a:solidFill>
                  <a:schemeClr val="tx1"/>
                </a:solidFill>
                <a:latin typeface="Arial" charset="0"/>
              </a:rPr>
              <a:t>bolalarga</a:t>
            </a:r>
            <a:r>
              <a:rPr lang="en-US" sz="2000" dirty="0" smtClean="0">
                <a:solidFill>
                  <a:schemeClr val="tx1"/>
                </a:solidFill>
                <a:latin typeface="Arial" charset="0"/>
              </a:rPr>
              <a:t> </a:t>
            </a:r>
            <a:r>
              <a:rPr lang="en-US" sz="2000" dirty="0" err="1" smtClean="0">
                <a:solidFill>
                  <a:schemeClr val="tx1"/>
                </a:solidFill>
                <a:latin typeface="Arial" charset="0"/>
              </a:rPr>
              <a:t>qarovchilar</a:t>
            </a:r>
            <a:endParaRPr lang="en-US" sz="2000" dirty="0" smtClean="0">
              <a:solidFill>
                <a:schemeClr val="tx1"/>
              </a:solidFill>
              <a:latin typeface="Arial" charset="0"/>
            </a:endParaRPr>
          </a:p>
          <a:p>
            <a:r>
              <a:rPr lang="en-US" sz="2000" dirty="0" err="1" smtClean="0">
                <a:solidFill>
                  <a:schemeClr val="tx1"/>
                </a:solidFill>
                <a:latin typeface="Arial" charset="0"/>
              </a:rPr>
              <a:t>va</a:t>
            </a:r>
            <a:r>
              <a:rPr lang="en-US" sz="2000" dirty="0" smtClean="0">
                <a:solidFill>
                  <a:schemeClr val="tx1"/>
                </a:solidFill>
                <a:latin typeface="Arial" charset="0"/>
              </a:rPr>
              <a:t> </a:t>
            </a:r>
            <a:r>
              <a:rPr lang="en-US" sz="2000" dirty="0" err="1">
                <a:solidFill>
                  <a:schemeClr val="tx1"/>
                </a:solidFill>
                <a:latin typeface="Arial" charset="0"/>
              </a:rPr>
              <a:t>shu</a:t>
            </a:r>
            <a:r>
              <a:rPr lang="en-US" sz="2000" dirty="0">
                <a:solidFill>
                  <a:schemeClr val="tx1"/>
                </a:solidFill>
                <a:latin typeface="Arial" charset="0"/>
              </a:rPr>
              <a:t> </a:t>
            </a:r>
            <a:r>
              <a:rPr lang="en-US" sz="2000" dirty="0" err="1">
                <a:solidFill>
                  <a:schemeClr val="tx1"/>
                </a:solidFill>
                <a:latin typeface="Arial" charset="0"/>
              </a:rPr>
              <a:t>kabilarni</a:t>
            </a:r>
            <a:r>
              <a:rPr lang="en-US" sz="2000" dirty="0">
                <a:solidFill>
                  <a:schemeClr val="tx1"/>
                </a:solidFill>
                <a:latin typeface="Arial" charset="0"/>
              </a:rPr>
              <a:t> </a:t>
            </a:r>
          </a:p>
          <a:p>
            <a:r>
              <a:rPr lang="en-US" sz="2000" dirty="0" err="1">
                <a:solidFill>
                  <a:schemeClr val="tx1"/>
                </a:solidFill>
                <a:latin typeface="Arial" charset="0"/>
              </a:rPr>
              <a:t>kiritilishi</a:t>
            </a:r>
            <a:r>
              <a:rPr lang="en-US" sz="2000" dirty="0">
                <a:solidFill>
                  <a:schemeClr val="tx1"/>
                </a:solidFill>
                <a:latin typeface="Arial" charset="0"/>
              </a:rPr>
              <a:t> </a:t>
            </a:r>
            <a:r>
              <a:rPr lang="en-US" sz="2000" dirty="0" err="1">
                <a:solidFill>
                  <a:schemeClr val="tx1"/>
                </a:solidFill>
                <a:latin typeface="Arial" charset="0"/>
              </a:rPr>
              <a:t>haqida</a:t>
            </a:r>
            <a:r>
              <a:rPr lang="en-US" sz="2000" dirty="0">
                <a:solidFill>
                  <a:schemeClr val="tx1"/>
                </a:solidFill>
                <a:latin typeface="Arial" charset="0"/>
              </a:rPr>
              <a:t> </a:t>
            </a:r>
            <a:r>
              <a:rPr lang="en-US" sz="2000" dirty="0" err="1">
                <a:solidFill>
                  <a:schemeClr val="tx1"/>
                </a:solidFill>
                <a:latin typeface="Arial" charset="0"/>
              </a:rPr>
              <a:t>ma’lumotlar</a:t>
            </a:r>
            <a:r>
              <a:rPr lang="en-US" sz="2000" dirty="0">
                <a:solidFill>
                  <a:schemeClr val="tx1"/>
                </a:solidFill>
                <a:latin typeface="Arial" charset="0"/>
              </a:rPr>
              <a:t> </a:t>
            </a:r>
            <a:r>
              <a:rPr lang="en-US" sz="2000" dirty="0" err="1">
                <a:solidFill>
                  <a:schemeClr val="tx1"/>
                </a:solidFill>
                <a:latin typeface="Arial" charset="0"/>
              </a:rPr>
              <a:t>keltirilgan</a:t>
            </a:r>
            <a:r>
              <a:rPr lang="en-US" sz="2000" dirty="0">
                <a:solidFill>
                  <a:schemeClr val="tx1"/>
                </a:solidFill>
                <a:latin typeface="Arial" charset="0"/>
              </a:rPr>
              <a:t>. </a:t>
            </a:r>
            <a:endParaRPr kumimoji="0" lang="ru-RU" sz="2000" b="0" i="0" u="none" strike="noStrike" cap="none" normalizeH="0" baseline="0" dirty="0" smtClean="0">
              <a:ln>
                <a:noFill/>
              </a:ln>
              <a:solidFill>
                <a:schemeClr val="tx1"/>
              </a:solidFill>
              <a:effectLst/>
              <a:latin typeface="Arial" charset="0"/>
            </a:endParaRPr>
          </a:p>
        </p:txBody>
      </p:sp>
      <p:pic>
        <p:nvPicPr>
          <p:cNvPr id="1026" name="Picture 2" descr="F:\7\Aholiga doir rasmlar\population_clip_ar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268760"/>
            <a:ext cx="4248472" cy="46805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4"/>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barn(inVertical)">
                                      <p:cBhvr>
                                        <p:cTn id="1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олилиния 3"/>
          <p:cNvSpPr/>
          <p:nvPr/>
        </p:nvSpPr>
        <p:spPr bwMode="auto">
          <a:xfrm>
            <a:off x="3002507" y="2210937"/>
            <a:ext cx="1050878" cy="395785"/>
          </a:xfrm>
          <a:custGeom>
            <a:avLst/>
            <a:gdLst>
              <a:gd name="connsiteX0" fmla="*/ 1050878 w 1050878"/>
              <a:gd name="connsiteY0" fmla="*/ 0 h 395785"/>
              <a:gd name="connsiteX1" fmla="*/ 0 w 1050878"/>
              <a:gd name="connsiteY1" fmla="*/ 395785 h 395785"/>
            </a:gdLst>
            <a:ahLst/>
            <a:cxnLst>
              <a:cxn ang="0">
                <a:pos x="connsiteX0" y="connsiteY0"/>
              </a:cxn>
              <a:cxn ang="0">
                <a:pos x="connsiteX1" y="connsiteY1"/>
              </a:cxn>
            </a:cxnLst>
            <a:rect l="l" t="t" r="r" b="b"/>
            <a:pathLst>
              <a:path w="1050878" h="395785">
                <a:moveTo>
                  <a:pt x="1050878" y="0"/>
                </a:moveTo>
                <a:lnTo>
                  <a:pt x="0" y="395785"/>
                </a:lnTo>
              </a:path>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smtClean="0">
              <a:ln>
                <a:noFill/>
              </a:ln>
              <a:solidFill>
                <a:schemeClr val="tx1"/>
              </a:solidFill>
              <a:effectLst/>
              <a:latin typeface="Arial" charset="0"/>
            </a:endParaRPr>
          </a:p>
        </p:txBody>
      </p:sp>
      <p:graphicFrame>
        <p:nvGraphicFramePr>
          <p:cNvPr id="5" name="Схема 4"/>
          <p:cNvGraphicFramePr/>
          <p:nvPr>
            <p:extLst>
              <p:ext uri="{D42A27DB-BD31-4B8C-83A1-F6EECF244321}">
                <p14:modId xmlns:p14="http://schemas.microsoft.com/office/powerpoint/2010/main" val="4198196165"/>
              </p:ext>
            </p:extLst>
          </p:nvPr>
        </p:nvGraphicFramePr>
        <p:xfrm>
          <a:off x="642910" y="857232"/>
          <a:ext cx="8001056" cy="50720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1071546"/>
            <a:ext cx="4929222" cy="5286412"/>
          </a:xfrm>
        </p:spPr>
        <p:style>
          <a:lnRef idx="2">
            <a:schemeClr val="accent2"/>
          </a:lnRef>
          <a:fillRef idx="1">
            <a:schemeClr val="lt1"/>
          </a:fillRef>
          <a:effectRef idx="0">
            <a:schemeClr val="accent2"/>
          </a:effectRef>
          <a:fontRef idx="minor">
            <a:schemeClr val="dk1"/>
          </a:fontRef>
        </p:style>
        <p:txBody>
          <a:bodyPr/>
          <a:lstStyle/>
          <a:p>
            <a:r>
              <a:rPr lang="en-US" sz="1800" b="1" dirty="0" err="1" smtClean="0">
                <a:latin typeface="Times New Roman" pitchFamily="18" charset="0"/>
                <a:cs typeface="Times New Roman" pitchFamily="18" charset="0"/>
              </a:rPr>
              <a:t>Bugungi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kunda</a:t>
            </a:r>
            <a:r>
              <a:rPr lang="en-US" sz="1800" b="1" dirty="0" smtClean="0">
                <a:latin typeface="Times New Roman" pitchFamily="18" charset="0"/>
                <a:cs typeface="Times New Roman" pitchFamily="18" charset="0"/>
              </a:rPr>
              <a:t> MDH </a:t>
            </a:r>
            <a:r>
              <a:rPr lang="en-US" sz="1800" b="1" dirty="0" err="1" smtClean="0">
                <a:latin typeface="Times New Roman" pitchFamily="18" charset="0"/>
                <a:cs typeface="Times New Roman" pitchFamily="18" charset="0"/>
              </a:rPr>
              <a:t>mamlakatlarida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aholining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istiqboldagi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sonini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aniqlash</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shuning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uchun</a:t>
            </a:r>
            <a:r>
              <a:rPr lang="en-US" sz="1800" b="1" dirty="0" smtClean="0">
                <a:latin typeface="Times New Roman" pitchFamily="18" charset="0"/>
                <a:cs typeface="Times New Roman" pitchFamily="18" charset="0"/>
              </a:rPr>
              <a:t> ham </a:t>
            </a:r>
            <a:r>
              <a:rPr lang="en-US" sz="1800" b="1" dirty="0" err="1" smtClean="0">
                <a:latin typeface="Times New Roman" pitchFamily="18" charset="0"/>
                <a:cs typeface="Times New Roman" pitchFamily="18" charset="0"/>
              </a:rPr>
              <a:t>ahamiyatliki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kelajakda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aholi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sonining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o’zgarishi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mamlakatning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iqtisodiy</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taraqqiyotiga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ta’sirini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o’rganish</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tegishli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xulosalar</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chiqarish</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dasturlar</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ishlab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chiqishdan</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iboratdir</a:t>
            </a:r>
            <a:r>
              <a:rPr lang="en-US" sz="1800" b="1" dirty="0" smtClean="0">
                <a:latin typeface="Times New Roman" pitchFamily="18" charset="0"/>
                <a:cs typeface="Times New Roman" pitchFamily="18" charset="0"/>
              </a:rPr>
              <a:t>. Bu </a:t>
            </a:r>
            <a:r>
              <a:rPr lang="en-US" sz="1800" b="1" dirty="0" err="1" smtClean="0">
                <a:latin typeface="Times New Roman" pitchFamily="18" charset="0"/>
                <a:cs typeface="Times New Roman" pitchFamily="18" charset="0"/>
              </a:rPr>
              <a:t>borada</a:t>
            </a:r>
            <a:r>
              <a:rPr lang="en-US" sz="1800" b="1" dirty="0" smtClean="0">
                <a:latin typeface="Times New Roman" pitchFamily="18" charset="0"/>
                <a:cs typeface="Times New Roman" pitchFamily="18" charset="0"/>
              </a:rPr>
              <a:t> MDH </a:t>
            </a:r>
            <a:r>
              <a:rPr lang="en-US" sz="1800" b="1" dirty="0" err="1" smtClean="0">
                <a:latin typeface="Times New Roman" pitchFamily="18" charset="0"/>
                <a:cs typeface="Times New Roman" pitchFamily="18" charset="0"/>
              </a:rPr>
              <a:t>mamlakatlari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Sitatistika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qo’mitasi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faoliyat</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olib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boradi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Qo’mitaning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ma’lumotlariga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ko’ra</a:t>
            </a:r>
            <a:r>
              <a:rPr lang="en-US" sz="1800" b="1" dirty="0" smtClean="0">
                <a:latin typeface="Times New Roman" pitchFamily="18" charset="0"/>
                <a:cs typeface="Times New Roman" pitchFamily="18" charset="0"/>
              </a:rPr>
              <a:t>, MDH </a:t>
            </a:r>
            <a:r>
              <a:rPr lang="en-US" sz="1800" b="1" dirty="0" err="1" smtClean="0">
                <a:latin typeface="Times New Roman" pitchFamily="18" charset="0"/>
                <a:cs typeface="Times New Roman" pitchFamily="18" charset="0"/>
              </a:rPr>
              <a:t>mamlakatlari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aholi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soninig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bu</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qadar</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kamayib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ketishiga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turli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xil</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mintaqaviy</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mojarolar</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demografik</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ijtimoiy</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siyosiy</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va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migratsion</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omillar</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sabab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qilib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ko’rsatilmoqda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Yuqoridagi</a:t>
            </a:r>
            <a:r>
              <a:rPr lang="en-US" sz="1800" b="1" dirty="0" smtClean="0">
                <a:latin typeface="Times New Roman" pitchFamily="18" charset="0"/>
                <a:cs typeface="Times New Roman" pitchFamily="18" charset="0"/>
              </a:rPr>
              <a:t> MDH </a:t>
            </a:r>
            <a:r>
              <a:rPr lang="en-US" sz="1800" b="1" dirty="0" err="1" smtClean="0">
                <a:latin typeface="Times New Roman" pitchFamily="18" charset="0"/>
                <a:cs typeface="Times New Roman" pitchFamily="18" charset="0"/>
              </a:rPr>
              <a:t>mamlakatlari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ning</a:t>
            </a:r>
            <a:r>
              <a:rPr lang="en-US" sz="1800" b="1" dirty="0" smtClean="0">
                <a:latin typeface="Times New Roman" pitchFamily="18" charset="0"/>
                <a:cs typeface="Times New Roman" pitchFamily="18" charset="0"/>
              </a:rPr>
              <a:t> 1990-2050 </a:t>
            </a:r>
            <a:r>
              <a:rPr lang="en-US" sz="1800" b="1" dirty="0" err="1" smtClean="0">
                <a:latin typeface="Times New Roman" pitchFamily="18" charset="0"/>
                <a:cs typeface="Times New Roman" pitchFamily="18" charset="0"/>
              </a:rPr>
              <a:t>yilga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mo’ljallangan</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prognozidan</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shunday</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xulosa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kelib</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chiqadiki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istiqbolda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aksariyat</a:t>
            </a:r>
            <a:r>
              <a:rPr lang="en-US" sz="1800" b="1" dirty="0" smtClean="0">
                <a:latin typeface="Times New Roman" pitchFamily="18" charset="0"/>
                <a:cs typeface="Times New Roman" pitchFamily="18" charset="0"/>
              </a:rPr>
              <a:t> MDH </a:t>
            </a:r>
            <a:r>
              <a:rPr lang="en-US" sz="1800" b="1" dirty="0" err="1" smtClean="0">
                <a:latin typeface="Times New Roman" pitchFamily="18" charset="0"/>
                <a:cs typeface="Times New Roman" pitchFamily="18" charset="0"/>
              </a:rPr>
              <a:t>mamlakatlarida</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aholi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soni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o’sishining</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pasayishi</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taxmin</a:t>
            </a:r>
            <a:r>
              <a:rPr lang="en-US" sz="1800" b="1" dirty="0" smtClean="0">
                <a:latin typeface="Times New Roman" pitchFamily="18" charset="0"/>
                <a:cs typeface="Times New Roman" pitchFamily="18" charset="0"/>
              </a:rPr>
              <a:t> </a:t>
            </a:r>
            <a:r>
              <a:rPr lang="en-US" sz="1800" b="1" dirty="0" err="1" smtClean="0">
                <a:latin typeface="Times New Roman" pitchFamily="18" charset="0"/>
                <a:cs typeface="Times New Roman" pitchFamily="18" charset="0"/>
              </a:rPr>
              <a:t>qilingan</a:t>
            </a:r>
            <a:r>
              <a:rPr lang="en-US" sz="1800" b="1" dirty="0" smtClean="0">
                <a:latin typeface="Times New Roman" pitchFamily="18" charset="0"/>
                <a:cs typeface="Times New Roman" pitchFamily="18" charset="0"/>
              </a:rPr>
              <a:t>. </a:t>
            </a:r>
            <a:endParaRPr lang="ru-RU" sz="1800" b="1" dirty="0">
              <a:latin typeface="Times New Roman" pitchFamily="18" charset="0"/>
              <a:cs typeface="Times New Roman" pitchFamily="18" charset="0"/>
            </a:endParaRPr>
          </a:p>
        </p:txBody>
      </p:sp>
      <p:pic>
        <p:nvPicPr>
          <p:cNvPr id="1026" name="Picture 2" descr="D:\Маърузалар\Новая папка\aa5cda56-b530-4d30-be48-21628519234e.jpg"/>
          <p:cNvPicPr>
            <a:picLocks noChangeAspect="1" noChangeArrowheads="1"/>
          </p:cNvPicPr>
          <p:nvPr/>
        </p:nvPicPr>
        <p:blipFill>
          <a:blip r:embed="rId2"/>
          <a:srcRect/>
          <a:stretch>
            <a:fillRect/>
          </a:stretch>
        </p:blipFill>
        <p:spPr bwMode="auto">
          <a:xfrm>
            <a:off x="5143504" y="1000108"/>
            <a:ext cx="4000496" cy="53578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Scale>
                                      <p:cBhvr>
                                        <p:cTn id="7" dur="1000" decel="50000" fill="hold">
                                          <p:stCondLst>
                                            <p:cond delay="0"/>
                                          </p:stCondLst>
                                        </p:cTn>
                                        <p:tgtEl>
                                          <p:spTgt spid="3">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bg/>
                                          </p:spTgt>
                                        </p:tgtEl>
                                        <p:attrNameLst>
                                          <p:attrName>ppt_x</p:attrName>
                                          <p:attrName>ppt_y</p:attrName>
                                        </p:attrNameLst>
                                      </p:cBhvr>
                                    </p:animMotion>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Scale>
                                      <p:cBhvr>
                                        <p:cTn id="1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0" end="0"/>
                                            </p:txEl>
                                          </p:spTgt>
                                        </p:tgtEl>
                                        <p:attrNameLst>
                                          <p:attrName>ppt_x</p:attrName>
                                          <p:attrName>ppt_y</p:attrName>
                                        </p:attrNameLst>
                                      </p:cBhvr>
                                    </p:animMotion>
                                    <p:animEffect transition="in" filter="fade">
                                      <p:cBhvr>
                                        <p:cTn id="16"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00100" y="428604"/>
            <a:ext cx="7786742" cy="5857916"/>
          </a:xfrm>
        </p:spPr>
        <p:style>
          <a:lnRef idx="2">
            <a:schemeClr val="accent1"/>
          </a:lnRef>
          <a:fillRef idx="1">
            <a:schemeClr val="lt1"/>
          </a:fillRef>
          <a:effectRef idx="0">
            <a:schemeClr val="accent1"/>
          </a:effectRef>
          <a:fontRef idx="minor">
            <a:schemeClr val="dk1"/>
          </a:fontRef>
        </p:style>
        <p:txBody>
          <a:bodyPr/>
          <a:lstStyle/>
          <a:p>
            <a:r>
              <a:rPr lang="en-US" sz="2000" b="1" dirty="0" err="1" smtClean="0">
                <a:latin typeface="Times New Roman" pitchFamily="18" charset="0"/>
                <a:cs typeface="Times New Roman" pitchFamily="18" charset="0"/>
              </a:rPr>
              <a:t>Birgina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Rossiya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to’g’risidagi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prognozlarda</a:t>
            </a:r>
            <a:r>
              <a:rPr lang="en-US" sz="2000" b="1" dirty="0" smtClean="0">
                <a:latin typeface="Times New Roman" pitchFamily="18" charset="0"/>
                <a:cs typeface="Times New Roman" pitchFamily="18" charset="0"/>
              </a:rPr>
              <a:t> 2050-yilga </a:t>
            </a:r>
            <a:r>
              <a:rPr lang="en-US" sz="2000" b="1" dirty="0" err="1" smtClean="0">
                <a:latin typeface="Times New Roman" pitchFamily="18" charset="0"/>
                <a:cs typeface="Times New Roman" pitchFamily="18" charset="0"/>
              </a:rPr>
              <a:t>borib</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Rossiya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aholisining</a:t>
            </a:r>
            <a:r>
              <a:rPr lang="en-US" sz="2000" b="1" dirty="0" smtClean="0">
                <a:latin typeface="Times New Roman" pitchFamily="18" charset="0"/>
                <a:cs typeface="Times New Roman" pitchFamily="18" charset="0"/>
              </a:rPr>
              <a:t> 116 </a:t>
            </a:r>
            <a:r>
              <a:rPr lang="en-US" sz="2000" b="1" dirty="0" err="1" smtClean="0">
                <a:latin typeface="Times New Roman" pitchFamily="18" charset="0"/>
                <a:cs typeface="Times New Roman" pitchFamily="18" charset="0"/>
              </a:rPr>
              <a:t>mln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deb</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prognoz</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qilinganining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o’zi</a:t>
            </a:r>
            <a:r>
              <a:rPr lang="en-US" sz="2000" b="1" dirty="0" smtClean="0">
                <a:latin typeface="Times New Roman" pitchFamily="18" charset="0"/>
                <a:cs typeface="Times New Roman" pitchFamily="18" charset="0"/>
              </a:rPr>
              <a:t> ham </a:t>
            </a:r>
            <a:r>
              <a:rPr lang="en-US" sz="2000" b="1" dirty="0" err="1" smtClean="0">
                <a:latin typeface="Times New Roman" pitchFamily="18" charset="0"/>
                <a:cs typeface="Times New Roman" pitchFamily="18" charset="0"/>
              </a:rPr>
              <a:t>katta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muammolardan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biridir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Chunki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Rossiya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mintaqaning</a:t>
            </a:r>
            <a:r>
              <a:rPr lang="en-US" sz="2000" b="1" dirty="0" smtClean="0">
                <a:latin typeface="Times New Roman" pitchFamily="18" charset="0"/>
                <a:cs typeface="Times New Roman" pitchFamily="18" charset="0"/>
              </a:rPr>
              <a:t> eng </a:t>
            </a:r>
            <a:r>
              <a:rPr lang="en-US" sz="2000" b="1" dirty="0" err="1" smtClean="0">
                <a:latin typeface="Times New Roman" pitchFamily="18" charset="0"/>
                <a:cs typeface="Times New Roman" pitchFamily="18" charset="0"/>
              </a:rPr>
              <a:t>strategik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ahamiyatga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ega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bo’lgan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davlatlaridan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biri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hisoblanishi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bilan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bir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qatorda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aholi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bo’yicha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dunyoning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yirik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davlatlari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qatoridan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yettinchi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o’rinni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egallaydi</a:t>
            </a:r>
            <a:r>
              <a:rPr lang="en-US" sz="2000" b="1" dirty="0" smtClean="0">
                <a:latin typeface="Times New Roman" pitchFamily="18" charset="0"/>
                <a:cs typeface="Times New Roman" pitchFamily="18" charset="0"/>
              </a:rPr>
              <a:t>. Bu </a:t>
            </a:r>
            <a:r>
              <a:rPr lang="en-US" sz="2000" b="1" dirty="0" err="1" smtClean="0">
                <a:latin typeface="Times New Roman" pitchFamily="18" charset="0"/>
                <a:cs typeface="Times New Roman" pitchFamily="18" charset="0"/>
              </a:rPr>
              <a:t>esa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uning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uchun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katta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yo’qotish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bo’libgina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qolmasdan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kelajakda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Rossiya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aholisining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xalq</a:t>
            </a:r>
            <a:r>
              <a:rPr lang="en-US" sz="2000" b="1" dirty="0" smtClean="0">
                <a:latin typeface="Times New Roman" pitchFamily="18" charset="0"/>
                <a:cs typeface="Times New Roman" pitchFamily="18" charset="0"/>
              </a:rPr>
              <a:t> </a:t>
            </a:r>
          </a:p>
          <a:p>
            <a:r>
              <a:rPr lang="en-US" sz="2000" b="1" dirty="0" err="1" smtClean="0">
                <a:latin typeface="Times New Roman" pitchFamily="18" charset="0"/>
                <a:cs typeface="Times New Roman" pitchFamily="18" charset="0"/>
              </a:rPr>
              <a:t>sifatida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o’z</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ahamiyatini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yo’qotishiga</a:t>
            </a:r>
            <a:r>
              <a:rPr lang="en-US" sz="2000" b="1" dirty="0" smtClean="0">
                <a:latin typeface="Times New Roman" pitchFamily="18" charset="0"/>
                <a:cs typeface="Times New Roman" pitchFamily="18" charset="0"/>
              </a:rPr>
              <a:t> ham </a:t>
            </a:r>
            <a:r>
              <a:rPr lang="en-US" sz="2000" b="1" dirty="0" err="1" smtClean="0">
                <a:latin typeface="Times New Roman" pitchFamily="18" charset="0"/>
                <a:cs typeface="Times New Roman" pitchFamily="18" charset="0"/>
              </a:rPr>
              <a:t>sabab</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bo’lishi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mumkin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Rossiya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aholisining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qisqarishiga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asosan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uch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omillar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asos</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qilib</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ko’rsatilmoqda</a:t>
            </a:r>
            <a:r>
              <a:rPr lang="en-US" sz="2000" b="1" dirty="0" smtClean="0">
                <a:latin typeface="Times New Roman" pitchFamily="18" charset="0"/>
                <a:cs typeface="Times New Roman" pitchFamily="18" charset="0"/>
              </a:rPr>
              <a:t>. </a:t>
            </a:r>
          </a:p>
          <a:p>
            <a:r>
              <a:rPr lang="en-US" sz="2000" b="1" dirty="0" smtClean="0">
                <a:latin typeface="Times New Roman" pitchFamily="18" charset="0"/>
                <a:cs typeface="Times New Roman" pitchFamily="18" charset="0"/>
              </a:rPr>
              <a:t>-</a:t>
            </a:r>
            <a:r>
              <a:rPr lang="en-US" sz="2000" b="1" dirty="0" err="1" smtClean="0">
                <a:latin typeface="Times New Roman" pitchFamily="18" charset="0"/>
                <a:cs typeface="Times New Roman" pitchFamily="18" charset="0"/>
              </a:rPr>
              <a:t>demoiqtisodiy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omillar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ya’ni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demografik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o’tish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bosqichi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boshqacha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qilib</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aytganda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nul-o’sish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teoriyasining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mavjudligi</a:t>
            </a:r>
            <a:r>
              <a:rPr lang="en-US" sz="2000" b="1" dirty="0" smtClean="0">
                <a:latin typeface="Times New Roman" pitchFamily="18" charset="0"/>
                <a:cs typeface="Times New Roman" pitchFamily="18" charset="0"/>
              </a:rPr>
              <a:t>; </a:t>
            </a:r>
          </a:p>
          <a:p>
            <a:r>
              <a:rPr lang="en-US" sz="2000" b="1" dirty="0" smtClean="0">
                <a:latin typeface="Times New Roman" pitchFamily="18" charset="0"/>
                <a:cs typeface="Times New Roman" pitchFamily="18" charset="0"/>
              </a:rPr>
              <a:t>-</a:t>
            </a:r>
            <a:r>
              <a:rPr lang="en-US" sz="2000" b="1" dirty="0" err="1" smtClean="0">
                <a:latin typeface="Times New Roman" pitchFamily="18" charset="0"/>
                <a:cs typeface="Times New Roman" pitchFamily="18" charset="0"/>
              </a:rPr>
              <a:t>ijtimoiy-iqtisodiy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omillar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ijtimoiylashuv</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emas</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balki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ijtimoiy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himoyani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kuchaytirish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zarurligi</a:t>
            </a:r>
            <a:r>
              <a:rPr lang="en-US" sz="2000" b="1" dirty="0" smtClean="0">
                <a:latin typeface="Times New Roman" pitchFamily="18" charset="0"/>
                <a:cs typeface="Times New Roman" pitchFamily="18" charset="0"/>
              </a:rPr>
              <a:t> </a:t>
            </a:r>
          </a:p>
          <a:p>
            <a:r>
              <a:rPr lang="en-US" sz="2000" b="1" dirty="0" smtClean="0">
                <a:latin typeface="Times New Roman" pitchFamily="18" charset="0"/>
                <a:cs typeface="Times New Roman" pitchFamily="18" charset="0"/>
              </a:rPr>
              <a:t>-</a:t>
            </a:r>
            <a:r>
              <a:rPr lang="en-US" sz="2000" b="1" dirty="0" err="1" smtClean="0">
                <a:latin typeface="Times New Roman" pitchFamily="18" charset="0"/>
                <a:cs typeface="Times New Roman" pitchFamily="18" charset="0"/>
              </a:rPr>
              <a:t>ijtimoiy-tibbiy</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omillar</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aholi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salomatligiga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e’tiborni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kuchaytirish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alkogalizm</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narkotik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moddalarni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iste’mol</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qilishni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cheklashga</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qaratilgan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chora-tadbirlar</a:t>
            </a:r>
            <a:r>
              <a:rPr lang="en-US" sz="2000" b="1" dirty="0" smtClean="0">
                <a:latin typeface="Times New Roman" pitchFamily="18" charset="0"/>
                <a:cs typeface="Times New Roman" pitchFamily="18" charset="0"/>
              </a:rPr>
              <a:t>; </a:t>
            </a:r>
            <a:endParaRPr lang="ru-RU" sz="2000" b="1"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ircle(in)">
                                      <p:cBhvr>
                                        <p:cTn id="10" dur="2000"/>
                                        <p:tgtEl>
                                          <p:spTgt spid="3">
                                            <p:txEl>
                                              <p:pRg st="1" end="1"/>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circle(in)">
                                      <p:cBhvr>
                                        <p:cTn id="16" dur="2000"/>
                                        <p:tgtEl>
                                          <p:spTgt spid="3">
                                            <p:txEl>
                                              <p:pRg st="3" end="3"/>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трелка вниз 3"/>
          <p:cNvSpPr/>
          <p:nvPr/>
        </p:nvSpPr>
        <p:spPr bwMode="auto">
          <a:xfrm>
            <a:off x="1187624" y="2539"/>
            <a:ext cx="7000924" cy="1991144"/>
          </a:xfrm>
          <a:prstGeom prst="downArrow">
            <a:avLst>
              <a:gd name="adj1" fmla="val 50000"/>
              <a:gd name="adj2" fmla="val 52266"/>
            </a:avLst>
          </a:prstGeom>
          <a:ln>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none" lIns="91440" tIns="45720" rIns="91440" bIns="45720" numCol="1" rtlCol="0" anchor="ctr" anchorCtr="0" compatLnSpc="1">
            <a:prstTxWarp prst="textNoShape">
              <a:avLst/>
            </a:prstTxWarp>
          </a:bodyPr>
          <a:lstStyle/>
          <a:p>
            <a:pPr algn="ctr" fontAlgn="base">
              <a:spcBef>
                <a:spcPct val="0"/>
              </a:spcBef>
              <a:spcAft>
                <a:spcPct val="0"/>
              </a:spcAft>
            </a:pPr>
            <a:r>
              <a:rPr lang="ru-RU" sz="1600" b="1" dirty="0" smtClean="0">
                <a:latin typeface="Times New Roman" panose="02020603050405020304" pitchFamily="18" charset="0"/>
                <a:cs typeface="Times New Roman" panose="02020603050405020304" pitchFamily="18" charset="0"/>
              </a:rPr>
              <a:t>MDH </a:t>
            </a:r>
            <a:r>
              <a:rPr lang="ru-RU" sz="1600" b="1" dirty="0" err="1">
                <a:latin typeface="Times New Roman" panose="02020603050405020304" pitchFamily="18" charset="0"/>
                <a:cs typeface="Times New Roman" panose="02020603050405020304" pitchFamily="18" charset="0"/>
              </a:rPr>
              <a:t>mamlakatlari</a:t>
            </a:r>
            <a:r>
              <a:rPr lang="ru-RU" sz="1600" b="1" dirty="0">
                <a:latin typeface="Times New Roman" panose="02020603050405020304" pitchFamily="18" charset="0"/>
                <a:cs typeface="Times New Roman" panose="02020603050405020304" pitchFamily="18" charset="0"/>
              </a:rPr>
              <a:t> </a:t>
            </a:r>
            <a:endParaRPr lang="ru-RU" sz="1600" b="1" dirty="0" smtClean="0">
              <a:latin typeface="Times New Roman" panose="02020603050405020304" pitchFamily="18" charset="0"/>
              <a:cs typeface="Times New Roman" panose="02020603050405020304" pitchFamily="18" charset="0"/>
            </a:endParaRPr>
          </a:p>
          <a:p>
            <a:pPr algn="ctr" fontAlgn="base">
              <a:spcBef>
                <a:spcPct val="0"/>
              </a:spcBef>
              <a:spcAft>
                <a:spcPct val="0"/>
              </a:spcAft>
            </a:pPr>
            <a:r>
              <a:rPr lang="ru-RU" sz="1600" b="1" dirty="0" err="1" smtClean="0">
                <a:latin typeface="Times New Roman" panose="02020603050405020304" pitchFamily="18" charset="0"/>
                <a:cs typeface="Times New Roman" panose="02020603050405020304" pitchFamily="18" charset="0"/>
              </a:rPr>
              <a:t>umumiy</a:t>
            </a:r>
            <a:r>
              <a:rPr lang="ru-RU" sz="1600" b="1" dirty="0" smtClean="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aholi</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soni</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prognozi</a:t>
            </a:r>
            <a:r>
              <a:rPr lang="ru-RU" sz="1600" b="1" dirty="0">
                <a:latin typeface="Times New Roman" panose="02020603050405020304" pitchFamily="18" charset="0"/>
                <a:cs typeface="Times New Roman" panose="02020603050405020304" pitchFamily="18" charset="0"/>
              </a:rPr>
              <a:t> 277 </a:t>
            </a:r>
            <a:r>
              <a:rPr lang="ru-RU" sz="1600" b="1" dirty="0" err="1" smtClean="0">
                <a:latin typeface="Times New Roman" panose="02020603050405020304" pitchFamily="18" charset="0"/>
                <a:cs typeface="Times New Roman" panose="02020603050405020304" pitchFamily="18" charset="0"/>
              </a:rPr>
              <a:t>mlndan</a:t>
            </a:r>
            <a:endParaRPr lang="ru-RU" sz="1600" b="1" dirty="0" smtClean="0">
              <a:latin typeface="Times New Roman" panose="02020603050405020304" pitchFamily="18" charset="0"/>
              <a:cs typeface="Times New Roman" panose="02020603050405020304" pitchFamily="18" charset="0"/>
            </a:endParaRPr>
          </a:p>
          <a:p>
            <a:pPr algn="ctr" fontAlgn="base">
              <a:spcBef>
                <a:spcPct val="0"/>
              </a:spcBef>
              <a:spcAft>
                <a:spcPct val="0"/>
              </a:spcAft>
            </a:pPr>
            <a:r>
              <a:rPr lang="ru-RU" sz="1600" b="1" dirty="0" smtClean="0">
                <a:latin typeface="Times New Roman" panose="02020603050405020304" pitchFamily="18" charset="0"/>
                <a:cs typeface="Times New Roman" panose="02020603050405020304" pitchFamily="18" charset="0"/>
              </a:rPr>
              <a:t> </a:t>
            </a:r>
            <a:r>
              <a:rPr lang="ru-RU" sz="1600" b="1" dirty="0">
                <a:latin typeface="Times New Roman" panose="02020603050405020304" pitchFamily="18" charset="0"/>
                <a:cs typeface="Times New Roman" panose="02020603050405020304" pitchFamily="18" charset="0"/>
              </a:rPr>
              <a:t>2010 </a:t>
            </a:r>
            <a:r>
              <a:rPr lang="ru-RU" sz="1600" b="1" dirty="0" err="1">
                <a:latin typeface="Times New Roman" panose="02020603050405020304" pitchFamily="18" charset="0"/>
                <a:cs typeface="Times New Roman" panose="02020603050405020304" pitchFamily="18" charset="0"/>
              </a:rPr>
              <a:t>yilda</a:t>
            </a:r>
            <a:r>
              <a:rPr lang="ru-RU" sz="1600" b="1" dirty="0">
                <a:latin typeface="Times New Roman" panose="02020603050405020304" pitchFamily="18" charset="0"/>
                <a:cs typeface="Times New Roman" panose="02020603050405020304" pitchFamily="18" charset="0"/>
              </a:rPr>
              <a:t> 257 </a:t>
            </a:r>
            <a:r>
              <a:rPr lang="ru-RU" sz="1600" b="1" dirty="0" err="1">
                <a:latin typeface="Times New Roman" panose="02020603050405020304" pitchFamily="18" charset="0"/>
                <a:cs typeface="Times New Roman" panose="02020603050405020304" pitchFamily="18" charset="0"/>
              </a:rPr>
              <a:t>mlnga</a:t>
            </a:r>
            <a:r>
              <a:rPr lang="ru-RU" sz="1600" b="1" dirty="0">
                <a:latin typeface="Times New Roman" panose="02020603050405020304" pitchFamily="18" charset="0"/>
                <a:cs typeface="Times New Roman" panose="02020603050405020304" pitchFamily="18" charset="0"/>
              </a:rPr>
              <a:t>, </a:t>
            </a:r>
            <a:endParaRPr lang="ru-RU" sz="1600" b="1" dirty="0" smtClean="0">
              <a:latin typeface="Times New Roman" panose="02020603050405020304" pitchFamily="18" charset="0"/>
              <a:cs typeface="Times New Roman" panose="02020603050405020304" pitchFamily="18" charset="0"/>
            </a:endParaRPr>
          </a:p>
          <a:p>
            <a:pPr algn="ctr" fontAlgn="base">
              <a:spcBef>
                <a:spcPct val="0"/>
              </a:spcBef>
              <a:spcAft>
                <a:spcPct val="0"/>
              </a:spcAft>
            </a:pPr>
            <a:r>
              <a:rPr lang="ru-RU" sz="1600" b="1" dirty="0" smtClean="0">
                <a:latin typeface="Times New Roman" panose="02020603050405020304" pitchFamily="18" charset="0"/>
                <a:cs typeface="Times New Roman" panose="02020603050405020304" pitchFamily="18" charset="0"/>
              </a:rPr>
              <a:t>2050 </a:t>
            </a:r>
            <a:r>
              <a:rPr lang="ru-RU" sz="1600" b="1" dirty="0" err="1">
                <a:latin typeface="Times New Roman" panose="02020603050405020304" pitchFamily="18" charset="0"/>
                <a:cs typeface="Times New Roman" panose="02020603050405020304" pitchFamily="18" charset="0"/>
              </a:rPr>
              <a:t>yilda</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esa</a:t>
            </a:r>
            <a:r>
              <a:rPr lang="ru-RU" sz="1600" b="1" dirty="0">
                <a:latin typeface="Times New Roman" panose="02020603050405020304" pitchFamily="18" charset="0"/>
                <a:cs typeface="Times New Roman" panose="02020603050405020304" pitchFamily="18" charset="0"/>
              </a:rPr>
              <a:t> 20 </a:t>
            </a:r>
            <a:r>
              <a:rPr lang="ru-RU" sz="1600" b="1" dirty="0" err="1">
                <a:latin typeface="Times New Roman" panose="02020603050405020304" pitchFamily="18" charset="0"/>
                <a:cs typeface="Times New Roman" panose="02020603050405020304" pitchFamily="18" charset="0"/>
              </a:rPr>
              <a:t>mln</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yoki</a:t>
            </a:r>
            <a:r>
              <a:rPr lang="ru-RU" sz="1600" b="1" dirty="0">
                <a:latin typeface="Times New Roman" panose="02020603050405020304" pitchFamily="18" charset="0"/>
                <a:cs typeface="Times New Roman" panose="02020603050405020304" pitchFamily="18" charset="0"/>
              </a:rPr>
              <a:t> 7% </a:t>
            </a:r>
            <a:r>
              <a:rPr lang="ru-RU" sz="1600" b="1" dirty="0" err="1">
                <a:latin typeface="Times New Roman" panose="02020603050405020304" pitchFamily="18" charset="0"/>
                <a:cs typeface="Times New Roman" panose="02020603050405020304" pitchFamily="18" charset="0"/>
              </a:rPr>
              <a:t>ga</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qisqarishi</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bashorat</a:t>
            </a:r>
            <a:r>
              <a:rPr lang="ru-RU" sz="1600" b="1" dirty="0">
                <a:latin typeface="Times New Roman" panose="02020603050405020304" pitchFamily="18" charset="0"/>
                <a:cs typeface="Times New Roman" panose="02020603050405020304" pitchFamily="18" charset="0"/>
              </a:rPr>
              <a:t> </a:t>
            </a:r>
            <a:r>
              <a:rPr lang="ru-RU" sz="1600" b="1" dirty="0" err="1">
                <a:latin typeface="Times New Roman" panose="02020603050405020304" pitchFamily="18" charset="0"/>
                <a:cs typeface="Times New Roman" panose="02020603050405020304" pitchFamily="18" charset="0"/>
              </a:rPr>
              <a:t>qilinmoqda</a:t>
            </a:r>
            <a:r>
              <a:rPr lang="ru-RU" sz="1600" b="1" dirty="0">
                <a:latin typeface="Times New Roman" panose="02020603050405020304" pitchFamily="18" charset="0"/>
                <a:cs typeface="Times New Roman" panose="02020603050405020304" pitchFamily="18" charset="0"/>
              </a:rPr>
              <a:t>. </a:t>
            </a:r>
            <a:endParaRPr kumimoji="0" lang="ru-RU"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2" name="Вертикальный свиток 1"/>
          <p:cNvSpPr/>
          <p:nvPr/>
        </p:nvSpPr>
        <p:spPr bwMode="auto">
          <a:xfrm>
            <a:off x="-108520" y="2132856"/>
            <a:ext cx="9145016" cy="4608512"/>
          </a:xfrm>
          <a:prstGeom prst="verticalScroll">
            <a:avLst/>
          </a:prstGeom>
          <a:solidFill>
            <a:schemeClr val="bg1"/>
          </a:solidFill>
          <a:ln w="9525" cap="flat" cmpd="sng" algn="ctr">
            <a:solidFill>
              <a:schemeClr val="bg2">
                <a:lumMod val="60000"/>
                <a:lumOff val="40000"/>
              </a:scheme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just" fontAlgn="base">
              <a:spcBef>
                <a:spcPct val="0"/>
              </a:spcBef>
              <a:spcAft>
                <a:spcPct val="0"/>
              </a:spcAft>
            </a:pPr>
            <a:r>
              <a:rPr lang="en-US" dirty="0">
                <a:latin typeface="Times New Roman" panose="02020603050405020304" pitchFamily="18" charset="0"/>
                <a:cs typeface="Times New Roman" panose="02020603050405020304" pitchFamily="18" charset="0"/>
              </a:rPr>
              <a:t>2050-yilga </a:t>
            </a:r>
            <a:r>
              <a:rPr lang="en-US" dirty="0" err="1">
                <a:latin typeface="Times New Roman" panose="02020603050405020304" pitchFamily="18" charset="0"/>
                <a:cs typeface="Times New Roman" panose="02020603050405020304" pitchFamily="18" charset="0"/>
              </a:rPr>
              <a:t>mo’ljallangan</a:t>
            </a:r>
            <a:r>
              <a:rPr lang="en-US" dirty="0">
                <a:latin typeface="Times New Roman" panose="02020603050405020304" pitchFamily="18" charset="0"/>
                <a:cs typeface="Times New Roman" panose="02020603050405020304" pitchFamily="18" charset="0"/>
              </a:rPr>
              <a:t> MDH </a:t>
            </a:r>
            <a:r>
              <a:rPr lang="en-US" dirty="0" err="1">
                <a:latin typeface="Times New Roman" panose="02020603050405020304" pitchFamily="18" charset="0"/>
                <a:cs typeface="Times New Roman" panose="02020603050405020304" pitchFamily="18" charset="0"/>
              </a:rPr>
              <a:t>mamlakatlari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prognozlaridan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err="1" smtClean="0">
                <a:latin typeface="Times New Roman" panose="02020603050405020304" pitchFamily="18" charset="0"/>
                <a:cs typeface="Times New Roman" panose="02020603050405020304" pitchFamily="18" charset="0"/>
              </a:rPr>
              <a:t>shu</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narsa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aniqlandiki</a:t>
            </a:r>
            <a:r>
              <a:rPr lang="en-US" dirty="0" smtClean="0">
                <a:latin typeface="Times New Roman" panose="02020603050405020304" pitchFamily="18" charset="0"/>
                <a:cs typeface="Times New Roman" panose="02020603050405020304" pitchFamily="18" charset="0"/>
              </a:rPr>
              <a:t> </a:t>
            </a:r>
          </a:p>
          <a:p>
            <a:pPr algn="just" fontAlgn="base">
              <a:spcBef>
                <a:spcPct val="0"/>
              </a:spcBef>
              <a:spcAft>
                <a:spcPct val="0"/>
              </a:spcAft>
            </a:pPr>
            <a:r>
              <a:rPr lang="en-US" dirty="0" err="1" smtClean="0">
                <a:latin typeface="Times New Roman" panose="02020603050405020304" pitchFamily="18" charset="0"/>
                <a:cs typeface="Times New Roman" panose="02020603050405020304" pitchFamily="18" charset="0"/>
              </a:rPr>
              <a:t>kelgusida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mintaqada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aholi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soni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bo’yicha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liderlik</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qilayotgan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mamlakatlar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kelgusida</a:t>
            </a:r>
            <a:r>
              <a:rPr lang="en-US" dirty="0" smtClean="0">
                <a:latin typeface="Times New Roman" panose="02020603050405020304" pitchFamily="18" charset="0"/>
                <a:cs typeface="Times New Roman" panose="02020603050405020304" pitchFamily="18" charset="0"/>
              </a:rPr>
              <a:t> </a:t>
            </a:r>
          </a:p>
          <a:p>
            <a:pPr algn="just" fontAlgn="base">
              <a:spcBef>
                <a:spcPct val="0"/>
              </a:spcBef>
              <a:spcAft>
                <a:spcPct val="0"/>
              </a:spcAft>
            </a:pPr>
            <a:r>
              <a:rPr lang="en-US" dirty="0" err="1" smtClean="0">
                <a:latin typeface="Times New Roman" panose="02020603050405020304" pitchFamily="18" charset="0"/>
                <a:cs typeface="Times New Roman" panose="02020603050405020304" pitchFamily="18" charset="0"/>
              </a:rPr>
              <a:t>o’z</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davlatga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p>
          <a:p>
            <a:pPr algn="just" fontAlgn="base">
              <a:spcBef>
                <a:spcPct val="0"/>
              </a:spcBef>
              <a:spcAft>
                <a:spcPct val="0"/>
              </a:spcAft>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Ukraina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davlatlar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qatoriga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Aholi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prognozi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kelajakda</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aholi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o’zgarishidagi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muammolarni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bartaraf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iqtisodiyotga</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ru-RU"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Xulosa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mitaqadagi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demografik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vaziyat</a:t>
            </a:r>
            <a:r>
              <a:rPr lang="en-US"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smtClean="0">
                <a:latin typeface="Times New Roman" panose="02020603050405020304" pitchFamily="18" charset="0"/>
                <a:cs typeface="Times New Roman" panose="02020603050405020304" pitchFamily="18" charset="0"/>
              </a:rPr>
              <a:t>MDH </a:t>
            </a:r>
            <a:r>
              <a:rPr lang="en-US" dirty="0" err="1">
                <a:latin typeface="Times New Roman" panose="02020603050405020304" pitchFamily="18" charset="0"/>
                <a:cs typeface="Times New Roman" panose="02020603050405020304" pitchFamily="18" charset="0"/>
              </a:rPr>
              <a:t>mamlakatlari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iqtisodiy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kuchaytiradi</a:t>
            </a:r>
            <a:r>
              <a:rPr lang="en-US"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err="1" smtClean="0">
                <a:latin typeface="Times New Roman" panose="02020603050405020304" pitchFamily="18" charset="0"/>
                <a:cs typeface="Times New Roman" panose="02020603050405020304" pitchFamily="18" charset="0"/>
              </a:rPr>
              <a:t>aloqalarni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chuqurlashtirib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sabab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pPr algn="just" fontAlgn="base">
              <a:spcBef>
                <a:spcPct val="0"/>
              </a:spcBef>
              <a:spcAft>
                <a:spcPct val="0"/>
              </a:spcAft>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Hududda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yagona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integratsion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tashkilotning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amalda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faoliyatiga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zamin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0636175"/>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4">
                                            <p:txEl>
                                              <p:pRg st="1" end="1"/>
                                            </p:txEl>
                                          </p:spTgt>
                                        </p:tgtEl>
                                        <p:attrNameLst>
                                          <p:attrName>style.visibility</p:attrName>
                                        </p:attrNameLst>
                                      </p:cBhvr>
                                      <p:to>
                                        <p:strVal val="visible"/>
                                      </p:to>
                                    </p:set>
                                    <p:animEffect transition="in" filter="wipe(down)">
                                      <p:cBhvr>
                                        <p:cTn id="23" dur="580">
                                          <p:stCondLst>
                                            <p:cond delay="0"/>
                                          </p:stCondLst>
                                        </p:cTn>
                                        <p:tgtEl>
                                          <p:spTgt spid="4">
                                            <p:txEl>
                                              <p:pRg st="1" end="1"/>
                                            </p:txEl>
                                          </p:spTgt>
                                        </p:tgtEl>
                                      </p:cBhvr>
                                    </p:animEffect>
                                    <p:anim calcmode="lin" valueType="num">
                                      <p:cBhvr>
                                        <p:cTn id="24"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xEl>
                                              <p:pRg st="1" end="1"/>
                                            </p:txEl>
                                          </p:spTgt>
                                        </p:tgtEl>
                                      </p:cBhvr>
                                      <p:to x="100000" y="60000"/>
                                    </p:animScale>
                                    <p:animScale>
                                      <p:cBhvr>
                                        <p:cTn id="30" dur="166" decel="50000">
                                          <p:stCondLst>
                                            <p:cond delay="676"/>
                                          </p:stCondLst>
                                        </p:cTn>
                                        <p:tgtEl>
                                          <p:spTgt spid="4">
                                            <p:txEl>
                                              <p:pRg st="1" end="1"/>
                                            </p:txEl>
                                          </p:spTgt>
                                        </p:tgtEl>
                                      </p:cBhvr>
                                      <p:to x="100000" y="100000"/>
                                    </p:animScale>
                                    <p:animScale>
                                      <p:cBhvr>
                                        <p:cTn id="31" dur="26">
                                          <p:stCondLst>
                                            <p:cond delay="1312"/>
                                          </p:stCondLst>
                                        </p:cTn>
                                        <p:tgtEl>
                                          <p:spTgt spid="4">
                                            <p:txEl>
                                              <p:pRg st="1" end="1"/>
                                            </p:txEl>
                                          </p:spTgt>
                                        </p:tgtEl>
                                      </p:cBhvr>
                                      <p:to x="100000" y="80000"/>
                                    </p:animScale>
                                    <p:animScale>
                                      <p:cBhvr>
                                        <p:cTn id="32" dur="166" decel="50000">
                                          <p:stCondLst>
                                            <p:cond delay="1338"/>
                                          </p:stCondLst>
                                        </p:cTn>
                                        <p:tgtEl>
                                          <p:spTgt spid="4">
                                            <p:txEl>
                                              <p:pRg st="1" end="1"/>
                                            </p:txEl>
                                          </p:spTgt>
                                        </p:tgtEl>
                                      </p:cBhvr>
                                      <p:to x="100000" y="100000"/>
                                    </p:animScale>
                                    <p:animScale>
                                      <p:cBhvr>
                                        <p:cTn id="33" dur="26">
                                          <p:stCondLst>
                                            <p:cond delay="1642"/>
                                          </p:stCondLst>
                                        </p:cTn>
                                        <p:tgtEl>
                                          <p:spTgt spid="4">
                                            <p:txEl>
                                              <p:pRg st="1" end="1"/>
                                            </p:txEl>
                                          </p:spTgt>
                                        </p:tgtEl>
                                      </p:cBhvr>
                                      <p:to x="100000" y="90000"/>
                                    </p:animScale>
                                    <p:animScale>
                                      <p:cBhvr>
                                        <p:cTn id="34" dur="166" decel="50000">
                                          <p:stCondLst>
                                            <p:cond delay="1668"/>
                                          </p:stCondLst>
                                        </p:cTn>
                                        <p:tgtEl>
                                          <p:spTgt spid="4">
                                            <p:txEl>
                                              <p:pRg st="1" end="1"/>
                                            </p:txEl>
                                          </p:spTgt>
                                        </p:tgtEl>
                                      </p:cBhvr>
                                      <p:to x="100000" y="100000"/>
                                    </p:animScale>
                                    <p:animScale>
                                      <p:cBhvr>
                                        <p:cTn id="35" dur="26">
                                          <p:stCondLst>
                                            <p:cond delay="1808"/>
                                          </p:stCondLst>
                                        </p:cTn>
                                        <p:tgtEl>
                                          <p:spTgt spid="4">
                                            <p:txEl>
                                              <p:pRg st="1" end="1"/>
                                            </p:txEl>
                                          </p:spTgt>
                                        </p:tgtEl>
                                      </p:cBhvr>
                                      <p:to x="100000" y="95000"/>
                                    </p:animScale>
                                    <p:animScale>
                                      <p:cBhvr>
                                        <p:cTn id="36" dur="166" decel="50000">
                                          <p:stCondLst>
                                            <p:cond delay="1834"/>
                                          </p:stCondLst>
                                        </p:cTn>
                                        <p:tgtEl>
                                          <p:spTgt spid="4">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wipe(down)">
                                      <p:cBhvr>
                                        <p:cTn id="39" dur="580">
                                          <p:stCondLst>
                                            <p:cond delay="0"/>
                                          </p:stCondLst>
                                        </p:cTn>
                                        <p:tgtEl>
                                          <p:spTgt spid="4">
                                            <p:txEl>
                                              <p:pRg st="2" end="2"/>
                                            </p:txEl>
                                          </p:spTgt>
                                        </p:tgtEl>
                                      </p:cBhvr>
                                    </p:animEffect>
                                    <p:anim calcmode="lin" valueType="num">
                                      <p:cBhvr>
                                        <p:cTn id="40"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xEl>
                                              <p:pRg st="2" end="2"/>
                                            </p:txEl>
                                          </p:spTgt>
                                        </p:tgtEl>
                                      </p:cBhvr>
                                      <p:to x="100000" y="60000"/>
                                    </p:animScale>
                                    <p:animScale>
                                      <p:cBhvr>
                                        <p:cTn id="46" dur="166" decel="50000">
                                          <p:stCondLst>
                                            <p:cond delay="676"/>
                                          </p:stCondLst>
                                        </p:cTn>
                                        <p:tgtEl>
                                          <p:spTgt spid="4">
                                            <p:txEl>
                                              <p:pRg st="2" end="2"/>
                                            </p:txEl>
                                          </p:spTgt>
                                        </p:tgtEl>
                                      </p:cBhvr>
                                      <p:to x="100000" y="100000"/>
                                    </p:animScale>
                                    <p:animScale>
                                      <p:cBhvr>
                                        <p:cTn id="47" dur="26">
                                          <p:stCondLst>
                                            <p:cond delay="1312"/>
                                          </p:stCondLst>
                                        </p:cTn>
                                        <p:tgtEl>
                                          <p:spTgt spid="4">
                                            <p:txEl>
                                              <p:pRg st="2" end="2"/>
                                            </p:txEl>
                                          </p:spTgt>
                                        </p:tgtEl>
                                      </p:cBhvr>
                                      <p:to x="100000" y="80000"/>
                                    </p:animScale>
                                    <p:animScale>
                                      <p:cBhvr>
                                        <p:cTn id="48" dur="166" decel="50000">
                                          <p:stCondLst>
                                            <p:cond delay="1338"/>
                                          </p:stCondLst>
                                        </p:cTn>
                                        <p:tgtEl>
                                          <p:spTgt spid="4">
                                            <p:txEl>
                                              <p:pRg st="2" end="2"/>
                                            </p:txEl>
                                          </p:spTgt>
                                        </p:tgtEl>
                                      </p:cBhvr>
                                      <p:to x="100000" y="100000"/>
                                    </p:animScale>
                                    <p:animScale>
                                      <p:cBhvr>
                                        <p:cTn id="49" dur="26">
                                          <p:stCondLst>
                                            <p:cond delay="1642"/>
                                          </p:stCondLst>
                                        </p:cTn>
                                        <p:tgtEl>
                                          <p:spTgt spid="4">
                                            <p:txEl>
                                              <p:pRg st="2" end="2"/>
                                            </p:txEl>
                                          </p:spTgt>
                                        </p:tgtEl>
                                      </p:cBhvr>
                                      <p:to x="100000" y="90000"/>
                                    </p:animScale>
                                    <p:animScale>
                                      <p:cBhvr>
                                        <p:cTn id="50" dur="166" decel="50000">
                                          <p:stCondLst>
                                            <p:cond delay="1668"/>
                                          </p:stCondLst>
                                        </p:cTn>
                                        <p:tgtEl>
                                          <p:spTgt spid="4">
                                            <p:txEl>
                                              <p:pRg st="2" end="2"/>
                                            </p:txEl>
                                          </p:spTgt>
                                        </p:tgtEl>
                                      </p:cBhvr>
                                      <p:to x="100000" y="100000"/>
                                    </p:animScale>
                                    <p:animScale>
                                      <p:cBhvr>
                                        <p:cTn id="51" dur="26">
                                          <p:stCondLst>
                                            <p:cond delay="1808"/>
                                          </p:stCondLst>
                                        </p:cTn>
                                        <p:tgtEl>
                                          <p:spTgt spid="4">
                                            <p:txEl>
                                              <p:pRg st="2" end="2"/>
                                            </p:txEl>
                                          </p:spTgt>
                                        </p:tgtEl>
                                      </p:cBhvr>
                                      <p:to x="100000" y="95000"/>
                                    </p:animScale>
                                    <p:animScale>
                                      <p:cBhvr>
                                        <p:cTn id="52" dur="166" decel="50000">
                                          <p:stCondLst>
                                            <p:cond delay="1834"/>
                                          </p:stCondLst>
                                        </p:cTn>
                                        <p:tgtEl>
                                          <p:spTgt spid="4">
                                            <p:txEl>
                                              <p:pRg st="2" end="2"/>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4">
                                            <p:txEl>
                                              <p:pRg st="3" end="3"/>
                                            </p:txEl>
                                          </p:spTgt>
                                        </p:tgtEl>
                                        <p:attrNameLst>
                                          <p:attrName>style.visibility</p:attrName>
                                        </p:attrNameLst>
                                      </p:cBhvr>
                                      <p:to>
                                        <p:strVal val="visible"/>
                                      </p:to>
                                    </p:set>
                                    <p:animEffect transition="in" filter="wipe(down)">
                                      <p:cBhvr>
                                        <p:cTn id="55" dur="580">
                                          <p:stCondLst>
                                            <p:cond delay="0"/>
                                          </p:stCondLst>
                                        </p:cTn>
                                        <p:tgtEl>
                                          <p:spTgt spid="4">
                                            <p:txEl>
                                              <p:pRg st="3" end="3"/>
                                            </p:txEl>
                                          </p:spTgt>
                                        </p:tgtEl>
                                      </p:cBhvr>
                                    </p:animEffect>
                                    <p:anim calcmode="lin" valueType="num">
                                      <p:cBhvr>
                                        <p:cTn id="56"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4">
                                            <p:txEl>
                                              <p:pRg st="3" end="3"/>
                                            </p:txEl>
                                          </p:spTgt>
                                        </p:tgtEl>
                                      </p:cBhvr>
                                      <p:to x="100000" y="60000"/>
                                    </p:animScale>
                                    <p:animScale>
                                      <p:cBhvr>
                                        <p:cTn id="62" dur="166" decel="50000">
                                          <p:stCondLst>
                                            <p:cond delay="676"/>
                                          </p:stCondLst>
                                        </p:cTn>
                                        <p:tgtEl>
                                          <p:spTgt spid="4">
                                            <p:txEl>
                                              <p:pRg st="3" end="3"/>
                                            </p:txEl>
                                          </p:spTgt>
                                        </p:tgtEl>
                                      </p:cBhvr>
                                      <p:to x="100000" y="100000"/>
                                    </p:animScale>
                                    <p:animScale>
                                      <p:cBhvr>
                                        <p:cTn id="63" dur="26">
                                          <p:stCondLst>
                                            <p:cond delay="1312"/>
                                          </p:stCondLst>
                                        </p:cTn>
                                        <p:tgtEl>
                                          <p:spTgt spid="4">
                                            <p:txEl>
                                              <p:pRg st="3" end="3"/>
                                            </p:txEl>
                                          </p:spTgt>
                                        </p:tgtEl>
                                      </p:cBhvr>
                                      <p:to x="100000" y="80000"/>
                                    </p:animScale>
                                    <p:animScale>
                                      <p:cBhvr>
                                        <p:cTn id="64" dur="166" decel="50000">
                                          <p:stCondLst>
                                            <p:cond delay="1338"/>
                                          </p:stCondLst>
                                        </p:cTn>
                                        <p:tgtEl>
                                          <p:spTgt spid="4">
                                            <p:txEl>
                                              <p:pRg st="3" end="3"/>
                                            </p:txEl>
                                          </p:spTgt>
                                        </p:tgtEl>
                                      </p:cBhvr>
                                      <p:to x="100000" y="100000"/>
                                    </p:animScale>
                                    <p:animScale>
                                      <p:cBhvr>
                                        <p:cTn id="65" dur="26">
                                          <p:stCondLst>
                                            <p:cond delay="1642"/>
                                          </p:stCondLst>
                                        </p:cTn>
                                        <p:tgtEl>
                                          <p:spTgt spid="4">
                                            <p:txEl>
                                              <p:pRg st="3" end="3"/>
                                            </p:txEl>
                                          </p:spTgt>
                                        </p:tgtEl>
                                      </p:cBhvr>
                                      <p:to x="100000" y="90000"/>
                                    </p:animScale>
                                    <p:animScale>
                                      <p:cBhvr>
                                        <p:cTn id="66" dur="166" decel="50000">
                                          <p:stCondLst>
                                            <p:cond delay="1668"/>
                                          </p:stCondLst>
                                        </p:cTn>
                                        <p:tgtEl>
                                          <p:spTgt spid="4">
                                            <p:txEl>
                                              <p:pRg st="3" end="3"/>
                                            </p:txEl>
                                          </p:spTgt>
                                        </p:tgtEl>
                                      </p:cBhvr>
                                      <p:to x="100000" y="100000"/>
                                    </p:animScale>
                                    <p:animScale>
                                      <p:cBhvr>
                                        <p:cTn id="67" dur="26">
                                          <p:stCondLst>
                                            <p:cond delay="1808"/>
                                          </p:stCondLst>
                                        </p:cTn>
                                        <p:tgtEl>
                                          <p:spTgt spid="4">
                                            <p:txEl>
                                              <p:pRg st="3" end="3"/>
                                            </p:txEl>
                                          </p:spTgt>
                                        </p:tgtEl>
                                      </p:cBhvr>
                                      <p:to x="100000" y="95000"/>
                                    </p:animScale>
                                    <p:animScale>
                                      <p:cBhvr>
                                        <p:cTn id="68" dur="166" decel="50000">
                                          <p:stCondLst>
                                            <p:cond delay="1834"/>
                                          </p:stCondLst>
                                        </p:cTn>
                                        <p:tgtEl>
                                          <p:spTgt spid="4">
                                            <p:txEl>
                                              <p:pRg st="3" end="3"/>
                                            </p:txEl>
                                          </p:spTgt>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4">
                                            <p:bg/>
                                          </p:spTgt>
                                        </p:tgtEl>
                                        <p:attrNameLst>
                                          <p:attrName>style.visibility</p:attrName>
                                        </p:attrNameLst>
                                      </p:cBhvr>
                                      <p:to>
                                        <p:strVal val="visible"/>
                                      </p:to>
                                    </p:set>
                                    <p:animEffect transition="in" filter="circle(in)">
                                      <p:cBhvr>
                                        <p:cTn id="73" dur="2000"/>
                                        <p:tgtEl>
                                          <p:spTgt spid="4">
                                            <p:bg/>
                                          </p:spTgt>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4">
                                            <p:txEl>
                                              <p:pRg st="0" end="0"/>
                                            </p:txEl>
                                          </p:spTgt>
                                        </p:tgtEl>
                                        <p:attrNameLst>
                                          <p:attrName>style.visibility</p:attrName>
                                        </p:attrNameLst>
                                      </p:cBhvr>
                                      <p:to>
                                        <p:strVal val="visible"/>
                                      </p:to>
                                    </p:set>
                                    <p:animEffect transition="in" filter="circle(in)">
                                      <p:cBhvr>
                                        <p:cTn id="76" dur="2000"/>
                                        <p:tgtEl>
                                          <p:spTgt spid="4">
                                            <p:txEl>
                                              <p:pRg st="0" end="0"/>
                                            </p:txEl>
                                          </p:spTgt>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4">
                                            <p:txEl>
                                              <p:pRg st="1" end="1"/>
                                            </p:txEl>
                                          </p:spTgt>
                                        </p:tgtEl>
                                        <p:attrNameLst>
                                          <p:attrName>style.visibility</p:attrName>
                                        </p:attrNameLst>
                                      </p:cBhvr>
                                      <p:to>
                                        <p:strVal val="visible"/>
                                      </p:to>
                                    </p:set>
                                    <p:animEffect transition="in" filter="circle(in)">
                                      <p:cBhvr>
                                        <p:cTn id="79" dur="2000"/>
                                        <p:tgtEl>
                                          <p:spTgt spid="4">
                                            <p:txEl>
                                              <p:pRg st="1" end="1"/>
                                            </p:txEl>
                                          </p:spTgt>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4">
                                            <p:txEl>
                                              <p:pRg st="2" end="2"/>
                                            </p:txEl>
                                          </p:spTgt>
                                        </p:tgtEl>
                                        <p:attrNameLst>
                                          <p:attrName>style.visibility</p:attrName>
                                        </p:attrNameLst>
                                      </p:cBhvr>
                                      <p:to>
                                        <p:strVal val="visible"/>
                                      </p:to>
                                    </p:set>
                                    <p:animEffect transition="in" filter="circle(in)">
                                      <p:cBhvr>
                                        <p:cTn id="82" dur="2000"/>
                                        <p:tgtEl>
                                          <p:spTgt spid="4">
                                            <p:txEl>
                                              <p:pRg st="2" end="2"/>
                                            </p:txEl>
                                          </p:spTgt>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4">
                                            <p:txEl>
                                              <p:pRg st="3" end="3"/>
                                            </p:txEl>
                                          </p:spTgt>
                                        </p:tgtEl>
                                        <p:attrNameLst>
                                          <p:attrName>style.visibility</p:attrName>
                                        </p:attrNameLst>
                                      </p:cBhvr>
                                      <p:to>
                                        <p:strVal val="visible"/>
                                      </p:to>
                                    </p:set>
                                    <p:animEffect transition="in" filter="circle(in)">
                                      <p:cBhvr>
                                        <p:cTn id="85" dur="2000"/>
                                        <p:tgtEl>
                                          <p:spTgt spid="4">
                                            <p:txEl>
                                              <p:pRg st="3" end="3"/>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21" presetClass="entr" presetSubtype="1" fill="hold" grpId="1" nodeType="clickEffect">
                                  <p:stCondLst>
                                    <p:cond delay="0"/>
                                  </p:stCondLst>
                                  <p:childTnLst>
                                    <p:set>
                                      <p:cBhvr>
                                        <p:cTn id="89" dur="1" fill="hold">
                                          <p:stCondLst>
                                            <p:cond delay="0"/>
                                          </p:stCondLst>
                                        </p:cTn>
                                        <p:tgtEl>
                                          <p:spTgt spid="4">
                                            <p:bg/>
                                          </p:spTgt>
                                        </p:tgtEl>
                                        <p:attrNameLst>
                                          <p:attrName>style.visibility</p:attrName>
                                        </p:attrNameLst>
                                      </p:cBhvr>
                                      <p:to>
                                        <p:strVal val="visible"/>
                                      </p:to>
                                    </p:set>
                                    <p:animEffect transition="in" filter="wheel(1)">
                                      <p:cBhvr>
                                        <p:cTn id="90" dur="2000"/>
                                        <p:tgtEl>
                                          <p:spTgt spid="4">
                                            <p:bg/>
                                          </p:spTgt>
                                        </p:tgtEl>
                                      </p:cBhvr>
                                    </p:animEffect>
                                  </p:childTnLst>
                                </p:cTn>
                              </p:par>
                              <p:par>
                                <p:cTn id="91" presetID="21" presetClass="entr" presetSubtype="1" fill="hold" grpId="1" nodeType="withEffect">
                                  <p:stCondLst>
                                    <p:cond delay="0"/>
                                  </p:stCondLst>
                                  <p:childTnLst>
                                    <p:set>
                                      <p:cBhvr>
                                        <p:cTn id="92" dur="1" fill="hold">
                                          <p:stCondLst>
                                            <p:cond delay="0"/>
                                          </p:stCondLst>
                                        </p:cTn>
                                        <p:tgtEl>
                                          <p:spTgt spid="4">
                                            <p:txEl>
                                              <p:pRg st="0" end="0"/>
                                            </p:txEl>
                                          </p:spTgt>
                                        </p:tgtEl>
                                        <p:attrNameLst>
                                          <p:attrName>style.visibility</p:attrName>
                                        </p:attrNameLst>
                                      </p:cBhvr>
                                      <p:to>
                                        <p:strVal val="visible"/>
                                      </p:to>
                                    </p:set>
                                    <p:animEffect transition="in" filter="wheel(1)">
                                      <p:cBhvr>
                                        <p:cTn id="93" dur="2000"/>
                                        <p:tgtEl>
                                          <p:spTgt spid="4">
                                            <p:txEl>
                                              <p:pRg st="0" end="0"/>
                                            </p:txEl>
                                          </p:spTgt>
                                        </p:tgtEl>
                                      </p:cBhvr>
                                    </p:animEffect>
                                  </p:childTnLst>
                                </p:cTn>
                              </p:par>
                              <p:par>
                                <p:cTn id="94" presetID="21" presetClass="entr" presetSubtype="1" fill="hold" grpId="1" nodeType="withEffect">
                                  <p:stCondLst>
                                    <p:cond delay="0"/>
                                  </p:stCondLst>
                                  <p:childTnLst>
                                    <p:set>
                                      <p:cBhvr>
                                        <p:cTn id="95" dur="1" fill="hold">
                                          <p:stCondLst>
                                            <p:cond delay="0"/>
                                          </p:stCondLst>
                                        </p:cTn>
                                        <p:tgtEl>
                                          <p:spTgt spid="4">
                                            <p:txEl>
                                              <p:pRg st="1" end="1"/>
                                            </p:txEl>
                                          </p:spTgt>
                                        </p:tgtEl>
                                        <p:attrNameLst>
                                          <p:attrName>style.visibility</p:attrName>
                                        </p:attrNameLst>
                                      </p:cBhvr>
                                      <p:to>
                                        <p:strVal val="visible"/>
                                      </p:to>
                                    </p:set>
                                    <p:animEffect transition="in" filter="wheel(1)">
                                      <p:cBhvr>
                                        <p:cTn id="96" dur="2000"/>
                                        <p:tgtEl>
                                          <p:spTgt spid="4">
                                            <p:txEl>
                                              <p:pRg st="1" end="1"/>
                                            </p:txEl>
                                          </p:spTgt>
                                        </p:tgtEl>
                                      </p:cBhvr>
                                    </p:animEffect>
                                  </p:childTnLst>
                                </p:cTn>
                              </p:par>
                              <p:par>
                                <p:cTn id="97" presetID="21" presetClass="entr" presetSubtype="1" fill="hold" grpId="1" nodeType="withEffect">
                                  <p:stCondLst>
                                    <p:cond delay="0"/>
                                  </p:stCondLst>
                                  <p:childTnLst>
                                    <p:set>
                                      <p:cBhvr>
                                        <p:cTn id="98" dur="1" fill="hold">
                                          <p:stCondLst>
                                            <p:cond delay="0"/>
                                          </p:stCondLst>
                                        </p:cTn>
                                        <p:tgtEl>
                                          <p:spTgt spid="4">
                                            <p:txEl>
                                              <p:pRg st="2" end="2"/>
                                            </p:txEl>
                                          </p:spTgt>
                                        </p:tgtEl>
                                        <p:attrNameLst>
                                          <p:attrName>style.visibility</p:attrName>
                                        </p:attrNameLst>
                                      </p:cBhvr>
                                      <p:to>
                                        <p:strVal val="visible"/>
                                      </p:to>
                                    </p:set>
                                    <p:animEffect transition="in" filter="wheel(1)">
                                      <p:cBhvr>
                                        <p:cTn id="99" dur="2000"/>
                                        <p:tgtEl>
                                          <p:spTgt spid="4">
                                            <p:txEl>
                                              <p:pRg st="2" end="2"/>
                                            </p:txEl>
                                          </p:spTgt>
                                        </p:tgtEl>
                                      </p:cBhvr>
                                    </p:animEffect>
                                  </p:childTnLst>
                                </p:cTn>
                              </p:par>
                              <p:par>
                                <p:cTn id="100" presetID="21" presetClass="entr" presetSubtype="1" fill="hold" grpId="1" nodeType="withEffect">
                                  <p:stCondLst>
                                    <p:cond delay="0"/>
                                  </p:stCondLst>
                                  <p:childTnLst>
                                    <p:set>
                                      <p:cBhvr>
                                        <p:cTn id="101" dur="1" fill="hold">
                                          <p:stCondLst>
                                            <p:cond delay="0"/>
                                          </p:stCondLst>
                                        </p:cTn>
                                        <p:tgtEl>
                                          <p:spTgt spid="4">
                                            <p:txEl>
                                              <p:pRg st="3" end="3"/>
                                            </p:txEl>
                                          </p:spTgt>
                                        </p:tgtEl>
                                        <p:attrNameLst>
                                          <p:attrName>style.visibility</p:attrName>
                                        </p:attrNameLst>
                                      </p:cBhvr>
                                      <p:to>
                                        <p:strVal val="visible"/>
                                      </p:to>
                                    </p:set>
                                    <p:animEffect transition="in" filter="wheel(1)">
                                      <p:cBhvr>
                                        <p:cTn id="102" dur="2000"/>
                                        <p:tgtEl>
                                          <p:spTgt spid="4">
                                            <p:txEl>
                                              <p:pRg st="3" end="3"/>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 presetClass="exit" presetSubtype="0" fill="hold" grpId="2" nodeType="clickEffect">
                                  <p:stCondLst>
                                    <p:cond delay="0"/>
                                  </p:stCondLst>
                                  <p:childTnLst>
                                    <p:set>
                                      <p:cBhvr>
                                        <p:cTn id="106" dur="1" fill="hold">
                                          <p:stCondLst>
                                            <p:cond delay="0"/>
                                          </p:stCondLst>
                                        </p:cTn>
                                        <p:tgtEl>
                                          <p:spTgt spid="4">
                                            <p:txEl>
                                              <p:pRg st="0" end="0"/>
                                            </p:txEl>
                                          </p:spTgt>
                                        </p:tgtEl>
                                        <p:attrNameLst>
                                          <p:attrName>style.visibility</p:attrName>
                                        </p:attrNameLst>
                                      </p:cBhvr>
                                      <p:to>
                                        <p:strVal val="hidden"/>
                                      </p:to>
                                    </p:set>
                                  </p:childTnLst>
                                </p:cTn>
                              </p:par>
                              <p:par>
                                <p:cTn id="107" presetID="1" presetClass="exit" presetSubtype="0" fill="hold" grpId="2" nodeType="withEffect">
                                  <p:stCondLst>
                                    <p:cond delay="0"/>
                                  </p:stCondLst>
                                  <p:childTnLst>
                                    <p:set>
                                      <p:cBhvr>
                                        <p:cTn id="108" dur="1" fill="hold">
                                          <p:stCondLst>
                                            <p:cond delay="0"/>
                                          </p:stCondLst>
                                        </p:cTn>
                                        <p:tgtEl>
                                          <p:spTgt spid="4">
                                            <p:txEl>
                                              <p:pRg st="1" end="1"/>
                                            </p:txEl>
                                          </p:spTgt>
                                        </p:tgtEl>
                                        <p:attrNameLst>
                                          <p:attrName>style.visibility</p:attrName>
                                        </p:attrNameLst>
                                      </p:cBhvr>
                                      <p:to>
                                        <p:strVal val="hidden"/>
                                      </p:to>
                                    </p:set>
                                  </p:childTnLst>
                                </p:cTn>
                              </p:par>
                              <p:par>
                                <p:cTn id="109" presetID="1" presetClass="exit" presetSubtype="0" fill="hold" grpId="2" nodeType="withEffect">
                                  <p:stCondLst>
                                    <p:cond delay="0"/>
                                  </p:stCondLst>
                                  <p:childTnLst>
                                    <p:set>
                                      <p:cBhvr>
                                        <p:cTn id="110" dur="1" fill="hold">
                                          <p:stCondLst>
                                            <p:cond delay="0"/>
                                          </p:stCondLst>
                                        </p:cTn>
                                        <p:tgtEl>
                                          <p:spTgt spid="4">
                                            <p:txEl>
                                              <p:pRg st="2" end="2"/>
                                            </p:txEl>
                                          </p:spTgt>
                                        </p:tgtEl>
                                        <p:attrNameLst>
                                          <p:attrName>style.visibility</p:attrName>
                                        </p:attrNameLst>
                                      </p:cBhvr>
                                      <p:to>
                                        <p:strVal val="hidden"/>
                                      </p:to>
                                    </p:set>
                                  </p:childTnLst>
                                </p:cTn>
                              </p:par>
                              <p:par>
                                <p:cTn id="111" presetID="1" presetClass="exit" presetSubtype="0" fill="hold" grpId="2" nodeType="withEffect">
                                  <p:stCondLst>
                                    <p:cond delay="0"/>
                                  </p:stCondLst>
                                  <p:childTnLst>
                                    <p:set>
                                      <p:cBhvr>
                                        <p:cTn id="112" dur="1" fill="hold">
                                          <p:stCondLst>
                                            <p:cond delay="0"/>
                                          </p:stCondLst>
                                        </p:cTn>
                                        <p:tgtEl>
                                          <p:spTgt spid="4">
                                            <p:txEl>
                                              <p:pRg st="3" end="3"/>
                                            </p:txEl>
                                          </p:spTgt>
                                        </p:tgtEl>
                                        <p:attrNameLst>
                                          <p:attrName>style.visibility</p:attrName>
                                        </p:attrNameLst>
                                      </p:cBhvr>
                                      <p:to>
                                        <p:strVal val="hidden"/>
                                      </p:to>
                                    </p:set>
                                  </p:childTnLst>
                                </p:cTn>
                              </p:par>
                              <p:par>
                                <p:cTn id="113" presetID="1" presetClass="exit" presetSubtype="0" fill="hold" grpId="2" nodeType="withEffect">
                                  <p:stCondLst>
                                    <p:cond delay="0"/>
                                  </p:stCondLst>
                                  <p:childTnLst>
                                    <p:set>
                                      <p:cBhvr>
                                        <p:cTn id="114" dur="1" fill="hold">
                                          <p:stCondLst>
                                            <p:cond delay="0"/>
                                          </p:stCondLst>
                                        </p:cTn>
                                        <p:tgtEl>
                                          <p:spTgt spid="4">
                                            <p:bg/>
                                          </p:spTgt>
                                        </p:tgtEl>
                                        <p:attrNameLst>
                                          <p:attrName>style.visibility</p:attrName>
                                        </p:attrNameLst>
                                      </p:cBhvr>
                                      <p:to>
                                        <p:strVal val="hidden"/>
                                      </p:to>
                                    </p:set>
                                  </p:childTnLst>
                                </p:cTn>
                              </p:par>
                            </p:childTnLst>
                          </p:cTn>
                        </p:par>
                      </p:childTnLst>
                    </p:cTn>
                  </p:par>
                  <p:par>
                    <p:cTn id="115" fill="hold">
                      <p:stCondLst>
                        <p:cond delay="indefinite"/>
                      </p:stCondLst>
                      <p:childTnLst>
                        <p:par>
                          <p:cTn id="116" fill="hold">
                            <p:stCondLst>
                              <p:cond delay="0"/>
                            </p:stCondLst>
                            <p:childTnLst>
                              <p:par>
                                <p:cTn id="117" presetID="42" presetClass="exit" presetSubtype="0" fill="hold" grpId="3" nodeType="clickEffect">
                                  <p:stCondLst>
                                    <p:cond delay="0"/>
                                  </p:stCondLst>
                                  <p:childTnLst>
                                    <p:animEffect transition="out" filter="fade">
                                      <p:cBhvr>
                                        <p:cTn id="118" dur="1000"/>
                                        <p:tgtEl>
                                          <p:spTgt spid="4">
                                            <p:txEl>
                                              <p:pRg st="0" end="0"/>
                                            </p:txEl>
                                          </p:spTgt>
                                        </p:tgtEl>
                                      </p:cBhvr>
                                    </p:animEffect>
                                    <p:anim calcmode="lin" valueType="num">
                                      <p:cBhvr>
                                        <p:cTn id="119" dur="1000"/>
                                        <p:tgtEl>
                                          <p:spTgt spid="4">
                                            <p:txEl>
                                              <p:pRg st="0" end="0"/>
                                            </p:txEl>
                                          </p:spTgt>
                                        </p:tgtEl>
                                        <p:attrNameLst>
                                          <p:attrName>ppt_x</p:attrName>
                                        </p:attrNameLst>
                                      </p:cBhvr>
                                      <p:tavLst>
                                        <p:tav tm="0">
                                          <p:val>
                                            <p:strVal val="ppt_x"/>
                                          </p:val>
                                        </p:tav>
                                        <p:tav tm="100000">
                                          <p:val>
                                            <p:strVal val="ppt_x"/>
                                          </p:val>
                                        </p:tav>
                                      </p:tavLst>
                                    </p:anim>
                                    <p:anim calcmode="lin" valueType="num">
                                      <p:cBhvr>
                                        <p:cTn id="120" dur="1000"/>
                                        <p:tgtEl>
                                          <p:spTgt spid="4">
                                            <p:txEl>
                                              <p:pRg st="0" end="0"/>
                                            </p:txEl>
                                          </p:spTgt>
                                        </p:tgtEl>
                                        <p:attrNameLst>
                                          <p:attrName>ppt_y</p:attrName>
                                        </p:attrNameLst>
                                      </p:cBhvr>
                                      <p:tavLst>
                                        <p:tav tm="0">
                                          <p:val>
                                            <p:strVal val="ppt_y"/>
                                          </p:val>
                                        </p:tav>
                                        <p:tav tm="100000">
                                          <p:val>
                                            <p:strVal val="ppt_y+.1"/>
                                          </p:val>
                                        </p:tav>
                                      </p:tavLst>
                                    </p:anim>
                                    <p:set>
                                      <p:cBhvr>
                                        <p:cTn id="121" dur="1" fill="hold">
                                          <p:stCondLst>
                                            <p:cond delay="999"/>
                                          </p:stCondLst>
                                        </p:cTn>
                                        <p:tgtEl>
                                          <p:spTgt spid="4">
                                            <p:txEl>
                                              <p:pRg st="0" end="0"/>
                                            </p:txEl>
                                          </p:spTgt>
                                        </p:tgtEl>
                                        <p:attrNameLst>
                                          <p:attrName>style.visibility</p:attrName>
                                        </p:attrNameLst>
                                      </p:cBhvr>
                                      <p:to>
                                        <p:strVal val="hidden"/>
                                      </p:to>
                                    </p:set>
                                  </p:childTnLst>
                                </p:cTn>
                              </p:par>
                              <p:par>
                                <p:cTn id="122" presetID="42" presetClass="exit" presetSubtype="0" fill="hold" grpId="3" nodeType="withEffect">
                                  <p:stCondLst>
                                    <p:cond delay="0"/>
                                  </p:stCondLst>
                                  <p:childTnLst>
                                    <p:animEffect transition="out" filter="fade">
                                      <p:cBhvr>
                                        <p:cTn id="123" dur="1000"/>
                                        <p:tgtEl>
                                          <p:spTgt spid="4">
                                            <p:txEl>
                                              <p:pRg st="1" end="1"/>
                                            </p:txEl>
                                          </p:spTgt>
                                        </p:tgtEl>
                                      </p:cBhvr>
                                    </p:animEffect>
                                    <p:anim calcmode="lin" valueType="num">
                                      <p:cBhvr>
                                        <p:cTn id="124" dur="1000"/>
                                        <p:tgtEl>
                                          <p:spTgt spid="4">
                                            <p:txEl>
                                              <p:pRg st="1" end="1"/>
                                            </p:txEl>
                                          </p:spTgt>
                                        </p:tgtEl>
                                        <p:attrNameLst>
                                          <p:attrName>ppt_x</p:attrName>
                                        </p:attrNameLst>
                                      </p:cBhvr>
                                      <p:tavLst>
                                        <p:tav tm="0">
                                          <p:val>
                                            <p:strVal val="ppt_x"/>
                                          </p:val>
                                        </p:tav>
                                        <p:tav tm="100000">
                                          <p:val>
                                            <p:strVal val="ppt_x"/>
                                          </p:val>
                                        </p:tav>
                                      </p:tavLst>
                                    </p:anim>
                                    <p:anim calcmode="lin" valueType="num">
                                      <p:cBhvr>
                                        <p:cTn id="125" dur="1000"/>
                                        <p:tgtEl>
                                          <p:spTgt spid="4">
                                            <p:txEl>
                                              <p:pRg st="1" end="1"/>
                                            </p:txEl>
                                          </p:spTgt>
                                        </p:tgtEl>
                                        <p:attrNameLst>
                                          <p:attrName>ppt_y</p:attrName>
                                        </p:attrNameLst>
                                      </p:cBhvr>
                                      <p:tavLst>
                                        <p:tav tm="0">
                                          <p:val>
                                            <p:strVal val="ppt_y"/>
                                          </p:val>
                                        </p:tav>
                                        <p:tav tm="100000">
                                          <p:val>
                                            <p:strVal val="ppt_y+.1"/>
                                          </p:val>
                                        </p:tav>
                                      </p:tavLst>
                                    </p:anim>
                                    <p:set>
                                      <p:cBhvr>
                                        <p:cTn id="126" dur="1" fill="hold">
                                          <p:stCondLst>
                                            <p:cond delay="999"/>
                                          </p:stCondLst>
                                        </p:cTn>
                                        <p:tgtEl>
                                          <p:spTgt spid="4">
                                            <p:txEl>
                                              <p:pRg st="1" end="1"/>
                                            </p:txEl>
                                          </p:spTgt>
                                        </p:tgtEl>
                                        <p:attrNameLst>
                                          <p:attrName>style.visibility</p:attrName>
                                        </p:attrNameLst>
                                      </p:cBhvr>
                                      <p:to>
                                        <p:strVal val="hidden"/>
                                      </p:to>
                                    </p:set>
                                  </p:childTnLst>
                                </p:cTn>
                              </p:par>
                              <p:par>
                                <p:cTn id="127" presetID="42" presetClass="exit" presetSubtype="0" fill="hold" grpId="3" nodeType="withEffect">
                                  <p:stCondLst>
                                    <p:cond delay="0"/>
                                  </p:stCondLst>
                                  <p:childTnLst>
                                    <p:animEffect transition="out" filter="fade">
                                      <p:cBhvr>
                                        <p:cTn id="128" dur="1000"/>
                                        <p:tgtEl>
                                          <p:spTgt spid="4">
                                            <p:txEl>
                                              <p:pRg st="2" end="2"/>
                                            </p:txEl>
                                          </p:spTgt>
                                        </p:tgtEl>
                                      </p:cBhvr>
                                    </p:animEffect>
                                    <p:anim calcmode="lin" valueType="num">
                                      <p:cBhvr>
                                        <p:cTn id="129" dur="1000"/>
                                        <p:tgtEl>
                                          <p:spTgt spid="4">
                                            <p:txEl>
                                              <p:pRg st="2" end="2"/>
                                            </p:txEl>
                                          </p:spTgt>
                                        </p:tgtEl>
                                        <p:attrNameLst>
                                          <p:attrName>ppt_x</p:attrName>
                                        </p:attrNameLst>
                                      </p:cBhvr>
                                      <p:tavLst>
                                        <p:tav tm="0">
                                          <p:val>
                                            <p:strVal val="ppt_x"/>
                                          </p:val>
                                        </p:tav>
                                        <p:tav tm="100000">
                                          <p:val>
                                            <p:strVal val="ppt_x"/>
                                          </p:val>
                                        </p:tav>
                                      </p:tavLst>
                                    </p:anim>
                                    <p:anim calcmode="lin" valueType="num">
                                      <p:cBhvr>
                                        <p:cTn id="130" dur="1000"/>
                                        <p:tgtEl>
                                          <p:spTgt spid="4">
                                            <p:txEl>
                                              <p:pRg st="2" end="2"/>
                                            </p:txEl>
                                          </p:spTgt>
                                        </p:tgtEl>
                                        <p:attrNameLst>
                                          <p:attrName>ppt_y</p:attrName>
                                        </p:attrNameLst>
                                      </p:cBhvr>
                                      <p:tavLst>
                                        <p:tav tm="0">
                                          <p:val>
                                            <p:strVal val="ppt_y"/>
                                          </p:val>
                                        </p:tav>
                                        <p:tav tm="100000">
                                          <p:val>
                                            <p:strVal val="ppt_y+.1"/>
                                          </p:val>
                                        </p:tav>
                                      </p:tavLst>
                                    </p:anim>
                                    <p:set>
                                      <p:cBhvr>
                                        <p:cTn id="131" dur="1" fill="hold">
                                          <p:stCondLst>
                                            <p:cond delay="999"/>
                                          </p:stCondLst>
                                        </p:cTn>
                                        <p:tgtEl>
                                          <p:spTgt spid="4">
                                            <p:txEl>
                                              <p:pRg st="2" end="2"/>
                                            </p:txEl>
                                          </p:spTgt>
                                        </p:tgtEl>
                                        <p:attrNameLst>
                                          <p:attrName>style.visibility</p:attrName>
                                        </p:attrNameLst>
                                      </p:cBhvr>
                                      <p:to>
                                        <p:strVal val="hidden"/>
                                      </p:to>
                                    </p:set>
                                  </p:childTnLst>
                                </p:cTn>
                              </p:par>
                              <p:par>
                                <p:cTn id="132" presetID="42" presetClass="exit" presetSubtype="0" fill="hold" grpId="3" nodeType="withEffect">
                                  <p:stCondLst>
                                    <p:cond delay="0"/>
                                  </p:stCondLst>
                                  <p:childTnLst>
                                    <p:animEffect transition="out" filter="fade">
                                      <p:cBhvr>
                                        <p:cTn id="133" dur="1000"/>
                                        <p:tgtEl>
                                          <p:spTgt spid="4">
                                            <p:txEl>
                                              <p:pRg st="3" end="3"/>
                                            </p:txEl>
                                          </p:spTgt>
                                        </p:tgtEl>
                                      </p:cBhvr>
                                    </p:animEffect>
                                    <p:anim calcmode="lin" valueType="num">
                                      <p:cBhvr>
                                        <p:cTn id="134" dur="1000"/>
                                        <p:tgtEl>
                                          <p:spTgt spid="4">
                                            <p:txEl>
                                              <p:pRg st="3" end="3"/>
                                            </p:txEl>
                                          </p:spTgt>
                                        </p:tgtEl>
                                        <p:attrNameLst>
                                          <p:attrName>ppt_x</p:attrName>
                                        </p:attrNameLst>
                                      </p:cBhvr>
                                      <p:tavLst>
                                        <p:tav tm="0">
                                          <p:val>
                                            <p:strVal val="ppt_x"/>
                                          </p:val>
                                        </p:tav>
                                        <p:tav tm="100000">
                                          <p:val>
                                            <p:strVal val="ppt_x"/>
                                          </p:val>
                                        </p:tav>
                                      </p:tavLst>
                                    </p:anim>
                                    <p:anim calcmode="lin" valueType="num">
                                      <p:cBhvr>
                                        <p:cTn id="135" dur="1000"/>
                                        <p:tgtEl>
                                          <p:spTgt spid="4">
                                            <p:txEl>
                                              <p:pRg st="3" end="3"/>
                                            </p:txEl>
                                          </p:spTgt>
                                        </p:tgtEl>
                                        <p:attrNameLst>
                                          <p:attrName>ppt_y</p:attrName>
                                        </p:attrNameLst>
                                      </p:cBhvr>
                                      <p:tavLst>
                                        <p:tav tm="0">
                                          <p:val>
                                            <p:strVal val="ppt_y"/>
                                          </p:val>
                                        </p:tav>
                                        <p:tav tm="100000">
                                          <p:val>
                                            <p:strVal val="ppt_y+.1"/>
                                          </p:val>
                                        </p:tav>
                                      </p:tavLst>
                                    </p:anim>
                                    <p:set>
                                      <p:cBhvr>
                                        <p:cTn id="136" dur="1" fill="hold">
                                          <p:stCondLst>
                                            <p:cond delay="999"/>
                                          </p:stCondLst>
                                        </p:cTn>
                                        <p:tgtEl>
                                          <p:spTgt spid="4">
                                            <p:txEl>
                                              <p:pRg st="3" end="3"/>
                                            </p:txEl>
                                          </p:spTgt>
                                        </p:tgtEl>
                                        <p:attrNameLst>
                                          <p:attrName>style.visibility</p:attrName>
                                        </p:attrNameLst>
                                      </p:cBhvr>
                                      <p:to>
                                        <p:strVal val="hidden"/>
                                      </p:to>
                                    </p:set>
                                  </p:childTnLst>
                                </p:cTn>
                              </p:par>
                              <p:par>
                                <p:cTn id="137" presetID="42" presetClass="exit" presetSubtype="0" fill="hold" grpId="3" nodeType="withEffect">
                                  <p:stCondLst>
                                    <p:cond delay="0"/>
                                  </p:stCondLst>
                                  <p:childTnLst>
                                    <p:animEffect transition="out" filter="fade">
                                      <p:cBhvr>
                                        <p:cTn id="138" dur="1000"/>
                                        <p:tgtEl>
                                          <p:spTgt spid="4">
                                            <p:bg/>
                                          </p:spTgt>
                                        </p:tgtEl>
                                      </p:cBhvr>
                                    </p:animEffect>
                                    <p:anim calcmode="lin" valueType="num">
                                      <p:cBhvr>
                                        <p:cTn id="139" dur="1000"/>
                                        <p:tgtEl>
                                          <p:spTgt spid="4">
                                            <p:bg/>
                                          </p:spTgt>
                                        </p:tgtEl>
                                        <p:attrNameLst>
                                          <p:attrName>ppt_x</p:attrName>
                                        </p:attrNameLst>
                                      </p:cBhvr>
                                      <p:tavLst>
                                        <p:tav tm="0">
                                          <p:val>
                                            <p:strVal val="ppt_x"/>
                                          </p:val>
                                        </p:tav>
                                        <p:tav tm="100000">
                                          <p:val>
                                            <p:strVal val="ppt_x"/>
                                          </p:val>
                                        </p:tav>
                                      </p:tavLst>
                                    </p:anim>
                                    <p:anim calcmode="lin" valueType="num">
                                      <p:cBhvr>
                                        <p:cTn id="140" dur="1000"/>
                                        <p:tgtEl>
                                          <p:spTgt spid="4">
                                            <p:bg/>
                                          </p:spTgt>
                                        </p:tgtEl>
                                        <p:attrNameLst>
                                          <p:attrName>ppt_y</p:attrName>
                                        </p:attrNameLst>
                                      </p:cBhvr>
                                      <p:tavLst>
                                        <p:tav tm="0">
                                          <p:val>
                                            <p:strVal val="ppt_y"/>
                                          </p:val>
                                        </p:tav>
                                        <p:tav tm="100000">
                                          <p:val>
                                            <p:strVal val="ppt_y+.1"/>
                                          </p:val>
                                        </p:tav>
                                      </p:tavLst>
                                    </p:anim>
                                    <p:set>
                                      <p:cBhvr>
                                        <p:cTn id="141" dur="1" fill="hold">
                                          <p:stCondLst>
                                            <p:cond delay="999"/>
                                          </p:stCondLst>
                                        </p:cTn>
                                        <p:tgtEl>
                                          <p:spTgt spid="4">
                                            <p:bg/>
                                          </p:spTgt>
                                        </p:tgtEl>
                                        <p:attrNameLst>
                                          <p:attrName>style.visibility</p:attrName>
                                        </p:attrNameLst>
                                      </p:cBhvr>
                                      <p:to>
                                        <p:strVal val="hidden"/>
                                      </p:to>
                                    </p:set>
                                  </p:childTnLst>
                                </p:cTn>
                              </p:par>
                            </p:childTnLst>
                          </p:cTn>
                        </p:par>
                      </p:childTnLst>
                    </p:cTn>
                  </p:par>
                  <p:par>
                    <p:cTn id="142" fill="hold">
                      <p:stCondLst>
                        <p:cond delay="indefinite"/>
                      </p:stCondLst>
                      <p:childTnLst>
                        <p:par>
                          <p:cTn id="143" fill="hold">
                            <p:stCondLst>
                              <p:cond delay="0"/>
                            </p:stCondLst>
                            <p:childTnLst>
                              <p:par>
                                <p:cTn id="144" presetID="31" presetClass="exit" presetSubtype="0" fill="hold" grpId="4" nodeType="clickEffect">
                                  <p:stCondLst>
                                    <p:cond delay="0"/>
                                  </p:stCondLst>
                                  <p:childTnLst>
                                    <p:anim calcmode="lin" valueType="num">
                                      <p:cBhvr>
                                        <p:cTn id="145" dur="1000"/>
                                        <p:tgtEl>
                                          <p:spTgt spid="4">
                                            <p:txEl>
                                              <p:pRg st="0" end="0"/>
                                            </p:txEl>
                                          </p:spTgt>
                                        </p:tgtEl>
                                        <p:attrNameLst>
                                          <p:attrName>ppt_w</p:attrName>
                                        </p:attrNameLst>
                                      </p:cBhvr>
                                      <p:tavLst>
                                        <p:tav tm="0">
                                          <p:val>
                                            <p:strVal val="ppt_w"/>
                                          </p:val>
                                        </p:tav>
                                        <p:tav tm="100000">
                                          <p:val>
                                            <p:fltVal val="0"/>
                                          </p:val>
                                        </p:tav>
                                      </p:tavLst>
                                    </p:anim>
                                    <p:anim calcmode="lin" valueType="num">
                                      <p:cBhvr>
                                        <p:cTn id="146" dur="1000"/>
                                        <p:tgtEl>
                                          <p:spTgt spid="4">
                                            <p:txEl>
                                              <p:pRg st="0" end="0"/>
                                            </p:txEl>
                                          </p:spTgt>
                                        </p:tgtEl>
                                        <p:attrNameLst>
                                          <p:attrName>ppt_h</p:attrName>
                                        </p:attrNameLst>
                                      </p:cBhvr>
                                      <p:tavLst>
                                        <p:tav tm="0">
                                          <p:val>
                                            <p:strVal val="ppt_h"/>
                                          </p:val>
                                        </p:tav>
                                        <p:tav tm="100000">
                                          <p:val>
                                            <p:fltVal val="0"/>
                                          </p:val>
                                        </p:tav>
                                      </p:tavLst>
                                    </p:anim>
                                    <p:anim calcmode="lin" valueType="num">
                                      <p:cBhvr>
                                        <p:cTn id="147" dur="1000"/>
                                        <p:tgtEl>
                                          <p:spTgt spid="4">
                                            <p:txEl>
                                              <p:pRg st="0" end="0"/>
                                            </p:txEl>
                                          </p:spTgt>
                                        </p:tgtEl>
                                        <p:attrNameLst>
                                          <p:attrName>style.rotation</p:attrName>
                                        </p:attrNameLst>
                                      </p:cBhvr>
                                      <p:tavLst>
                                        <p:tav tm="0">
                                          <p:val>
                                            <p:fltVal val="0"/>
                                          </p:val>
                                        </p:tav>
                                        <p:tav tm="100000">
                                          <p:val>
                                            <p:fltVal val="90"/>
                                          </p:val>
                                        </p:tav>
                                      </p:tavLst>
                                    </p:anim>
                                    <p:animEffect transition="out" filter="fade">
                                      <p:cBhvr>
                                        <p:cTn id="148" dur="1000"/>
                                        <p:tgtEl>
                                          <p:spTgt spid="4">
                                            <p:txEl>
                                              <p:pRg st="0" end="0"/>
                                            </p:txEl>
                                          </p:spTgt>
                                        </p:tgtEl>
                                      </p:cBhvr>
                                    </p:animEffect>
                                    <p:set>
                                      <p:cBhvr>
                                        <p:cTn id="149" dur="1" fill="hold">
                                          <p:stCondLst>
                                            <p:cond delay="999"/>
                                          </p:stCondLst>
                                        </p:cTn>
                                        <p:tgtEl>
                                          <p:spTgt spid="4">
                                            <p:txEl>
                                              <p:pRg st="0" end="0"/>
                                            </p:txEl>
                                          </p:spTgt>
                                        </p:tgtEl>
                                        <p:attrNameLst>
                                          <p:attrName>style.visibility</p:attrName>
                                        </p:attrNameLst>
                                      </p:cBhvr>
                                      <p:to>
                                        <p:strVal val="hidden"/>
                                      </p:to>
                                    </p:set>
                                  </p:childTnLst>
                                </p:cTn>
                              </p:par>
                              <p:par>
                                <p:cTn id="150" presetID="31" presetClass="exit" presetSubtype="0" fill="hold" grpId="4" nodeType="withEffect">
                                  <p:stCondLst>
                                    <p:cond delay="0"/>
                                  </p:stCondLst>
                                  <p:childTnLst>
                                    <p:anim calcmode="lin" valueType="num">
                                      <p:cBhvr>
                                        <p:cTn id="151" dur="1000"/>
                                        <p:tgtEl>
                                          <p:spTgt spid="4">
                                            <p:txEl>
                                              <p:pRg st="1" end="1"/>
                                            </p:txEl>
                                          </p:spTgt>
                                        </p:tgtEl>
                                        <p:attrNameLst>
                                          <p:attrName>ppt_w</p:attrName>
                                        </p:attrNameLst>
                                      </p:cBhvr>
                                      <p:tavLst>
                                        <p:tav tm="0">
                                          <p:val>
                                            <p:strVal val="ppt_w"/>
                                          </p:val>
                                        </p:tav>
                                        <p:tav tm="100000">
                                          <p:val>
                                            <p:fltVal val="0"/>
                                          </p:val>
                                        </p:tav>
                                      </p:tavLst>
                                    </p:anim>
                                    <p:anim calcmode="lin" valueType="num">
                                      <p:cBhvr>
                                        <p:cTn id="152" dur="1000"/>
                                        <p:tgtEl>
                                          <p:spTgt spid="4">
                                            <p:txEl>
                                              <p:pRg st="1" end="1"/>
                                            </p:txEl>
                                          </p:spTgt>
                                        </p:tgtEl>
                                        <p:attrNameLst>
                                          <p:attrName>ppt_h</p:attrName>
                                        </p:attrNameLst>
                                      </p:cBhvr>
                                      <p:tavLst>
                                        <p:tav tm="0">
                                          <p:val>
                                            <p:strVal val="ppt_h"/>
                                          </p:val>
                                        </p:tav>
                                        <p:tav tm="100000">
                                          <p:val>
                                            <p:fltVal val="0"/>
                                          </p:val>
                                        </p:tav>
                                      </p:tavLst>
                                    </p:anim>
                                    <p:anim calcmode="lin" valueType="num">
                                      <p:cBhvr>
                                        <p:cTn id="153" dur="1000"/>
                                        <p:tgtEl>
                                          <p:spTgt spid="4">
                                            <p:txEl>
                                              <p:pRg st="1" end="1"/>
                                            </p:txEl>
                                          </p:spTgt>
                                        </p:tgtEl>
                                        <p:attrNameLst>
                                          <p:attrName>style.rotation</p:attrName>
                                        </p:attrNameLst>
                                      </p:cBhvr>
                                      <p:tavLst>
                                        <p:tav tm="0">
                                          <p:val>
                                            <p:fltVal val="0"/>
                                          </p:val>
                                        </p:tav>
                                        <p:tav tm="100000">
                                          <p:val>
                                            <p:fltVal val="90"/>
                                          </p:val>
                                        </p:tav>
                                      </p:tavLst>
                                    </p:anim>
                                    <p:animEffect transition="out" filter="fade">
                                      <p:cBhvr>
                                        <p:cTn id="154" dur="1000"/>
                                        <p:tgtEl>
                                          <p:spTgt spid="4">
                                            <p:txEl>
                                              <p:pRg st="1" end="1"/>
                                            </p:txEl>
                                          </p:spTgt>
                                        </p:tgtEl>
                                      </p:cBhvr>
                                    </p:animEffect>
                                    <p:set>
                                      <p:cBhvr>
                                        <p:cTn id="155" dur="1" fill="hold">
                                          <p:stCondLst>
                                            <p:cond delay="999"/>
                                          </p:stCondLst>
                                        </p:cTn>
                                        <p:tgtEl>
                                          <p:spTgt spid="4">
                                            <p:txEl>
                                              <p:pRg st="1" end="1"/>
                                            </p:txEl>
                                          </p:spTgt>
                                        </p:tgtEl>
                                        <p:attrNameLst>
                                          <p:attrName>style.visibility</p:attrName>
                                        </p:attrNameLst>
                                      </p:cBhvr>
                                      <p:to>
                                        <p:strVal val="hidden"/>
                                      </p:to>
                                    </p:set>
                                  </p:childTnLst>
                                </p:cTn>
                              </p:par>
                              <p:par>
                                <p:cTn id="156" presetID="31" presetClass="exit" presetSubtype="0" fill="hold" grpId="4" nodeType="withEffect">
                                  <p:stCondLst>
                                    <p:cond delay="0"/>
                                  </p:stCondLst>
                                  <p:childTnLst>
                                    <p:anim calcmode="lin" valueType="num">
                                      <p:cBhvr>
                                        <p:cTn id="157" dur="1000"/>
                                        <p:tgtEl>
                                          <p:spTgt spid="4">
                                            <p:txEl>
                                              <p:pRg st="2" end="2"/>
                                            </p:txEl>
                                          </p:spTgt>
                                        </p:tgtEl>
                                        <p:attrNameLst>
                                          <p:attrName>ppt_w</p:attrName>
                                        </p:attrNameLst>
                                      </p:cBhvr>
                                      <p:tavLst>
                                        <p:tav tm="0">
                                          <p:val>
                                            <p:strVal val="ppt_w"/>
                                          </p:val>
                                        </p:tav>
                                        <p:tav tm="100000">
                                          <p:val>
                                            <p:fltVal val="0"/>
                                          </p:val>
                                        </p:tav>
                                      </p:tavLst>
                                    </p:anim>
                                    <p:anim calcmode="lin" valueType="num">
                                      <p:cBhvr>
                                        <p:cTn id="158" dur="1000"/>
                                        <p:tgtEl>
                                          <p:spTgt spid="4">
                                            <p:txEl>
                                              <p:pRg st="2" end="2"/>
                                            </p:txEl>
                                          </p:spTgt>
                                        </p:tgtEl>
                                        <p:attrNameLst>
                                          <p:attrName>ppt_h</p:attrName>
                                        </p:attrNameLst>
                                      </p:cBhvr>
                                      <p:tavLst>
                                        <p:tav tm="0">
                                          <p:val>
                                            <p:strVal val="ppt_h"/>
                                          </p:val>
                                        </p:tav>
                                        <p:tav tm="100000">
                                          <p:val>
                                            <p:fltVal val="0"/>
                                          </p:val>
                                        </p:tav>
                                      </p:tavLst>
                                    </p:anim>
                                    <p:anim calcmode="lin" valueType="num">
                                      <p:cBhvr>
                                        <p:cTn id="159" dur="1000"/>
                                        <p:tgtEl>
                                          <p:spTgt spid="4">
                                            <p:txEl>
                                              <p:pRg st="2" end="2"/>
                                            </p:txEl>
                                          </p:spTgt>
                                        </p:tgtEl>
                                        <p:attrNameLst>
                                          <p:attrName>style.rotation</p:attrName>
                                        </p:attrNameLst>
                                      </p:cBhvr>
                                      <p:tavLst>
                                        <p:tav tm="0">
                                          <p:val>
                                            <p:fltVal val="0"/>
                                          </p:val>
                                        </p:tav>
                                        <p:tav tm="100000">
                                          <p:val>
                                            <p:fltVal val="90"/>
                                          </p:val>
                                        </p:tav>
                                      </p:tavLst>
                                    </p:anim>
                                    <p:animEffect transition="out" filter="fade">
                                      <p:cBhvr>
                                        <p:cTn id="160" dur="1000"/>
                                        <p:tgtEl>
                                          <p:spTgt spid="4">
                                            <p:txEl>
                                              <p:pRg st="2" end="2"/>
                                            </p:txEl>
                                          </p:spTgt>
                                        </p:tgtEl>
                                      </p:cBhvr>
                                    </p:animEffect>
                                    <p:set>
                                      <p:cBhvr>
                                        <p:cTn id="161" dur="1" fill="hold">
                                          <p:stCondLst>
                                            <p:cond delay="999"/>
                                          </p:stCondLst>
                                        </p:cTn>
                                        <p:tgtEl>
                                          <p:spTgt spid="4">
                                            <p:txEl>
                                              <p:pRg st="2" end="2"/>
                                            </p:txEl>
                                          </p:spTgt>
                                        </p:tgtEl>
                                        <p:attrNameLst>
                                          <p:attrName>style.visibility</p:attrName>
                                        </p:attrNameLst>
                                      </p:cBhvr>
                                      <p:to>
                                        <p:strVal val="hidden"/>
                                      </p:to>
                                    </p:set>
                                  </p:childTnLst>
                                </p:cTn>
                              </p:par>
                              <p:par>
                                <p:cTn id="162" presetID="31" presetClass="exit" presetSubtype="0" fill="hold" grpId="4" nodeType="withEffect">
                                  <p:stCondLst>
                                    <p:cond delay="0"/>
                                  </p:stCondLst>
                                  <p:childTnLst>
                                    <p:anim calcmode="lin" valueType="num">
                                      <p:cBhvr>
                                        <p:cTn id="163" dur="1000"/>
                                        <p:tgtEl>
                                          <p:spTgt spid="4">
                                            <p:txEl>
                                              <p:pRg st="3" end="3"/>
                                            </p:txEl>
                                          </p:spTgt>
                                        </p:tgtEl>
                                        <p:attrNameLst>
                                          <p:attrName>ppt_w</p:attrName>
                                        </p:attrNameLst>
                                      </p:cBhvr>
                                      <p:tavLst>
                                        <p:tav tm="0">
                                          <p:val>
                                            <p:strVal val="ppt_w"/>
                                          </p:val>
                                        </p:tav>
                                        <p:tav tm="100000">
                                          <p:val>
                                            <p:fltVal val="0"/>
                                          </p:val>
                                        </p:tav>
                                      </p:tavLst>
                                    </p:anim>
                                    <p:anim calcmode="lin" valueType="num">
                                      <p:cBhvr>
                                        <p:cTn id="164" dur="1000"/>
                                        <p:tgtEl>
                                          <p:spTgt spid="4">
                                            <p:txEl>
                                              <p:pRg st="3" end="3"/>
                                            </p:txEl>
                                          </p:spTgt>
                                        </p:tgtEl>
                                        <p:attrNameLst>
                                          <p:attrName>ppt_h</p:attrName>
                                        </p:attrNameLst>
                                      </p:cBhvr>
                                      <p:tavLst>
                                        <p:tav tm="0">
                                          <p:val>
                                            <p:strVal val="ppt_h"/>
                                          </p:val>
                                        </p:tav>
                                        <p:tav tm="100000">
                                          <p:val>
                                            <p:fltVal val="0"/>
                                          </p:val>
                                        </p:tav>
                                      </p:tavLst>
                                    </p:anim>
                                    <p:anim calcmode="lin" valueType="num">
                                      <p:cBhvr>
                                        <p:cTn id="165" dur="1000"/>
                                        <p:tgtEl>
                                          <p:spTgt spid="4">
                                            <p:txEl>
                                              <p:pRg st="3" end="3"/>
                                            </p:txEl>
                                          </p:spTgt>
                                        </p:tgtEl>
                                        <p:attrNameLst>
                                          <p:attrName>style.rotation</p:attrName>
                                        </p:attrNameLst>
                                      </p:cBhvr>
                                      <p:tavLst>
                                        <p:tav tm="0">
                                          <p:val>
                                            <p:fltVal val="0"/>
                                          </p:val>
                                        </p:tav>
                                        <p:tav tm="100000">
                                          <p:val>
                                            <p:fltVal val="90"/>
                                          </p:val>
                                        </p:tav>
                                      </p:tavLst>
                                    </p:anim>
                                    <p:animEffect transition="out" filter="fade">
                                      <p:cBhvr>
                                        <p:cTn id="166" dur="1000"/>
                                        <p:tgtEl>
                                          <p:spTgt spid="4">
                                            <p:txEl>
                                              <p:pRg st="3" end="3"/>
                                            </p:txEl>
                                          </p:spTgt>
                                        </p:tgtEl>
                                      </p:cBhvr>
                                    </p:animEffect>
                                    <p:set>
                                      <p:cBhvr>
                                        <p:cTn id="167" dur="1" fill="hold">
                                          <p:stCondLst>
                                            <p:cond delay="999"/>
                                          </p:stCondLst>
                                        </p:cTn>
                                        <p:tgtEl>
                                          <p:spTgt spid="4">
                                            <p:txEl>
                                              <p:pRg st="3" end="3"/>
                                            </p:txEl>
                                          </p:spTgt>
                                        </p:tgtEl>
                                        <p:attrNameLst>
                                          <p:attrName>style.visibility</p:attrName>
                                        </p:attrNameLst>
                                      </p:cBhvr>
                                      <p:to>
                                        <p:strVal val="hidden"/>
                                      </p:to>
                                    </p:set>
                                  </p:childTnLst>
                                </p:cTn>
                              </p:par>
                              <p:par>
                                <p:cTn id="168" presetID="31" presetClass="exit" presetSubtype="0" fill="hold" grpId="4" nodeType="withEffect">
                                  <p:stCondLst>
                                    <p:cond delay="0"/>
                                  </p:stCondLst>
                                  <p:childTnLst>
                                    <p:anim calcmode="lin" valueType="num">
                                      <p:cBhvr>
                                        <p:cTn id="169" dur="1000"/>
                                        <p:tgtEl>
                                          <p:spTgt spid="4">
                                            <p:bg/>
                                          </p:spTgt>
                                        </p:tgtEl>
                                        <p:attrNameLst>
                                          <p:attrName>ppt_w</p:attrName>
                                        </p:attrNameLst>
                                      </p:cBhvr>
                                      <p:tavLst>
                                        <p:tav tm="0">
                                          <p:val>
                                            <p:strVal val="ppt_w"/>
                                          </p:val>
                                        </p:tav>
                                        <p:tav tm="100000">
                                          <p:val>
                                            <p:fltVal val="0"/>
                                          </p:val>
                                        </p:tav>
                                      </p:tavLst>
                                    </p:anim>
                                    <p:anim calcmode="lin" valueType="num">
                                      <p:cBhvr>
                                        <p:cTn id="170" dur="1000"/>
                                        <p:tgtEl>
                                          <p:spTgt spid="4">
                                            <p:bg/>
                                          </p:spTgt>
                                        </p:tgtEl>
                                        <p:attrNameLst>
                                          <p:attrName>ppt_h</p:attrName>
                                        </p:attrNameLst>
                                      </p:cBhvr>
                                      <p:tavLst>
                                        <p:tav tm="0">
                                          <p:val>
                                            <p:strVal val="ppt_h"/>
                                          </p:val>
                                        </p:tav>
                                        <p:tav tm="100000">
                                          <p:val>
                                            <p:fltVal val="0"/>
                                          </p:val>
                                        </p:tav>
                                      </p:tavLst>
                                    </p:anim>
                                    <p:anim calcmode="lin" valueType="num">
                                      <p:cBhvr>
                                        <p:cTn id="171" dur="1000"/>
                                        <p:tgtEl>
                                          <p:spTgt spid="4">
                                            <p:bg/>
                                          </p:spTgt>
                                        </p:tgtEl>
                                        <p:attrNameLst>
                                          <p:attrName>style.rotation</p:attrName>
                                        </p:attrNameLst>
                                      </p:cBhvr>
                                      <p:tavLst>
                                        <p:tav tm="0">
                                          <p:val>
                                            <p:fltVal val="0"/>
                                          </p:val>
                                        </p:tav>
                                        <p:tav tm="100000">
                                          <p:val>
                                            <p:fltVal val="90"/>
                                          </p:val>
                                        </p:tav>
                                      </p:tavLst>
                                    </p:anim>
                                    <p:animEffect transition="out" filter="fade">
                                      <p:cBhvr>
                                        <p:cTn id="172" dur="1000"/>
                                        <p:tgtEl>
                                          <p:spTgt spid="4">
                                            <p:bg/>
                                          </p:spTgt>
                                        </p:tgtEl>
                                      </p:cBhvr>
                                    </p:animEffect>
                                    <p:set>
                                      <p:cBhvr>
                                        <p:cTn id="173" dur="1" fill="hold">
                                          <p:stCondLst>
                                            <p:cond delay="999"/>
                                          </p:stCondLst>
                                        </p:cTn>
                                        <p:tgtEl>
                                          <p:spTgt spid="4">
                                            <p:bg/>
                                          </p:spTgt>
                                        </p:tgtEl>
                                        <p:attrNameLst>
                                          <p:attrName>style.visibility</p:attrName>
                                        </p:attrNameLst>
                                      </p:cBhvr>
                                      <p:to>
                                        <p:strVal val="hidden"/>
                                      </p:to>
                                    </p:set>
                                  </p:childTnLst>
                                </p:cTn>
                              </p:par>
                            </p:childTnLst>
                          </p:cTn>
                        </p:par>
                      </p:childTnLst>
                    </p:cTn>
                  </p:par>
                  <p:par>
                    <p:cTn id="174" fill="hold">
                      <p:stCondLst>
                        <p:cond delay="indefinite"/>
                      </p:stCondLst>
                      <p:childTnLst>
                        <p:par>
                          <p:cTn id="175" fill="hold">
                            <p:stCondLst>
                              <p:cond delay="0"/>
                            </p:stCondLst>
                            <p:childTnLst>
                              <p:par>
                                <p:cTn id="176" presetID="32" presetClass="emph" presetSubtype="0" fill="hold" grpId="5" nodeType="clickEffect">
                                  <p:stCondLst>
                                    <p:cond delay="0"/>
                                  </p:stCondLst>
                                  <p:childTnLst>
                                    <p:animRot by="120000">
                                      <p:cBhvr>
                                        <p:cTn id="177" dur="100" fill="hold">
                                          <p:stCondLst>
                                            <p:cond delay="0"/>
                                          </p:stCondLst>
                                        </p:cTn>
                                        <p:tgtEl>
                                          <p:spTgt spid="4">
                                            <p:bg/>
                                          </p:spTgt>
                                        </p:tgtEl>
                                        <p:attrNameLst>
                                          <p:attrName>r</p:attrName>
                                        </p:attrNameLst>
                                      </p:cBhvr>
                                    </p:animRot>
                                    <p:animRot by="-240000">
                                      <p:cBhvr>
                                        <p:cTn id="178" dur="200" fill="hold">
                                          <p:stCondLst>
                                            <p:cond delay="200"/>
                                          </p:stCondLst>
                                        </p:cTn>
                                        <p:tgtEl>
                                          <p:spTgt spid="4">
                                            <p:bg/>
                                          </p:spTgt>
                                        </p:tgtEl>
                                        <p:attrNameLst>
                                          <p:attrName>r</p:attrName>
                                        </p:attrNameLst>
                                      </p:cBhvr>
                                    </p:animRot>
                                    <p:animRot by="240000">
                                      <p:cBhvr>
                                        <p:cTn id="179" dur="200" fill="hold">
                                          <p:stCondLst>
                                            <p:cond delay="400"/>
                                          </p:stCondLst>
                                        </p:cTn>
                                        <p:tgtEl>
                                          <p:spTgt spid="4">
                                            <p:bg/>
                                          </p:spTgt>
                                        </p:tgtEl>
                                        <p:attrNameLst>
                                          <p:attrName>r</p:attrName>
                                        </p:attrNameLst>
                                      </p:cBhvr>
                                    </p:animRot>
                                    <p:animRot by="-240000">
                                      <p:cBhvr>
                                        <p:cTn id="180" dur="200" fill="hold">
                                          <p:stCondLst>
                                            <p:cond delay="600"/>
                                          </p:stCondLst>
                                        </p:cTn>
                                        <p:tgtEl>
                                          <p:spTgt spid="4">
                                            <p:bg/>
                                          </p:spTgt>
                                        </p:tgtEl>
                                        <p:attrNameLst>
                                          <p:attrName>r</p:attrName>
                                        </p:attrNameLst>
                                      </p:cBhvr>
                                    </p:animRot>
                                    <p:animRot by="120000">
                                      <p:cBhvr>
                                        <p:cTn id="181" dur="200" fill="hold">
                                          <p:stCondLst>
                                            <p:cond delay="800"/>
                                          </p:stCondLst>
                                        </p:cTn>
                                        <p:tgtEl>
                                          <p:spTgt spid="4">
                                            <p:bg/>
                                          </p:spTgt>
                                        </p:tgtEl>
                                        <p:attrNameLst>
                                          <p:attrName>r</p:attrName>
                                        </p:attrNameLst>
                                      </p:cBhvr>
                                    </p:animRot>
                                  </p:childTnLst>
                                </p:cTn>
                              </p:par>
                              <p:par>
                                <p:cTn id="182" presetID="32" presetClass="emph" presetSubtype="0" fill="hold" grpId="5" nodeType="withEffect">
                                  <p:stCondLst>
                                    <p:cond delay="0"/>
                                  </p:stCondLst>
                                  <p:childTnLst>
                                    <p:animRot by="120000">
                                      <p:cBhvr>
                                        <p:cTn id="183" dur="100" fill="hold">
                                          <p:stCondLst>
                                            <p:cond delay="0"/>
                                          </p:stCondLst>
                                        </p:cTn>
                                        <p:tgtEl>
                                          <p:spTgt spid="4">
                                            <p:txEl>
                                              <p:pRg st="0" end="0"/>
                                            </p:txEl>
                                          </p:spTgt>
                                        </p:tgtEl>
                                        <p:attrNameLst>
                                          <p:attrName>r</p:attrName>
                                        </p:attrNameLst>
                                      </p:cBhvr>
                                    </p:animRot>
                                    <p:animRot by="-240000">
                                      <p:cBhvr>
                                        <p:cTn id="184" dur="200" fill="hold">
                                          <p:stCondLst>
                                            <p:cond delay="200"/>
                                          </p:stCondLst>
                                        </p:cTn>
                                        <p:tgtEl>
                                          <p:spTgt spid="4">
                                            <p:txEl>
                                              <p:pRg st="0" end="0"/>
                                            </p:txEl>
                                          </p:spTgt>
                                        </p:tgtEl>
                                        <p:attrNameLst>
                                          <p:attrName>r</p:attrName>
                                        </p:attrNameLst>
                                      </p:cBhvr>
                                    </p:animRot>
                                    <p:animRot by="240000">
                                      <p:cBhvr>
                                        <p:cTn id="185" dur="200" fill="hold">
                                          <p:stCondLst>
                                            <p:cond delay="400"/>
                                          </p:stCondLst>
                                        </p:cTn>
                                        <p:tgtEl>
                                          <p:spTgt spid="4">
                                            <p:txEl>
                                              <p:pRg st="0" end="0"/>
                                            </p:txEl>
                                          </p:spTgt>
                                        </p:tgtEl>
                                        <p:attrNameLst>
                                          <p:attrName>r</p:attrName>
                                        </p:attrNameLst>
                                      </p:cBhvr>
                                    </p:animRot>
                                    <p:animRot by="-240000">
                                      <p:cBhvr>
                                        <p:cTn id="186" dur="200" fill="hold">
                                          <p:stCondLst>
                                            <p:cond delay="600"/>
                                          </p:stCondLst>
                                        </p:cTn>
                                        <p:tgtEl>
                                          <p:spTgt spid="4">
                                            <p:txEl>
                                              <p:pRg st="0" end="0"/>
                                            </p:txEl>
                                          </p:spTgt>
                                        </p:tgtEl>
                                        <p:attrNameLst>
                                          <p:attrName>r</p:attrName>
                                        </p:attrNameLst>
                                      </p:cBhvr>
                                    </p:animRot>
                                    <p:animRot by="120000">
                                      <p:cBhvr>
                                        <p:cTn id="187" dur="200" fill="hold">
                                          <p:stCondLst>
                                            <p:cond delay="800"/>
                                          </p:stCondLst>
                                        </p:cTn>
                                        <p:tgtEl>
                                          <p:spTgt spid="4">
                                            <p:txEl>
                                              <p:pRg st="0" end="0"/>
                                            </p:txEl>
                                          </p:spTgt>
                                        </p:tgtEl>
                                        <p:attrNameLst>
                                          <p:attrName>r</p:attrName>
                                        </p:attrNameLst>
                                      </p:cBhvr>
                                    </p:animRot>
                                  </p:childTnLst>
                                </p:cTn>
                              </p:par>
                              <p:par>
                                <p:cTn id="188" presetID="32" presetClass="emph" presetSubtype="0" fill="hold" grpId="5" nodeType="withEffect">
                                  <p:stCondLst>
                                    <p:cond delay="0"/>
                                  </p:stCondLst>
                                  <p:childTnLst>
                                    <p:animRot by="120000">
                                      <p:cBhvr>
                                        <p:cTn id="189" dur="100" fill="hold">
                                          <p:stCondLst>
                                            <p:cond delay="0"/>
                                          </p:stCondLst>
                                        </p:cTn>
                                        <p:tgtEl>
                                          <p:spTgt spid="4">
                                            <p:txEl>
                                              <p:pRg st="1" end="1"/>
                                            </p:txEl>
                                          </p:spTgt>
                                        </p:tgtEl>
                                        <p:attrNameLst>
                                          <p:attrName>r</p:attrName>
                                        </p:attrNameLst>
                                      </p:cBhvr>
                                    </p:animRot>
                                    <p:animRot by="-240000">
                                      <p:cBhvr>
                                        <p:cTn id="190" dur="200" fill="hold">
                                          <p:stCondLst>
                                            <p:cond delay="200"/>
                                          </p:stCondLst>
                                        </p:cTn>
                                        <p:tgtEl>
                                          <p:spTgt spid="4">
                                            <p:txEl>
                                              <p:pRg st="1" end="1"/>
                                            </p:txEl>
                                          </p:spTgt>
                                        </p:tgtEl>
                                        <p:attrNameLst>
                                          <p:attrName>r</p:attrName>
                                        </p:attrNameLst>
                                      </p:cBhvr>
                                    </p:animRot>
                                    <p:animRot by="240000">
                                      <p:cBhvr>
                                        <p:cTn id="191" dur="200" fill="hold">
                                          <p:stCondLst>
                                            <p:cond delay="400"/>
                                          </p:stCondLst>
                                        </p:cTn>
                                        <p:tgtEl>
                                          <p:spTgt spid="4">
                                            <p:txEl>
                                              <p:pRg st="1" end="1"/>
                                            </p:txEl>
                                          </p:spTgt>
                                        </p:tgtEl>
                                        <p:attrNameLst>
                                          <p:attrName>r</p:attrName>
                                        </p:attrNameLst>
                                      </p:cBhvr>
                                    </p:animRot>
                                    <p:animRot by="-240000">
                                      <p:cBhvr>
                                        <p:cTn id="192" dur="200" fill="hold">
                                          <p:stCondLst>
                                            <p:cond delay="600"/>
                                          </p:stCondLst>
                                        </p:cTn>
                                        <p:tgtEl>
                                          <p:spTgt spid="4">
                                            <p:txEl>
                                              <p:pRg st="1" end="1"/>
                                            </p:txEl>
                                          </p:spTgt>
                                        </p:tgtEl>
                                        <p:attrNameLst>
                                          <p:attrName>r</p:attrName>
                                        </p:attrNameLst>
                                      </p:cBhvr>
                                    </p:animRot>
                                    <p:animRot by="120000">
                                      <p:cBhvr>
                                        <p:cTn id="193" dur="200" fill="hold">
                                          <p:stCondLst>
                                            <p:cond delay="800"/>
                                          </p:stCondLst>
                                        </p:cTn>
                                        <p:tgtEl>
                                          <p:spTgt spid="4">
                                            <p:txEl>
                                              <p:pRg st="1" end="1"/>
                                            </p:txEl>
                                          </p:spTgt>
                                        </p:tgtEl>
                                        <p:attrNameLst>
                                          <p:attrName>r</p:attrName>
                                        </p:attrNameLst>
                                      </p:cBhvr>
                                    </p:animRot>
                                  </p:childTnLst>
                                </p:cTn>
                              </p:par>
                              <p:par>
                                <p:cTn id="194" presetID="32" presetClass="emph" presetSubtype="0" fill="hold" grpId="5" nodeType="withEffect">
                                  <p:stCondLst>
                                    <p:cond delay="0"/>
                                  </p:stCondLst>
                                  <p:childTnLst>
                                    <p:animRot by="120000">
                                      <p:cBhvr>
                                        <p:cTn id="195" dur="100" fill="hold">
                                          <p:stCondLst>
                                            <p:cond delay="0"/>
                                          </p:stCondLst>
                                        </p:cTn>
                                        <p:tgtEl>
                                          <p:spTgt spid="4">
                                            <p:txEl>
                                              <p:pRg st="2" end="2"/>
                                            </p:txEl>
                                          </p:spTgt>
                                        </p:tgtEl>
                                        <p:attrNameLst>
                                          <p:attrName>r</p:attrName>
                                        </p:attrNameLst>
                                      </p:cBhvr>
                                    </p:animRot>
                                    <p:animRot by="-240000">
                                      <p:cBhvr>
                                        <p:cTn id="196" dur="200" fill="hold">
                                          <p:stCondLst>
                                            <p:cond delay="200"/>
                                          </p:stCondLst>
                                        </p:cTn>
                                        <p:tgtEl>
                                          <p:spTgt spid="4">
                                            <p:txEl>
                                              <p:pRg st="2" end="2"/>
                                            </p:txEl>
                                          </p:spTgt>
                                        </p:tgtEl>
                                        <p:attrNameLst>
                                          <p:attrName>r</p:attrName>
                                        </p:attrNameLst>
                                      </p:cBhvr>
                                    </p:animRot>
                                    <p:animRot by="240000">
                                      <p:cBhvr>
                                        <p:cTn id="197" dur="200" fill="hold">
                                          <p:stCondLst>
                                            <p:cond delay="400"/>
                                          </p:stCondLst>
                                        </p:cTn>
                                        <p:tgtEl>
                                          <p:spTgt spid="4">
                                            <p:txEl>
                                              <p:pRg st="2" end="2"/>
                                            </p:txEl>
                                          </p:spTgt>
                                        </p:tgtEl>
                                        <p:attrNameLst>
                                          <p:attrName>r</p:attrName>
                                        </p:attrNameLst>
                                      </p:cBhvr>
                                    </p:animRot>
                                    <p:animRot by="-240000">
                                      <p:cBhvr>
                                        <p:cTn id="198" dur="200" fill="hold">
                                          <p:stCondLst>
                                            <p:cond delay="600"/>
                                          </p:stCondLst>
                                        </p:cTn>
                                        <p:tgtEl>
                                          <p:spTgt spid="4">
                                            <p:txEl>
                                              <p:pRg st="2" end="2"/>
                                            </p:txEl>
                                          </p:spTgt>
                                        </p:tgtEl>
                                        <p:attrNameLst>
                                          <p:attrName>r</p:attrName>
                                        </p:attrNameLst>
                                      </p:cBhvr>
                                    </p:animRot>
                                    <p:animRot by="120000">
                                      <p:cBhvr>
                                        <p:cTn id="199" dur="200" fill="hold">
                                          <p:stCondLst>
                                            <p:cond delay="800"/>
                                          </p:stCondLst>
                                        </p:cTn>
                                        <p:tgtEl>
                                          <p:spTgt spid="4">
                                            <p:txEl>
                                              <p:pRg st="2" end="2"/>
                                            </p:txEl>
                                          </p:spTgt>
                                        </p:tgtEl>
                                        <p:attrNameLst>
                                          <p:attrName>r</p:attrName>
                                        </p:attrNameLst>
                                      </p:cBhvr>
                                    </p:animRot>
                                  </p:childTnLst>
                                </p:cTn>
                              </p:par>
                              <p:par>
                                <p:cTn id="200" presetID="32" presetClass="emph" presetSubtype="0" fill="hold" grpId="5" nodeType="withEffect">
                                  <p:stCondLst>
                                    <p:cond delay="0"/>
                                  </p:stCondLst>
                                  <p:childTnLst>
                                    <p:animRot by="120000">
                                      <p:cBhvr>
                                        <p:cTn id="201" dur="100" fill="hold">
                                          <p:stCondLst>
                                            <p:cond delay="0"/>
                                          </p:stCondLst>
                                        </p:cTn>
                                        <p:tgtEl>
                                          <p:spTgt spid="4">
                                            <p:txEl>
                                              <p:pRg st="3" end="3"/>
                                            </p:txEl>
                                          </p:spTgt>
                                        </p:tgtEl>
                                        <p:attrNameLst>
                                          <p:attrName>r</p:attrName>
                                        </p:attrNameLst>
                                      </p:cBhvr>
                                    </p:animRot>
                                    <p:animRot by="-240000">
                                      <p:cBhvr>
                                        <p:cTn id="202" dur="200" fill="hold">
                                          <p:stCondLst>
                                            <p:cond delay="200"/>
                                          </p:stCondLst>
                                        </p:cTn>
                                        <p:tgtEl>
                                          <p:spTgt spid="4">
                                            <p:txEl>
                                              <p:pRg st="3" end="3"/>
                                            </p:txEl>
                                          </p:spTgt>
                                        </p:tgtEl>
                                        <p:attrNameLst>
                                          <p:attrName>r</p:attrName>
                                        </p:attrNameLst>
                                      </p:cBhvr>
                                    </p:animRot>
                                    <p:animRot by="240000">
                                      <p:cBhvr>
                                        <p:cTn id="203" dur="200" fill="hold">
                                          <p:stCondLst>
                                            <p:cond delay="400"/>
                                          </p:stCondLst>
                                        </p:cTn>
                                        <p:tgtEl>
                                          <p:spTgt spid="4">
                                            <p:txEl>
                                              <p:pRg st="3" end="3"/>
                                            </p:txEl>
                                          </p:spTgt>
                                        </p:tgtEl>
                                        <p:attrNameLst>
                                          <p:attrName>r</p:attrName>
                                        </p:attrNameLst>
                                      </p:cBhvr>
                                    </p:animRot>
                                    <p:animRot by="-240000">
                                      <p:cBhvr>
                                        <p:cTn id="204" dur="200" fill="hold">
                                          <p:stCondLst>
                                            <p:cond delay="600"/>
                                          </p:stCondLst>
                                        </p:cTn>
                                        <p:tgtEl>
                                          <p:spTgt spid="4">
                                            <p:txEl>
                                              <p:pRg st="3" end="3"/>
                                            </p:txEl>
                                          </p:spTgt>
                                        </p:tgtEl>
                                        <p:attrNameLst>
                                          <p:attrName>r</p:attrName>
                                        </p:attrNameLst>
                                      </p:cBhvr>
                                    </p:animRot>
                                    <p:animRot by="120000">
                                      <p:cBhvr>
                                        <p:cTn id="205" dur="200" fill="hold">
                                          <p:stCondLst>
                                            <p:cond delay="800"/>
                                          </p:stCondLst>
                                        </p:cTn>
                                        <p:tgtEl>
                                          <p:spTgt spid="4">
                                            <p:txEl>
                                              <p:pRg st="3" end="3"/>
                                            </p:txEl>
                                          </p:spTgt>
                                        </p:tgtEl>
                                        <p:attrNameLst>
                                          <p:attrName>r</p:attrName>
                                        </p:attrNameLst>
                                      </p:cBhvr>
                                    </p:animRot>
                                  </p:childTnLst>
                                </p:cTn>
                              </p:par>
                            </p:childTnLst>
                          </p:cTn>
                        </p:par>
                      </p:childTnLst>
                    </p:cTn>
                  </p:par>
                  <p:par>
                    <p:cTn id="206" fill="hold">
                      <p:stCondLst>
                        <p:cond delay="indefinite"/>
                      </p:stCondLst>
                      <p:childTnLst>
                        <p:par>
                          <p:cTn id="207" fill="hold">
                            <p:stCondLst>
                              <p:cond delay="0"/>
                            </p:stCondLst>
                            <p:childTnLst>
                              <p:par>
                                <p:cTn id="208" presetID="6" presetClass="emph" presetSubtype="0" fill="hold" grpId="6" nodeType="clickEffect">
                                  <p:stCondLst>
                                    <p:cond delay="0"/>
                                  </p:stCondLst>
                                  <p:childTnLst>
                                    <p:animScale>
                                      <p:cBhvr>
                                        <p:cTn id="209" dur="2000" fill="hold"/>
                                        <p:tgtEl>
                                          <p:spTgt spid="4">
                                            <p:bg/>
                                          </p:spTgt>
                                        </p:tgtEl>
                                      </p:cBhvr>
                                      <p:by x="150000" y="150000"/>
                                    </p:animScale>
                                  </p:childTnLst>
                                </p:cTn>
                              </p:par>
                              <p:par>
                                <p:cTn id="210" presetID="6" presetClass="emph" presetSubtype="0" fill="hold" grpId="6" nodeType="withEffect">
                                  <p:stCondLst>
                                    <p:cond delay="0"/>
                                  </p:stCondLst>
                                  <p:childTnLst>
                                    <p:animScale>
                                      <p:cBhvr>
                                        <p:cTn id="211" dur="2000" fill="hold"/>
                                        <p:tgtEl>
                                          <p:spTgt spid="4">
                                            <p:txEl>
                                              <p:pRg st="0" end="0"/>
                                            </p:txEl>
                                          </p:spTgt>
                                        </p:tgtEl>
                                      </p:cBhvr>
                                      <p:by x="150000" y="150000"/>
                                    </p:animScale>
                                  </p:childTnLst>
                                </p:cTn>
                              </p:par>
                              <p:par>
                                <p:cTn id="212" presetID="6" presetClass="emph" presetSubtype="0" fill="hold" grpId="6" nodeType="withEffect">
                                  <p:stCondLst>
                                    <p:cond delay="0"/>
                                  </p:stCondLst>
                                  <p:childTnLst>
                                    <p:animScale>
                                      <p:cBhvr>
                                        <p:cTn id="213" dur="2000" fill="hold"/>
                                        <p:tgtEl>
                                          <p:spTgt spid="4">
                                            <p:txEl>
                                              <p:pRg st="1" end="1"/>
                                            </p:txEl>
                                          </p:spTgt>
                                        </p:tgtEl>
                                      </p:cBhvr>
                                      <p:by x="150000" y="150000"/>
                                    </p:animScale>
                                  </p:childTnLst>
                                </p:cTn>
                              </p:par>
                              <p:par>
                                <p:cTn id="214" presetID="6" presetClass="emph" presetSubtype="0" fill="hold" grpId="6" nodeType="withEffect">
                                  <p:stCondLst>
                                    <p:cond delay="0"/>
                                  </p:stCondLst>
                                  <p:childTnLst>
                                    <p:animScale>
                                      <p:cBhvr>
                                        <p:cTn id="215" dur="2000" fill="hold"/>
                                        <p:tgtEl>
                                          <p:spTgt spid="4">
                                            <p:txEl>
                                              <p:pRg st="2" end="2"/>
                                            </p:txEl>
                                          </p:spTgt>
                                        </p:tgtEl>
                                      </p:cBhvr>
                                      <p:by x="150000" y="150000"/>
                                    </p:animScale>
                                  </p:childTnLst>
                                </p:cTn>
                              </p:par>
                              <p:par>
                                <p:cTn id="216" presetID="6" presetClass="emph" presetSubtype="0" fill="hold" grpId="6" nodeType="withEffect">
                                  <p:stCondLst>
                                    <p:cond delay="0"/>
                                  </p:stCondLst>
                                  <p:childTnLst>
                                    <p:animScale>
                                      <p:cBhvr>
                                        <p:cTn id="217" dur="2000" fill="hold"/>
                                        <p:tgtEl>
                                          <p:spTgt spid="4">
                                            <p:txEl>
                                              <p:pRg st="3" end="3"/>
                                            </p:txEl>
                                          </p:spTgt>
                                        </p:tgtEl>
                                      </p:cBhvr>
                                      <p:by x="150000" y="150000"/>
                                    </p:animScale>
                                  </p:childTnLst>
                                </p:cTn>
                              </p:par>
                            </p:childTnLst>
                          </p:cTn>
                        </p:par>
                      </p:childTnLst>
                    </p:cTn>
                  </p:par>
                  <p:par>
                    <p:cTn id="218" fill="hold">
                      <p:stCondLst>
                        <p:cond delay="indefinite"/>
                      </p:stCondLst>
                      <p:childTnLst>
                        <p:par>
                          <p:cTn id="219" fill="hold">
                            <p:stCondLst>
                              <p:cond delay="0"/>
                            </p:stCondLst>
                            <p:childTnLst>
                              <p:par>
                                <p:cTn id="220" presetID="2" presetClass="entr" presetSubtype="4" fill="hold" grpId="7" nodeType="clickEffect">
                                  <p:stCondLst>
                                    <p:cond delay="0"/>
                                  </p:stCondLst>
                                  <p:childTnLst>
                                    <p:set>
                                      <p:cBhvr>
                                        <p:cTn id="221" dur="1" fill="hold">
                                          <p:stCondLst>
                                            <p:cond delay="0"/>
                                          </p:stCondLst>
                                        </p:cTn>
                                        <p:tgtEl>
                                          <p:spTgt spid="4">
                                            <p:bg/>
                                          </p:spTgt>
                                        </p:tgtEl>
                                        <p:attrNameLst>
                                          <p:attrName>style.visibility</p:attrName>
                                        </p:attrNameLst>
                                      </p:cBhvr>
                                      <p:to>
                                        <p:strVal val="visible"/>
                                      </p:to>
                                    </p:set>
                                    <p:anim calcmode="lin" valueType="num">
                                      <p:cBhvr additive="base">
                                        <p:cTn id="222" dur="500" fill="hold"/>
                                        <p:tgtEl>
                                          <p:spTgt spid="4">
                                            <p:bg/>
                                          </p:spTgt>
                                        </p:tgtEl>
                                        <p:attrNameLst>
                                          <p:attrName>ppt_x</p:attrName>
                                        </p:attrNameLst>
                                      </p:cBhvr>
                                      <p:tavLst>
                                        <p:tav tm="0">
                                          <p:val>
                                            <p:strVal val="#ppt_x"/>
                                          </p:val>
                                        </p:tav>
                                        <p:tav tm="100000">
                                          <p:val>
                                            <p:strVal val="#ppt_x"/>
                                          </p:val>
                                        </p:tav>
                                      </p:tavLst>
                                    </p:anim>
                                    <p:anim calcmode="lin" valueType="num">
                                      <p:cBhvr additive="base">
                                        <p:cTn id="223" dur="500" fill="hold"/>
                                        <p:tgtEl>
                                          <p:spTgt spid="4">
                                            <p:bg/>
                                          </p:spTgt>
                                        </p:tgtEl>
                                        <p:attrNameLst>
                                          <p:attrName>ppt_y</p:attrName>
                                        </p:attrNameLst>
                                      </p:cBhvr>
                                      <p:tavLst>
                                        <p:tav tm="0">
                                          <p:val>
                                            <p:strVal val="1+#ppt_h/2"/>
                                          </p:val>
                                        </p:tav>
                                        <p:tav tm="100000">
                                          <p:val>
                                            <p:strVal val="#ppt_y"/>
                                          </p:val>
                                        </p:tav>
                                      </p:tavLst>
                                    </p:anim>
                                  </p:childTnLst>
                                </p:cTn>
                              </p:par>
                              <p:par>
                                <p:cTn id="224" presetID="2" presetClass="entr" presetSubtype="4" fill="hold" grpId="7" nodeType="withEffect">
                                  <p:stCondLst>
                                    <p:cond delay="0"/>
                                  </p:stCondLst>
                                  <p:childTnLst>
                                    <p:set>
                                      <p:cBhvr>
                                        <p:cTn id="225" dur="1" fill="hold">
                                          <p:stCondLst>
                                            <p:cond delay="0"/>
                                          </p:stCondLst>
                                        </p:cTn>
                                        <p:tgtEl>
                                          <p:spTgt spid="4">
                                            <p:txEl>
                                              <p:pRg st="0" end="0"/>
                                            </p:txEl>
                                          </p:spTgt>
                                        </p:tgtEl>
                                        <p:attrNameLst>
                                          <p:attrName>style.visibility</p:attrName>
                                        </p:attrNameLst>
                                      </p:cBhvr>
                                      <p:to>
                                        <p:strVal val="visible"/>
                                      </p:to>
                                    </p:set>
                                    <p:anim calcmode="lin" valueType="num">
                                      <p:cBhvr additive="base">
                                        <p:cTn id="2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27"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28" presetID="2" presetClass="entr" presetSubtype="4" fill="hold" grpId="7" nodeType="withEffect">
                                  <p:stCondLst>
                                    <p:cond delay="0"/>
                                  </p:stCondLst>
                                  <p:childTnLst>
                                    <p:set>
                                      <p:cBhvr>
                                        <p:cTn id="229" dur="1" fill="hold">
                                          <p:stCondLst>
                                            <p:cond delay="0"/>
                                          </p:stCondLst>
                                        </p:cTn>
                                        <p:tgtEl>
                                          <p:spTgt spid="4">
                                            <p:txEl>
                                              <p:pRg st="1" end="1"/>
                                            </p:txEl>
                                          </p:spTgt>
                                        </p:tgtEl>
                                        <p:attrNameLst>
                                          <p:attrName>style.visibility</p:attrName>
                                        </p:attrNameLst>
                                      </p:cBhvr>
                                      <p:to>
                                        <p:strVal val="visible"/>
                                      </p:to>
                                    </p:set>
                                    <p:anim calcmode="lin" valueType="num">
                                      <p:cBhvr additive="base">
                                        <p:cTn id="230"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31" dur="500" fill="hold"/>
                                        <p:tgtEl>
                                          <p:spTgt spid="4">
                                            <p:txEl>
                                              <p:pRg st="1" end="1"/>
                                            </p:txEl>
                                          </p:spTgt>
                                        </p:tgtEl>
                                        <p:attrNameLst>
                                          <p:attrName>ppt_y</p:attrName>
                                        </p:attrNameLst>
                                      </p:cBhvr>
                                      <p:tavLst>
                                        <p:tav tm="0">
                                          <p:val>
                                            <p:strVal val="1+#ppt_h/2"/>
                                          </p:val>
                                        </p:tav>
                                        <p:tav tm="100000">
                                          <p:val>
                                            <p:strVal val="#ppt_y"/>
                                          </p:val>
                                        </p:tav>
                                      </p:tavLst>
                                    </p:anim>
                                  </p:childTnLst>
                                </p:cTn>
                              </p:par>
                              <p:par>
                                <p:cTn id="232" presetID="2" presetClass="entr" presetSubtype="4" fill="hold" grpId="7" nodeType="withEffect">
                                  <p:stCondLst>
                                    <p:cond delay="0"/>
                                  </p:stCondLst>
                                  <p:childTnLst>
                                    <p:set>
                                      <p:cBhvr>
                                        <p:cTn id="233" dur="1" fill="hold">
                                          <p:stCondLst>
                                            <p:cond delay="0"/>
                                          </p:stCondLst>
                                        </p:cTn>
                                        <p:tgtEl>
                                          <p:spTgt spid="4">
                                            <p:txEl>
                                              <p:pRg st="2" end="2"/>
                                            </p:txEl>
                                          </p:spTgt>
                                        </p:tgtEl>
                                        <p:attrNameLst>
                                          <p:attrName>style.visibility</p:attrName>
                                        </p:attrNameLst>
                                      </p:cBhvr>
                                      <p:to>
                                        <p:strVal val="visible"/>
                                      </p:to>
                                    </p:set>
                                    <p:anim calcmode="lin" valueType="num">
                                      <p:cBhvr additive="base">
                                        <p:cTn id="23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35"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36" presetID="2" presetClass="entr" presetSubtype="4" fill="hold" grpId="7" nodeType="withEffect">
                                  <p:stCondLst>
                                    <p:cond delay="0"/>
                                  </p:stCondLst>
                                  <p:childTnLst>
                                    <p:set>
                                      <p:cBhvr>
                                        <p:cTn id="237" dur="1" fill="hold">
                                          <p:stCondLst>
                                            <p:cond delay="0"/>
                                          </p:stCondLst>
                                        </p:cTn>
                                        <p:tgtEl>
                                          <p:spTgt spid="4">
                                            <p:txEl>
                                              <p:pRg st="3" end="3"/>
                                            </p:txEl>
                                          </p:spTgt>
                                        </p:tgtEl>
                                        <p:attrNameLst>
                                          <p:attrName>style.visibility</p:attrName>
                                        </p:attrNameLst>
                                      </p:cBhvr>
                                      <p:to>
                                        <p:strVal val="visible"/>
                                      </p:to>
                                    </p:set>
                                    <p:anim calcmode="lin" valueType="num">
                                      <p:cBhvr additive="base">
                                        <p:cTn id="238"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39"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0" fill="hold">
                      <p:stCondLst>
                        <p:cond delay="indefinite"/>
                      </p:stCondLst>
                      <p:childTnLst>
                        <p:par>
                          <p:cTn id="241" fill="hold">
                            <p:stCondLst>
                              <p:cond delay="0"/>
                            </p:stCondLst>
                            <p:childTnLst>
                              <p:par>
                                <p:cTn id="242" presetID="42" presetClass="entr" presetSubtype="0" fill="hold" grpId="8" nodeType="clickEffect">
                                  <p:stCondLst>
                                    <p:cond delay="0"/>
                                  </p:stCondLst>
                                  <p:childTnLst>
                                    <p:set>
                                      <p:cBhvr>
                                        <p:cTn id="243" dur="1" fill="hold">
                                          <p:stCondLst>
                                            <p:cond delay="0"/>
                                          </p:stCondLst>
                                        </p:cTn>
                                        <p:tgtEl>
                                          <p:spTgt spid="4">
                                            <p:bg/>
                                          </p:spTgt>
                                        </p:tgtEl>
                                        <p:attrNameLst>
                                          <p:attrName>style.visibility</p:attrName>
                                        </p:attrNameLst>
                                      </p:cBhvr>
                                      <p:to>
                                        <p:strVal val="visible"/>
                                      </p:to>
                                    </p:set>
                                    <p:animEffect transition="in" filter="fade">
                                      <p:cBhvr>
                                        <p:cTn id="244" dur="1000"/>
                                        <p:tgtEl>
                                          <p:spTgt spid="4">
                                            <p:bg/>
                                          </p:spTgt>
                                        </p:tgtEl>
                                      </p:cBhvr>
                                    </p:animEffect>
                                    <p:anim calcmode="lin" valueType="num">
                                      <p:cBhvr>
                                        <p:cTn id="245" dur="1000" fill="hold"/>
                                        <p:tgtEl>
                                          <p:spTgt spid="4">
                                            <p:bg/>
                                          </p:spTgt>
                                        </p:tgtEl>
                                        <p:attrNameLst>
                                          <p:attrName>ppt_x</p:attrName>
                                        </p:attrNameLst>
                                      </p:cBhvr>
                                      <p:tavLst>
                                        <p:tav tm="0">
                                          <p:val>
                                            <p:strVal val="#ppt_x"/>
                                          </p:val>
                                        </p:tav>
                                        <p:tav tm="100000">
                                          <p:val>
                                            <p:strVal val="#ppt_x"/>
                                          </p:val>
                                        </p:tav>
                                      </p:tavLst>
                                    </p:anim>
                                    <p:anim calcmode="lin" valueType="num">
                                      <p:cBhvr>
                                        <p:cTn id="246" dur="1000" fill="hold"/>
                                        <p:tgtEl>
                                          <p:spTgt spid="4">
                                            <p:bg/>
                                          </p:spTgt>
                                        </p:tgtEl>
                                        <p:attrNameLst>
                                          <p:attrName>ppt_y</p:attrName>
                                        </p:attrNameLst>
                                      </p:cBhvr>
                                      <p:tavLst>
                                        <p:tav tm="0">
                                          <p:val>
                                            <p:strVal val="#ppt_y+.1"/>
                                          </p:val>
                                        </p:tav>
                                        <p:tav tm="100000">
                                          <p:val>
                                            <p:strVal val="#ppt_y"/>
                                          </p:val>
                                        </p:tav>
                                      </p:tavLst>
                                    </p:anim>
                                  </p:childTnLst>
                                </p:cTn>
                              </p:par>
                              <p:par>
                                <p:cTn id="247" presetID="42" presetClass="entr" presetSubtype="0" fill="hold" grpId="8" nodeType="withEffect">
                                  <p:stCondLst>
                                    <p:cond delay="0"/>
                                  </p:stCondLst>
                                  <p:childTnLst>
                                    <p:set>
                                      <p:cBhvr>
                                        <p:cTn id="248" dur="1" fill="hold">
                                          <p:stCondLst>
                                            <p:cond delay="0"/>
                                          </p:stCondLst>
                                        </p:cTn>
                                        <p:tgtEl>
                                          <p:spTgt spid="4">
                                            <p:txEl>
                                              <p:pRg st="0" end="0"/>
                                            </p:txEl>
                                          </p:spTgt>
                                        </p:tgtEl>
                                        <p:attrNameLst>
                                          <p:attrName>style.visibility</p:attrName>
                                        </p:attrNameLst>
                                      </p:cBhvr>
                                      <p:to>
                                        <p:strVal val="visible"/>
                                      </p:to>
                                    </p:set>
                                    <p:animEffect transition="in" filter="fade">
                                      <p:cBhvr>
                                        <p:cTn id="249" dur="1000"/>
                                        <p:tgtEl>
                                          <p:spTgt spid="4">
                                            <p:txEl>
                                              <p:pRg st="0" end="0"/>
                                            </p:txEl>
                                          </p:spTgt>
                                        </p:tgtEl>
                                      </p:cBhvr>
                                    </p:animEffect>
                                    <p:anim calcmode="lin" valueType="num">
                                      <p:cBhvr>
                                        <p:cTn id="25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51" dur="1000" fill="hold"/>
                                        <p:tgtEl>
                                          <p:spTgt spid="4">
                                            <p:txEl>
                                              <p:pRg st="0" end="0"/>
                                            </p:txEl>
                                          </p:spTgt>
                                        </p:tgtEl>
                                        <p:attrNameLst>
                                          <p:attrName>ppt_y</p:attrName>
                                        </p:attrNameLst>
                                      </p:cBhvr>
                                      <p:tavLst>
                                        <p:tav tm="0">
                                          <p:val>
                                            <p:strVal val="#ppt_y+.1"/>
                                          </p:val>
                                        </p:tav>
                                        <p:tav tm="100000">
                                          <p:val>
                                            <p:strVal val="#ppt_y"/>
                                          </p:val>
                                        </p:tav>
                                      </p:tavLst>
                                    </p:anim>
                                  </p:childTnLst>
                                </p:cTn>
                              </p:par>
                              <p:par>
                                <p:cTn id="252" presetID="42" presetClass="entr" presetSubtype="0" fill="hold" grpId="8" nodeType="withEffect">
                                  <p:stCondLst>
                                    <p:cond delay="0"/>
                                  </p:stCondLst>
                                  <p:childTnLst>
                                    <p:set>
                                      <p:cBhvr>
                                        <p:cTn id="253" dur="1" fill="hold">
                                          <p:stCondLst>
                                            <p:cond delay="0"/>
                                          </p:stCondLst>
                                        </p:cTn>
                                        <p:tgtEl>
                                          <p:spTgt spid="4">
                                            <p:txEl>
                                              <p:pRg st="1" end="1"/>
                                            </p:txEl>
                                          </p:spTgt>
                                        </p:tgtEl>
                                        <p:attrNameLst>
                                          <p:attrName>style.visibility</p:attrName>
                                        </p:attrNameLst>
                                      </p:cBhvr>
                                      <p:to>
                                        <p:strVal val="visible"/>
                                      </p:to>
                                    </p:set>
                                    <p:animEffect transition="in" filter="fade">
                                      <p:cBhvr>
                                        <p:cTn id="254" dur="1000"/>
                                        <p:tgtEl>
                                          <p:spTgt spid="4">
                                            <p:txEl>
                                              <p:pRg st="1" end="1"/>
                                            </p:txEl>
                                          </p:spTgt>
                                        </p:tgtEl>
                                      </p:cBhvr>
                                    </p:animEffect>
                                    <p:anim calcmode="lin" valueType="num">
                                      <p:cBhvr>
                                        <p:cTn id="25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5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57" presetID="42" presetClass="entr" presetSubtype="0" fill="hold" grpId="8" nodeType="withEffect">
                                  <p:stCondLst>
                                    <p:cond delay="0"/>
                                  </p:stCondLst>
                                  <p:childTnLst>
                                    <p:set>
                                      <p:cBhvr>
                                        <p:cTn id="258" dur="1" fill="hold">
                                          <p:stCondLst>
                                            <p:cond delay="0"/>
                                          </p:stCondLst>
                                        </p:cTn>
                                        <p:tgtEl>
                                          <p:spTgt spid="4">
                                            <p:txEl>
                                              <p:pRg st="2" end="2"/>
                                            </p:txEl>
                                          </p:spTgt>
                                        </p:tgtEl>
                                        <p:attrNameLst>
                                          <p:attrName>style.visibility</p:attrName>
                                        </p:attrNameLst>
                                      </p:cBhvr>
                                      <p:to>
                                        <p:strVal val="visible"/>
                                      </p:to>
                                    </p:set>
                                    <p:animEffect transition="in" filter="fade">
                                      <p:cBhvr>
                                        <p:cTn id="259" dur="1000"/>
                                        <p:tgtEl>
                                          <p:spTgt spid="4">
                                            <p:txEl>
                                              <p:pRg st="2" end="2"/>
                                            </p:txEl>
                                          </p:spTgt>
                                        </p:tgtEl>
                                      </p:cBhvr>
                                    </p:animEffect>
                                    <p:anim calcmode="lin" valueType="num">
                                      <p:cBhvr>
                                        <p:cTn id="26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6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62" presetID="42" presetClass="entr" presetSubtype="0" fill="hold" grpId="8" nodeType="withEffect">
                                  <p:stCondLst>
                                    <p:cond delay="0"/>
                                  </p:stCondLst>
                                  <p:childTnLst>
                                    <p:set>
                                      <p:cBhvr>
                                        <p:cTn id="263" dur="1" fill="hold">
                                          <p:stCondLst>
                                            <p:cond delay="0"/>
                                          </p:stCondLst>
                                        </p:cTn>
                                        <p:tgtEl>
                                          <p:spTgt spid="4">
                                            <p:txEl>
                                              <p:pRg st="3" end="3"/>
                                            </p:txEl>
                                          </p:spTgt>
                                        </p:tgtEl>
                                        <p:attrNameLst>
                                          <p:attrName>style.visibility</p:attrName>
                                        </p:attrNameLst>
                                      </p:cBhvr>
                                      <p:to>
                                        <p:strVal val="visible"/>
                                      </p:to>
                                    </p:set>
                                    <p:animEffect transition="in" filter="fade">
                                      <p:cBhvr>
                                        <p:cTn id="264" dur="1000"/>
                                        <p:tgtEl>
                                          <p:spTgt spid="4">
                                            <p:txEl>
                                              <p:pRg st="3" end="3"/>
                                            </p:txEl>
                                          </p:spTgt>
                                        </p:tgtEl>
                                      </p:cBhvr>
                                    </p:animEffect>
                                    <p:anim calcmode="lin" valueType="num">
                                      <p:cBhvr>
                                        <p:cTn id="26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67" fill="hold">
                      <p:stCondLst>
                        <p:cond delay="indefinite"/>
                      </p:stCondLst>
                      <p:childTnLst>
                        <p:par>
                          <p:cTn id="268" fill="hold">
                            <p:stCondLst>
                              <p:cond delay="0"/>
                            </p:stCondLst>
                            <p:childTnLst>
                              <p:par>
                                <p:cTn id="269" presetID="45" presetClass="entr" presetSubtype="0" fill="hold" grpId="0" nodeType="clickEffect">
                                  <p:stCondLst>
                                    <p:cond delay="0"/>
                                  </p:stCondLst>
                                  <p:childTnLst>
                                    <p:set>
                                      <p:cBhvr>
                                        <p:cTn id="270" dur="1" fill="hold">
                                          <p:stCondLst>
                                            <p:cond delay="0"/>
                                          </p:stCondLst>
                                        </p:cTn>
                                        <p:tgtEl>
                                          <p:spTgt spid="2"/>
                                        </p:tgtEl>
                                        <p:attrNameLst>
                                          <p:attrName>style.visibility</p:attrName>
                                        </p:attrNameLst>
                                      </p:cBhvr>
                                      <p:to>
                                        <p:strVal val="visible"/>
                                      </p:to>
                                    </p:set>
                                    <p:animEffect transition="in" filter="fade">
                                      <p:cBhvr>
                                        <p:cTn id="271" dur="2000"/>
                                        <p:tgtEl>
                                          <p:spTgt spid="2"/>
                                        </p:tgtEl>
                                      </p:cBhvr>
                                    </p:animEffect>
                                    <p:anim calcmode="lin" valueType="num">
                                      <p:cBhvr>
                                        <p:cTn id="272" dur="2000" fill="hold"/>
                                        <p:tgtEl>
                                          <p:spTgt spid="2"/>
                                        </p:tgtEl>
                                        <p:attrNameLst>
                                          <p:attrName>ppt_w</p:attrName>
                                        </p:attrNameLst>
                                      </p:cBhvr>
                                      <p:tavLst>
                                        <p:tav tm="0" fmla="#ppt_w*sin(2.5*pi*$)">
                                          <p:val>
                                            <p:fltVal val="0"/>
                                          </p:val>
                                        </p:tav>
                                        <p:tav tm="100000">
                                          <p:val>
                                            <p:fltVal val="1"/>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74" fill="hold">
                      <p:stCondLst>
                        <p:cond delay="indefinite"/>
                      </p:stCondLst>
                      <p:childTnLst>
                        <p:par>
                          <p:cTn id="275" fill="hold">
                            <p:stCondLst>
                              <p:cond delay="0"/>
                            </p:stCondLst>
                            <p:childTnLst>
                              <p:par>
                                <p:cTn id="276" presetID="14" presetClass="entr" presetSubtype="10" fill="hold" grpId="1" nodeType="click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randombar(horizontal)">
                                      <p:cBhvr>
                                        <p:cTn id="278" dur="500"/>
                                        <p:tgtEl>
                                          <p:spTgt spid="2"/>
                                        </p:tgtEl>
                                      </p:cBhvr>
                                    </p:animEffect>
                                  </p:childTnLst>
                                </p:cTn>
                              </p:par>
                            </p:childTnLst>
                          </p:cTn>
                        </p:par>
                      </p:childTnLst>
                    </p:cTn>
                  </p:par>
                  <p:par>
                    <p:cTn id="279" fill="hold">
                      <p:stCondLst>
                        <p:cond delay="indefinite"/>
                      </p:stCondLst>
                      <p:childTnLst>
                        <p:par>
                          <p:cTn id="280" fill="hold">
                            <p:stCondLst>
                              <p:cond delay="0"/>
                            </p:stCondLst>
                            <p:childTnLst>
                              <p:par>
                                <p:cTn id="281" presetID="31" presetClass="entr" presetSubtype="0" fill="hold" grpId="2" nodeType="clickEffect">
                                  <p:stCondLst>
                                    <p:cond delay="0"/>
                                  </p:stCondLst>
                                  <p:childTnLst>
                                    <p:set>
                                      <p:cBhvr>
                                        <p:cTn id="282" dur="1" fill="hold">
                                          <p:stCondLst>
                                            <p:cond delay="0"/>
                                          </p:stCondLst>
                                        </p:cTn>
                                        <p:tgtEl>
                                          <p:spTgt spid="2"/>
                                        </p:tgtEl>
                                        <p:attrNameLst>
                                          <p:attrName>style.visibility</p:attrName>
                                        </p:attrNameLst>
                                      </p:cBhvr>
                                      <p:to>
                                        <p:strVal val="visible"/>
                                      </p:to>
                                    </p:set>
                                    <p:anim calcmode="lin" valueType="num">
                                      <p:cBhvr>
                                        <p:cTn id="283" dur="1000" fill="hold"/>
                                        <p:tgtEl>
                                          <p:spTgt spid="2"/>
                                        </p:tgtEl>
                                        <p:attrNameLst>
                                          <p:attrName>ppt_w</p:attrName>
                                        </p:attrNameLst>
                                      </p:cBhvr>
                                      <p:tavLst>
                                        <p:tav tm="0">
                                          <p:val>
                                            <p:fltVal val="0"/>
                                          </p:val>
                                        </p:tav>
                                        <p:tav tm="100000">
                                          <p:val>
                                            <p:strVal val="#ppt_w"/>
                                          </p:val>
                                        </p:tav>
                                      </p:tavLst>
                                    </p:anim>
                                    <p:anim calcmode="lin" valueType="num">
                                      <p:cBhvr>
                                        <p:cTn id="284" dur="1000" fill="hold"/>
                                        <p:tgtEl>
                                          <p:spTgt spid="2"/>
                                        </p:tgtEl>
                                        <p:attrNameLst>
                                          <p:attrName>ppt_h</p:attrName>
                                        </p:attrNameLst>
                                      </p:cBhvr>
                                      <p:tavLst>
                                        <p:tav tm="0">
                                          <p:val>
                                            <p:fltVal val="0"/>
                                          </p:val>
                                        </p:tav>
                                        <p:tav tm="100000">
                                          <p:val>
                                            <p:strVal val="#ppt_h"/>
                                          </p:val>
                                        </p:tav>
                                      </p:tavLst>
                                    </p:anim>
                                    <p:anim calcmode="lin" valueType="num">
                                      <p:cBhvr>
                                        <p:cTn id="285" dur="1000" fill="hold"/>
                                        <p:tgtEl>
                                          <p:spTgt spid="2"/>
                                        </p:tgtEl>
                                        <p:attrNameLst>
                                          <p:attrName>style.rotation</p:attrName>
                                        </p:attrNameLst>
                                      </p:cBhvr>
                                      <p:tavLst>
                                        <p:tav tm="0">
                                          <p:val>
                                            <p:fltVal val="90"/>
                                          </p:val>
                                        </p:tav>
                                        <p:tav tm="100000">
                                          <p:val>
                                            <p:fltVal val="0"/>
                                          </p:val>
                                        </p:tav>
                                      </p:tavLst>
                                    </p:anim>
                                    <p:animEffect transition="in" filter="fade">
                                      <p:cBhvr>
                                        <p:cTn id="28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4" grpId="1" build="allAtOnce" animBg="1"/>
      <p:bldP spid="4" grpId="2" build="allAtOnce" animBg="1"/>
      <p:bldP spid="4" grpId="3" build="allAtOnce" animBg="1"/>
      <p:bldP spid="4" grpId="4" build="allAtOnce" animBg="1"/>
      <p:bldP spid="4" grpId="5" build="allAtOnce" animBg="1"/>
      <p:bldP spid="4" grpId="6" build="allAtOnce" animBg="1"/>
      <p:bldP spid="4" grpId="7" build="allAtOnce" animBg="1"/>
      <p:bldP spid="4" grpId="8" build="allAtOnce" animBg="1"/>
      <p:bldP spid="2" grpId="0" animBg="1"/>
      <p:bldP spid="2" grpId="1" animBg="1"/>
      <p:bldP spid="2"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a:srcRect/>
          <a:stretch>
            <a:fillRect/>
          </a:stretch>
        </p:blipFill>
        <p:spPr bwMode="auto">
          <a:xfrm>
            <a:off x="6786610" y="214290"/>
            <a:ext cx="2000232" cy="595307"/>
          </a:xfrm>
          <a:prstGeom prst="round2DiagRect">
            <a:avLst>
              <a:gd name="adj1" fmla="val 50000"/>
              <a:gd name="adj2" fmla="val 0"/>
            </a:avLst>
          </a:prstGeom>
          <a:ln w="88900" cap="sq">
            <a:solidFill>
              <a:srgbClr val="FFFFFF"/>
            </a:solidFill>
            <a:miter lim="800000"/>
          </a:ln>
          <a:effectLst>
            <a:outerShdw blurRad="254000" algn="tl" rotWithShape="0">
              <a:srgbClr val="000000">
                <a:alpha val="43000"/>
              </a:srgbClr>
            </a:outerShdw>
          </a:effectLst>
        </p:spPr>
      </p:pic>
      <p:sp>
        <p:nvSpPr>
          <p:cNvPr id="10" name="Лента лицом вниз 9"/>
          <p:cNvSpPr/>
          <p:nvPr/>
        </p:nvSpPr>
        <p:spPr bwMode="auto">
          <a:xfrm>
            <a:off x="107504" y="1844824"/>
            <a:ext cx="8856984" cy="4032448"/>
          </a:xfrm>
          <a:prstGeom prst="ribbon">
            <a:avLst/>
          </a:prstGeom>
          <a:solidFill>
            <a:schemeClr val="bg2">
              <a:lumMod val="20000"/>
              <a:lumOff val="8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 </a:t>
            </a:r>
            <a:r>
              <a:rPr lang="en-US"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                                           </a:t>
            </a:r>
            <a:r>
              <a:rPr kumimoji="0" lang="en-US" sz="36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 E’TIBORINGIZ  UCHUN  RAHMAT                                             </a:t>
            </a:r>
            <a:endParaRPr kumimoji="0" lang="ru-RU" sz="36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theme1.xml><?xml version="1.0" encoding="utf-8"?>
<a:theme xmlns:a="http://schemas.openxmlformats.org/drawingml/2006/main" name="powerpoint-template-24">
  <a:themeElements>
    <a:clrScheme name="">
      <a:dk1>
        <a:srgbClr val="4D4D4D"/>
      </a:dk1>
      <a:lt1>
        <a:srgbClr val="FFFFFF"/>
      </a:lt1>
      <a:dk2>
        <a:srgbClr val="4D4D4D"/>
      </a:dk2>
      <a:lt2>
        <a:srgbClr val="7C2300"/>
      </a:lt2>
      <a:accent1>
        <a:srgbClr val="B55500"/>
      </a:accent1>
      <a:accent2>
        <a:srgbClr val="EA7B0C"/>
      </a:accent2>
      <a:accent3>
        <a:srgbClr val="FFFFFF"/>
      </a:accent3>
      <a:accent4>
        <a:srgbClr val="404040"/>
      </a:accent4>
      <a:accent5>
        <a:srgbClr val="D7B4AA"/>
      </a:accent5>
      <a:accent6>
        <a:srgbClr val="D46F0A"/>
      </a:accent6>
      <a:hlink>
        <a:srgbClr val="FC9E2C"/>
      </a:hlink>
      <a:folHlink>
        <a:srgbClr val="D5D5D5"/>
      </a:folHlink>
    </a:clrScheme>
    <a:fontScheme name="powerpoint-template-24">
      <a:majorFont>
        <a:latin typeface="Microsoft Sans Serif"/>
        <a:ea typeface=""/>
        <a:cs typeface=""/>
      </a:majorFont>
      <a:minorFont>
        <a:latin typeface="Microsoft Sans Serif"/>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FBB240"/>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FE564C"/>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BB2A32"/>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AF5612"/>
        </a:lt2>
        <a:accent1>
          <a:srgbClr val="CB882F"/>
        </a:accent1>
        <a:accent2>
          <a:srgbClr val="E7C432"/>
        </a:accent2>
        <a:accent3>
          <a:srgbClr val="FFFFFF"/>
        </a:accent3>
        <a:accent4>
          <a:srgbClr val="404040"/>
        </a:accent4>
        <a:accent5>
          <a:srgbClr val="E2C3AD"/>
        </a:accent5>
        <a:accent6>
          <a:srgbClr val="D1B12C"/>
        </a:accent6>
        <a:hlink>
          <a:srgbClr val="EECA3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9A5E40"/>
        </a:lt2>
        <a:accent1>
          <a:srgbClr val="AE7750"/>
        </a:accent1>
        <a:accent2>
          <a:srgbClr val="C08D60"/>
        </a:accent2>
        <a:accent3>
          <a:srgbClr val="FFFFFF"/>
        </a:accent3>
        <a:accent4>
          <a:srgbClr val="404040"/>
        </a:accent4>
        <a:accent5>
          <a:srgbClr val="D3BDB3"/>
        </a:accent5>
        <a:accent6>
          <a:srgbClr val="AE7F56"/>
        </a:accent6>
        <a:hlink>
          <a:srgbClr val="CCA47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D1BB77"/>
        </a:lt2>
        <a:accent1>
          <a:srgbClr val="DBBA87"/>
        </a:accent1>
        <a:accent2>
          <a:srgbClr val="E0B265"/>
        </a:accent2>
        <a:accent3>
          <a:srgbClr val="FFFFFF"/>
        </a:accent3>
        <a:accent4>
          <a:srgbClr val="404040"/>
        </a:accent4>
        <a:accent5>
          <a:srgbClr val="EAD9C3"/>
        </a:accent5>
        <a:accent6>
          <a:srgbClr val="CBA15B"/>
        </a:accent6>
        <a:hlink>
          <a:srgbClr val="E9C27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3D3D3"/>
        </a:folHlink>
      </a:clrScheme>
      <a:clrMap bg1="lt1" tx1="dk1" bg2="lt2" tx2="dk2" accent1="accent1" accent2="accent2" accent3="accent3" accent4="accent4" accent5="accent5" accent6="accent6" hlink="hlink" folHlink="folHlink"/>
    </a:extraClrScheme>
    <a:extraClrScheme>
      <a:clrScheme name="powerpoint-template-24 14">
        <a:dk1>
          <a:srgbClr val="FFFFFF"/>
        </a:dk1>
        <a:lt1>
          <a:srgbClr val="FFFFFF"/>
        </a:lt1>
        <a:dk2>
          <a:srgbClr val="FFFFFF"/>
        </a:dk2>
        <a:lt2>
          <a:srgbClr val="45762A"/>
        </a:lt2>
        <a:accent1>
          <a:srgbClr val="42934C"/>
        </a:accent1>
        <a:accent2>
          <a:srgbClr val="34B66A"/>
        </a:accent2>
        <a:accent3>
          <a:srgbClr val="FFFFFF"/>
        </a:accent3>
        <a:accent4>
          <a:srgbClr val="DADADA"/>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5">
        <a:dk1>
          <a:srgbClr val="FFFFFF"/>
        </a:dk1>
        <a:lt1>
          <a:srgbClr val="FFFFFF"/>
        </a:lt1>
        <a:dk2>
          <a:srgbClr val="FFFFFF"/>
        </a:dk2>
        <a:lt2>
          <a:srgbClr val="55A6FE"/>
        </a:lt2>
        <a:accent1>
          <a:srgbClr val="71BBFF"/>
        </a:accent1>
        <a:accent2>
          <a:srgbClr val="74CCFF"/>
        </a:accent2>
        <a:accent3>
          <a:srgbClr val="FFFFFF"/>
        </a:accent3>
        <a:accent4>
          <a:srgbClr val="DADADA"/>
        </a:accent4>
        <a:accent5>
          <a:srgbClr val="BBDAFF"/>
        </a:accent5>
        <a:accent6>
          <a:srgbClr val="68B9E7"/>
        </a:accent6>
        <a:hlink>
          <a:srgbClr val="94D8FF"/>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6">
        <a:dk1>
          <a:srgbClr val="FFFFFF"/>
        </a:dk1>
        <a:lt1>
          <a:srgbClr val="FFFFFF"/>
        </a:lt1>
        <a:dk2>
          <a:srgbClr val="FFFFFF"/>
        </a:dk2>
        <a:lt2>
          <a:srgbClr val="4BA1FF"/>
        </a:lt2>
        <a:accent1>
          <a:srgbClr val="5DB2FF"/>
        </a:accent1>
        <a:accent2>
          <a:srgbClr val="65C8FF"/>
        </a:accent2>
        <a:accent3>
          <a:srgbClr val="FFFFFF"/>
        </a:accent3>
        <a:accent4>
          <a:srgbClr val="DADADA"/>
        </a:accent4>
        <a:accent5>
          <a:srgbClr val="B6D5FF"/>
        </a:accent5>
        <a:accent6>
          <a:srgbClr val="5BB5E7"/>
        </a:accent6>
        <a:hlink>
          <a:srgbClr val="87E1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powerpoint-template(7)</Template>
  <TotalTime>486</TotalTime>
  <Words>1233</Words>
  <Application>Microsoft Office PowerPoint</Application>
  <PresentationFormat>Экран (4:3)</PresentationFormat>
  <Paragraphs>80</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powerpoint-template-24</vt:lpstr>
      <vt:lpstr>Презентация PowerPoint</vt:lpstr>
      <vt:lpstr>Reja:</vt:lpstr>
      <vt:lpstr>Презентация PowerPoint</vt:lpstr>
      <vt:lpstr>Презентация PowerPoint</vt:lpstr>
      <vt:lpstr>Презентация PowerPoint</vt:lpstr>
      <vt:lpstr>1950-2050 yillarda MDH mamlakatlari umumiy aholi sonining o‟sishi, 2008-yilga nisbatan % hisobida. </vt:lpstr>
      <vt:lpstr>Презентация PowerPoint</vt:lpstr>
      <vt:lpstr>Belorussiya aholisi Rossiya va Ukraina aholisi kabi to’rt xil prognoz turiga bo’linadi, Qozog’iston aholisida esa doimiy va yuqori o’sish davom etadi, barqaror o’sish nihoyasiga yetib, o’rtacha o’sishga qaytishi bashorat qilinmoqda, 2030 yildan boshlab esa past darajali aholi tug’ilishining prognozi kutilmoqda. </vt:lpstr>
      <vt:lpstr>Презентация PowerPoint</vt:lpstr>
      <vt:lpstr>Aholi dinamikasining yillar boyicha o’zgarishi ( foizlarda )</vt:lpstr>
      <vt:lpstr>2. MDH mamlakatlari demografik siyosatining o‟ziga xos xususiyatlari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Mokhi</dc:creator>
  <cp:lastModifiedBy>XTreme.ws</cp:lastModifiedBy>
  <cp:revision>73</cp:revision>
  <dcterms:created xsi:type="dcterms:W3CDTF">2019-04-12T14:23:00Z</dcterms:created>
  <dcterms:modified xsi:type="dcterms:W3CDTF">2019-04-19T07:59:00Z</dcterms:modified>
</cp:coreProperties>
</file>