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9" r:id="rId4"/>
    <p:sldId id="266" r:id="rId5"/>
    <p:sldId id="267" r:id="rId6"/>
    <p:sldId id="280" r:id="rId7"/>
    <p:sldId id="281" r:id="rId8"/>
    <p:sldId id="282" r:id="rId9"/>
    <p:sldId id="283" r:id="rId10"/>
    <p:sldId id="284" r:id="rId11"/>
    <p:sldId id="285" r:id="rId12"/>
    <p:sldId id="286" r:id="rId13"/>
    <p:sldId id="287" r:id="rId14"/>
    <p:sldId id="288" r:id="rId15"/>
    <p:sldId id="290" r:id="rId16"/>
    <p:sldId id="291" r:id="rId17"/>
    <p:sldId id="292" r:id="rId18"/>
    <p:sldId id="293" r:id="rId19"/>
    <p:sldId id="294" r:id="rId20"/>
    <p:sldId id="296" r:id="rId21"/>
    <p:sldId id="297" r:id="rId22"/>
    <p:sldId id="298" r:id="rId23"/>
    <p:sldId id="299" r:id="rId24"/>
    <p:sldId id="300" r:id="rId25"/>
    <p:sldId id="301" r:id="rId26"/>
    <p:sldId id="295"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9CF0"/>
    <a:srgbClr val="934ACA"/>
    <a:srgbClr val="B482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535" autoAdjust="0"/>
  </p:normalViewPr>
  <p:slideViewPr>
    <p:cSldViewPr>
      <p:cViewPr varScale="1">
        <p:scale>
          <a:sx n="92" d="100"/>
          <a:sy n="92" d="100"/>
        </p:scale>
        <p:origin x="134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447C6A-22B6-4925-82E1-0B31B46765B8}" type="doc">
      <dgm:prSet loTypeId="urn:microsoft.com/office/officeart/2005/8/layout/vList4#3" loCatId="list" qsTypeId="urn:microsoft.com/office/officeart/2005/8/quickstyle/simple1" qsCatId="simple" csTypeId="urn:microsoft.com/office/officeart/2005/8/colors/accent1_2" csCatId="accent1" phldr="1"/>
      <dgm:spPr/>
      <dgm:t>
        <a:bodyPr/>
        <a:lstStyle/>
        <a:p>
          <a:endParaRPr lang="ru-RU"/>
        </a:p>
      </dgm:t>
    </dgm:pt>
    <dgm:pt modelId="{E9585B04-50D2-4D31-8BDD-5D01F523FB37}">
      <dgm:prSet phldrT="[Текст]" custT="1"/>
      <dgm:spPr/>
      <dgm:t>
        <a:bodyPr/>
        <a:lstStyle/>
        <a:p>
          <a:r>
            <a:rPr lang="ru-RU" sz="4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3600" b="1" dirty="0" smtClean="0">
              <a:effectLst>
                <a:outerShdw blurRad="38100" dist="38100" dir="2700000" algn="tl">
                  <a:srgbClr val="000000">
                    <a:alpha val="43137"/>
                  </a:srgbClr>
                </a:outerShdw>
              </a:effectLst>
              <a:latin typeface="Times New Roman" pitchFamily="18" charset="0"/>
              <a:cs typeface="Times New Roman" pitchFamily="18" charset="0"/>
            </a:rPr>
            <a:t>1</a:t>
          </a:r>
          <a:r>
            <a:rPr lang="ru-RU" sz="4400" b="1"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3600" b="1" cap="none" spc="150" dirty="0" err="1"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Geodemografiya</a:t>
          </a:r>
          <a:r>
            <a:rPr lang="en-US" sz="3600" b="1" cap="none" spc="150" dirty="0"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 </a:t>
          </a:r>
          <a:r>
            <a:rPr lang="en-US" sz="3600" b="1" cap="none" spc="150" dirty="0" err="1"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nima</a:t>
          </a:r>
          <a:r>
            <a:rPr lang="ru-RU" sz="3600" b="1" cap="none" spc="150" dirty="0"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a:t>
          </a:r>
          <a:endParaRPr lang="ru-RU" sz="2700" b="1" dirty="0">
            <a:effectLst>
              <a:outerShdw blurRad="38100" dist="38100" dir="2700000" algn="tl" rotWithShape="0">
                <a:srgbClr val="000000">
                  <a:alpha val="43137"/>
                </a:srgbClr>
              </a:outerShdw>
            </a:effectLst>
            <a:latin typeface="Times New Roman" pitchFamily="18" charset="0"/>
            <a:cs typeface="Times New Roman" pitchFamily="18" charset="0"/>
          </a:endParaRPr>
        </a:p>
      </dgm:t>
    </dgm:pt>
    <dgm:pt modelId="{952B8155-3109-431D-A634-8B1EE09D0B60}" type="parTrans" cxnId="{0837168D-0315-46BA-9A1D-A4B1FCA7914C}">
      <dgm:prSet/>
      <dgm:spPr/>
      <dgm:t>
        <a:bodyPr/>
        <a:lstStyle/>
        <a:p>
          <a:endParaRPr lang="ru-RU"/>
        </a:p>
      </dgm:t>
    </dgm:pt>
    <dgm:pt modelId="{31ED3080-8DB4-4CD7-974E-0E0DCFEF7F01}" type="sibTrans" cxnId="{0837168D-0315-46BA-9A1D-A4B1FCA7914C}">
      <dgm:prSet/>
      <dgm:spPr/>
      <dgm:t>
        <a:bodyPr/>
        <a:lstStyle/>
        <a:p>
          <a:endParaRPr lang="ru-RU"/>
        </a:p>
      </dgm:t>
    </dgm:pt>
    <dgm:pt modelId="{62190C8D-A0E8-46D4-86CA-DFB6A96E85EF}">
      <dgm:prSet phldrT="[Текст]" custT="1"/>
      <dgm:spPr/>
      <dgm:t>
        <a:bodyPr/>
        <a:lstStyle/>
        <a:p>
          <a:r>
            <a:rPr lang="ru-RU" sz="3200" b="1" dirty="0" smtClean="0">
              <a:effectLst>
                <a:outerShdw blurRad="38100" dist="38100" dir="2700000" algn="tl">
                  <a:srgbClr val="000000">
                    <a:alpha val="43137"/>
                  </a:srgbClr>
                </a:outerShdw>
              </a:effectLst>
              <a:latin typeface="Times New Roman" pitchFamily="18" charset="0"/>
              <a:cs typeface="Times New Roman" pitchFamily="18" charset="0"/>
            </a:rPr>
            <a:t>    2 </a:t>
          </a:r>
          <a:r>
            <a:rPr lang="en-US" sz="3200" b="1" dirty="0" err="1" smtClean="0"/>
            <a:t>Demogeografiya</a:t>
          </a:r>
          <a:r>
            <a:rPr lang="en-US" sz="3200" b="1" dirty="0" smtClean="0"/>
            <a:t> </a:t>
          </a:r>
          <a:r>
            <a:rPr lang="en-US" sz="3200" b="1" dirty="0" err="1" smtClean="0"/>
            <a:t>nimani</a:t>
          </a:r>
          <a:r>
            <a:rPr lang="en-US" sz="3200" b="1" dirty="0" smtClean="0"/>
            <a:t> </a:t>
          </a:r>
          <a:r>
            <a:rPr lang="en-US" sz="3200" b="1" dirty="0" err="1" smtClean="0"/>
            <a:t>o’rganadi</a:t>
          </a:r>
          <a:endParaRPr lang="ru-RU" sz="27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432CC51C-A49F-4119-ADF4-B4D6B28D5A56}" type="parTrans" cxnId="{DD83B1D4-9BFA-4385-A1F8-BA62D329E2DE}">
      <dgm:prSet/>
      <dgm:spPr/>
      <dgm:t>
        <a:bodyPr/>
        <a:lstStyle/>
        <a:p>
          <a:endParaRPr lang="ru-RU"/>
        </a:p>
      </dgm:t>
    </dgm:pt>
    <dgm:pt modelId="{ADC0D898-869D-4467-88CF-8D82826F4201}" type="sibTrans" cxnId="{DD83B1D4-9BFA-4385-A1F8-BA62D329E2DE}">
      <dgm:prSet/>
      <dgm:spPr/>
      <dgm:t>
        <a:bodyPr/>
        <a:lstStyle/>
        <a:p>
          <a:endParaRPr lang="ru-RU"/>
        </a:p>
      </dgm:t>
    </dgm:pt>
    <dgm:pt modelId="{90AAC983-673B-4634-A2B8-0284B5EA370A}" type="pres">
      <dgm:prSet presAssocID="{E4447C6A-22B6-4925-82E1-0B31B46765B8}" presName="linear" presStyleCnt="0">
        <dgm:presLayoutVars>
          <dgm:dir/>
          <dgm:resizeHandles val="exact"/>
        </dgm:presLayoutVars>
      </dgm:prSet>
      <dgm:spPr/>
      <dgm:t>
        <a:bodyPr/>
        <a:lstStyle/>
        <a:p>
          <a:endParaRPr lang="ru-RU"/>
        </a:p>
      </dgm:t>
    </dgm:pt>
    <dgm:pt modelId="{AF2FEB43-5E7E-41F2-A639-50211BD932A6}" type="pres">
      <dgm:prSet presAssocID="{E9585B04-50D2-4D31-8BDD-5D01F523FB37}" presName="comp" presStyleCnt="0"/>
      <dgm:spPr/>
    </dgm:pt>
    <dgm:pt modelId="{0AD56814-D1A2-44A4-A014-3F5B109BF398}" type="pres">
      <dgm:prSet presAssocID="{E9585B04-50D2-4D31-8BDD-5D01F523FB37}" presName="box" presStyleLbl="node1" presStyleIdx="0" presStyleCnt="2" custLinFactNeighborX="-348" custLinFactNeighborY="-464"/>
      <dgm:spPr/>
      <dgm:t>
        <a:bodyPr/>
        <a:lstStyle/>
        <a:p>
          <a:endParaRPr lang="ru-RU"/>
        </a:p>
      </dgm:t>
    </dgm:pt>
    <dgm:pt modelId="{F47C1B21-CF5B-432B-B199-29B79545C61B}" type="pres">
      <dgm:prSet presAssocID="{E9585B04-50D2-4D31-8BDD-5D01F523FB37}" presName="img" presStyleLbl="fgImgPlace1" presStyleIdx="0" presStyleCnt="2" custFlipVert="0" custScaleX="111795" custScaleY="121013" custLinFactNeighborX="-4249" custLinFactNeighborY="-5894"/>
      <dgm:spPr/>
      <dgm:t>
        <a:bodyPr/>
        <a:lstStyle/>
        <a:p>
          <a:endParaRPr lang="ru-RU"/>
        </a:p>
      </dgm:t>
    </dgm:pt>
    <dgm:pt modelId="{01ECAB9F-B99A-46B3-84E4-17F4FAAA2D68}" type="pres">
      <dgm:prSet presAssocID="{E9585B04-50D2-4D31-8BDD-5D01F523FB37}" presName="text" presStyleLbl="node1" presStyleIdx="0" presStyleCnt="2">
        <dgm:presLayoutVars>
          <dgm:bulletEnabled val="1"/>
        </dgm:presLayoutVars>
      </dgm:prSet>
      <dgm:spPr/>
      <dgm:t>
        <a:bodyPr/>
        <a:lstStyle/>
        <a:p>
          <a:endParaRPr lang="ru-RU"/>
        </a:p>
      </dgm:t>
    </dgm:pt>
    <dgm:pt modelId="{BD77495C-BB7D-45F6-AE82-EA168F09971F}" type="pres">
      <dgm:prSet presAssocID="{31ED3080-8DB4-4CD7-974E-0E0DCFEF7F01}" presName="spacer" presStyleCnt="0"/>
      <dgm:spPr/>
    </dgm:pt>
    <dgm:pt modelId="{FE533518-1E30-4266-8485-C2DDE3737439}" type="pres">
      <dgm:prSet presAssocID="{62190C8D-A0E8-46D4-86CA-DFB6A96E85EF}" presName="comp" presStyleCnt="0"/>
      <dgm:spPr/>
    </dgm:pt>
    <dgm:pt modelId="{F8B88FFF-737C-43E8-A6CA-A2CFA6376733}" type="pres">
      <dgm:prSet presAssocID="{62190C8D-A0E8-46D4-86CA-DFB6A96E85EF}" presName="box" presStyleLbl="node1" presStyleIdx="1" presStyleCnt="2"/>
      <dgm:spPr/>
      <dgm:t>
        <a:bodyPr/>
        <a:lstStyle/>
        <a:p>
          <a:endParaRPr lang="ru-RU"/>
        </a:p>
      </dgm:t>
    </dgm:pt>
    <dgm:pt modelId="{D0DB5B8B-2AB2-4814-918A-9C8E3315D65D}" type="pres">
      <dgm:prSet presAssocID="{62190C8D-A0E8-46D4-86CA-DFB6A96E85EF}" presName="img" presStyleLbl="fgImgPlace1" presStyleIdx="1" presStyleCnt="2" custFlipHor="1" custScaleX="107759" custScaleY="114719" custLinFactNeighborX="-6267" custLinFactNeighborY="52"/>
      <dgm:spPr/>
      <dgm:t>
        <a:bodyPr/>
        <a:lstStyle/>
        <a:p>
          <a:endParaRPr lang="ru-RU"/>
        </a:p>
      </dgm:t>
    </dgm:pt>
    <dgm:pt modelId="{4859C8C3-1A7B-44E6-B459-A79E1D628F52}" type="pres">
      <dgm:prSet presAssocID="{62190C8D-A0E8-46D4-86CA-DFB6A96E85EF}" presName="text" presStyleLbl="node1" presStyleIdx="1" presStyleCnt="2">
        <dgm:presLayoutVars>
          <dgm:bulletEnabled val="1"/>
        </dgm:presLayoutVars>
      </dgm:prSet>
      <dgm:spPr/>
      <dgm:t>
        <a:bodyPr/>
        <a:lstStyle/>
        <a:p>
          <a:endParaRPr lang="ru-RU"/>
        </a:p>
      </dgm:t>
    </dgm:pt>
  </dgm:ptLst>
  <dgm:cxnLst>
    <dgm:cxn modelId="{7D8EB33F-EFF9-42F0-9411-6491704A2C62}" type="presOf" srcId="{62190C8D-A0E8-46D4-86CA-DFB6A96E85EF}" destId="{F8B88FFF-737C-43E8-A6CA-A2CFA6376733}" srcOrd="0" destOrd="0" presId="urn:microsoft.com/office/officeart/2005/8/layout/vList4#3"/>
    <dgm:cxn modelId="{B717C00F-23B9-49AD-80FC-EC798BF9FE36}" type="presOf" srcId="{E4447C6A-22B6-4925-82E1-0B31B46765B8}" destId="{90AAC983-673B-4634-A2B8-0284B5EA370A}" srcOrd="0" destOrd="0" presId="urn:microsoft.com/office/officeart/2005/8/layout/vList4#3"/>
    <dgm:cxn modelId="{DD83B1D4-9BFA-4385-A1F8-BA62D329E2DE}" srcId="{E4447C6A-22B6-4925-82E1-0B31B46765B8}" destId="{62190C8D-A0E8-46D4-86CA-DFB6A96E85EF}" srcOrd="1" destOrd="0" parTransId="{432CC51C-A49F-4119-ADF4-B4D6B28D5A56}" sibTransId="{ADC0D898-869D-4467-88CF-8D82826F4201}"/>
    <dgm:cxn modelId="{0837168D-0315-46BA-9A1D-A4B1FCA7914C}" srcId="{E4447C6A-22B6-4925-82E1-0B31B46765B8}" destId="{E9585B04-50D2-4D31-8BDD-5D01F523FB37}" srcOrd="0" destOrd="0" parTransId="{952B8155-3109-431D-A634-8B1EE09D0B60}" sibTransId="{31ED3080-8DB4-4CD7-974E-0E0DCFEF7F01}"/>
    <dgm:cxn modelId="{2E2FDC64-8A6F-4DAD-9CFF-5CC7BFBB29F3}" type="presOf" srcId="{62190C8D-A0E8-46D4-86CA-DFB6A96E85EF}" destId="{4859C8C3-1A7B-44E6-B459-A79E1D628F52}" srcOrd="1" destOrd="0" presId="urn:microsoft.com/office/officeart/2005/8/layout/vList4#3"/>
    <dgm:cxn modelId="{A2906D20-F79D-4320-A651-7D51785C9DB4}" type="presOf" srcId="{E9585B04-50D2-4D31-8BDD-5D01F523FB37}" destId="{0AD56814-D1A2-44A4-A014-3F5B109BF398}" srcOrd="0" destOrd="0" presId="urn:microsoft.com/office/officeart/2005/8/layout/vList4#3"/>
    <dgm:cxn modelId="{3AE408FF-D1CE-4B41-A8E7-2226BDA31B20}" type="presOf" srcId="{E9585B04-50D2-4D31-8BDD-5D01F523FB37}" destId="{01ECAB9F-B99A-46B3-84E4-17F4FAAA2D68}" srcOrd="1" destOrd="0" presId="urn:microsoft.com/office/officeart/2005/8/layout/vList4#3"/>
    <dgm:cxn modelId="{54E051FE-0DB9-4B5A-8787-0E9B0E98D7C9}" type="presParOf" srcId="{90AAC983-673B-4634-A2B8-0284B5EA370A}" destId="{AF2FEB43-5E7E-41F2-A639-50211BD932A6}" srcOrd="0" destOrd="0" presId="urn:microsoft.com/office/officeart/2005/8/layout/vList4#3"/>
    <dgm:cxn modelId="{8D7BDC44-9D79-44B7-8053-8637C0F65858}" type="presParOf" srcId="{AF2FEB43-5E7E-41F2-A639-50211BD932A6}" destId="{0AD56814-D1A2-44A4-A014-3F5B109BF398}" srcOrd="0" destOrd="0" presId="urn:microsoft.com/office/officeart/2005/8/layout/vList4#3"/>
    <dgm:cxn modelId="{68D38985-8CC4-4998-BC5D-DB45EF15B8B1}" type="presParOf" srcId="{AF2FEB43-5E7E-41F2-A639-50211BD932A6}" destId="{F47C1B21-CF5B-432B-B199-29B79545C61B}" srcOrd="1" destOrd="0" presId="urn:microsoft.com/office/officeart/2005/8/layout/vList4#3"/>
    <dgm:cxn modelId="{306BF05C-B4E3-4A5A-AD91-9743EC8D4322}" type="presParOf" srcId="{AF2FEB43-5E7E-41F2-A639-50211BD932A6}" destId="{01ECAB9F-B99A-46B3-84E4-17F4FAAA2D68}" srcOrd="2" destOrd="0" presId="urn:microsoft.com/office/officeart/2005/8/layout/vList4#3"/>
    <dgm:cxn modelId="{050D6FAA-49A3-455E-BA6E-D1CBC0CEAEA4}" type="presParOf" srcId="{90AAC983-673B-4634-A2B8-0284B5EA370A}" destId="{BD77495C-BB7D-45F6-AE82-EA168F09971F}" srcOrd="1" destOrd="0" presId="urn:microsoft.com/office/officeart/2005/8/layout/vList4#3"/>
    <dgm:cxn modelId="{70AFFFE3-A678-478B-A628-4647428A53F9}" type="presParOf" srcId="{90AAC983-673B-4634-A2B8-0284B5EA370A}" destId="{FE533518-1E30-4266-8485-C2DDE3737439}" srcOrd="2" destOrd="0" presId="urn:microsoft.com/office/officeart/2005/8/layout/vList4#3"/>
    <dgm:cxn modelId="{391B05EF-5F05-4594-95A6-0CE1D7E67E26}" type="presParOf" srcId="{FE533518-1E30-4266-8485-C2DDE3737439}" destId="{F8B88FFF-737C-43E8-A6CA-A2CFA6376733}" srcOrd="0" destOrd="0" presId="urn:microsoft.com/office/officeart/2005/8/layout/vList4#3"/>
    <dgm:cxn modelId="{9FE2C0BB-9134-49F2-9DE4-289642E58A3F}" type="presParOf" srcId="{FE533518-1E30-4266-8485-C2DDE3737439}" destId="{D0DB5B8B-2AB2-4814-918A-9C8E3315D65D}" srcOrd="1" destOrd="0" presId="urn:microsoft.com/office/officeart/2005/8/layout/vList4#3"/>
    <dgm:cxn modelId="{18E57756-D1CE-436C-9B93-F308E1148D26}" type="presParOf" srcId="{FE533518-1E30-4266-8485-C2DDE3737439}" destId="{4859C8C3-1A7B-44E6-B459-A79E1D628F52}" srcOrd="2" destOrd="0" presId="urn:microsoft.com/office/officeart/2005/8/layout/vList4#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56814-D1A2-44A4-A014-3F5B109BF398}">
      <dsp:nvSpPr>
        <dsp:cNvPr id="0" name=""/>
        <dsp:cNvSpPr/>
      </dsp:nvSpPr>
      <dsp:spPr>
        <a:xfrm>
          <a:off x="0" y="0"/>
          <a:ext cx="8472518" cy="208969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a:lnSpc>
              <a:spcPct val="90000"/>
            </a:lnSpc>
            <a:spcBef>
              <a:spcPct val="0"/>
            </a:spcBef>
            <a:spcAft>
              <a:spcPct val="35000"/>
            </a:spcAft>
          </a:pPr>
          <a:r>
            <a:rPr lang="ru-RU" sz="4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ru-RU" sz="3600" b="1" kern="1200" dirty="0" smtClean="0">
              <a:effectLst>
                <a:outerShdw blurRad="38100" dist="38100" dir="2700000" algn="tl">
                  <a:srgbClr val="000000">
                    <a:alpha val="43137"/>
                  </a:srgbClr>
                </a:outerShdw>
              </a:effectLst>
              <a:latin typeface="Times New Roman" pitchFamily="18" charset="0"/>
              <a:cs typeface="Times New Roman" pitchFamily="18" charset="0"/>
            </a:rPr>
            <a:t>1</a:t>
          </a:r>
          <a:r>
            <a:rPr lang="ru-RU" sz="4400" b="1" kern="1200" dirty="0" smtClean="0">
              <a:effectLst>
                <a:outerShdw blurRad="38100" dist="38100" dir="2700000" algn="tl">
                  <a:srgbClr val="000000">
                    <a:alpha val="43137"/>
                  </a:srgbClr>
                </a:outerShdw>
              </a:effectLst>
              <a:latin typeface="Times New Roman" pitchFamily="18" charset="0"/>
              <a:cs typeface="Times New Roman" pitchFamily="18" charset="0"/>
            </a:rPr>
            <a:t> </a:t>
          </a:r>
          <a:r>
            <a:rPr lang="en-US" sz="3600" b="1" kern="1200" cap="none" spc="150" dirty="0" err="1"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Geodemografiya</a:t>
          </a:r>
          <a:r>
            <a:rPr lang="en-US" sz="3600" b="1" kern="1200" cap="none" spc="150" dirty="0"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 </a:t>
          </a:r>
          <a:r>
            <a:rPr lang="en-US" sz="3600" b="1" kern="1200" cap="none" spc="150" dirty="0" err="1"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nima</a:t>
          </a:r>
          <a:r>
            <a:rPr lang="ru-RU" sz="3600" b="1" kern="1200" cap="none" spc="150" dirty="0" smtClean="0">
              <a:ln w="11430"/>
              <a:solidFill>
                <a:srgbClr val="F8F8F8"/>
              </a:solidFill>
              <a:effectLst>
                <a:outerShdw blurRad="38100" dist="38100" dir="2700000" algn="tl" rotWithShape="0">
                  <a:srgbClr val="000000">
                    <a:alpha val="43137"/>
                  </a:srgbClr>
                </a:outerShdw>
              </a:effectLst>
              <a:latin typeface="Times New Roman" pitchFamily="18" charset="0"/>
              <a:cs typeface="Times New Roman" pitchFamily="18" charset="0"/>
            </a:rPr>
            <a:t>?</a:t>
          </a:r>
          <a:endParaRPr lang="ru-RU" sz="2700" b="1" kern="1200" dirty="0">
            <a:effectLst>
              <a:outerShdw blurRad="38100" dist="38100" dir="2700000" algn="tl" rotWithShape="0">
                <a:srgbClr val="000000">
                  <a:alpha val="43137"/>
                </a:srgbClr>
              </a:outerShdw>
            </a:effectLst>
            <a:latin typeface="Times New Roman" pitchFamily="18" charset="0"/>
            <a:cs typeface="Times New Roman" pitchFamily="18" charset="0"/>
          </a:endParaRPr>
        </a:p>
      </dsp:txBody>
      <dsp:txXfrm>
        <a:off x="1903473" y="0"/>
        <a:ext cx="6569044" cy="2089697"/>
      </dsp:txXfrm>
    </dsp:sp>
    <dsp:sp modelId="{F47C1B21-CF5B-432B-B199-29B79545C61B}">
      <dsp:nvSpPr>
        <dsp:cNvPr id="0" name=""/>
        <dsp:cNvSpPr/>
      </dsp:nvSpPr>
      <dsp:spPr>
        <a:xfrm>
          <a:off x="37036" y="0"/>
          <a:ext cx="1894370" cy="2023044"/>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8B88FFF-737C-43E8-A6CA-A2CFA6376733}">
      <dsp:nvSpPr>
        <dsp:cNvPr id="0" name=""/>
        <dsp:cNvSpPr/>
      </dsp:nvSpPr>
      <dsp:spPr>
        <a:xfrm>
          <a:off x="0" y="2298667"/>
          <a:ext cx="8472518" cy="208969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ru-RU" sz="3200" b="1" kern="1200" dirty="0" smtClean="0">
              <a:effectLst>
                <a:outerShdw blurRad="38100" dist="38100" dir="2700000" algn="tl">
                  <a:srgbClr val="000000">
                    <a:alpha val="43137"/>
                  </a:srgbClr>
                </a:outerShdw>
              </a:effectLst>
              <a:latin typeface="Times New Roman" pitchFamily="18" charset="0"/>
              <a:cs typeface="Times New Roman" pitchFamily="18" charset="0"/>
            </a:rPr>
            <a:t>    2 </a:t>
          </a:r>
          <a:r>
            <a:rPr lang="en-US" sz="3200" b="1" kern="1200" dirty="0" err="1" smtClean="0"/>
            <a:t>Demogeografiya</a:t>
          </a:r>
          <a:r>
            <a:rPr lang="en-US" sz="3200" b="1" kern="1200" dirty="0" smtClean="0"/>
            <a:t> </a:t>
          </a:r>
          <a:r>
            <a:rPr lang="en-US" sz="3200" b="1" kern="1200" dirty="0" err="1" smtClean="0"/>
            <a:t>nimani</a:t>
          </a:r>
          <a:r>
            <a:rPr lang="en-US" sz="3200" b="1" kern="1200" dirty="0" smtClean="0"/>
            <a:t> </a:t>
          </a:r>
          <a:r>
            <a:rPr lang="en-US" sz="3200" b="1" kern="1200" dirty="0" err="1" smtClean="0"/>
            <a:t>o’rganadi</a:t>
          </a:r>
          <a:endParaRPr lang="ru-RU" sz="27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1903473" y="2298667"/>
        <a:ext cx="6569044" cy="2089697"/>
      </dsp:txXfrm>
    </dsp:sp>
    <dsp:sp modelId="{D0DB5B8B-2AB2-4814-918A-9C8E3315D65D}">
      <dsp:nvSpPr>
        <dsp:cNvPr id="0" name=""/>
        <dsp:cNvSpPr/>
      </dsp:nvSpPr>
      <dsp:spPr>
        <a:xfrm flipH="1">
          <a:off x="37036" y="2385473"/>
          <a:ext cx="1825980" cy="1917824"/>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3">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18.05.2019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404665"/>
            <a:ext cx="8358214" cy="3096344"/>
          </a:xfrm>
        </p:spPr>
        <p:txBody>
          <a:bodyPr>
            <a:noAutofit/>
          </a:bodyPr>
          <a:lstStyle/>
          <a:p>
            <a:pPr algn="ctr"/>
            <a:r>
              <a:rPr lang="ru-RU" sz="3200" i="1" dirty="0" smtClean="0">
                <a:solidFill>
                  <a:srgbClr val="FF0000"/>
                </a:solidFill>
                <a:latin typeface="+mn-lt"/>
                <a:cs typeface="Times New Roman" pitchFamily="18" charset="0"/>
              </a:rPr>
              <a:t/>
            </a:r>
            <a:br>
              <a:rPr lang="ru-RU" sz="3200" i="1" dirty="0" smtClean="0">
                <a:solidFill>
                  <a:srgbClr val="FF0000"/>
                </a:solidFill>
                <a:latin typeface="+mn-lt"/>
                <a:cs typeface="Times New Roman" pitchFamily="18" charset="0"/>
              </a:rPr>
            </a:br>
            <a:r>
              <a:rPr lang="ru-RU" sz="3200" i="1" dirty="0">
                <a:solidFill>
                  <a:srgbClr val="FF0000"/>
                </a:solidFill>
                <a:latin typeface="+mn-lt"/>
                <a:cs typeface="Times New Roman" pitchFamily="18" charset="0"/>
              </a:rPr>
              <a:t/>
            </a:r>
            <a:br>
              <a:rPr lang="ru-RU" sz="3200" i="1" dirty="0">
                <a:solidFill>
                  <a:srgbClr val="FF0000"/>
                </a:solidFill>
                <a:latin typeface="+mn-lt"/>
                <a:cs typeface="Times New Roman" pitchFamily="18" charset="0"/>
              </a:rPr>
            </a:br>
            <a:r>
              <a:rPr lang="ru-RU" sz="3200" i="1" dirty="0" smtClean="0">
                <a:solidFill>
                  <a:srgbClr val="FF0000"/>
                </a:solidFill>
                <a:latin typeface="+mn-lt"/>
                <a:cs typeface="Times New Roman" pitchFamily="18" charset="0"/>
              </a:rPr>
              <a:t/>
            </a:r>
            <a:br>
              <a:rPr lang="ru-RU" sz="3200" i="1" dirty="0" smtClean="0">
                <a:solidFill>
                  <a:srgbClr val="FF0000"/>
                </a:solidFill>
                <a:latin typeface="+mn-lt"/>
                <a:cs typeface="Times New Roman" pitchFamily="18" charset="0"/>
              </a:rPr>
            </a:br>
            <a:r>
              <a:rPr lang="ru-RU" sz="3200" i="1" dirty="0">
                <a:solidFill>
                  <a:srgbClr val="FF0000"/>
                </a:solidFill>
                <a:latin typeface="+mn-lt"/>
                <a:cs typeface="Times New Roman" pitchFamily="18" charset="0"/>
              </a:rPr>
              <a:t/>
            </a:r>
            <a:br>
              <a:rPr lang="ru-RU" sz="3200" i="1" dirty="0">
                <a:solidFill>
                  <a:srgbClr val="FF0000"/>
                </a:solidFill>
                <a:latin typeface="+mn-lt"/>
                <a:cs typeface="Times New Roman" pitchFamily="18" charset="0"/>
              </a:rPr>
            </a:br>
            <a:r>
              <a:rPr lang="ru-RU" sz="3200" i="1" dirty="0" smtClean="0">
                <a:solidFill>
                  <a:srgbClr val="FF0000"/>
                </a:solidFill>
                <a:latin typeface="+mn-lt"/>
                <a:cs typeface="Times New Roman" pitchFamily="18" charset="0"/>
              </a:rPr>
              <a:t/>
            </a:r>
            <a:br>
              <a:rPr lang="ru-RU" sz="3200" i="1" dirty="0" smtClean="0">
                <a:solidFill>
                  <a:srgbClr val="FF0000"/>
                </a:solidFill>
                <a:latin typeface="+mn-lt"/>
                <a:cs typeface="Times New Roman" pitchFamily="18" charset="0"/>
              </a:rPr>
            </a:br>
            <a:r>
              <a:rPr lang="ru-RU" sz="3200" i="1" dirty="0">
                <a:solidFill>
                  <a:srgbClr val="FF0000"/>
                </a:solidFill>
                <a:latin typeface="+mn-lt"/>
                <a:cs typeface="Times New Roman" pitchFamily="18" charset="0"/>
              </a:rPr>
              <a:t/>
            </a:r>
            <a:br>
              <a:rPr lang="ru-RU" sz="3200" i="1" dirty="0">
                <a:solidFill>
                  <a:srgbClr val="FF0000"/>
                </a:solidFill>
                <a:latin typeface="+mn-lt"/>
                <a:cs typeface="Times New Roman" pitchFamily="18" charset="0"/>
              </a:rPr>
            </a:br>
            <a:r>
              <a:rPr lang="ru-RU" sz="3200" i="1" dirty="0" smtClean="0">
                <a:solidFill>
                  <a:srgbClr val="FF0000"/>
                </a:solidFill>
                <a:latin typeface="+mn-lt"/>
                <a:cs typeface="Times New Roman" pitchFamily="18" charset="0"/>
              </a:rPr>
              <a:t/>
            </a:r>
            <a:br>
              <a:rPr lang="ru-RU" sz="3200" i="1" dirty="0" smtClean="0">
                <a:solidFill>
                  <a:srgbClr val="FF0000"/>
                </a:solidFill>
                <a:latin typeface="+mn-lt"/>
                <a:cs typeface="Times New Roman" pitchFamily="18" charset="0"/>
              </a:rPr>
            </a:br>
            <a:r>
              <a:rPr lang="en-US" sz="3200" i="1" dirty="0" smtClean="0">
                <a:solidFill>
                  <a:srgbClr val="FF0000"/>
                </a:solidFill>
                <a:latin typeface="+mn-lt"/>
                <a:cs typeface="Times New Roman" pitchFamily="18" charset="0"/>
              </a:rPr>
              <a:t/>
            </a:r>
            <a:br>
              <a:rPr lang="en-US" sz="3200" i="1" dirty="0" smtClean="0">
                <a:solidFill>
                  <a:srgbClr val="FF0000"/>
                </a:solidFill>
                <a:latin typeface="+mn-lt"/>
                <a:cs typeface="Times New Roman" pitchFamily="18" charset="0"/>
              </a:rPr>
            </a:br>
            <a:r>
              <a:rPr lang="en-US" sz="3200" i="1" dirty="0">
                <a:solidFill>
                  <a:srgbClr val="FF0000"/>
                </a:solidFill>
                <a:latin typeface="+mn-lt"/>
                <a:cs typeface="Times New Roman" pitchFamily="18" charset="0"/>
              </a:rPr>
              <a:t/>
            </a:r>
            <a:br>
              <a:rPr lang="en-US" sz="3200" i="1" dirty="0">
                <a:solidFill>
                  <a:srgbClr val="FF0000"/>
                </a:solidFill>
                <a:latin typeface="+mn-lt"/>
                <a:cs typeface="Times New Roman" pitchFamily="18" charset="0"/>
              </a:rPr>
            </a:br>
            <a:r>
              <a:rPr lang="en-US" sz="3200" i="1" dirty="0" smtClean="0">
                <a:solidFill>
                  <a:srgbClr val="FF0000"/>
                </a:solidFill>
                <a:latin typeface="+mn-lt"/>
                <a:cs typeface="Times New Roman" pitchFamily="18" charset="0"/>
              </a:rPr>
              <a:t/>
            </a:r>
            <a:br>
              <a:rPr lang="en-US" sz="3200" i="1" dirty="0" smtClean="0">
                <a:solidFill>
                  <a:srgbClr val="FF0000"/>
                </a:solidFill>
                <a:latin typeface="+mn-lt"/>
                <a:cs typeface="Times New Roman" pitchFamily="18" charset="0"/>
              </a:rPr>
            </a:br>
            <a:r>
              <a:rPr lang="en-US" sz="3200" i="1" dirty="0">
                <a:solidFill>
                  <a:srgbClr val="FF0000"/>
                </a:solidFill>
                <a:latin typeface="+mn-lt"/>
                <a:cs typeface="Times New Roman" pitchFamily="18" charset="0"/>
              </a:rPr>
              <a:t/>
            </a:r>
            <a:br>
              <a:rPr lang="en-US" sz="3200" i="1" dirty="0">
                <a:solidFill>
                  <a:srgbClr val="FF0000"/>
                </a:solidFill>
                <a:latin typeface="+mn-lt"/>
                <a:cs typeface="Times New Roman" pitchFamily="18" charset="0"/>
              </a:rPr>
            </a:br>
            <a:r>
              <a:rPr lang="en-US" sz="3200" i="1" dirty="0" smtClean="0">
                <a:solidFill>
                  <a:srgbClr val="FF0000"/>
                </a:solidFill>
                <a:latin typeface="+mn-lt"/>
                <a:cs typeface="Times New Roman" pitchFamily="18" charset="0"/>
              </a:rPr>
              <a:t/>
            </a:r>
            <a:br>
              <a:rPr lang="en-US" sz="3200" i="1" dirty="0" smtClean="0">
                <a:solidFill>
                  <a:srgbClr val="FF0000"/>
                </a:solidFill>
                <a:latin typeface="+mn-lt"/>
                <a:cs typeface="Times New Roman" pitchFamily="18" charset="0"/>
              </a:rPr>
            </a:br>
            <a:r>
              <a:rPr lang="en-US" sz="3200" i="1" dirty="0">
                <a:solidFill>
                  <a:srgbClr val="FF0000"/>
                </a:solidFill>
                <a:latin typeface="+mn-lt"/>
                <a:cs typeface="Times New Roman" pitchFamily="18" charset="0"/>
              </a:rPr>
              <a:t/>
            </a:r>
            <a:br>
              <a:rPr lang="en-US" sz="3200" i="1" dirty="0">
                <a:solidFill>
                  <a:srgbClr val="FF0000"/>
                </a:solidFill>
                <a:latin typeface="+mn-lt"/>
                <a:cs typeface="Times New Roman" pitchFamily="18" charset="0"/>
              </a:rPr>
            </a:br>
            <a:r>
              <a:rPr lang="en-US" sz="3200" i="1" dirty="0" smtClean="0">
                <a:solidFill>
                  <a:srgbClr val="FF0000"/>
                </a:solidFill>
                <a:latin typeface="+mn-lt"/>
                <a:cs typeface="Times New Roman" pitchFamily="18" charset="0"/>
              </a:rPr>
              <a:t/>
            </a:r>
            <a:br>
              <a:rPr lang="en-US" sz="3200" i="1" dirty="0" smtClean="0">
                <a:solidFill>
                  <a:srgbClr val="FF0000"/>
                </a:solidFill>
                <a:latin typeface="+mn-lt"/>
                <a:cs typeface="Times New Roman" pitchFamily="18" charset="0"/>
              </a:rPr>
            </a:br>
            <a:r>
              <a:rPr lang="en-US" sz="3200" i="1" dirty="0" smtClean="0">
                <a:solidFill>
                  <a:srgbClr val="FF0000"/>
                </a:solidFill>
                <a:latin typeface="+mn-lt"/>
                <a:cs typeface="Times New Roman" pitchFamily="18" charset="0"/>
              </a:rPr>
              <a:t/>
            </a:r>
            <a:br>
              <a:rPr lang="en-US" sz="3200" i="1" dirty="0" smtClean="0">
                <a:solidFill>
                  <a:srgbClr val="FF0000"/>
                </a:solidFill>
                <a:latin typeface="+mn-lt"/>
                <a:cs typeface="Times New Roman" pitchFamily="18" charset="0"/>
              </a:rPr>
            </a:br>
            <a:r>
              <a:rPr lang="en-US" sz="3200" i="1" dirty="0" smtClean="0">
                <a:solidFill>
                  <a:srgbClr val="FF0000"/>
                </a:solidFill>
                <a:latin typeface="+mn-lt"/>
                <a:cs typeface="Times New Roman" pitchFamily="18" charset="0"/>
              </a:rPr>
              <a:t>MAVZU: </a:t>
            </a:r>
            <a:r>
              <a:rPr lang="en-US" sz="3200" i="1" dirty="0" err="1" smtClean="0">
                <a:solidFill>
                  <a:srgbClr val="FF0000"/>
                </a:solidFill>
                <a:latin typeface="+mn-lt"/>
                <a:cs typeface="Times New Roman" pitchFamily="18" charset="0"/>
              </a:rPr>
              <a:t>Geodemografiya</a:t>
            </a:r>
            <a:r>
              <a:rPr lang="en-US" sz="3200" i="1" dirty="0" smtClean="0">
                <a:solidFill>
                  <a:srgbClr val="FF0000"/>
                </a:solidFill>
                <a:latin typeface="+mn-lt"/>
                <a:cs typeface="Times New Roman" pitchFamily="18" charset="0"/>
              </a:rPr>
              <a:t> </a:t>
            </a:r>
            <a:r>
              <a:rPr lang="en-US" sz="3200" i="1" dirty="0" err="1" smtClean="0">
                <a:solidFill>
                  <a:srgbClr val="FF0000"/>
                </a:solidFill>
                <a:latin typeface="+mn-lt"/>
                <a:cs typeface="Times New Roman" pitchFamily="18" charset="0"/>
              </a:rPr>
              <a:t>va</a:t>
            </a:r>
            <a:r>
              <a:rPr lang="en-US" sz="3200" i="1" dirty="0" smtClean="0">
                <a:solidFill>
                  <a:srgbClr val="FF0000"/>
                </a:solidFill>
                <a:latin typeface="+mn-lt"/>
                <a:cs typeface="Times New Roman" pitchFamily="18" charset="0"/>
              </a:rPr>
              <a:t> </a:t>
            </a:r>
            <a:r>
              <a:rPr lang="en-US" sz="3200" i="1" dirty="0" err="1" smtClean="0">
                <a:solidFill>
                  <a:srgbClr val="FF0000"/>
                </a:solidFill>
                <a:latin typeface="+mn-lt"/>
                <a:cs typeface="Times New Roman" pitchFamily="18" charset="0"/>
              </a:rPr>
              <a:t>Demogeografiya</a:t>
            </a:r>
            <a:endParaRPr lang="ru-RU" sz="3200" i="1" dirty="0">
              <a:latin typeface="+mn-lt"/>
            </a:endParaRPr>
          </a:p>
        </p:txBody>
      </p:sp>
      <p:sp>
        <p:nvSpPr>
          <p:cNvPr id="10" name="Прямоугольник 9"/>
          <p:cNvSpPr/>
          <p:nvPr/>
        </p:nvSpPr>
        <p:spPr>
          <a:xfrm>
            <a:off x="2000232" y="4429132"/>
            <a:ext cx="4643470" cy="707886"/>
          </a:xfrm>
          <a:prstGeom prst="rect">
            <a:avLst/>
          </a:prstGeom>
        </p:spPr>
        <p:txBody>
          <a:bodyPr wrap="square">
            <a:spAutoFit/>
          </a:bodyPr>
          <a:lstStyle/>
          <a:p>
            <a:endParaRPr lang="ru-RU" sz="4000" dirty="0">
              <a:latin typeface="+mj-lt"/>
            </a:endParaRPr>
          </a:p>
        </p:txBody>
      </p:sp>
    </p:spTree>
  </p:cSld>
  <p:clrMapOvr>
    <a:masterClrMapping/>
  </p:clrMapOvr>
  <p:transition spd="slow" advClick="0" advTm="2000">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381613960"/>
              </p:ext>
            </p:extLst>
          </p:nvPr>
        </p:nvGraphicFramePr>
        <p:xfrm>
          <a:off x="214282" y="1935163"/>
          <a:ext cx="8472518"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Скругленный прямоугольник 4"/>
          <p:cNvSpPr/>
          <p:nvPr/>
        </p:nvSpPr>
        <p:spPr>
          <a:xfrm>
            <a:off x="2214546" y="428604"/>
            <a:ext cx="4714908" cy="142876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55000" endA="300" endPos="45500" dir="5400000" sy="-100000" algn="bl" rotWithShape="0"/>
                </a:effectLst>
              </a:rPr>
              <a:t>РЕЖА</a:t>
            </a:r>
            <a:endParaRPr lang="ru-RU" sz="5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eflection blurRad="6350" stA="55000" endA="300" endPos="45500" dir="5400000" sy="-100000" algn="bl" rotWithShape="0"/>
              </a:effectLst>
            </a:endParaRPr>
          </a:p>
        </p:txBody>
      </p:sp>
      <p:pic>
        <p:nvPicPr>
          <p:cNvPr id="1026" name="Picture 2" descr="C:\Users\Администратор\Desktop\Aholiga doir rasmlar\images.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8254" y="1988840"/>
            <a:ext cx="1944837" cy="194421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Администратор\Desktop\Aholiga doir rasmlar\population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18254" y="4365104"/>
            <a:ext cx="1872208" cy="17980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advClick="0" advTm="3000">
        <p:circle/>
      </p:transition>
    </mc:Choice>
    <mc:Fallback xmlns="">
      <p:transition spd="slow" advClick="0" advTm="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par>
                                <p:cTn id="18" presetID="31" presetClass="entr" presetSubtype="0" fill="hold" nodeType="withEffect">
                                  <p:stCondLst>
                                    <p:cond delay="0"/>
                                  </p:stCondLst>
                                  <p:childTnLst>
                                    <p:set>
                                      <p:cBhvr>
                                        <p:cTn id="19" dur="1" fill="hold">
                                          <p:stCondLst>
                                            <p:cond delay="0"/>
                                          </p:stCondLst>
                                        </p:cTn>
                                        <p:tgtEl>
                                          <p:spTgt spid="1026"/>
                                        </p:tgtEl>
                                        <p:attrNameLst>
                                          <p:attrName>style.visibility</p:attrName>
                                        </p:attrNameLst>
                                      </p:cBhvr>
                                      <p:to>
                                        <p:strVal val="visible"/>
                                      </p:to>
                                    </p:set>
                                    <p:anim calcmode="lin" valueType="num">
                                      <p:cBhvr>
                                        <p:cTn id="20" dur="1000" fill="hold"/>
                                        <p:tgtEl>
                                          <p:spTgt spid="1026"/>
                                        </p:tgtEl>
                                        <p:attrNameLst>
                                          <p:attrName>ppt_w</p:attrName>
                                        </p:attrNameLst>
                                      </p:cBhvr>
                                      <p:tavLst>
                                        <p:tav tm="0">
                                          <p:val>
                                            <p:fltVal val="0"/>
                                          </p:val>
                                        </p:tav>
                                        <p:tav tm="100000">
                                          <p:val>
                                            <p:strVal val="#ppt_w"/>
                                          </p:val>
                                        </p:tav>
                                      </p:tavLst>
                                    </p:anim>
                                    <p:anim calcmode="lin" valueType="num">
                                      <p:cBhvr>
                                        <p:cTn id="21" dur="1000" fill="hold"/>
                                        <p:tgtEl>
                                          <p:spTgt spid="1026"/>
                                        </p:tgtEl>
                                        <p:attrNameLst>
                                          <p:attrName>ppt_h</p:attrName>
                                        </p:attrNameLst>
                                      </p:cBhvr>
                                      <p:tavLst>
                                        <p:tav tm="0">
                                          <p:val>
                                            <p:fltVal val="0"/>
                                          </p:val>
                                        </p:tav>
                                        <p:tav tm="100000">
                                          <p:val>
                                            <p:strVal val="#ppt_h"/>
                                          </p:val>
                                        </p:tav>
                                      </p:tavLst>
                                    </p:anim>
                                    <p:anim calcmode="lin" valueType="num">
                                      <p:cBhvr>
                                        <p:cTn id="22" dur="1000" fill="hold"/>
                                        <p:tgtEl>
                                          <p:spTgt spid="1026"/>
                                        </p:tgtEl>
                                        <p:attrNameLst>
                                          <p:attrName>style.rotation</p:attrName>
                                        </p:attrNameLst>
                                      </p:cBhvr>
                                      <p:tavLst>
                                        <p:tav tm="0">
                                          <p:val>
                                            <p:fltVal val="90"/>
                                          </p:val>
                                        </p:tav>
                                        <p:tav tm="100000">
                                          <p:val>
                                            <p:fltVal val="0"/>
                                          </p:val>
                                        </p:tav>
                                      </p:tavLst>
                                    </p:anim>
                                    <p:animEffect transition="in" filter="fade">
                                      <p:cBhvr>
                                        <p:cTn id="23" dur="1000"/>
                                        <p:tgtEl>
                                          <p:spTgt spid="1026"/>
                                        </p:tgtEl>
                                      </p:cBhvr>
                                    </p:animEffect>
                                  </p:childTnLst>
                                </p:cTn>
                              </p:par>
                              <p:par>
                                <p:cTn id="24" presetID="31" presetClass="entr" presetSubtype="0" fill="hold" nodeType="withEffect">
                                  <p:stCondLst>
                                    <p:cond delay="0"/>
                                  </p:stCondLst>
                                  <p:childTnLst>
                                    <p:set>
                                      <p:cBhvr>
                                        <p:cTn id="25" dur="1" fill="hold">
                                          <p:stCondLst>
                                            <p:cond delay="0"/>
                                          </p:stCondLst>
                                        </p:cTn>
                                        <p:tgtEl>
                                          <p:spTgt spid="1027"/>
                                        </p:tgtEl>
                                        <p:attrNameLst>
                                          <p:attrName>style.visibility</p:attrName>
                                        </p:attrNameLst>
                                      </p:cBhvr>
                                      <p:to>
                                        <p:strVal val="visible"/>
                                      </p:to>
                                    </p:set>
                                    <p:anim calcmode="lin" valueType="num">
                                      <p:cBhvr>
                                        <p:cTn id="26" dur="1000" fill="hold"/>
                                        <p:tgtEl>
                                          <p:spTgt spid="1027"/>
                                        </p:tgtEl>
                                        <p:attrNameLst>
                                          <p:attrName>ppt_w</p:attrName>
                                        </p:attrNameLst>
                                      </p:cBhvr>
                                      <p:tavLst>
                                        <p:tav tm="0">
                                          <p:val>
                                            <p:fltVal val="0"/>
                                          </p:val>
                                        </p:tav>
                                        <p:tav tm="100000">
                                          <p:val>
                                            <p:strVal val="#ppt_w"/>
                                          </p:val>
                                        </p:tav>
                                      </p:tavLst>
                                    </p:anim>
                                    <p:anim calcmode="lin" valueType="num">
                                      <p:cBhvr>
                                        <p:cTn id="27" dur="1000" fill="hold"/>
                                        <p:tgtEl>
                                          <p:spTgt spid="1027"/>
                                        </p:tgtEl>
                                        <p:attrNameLst>
                                          <p:attrName>ppt_h</p:attrName>
                                        </p:attrNameLst>
                                      </p:cBhvr>
                                      <p:tavLst>
                                        <p:tav tm="0">
                                          <p:val>
                                            <p:fltVal val="0"/>
                                          </p:val>
                                        </p:tav>
                                        <p:tav tm="100000">
                                          <p:val>
                                            <p:strVal val="#ppt_h"/>
                                          </p:val>
                                        </p:tav>
                                      </p:tavLst>
                                    </p:anim>
                                    <p:anim calcmode="lin" valueType="num">
                                      <p:cBhvr>
                                        <p:cTn id="28" dur="1000" fill="hold"/>
                                        <p:tgtEl>
                                          <p:spTgt spid="1027"/>
                                        </p:tgtEl>
                                        <p:attrNameLst>
                                          <p:attrName>style.rotation</p:attrName>
                                        </p:attrNameLst>
                                      </p:cBhvr>
                                      <p:tavLst>
                                        <p:tav tm="0">
                                          <p:val>
                                            <p:fltVal val="90"/>
                                          </p:val>
                                        </p:tav>
                                        <p:tav tm="100000">
                                          <p:val>
                                            <p:fltVal val="0"/>
                                          </p:val>
                                        </p:tav>
                                      </p:tavLst>
                                    </p:anim>
                                    <p:animEffect transition="in" filter="fade">
                                      <p:cBhvr>
                                        <p:cTn id="29"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755576" y="1412776"/>
            <a:ext cx="7200800" cy="35283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itchFamily="18" charset="0"/>
              <a:cs typeface="Times New Roman" pitchFamily="18" charset="0"/>
            </a:endParaRPr>
          </a:p>
        </p:txBody>
      </p:sp>
      <p:sp>
        <p:nvSpPr>
          <p:cNvPr id="5" name="Прямоугольник 4"/>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rgbClr val="FF0000"/>
              </a:solidFill>
              <a:latin typeface="Times New Roman" pitchFamily="18" charset="0"/>
              <a:cs typeface="Times New Roman" pitchFamily="18" charset="0"/>
            </a:endParaRPr>
          </a:p>
        </p:txBody>
      </p:sp>
      <p:sp>
        <p:nvSpPr>
          <p:cNvPr id="7" name="Прямоугольник 6"/>
          <p:cNvSpPr/>
          <p:nvPr/>
        </p:nvSpPr>
        <p:spPr>
          <a:xfrm>
            <a:off x="611560" y="260648"/>
            <a:ext cx="7686600" cy="1008112"/>
          </a:xfrm>
          <a:prstGeom prst="rect">
            <a:avLst/>
          </a:prstGeom>
          <a:solidFill>
            <a:schemeClr val="accent4">
              <a:lumMod val="60000"/>
              <a:lumOff val="40000"/>
            </a:schemeClr>
          </a:solidFill>
          <a:scene3d>
            <a:camera prst="orthographicFront"/>
            <a:lightRig rig="threePt" dir="t"/>
          </a:scene3d>
          <a:sp3d>
            <a:bevelT w="285750" h="355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rgbClr val="002060"/>
                </a:solidFill>
                <a:latin typeface="Times New Roman" pitchFamily="18" charset="0"/>
                <a:cs typeface="Times New Roman" pitchFamily="18" charset="0"/>
              </a:rPr>
              <a:t>Geodemografiya</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nima</a:t>
            </a:r>
            <a:r>
              <a:rPr lang="en-US" sz="2800" b="1" dirty="0">
                <a:solidFill>
                  <a:srgbClr val="002060"/>
                </a:solidFill>
                <a:latin typeface="Times New Roman" pitchFamily="18" charset="0"/>
                <a:cs typeface="Times New Roman" pitchFamily="18" charset="0"/>
              </a:rPr>
              <a:t>? </a:t>
            </a:r>
            <a:endParaRPr lang="ru-RU" sz="2800" dirty="0">
              <a:solidFill>
                <a:srgbClr val="002060"/>
              </a:solidFill>
              <a:latin typeface="Times New Roman" pitchFamily="18" charset="0"/>
              <a:cs typeface="Times New Roman" pitchFamily="18" charset="0"/>
            </a:endParaRPr>
          </a:p>
        </p:txBody>
      </p:sp>
      <p:sp>
        <p:nvSpPr>
          <p:cNvPr id="8" name="Овал 7"/>
          <p:cNvSpPr/>
          <p:nvPr/>
        </p:nvSpPr>
        <p:spPr>
          <a:xfrm>
            <a:off x="323528" y="1447907"/>
            <a:ext cx="8568952" cy="1872208"/>
          </a:xfrm>
          <a:prstGeom prst="ellipse">
            <a:avLst/>
          </a:prstGeom>
          <a:solidFill>
            <a:schemeClr val="accent3">
              <a:lumMod val="40000"/>
              <a:lumOff val="60000"/>
            </a:schemeClr>
          </a:solidFill>
          <a:scene3d>
            <a:camera prst="orthographicFront"/>
            <a:lightRig rig="threePt" dir="t"/>
          </a:scene3d>
          <a:sp3d>
            <a:bevelT w="285750" h="355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chemeClr val="tx1"/>
                </a:solidFill>
                <a:latin typeface="Times New Roman" pitchFamily="18" charset="0"/>
                <a:cs typeface="Times New Roman" pitchFamily="18" charset="0"/>
              </a:rPr>
              <a:t>Aholi takror barpo bo’lishi murakkab ijtimoiy-demografik jarayon bo’lib, turli shart-sharoit va omillar ta’sirida ro’y beradiAyni vaqtda, jamiyatning ijtimoiy-iqtisodiy rivojlanishi, tabiiy-siyosiy voqe’a va hodisalarning holati aholi takror barpo bo’lishi bilan birgalikda kechadi</a:t>
            </a:r>
            <a:endParaRPr lang="ru-RU" dirty="0">
              <a:solidFill>
                <a:schemeClr val="tx1"/>
              </a:solidFill>
              <a:latin typeface="Times New Roman" pitchFamily="18" charset="0"/>
              <a:cs typeface="Times New Roman" pitchFamily="18" charset="0"/>
            </a:endParaRPr>
          </a:p>
        </p:txBody>
      </p:sp>
      <p:sp>
        <p:nvSpPr>
          <p:cNvPr id="9" name="Овал 8"/>
          <p:cNvSpPr/>
          <p:nvPr/>
        </p:nvSpPr>
        <p:spPr>
          <a:xfrm>
            <a:off x="323528" y="3461982"/>
            <a:ext cx="8568952" cy="1512168"/>
          </a:xfrm>
          <a:prstGeom prst="ellipse">
            <a:avLst/>
          </a:prstGeom>
          <a:solidFill>
            <a:schemeClr val="accent3">
              <a:lumMod val="40000"/>
              <a:lumOff val="60000"/>
            </a:schemeClr>
          </a:solidFill>
          <a:scene3d>
            <a:camera prst="orthographicFront"/>
            <a:lightRig rig="threePt" dir="t"/>
          </a:scene3d>
          <a:sp3d>
            <a:bevelT w="285750" h="355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chemeClr val="tx1"/>
                </a:solidFill>
                <a:latin typeface="Times New Roman" pitchFamily="18" charset="0"/>
                <a:cs typeface="Times New Roman" pitchFamily="18" charset="0"/>
              </a:rPr>
              <a:t>Bu esa, aholi takror barpo bo’lishi va ijtimoiy-iqtisodiy jarayonlar o’rtasidagi bog’liqlikni o’rganishda demografiyaning turli fanlar bilan hamkorlik qilishiga, birgalikda tadqiqotlar olib borishiga to’g’ri keladi</a:t>
            </a:r>
            <a:endParaRPr lang="ru-RU" dirty="0">
              <a:solidFill>
                <a:schemeClr val="tx1"/>
              </a:solidFill>
              <a:latin typeface="Times New Roman" pitchFamily="18" charset="0"/>
              <a:cs typeface="Times New Roman" pitchFamily="18" charset="0"/>
            </a:endParaRPr>
          </a:p>
        </p:txBody>
      </p:sp>
      <p:sp>
        <p:nvSpPr>
          <p:cNvPr id="10" name="Овал 9"/>
          <p:cNvSpPr/>
          <p:nvPr/>
        </p:nvSpPr>
        <p:spPr>
          <a:xfrm>
            <a:off x="323528" y="5157192"/>
            <a:ext cx="8568952" cy="1440160"/>
          </a:xfrm>
          <a:prstGeom prst="ellipse">
            <a:avLst/>
          </a:prstGeom>
          <a:solidFill>
            <a:schemeClr val="accent3">
              <a:lumMod val="40000"/>
              <a:lumOff val="60000"/>
            </a:schemeClr>
          </a:solidFill>
          <a:scene3d>
            <a:camera prst="orthographicFront"/>
            <a:lightRig rig="threePt" dir="t"/>
          </a:scene3d>
          <a:sp3d>
            <a:bevelT w="285750" h="355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chemeClr val="tx1"/>
                </a:solidFill>
                <a:latin typeface="Times New Roman" pitchFamily="18" charset="0"/>
                <a:cs typeface="Times New Roman" pitchFamily="18" charset="0"/>
              </a:rPr>
              <a:t>Natijada, fanlar o’rtasida yoki fanlar qirrasida shunday yo’nalishlar tarkib topdi-ki, bu esa har qanday jarayonlarning mohiyat va mazmunini to’loqonli ochishga yordam beradi</a:t>
            </a:r>
            <a:endParaRPr lang="ru-RU"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9295203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Администратор\Desktop\Aholiga doir rasmlar\population_clip_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181" y="4193704"/>
            <a:ext cx="3497862" cy="2475656"/>
          </a:xfrm>
          <a:prstGeom prst="rect">
            <a:avLst/>
          </a:prstGeom>
          <a:noFill/>
          <a:extLst>
            <a:ext uri="{909E8E84-426E-40DD-AFC4-6F175D3DCCD1}">
              <a14:hiddenFill xmlns:a14="http://schemas.microsoft.com/office/drawing/2010/main">
                <a:solidFill>
                  <a:srgbClr val="FFFFFF"/>
                </a:solidFill>
              </a14:hiddenFill>
            </a:ext>
          </a:extLst>
        </p:spPr>
      </p:pic>
      <p:sp>
        <p:nvSpPr>
          <p:cNvPr id="4" name="Скругленный прямоугольник 3"/>
          <p:cNvSpPr/>
          <p:nvPr/>
        </p:nvSpPr>
        <p:spPr>
          <a:xfrm>
            <a:off x="467544" y="404664"/>
            <a:ext cx="3816424" cy="3456384"/>
          </a:xfrm>
          <a:prstGeom prst="roundRect">
            <a:avLst/>
          </a:prstGeom>
          <a:solidFill>
            <a:schemeClr val="accent1">
              <a:lumMod val="40000"/>
              <a:lumOff val="60000"/>
            </a:schemeClr>
          </a:solidFill>
          <a:scene3d>
            <a:camera prst="orthographicFront"/>
            <a:lightRig rig="threePt" dir="t"/>
          </a:scene3d>
          <a:sp3d>
            <a:bevelT w="368300" h="527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dirty="0">
                <a:solidFill>
                  <a:srgbClr val="C00000"/>
                </a:solidFill>
              </a:rPr>
              <a:t>Shu boisdan ham demografiya va tarix o’rtasida tarixiy demografiya, sotsiologiya va demografiya oralig’ida sotsiologik demografiya, iqtisodiyot va demografiya qirrasida iqtisodiy demografiya paydo bo’lgan. </a:t>
            </a:r>
            <a:endParaRPr lang="ru-RU" dirty="0">
              <a:solidFill>
                <a:srgbClr val="C00000"/>
              </a:solidFill>
            </a:endParaRPr>
          </a:p>
        </p:txBody>
      </p:sp>
      <p:pic>
        <p:nvPicPr>
          <p:cNvPr id="1027" name="Picture 3" descr="C:\Users\Администратор\Desktop\Aholiga doir rasmlar\15593884-a-population-of-global-people-on-world-ma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77585" y="4236783"/>
            <a:ext cx="4538357" cy="2621217"/>
          </a:xfrm>
          <a:prstGeom prst="rect">
            <a:avLst/>
          </a:prstGeom>
          <a:noFill/>
          <a:extLst>
            <a:ext uri="{909E8E84-426E-40DD-AFC4-6F175D3DCCD1}">
              <a14:hiddenFill xmlns:a14="http://schemas.microsoft.com/office/drawing/2010/main">
                <a:solidFill>
                  <a:srgbClr val="FFFFFF"/>
                </a:solidFill>
              </a14:hiddenFill>
            </a:ext>
          </a:extLst>
        </p:spPr>
      </p:pic>
      <p:sp>
        <p:nvSpPr>
          <p:cNvPr id="5" name="Скругленный прямоугольник 4"/>
          <p:cNvSpPr/>
          <p:nvPr/>
        </p:nvSpPr>
        <p:spPr>
          <a:xfrm>
            <a:off x="4860032" y="404664"/>
            <a:ext cx="4104456" cy="3456384"/>
          </a:xfrm>
          <a:prstGeom prst="roundRect">
            <a:avLst/>
          </a:prstGeom>
          <a:solidFill>
            <a:schemeClr val="accent1">
              <a:lumMod val="40000"/>
              <a:lumOff val="60000"/>
            </a:schemeClr>
          </a:solidFill>
          <a:scene3d>
            <a:camera prst="orthographicFront"/>
            <a:lightRig rig="threePt" dir="t"/>
          </a:scene3d>
          <a:sp3d>
            <a:bevelT w="368300" h="527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1600" dirty="0">
                <a:solidFill>
                  <a:srgbClr val="C00000"/>
                </a:solidFill>
              </a:rPr>
              <a:t>Xuddi shunday matematika, statistika fanlari bilan demografiya </a:t>
            </a:r>
            <a:r>
              <a:rPr lang="uz-Cyrl-UZ" sz="1600" i="1" dirty="0">
                <a:solidFill>
                  <a:srgbClr val="C00000"/>
                </a:solidFill>
              </a:rPr>
              <a:t>“hamkor”</a:t>
            </a:r>
            <a:r>
              <a:rPr lang="uz-Cyrl-UZ" sz="1600" dirty="0">
                <a:solidFill>
                  <a:srgbClr val="C00000"/>
                </a:solidFill>
              </a:rPr>
              <a:t>ligida matematik demografiya, demografik statistika, tibbiyot bilan demografiya o’rtasida tibbiyot demografiyasi kabi tutash fan yoki ilmiy yo’nalishlar shakllanib boradi. Shu ma’noda, geografiya bilan demografiya oralig’ida geodemografiya, aholi geografiyasi bilan demografiya o’rtasida demogeografiya yo’nalishlari vujudga keldi.</a:t>
            </a:r>
            <a:endParaRPr lang="ru-RU" sz="1600" dirty="0">
              <a:solidFill>
                <a:srgbClr val="C00000"/>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3000">
        <p:split orient="vert"/>
      </p:transition>
    </mc:Choice>
    <mc:Fallback xmlns="">
      <p:transition spd="slow" advTm="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027"/>
                                        </p:tgtEl>
                                        <p:attrNameLst>
                                          <p:attrName>style.visibility</p:attrName>
                                        </p:attrNameLst>
                                      </p:cBhvr>
                                      <p:to>
                                        <p:strVal val="visible"/>
                                      </p:to>
                                    </p:set>
                                    <p:anim calcmode="lin" valueType="num">
                                      <p:cBhvr>
                                        <p:cTn id="31" dur="1000" fill="hold"/>
                                        <p:tgtEl>
                                          <p:spTgt spid="1027"/>
                                        </p:tgtEl>
                                        <p:attrNameLst>
                                          <p:attrName>ppt_w</p:attrName>
                                        </p:attrNameLst>
                                      </p:cBhvr>
                                      <p:tavLst>
                                        <p:tav tm="0">
                                          <p:val>
                                            <p:fltVal val="0"/>
                                          </p:val>
                                        </p:tav>
                                        <p:tav tm="100000">
                                          <p:val>
                                            <p:strVal val="#ppt_w"/>
                                          </p:val>
                                        </p:tav>
                                      </p:tavLst>
                                    </p:anim>
                                    <p:anim calcmode="lin" valueType="num">
                                      <p:cBhvr>
                                        <p:cTn id="32" dur="1000" fill="hold"/>
                                        <p:tgtEl>
                                          <p:spTgt spid="1027"/>
                                        </p:tgtEl>
                                        <p:attrNameLst>
                                          <p:attrName>ppt_h</p:attrName>
                                        </p:attrNameLst>
                                      </p:cBhvr>
                                      <p:tavLst>
                                        <p:tav tm="0">
                                          <p:val>
                                            <p:fltVal val="0"/>
                                          </p:val>
                                        </p:tav>
                                        <p:tav tm="100000">
                                          <p:val>
                                            <p:strVal val="#ppt_h"/>
                                          </p:val>
                                        </p:tav>
                                      </p:tavLst>
                                    </p:anim>
                                    <p:anim calcmode="lin" valueType="num">
                                      <p:cBhvr>
                                        <p:cTn id="33" dur="1000" fill="hold"/>
                                        <p:tgtEl>
                                          <p:spTgt spid="1027"/>
                                        </p:tgtEl>
                                        <p:attrNameLst>
                                          <p:attrName>style.rotation</p:attrName>
                                        </p:attrNameLst>
                                      </p:cBhvr>
                                      <p:tavLst>
                                        <p:tav tm="0">
                                          <p:val>
                                            <p:fltVal val="90"/>
                                          </p:val>
                                        </p:tav>
                                        <p:tav tm="100000">
                                          <p:val>
                                            <p:fltVal val="0"/>
                                          </p:val>
                                        </p:tav>
                                      </p:tavLst>
                                    </p:anim>
                                    <p:animEffect transition="in" filter="fade">
                                      <p:cBhvr>
                                        <p:cTn id="34" dur="1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4786314" y="6143644"/>
            <a:ext cx="1083951" cy="461665"/>
          </a:xfrm>
          <a:prstGeom prst="rect">
            <a:avLst/>
          </a:prstGeom>
        </p:spPr>
        <p:txBody>
          <a:bodyPr wrap="none">
            <a:spAutoFit/>
          </a:bodyPr>
          <a:lstStyle/>
          <a:p>
            <a:r>
              <a:rPr lang="uz-Cyrl-UZ" sz="2400" b="1" i="1" dirty="0" smtClean="0">
                <a:ln w="17780" cmpd="sng">
                  <a:solidFill>
                    <a:srgbClr val="FFFFFF"/>
                  </a:solidFill>
                  <a:prstDash val="solid"/>
                  <a:miter lim="800000"/>
                </a:ln>
                <a:solidFill>
                  <a:schemeClr val="bg1"/>
                </a:solidFill>
                <a:effectLst>
                  <a:outerShdw blurRad="50800" algn="tl" rotWithShape="0">
                    <a:srgbClr val="000000"/>
                  </a:outerShdw>
                </a:effectLst>
                <a:latin typeface="+mj-lt"/>
                <a:cs typeface="Times New Roman" pitchFamily="18" charset="0"/>
              </a:rPr>
              <a:t>Палма</a:t>
            </a:r>
            <a:endParaRPr lang="ru-RU" sz="2400" b="1" dirty="0">
              <a:ln w="17780" cmpd="sng">
                <a:solidFill>
                  <a:srgbClr val="FFFFFF"/>
                </a:solidFill>
                <a:prstDash val="solid"/>
                <a:miter lim="800000"/>
              </a:ln>
              <a:solidFill>
                <a:schemeClr val="bg1"/>
              </a:solidFill>
              <a:effectLst>
                <a:outerShdw blurRad="50800" algn="tl" rotWithShape="0">
                  <a:srgbClr val="000000"/>
                </a:outerShdw>
              </a:effectLst>
              <a:latin typeface="+mj-lt"/>
            </a:endParaRPr>
          </a:p>
        </p:txBody>
      </p:sp>
      <p:sp>
        <p:nvSpPr>
          <p:cNvPr id="9" name="Скругленный прямоугольник 8"/>
          <p:cNvSpPr/>
          <p:nvPr/>
        </p:nvSpPr>
        <p:spPr>
          <a:xfrm>
            <a:off x="179512" y="260648"/>
            <a:ext cx="8658582" cy="324036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dirty="0"/>
              <a:t>Turli ijtimoiy-iqtisodiy va tabiiy shart-sharoitda shakllanib, rivojlanadigan aholi va aholi punktlarining geografik xususiyatlarini o’rganadigan aholi geografiyasi bilan xilma xil ijtimoiy-tarixiy sharoitdagi aholi takror barpo bo’lish qonuniyatlarini tadqiq etuvchi demografiya fani qirrasida paydo bo’lgan demogeografiya, geografiya bilan demografiya o’rtasidagi geodemografiya tobora rivojlanmoqda. Geografiya uchun hududiylik qonuniyati muhim o’rin tutsa, demografiyada bevosita aholining takror barpo bo’lishi va, u bilan bog’liq masalalar alohida ahamiyat kasb etadi, ammo har ikkalasi uchun ham demotsentrizm g’oyasi markaziy o’rinni egallaydi.</a:t>
            </a:r>
            <a:endParaRPr lang="ru-RU" sz="2000" dirty="0"/>
          </a:p>
        </p:txBody>
      </p:sp>
      <p:pic>
        <p:nvPicPr>
          <p:cNvPr id="2050" name="Picture 2" descr="C:\Users\Администратор\Desktop\Aholiga doir rasmlar\earth-people-population_463x46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501008"/>
            <a:ext cx="3923928" cy="335699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Администратор\Desktop\Aholiga doir rasmlar\file-20180709-122277-g2q5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7676" y="3501008"/>
            <a:ext cx="4463988" cy="33569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advTm="2000">
        <p14:flythrough/>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barn(inVertical)">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barn(inVertical)">
                                      <p:cBhvr>
                                        <p:cTn id="17"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Администратор\Desktop\Aholiga doir rasmlar\population-segment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464496" cy="648072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4860032" y="188640"/>
            <a:ext cx="4104456" cy="648072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chemeClr val="tx1">
                    <a:lumMod val="85000"/>
                    <a:lumOff val="15000"/>
                  </a:schemeClr>
                </a:solidFill>
              </a:rPr>
              <a:t>Demogeografiya bilan geodemografiyaning o’xshash va farqli tomonlari ularning o’rganish predmetidagina yaqqol seziladi. Sababi, bu fanlar uchun ham tadqiqot ob’ekti aholi hisoblanadi, biroq geodemografiyaning o’rganish predmetida biron bir hudud, joy, tabiiy, iqtisodiy va ijtimoiy shart-sharoiti, o’ziga xos xususiyatlarini tahlil etish asosida demografik jarayonlariga baho beriladi. Demogeografiyada esa, aksincha, demografik jarayonlar alohida-alohida ko’rib chiqiladi, so’ngra ularning hududiy birliklar miqyosidagi rivojlanish xususiyatlari, sabab va omillari aniqlaniladi.</a:t>
            </a:r>
            <a:endParaRPr lang="ru-RU" sz="2000" dirty="0">
              <a:solidFill>
                <a:schemeClr val="tx1">
                  <a:lumMod val="85000"/>
                  <a:lumOff val="15000"/>
                </a:schemeClr>
              </a:solidFill>
            </a:endParaRPr>
          </a:p>
        </p:txBody>
      </p:sp>
    </p:spTree>
    <p:extLst>
      <p:ext uri="{BB962C8B-B14F-4D97-AF65-F5344CB8AC3E}">
        <p14:creationId xmlns:p14="http://schemas.microsoft.com/office/powerpoint/2010/main" val="100131118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Администратор\Desktop\Aholiga doir rasmlar\dailysun_populationd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19025"/>
            <a:ext cx="4499992" cy="6336704"/>
          </a:xfrm>
          <a:prstGeom prst="rect">
            <a:avLst/>
          </a:prstGeom>
          <a:noFill/>
          <a:extLst>
            <a:ext uri="{909E8E84-426E-40DD-AFC4-6F175D3DCCD1}">
              <a14:hiddenFill xmlns:a14="http://schemas.microsoft.com/office/drawing/2010/main">
                <a:solidFill>
                  <a:srgbClr val="FFFFFF"/>
                </a:solidFill>
              </a14:hiddenFill>
            </a:ext>
          </a:extLst>
        </p:spPr>
      </p:pic>
      <p:sp>
        <p:nvSpPr>
          <p:cNvPr id="5" name="Скругленный прямоугольник 4"/>
          <p:cNvSpPr/>
          <p:nvPr/>
        </p:nvSpPr>
        <p:spPr>
          <a:xfrm>
            <a:off x="107504" y="219025"/>
            <a:ext cx="4392488" cy="6450335"/>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a:solidFill>
                  <a:srgbClr val="FF0000"/>
                </a:solidFill>
                <a:latin typeface="Times New Roman" pitchFamily="18" charset="0"/>
                <a:cs typeface="Times New Roman" pitchFamily="18" charset="0"/>
              </a:rPr>
              <a:t>Demogeografiyaning geodemografiyadan farqi, hududiylik qonuniyatining o’rni almashinishidir, chunki demogeografiyada avvalo demografik jarayonlar tahlil qilinadi, taqqoslanadi, asosiy qonuniyatlar tahlil etilib, so’ngra uning hududiy jihatlari o’rganiladi. Binobarin, tug’ilish jarayonining past, aholi o’limining yuqori ko’rsatkichni tashkil etishini urbanizatsiya jarayoni, turmush tarzi bilan bog’layotganda demogeografik nuqtai-nazardan qaralgan bo’ladi. Aksincha, shahar va qishloq joylar ularning tabiiy, ijtimoiy-iqtisodiy shart-sharoiti, rivojlanish xususiyatlarini tahlil etishda, demografik jarayonlarning tutgan o’rni, ta’siri doirasida olib borilgan tadqiqotlar geodemografik hisoblanadi. Ayrim hollarda, sof demografik jarayonlarni ham hududiy tizim sifatida talqin etiladiki, bu nazarimizda xatodir. Jumladan, tug’ilish yoki o’limning hududiy tizimini ajratish, umuman, tizim tushunchasini chuqur anglamaslikka ishora hisoblanadi</a:t>
            </a:r>
            <a:r>
              <a:rPr lang="en-US" sz="1600" dirty="0">
                <a:solidFill>
                  <a:srgbClr val="FF0000"/>
                </a:solidFill>
                <a:latin typeface="Times New Roman" pitchFamily="18" charset="0"/>
                <a:cs typeface="Times New Roman" pitchFamily="18" charset="0"/>
              </a:rPr>
              <a:t>. </a:t>
            </a:r>
            <a:endParaRPr lang="ru-RU" sz="16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8881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wipe(down)">
                                      <p:cBhvr>
                                        <p:cTn id="1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Администратор\Desktop\Aholiga doir rasmlar\Без названия.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Скругленный прямоугольник 2"/>
          <p:cNvSpPr/>
          <p:nvPr/>
        </p:nvSpPr>
        <p:spPr>
          <a:xfrm>
            <a:off x="179512" y="116632"/>
            <a:ext cx="8496944" cy="2304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a:t>Aholi geografiyasi bilan geodemografiyani bir xilda talqin etish maqsadga muvofiq emas. Geodemografiya katta-kichik hududlar, mamlakat, mintaqalar demografik vaziyatini tadqiq etsa, aholi geografiyasi turli tabiiy, iqtisodiy va ijtimoiy sharoitdagi aholi va aholi punktlari shakllanishi, tarkibi, soni, joylanishi va rivojlanishidagi hududiy jihatlarni, omillarni o’rganadi. Ta’kidlash joizki, geodemografik va demogeografik tadqiqotlarda, bu yo’nalish alohida ajratilgan holda ko’rib chiqilmaydi. Ammo aholi va aholi punktlari, ularning joylashgan o’rni, tabiiy-iqtisodiy shart-sharoiti demografik jarayonlar rivojlanishidagi qonuniyatlarni ko’rsatib berishga xizmat qiladi. </a:t>
            </a:r>
            <a:endParaRPr lang="ru-RU" sz="1600" dirty="0"/>
          </a:p>
        </p:txBody>
      </p:sp>
    </p:spTree>
    <p:extLst>
      <p:ext uri="{BB962C8B-B14F-4D97-AF65-F5344CB8AC3E}">
        <p14:creationId xmlns:p14="http://schemas.microsoft.com/office/powerpoint/2010/main" val="42666444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circle(in)">
                                      <p:cBhvr>
                                        <p:cTn id="12"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Администратор\Desktop\Aholiga doir rasmlar\Populatio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690" y="2420888"/>
            <a:ext cx="9036496" cy="4415246"/>
          </a:xfrm>
          <a:prstGeom prst="rect">
            <a:avLst/>
          </a:prstGeom>
          <a:noFill/>
          <a:extLst>
            <a:ext uri="{909E8E84-426E-40DD-AFC4-6F175D3DCCD1}">
              <a14:hiddenFill xmlns:a14="http://schemas.microsoft.com/office/drawing/2010/main">
                <a:solidFill>
                  <a:srgbClr val="FFFFFF"/>
                </a:solidFill>
              </a14:hiddenFill>
            </a:ext>
          </a:extLst>
        </p:spPr>
      </p:pic>
      <p:sp>
        <p:nvSpPr>
          <p:cNvPr id="2" name="Скругленный прямоугольник 1"/>
          <p:cNvSpPr/>
          <p:nvPr/>
        </p:nvSpPr>
        <p:spPr>
          <a:xfrm>
            <a:off x="43690" y="188640"/>
            <a:ext cx="9036496" cy="201622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FF0000"/>
                </a:solidFill>
              </a:rPr>
              <a:t>Metodik jihatdan esa har ikkala fan tarmoqlari demografiya, iqtisodiy va ijtimoiy geografiyada qo’llaniladigan metod va yondoshuvlardan foydalaniladi. Ayni vaqtda, ularda hududiylik, davriylik, tizim-tarkib, ekologik tamoyillar yaqqol namoyon bo’ladi, chunki har qanday voqe’a-hodisa yoki jarayon avvalo biron-bir joyda, hududda ma’lum bir vaqt ichida ro’y beradi va uning o’zgarishi o’sha joy xususiyati, tarkibi bilan chambarchas bog’liq bo’ladi. </a:t>
            </a:r>
            <a:endParaRPr lang="ru-RU" dirty="0">
              <a:solidFill>
                <a:srgbClr val="FF0000"/>
              </a:solidFill>
            </a:endParaRPr>
          </a:p>
        </p:txBody>
      </p:sp>
    </p:spTree>
    <p:extLst>
      <p:ext uri="{BB962C8B-B14F-4D97-AF65-F5344CB8AC3E}">
        <p14:creationId xmlns:p14="http://schemas.microsoft.com/office/powerpoint/2010/main" val="4328161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500" fill="hold"/>
                                        <p:tgtEl>
                                          <p:spTgt spid="6146"/>
                                        </p:tgtEl>
                                        <p:attrNameLst>
                                          <p:attrName>ppt_w</p:attrName>
                                        </p:attrNameLst>
                                      </p:cBhvr>
                                      <p:tavLst>
                                        <p:tav tm="0">
                                          <p:val>
                                            <p:fltVal val="0"/>
                                          </p:val>
                                        </p:tav>
                                        <p:tav tm="100000">
                                          <p:val>
                                            <p:strVal val="#ppt_w"/>
                                          </p:val>
                                        </p:tav>
                                      </p:tavLst>
                                    </p:anim>
                                    <p:anim calcmode="lin" valueType="num">
                                      <p:cBhvr>
                                        <p:cTn id="15" dur="500" fill="hold"/>
                                        <p:tgtEl>
                                          <p:spTgt spid="6146"/>
                                        </p:tgtEl>
                                        <p:attrNameLst>
                                          <p:attrName>ppt_h</p:attrName>
                                        </p:attrNameLst>
                                      </p:cBhvr>
                                      <p:tavLst>
                                        <p:tav tm="0">
                                          <p:val>
                                            <p:fltVal val="0"/>
                                          </p:val>
                                        </p:tav>
                                        <p:tav tm="100000">
                                          <p:val>
                                            <p:strVal val="#ppt_h"/>
                                          </p:val>
                                        </p:tav>
                                      </p:tavLst>
                                    </p:anim>
                                    <p:animEffect transition="in" filter="fade">
                                      <p:cBhvr>
                                        <p:cTn id="16"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Администратор\Desktop\Aholiga doir rasmlar\world-population-day_647_0711161206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57"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5110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ppt_w</p:attrName>
                                        </p:attrNameLst>
                                      </p:cBhvr>
                                      <p:tavLst>
                                        <p:tav tm="0">
                                          <p:val>
                                            <p:fltVal val="0"/>
                                          </p:val>
                                        </p:tav>
                                        <p:tav tm="100000">
                                          <p:val>
                                            <p:strVal val="#ppt_w"/>
                                          </p:val>
                                        </p:tav>
                                      </p:tavLst>
                                    </p:anim>
                                    <p:anim calcmode="lin" valueType="num">
                                      <p:cBhvr>
                                        <p:cTn id="8" dur="1000" fill="hold"/>
                                        <p:tgtEl>
                                          <p:spTgt spid="7170"/>
                                        </p:tgtEl>
                                        <p:attrNameLst>
                                          <p:attrName>ppt_h</p:attrName>
                                        </p:attrNameLst>
                                      </p:cBhvr>
                                      <p:tavLst>
                                        <p:tav tm="0">
                                          <p:val>
                                            <p:fltVal val="0"/>
                                          </p:val>
                                        </p:tav>
                                        <p:tav tm="100000">
                                          <p:val>
                                            <p:strVal val="#ppt_h"/>
                                          </p:val>
                                        </p:tav>
                                      </p:tavLst>
                                    </p:anim>
                                    <p:anim calcmode="lin" valueType="num">
                                      <p:cBhvr>
                                        <p:cTn id="9" dur="1000" fill="hold"/>
                                        <p:tgtEl>
                                          <p:spTgt spid="7170"/>
                                        </p:tgtEl>
                                        <p:attrNameLst>
                                          <p:attrName>style.rotation</p:attrName>
                                        </p:attrNameLst>
                                      </p:cBhvr>
                                      <p:tavLst>
                                        <p:tav tm="0">
                                          <p:val>
                                            <p:fltVal val="90"/>
                                          </p:val>
                                        </p:tav>
                                        <p:tav tm="100000">
                                          <p:val>
                                            <p:fltVal val="0"/>
                                          </p:val>
                                        </p:tav>
                                      </p:tavLst>
                                    </p:anim>
                                    <p:animEffect transition="in" filter="fade">
                                      <p:cBhvr>
                                        <p:cTn id="10" dur="1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dotDmnd">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с одним вырезанным углом 1"/>
          <p:cNvSpPr/>
          <p:nvPr/>
        </p:nvSpPr>
        <p:spPr>
          <a:xfrm>
            <a:off x="426145" y="260648"/>
            <a:ext cx="7920880" cy="1368152"/>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GEODEMOGRAFIYAGA TEGISHLI TADQIQOTLARDA SOF DEMOGRAFIK KO’RSATKICHLAR</a:t>
            </a:r>
            <a:endParaRPr lang="ru-RU" sz="1600" dirty="0">
              <a:solidFill>
                <a:schemeClr val="tx1"/>
              </a:solidFill>
              <a:latin typeface="Times New Roman" pitchFamily="18" charset="0"/>
              <a:cs typeface="Times New Roman" pitchFamily="18" charset="0"/>
            </a:endParaRPr>
          </a:p>
        </p:txBody>
      </p:sp>
      <p:sp>
        <p:nvSpPr>
          <p:cNvPr id="4" name="Прямоугольник с одним вырезанным углом 3"/>
          <p:cNvSpPr/>
          <p:nvPr/>
        </p:nvSpPr>
        <p:spPr>
          <a:xfrm>
            <a:off x="197906" y="2276872"/>
            <a:ext cx="4126809" cy="749614"/>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KOEFFITSIENTLAR, </a:t>
            </a:r>
            <a:endParaRPr lang="ru-RU" sz="1600" dirty="0">
              <a:solidFill>
                <a:schemeClr val="tx1"/>
              </a:solidFill>
              <a:latin typeface="Times New Roman" pitchFamily="18" charset="0"/>
              <a:cs typeface="Times New Roman" pitchFamily="18" charset="0"/>
            </a:endParaRPr>
          </a:p>
        </p:txBody>
      </p:sp>
      <p:sp>
        <p:nvSpPr>
          <p:cNvPr id="6" name="Прямоугольник с одним вырезанным углом 5"/>
          <p:cNvSpPr/>
          <p:nvPr/>
        </p:nvSpPr>
        <p:spPr>
          <a:xfrm>
            <a:off x="239166" y="3278365"/>
            <a:ext cx="4126809" cy="812082"/>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KOGORT,</a:t>
            </a:r>
            <a:endParaRPr lang="ru-RU" sz="1600" dirty="0">
              <a:solidFill>
                <a:schemeClr val="tx1"/>
              </a:solidFill>
              <a:latin typeface="Times New Roman" pitchFamily="18" charset="0"/>
              <a:cs typeface="Times New Roman" pitchFamily="18" charset="0"/>
            </a:endParaRPr>
          </a:p>
        </p:txBody>
      </p:sp>
      <p:sp>
        <p:nvSpPr>
          <p:cNvPr id="7" name="Прямоугольник с одним вырезанным углом 6"/>
          <p:cNvSpPr/>
          <p:nvPr/>
        </p:nvSpPr>
        <p:spPr>
          <a:xfrm>
            <a:off x="230199" y="4459627"/>
            <a:ext cx="4126809" cy="749614"/>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O’LIMDA BIOMETRIK TAHLIL, </a:t>
            </a:r>
            <a:endParaRPr lang="ru-RU" sz="1600" dirty="0">
              <a:solidFill>
                <a:schemeClr val="tx1"/>
              </a:solidFill>
              <a:latin typeface="Times New Roman" pitchFamily="18" charset="0"/>
              <a:cs typeface="Times New Roman" pitchFamily="18" charset="0"/>
            </a:endParaRPr>
          </a:p>
        </p:txBody>
      </p:sp>
      <p:sp>
        <p:nvSpPr>
          <p:cNvPr id="9" name="Прямоугольник с одним вырезанным углом 8"/>
          <p:cNvSpPr/>
          <p:nvPr/>
        </p:nvSpPr>
        <p:spPr>
          <a:xfrm>
            <a:off x="4643295" y="2276872"/>
            <a:ext cx="4126809" cy="749614"/>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O’LIM</a:t>
            </a:r>
            <a:endParaRPr lang="ru-RU" sz="1600" dirty="0">
              <a:solidFill>
                <a:schemeClr val="tx1"/>
              </a:solidFill>
              <a:latin typeface="Times New Roman" pitchFamily="18" charset="0"/>
              <a:cs typeface="Times New Roman" pitchFamily="18" charset="0"/>
            </a:endParaRPr>
          </a:p>
        </p:txBody>
      </p:sp>
      <p:sp>
        <p:nvSpPr>
          <p:cNvPr id="10" name="Прямоугольник с одним вырезанным углом 9"/>
          <p:cNvSpPr/>
          <p:nvPr/>
        </p:nvSpPr>
        <p:spPr>
          <a:xfrm>
            <a:off x="4684555" y="3278365"/>
            <a:ext cx="4126809" cy="812082"/>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AVLODLAR JADVALLARI</a:t>
            </a:r>
            <a:endParaRPr lang="ru-RU" sz="1600" dirty="0">
              <a:solidFill>
                <a:schemeClr val="tx1"/>
              </a:solidFill>
              <a:latin typeface="Times New Roman" pitchFamily="18" charset="0"/>
              <a:cs typeface="Times New Roman" pitchFamily="18" charset="0"/>
            </a:endParaRPr>
          </a:p>
        </p:txBody>
      </p:sp>
      <p:sp>
        <p:nvSpPr>
          <p:cNvPr id="11" name="Прямоугольник с одним вырезанным углом 10"/>
          <p:cNvSpPr/>
          <p:nvPr/>
        </p:nvSpPr>
        <p:spPr>
          <a:xfrm>
            <a:off x="4675588" y="4459627"/>
            <a:ext cx="4126809" cy="749614"/>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PERINATAL O’LIM</a:t>
            </a:r>
            <a:endParaRPr lang="ru-RU" sz="1600" dirty="0">
              <a:solidFill>
                <a:schemeClr val="tx1"/>
              </a:solidFill>
              <a:latin typeface="Times New Roman" pitchFamily="18" charset="0"/>
              <a:cs typeface="Times New Roman" pitchFamily="18" charset="0"/>
            </a:endParaRPr>
          </a:p>
        </p:txBody>
      </p:sp>
      <p:sp>
        <p:nvSpPr>
          <p:cNvPr id="15" name="Прямоугольник с одним вырезанным углом 14"/>
          <p:cNvSpPr/>
          <p:nvPr/>
        </p:nvSpPr>
        <p:spPr>
          <a:xfrm>
            <a:off x="259776" y="5517232"/>
            <a:ext cx="4126809" cy="1008112"/>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AVLODLARDA NIKOH TUZILISH KO’RSATKICHLARI</a:t>
            </a:r>
            <a:endParaRPr lang="ru-RU" sz="1600" dirty="0">
              <a:solidFill>
                <a:schemeClr val="tx1"/>
              </a:solidFill>
              <a:latin typeface="Times New Roman" pitchFamily="18" charset="0"/>
              <a:cs typeface="Times New Roman" pitchFamily="18" charset="0"/>
            </a:endParaRPr>
          </a:p>
        </p:txBody>
      </p:sp>
      <p:sp>
        <p:nvSpPr>
          <p:cNvPr id="16" name="Прямоугольник с одним вырезанным углом 15"/>
          <p:cNvSpPr/>
          <p:nvPr/>
        </p:nvSpPr>
        <p:spPr>
          <a:xfrm>
            <a:off x="4684556" y="5433223"/>
            <a:ext cx="4126809" cy="1092121"/>
          </a:xfrm>
          <a:prstGeom prst="snip1Rect">
            <a:avLst/>
          </a:prstGeom>
          <a:solidFill>
            <a:schemeClr val="accent1">
              <a:lumMod val="40000"/>
              <a:lumOff val="60000"/>
            </a:schemeClr>
          </a:solidFill>
          <a:effectLst>
            <a:glow rad="228600">
              <a:schemeClr val="accent4">
                <a:satMod val="175000"/>
                <a:alpha val="40000"/>
              </a:schemeClr>
            </a:glow>
          </a:effectLst>
          <a:scene3d>
            <a:camera prst="orthographicFront"/>
            <a:lightRig rig="threePt" dir="t"/>
          </a:scene3d>
          <a:sp3d>
            <a:bevelT w="234950" h="177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600" dirty="0" smtClean="0">
                <a:solidFill>
                  <a:schemeClr val="tx1"/>
                </a:solidFill>
                <a:latin typeface="Times New Roman" pitchFamily="18" charset="0"/>
                <a:cs typeface="Times New Roman" pitchFamily="18" charset="0"/>
              </a:rPr>
              <a:t>TURLI YOSH VA JINSIY GURUHLAR BO’YICHA NIKOH JADVALLARI TUZISH VA HOKAZO NIKOH DAVOMIYLIGI</a:t>
            </a:r>
            <a:endParaRPr lang="ru-RU" sz="16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57744959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
                                          </p:val>
                                        </p:tav>
                                        <p:tav tm="100000">
                                          <p:val>
                                            <p:strVal val="#ppt_x"/>
                                          </p:val>
                                        </p:tav>
                                      </p:tavLst>
                                    </p:anim>
                                    <p:anim calcmode="lin" valueType="num">
                                      <p:cBhvr>
                                        <p:cTn id="5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P spid="7" grpId="0" animBg="1"/>
      <p:bldP spid="9" grpId="0" animBg="1"/>
      <p:bldP spid="10" grpId="0" animBg="1"/>
      <p:bldP spid="11"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pct25">
          <a:fgClr>
            <a:schemeClr val="accent1"/>
          </a:fgClr>
          <a:bgClr>
            <a:schemeClr val="bg1"/>
          </a:bgClr>
        </a:pattFill>
        <a:effectLst/>
      </p:bgPr>
    </p:bg>
    <p:spTree>
      <p:nvGrpSpPr>
        <p:cNvPr id="1" name=""/>
        <p:cNvGrpSpPr/>
        <p:nvPr/>
      </p:nvGrpSpPr>
      <p:grpSpPr>
        <a:xfrm>
          <a:off x="0" y="0"/>
          <a:ext cx="0" cy="0"/>
          <a:chOff x="0" y="0"/>
          <a:chExt cx="0" cy="0"/>
        </a:xfrm>
      </p:grpSpPr>
      <p:pic>
        <p:nvPicPr>
          <p:cNvPr id="8194" name="Picture 2" descr="C:\Users\Администратор\Desktop\Aholiga doir rasmlar\world_population_map.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19653"/>
            <a:ext cx="4644008" cy="6552728"/>
          </a:xfrm>
          <a:prstGeom prst="rect">
            <a:avLst/>
          </a:prstGeom>
          <a:noFill/>
          <a:extLst>
            <a:ext uri="{909E8E84-426E-40DD-AFC4-6F175D3DCCD1}">
              <a14:hiddenFill xmlns:a14="http://schemas.microsoft.com/office/drawing/2010/main">
                <a:solidFill>
                  <a:srgbClr val="FFFFFF"/>
                </a:solidFill>
              </a14:hiddenFill>
            </a:ext>
          </a:extLst>
        </p:spPr>
      </p:pic>
      <p:sp>
        <p:nvSpPr>
          <p:cNvPr id="2" name="Скругленный прямоугольник 1"/>
          <p:cNvSpPr/>
          <p:nvPr/>
        </p:nvSpPr>
        <p:spPr>
          <a:xfrm>
            <a:off x="107504" y="119653"/>
            <a:ext cx="4032448" cy="6621715"/>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FF0000"/>
                </a:solidFill>
              </a:rPr>
              <a:t>Chunki, bu ommaviy hodisalar ma’lum bir davr, vaqt ichidagi kishilar yig’indisiga tegishli bo’lganligi bois ham demografiyada batafsil o’rganiladi. Ayni vaqtda demografik tadqiqotlarda xususiy metodlardan statistik kuzatish, tizim-tarkib, demografik balans, indeks, standartlashtirish, kogort, ekstrapolyatsiya, analitik tahlil muhim o’rin tutadi. Aksincha, aholi joylanishi, aholi punktlari katta-kichikligi, uning turli hududlardagi zichlik ko’rsatkichlarini aniqlash, aholi joylanishini belgilaydigan tabiiy geografik omillarga e’tibor qaratish, demografiya fanining ma’zmun-mohiyatini o’zgartiradi. </a:t>
            </a:r>
            <a:endParaRPr lang="ru-RU" dirty="0">
              <a:solidFill>
                <a:srgbClr val="FF0000"/>
              </a:solidFill>
            </a:endParaRPr>
          </a:p>
        </p:txBody>
      </p:sp>
    </p:spTree>
    <p:extLst>
      <p:ext uri="{BB962C8B-B14F-4D97-AF65-F5344CB8AC3E}">
        <p14:creationId xmlns:p14="http://schemas.microsoft.com/office/powerpoint/2010/main" val="48655666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randombar(horizontal)">
                                      <p:cBhvr>
                                        <p:cTn id="12"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Администратор\Desktop\Aholiga doir rasmlar\world-population-day-2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41914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zigZag">
          <a:fgClr>
            <a:schemeClr val="accent1"/>
          </a:fgClr>
          <a:bgClr>
            <a:schemeClr val="bg1"/>
          </a:bgClr>
        </a:pattFill>
        <a:effectLst/>
      </p:bgPr>
    </p:bg>
    <p:spTree>
      <p:nvGrpSpPr>
        <p:cNvPr id="1" name=""/>
        <p:cNvGrpSpPr/>
        <p:nvPr/>
      </p:nvGrpSpPr>
      <p:grpSpPr>
        <a:xfrm>
          <a:off x="0" y="0"/>
          <a:ext cx="0" cy="0"/>
          <a:chOff x="0" y="0"/>
          <a:chExt cx="0" cy="0"/>
        </a:xfrm>
      </p:grpSpPr>
      <p:sp>
        <p:nvSpPr>
          <p:cNvPr id="3" name="Прямоугольник с двумя скругленными противолежащими углами 2"/>
          <p:cNvSpPr/>
          <p:nvPr/>
        </p:nvSpPr>
        <p:spPr>
          <a:xfrm>
            <a:off x="899592" y="404664"/>
            <a:ext cx="7344816" cy="2088232"/>
          </a:xfrm>
          <a:prstGeom prst="round2DiagRect">
            <a:avLst/>
          </a:prstGeom>
          <a:effectLst>
            <a:glow rad="228600">
              <a:schemeClr val="accent6">
                <a:satMod val="175000"/>
                <a:alpha val="40000"/>
              </a:schemeClr>
            </a:glow>
            <a:outerShdw blurRad="57150" dist="38100" dir="5400000" algn="ctr" rotWithShape="0">
              <a:schemeClr val="accent1">
                <a:shade val="9000"/>
                <a:satMod val="105000"/>
                <a:alpha val="48000"/>
              </a:schemeClr>
            </a:outerShdw>
          </a:effectLst>
        </p:spPr>
        <p:style>
          <a:lnRef idx="3">
            <a:schemeClr val="lt1"/>
          </a:lnRef>
          <a:fillRef idx="1">
            <a:schemeClr val="accent1"/>
          </a:fillRef>
          <a:effectRef idx="1">
            <a:schemeClr val="accent1"/>
          </a:effectRef>
          <a:fontRef idx="minor">
            <a:schemeClr val="lt1"/>
          </a:fontRef>
        </p:style>
        <p:txBody>
          <a:bodyPr rtlCol="0" anchor="ctr"/>
          <a:lstStyle/>
          <a:p>
            <a:pPr algn="ctr"/>
            <a:r>
              <a:rPr lang="uz-Cyrl-UZ" sz="2000" dirty="0"/>
              <a:t>Aholi va hudud tushunchalarini o’zaro bog’lovchi, aholi o’sishi va rivojlanishidagi masalalarni yoritib berish aholi geografiyasining vazifalaridan hisoblanadi. </a:t>
            </a:r>
            <a:endParaRPr lang="ru-RU" sz="2000" dirty="0"/>
          </a:p>
        </p:txBody>
      </p:sp>
      <p:sp>
        <p:nvSpPr>
          <p:cNvPr id="4" name="Прямоугольник с двумя скругленными противолежащими углами 3"/>
          <p:cNvSpPr/>
          <p:nvPr/>
        </p:nvSpPr>
        <p:spPr>
          <a:xfrm>
            <a:off x="251520" y="2924944"/>
            <a:ext cx="8640960" cy="3744416"/>
          </a:xfrm>
          <a:prstGeom prst="round2DiagRect">
            <a:avLst/>
          </a:prstGeom>
          <a:effectLst>
            <a:glow rad="228600">
              <a:schemeClr val="accent6">
                <a:satMod val="175000"/>
                <a:alpha val="40000"/>
              </a:schemeClr>
            </a:glow>
            <a:outerShdw blurRad="57150" dist="38100" dir="5400000" algn="ctr" rotWithShape="0">
              <a:schemeClr val="accent5">
                <a:shade val="9000"/>
                <a:satMod val="105000"/>
                <a:alpha val="48000"/>
              </a:schemeClr>
            </a:outerShdw>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uz-Cyrl-UZ" sz="2000" dirty="0"/>
              <a:t>Aholining ko’payish masalalari demografiyaga, u yoki bu hududda qancha odam yashashligi geografiyaga, hudud doirasida kishilarning joylanishi esa aholi geografiyasiga tegishliligi bois, aholi dinamikasi va joylanishi bilan bog’liq tabiiy, ijtimoiy-iqtisodiy omillar hamda hududning iqtisodiy o’zlashtirish jarayonini mazkur uchala fan miqyosida yaqqolroq ko’rish mumkin.</a:t>
            </a:r>
            <a:endParaRPr lang="ru-RU" sz="2000" dirty="0"/>
          </a:p>
        </p:txBody>
      </p:sp>
    </p:spTree>
    <p:extLst>
      <p:ext uri="{BB962C8B-B14F-4D97-AF65-F5344CB8AC3E}">
        <p14:creationId xmlns:p14="http://schemas.microsoft.com/office/powerpoint/2010/main" val="30853828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Администратор\Desktop\Aholiga doir rasmlar\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16632"/>
            <a:ext cx="4392487" cy="655272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 двумя скругленными противолежащими углами 1"/>
          <p:cNvSpPr/>
          <p:nvPr/>
        </p:nvSpPr>
        <p:spPr>
          <a:xfrm>
            <a:off x="4788024" y="116632"/>
            <a:ext cx="4248472" cy="6552728"/>
          </a:xfrm>
          <a:prstGeom prst="round2Diag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02060"/>
                </a:solidFill>
                <a:latin typeface="Times New Roman" pitchFamily="18" charset="0"/>
                <a:cs typeface="Times New Roman" pitchFamily="18" charset="0"/>
              </a:rPr>
              <a:t>Aholi o’limi singari tug’ilish jarayonining rivojlanishida tabiiy geografik muhit, xususan, issiq va sovuq iqlim mintaqalaridagi ayollarning farzand ko’rish muddati, yoshlarning balog’at yoshiga etish davri bir-biridan farq qiladi. Shu boisdan, demografik jarayonlarning tahlilida sabab va omillarni tabiiy muhitdan qidirish, hududlarni, rayon, mamlakatlarni ajratib, o’ziga xos jihatlariga to’xtalib o’tish, qator ijtimoiy-demografik muammolar echimini topishga yordam beradi. Zero, bunday, demografik jarayonlarni hududiy birliklar bilan bog’liqlikda o’rganish demogeografiya yoki geodemografiyaning rivojlanishiga katta hissa qo’shadi. </a:t>
            </a:r>
            <a:endParaRPr lang="ru-RU"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6019813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heel(1)">
                                      <p:cBhvr>
                                        <p:cTn id="7" dur="20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solidDmnd">
          <a:fgClr>
            <a:schemeClr val="accent6">
              <a:lumMod val="50000"/>
            </a:schemeClr>
          </a:fgClr>
          <a:bgClr>
            <a:schemeClr val="bg1"/>
          </a:bgClr>
        </a:pattFill>
        <a:effectLst/>
      </p:bgPr>
    </p:bg>
    <p:spTree>
      <p:nvGrpSpPr>
        <p:cNvPr id="1" name=""/>
        <p:cNvGrpSpPr/>
        <p:nvPr/>
      </p:nvGrpSpPr>
      <p:grpSpPr>
        <a:xfrm>
          <a:off x="0" y="0"/>
          <a:ext cx="0" cy="0"/>
          <a:chOff x="0" y="0"/>
          <a:chExt cx="0" cy="0"/>
        </a:xfrm>
      </p:grpSpPr>
      <p:sp>
        <p:nvSpPr>
          <p:cNvPr id="3" name="Прямоугольник с одним вырезанным скругленным углом 2"/>
          <p:cNvSpPr/>
          <p:nvPr/>
        </p:nvSpPr>
        <p:spPr>
          <a:xfrm>
            <a:off x="113793" y="584684"/>
            <a:ext cx="2946039" cy="5904656"/>
          </a:xfrm>
          <a:prstGeom prst="snipRoundRect">
            <a:avLst/>
          </a:prstGeom>
          <a:effectLst>
            <a:glow rad="228600">
              <a:schemeClr val="accent1">
                <a:satMod val="175000"/>
                <a:alpha val="40000"/>
              </a:schemeClr>
            </a:glow>
            <a:outerShdw blurRad="57150" dist="38100" dir="5400000" algn="ctr" rotWithShape="0">
              <a:schemeClr val="accent1">
                <a:shade val="9000"/>
                <a:satMod val="105000"/>
                <a:alpha val="48000"/>
              </a:schemeClr>
            </a:outerShdw>
          </a:effectLst>
          <a:scene3d>
            <a:camera prst="orthographicFront"/>
            <a:lightRig rig="threePt" dir="t"/>
          </a:scene3d>
          <a:sp3d>
            <a:bevelT w="425450" h="514350" prst="slope"/>
          </a:sp3d>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sz="2000" dirty="0">
                <a:solidFill>
                  <a:schemeClr val="bg1"/>
                </a:solidFill>
              </a:rPr>
              <a:t>Geodemografiya bu alohida, katta yoki kichik hududlarda to’plangan geodemografik vaziyatni o’rganish bilan shug’ullandigan </a:t>
            </a:r>
            <a:r>
              <a:rPr lang="uz-Cyrl-UZ" sz="2000" dirty="0" smtClean="0">
                <a:solidFill>
                  <a:schemeClr val="bg1"/>
                </a:solidFill>
              </a:rPr>
              <a:t>fandir</a:t>
            </a:r>
            <a:endParaRPr lang="ru-RU" sz="2000" dirty="0">
              <a:solidFill>
                <a:schemeClr val="bg1"/>
              </a:solidFill>
            </a:endParaRPr>
          </a:p>
        </p:txBody>
      </p:sp>
      <p:sp>
        <p:nvSpPr>
          <p:cNvPr id="5" name="Блок-схема: дисплей 4"/>
          <p:cNvSpPr/>
          <p:nvPr/>
        </p:nvSpPr>
        <p:spPr>
          <a:xfrm>
            <a:off x="3059832" y="404664"/>
            <a:ext cx="5976664" cy="6264696"/>
          </a:xfrm>
          <a:prstGeom prst="flowChartDisplay">
            <a:avLst/>
          </a:prstGeom>
          <a:effectLst>
            <a:glow rad="228600">
              <a:schemeClr val="accent1">
                <a:satMod val="175000"/>
                <a:alpha val="40000"/>
              </a:schemeClr>
            </a:glow>
            <a:outerShdw blurRad="57150" dist="38100" dir="5400000" algn="ctr" rotWithShape="0">
              <a:schemeClr val="accent1">
                <a:shade val="9000"/>
                <a:satMod val="105000"/>
                <a:alpha val="48000"/>
              </a:schemeClr>
            </a:outerShdw>
          </a:effectLst>
          <a:scene3d>
            <a:camera prst="orthographicFront"/>
            <a:lightRig rig="threePt" dir="t"/>
          </a:scene3d>
          <a:sp3d>
            <a:bevelT w="425450" h="514350" prst="slope"/>
          </a:sp3d>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sz="2000" dirty="0">
                <a:solidFill>
                  <a:schemeClr val="bg1"/>
                </a:solidFill>
              </a:rPr>
              <a:t>Demograf demografik jarayonlar va ular rivojlanishiga ta’sir etuvchi omil va sabablarni ko’rsatib berishda hududiy birliklar, ulardagi o’ziga xos xususiyatlarning salbiy va ijobiy tomonlariga e’tibor qaratishi lozim bo’ladi. Sababi, har qanday mintaqa, mamlakat aholisida demografik xulq, demografik fikrlash, demografik madaniyat shakllanishi va rivojlanishi yashab turgan joy, hudud sharoiti va xususiyati bilan chambarchas bog’liqda amalga oshadi.</a:t>
            </a:r>
            <a:endParaRPr lang="ru-RU" sz="2000" dirty="0">
              <a:solidFill>
                <a:schemeClr val="bg1"/>
              </a:solidFill>
            </a:endParaRPr>
          </a:p>
        </p:txBody>
      </p:sp>
    </p:spTree>
    <p:extLst>
      <p:ext uri="{BB962C8B-B14F-4D97-AF65-F5344CB8AC3E}">
        <p14:creationId xmlns:p14="http://schemas.microsoft.com/office/powerpoint/2010/main" val="89548483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нутый угол 1"/>
          <p:cNvSpPr/>
          <p:nvPr/>
        </p:nvSpPr>
        <p:spPr>
          <a:xfrm>
            <a:off x="251520" y="188640"/>
            <a:ext cx="2736304" cy="6192688"/>
          </a:xfrm>
          <a:prstGeom prst="foldedCorner">
            <a:avLst/>
          </a:prstGeom>
          <a:ln/>
          <a:effectLst>
            <a:glow rad="228600">
              <a:schemeClr val="accent4">
                <a:satMod val="175000"/>
                <a:alpha val="40000"/>
              </a:schemeClr>
            </a:glow>
            <a:outerShdw blurRad="57150" dist="38100" dir="5400000" algn="ctr" rotWithShape="0">
              <a:schemeClr val="accent3">
                <a:shade val="9000"/>
                <a:satMod val="105000"/>
                <a:alpha val="48000"/>
              </a:schemeClr>
            </a:outerShdw>
          </a:effectLst>
        </p:spPr>
        <p:style>
          <a:lnRef idx="3">
            <a:schemeClr val="lt1"/>
          </a:lnRef>
          <a:fillRef idx="1">
            <a:schemeClr val="accent3"/>
          </a:fillRef>
          <a:effectRef idx="1">
            <a:schemeClr val="accent3"/>
          </a:effectRef>
          <a:fontRef idx="minor">
            <a:schemeClr val="lt1"/>
          </a:fontRef>
        </p:style>
        <p:txBody>
          <a:bodyPr rtlCol="0" anchor="ctr"/>
          <a:lstStyle/>
          <a:p>
            <a:pPr algn="ctr"/>
            <a:r>
              <a:rPr lang="uz-Cyrl-UZ" sz="2400" dirty="0">
                <a:solidFill>
                  <a:srgbClr val="FF0000"/>
                </a:solidFill>
                <a:latin typeface="Times New Roman" pitchFamily="18" charset="0"/>
                <a:cs typeface="Times New Roman" pitchFamily="18" charset="0"/>
              </a:rPr>
              <a:t>Geografiya va demografiya fanlari qirrasida shakllangan hamda hozirda katta ahamiyatga ega bo’lgan geodemografiya tobora rivojlanmoqda. </a:t>
            </a:r>
            <a:endParaRPr lang="ru-RU" sz="2400" dirty="0">
              <a:solidFill>
                <a:srgbClr val="FF0000"/>
              </a:solidFill>
              <a:latin typeface="Times New Roman" pitchFamily="18" charset="0"/>
              <a:cs typeface="Times New Roman" pitchFamily="18" charset="0"/>
            </a:endParaRPr>
          </a:p>
        </p:txBody>
      </p:sp>
      <p:sp>
        <p:nvSpPr>
          <p:cNvPr id="3" name="Загнутый угол 2"/>
          <p:cNvSpPr/>
          <p:nvPr/>
        </p:nvSpPr>
        <p:spPr>
          <a:xfrm>
            <a:off x="3491880" y="188640"/>
            <a:ext cx="2448272" cy="6192688"/>
          </a:xfrm>
          <a:prstGeom prst="foldedCorner">
            <a:avLst/>
          </a:prstGeom>
          <a:effectLst>
            <a:glow rad="228600">
              <a:schemeClr val="accent4">
                <a:satMod val="175000"/>
                <a:alpha val="40000"/>
              </a:schemeClr>
            </a:glow>
            <a:outerShdw blurRad="57150" dist="38100" dir="5400000" algn="ctr" rotWithShape="0">
              <a:schemeClr val="accent3">
                <a:shade val="9000"/>
                <a:satMod val="105000"/>
                <a:alpha val="48000"/>
              </a:schemeClr>
            </a:outerShdw>
          </a:effectLst>
        </p:spPr>
        <p:style>
          <a:lnRef idx="3">
            <a:schemeClr val="lt1"/>
          </a:lnRef>
          <a:fillRef idx="1">
            <a:schemeClr val="accent3"/>
          </a:fillRef>
          <a:effectRef idx="1">
            <a:schemeClr val="accent3"/>
          </a:effectRef>
          <a:fontRef idx="minor">
            <a:schemeClr val="lt1"/>
          </a:fontRef>
        </p:style>
        <p:txBody>
          <a:bodyPr rtlCol="0" anchor="ctr"/>
          <a:lstStyle/>
          <a:p>
            <a:pPr algn="ctr"/>
            <a:r>
              <a:rPr lang="uz-Cyrl-UZ" sz="2000" dirty="0">
                <a:solidFill>
                  <a:srgbClr val="FF0000"/>
                </a:solidFill>
                <a:latin typeface="Times New Roman" pitchFamily="18" charset="0"/>
                <a:cs typeface="Times New Roman" pitchFamily="18" charset="0"/>
              </a:rPr>
              <a:t>Geodemografiya mamlakat demografik vaziyatining umumiy jihatini emas, balki hududiy birliklar miqyosida bir-biridan farqli va o’xshash tomonlarini, ularning demografik rivojlanishini ko’rsatib berishga xizmat qiladi. </a:t>
            </a:r>
            <a:endParaRPr lang="ru-RU" sz="2000" dirty="0">
              <a:solidFill>
                <a:srgbClr val="FF0000"/>
              </a:solidFill>
              <a:latin typeface="Times New Roman" pitchFamily="18" charset="0"/>
              <a:cs typeface="Times New Roman" pitchFamily="18" charset="0"/>
            </a:endParaRPr>
          </a:p>
        </p:txBody>
      </p:sp>
      <p:sp>
        <p:nvSpPr>
          <p:cNvPr id="4" name="Загнутый угол 3"/>
          <p:cNvSpPr/>
          <p:nvPr/>
        </p:nvSpPr>
        <p:spPr>
          <a:xfrm>
            <a:off x="6444208" y="188640"/>
            <a:ext cx="2448272" cy="6192688"/>
          </a:xfrm>
          <a:prstGeom prst="foldedCorner">
            <a:avLst/>
          </a:prstGeom>
          <a:effectLst>
            <a:glow rad="228600">
              <a:schemeClr val="accent4">
                <a:satMod val="175000"/>
                <a:alpha val="40000"/>
              </a:schemeClr>
            </a:glow>
            <a:outerShdw blurRad="57150" dist="38100" dir="5400000" algn="ctr" rotWithShape="0">
              <a:schemeClr val="accent3">
                <a:shade val="9000"/>
                <a:satMod val="105000"/>
                <a:alpha val="48000"/>
              </a:schemeClr>
            </a:outerShdw>
          </a:effectLst>
        </p:spPr>
        <p:style>
          <a:lnRef idx="3">
            <a:schemeClr val="lt1"/>
          </a:lnRef>
          <a:fillRef idx="1">
            <a:schemeClr val="accent3"/>
          </a:fillRef>
          <a:effectRef idx="1">
            <a:schemeClr val="accent3"/>
          </a:effectRef>
          <a:fontRef idx="minor">
            <a:schemeClr val="lt1"/>
          </a:fontRef>
        </p:style>
        <p:txBody>
          <a:bodyPr rtlCol="0" anchor="ctr"/>
          <a:lstStyle/>
          <a:p>
            <a:pPr algn="ctr"/>
            <a:r>
              <a:rPr lang="uz-Cyrl-UZ" sz="2000" dirty="0">
                <a:solidFill>
                  <a:srgbClr val="FF0000"/>
                </a:solidFill>
                <a:latin typeface="Times New Roman" pitchFamily="18" charset="0"/>
                <a:cs typeface="Times New Roman" pitchFamily="18" charset="0"/>
              </a:rPr>
              <a:t>Bunday tadqiqotlar dinamik va hududiylik qonuniyatlariga asoslanganligi sababli ham to’loqonli hisoblanadi. </a:t>
            </a:r>
            <a:endParaRPr lang="ru-RU" sz="2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3800264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Администратор\Desktop\Aholiga doir rasmlar\1485601309_img1978794_inostrantsyi_v_german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60648"/>
            <a:ext cx="4608512" cy="650373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 двумя вырезанными противолежащими углами 1"/>
          <p:cNvSpPr/>
          <p:nvPr/>
        </p:nvSpPr>
        <p:spPr>
          <a:xfrm>
            <a:off x="251520" y="260648"/>
            <a:ext cx="3888432" cy="6336704"/>
          </a:xfrm>
          <a:prstGeom prst="snip2DiagRect">
            <a:avLst/>
          </a:prstGeom>
          <a:solidFill>
            <a:schemeClr val="accent2">
              <a:lumMod val="20000"/>
              <a:lumOff val="80000"/>
            </a:schemeClr>
          </a:solidFill>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dirty="0">
                <a:solidFill>
                  <a:srgbClr val="00B050"/>
                </a:solidFill>
              </a:rPr>
              <a:t>D</a:t>
            </a:r>
            <a:r>
              <a:rPr lang="en-US" dirty="0" err="1">
                <a:solidFill>
                  <a:srgbClr val="00B050"/>
                </a:solidFill>
              </a:rPr>
              <a:t>emogeografiya</a:t>
            </a:r>
            <a:r>
              <a:rPr lang="en-US" dirty="0">
                <a:solidFill>
                  <a:srgbClr val="00B050"/>
                </a:solidFill>
              </a:rPr>
              <a:t> </a:t>
            </a:r>
            <a:r>
              <a:rPr lang="en-US" dirty="0" err="1">
                <a:solidFill>
                  <a:srgbClr val="00B050"/>
                </a:solidFill>
              </a:rPr>
              <a:t>deganda</a:t>
            </a:r>
            <a:r>
              <a:rPr lang="uz-Cyrl-UZ" dirty="0">
                <a:solidFill>
                  <a:srgbClr val="00B050"/>
                </a:solidFill>
              </a:rPr>
              <a:t>,</a:t>
            </a:r>
            <a:r>
              <a:rPr lang="en-US" dirty="0">
                <a:solidFill>
                  <a:srgbClr val="00B050"/>
                </a:solidFill>
              </a:rPr>
              <a:t> </a:t>
            </a:r>
            <a:r>
              <a:rPr lang="en-US" dirty="0" err="1">
                <a:solidFill>
                  <a:srgbClr val="00B050"/>
                </a:solidFill>
              </a:rPr>
              <a:t>birlamchi</a:t>
            </a:r>
            <a:r>
              <a:rPr lang="en-US" dirty="0">
                <a:solidFill>
                  <a:srgbClr val="00B050"/>
                </a:solidFill>
              </a:rPr>
              <a:t> </a:t>
            </a:r>
            <a:r>
              <a:rPr lang="uz-Cyrl-UZ" i="1" dirty="0">
                <a:solidFill>
                  <a:srgbClr val="00B050"/>
                </a:solidFill>
              </a:rPr>
              <a:t>“</a:t>
            </a:r>
            <a:r>
              <a:rPr lang="en-US" i="1" dirty="0">
                <a:solidFill>
                  <a:srgbClr val="00B050"/>
                </a:solidFill>
              </a:rPr>
              <a:t>demo</a:t>
            </a:r>
            <a:r>
              <a:rPr lang="uz-Cyrl-UZ" i="1" dirty="0">
                <a:solidFill>
                  <a:srgbClr val="00B050"/>
                </a:solidFill>
              </a:rPr>
              <a:t>”</a:t>
            </a:r>
            <a:r>
              <a:rPr lang="en-US" dirty="0">
                <a:solidFill>
                  <a:srgbClr val="00B050"/>
                </a:solidFill>
              </a:rPr>
              <a:t>, </a:t>
            </a:r>
            <a:r>
              <a:rPr lang="en-US" dirty="0" err="1">
                <a:solidFill>
                  <a:srgbClr val="00B050"/>
                </a:solidFill>
              </a:rPr>
              <a:t>ya’ni</a:t>
            </a:r>
            <a:r>
              <a:rPr lang="en-US" dirty="0">
                <a:solidFill>
                  <a:srgbClr val="00B050"/>
                </a:solidFill>
              </a:rPr>
              <a:t> tub </a:t>
            </a:r>
            <a:r>
              <a:rPr lang="en-US" dirty="0" err="1">
                <a:solidFill>
                  <a:srgbClr val="00B050"/>
                </a:solidFill>
              </a:rPr>
              <a:t>demografik</a:t>
            </a:r>
            <a:r>
              <a:rPr lang="en-US" dirty="0">
                <a:solidFill>
                  <a:srgbClr val="00B050"/>
                </a:solidFill>
              </a:rPr>
              <a:t> </a:t>
            </a:r>
            <a:r>
              <a:rPr lang="en-US" dirty="0" err="1">
                <a:solidFill>
                  <a:srgbClr val="00B050"/>
                </a:solidFill>
              </a:rPr>
              <a:t>jarayonlar</a:t>
            </a:r>
            <a:r>
              <a:rPr lang="en-US" dirty="0">
                <a:solidFill>
                  <a:srgbClr val="00B050"/>
                </a:solidFill>
              </a:rPr>
              <a:t> </a:t>
            </a:r>
            <a:r>
              <a:rPr lang="en-US" dirty="0" err="1">
                <a:solidFill>
                  <a:srgbClr val="00B050"/>
                </a:solidFill>
              </a:rPr>
              <a:t>nazarda</a:t>
            </a:r>
            <a:r>
              <a:rPr lang="en-US" dirty="0">
                <a:solidFill>
                  <a:srgbClr val="00B050"/>
                </a:solidFill>
              </a:rPr>
              <a:t> </a:t>
            </a:r>
            <a:r>
              <a:rPr lang="en-US" dirty="0" err="1">
                <a:solidFill>
                  <a:srgbClr val="00B050"/>
                </a:solidFill>
              </a:rPr>
              <a:t>tutiladi</a:t>
            </a:r>
            <a:r>
              <a:rPr lang="en-US" dirty="0">
                <a:solidFill>
                  <a:srgbClr val="00B050"/>
                </a:solidFill>
              </a:rPr>
              <a:t>. </a:t>
            </a:r>
            <a:r>
              <a:rPr lang="en-US" dirty="0" err="1">
                <a:solidFill>
                  <a:srgbClr val="00B050"/>
                </a:solidFill>
              </a:rPr>
              <a:t>Mazkur</a:t>
            </a:r>
            <a:r>
              <a:rPr lang="en-US" dirty="0">
                <a:solidFill>
                  <a:srgbClr val="00B050"/>
                </a:solidFill>
              </a:rPr>
              <a:t> </a:t>
            </a:r>
            <a:r>
              <a:rPr lang="en-US" dirty="0" err="1">
                <a:solidFill>
                  <a:srgbClr val="00B050"/>
                </a:solidFill>
              </a:rPr>
              <a:t>tushunchaning</a:t>
            </a:r>
            <a:r>
              <a:rPr lang="en-US" dirty="0">
                <a:solidFill>
                  <a:srgbClr val="00B050"/>
                </a:solidFill>
              </a:rPr>
              <a:t> </a:t>
            </a:r>
            <a:r>
              <a:rPr lang="en-US" dirty="0" err="1">
                <a:solidFill>
                  <a:srgbClr val="00B050"/>
                </a:solidFill>
              </a:rPr>
              <a:t>ikkinchi</a:t>
            </a:r>
            <a:r>
              <a:rPr lang="en-US" dirty="0">
                <a:solidFill>
                  <a:srgbClr val="00B050"/>
                </a:solidFill>
              </a:rPr>
              <a:t> </a:t>
            </a:r>
            <a:r>
              <a:rPr lang="en-US" dirty="0" err="1">
                <a:solidFill>
                  <a:srgbClr val="00B050"/>
                </a:solidFill>
              </a:rPr>
              <a:t>qismi</a:t>
            </a:r>
            <a:r>
              <a:rPr lang="en-US" dirty="0">
                <a:solidFill>
                  <a:srgbClr val="00B050"/>
                </a:solidFill>
              </a:rPr>
              <a:t> </a:t>
            </a:r>
            <a:r>
              <a:rPr lang="en-US" dirty="0" err="1">
                <a:solidFill>
                  <a:srgbClr val="00B050"/>
                </a:solidFill>
              </a:rPr>
              <a:t>esa</a:t>
            </a:r>
            <a:r>
              <a:rPr lang="en-US" dirty="0">
                <a:solidFill>
                  <a:srgbClr val="00B050"/>
                </a:solidFill>
              </a:rPr>
              <a:t> </a:t>
            </a:r>
            <a:r>
              <a:rPr lang="en-US" dirty="0" err="1">
                <a:solidFill>
                  <a:srgbClr val="00B050"/>
                </a:solidFill>
              </a:rPr>
              <a:t>ana</a:t>
            </a:r>
            <a:r>
              <a:rPr lang="en-US" dirty="0">
                <a:solidFill>
                  <a:srgbClr val="00B050"/>
                </a:solidFill>
              </a:rPr>
              <a:t> </a:t>
            </a:r>
            <a:r>
              <a:rPr lang="en-US" dirty="0" err="1">
                <a:solidFill>
                  <a:srgbClr val="00B050"/>
                </a:solidFill>
              </a:rPr>
              <a:t>shu</a:t>
            </a:r>
            <a:r>
              <a:rPr lang="en-US" dirty="0">
                <a:solidFill>
                  <a:srgbClr val="00B050"/>
                </a:solidFill>
              </a:rPr>
              <a:t> </a:t>
            </a:r>
            <a:r>
              <a:rPr lang="en-US" dirty="0" err="1">
                <a:solidFill>
                  <a:srgbClr val="00B050"/>
                </a:solidFill>
              </a:rPr>
              <a:t>jarayonlarning</a:t>
            </a:r>
            <a:r>
              <a:rPr lang="en-US" dirty="0">
                <a:solidFill>
                  <a:srgbClr val="00B050"/>
                </a:solidFill>
              </a:rPr>
              <a:t> </a:t>
            </a:r>
            <a:r>
              <a:rPr lang="en-US" dirty="0" err="1">
                <a:solidFill>
                  <a:srgbClr val="00B050"/>
                </a:solidFill>
              </a:rPr>
              <a:t>hududiy</a:t>
            </a:r>
            <a:r>
              <a:rPr lang="en-US" dirty="0">
                <a:solidFill>
                  <a:srgbClr val="00B050"/>
                </a:solidFill>
              </a:rPr>
              <a:t> </a:t>
            </a:r>
            <a:r>
              <a:rPr lang="en-US" dirty="0" err="1">
                <a:solidFill>
                  <a:srgbClr val="00B050"/>
                </a:solidFill>
              </a:rPr>
              <a:t>tafovutlari</a:t>
            </a:r>
            <a:r>
              <a:rPr lang="en-US" dirty="0">
                <a:solidFill>
                  <a:srgbClr val="00B050"/>
                </a:solidFill>
              </a:rPr>
              <a:t> </a:t>
            </a:r>
            <a:r>
              <a:rPr lang="en-US" dirty="0" err="1">
                <a:solidFill>
                  <a:srgbClr val="00B050"/>
                </a:solidFill>
              </a:rPr>
              <a:t>va</a:t>
            </a:r>
            <a:r>
              <a:rPr lang="en-US" dirty="0">
                <a:solidFill>
                  <a:srgbClr val="00B050"/>
                </a:solidFill>
              </a:rPr>
              <a:t> </a:t>
            </a:r>
            <a:r>
              <a:rPr lang="en-US" dirty="0" err="1">
                <a:solidFill>
                  <a:srgbClr val="00B050"/>
                </a:solidFill>
              </a:rPr>
              <a:t>talqinini</a:t>
            </a:r>
            <a:r>
              <a:rPr lang="en-US" dirty="0">
                <a:solidFill>
                  <a:srgbClr val="00B050"/>
                </a:solidFill>
              </a:rPr>
              <a:t>  </a:t>
            </a:r>
            <a:r>
              <a:rPr lang="en-US" dirty="0" err="1">
                <a:solidFill>
                  <a:srgbClr val="00B050"/>
                </a:solidFill>
              </a:rPr>
              <a:t>farqlanishini</a:t>
            </a:r>
            <a:r>
              <a:rPr lang="en-US" dirty="0">
                <a:solidFill>
                  <a:srgbClr val="00B050"/>
                </a:solidFill>
              </a:rPr>
              <a:t> </a:t>
            </a:r>
            <a:r>
              <a:rPr lang="en-US" dirty="0" err="1">
                <a:solidFill>
                  <a:srgbClr val="00B050"/>
                </a:solidFill>
              </a:rPr>
              <a:t>anglatadi</a:t>
            </a:r>
            <a:r>
              <a:rPr lang="en-US" dirty="0">
                <a:solidFill>
                  <a:srgbClr val="00B050"/>
                </a:solidFill>
              </a:rPr>
              <a:t>. </a:t>
            </a:r>
            <a:r>
              <a:rPr lang="uz-Cyrl-UZ" dirty="0">
                <a:solidFill>
                  <a:srgbClr val="00B050"/>
                </a:solidFill>
              </a:rPr>
              <a:t>Geodemografiya birlamchi, asos </a:t>
            </a:r>
            <a:r>
              <a:rPr lang="uz-Cyrl-UZ" i="1" dirty="0">
                <a:solidFill>
                  <a:srgbClr val="00B050"/>
                </a:solidFill>
              </a:rPr>
              <a:t>“geo”,</a:t>
            </a:r>
            <a:r>
              <a:rPr lang="uz-Cyrl-UZ" dirty="0">
                <a:solidFill>
                  <a:srgbClr val="00B050"/>
                </a:solidFill>
              </a:rPr>
              <a:t> ya’ni hudud, demogeografiyada esa birlamchi </a:t>
            </a:r>
            <a:r>
              <a:rPr lang="uz-Cyrl-UZ" i="1" dirty="0">
                <a:solidFill>
                  <a:srgbClr val="00B050"/>
                </a:solidFill>
              </a:rPr>
              <a:t>“demos”-</a:t>
            </a:r>
            <a:r>
              <a:rPr lang="uz-Cyrl-UZ" dirty="0">
                <a:solidFill>
                  <a:srgbClr val="00B050"/>
                </a:solidFill>
              </a:rPr>
              <a:t>aholi turadi. Birinchisida tizim tarkib g’oyasiga binoan hududdan demografiya (tarmoqqa), ikkinchisida esa umumdemogeografik jarayonlardan ularning hududiy xususiyatlariga, tafovutlariga o’tiladi. </a:t>
            </a:r>
            <a:endParaRPr lang="ru-RU" dirty="0">
              <a:solidFill>
                <a:srgbClr val="00B050"/>
              </a:solidFill>
            </a:endParaRPr>
          </a:p>
        </p:txBody>
      </p:sp>
    </p:spTree>
    <p:extLst>
      <p:ext uri="{BB962C8B-B14F-4D97-AF65-F5344CB8AC3E}">
        <p14:creationId xmlns:p14="http://schemas.microsoft.com/office/powerpoint/2010/main" val="283229210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2290"/>
                                        </p:tgtEl>
                                        <p:attrNameLst>
                                          <p:attrName>style.visibility</p:attrName>
                                        </p:attrNameLst>
                                      </p:cBhvr>
                                      <p:to>
                                        <p:strVal val="visible"/>
                                      </p:to>
                                    </p:set>
                                    <p:anim calcmode="lin" valueType="num">
                                      <p:cBhvr>
                                        <p:cTn id="14" dur="500" fill="hold"/>
                                        <p:tgtEl>
                                          <p:spTgt spid="12290"/>
                                        </p:tgtEl>
                                        <p:attrNameLst>
                                          <p:attrName>ppt_w</p:attrName>
                                        </p:attrNameLst>
                                      </p:cBhvr>
                                      <p:tavLst>
                                        <p:tav tm="0">
                                          <p:val>
                                            <p:fltVal val="0"/>
                                          </p:val>
                                        </p:tav>
                                        <p:tav tm="100000">
                                          <p:val>
                                            <p:strVal val="#ppt_w"/>
                                          </p:val>
                                        </p:tav>
                                      </p:tavLst>
                                    </p:anim>
                                    <p:anim calcmode="lin" valueType="num">
                                      <p:cBhvr>
                                        <p:cTn id="15" dur="500" fill="hold"/>
                                        <p:tgtEl>
                                          <p:spTgt spid="12290"/>
                                        </p:tgtEl>
                                        <p:attrNameLst>
                                          <p:attrName>ppt_h</p:attrName>
                                        </p:attrNameLst>
                                      </p:cBhvr>
                                      <p:tavLst>
                                        <p:tav tm="0">
                                          <p:val>
                                            <p:fltVal val="0"/>
                                          </p:val>
                                        </p:tav>
                                        <p:tav tm="100000">
                                          <p:val>
                                            <p:strVal val="#ppt_h"/>
                                          </p:val>
                                        </p:tav>
                                      </p:tavLst>
                                    </p:anim>
                                    <p:animEffect transition="in" filter="fade">
                                      <p:cBhvr>
                                        <p:cTn id="16"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2" name="Шестиугольник 1"/>
          <p:cNvSpPr/>
          <p:nvPr/>
        </p:nvSpPr>
        <p:spPr>
          <a:xfrm>
            <a:off x="251520" y="444136"/>
            <a:ext cx="8640960" cy="1400687"/>
          </a:xfrm>
          <a:prstGeom prst="hexagon">
            <a:avLst/>
          </a:prstGeom>
          <a:ln/>
          <a:effectLst>
            <a:glow rad="228600">
              <a:schemeClr val="accent1">
                <a:satMod val="175000"/>
                <a:alpha val="40000"/>
              </a:schemeClr>
            </a:glow>
            <a:outerShdw blurRad="57150" dist="38100" dir="5400000" algn="ctr" rotWithShape="0">
              <a:schemeClr val="accent1">
                <a:shade val="9000"/>
                <a:satMod val="105000"/>
                <a:alpha val="48000"/>
              </a:schemeClr>
            </a:outerShdw>
          </a:effectLst>
          <a:scene3d>
            <a:camera prst="orthographicFront"/>
            <a:lightRig rig="threePt" dir="t"/>
          </a:scene3d>
          <a:sp3d>
            <a:bevelT w="171450" h="184150" prst="slope"/>
          </a:sp3d>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1600" dirty="0">
                <a:solidFill>
                  <a:schemeClr val="tx1"/>
                </a:solidFill>
              </a:rPr>
              <a:t>Geodemografiya, bu demogeografiyaning aksidir, bunda ular o’z o’rinlarini almashtirishadi, ya’ni hudud-tizim, demografik jarayon-tarkib, jihat vazifasini </a:t>
            </a:r>
            <a:r>
              <a:rPr lang="uz-Cyrl-UZ" sz="1600" dirty="0" smtClean="0">
                <a:solidFill>
                  <a:schemeClr val="tx1"/>
                </a:solidFill>
              </a:rPr>
              <a:t>oladi. </a:t>
            </a:r>
            <a:endParaRPr lang="ru-RU" sz="1600" dirty="0">
              <a:solidFill>
                <a:schemeClr val="tx1"/>
              </a:solidFill>
            </a:endParaRPr>
          </a:p>
        </p:txBody>
      </p:sp>
      <p:sp>
        <p:nvSpPr>
          <p:cNvPr id="3" name="Шестиугольник 2"/>
          <p:cNvSpPr/>
          <p:nvPr/>
        </p:nvSpPr>
        <p:spPr>
          <a:xfrm>
            <a:off x="251520" y="2527012"/>
            <a:ext cx="8640960" cy="1766084"/>
          </a:xfrm>
          <a:prstGeom prst="hexagon">
            <a:avLst/>
          </a:prstGeom>
          <a:ln/>
          <a:effectLst>
            <a:glow rad="228600">
              <a:schemeClr val="accent1">
                <a:satMod val="175000"/>
                <a:alpha val="40000"/>
              </a:schemeClr>
            </a:glow>
            <a:outerShdw blurRad="57150" dist="38100" dir="5400000" algn="ctr" rotWithShape="0">
              <a:schemeClr val="accent1">
                <a:shade val="9000"/>
                <a:satMod val="105000"/>
                <a:alpha val="48000"/>
              </a:schemeClr>
            </a:outerShdw>
          </a:effectLst>
          <a:scene3d>
            <a:camera prst="orthographicFront"/>
            <a:lightRig rig="threePt" dir="t"/>
          </a:scene3d>
          <a:sp3d>
            <a:bevelT w="171450" h="184150" prst="slope"/>
          </a:sp3d>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1600" dirty="0" smtClean="0">
                <a:solidFill>
                  <a:schemeClr val="tx1"/>
                </a:solidFill>
              </a:rPr>
              <a:t>Demak</a:t>
            </a:r>
            <a:r>
              <a:rPr lang="uz-Cyrl-UZ" sz="1600" dirty="0">
                <a:solidFill>
                  <a:schemeClr val="tx1"/>
                </a:solidFill>
              </a:rPr>
              <a:t>, geodemografiyadagi tizim rolini bajargan hudud demogeografiya uchun tarkib bo’lib xizmat qiladi, demografik jarayonlar esa tizimga aylanadi.</a:t>
            </a:r>
            <a:endParaRPr lang="ru-RU" sz="1600" dirty="0">
              <a:solidFill>
                <a:schemeClr val="tx1"/>
              </a:solidFill>
            </a:endParaRPr>
          </a:p>
        </p:txBody>
      </p:sp>
      <p:sp>
        <p:nvSpPr>
          <p:cNvPr id="5" name="Шестиугольник 4"/>
          <p:cNvSpPr/>
          <p:nvPr/>
        </p:nvSpPr>
        <p:spPr>
          <a:xfrm>
            <a:off x="251520" y="5052648"/>
            <a:ext cx="8640960" cy="1400687"/>
          </a:xfrm>
          <a:prstGeom prst="hexagon">
            <a:avLst/>
          </a:prstGeom>
          <a:ln/>
          <a:effectLst>
            <a:glow rad="228600">
              <a:schemeClr val="accent1">
                <a:satMod val="175000"/>
                <a:alpha val="40000"/>
              </a:schemeClr>
            </a:glow>
            <a:outerShdw blurRad="57150" dist="38100" dir="5400000" algn="ctr" rotWithShape="0">
              <a:schemeClr val="accent1">
                <a:shade val="9000"/>
                <a:satMod val="105000"/>
                <a:alpha val="48000"/>
              </a:schemeClr>
            </a:outerShdw>
          </a:effectLst>
          <a:scene3d>
            <a:camera prst="orthographicFront"/>
            <a:lightRig rig="threePt" dir="t"/>
          </a:scene3d>
          <a:sp3d>
            <a:bevelT w="171450" h="184150" prst="slope"/>
          </a:sp3d>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1600" dirty="0">
                <a:solidFill>
                  <a:schemeClr val="tx1"/>
                </a:solidFill>
              </a:rPr>
              <a:t>Qolaversa, demogeografiyada dinamiklik, majmualilik qonuniyati hamda katta sonlar qonunidan amalda keng foydalaniladi. Shu o’rinda geodemografiya va demogeografiyaning demografiyadan farqi yaqqol gavdalanadi.</a:t>
            </a:r>
            <a:endParaRPr lang="ru-RU" sz="1600" dirty="0">
              <a:solidFill>
                <a:schemeClr val="tx1"/>
              </a:solidFill>
            </a:endParaRPr>
          </a:p>
          <a:p>
            <a:pPr algn="ctr"/>
            <a:endParaRPr lang="ru-RU" sz="1600" dirty="0">
              <a:solidFill>
                <a:schemeClr val="tx1"/>
              </a:solidFill>
            </a:endParaRPr>
          </a:p>
        </p:txBody>
      </p:sp>
      <p:sp>
        <p:nvSpPr>
          <p:cNvPr id="6" name="Стрелка вниз 5"/>
          <p:cNvSpPr/>
          <p:nvPr/>
        </p:nvSpPr>
        <p:spPr>
          <a:xfrm>
            <a:off x="4201757" y="1844823"/>
            <a:ext cx="360040" cy="682189"/>
          </a:xfrm>
          <a:prstGeom prst="downArrow">
            <a:avLst/>
          </a:prstGeom>
          <a:solidFill>
            <a:srgbClr val="FF0000"/>
          </a:solidFill>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трелка вниз 6"/>
          <p:cNvSpPr/>
          <p:nvPr/>
        </p:nvSpPr>
        <p:spPr>
          <a:xfrm>
            <a:off x="4254008" y="4353461"/>
            <a:ext cx="360040" cy="682189"/>
          </a:xfrm>
          <a:prstGeom prst="downArrow">
            <a:avLst/>
          </a:prstGeom>
          <a:solidFill>
            <a:srgbClr val="FF0000"/>
          </a:solidFill>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1856116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114800" y="2958737"/>
            <a:ext cx="184731" cy="369332"/>
          </a:xfrm>
          <a:prstGeom prst="rect">
            <a:avLst/>
          </a:prstGeom>
          <a:noFill/>
        </p:spPr>
        <p:txBody>
          <a:bodyPr wrap="none" rtlCol="0">
            <a:spAutoFit/>
          </a:bodyPr>
          <a:lstStyle/>
          <a:p>
            <a:endParaRPr lang="ru-RU" dirty="0"/>
          </a:p>
        </p:txBody>
      </p:sp>
      <p:sp>
        <p:nvSpPr>
          <p:cNvPr id="4" name="Прямоугольник с одним скругленным углом 3"/>
          <p:cNvSpPr/>
          <p:nvPr/>
        </p:nvSpPr>
        <p:spPr>
          <a:xfrm>
            <a:off x="0" y="0"/>
            <a:ext cx="9144000" cy="6858000"/>
          </a:xfrm>
          <a:prstGeom prst="round1Rect">
            <a:avLst/>
          </a:prstGeom>
          <a:pattFill prst="solidDmnd">
            <a:fgClr>
              <a:schemeClr val="accent1"/>
            </a:fgClr>
            <a:bgClr>
              <a:schemeClr val="bg1"/>
            </a:bgClr>
          </a:pattFill>
          <a:effectLst>
            <a:reflection blurRad="6350" stA="14000" endPos="73000" dir="5400000" sy="-100000" algn="bl" rotWithShape="0"/>
          </a:effectLst>
          <a:scene3d>
            <a:camera prst="orthographicFront"/>
            <a:lightRig rig="threePt" dir="t"/>
          </a:scene3d>
          <a:sp3d>
            <a:bevelT w="673100" h="5016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Вертикальный свиток 5"/>
          <p:cNvSpPr/>
          <p:nvPr/>
        </p:nvSpPr>
        <p:spPr>
          <a:xfrm>
            <a:off x="323528" y="692696"/>
            <a:ext cx="8064896" cy="5544616"/>
          </a:xfrm>
          <a:prstGeom prst="verticalScroll">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accent2">
                    <a:lumMod val="50000"/>
                  </a:schemeClr>
                </a:solidFill>
                <a:latin typeface="Times New Roman" pitchFamily="18" charset="0"/>
                <a:cs typeface="Times New Roman" pitchFamily="18" charset="0"/>
              </a:rPr>
              <a:t> </a:t>
            </a:r>
            <a:r>
              <a:rPr lang="en-US" sz="3200" dirty="0" smtClean="0">
                <a:solidFill>
                  <a:schemeClr val="accent2">
                    <a:lumMod val="50000"/>
                  </a:schemeClr>
                </a:solidFill>
                <a:latin typeface="Times New Roman" pitchFamily="18" charset="0"/>
                <a:cs typeface="Times New Roman" pitchFamily="18" charset="0"/>
              </a:rPr>
              <a:t>    </a:t>
            </a:r>
            <a:r>
              <a:rPr lang="uz-Cyrl-UZ" sz="3200" dirty="0" smtClean="0">
                <a:solidFill>
                  <a:schemeClr val="accent2">
                    <a:lumMod val="50000"/>
                  </a:schemeClr>
                </a:solidFill>
                <a:latin typeface="Times New Roman" pitchFamily="18" charset="0"/>
                <a:cs typeface="Times New Roman" pitchFamily="18" charset="0"/>
              </a:rPr>
              <a:t>Chunki</a:t>
            </a:r>
            <a:r>
              <a:rPr lang="uz-Cyrl-UZ" sz="3200" dirty="0">
                <a:solidFill>
                  <a:schemeClr val="accent2">
                    <a:lumMod val="50000"/>
                  </a:schemeClr>
                </a:solidFill>
                <a:latin typeface="Times New Roman" pitchFamily="18" charset="0"/>
                <a:cs typeface="Times New Roman" pitchFamily="18" charset="0"/>
              </a:rPr>
              <a:t>, aholi soni, uning zichligi, o’sish sur’ati va demografik jarayonlarni ifodalovchi raqamlar jamiyatning rivojlanishi, bir tarixiy bosqichdan ikkinchi bosqichga o’tish sabablari to’g’risidagi savolga aniq javob bera olmaydi. Bunday hollarda mazkur fan yo’nalishlari doirasidagi tadqiqotlar muhim o’rin tutadi.</a:t>
            </a:r>
            <a:endParaRPr lang="ru-RU" sz="3200" dirty="0">
              <a:solidFill>
                <a:schemeClr val="accent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26419280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lgConfetti">
          <a:fgClr>
            <a:schemeClr val="accent1"/>
          </a:fgClr>
          <a:bgClr>
            <a:schemeClr val="bg1"/>
          </a:bgClr>
        </a:pattFill>
        <a:effectLst/>
      </p:bgPr>
    </p:bg>
    <p:spTree>
      <p:nvGrpSpPr>
        <p:cNvPr id="1" name=""/>
        <p:cNvGrpSpPr/>
        <p:nvPr/>
      </p:nvGrpSpPr>
      <p:grpSpPr>
        <a:xfrm>
          <a:off x="0" y="0"/>
          <a:ext cx="0" cy="0"/>
          <a:chOff x="0" y="0"/>
          <a:chExt cx="0" cy="0"/>
        </a:xfrm>
      </p:grpSpPr>
      <p:sp>
        <p:nvSpPr>
          <p:cNvPr id="5" name="TextBox 4"/>
          <p:cNvSpPr txBox="1"/>
          <p:nvPr/>
        </p:nvSpPr>
        <p:spPr>
          <a:xfrm>
            <a:off x="4114800" y="2958737"/>
            <a:ext cx="184731" cy="369332"/>
          </a:xfrm>
          <a:prstGeom prst="rect">
            <a:avLst/>
          </a:prstGeom>
          <a:noFill/>
        </p:spPr>
        <p:txBody>
          <a:bodyPr wrap="none" rtlCol="0">
            <a:spAutoFit/>
          </a:bodyPr>
          <a:lstStyle/>
          <a:p>
            <a:endParaRPr lang="ru-RU" dirty="0"/>
          </a:p>
        </p:txBody>
      </p:sp>
      <p:sp>
        <p:nvSpPr>
          <p:cNvPr id="2" name="Половина рамки 1"/>
          <p:cNvSpPr/>
          <p:nvPr/>
        </p:nvSpPr>
        <p:spPr>
          <a:xfrm>
            <a:off x="0" y="25841"/>
            <a:ext cx="9144000" cy="1890992"/>
          </a:xfrm>
          <a:prstGeom prst="halfFrame">
            <a:avLst/>
          </a:prstGeom>
          <a:solidFill>
            <a:srgbClr val="FF0000"/>
          </a:solidFill>
          <a:scene3d>
            <a:camera prst="orthographicFront"/>
            <a:lightRig rig="threePt" dir="t"/>
          </a:scene3d>
          <a:sp3d>
            <a:bevelT w="660400" h="6604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Блок-схема: альтернативный процесс 3"/>
          <p:cNvSpPr/>
          <p:nvPr/>
        </p:nvSpPr>
        <p:spPr>
          <a:xfrm>
            <a:off x="683568" y="768962"/>
            <a:ext cx="8352928" cy="5972405"/>
          </a:xfrm>
          <a:prstGeom prst="flowChartAlternateProcess">
            <a:avLst/>
          </a:prstGeom>
          <a:solidFill>
            <a:schemeClr val="accent2">
              <a:lumMod val="40000"/>
              <a:lumOff val="60000"/>
            </a:schemeClr>
          </a:solidFill>
          <a:ln>
            <a:solidFill>
              <a:srgbClr val="002060"/>
            </a:solidFill>
          </a:ln>
          <a:scene3d>
            <a:camera prst="orthographicFront"/>
            <a:lightRig rig="threePt" dir="t"/>
          </a:scene3d>
          <a:sp3d>
            <a:bevelT w="698500" h="698500"/>
            <a:bevelB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rgbClr val="002060"/>
                </a:solidFill>
                <a:latin typeface="Times New Roman" pitchFamily="18" charset="0"/>
                <a:cs typeface="Times New Roman" pitchFamily="18" charset="0"/>
              </a:rPr>
              <a:t>Aholishunoslikning geografik tuzilishi-bu aholini xilma-xil ob’ektlar, siyosiy-ma’muriy, iqtisodiy va boshqa regionlar, shahar va qishloq joylar, turli tip va o’lchamdagi aholi punktlari bo’yicha taqsimlanishini izohlash va hisobga olishdir. Aholishunoslikning geografik tuzilishi termini kamdan-kam hollarda ishlatiladi, uni odatda, demogeografik jarayonlar, deb yuritiladi hamda faqat oddiy statistik ma’lumotnomalarda keltiriladi. </a:t>
            </a:r>
            <a:endParaRPr lang="ru-RU"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81736163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shingle">
          <a:fgClr>
            <a:schemeClr val="accent1"/>
          </a:fgClr>
          <a:bgClr>
            <a:schemeClr val="bg1"/>
          </a:bgClr>
        </a:pattFill>
        <a:effectLst/>
      </p:bgPr>
    </p:bg>
    <p:spTree>
      <p:nvGrpSpPr>
        <p:cNvPr id="1" name=""/>
        <p:cNvGrpSpPr/>
        <p:nvPr/>
      </p:nvGrpSpPr>
      <p:grpSpPr>
        <a:xfrm>
          <a:off x="0" y="0"/>
          <a:ext cx="0" cy="0"/>
          <a:chOff x="0" y="0"/>
          <a:chExt cx="0" cy="0"/>
        </a:xfrm>
      </p:grpSpPr>
      <p:sp>
        <p:nvSpPr>
          <p:cNvPr id="5" name="TextBox 4"/>
          <p:cNvSpPr txBox="1"/>
          <p:nvPr/>
        </p:nvSpPr>
        <p:spPr>
          <a:xfrm>
            <a:off x="4114800" y="2958737"/>
            <a:ext cx="184731" cy="369332"/>
          </a:xfrm>
          <a:prstGeom prst="rect">
            <a:avLst/>
          </a:prstGeom>
          <a:noFill/>
        </p:spPr>
        <p:txBody>
          <a:bodyPr wrap="none" rtlCol="0">
            <a:spAutoFit/>
          </a:bodyPr>
          <a:lstStyle/>
          <a:p>
            <a:endParaRPr lang="ru-RU" dirty="0"/>
          </a:p>
        </p:txBody>
      </p:sp>
      <p:sp>
        <p:nvSpPr>
          <p:cNvPr id="3" name="Солнце 2"/>
          <p:cNvSpPr/>
          <p:nvPr/>
        </p:nvSpPr>
        <p:spPr>
          <a:xfrm>
            <a:off x="0" y="116632"/>
            <a:ext cx="1331640" cy="1224136"/>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Облако 3"/>
          <p:cNvSpPr/>
          <p:nvPr/>
        </p:nvSpPr>
        <p:spPr>
          <a:xfrm>
            <a:off x="20406" y="116632"/>
            <a:ext cx="8964488" cy="6552728"/>
          </a:xfrm>
          <a:prstGeom prst="cloud">
            <a:avLst/>
          </a:prstGeom>
          <a:solidFill>
            <a:schemeClr val="tx2">
              <a:lumMod val="60000"/>
              <a:lumOff val="40000"/>
            </a:schemeClr>
          </a:solidFill>
          <a:scene3d>
            <a:camera prst="orthographicFront"/>
            <a:lightRig rig="threePt" dir="t"/>
          </a:scene3d>
          <a:sp3d>
            <a:bevelT w="558800" h="558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chemeClr val="tx1"/>
                </a:solidFill>
                <a:latin typeface="Times New Roman" pitchFamily="18" charset="0"/>
                <a:cs typeface="Times New Roman" pitchFamily="18" charset="0"/>
              </a:rPr>
              <a:t>Regional demografiya tahlilisiz aholi bandligi, ijtimoiy infratuzilma tarmoqlari rivojlanishidagi asosiy muammolar yakuni, u yoki bu regionda demotakror barpo bo’lish jarayonini optimallashtirish, tabiiy ko’payish va tug’ilish qanday darajada bo’lishi kerakligini baholab bo’lmaydi. Umumiy demografiyadan farqli ravishda, regional demografiya bir butun hududning ma’lum bir qismi, kichik hududlar, ma’muriy-hududiy birliklar aholisini tadqiq etadi.</a:t>
            </a:r>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6783780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smCheck">
          <a:fgClr>
            <a:schemeClr val="accent1"/>
          </a:fgClr>
          <a:bgClr>
            <a:schemeClr val="bg1"/>
          </a:bgClr>
        </a:pattFill>
        <a:effectLst/>
      </p:bgPr>
    </p:bg>
    <p:spTree>
      <p:nvGrpSpPr>
        <p:cNvPr id="1" name=""/>
        <p:cNvGrpSpPr/>
        <p:nvPr/>
      </p:nvGrpSpPr>
      <p:grpSpPr>
        <a:xfrm>
          <a:off x="0" y="0"/>
          <a:ext cx="0" cy="0"/>
          <a:chOff x="0" y="0"/>
          <a:chExt cx="0" cy="0"/>
        </a:xfrm>
      </p:grpSpPr>
      <p:sp>
        <p:nvSpPr>
          <p:cNvPr id="5" name="TextBox 4"/>
          <p:cNvSpPr txBox="1"/>
          <p:nvPr/>
        </p:nvSpPr>
        <p:spPr>
          <a:xfrm>
            <a:off x="4114800" y="2958737"/>
            <a:ext cx="184731" cy="369332"/>
          </a:xfrm>
          <a:prstGeom prst="rect">
            <a:avLst/>
          </a:prstGeom>
          <a:noFill/>
        </p:spPr>
        <p:txBody>
          <a:bodyPr wrap="none" rtlCol="0">
            <a:spAutoFit/>
          </a:bodyPr>
          <a:lstStyle/>
          <a:p>
            <a:endParaRPr lang="ru-RU" dirty="0"/>
          </a:p>
        </p:txBody>
      </p:sp>
      <p:sp>
        <p:nvSpPr>
          <p:cNvPr id="2" name="Рамка 1"/>
          <p:cNvSpPr/>
          <p:nvPr/>
        </p:nvSpPr>
        <p:spPr>
          <a:xfrm>
            <a:off x="323527" y="260648"/>
            <a:ext cx="8405179" cy="6264696"/>
          </a:xfrm>
          <a:prstGeom prst="frame">
            <a:avLst/>
          </a:prstGeom>
          <a:solidFill>
            <a:srgbClr val="934ACA"/>
          </a:solidFill>
          <a:scene3d>
            <a:camera prst="orthographicFront"/>
            <a:lightRig rig="threePt" dir="t"/>
          </a:scene3d>
          <a:sp3d>
            <a:bevelT w="552450" h="5588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4" name="Прямоугольник 3"/>
          <p:cNvSpPr/>
          <p:nvPr/>
        </p:nvSpPr>
        <p:spPr>
          <a:xfrm>
            <a:off x="1115616" y="1052736"/>
            <a:ext cx="6840760" cy="4752528"/>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chemeClr val="tx1"/>
                </a:solidFill>
                <a:latin typeface="Times New Roman" pitchFamily="18" charset="0"/>
                <a:cs typeface="Times New Roman" pitchFamily="18" charset="0"/>
              </a:rPr>
              <a:t>Ko’pgina adabiyotlarda regional demografiyani demografiyaning amaliy masalalarini echishga yo’naltirilgan blokiga kiritiladi va bu blokdagi barcha fanlarda bevosita demografiyaga tegishli amaliy masalalar echish nazarda tutiladi. Bunda regional demografiya va geodemografiya alohida-alohida bloklarda joylashgan, ya’ni geodemografiya demografiyaning ikkinchi, ob’ekt-predmetni tadqiq etishga yo’naltirilgan fanlar bloki qatoriga qo’shilgan. </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32667584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pct50">
          <a:fgClr>
            <a:schemeClr val="accent1"/>
          </a:fgClr>
          <a:bgClr>
            <a:schemeClr val="bg1"/>
          </a:bgClr>
        </a:pattFill>
        <a:effectLst/>
      </p:bgPr>
    </p:bg>
    <p:spTree>
      <p:nvGrpSpPr>
        <p:cNvPr id="1" name=""/>
        <p:cNvGrpSpPr/>
        <p:nvPr/>
      </p:nvGrpSpPr>
      <p:grpSpPr>
        <a:xfrm>
          <a:off x="0" y="0"/>
          <a:ext cx="0" cy="0"/>
          <a:chOff x="0" y="0"/>
          <a:chExt cx="0" cy="0"/>
        </a:xfrm>
      </p:grpSpPr>
      <p:sp>
        <p:nvSpPr>
          <p:cNvPr id="5" name="TextBox 4"/>
          <p:cNvSpPr txBox="1"/>
          <p:nvPr/>
        </p:nvSpPr>
        <p:spPr>
          <a:xfrm>
            <a:off x="4114800" y="2958737"/>
            <a:ext cx="184731" cy="369332"/>
          </a:xfrm>
          <a:prstGeom prst="rect">
            <a:avLst/>
          </a:prstGeom>
          <a:noFill/>
        </p:spPr>
        <p:txBody>
          <a:bodyPr wrap="none" rtlCol="0">
            <a:spAutoFit/>
          </a:bodyPr>
          <a:lstStyle/>
          <a:p>
            <a:endParaRPr lang="ru-RU" dirty="0"/>
          </a:p>
        </p:txBody>
      </p:sp>
      <p:sp>
        <p:nvSpPr>
          <p:cNvPr id="2" name="Блок-схема: несколько документов 1"/>
          <p:cNvSpPr/>
          <p:nvPr/>
        </p:nvSpPr>
        <p:spPr>
          <a:xfrm>
            <a:off x="107504" y="5680"/>
            <a:ext cx="9036496" cy="7023720"/>
          </a:xfrm>
          <a:prstGeom prst="flowChartMultidocument">
            <a:avLst/>
          </a:prstGeom>
          <a:solidFill>
            <a:srgbClr val="F09CF0"/>
          </a:solidFill>
          <a:effectLst>
            <a:outerShdw blurRad="50800" dist="50800" dir="5400000" algn="ctr" rotWithShape="0">
              <a:schemeClr val="accent1">
                <a:lumMod val="60000"/>
                <a:lumOff val="40000"/>
              </a:schemeClr>
            </a:outerShdw>
          </a:effectLst>
          <a:scene3d>
            <a:camera prst="orthographicFront"/>
            <a:lightRig rig="threePt" dir="t"/>
          </a:scene3d>
          <a:sp3d>
            <a:bevelT w="444500" h="4445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chemeClr val="tx1">
                    <a:lumMod val="85000"/>
                    <a:lumOff val="15000"/>
                  </a:schemeClr>
                </a:solidFill>
                <a:latin typeface="Times New Roman" pitchFamily="18" charset="0"/>
                <a:cs typeface="Times New Roman" pitchFamily="18" charset="0"/>
              </a:rPr>
              <a:t>. Umuman olganda, regional demografiyani fanlar oralig’idagi yo’nalish sifatida qarash unchalik to’g’ri emas. Chunki, bunda aholi takror barpo bo’lish xususiyatlari, uning rivojlanish qonuniyatlari, u yoki bu mintaqadagi tadqiqotlar negizida aholi rivojlanishi va joylanishidagi hududiy muammolarni (bandlik, uy-joy, oziq-ovqat va b.) hal etish, aholining kelajak takror barpo bo’lish jarayonlarini baholash imkoni paydo bo’ladi.</a:t>
            </a:r>
            <a:endParaRPr lang="ru-RU" sz="2400" dirty="0">
              <a:solidFill>
                <a:schemeClr val="tx1">
                  <a:lumMod val="85000"/>
                  <a:lumOff val="15000"/>
                </a:schemeClr>
              </a:solidFill>
              <a:latin typeface="Times New Roman" pitchFamily="18" charset="0"/>
              <a:cs typeface="Times New Roman" pitchFamily="18" charset="0"/>
            </a:endParaRPr>
          </a:p>
          <a:p>
            <a:pPr algn="ctr"/>
            <a:r>
              <a:rPr lang="uz-Cyrl-UZ" sz="2400" dirty="0">
                <a:solidFill>
                  <a:schemeClr val="tx1">
                    <a:lumMod val="85000"/>
                    <a:lumOff val="15000"/>
                  </a:schemeClr>
                </a:solidFill>
                <a:latin typeface="Times New Roman" pitchFamily="18" charset="0"/>
                <a:cs typeface="Times New Roman" pitchFamily="18" charset="0"/>
              </a:rPr>
              <a:t>Regional demografiya ijtimoiy-tarixiy sharoitga ko’ra, demografik jarayonlarning hududiy farqlarini, sabab va qonuniyatlarini qamrab olishda namoyon bo’ladi</a:t>
            </a:r>
            <a:r>
              <a:rPr lang="uz-Cyrl-UZ" sz="2400" dirty="0" smtClean="0">
                <a:solidFill>
                  <a:schemeClr val="tx1">
                    <a:lumMod val="85000"/>
                    <a:lumOff val="15000"/>
                  </a:schemeClr>
                </a:solidFill>
                <a:latin typeface="Times New Roman" pitchFamily="18" charset="0"/>
                <a:cs typeface="Times New Roman" pitchFamily="18" charset="0"/>
              </a:rPr>
              <a:t>.</a:t>
            </a:r>
            <a:endParaRPr lang="en-US" sz="2400" dirty="0" smtClean="0">
              <a:solidFill>
                <a:schemeClr val="tx1">
                  <a:lumMod val="85000"/>
                  <a:lumOff val="15000"/>
                </a:schemeClr>
              </a:solidFill>
              <a:latin typeface="Times New Roman" pitchFamily="18" charset="0"/>
              <a:cs typeface="Times New Roman" pitchFamily="18" charset="0"/>
            </a:endParaRPr>
          </a:p>
          <a:p>
            <a:pPr algn="ctr"/>
            <a:endParaRPr lang="en-US" sz="2400" dirty="0" smtClean="0">
              <a:solidFill>
                <a:schemeClr val="tx1">
                  <a:lumMod val="85000"/>
                  <a:lumOff val="15000"/>
                </a:schemeClr>
              </a:solidFill>
              <a:latin typeface="Times New Roman" pitchFamily="18" charset="0"/>
              <a:cs typeface="Times New Roman" pitchFamily="18" charset="0"/>
            </a:endParaRPr>
          </a:p>
          <a:p>
            <a:pPr algn="ctr"/>
            <a:r>
              <a:rPr lang="uz-Cyrl-UZ" sz="2400" dirty="0" smtClean="0">
                <a:solidFill>
                  <a:schemeClr val="tx1">
                    <a:lumMod val="85000"/>
                    <a:lumOff val="15000"/>
                  </a:schemeClr>
                </a:solidFill>
                <a:latin typeface="Times New Roman" pitchFamily="18" charset="0"/>
                <a:cs typeface="Times New Roman" pitchFamily="18" charset="0"/>
              </a:rPr>
              <a:t> </a:t>
            </a:r>
            <a:endParaRPr lang="ru-RU" sz="2400" dirty="0">
              <a:solidFill>
                <a:schemeClr val="tx1">
                  <a:lumMod val="85000"/>
                  <a:lumOff val="1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42371431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pct10">
          <a:fgClr>
            <a:srgbClr val="F09CF0"/>
          </a:fgClr>
          <a:bgClr>
            <a:schemeClr val="bg1"/>
          </a:bgClr>
        </a:pattFill>
        <a:effectLst/>
      </p:bgPr>
    </p:bg>
    <p:spTree>
      <p:nvGrpSpPr>
        <p:cNvPr id="1" name=""/>
        <p:cNvGrpSpPr/>
        <p:nvPr/>
      </p:nvGrpSpPr>
      <p:grpSpPr>
        <a:xfrm>
          <a:off x="0" y="0"/>
          <a:ext cx="0" cy="0"/>
          <a:chOff x="0" y="0"/>
          <a:chExt cx="0" cy="0"/>
        </a:xfrm>
      </p:grpSpPr>
      <p:sp>
        <p:nvSpPr>
          <p:cNvPr id="5" name="TextBox 4"/>
          <p:cNvSpPr txBox="1"/>
          <p:nvPr/>
        </p:nvSpPr>
        <p:spPr>
          <a:xfrm>
            <a:off x="4007260" y="3102753"/>
            <a:ext cx="205644" cy="338554"/>
          </a:xfrm>
          <a:prstGeom prst="rect">
            <a:avLst/>
          </a:prstGeom>
          <a:blipFill>
            <a:blip r:embed="rId2"/>
            <a:tile tx="0" ty="0" sx="100000" sy="100000" flip="none" algn="tl"/>
          </a:blipFill>
        </p:spPr>
        <p:txBody>
          <a:bodyPr wrap="square" rtlCol="0">
            <a:spAutoFit/>
          </a:bodyPr>
          <a:lstStyle/>
          <a:p>
            <a:endParaRPr lang="ru-RU" sz="1600" dirty="0"/>
          </a:p>
        </p:txBody>
      </p:sp>
      <p:sp>
        <p:nvSpPr>
          <p:cNvPr id="2" name="Скругленный прямоугольник 1"/>
          <p:cNvSpPr/>
          <p:nvPr/>
        </p:nvSpPr>
        <p:spPr>
          <a:xfrm>
            <a:off x="71972" y="116632"/>
            <a:ext cx="4248472" cy="6552728"/>
          </a:xfrm>
          <a:prstGeom prst="roundRect">
            <a:avLst/>
          </a:prstGeom>
          <a:blipFill>
            <a:blip r:embed="rId2"/>
            <a:tile tx="0" ty="0" sx="100000" sy="100000" flip="none" algn="tl"/>
          </a:blipFill>
          <a:scene3d>
            <a:camera prst="orthographicFront"/>
            <a:lightRig rig="threePt" dir="t"/>
          </a:scene3d>
          <a:sp3d>
            <a:bevelT w="558800" h="55880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chemeClr val="tx1">
                    <a:lumMod val="95000"/>
                    <a:lumOff val="5000"/>
                  </a:schemeClr>
                </a:solidFill>
                <a:latin typeface="Times New Roman" pitchFamily="18" charset="0"/>
                <a:cs typeface="Times New Roman" pitchFamily="18" charset="0"/>
              </a:rPr>
              <a:t>Regional demografiya aholining demografik fikrlashi, demografik xulqi, madaniyati shakllanishi hamda demografik rivojlanishida demografik guruhlar, hududlar xususiyatlari va ularning mamlakat demografik vaziyatiga ta’sirini birgalikda o’rganadi. </a:t>
            </a:r>
            <a:r>
              <a:rPr lang="en-US" sz="2000" dirty="0" err="1">
                <a:solidFill>
                  <a:schemeClr val="tx1">
                    <a:lumMod val="95000"/>
                    <a:lumOff val="5000"/>
                  </a:schemeClr>
                </a:solidFill>
                <a:latin typeface="Times New Roman" pitchFamily="18" charset="0"/>
                <a:cs typeface="Times New Roman" pitchFamily="18" charset="0"/>
              </a:rPr>
              <a:t>Binobarin</a:t>
            </a:r>
            <a:r>
              <a:rPr lang="en-US" sz="2000" dirty="0">
                <a:solidFill>
                  <a:schemeClr val="tx1">
                    <a:lumMod val="95000"/>
                    <a:lumOff val="5000"/>
                  </a:schemeClr>
                </a:solidFill>
                <a:latin typeface="Times New Roman" pitchFamily="18" charset="0"/>
                <a:cs typeface="Times New Roman" pitchFamily="18" charset="0"/>
              </a:rPr>
              <a:t>, regional </a:t>
            </a:r>
            <a:r>
              <a:rPr lang="en-US" sz="2000" dirty="0" err="1">
                <a:solidFill>
                  <a:schemeClr val="tx1">
                    <a:lumMod val="95000"/>
                    <a:lumOff val="5000"/>
                  </a:schemeClr>
                </a:solidFill>
                <a:latin typeface="Times New Roman" pitchFamily="18" charset="0"/>
                <a:cs typeface="Times New Roman" pitchFamily="18" charset="0"/>
              </a:rPr>
              <a:t>demografiya</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amalda</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mamlakatlar</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demografik</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vaziyatining</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o’zgarishini</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makon</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va</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zamonda</a:t>
            </a:r>
            <a:r>
              <a:rPr lang="en-US" sz="2000" dirty="0">
                <a:solidFill>
                  <a:schemeClr val="tx1">
                    <a:lumMod val="95000"/>
                    <a:lumOff val="5000"/>
                  </a:schemeClr>
                </a:solidFill>
                <a:latin typeface="Times New Roman" pitchFamily="18" charset="0"/>
                <a:cs typeface="Times New Roman" pitchFamily="18" charset="0"/>
              </a:rPr>
              <a:t> </a:t>
            </a:r>
            <a:r>
              <a:rPr lang="en-US" sz="2000" dirty="0" err="1" smtClean="0">
                <a:solidFill>
                  <a:schemeClr val="tx1">
                    <a:lumMod val="95000"/>
                    <a:lumOff val="5000"/>
                  </a:schemeClr>
                </a:solidFill>
                <a:latin typeface="Times New Roman" pitchFamily="18" charset="0"/>
                <a:cs typeface="Times New Roman" pitchFamily="18" charset="0"/>
              </a:rPr>
              <a:t>ifodalaydi</a:t>
            </a:r>
            <a:endParaRPr lang="ru-RU" sz="2000" dirty="0">
              <a:solidFill>
                <a:schemeClr val="tx1">
                  <a:lumMod val="95000"/>
                  <a:lumOff val="5000"/>
                </a:schemeClr>
              </a:solidFill>
              <a:latin typeface="Times New Roman" pitchFamily="18" charset="0"/>
              <a:cs typeface="Times New Roman" pitchFamily="18" charset="0"/>
            </a:endParaRPr>
          </a:p>
        </p:txBody>
      </p:sp>
      <p:sp>
        <p:nvSpPr>
          <p:cNvPr id="4" name="Скругленный прямоугольник 3"/>
          <p:cNvSpPr/>
          <p:nvPr/>
        </p:nvSpPr>
        <p:spPr>
          <a:xfrm>
            <a:off x="4752492" y="116632"/>
            <a:ext cx="4248472" cy="6552728"/>
          </a:xfrm>
          <a:prstGeom prst="roundRect">
            <a:avLst/>
          </a:prstGeom>
          <a:blipFill>
            <a:blip r:embed="rId2"/>
            <a:tile tx="0" ty="0" sx="100000" sy="100000" flip="none" algn="tl"/>
          </a:blipFill>
          <a:scene3d>
            <a:camera prst="orthographicFront"/>
            <a:lightRig rig="threePt" dir="t"/>
          </a:scene3d>
          <a:sp3d>
            <a:bevelT w="558800" h="558800"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smtClean="0">
                <a:solidFill>
                  <a:schemeClr val="tx1">
                    <a:lumMod val="95000"/>
                    <a:lumOff val="5000"/>
                  </a:schemeClr>
                </a:solidFill>
                <a:latin typeface="Times New Roman" pitchFamily="18" charset="0"/>
                <a:cs typeface="Times New Roman" pitchFamily="18" charset="0"/>
              </a:rPr>
              <a:t>Holbuki</a:t>
            </a:r>
            <a:r>
              <a:rPr lang="en-US" sz="2000" dirty="0">
                <a:solidFill>
                  <a:schemeClr val="tx1">
                    <a:lumMod val="95000"/>
                    <a:lumOff val="5000"/>
                  </a:schemeClr>
                </a:solidFill>
                <a:latin typeface="Times New Roman" pitchFamily="18" charset="0"/>
                <a:cs typeface="Times New Roman" pitchFamily="18" charset="0"/>
              </a:rPr>
              <a:t>, regional </a:t>
            </a:r>
            <a:r>
              <a:rPr lang="en-US" sz="2000" dirty="0" err="1">
                <a:solidFill>
                  <a:schemeClr val="tx1">
                    <a:lumMod val="95000"/>
                    <a:lumOff val="5000"/>
                  </a:schemeClr>
                </a:solidFill>
                <a:latin typeface="Times New Roman" pitchFamily="18" charset="0"/>
                <a:cs typeface="Times New Roman" pitchFamily="18" charset="0"/>
              </a:rPr>
              <a:t>demografik</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vaziyat</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umumiy</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demografik</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vaziyatning</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poydevori</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va</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tarkibiy</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qismi</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ekanligini</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hisobga</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olsak</a:t>
            </a:r>
            <a:r>
              <a:rPr lang="en-US" sz="2000" dirty="0">
                <a:solidFill>
                  <a:schemeClr val="tx1">
                    <a:lumMod val="95000"/>
                    <a:lumOff val="5000"/>
                  </a:schemeClr>
                </a:solidFill>
                <a:latin typeface="Times New Roman" pitchFamily="18" charset="0"/>
                <a:cs typeface="Times New Roman" pitchFamily="18" charset="0"/>
              </a:rPr>
              <a:t>, regional </a:t>
            </a:r>
            <a:r>
              <a:rPr lang="en-US" sz="2000" dirty="0" err="1">
                <a:solidFill>
                  <a:schemeClr val="tx1">
                    <a:lumMod val="95000"/>
                    <a:lumOff val="5000"/>
                  </a:schemeClr>
                </a:solidFill>
                <a:latin typeface="Times New Roman" pitchFamily="18" charset="0"/>
                <a:cs typeface="Times New Roman" pitchFamily="18" charset="0"/>
              </a:rPr>
              <a:t>demografiyaning</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roli</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va</a:t>
            </a:r>
            <a:r>
              <a:rPr lang="en-US" sz="2000" dirty="0">
                <a:solidFill>
                  <a:schemeClr val="tx1">
                    <a:lumMod val="95000"/>
                    <a:lumOff val="5000"/>
                  </a:schemeClr>
                </a:solidFill>
                <a:latin typeface="Times New Roman" pitchFamily="18" charset="0"/>
                <a:cs typeface="Times New Roman" pitchFamily="18" charset="0"/>
              </a:rPr>
              <a:t> </a:t>
            </a:r>
            <a:r>
              <a:rPr lang="en-US" sz="2000" dirty="0" err="1">
                <a:solidFill>
                  <a:schemeClr val="tx1">
                    <a:lumMod val="95000"/>
                    <a:lumOff val="5000"/>
                  </a:schemeClr>
                </a:solidFill>
                <a:latin typeface="Times New Roman" pitchFamily="18" charset="0"/>
                <a:cs typeface="Times New Roman" pitchFamily="18" charset="0"/>
              </a:rPr>
              <a:t>ahamiyati</a:t>
            </a:r>
            <a:r>
              <a:rPr lang="en-US" sz="2000" dirty="0">
                <a:solidFill>
                  <a:schemeClr val="tx1">
                    <a:lumMod val="95000"/>
                    <a:lumOff val="5000"/>
                  </a:schemeClr>
                </a:solidFill>
                <a:latin typeface="Times New Roman" pitchFamily="18" charset="0"/>
                <a:cs typeface="Times New Roman" pitchFamily="18" charset="0"/>
              </a:rPr>
              <a:t> </a:t>
            </a:r>
            <a:r>
              <a:rPr lang="uz-Cyrl-UZ" sz="2000" dirty="0">
                <a:solidFill>
                  <a:schemeClr val="tx1">
                    <a:lumMod val="95000"/>
                    <a:lumOff val="5000"/>
                  </a:schemeClr>
                </a:solidFill>
                <a:latin typeface="Times New Roman" pitchFamily="18" charset="0"/>
                <a:cs typeface="Times New Roman" pitchFamily="18" charset="0"/>
              </a:rPr>
              <a:t>yanada ortadi</a:t>
            </a:r>
            <a:r>
              <a:rPr lang="en-US" sz="2000" dirty="0">
                <a:solidFill>
                  <a:schemeClr val="tx1">
                    <a:lumMod val="95000"/>
                    <a:lumOff val="5000"/>
                  </a:schemeClr>
                </a:solidFill>
                <a:latin typeface="Times New Roman" pitchFamily="18" charset="0"/>
                <a:cs typeface="Times New Roman" pitchFamily="18" charset="0"/>
              </a:rPr>
              <a:t>.</a:t>
            </a:r>
            <a:endParaRPr lang="ru-RU" sz="2000" dirty="0">
              <a:solidFill>
                <a:schemeClr val="tx1">
                  <a:lumMod val="95000"/>
                  <a:lumOff val="5000"/>
                </a:schemeClr>
              </a:solidFill>
              <a:latin typeface="Times New Roman" pitchFamily="18" charset="0"/>
              <a:cs typeface="Times New Roman" pitchFamily="18" charset="0"/>
            </a:endParaRPr>
          </a:p>
          <a:p>
            <a:pPr algn="ctr"/>
            <a:r>
              <a:rPr lang="uz-Cyrl-UZ" sz="2000" dirty="0">
                <a:solidFill>
                  <a:schemeClr val="tx1">
                    <a:lumMod val="95000"/>
                    <a:lumOff val="5000"/>
                  </a:schemeClr>
                </a:solidFill>
                <a:latin typeface="Times New Roman" pitchFamily="18" charset="0"/>
                <a:cs typeface="Times New Roman" pitchFamily="18" charset="0"/>
              </a:rPr>
              <a:t>Keng qamrovli demografik fanlar tizimida geodemografiya, demogeografiya va regional demografiya demografiyaning muhim nazariy va amaliy masalalarini hal etishga yordam beradi. </a:t>
            </a:r>
            <a:endParaRPr lang="ru-RU" sz="2000" dirty="0">
              <a:solidFill>
                <a:schemeClr val="tx1">
                  <a:lumMod val="95000"/>
                  <a:lumOff val="5000"/>
                </a:schemeClr>
              </a:solidFill>
              <a:latin typeface="Times New Roman" pitchFamily="18" charset="0"/>
              <a:cs typeface="Times New Roman" pitchFamily="18" charset="0"/>
            </a:endParaRPr>
          </a:p>
          <a:p>
            <a:pPr algn="ctr"/>
            <a:endParaRPr lang="ru-RU" sz="2000" dirty="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78425110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0" y="0"/>
            <a:ext cx="9144000" cy="6858000"/>
          </a:xfrm>
          <a:prstGeom prst="rect">
            <a:avLst/>
          </a:prstGeom>
          <a:pattFill prst="solidDmn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Капля 3"/>
          <p:cNvSpPr/>
          <p:nvPr/>
        </p:nvSpPr>
        <p:spPr>
          <a:xfrm>
            <a:off x="179512" y="908720"/>
            <a:ext cx="8640960" cy="5112568"/>
          </a:xfrm>
          <a:prstGeom prst="teardrop">
            <a:avLst>
              <a:gd name="adj" fmla="val 104417"/>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0800000" scaled="1"/>
            <a:tileRect/>
          </a:gradFill>
          <a:effectLst>
            <a:glow rad="228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rgbClr val="FF0000"/>
                </a:solidFill>
              </a:rPr>
              <a:t>E’TIBORINGIZ UCHUN RAXMAT</a:t>
            </a:r>
            <a:endParaRPr lang="ru-RU" sz="4400" dirty="0">
              <a:solidFill>
                <a:srgbClr val="FF0000"/>
              </a:solidFill>
            </a:endParaRPr>
          </a:p>
        </p:txBody>
      </p:sp>
    </p:spTree>
    <p:extLst>
      <p:ext uri="{BB962C8B-B14F-4D97-AF65-F5344CB8AC3E}">
        <p14:creationId xmlns:p14="http://schemas.microsoft.com/office/powerpoint/2010/main" val="383647153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679</TotalTime>
  <Words>1516</Words>
  <Application>Microsoft Office PowerPoint</Application>
  <PresentationFormat>Экран (4:3)</PresentationFormat>
  <Paragraphs>50</Paragraphs>
  <Slides>26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26</vt:i4>
      </vt:variant>
    </vt:vector>
  </HeadingPairs>
  <TitlesOfParts>
    <vt:vector size="31" baseType="lpstr">
      <vt:lpstr>Calibri</vt:lpstr>
      <vt:lpstr>Constantia</vt:lpstr>
      <vt:lpstr>Times New Roman</vt:lpstr>
      <vt:lpstr>Wingdings 2</vt:lpstr>
      <vt:lpstr>Поток</vt:lpstr>
      <vt:lpstr>               MAVZU: Geodemografiya va Demogeografiya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Захириддин Мухаммад Бобур номидаги Андижон давлат университети табиий фанлар факулети 1-боскич талабаси Урайимова Муштарийбонунинг геоинформатика фанидан   ижодий иши</dc:title>
  <cp:lastModifiedBy>Hewlett-Packard Company</cp:lastModifiedBy>
  <cp:revision>71</cp:revision>
  <dcterms:modified xsi:type="dcterms:W3CDTF">2019-05-18T04:08:58Z</dcterms:modified>
</cp:coreProperties>
</file>