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14" r:id="rId2"/>
  </p:sldMasterIdLst>
  <p:notesMasterIdLst>
    <p:notesMasterId r:id="rId28"/>
  </p:notesMasterIdLst>
  <p:sldIdLst>
    <p:sldId id="257" r:id="rId3"/>
    <p:sldId id="289" r:id="rId4"/>
    <p:sldId id="290" r:id="rId5"/>
    <p:sldId id="292" r:id="rId6"/>
    <p:sldId id="293" r:id="rId7"/>
    <p:sldId id="294" r:id="rId8"/>
    <p:sldId id="295" r:id="rId9"/>
    <p:sldId id="296" r:id="rId10"/>
    <p:sldId id="297" r:id="rId11"/>
    <p:sldId id="298" r:id="rId12"/>
    <p:sldId id="284" r:id="rId13"/>
    <p:sldId id="278" r:id="rId14"/>
    <p:sldId id="300" r:id="rId15"/>
    <p:sldId id="301" r:id="rId16"/>
    <p:sldId id="302" r:id="rId17"/>
    <p:sldId id="308" r:id="rId18"/>
    <p:sldId id="312" r:id="rId19"/>
    <p:sldId id="311" r:id="rId20"/>
    <p:sldId id="310" r:id="rId21"/>
    <p:sldId id="309" r:id="rId22"/>
    <p:sldId id="303" r:id="rId23"/>
    <p:sldId id="305" r:id="rId24"/>
    <p:sldId id="306" r:id="rId25"/>
    <p:sldId id="307" r:id="rId26"/>
    <p:sldId id="287" r:id="rId2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831" autoAdjust="0"/>
    <p:restoredTop sz="94660"/>
  </p:normalViewPr>
  <p:slideViewPr>
    <p:cSldViewPr snapToGrid="0">
      <p:cViewPr varScale="1">
        <p:scale>
          <a:sx n="92" d="100"/>
          <a:sy n="92" d="100"/>
        </p:scale>
        <p:origin x="312" y="90"/>
      </p:cViewPr>
      <p:guideLst/>
    </p:cSldViewPr>
  </p:slideViewPr>
  <p:notesTextViewPr>
    <p:cViewPr>
      <p:scale>
        <a:sx n="1" d="1"/>
        <a:sy n="1" d="1"/>
      </p:scale>
      <p:origin x="0" y="0"/>
    </p:cViewPr>
  </p:notesTextViewPr>
  <p:sorterViewPr>
    <p:cViewPr>
      <p:scale>
        <a:sx n="100" d="100"/>
        <a:sy n="100" d="100"/>
      </p:scale>
      <p:origin x="0" y="-7932"/>
    </p:cViewPr>
  </p:sorterViewPr>
  <p:notesViewPr>
    <p:cSldViewPr snapToGrid="0">
      <p:cViewPr varScale="1">
        <p:scale>
          <a:sx n="57" d="100"/>
          <a:sy n="57" d="100"/>
        </p:scale>
        <p:origin x="1746" y="4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dirty="0"/>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D0D3E8-588F-4BF8-89DA-6FE927795ADD}" type="datetimeFigureOut">
              <a:rPr lang="ru-RU" smtClean="0"/>
              <a:t>18.05.2019</a:t>
            </a:fld>
            <a:endParaRPr lang="ru-RU" dirty="0"/>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dirty="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dirty="0"/>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D6AE11C-D419-4BA3-9CFB-E5F991D99AC6}" type="slidenum">
              <a:rPr lang="ru-RU" smtClean="0"/>
              <a:t>‹#›</a:t>
            </a:fld>
            <a:endParaRPr lang="ru-RU" dirty="0"/>
          </a:p>
        </p:txBody>
      </p:sp>
    </p:spTree>
    <p:extLst>
      <p:ext uri="{BB962C8B-B14F-4D97-AF65-F5344CB8AC3E}">
        <p14:creationId xmlns:p14="http://schemas.microsoft.com/office/powerpoint/2010/main" val="13759999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163581C7-D9D5-46CB-A231-6CFA47702050}" type="slidenum">
              <a:rPr lang="ru-RU" smtClean="0"/>
              <a:t>‹#›</a:t>
            </a:fld>
            <a:endParaRPr lang="ru-RU"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632963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303729125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163581C7-D9D5-46CB-A231-6CFA47702050}" type="slidenum">
              <a:rPr lang="ru-RU" smtClean="0"/>
              <a:t>‹#›</a:t>
            </a:fld>
            <a:endParaRPr lang="ru-RU"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5923128"/>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61296759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97280" y="2582334"/>
            <a:ext cx="4937760" cy="3378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217920" y="2582334"/>
            <a:ext cx="4937760" cy="3378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9" name="Slide Number Placeholder 8"/>
          <p:cNvSpPr>
            <a:spLocks noGrp="1"/>
          </p:cNvSpPr>
          <p:nvPr>
            <p:ph type="sldNum" sz="quarter" idx="12"/>
          </p:nvPr>
        </p:nvSpPr>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537259016"/>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17726877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dirty="0"/>
          </a:p>
        </p:txBody>
      </p:sp>
      <p:sp>
        <p:nvSpPr>
          <p:cNvPr id="9" name="Slide Number Placeholder 8"/>
          <p:cNvSpPr>
            <a:spLocks noGrp="1"/>
          </p:cNvSpPr>
          <p:nvPr>
            <p:ph type="sldNum" sz="quarter" idx="12"/>
          </p:nvPr>
        </p:nvSpPr>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77997050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577F4BD-3D4B-4510-A8EF-0B411DD3DA0B}" type="datetimeFigureOut">
              <a:rPr lang="ru-RU" smtClean="0"/>
              <a:t>18.05.2019</a:t>
            </a:fld>
            <a:endParaRPr lang="ru-RU"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ru-RU"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63581C7-D9D5-46CB-A231-6CFA47702050}" type="slidenum">
              <a:rPr lang="ru-RU" smtClean="0"/>
              <a:t>‹#›</a:t>
            </a:fld>
            <a:endParaRPr lang="ru-RU" dirty="0"/>
          </a:p>
        </p:txBody>
      </p:sp>
    </p:spTree>
    <p:extLst>
      <p:ext uri="{BB962C8B-B14F-4D97-AF65-F5344CB8AC3E}">
        <p14:creationId xmlns:p14="http://schemas.microsoft.com/office/powerpoint/2010/main" val="1182557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smtClean="0"/>
              <a:t>Вставка рисунка</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239889081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235767336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158865708"/>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106087100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679267121"/>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18293980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403886112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66380068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92486064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3" name="Footer Placeholder 2"/>
          <p:cNvSpPr>
            <a:spLocks noGrp="1"/>
          </p:cNvSpPr>
          <p:nvPr>
            <p:ph type="ftr" sz="quarter" idx="11"/>
          </p:nvPr>
        </p:nvSpPr>
        <p:spPr/>
        <p:txBody>
          <a:bodyPr/>
          <a:lstStyle/>
          <a:p>
            <a:endParaRPr lang="ru-RU"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114554168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199583325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dirty="0"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313353222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376201252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63581C7-D9D5-46CB-A231-6CFA47702050}" type="slidenum">
              <a:rPr lang="ru-RU" smtClean="0"/>
              <a:t>‹#›</a:t>
            </a:fld>
            <a:endParaRPr lang="ru-RU"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7665953"/>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2104198308"/>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63581C7-D9D5-46CB-A231-6CFA47702050}" type="slidenum">
              <a:rPr lang="ru-RU" smtClean="0"/>
              <a:t>‹#›</a:t>
            </a:fld>
            <a:endParaRPr lang="ru-RU"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70879247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2623988566"/>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1897847855"/>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577F4BD-3D4B-4510-A8EF-0B411DD3DA0B}" type="datetimeFigureOut">
              <a:rPr lang="ru-RU" smtClean="0"/>
              <a:t>18.05.2019</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63581C7-D9D5-46CB-A231-6CFA47702050}" type="slidenum">
              <a:rPr lang="ru-RU" smtClean="0"/>
              <a:t>‹#›</a:t>
            </a:fld>
            <a:endParaRPr lang="ru-RU" dirty="0"/>
          </a:p>
        </p:txBody>
      </p:sp>
    </p:spTree>
    <p:extLst>
      <p:ext uri="{BB962C8B-B14F-4D97-AF65-F5344CB8AC3E}">
        <p14:creationId xmlns:p14="http://schemas.microsoft.com/office/powerpoint/2010/main" val="418741783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577F4BD-3D4B-4510-A8EF-0B411DD3DA0B}" type="datetimeFigureOut">
              <a:rPr lang="ru-RU" smtClean="0"/>
              <a:t>18.05.2019</a:t>
            </a:fld>
            <a:endParaRPr lang="ru-RU"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63581C7-D9D5-46CB-A231-6CFA47702050}" type="slidenum">
              <a:rPr lang="ru-RU" smtClean="0"/>
              <a:t>‹#›</a:t>
            </a:fld>
            <a:endParaRPr lang="ru-RU"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16057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5577F4BD-3D4B-4510-A8EF-0B411DD3DA0B}" type="datetimeFigureOut">
              <a:rPr lang="ru-RU" smtClean="0"/>
              <a:t>18.05.2019</a:t>
            </a:fld>
            <a:endParaRPr lang="ru-RU"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163581C7-D9D5-46CB-A231-6CFA47702050}" type="slidenum">
              <a:rPr lang="ru-RU" smtClean="0"/>
              <a:t>‹#›</a:t>
            </a:fld>
            <a:endParaRPr lang="ru-RU" dirty="0"/>
          </a:p>
        </p:txBody>
      </p:sp>
    </p:spTree>
    <p:extLst>
      <p:ext uri="{BB962C8B-B14F-4D97-AF65-F5344CB8AC3E}">
        <p14:creationId xmlns:p14="http://schemas.microsoft.com/office/powerpoint/2010/main" val="2686296469"/>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Lst>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crazy.werd.ru/uploads/posts/2007-07-07/1183802346445514208_483f95bc93ce7af50c72e188dd64870e.jpg" TargetMode="External"/><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g"/><Relationship Id="rId1" Type="http://schemas.openxmlformats.org/officeDocument/2006/relationships/slideLayout" Target="../slideLayouts/slideLayout3.xml"/><Relationship Id="rId4" Type="http://schemas.openxmlformats.org/officeDocument/2006/relationships/image" Target="../media/image20.jpg"/></Relationships>
</file>

<file path=ppt/slides/_rels/slide1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1000" b="-21000"/>
          </a:stretch>
        </a:blipFill>
        <a:effectLst/>
      </p:bgPr>
    </p:bg>
    <p:spTree>
      <p:nvGrpSpPr>
        <p:cNvPr id="1" name=""/>
        <p:cNvGrpSpPr/>
        <p:nvPr/>
      </p:nvGrpSpPr>
      <p:grpSpPr>
        <a:xfrm>
          <a:off x="0" y="0"/>
          <a:ext cx="0" cy="0"/>
          <a:chOff x="0" y="0"/>
          <a:chExt cx="0" cy="0"/>
        </a:xfrm>
      </p:grpSpPr>
      <p:sp>
        <p:nvSpPr>
          <p:cNvPr id="3" name="Лента лицом вверх 2"/>
          <p:cNvSpPr/>
          <p:nvPr/>
        </p:nvSpPr>
        <p:spPr>
          <a:xfrm>
            <a:off x="70424" y="1093304"/>
            <a:ext cx="11807687" cy="3498574"/>
          </a:xfrm>
          <a:prstGeom prst="ribbon2">
            <a:avLst/>
          </a:prstGeom>
          <a:solidFill>
            <a:schemeClr val="accent1">
              <a:lumMod val="40000"/>
              <a:lumOff val="60000"/>
            </a:schemeClr>
          </a:solidFill>
        </p:spPr>
        <p:style>
          <a:lnRef idx="2">
            <a:schemeClr val="accent4"/>
          </a:lnRef>
          <a:fillRef idx="1">
            <a:schemeClr val="lt1"/>
          </a:fillRef>
          <a:effectRef idx="0">
            <a:schemeClr val="accent4"/>
          </a:effectRef>
          <a:fontRef idx="minor">
            <a:schemeClr val="dk1"/>
          </a:fontRef>
        </p:style>
        <p:txBody>
          <a:bodyPr rtlCol="0" anchor="ctr"/>
          <a:lstStyle/>
          <a:p>
            <a:pPr algn="ctr"/>
            <a:endParaRPr lang="ru-RU"/>
          </a:p>
        </p:txBody>
      </p:sp>
      <p:sp>
        <p:nvSpPr>
          <p:cNvPr id="4" name="Прямоугольник 3"/>
          <p:cNvSpPr/>
          <p:nvPr/>
        </p:nvSpPr>
        <p:spPr>
          <a:xfrm>
            <a:off x="3126503" y="1179833"/>
            <a:ext cx="5708400" cy="2369880"/>
          </a:xfrm>
          <a:prstGeom prst="rect">
            <a:avLst/>
          </a:prstGeom>
          <a:noFill/>
        </p:spPr>
        <p:txBody>
          <a:bodyPr wrap="square" lIns="91440" tIns="45720" rIns="91440" bIns="45720">
            <a:spAutoFit/>
          </a:bodyPr>
          <a:lstStyle/>
          <a:p>
            <a:pPr algn="ctr"/>
            <a:endParaRPr lang="en-US" sz="3200" b="1" dirty="0" smtClean="0">
              <a:ln w="12700">
                <a:solidFill>
                  <a:schemeClr val="accent1"/>
                </a:solidFill>
                <a:prstDash val="solid"/>
              </a:ln>
              <a:solidFill>
                <a:schemeClr val="tx2">
                  <a:lumMod val="50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endParaRPr>
          </a:p>
          <a:p>
            <a:pPr algn="ctr"/>
            <a:r>
              <a:rPr lang="en-US" sz="4400" b="1" dirty="0" err="1" smtClean="0">
                <a:ln w="12700">
                  <a:solidFill>
                    <a:schemeClr val="accent1"/>
                  </a:solidFill>
                  <a:prstDash val="solid"/>
                </a:ln>
                <a:solidFill>
                  <a:schemeClr val="tx2">
                    <a:lumMod val="50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rPr>
              <a:t>Mavzu</a:t>
            </a:r>
            <a:r>
              <a:rPr lang="en-US" sz="4400" b="1" dirty="0" smtClean="0">
                <a:ln w="12700">
                  <a:solidFill>
                    <a:schemeClr val="accent1"/>
                  </a:solidFill>
                  <a:prstDash val="solid"/>
                </a:ln>
                <a:solidFill>
                  <a:schemeClr val="tx2">
                    <a:lumMod val="50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rPr>
              <a:t>:</a:t>
            </a:r>
            <a:r>
              <a:rPr lang="uz-Cyrl-UZ" sz="4400" b="1" dirty="0" smtClean="0">
                <a:ln w="12700">
                  <a:solidFill>
                    <a:schemeClr val="accent1"/>
                  </a:solidFill>
                  <a:prstDash val="solid"/>
                </a:ln>
                <a:solidFill>
                  <a:schemeClr val="tx2">
                    <a:lumMod val="50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rPr>
              <a:t> </a:t>
            </a:r>
            <a:r>
              <a:rPr lang="uz-Cyrl-UZ" sz="3600" b="1" dirty="0">
                <a:latin typeface="Times New Roman" panose="02020603050405020304" pitchFamily="18" charset="0"/>
                <a:cs typeface="Times New Roman" panose="02020603050405020304" pitchFamily="18" charset="0"/>
              </a:rPr>
              <a:t>Geodemografik vaziyatning </a:t>
            </a:r>
            <a:endParaRPr lang="uz-Cyrl-UZ" sz="3600" b="1" dirty="0" smtClean="0">
              <a:latin typeface="Times New Roman" panose="02020603050405020304" pitchFamily="18" charset="0"/>
              <a:cs typeface="Times New Roman" panose="02020603050405020304" pitchFamily="18" charset="0"/>
            </a:endParaRPr>
          </a:p>
          <a:p>
            <a:pPr algn="ctr"/>
            <a:r>
              <a:rPr lang="uz-Cyrl-UZ" sz="3600" b="1" dirty="0" smtClean="0">
                <a:latin typeface="Times New Roman" panose="02020603050405020304" pitchFamily="18" charset="0"/>
                <a:cs typeface="Times New Roman" panose="02020603050405020304" pitchFamily="18" charset="0"/>
              </a:rPr>
              <a:t>mintaqaviy </a:t>
            </a:r>
            <a:r>
              <a:rPr lang="uz-Cyrl-UZ" sz="3600" b="1" dirty="0">
                <a:latin typeface="Times New Roman" panose="02020603050405020304" pitchFamily="18" charset="0"/>
                <a:cs typeface="Times New Roman" panose="02020603050405020304" pitchFamily="18" charset="0"/>
              </a:rPr>
              <a:t>tiplari</a:t>
            </a:r>
            <a:endParaRPr lang="en-US" sz="3600" b="1" dirty="0" smtClean="0">
              <a:ln w="12700">
                <a:solidFill>
                  <a:schemeClr val="accent1"/>
                </a:solidFill>
                <a:prstDash val="solid"/>
              </a:ln>
              <a:solidFill>
                <a:schemeClr val="tx2">
                  <a:lumMod val="50000"/>
                </a:schemeClr>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71898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5000">
        <p15:prstTrans prst="curtains"/>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Содержимое 2"/>
          <p:cNvSpPr txBox="1">
            <a:spLocks/>
          </p:cNvSpPr>
          <p:nvPr/>
        </p:nvSpPr>
        <p:spPr>
          <a:xfrm>
            <a:off x="69281" y="2873190"/>
            <a:ext cx="8825659" cy="3416300"/>
          </a:xfrm>
          <a:prstGeom prst="rect">
            <a:avLst/>
          </a:prstGeom>
        </p:spPr>
        <p:txBody>
          <a:bodyPr>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gn="ctr">
              <a:buFont typeface="Calibri" panose="020F0502020204030204" pitchFamily="34" charset="0"/>
              <a:buNone/>
            </a:pPr>
            <a:r>
              <a:rPr lang="en-US" sz="4800" smtClean="0">
                <a:solidFill>
                  <a:schemeClr val="accent6">
                    <a:lumMod val="50000"/>
                  </a:schemeClr>
                </a:solidFill>
              </a:rPr>
              <a:t>                 :</a:t>
            </a:r>
          </a:p>
          <a:p>
            <a:pPr algn="ctr"/>
            <a:r>
              <a:rPr lang="en-US" sz="4800" smtClean="0">
                <a:solidFill>
                  <a:schemeClr val="accent6">
                    <a:lumMod val="50000"/>
                  </a:schemeClr>
                </a:solidFill>
              </a:rPr>
              <a:t>.</a:t>
            </a:r>
            <a:endParaRPr lang="ru-RU" sz="4800" dirty="0">
              <a:solidFill>
                <a:schemeClr val="accent6">
                  <a:lumMod val="50000"/>
                </a:schemeClr>
              </a:solidFill>
            </a:endParaRPr>
          </a:p>
        </p:txBody>
      </p:sp>
      <p:sp>
        <p:nvSpPr>
          <p:cNvPr id="9" name="AutoShape 4"/>
          <p:cNvSpPr>
            <a:spLocks noChangeArrowheads="1"/>
          </p:cNvSpPr>
          <p:nvPr/>
        </p:nvSpPr>
        <p:spPr bwMode="auto">
          <a:xfrm>
            <a:off x="2413736" y="2175772"/>
            <a:ext cx="7812087" cy="1152525"/>
          </a:xfrm>
          <a:prstGeom prst="homePlate">
            <a:avLst>
              <a:gd name="adj" fmla="val 169456"/>
            </a:avLst>
          </a:prstGeom>
          <a:gradFill rotWithShape="1">
            <a:gsLst>
              <a:gs pos="0">
                <a:srgbClr val="D3FEA0"/>
              </a:gs>
              <a:gs pos="50000">
                <a:schemeClr val="bg1"/>
              </a:gs>
              <a:gs pos="100000">
                <a:srgbClr val="D3FEA0"/>
              </a:gs>
            </a:gsLst>
            <a:lin ang="5400000" scaled="1"/>
          </a:gradFill>
          <a:ln w="9525">
            <a:solidFill>
              <a:srgbClr val="00007D"/>
            </a:solidFill>
            <a:miter lim="800000"/>
            <a:headEnd/>
            <a:tailEnd/>
          </a:ln>
          <a:effectLst/>
          <a:extLst/>
        </p:spPr>
        <p:txBody>
          <a:bodyPr wrap="none" anchor="ctr"/>
          <a:lstStyle/>
          <a:p>
            <a:pPr algn="ctr" eaLnBrk="1" hangingPunct="1">
              <a:defRPr/>
            </a:pPr>
            <a:endParaRPr lang="en-US" sz="2400" b="1" dirty="0">
              <a:latin typeface="Times New Roman" pitchFamily="18" charset="0"/>
            </a:endParaRPr>
          </a:p>
          <a:p>
            <a:pPr algn="ctr" eaLnBrk="1" hangingPunct="1">
              <a:defRPr/>
            </a:pPr>
            <a:r>
              <a:rPr lang="en-US" sz="2400" dirty="0">
                <a:latin typeface="Times New Roman" pitchFamily="18" charset="0"/>
              </a:rPr>
              <a:t/>
            </a:r>
            <a:br>
              <a:rPr lang="en-US" sz="2400" dirty="0">
                <a:latin typeface="Times New Roman" pitchFamily="18" charset="0"/>
              </a:rPr>
            </a:br>
            <a:r>
              <a:rPr lang="en-US" sz="2400" dirty="0">
                <a:latin typeface="Times New Roman" pitchFamily="18" charset="0"/>
              </a:rPr>
              <a:t/>
            </a:r>
            <a:br>
              <a:rPr lang="en-US" sz="2400" dirty="0">
                <a:latin typeface="Times New Roman" pitchFamily="18" charset="0"/>
              </a:rPr>
            </a:br>
            <a:endParaRPr lang="ru-RU" sz="2400" dirty="0">
              <a:latin typeface="Times New Roman" pitchFamily="18" charset="0"/>
            </a:endParaRPr>
          </a:p>
        </p:txBody>
      </p:sp>
      <p:sp>
        <p:nvSpPr>
          <p:cNvPr id="12" name="AutoShape 8"/>
          <p:cNvSpPr>
            <a:spLocks noChangeArrowheads="1"/>
          </p:cNvSpPr>
          <p:nvPr/>
        </p:nvSpPr>
        <p:spPr bwMode="auto">
          <a:xfrm>
            <a:off x="2413736" y="3471172"/>
            <a:ext cx="7812087" cy="1296988"/>
          </a:xfrm>
          <a:prstGeom prst="homePlate">
            <a:avLst>
              <a:gd name="adj" fmla="val 150581"/>
            </a:avLst>
          </a:prstGeom>
          <a:gradFill rotWithShape="0">
            <a:gsLst>
              <a:gs pos="0">
                <a:srgbClr val="D3FEA0"/>
              </a:gs>
              <a:gs pos="50000">
                <a:schemeClr val="bg1"/>
              </a:gs>
              <a:gs pos="100000">
                <a:srgbClr val="D3FEA0"/>
              </a:gs>
            </a:gsLst>
            <a:lin ang="5400000" scaled="1"/>
          </a:gradFill>
          <a:ln w="9525">
            <a:solidFill>
              <a:srgbClr val="00007D"/>
            </a:solidFill>
            <a:miter lim="800000"/>
            <a:headEnd/>
            <a:tailEnd/>
          </a:ln>
          <a:effectLst/>
          <a:extLst/>
        </p:spPr>
        <p:txBody>
          <a:bodyPr wrap="none" anchor="ctr"/>
          <a:lstStyle/>
          <a:p>
            <a:pPr algn="ctr" eaLnBrk="1" hangingPunct="1">
              <a:defRPr/>
            </a:pPr>
            <a:endParaRPr lang="ru-RU" sz="2400" dirty="0">
              <a:latin typeface="Times New Roman" pitchFamily="18" charset="0"/>
            </a:endParaRPr>
          </a:p>
        </p:txBody>
      </p:sp>
      <p:sp>
        <p:nvSpPr>
          <p:cNvPr id="13" name="AutoShape 9"/>
          <p:cNvSpPr>
            <a:spLocks noChangeArrowheads="1"/>
          </p:cNvSpPr>
          <p:nvPr/>
        </p:nvSpPr>
        <p:spPr bwMode="auto">
          <a:xfrm>
            <a:off x="2413736" y="4912622"/>
            <a:ext cx="7812087" cy="1150938"/>
          </a:xfrm>
          <a:prstGeom prst="homePlate">
            <a:avLst>
              <a:gd name="adj" fmla="val 169690"/>
            </a:avLst>
          </a:prstGeom>
          <a:gradFill rotWithShape="1">
            <a:gsLst>
              <a:gs pos="0">
                <a:srgbClr val="D3FEA0"/>
              </a:gs>
              <a:gs pos="50000">
                <a:schemeClr val="bg1"/>
              </a:gs>
              <a:gs pos="100000">
                <a:srgbClr val="D3FEA0"/>
              </a:gs>
            </a:gsLst>
            <a:lin ang="5400000" scaled="1"/>
          </a:gradFill>
          <a:ln w="9525">
            <a:solidFill>
              <a:srgbClr val="00007D"/>
            </a:solidFill>
            <a:miter lim="800000"/>
            <a:headEnd/>
            <a:tailEnd/>
          </a:ln>
          <a:effectLst/>
          <a:extLst/>
        </p:spPr>
        <p:txBody>
          <a:bodyPr wrap="none" anchor="ctr"/>
          <a:lstStyle/>
          <a:p>
            <a:pPr algn="ctr" eaLnBrk="1" hangingPunct="1">
              <a:defRPr/>
            </a:pPr>
            <a:endParaRPr lang="ru-RU" sz="2400" dirty="0">
              <a:latin typeface="Times New Roman" pitchFamily="18" charset="0"/>
            </a:endParaRPr>
          </a:p>
        </p:txBody>
      </p:sp>
      <p:sp>
        <p:nvSpPr>
          <p:cNvPr id="14" name="Line 10"/>
          <p:cNvSpPr>
            <a:spLocks noChangeShapeType="1"/>
          </p:cNvSpPr>
          <p:nvPr/>
        </p:nvSpPr>
        <p:spPr bwMode="auto">
          <a:xfrm>
            <a:off x="1693011" y="2679010"/>
            <a:ext cx="0" cy="2809081"/>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uz-Cyrl-UZ"/>
          </a:p>
        </p:txBody>
      </p:sp>
      <p:sp>
        <p:nvSpPr>
          <p:cNvPr id="15" name="Line 11"/>
          <p:cNvSpPr>
            <a:spLocks noChangeShapeType="1"/>
          </p:cNvSpPr>
          <p:nvPr/>
        </p:nvSpPr>
        <p:spPr bwMode="auto">
          <a:xfrm>
            <a:off x="1693011" y="2679010"/>
            <a:ext cx="6477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uz-Cyrl-UZ"/>
          </a:p>
        </p:txBody>
      </p:sp>
      <p:sp>
        <p:nvSpPr>
          <p:cNvPr id="16" name="Line 12"/>
          <p:cNvSpPr>
            <a:spLocks noChangeShapeType="1"/>
          </p:cNvSpPr>
          <p:nvPr/>
        </p:nvSpPr>
        <p:spPr bwMode="auto">
          <a:xfrm>
            <a:off x="1693011" y="5488091"/>
            <a:ext cx="6477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uz-Cyrl-UZ"/>
          </a:p>
        </p:txBody>
      </p:sp>
      <p:sp>
        <p:nvSpPr>
          <p:cNvPr id="18" name="Line 14"/>
          <p:cNvSpPr>
            <a:spLocks noChangeShapeType="1"/>
          </p:cNvSpPr>
          <p:nvPr/>
        </p:nvSpPr>
        <p:spPr bwMode="auto">
          <a:xfrm>
            <a:off x="1693011" y="4120460"/>
            <a:ext cx="6477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uz-Cyrl-UZ"/>
          </a:p>
        </p:txBody>
      </p:sp>
      <p:sp>
        <p:nvSpPr>
          <p:cNvPr id="19" name="Line 16"/>
          <p:cNvSpPr>
            <a:spLocks noChangeShapeType="1"/>
          </p:cNvSpPr>
          <p:nvPr/>
        </p:nvSpPr>
        <p:spPr bwMode="auto">
          <a:xfrm>
            <a:off x="3267229" y="1191388"/>
            <a:ext cx="0" cy="2889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uz-Cyrl-UZ"/>
          </a:p>
        </p:txBody>
      </p:sp>
      <p:sp>
        <p:nvSpPr>
          <p:cNvPr id="4" name="TextBox 4"/>
          <p:cNvSpPr>
            <a:spLocks noChangeArrowheads="1"/>
          </p:cNvSpPr>
          <p:nvPr/>
        </p:nvSpPr>
        <p:spPr bwMode="auto">
          <a:xfrm>
            <a:off x="2436965" y="283338"/>
            <a:ext cx="6755641" cy="1408569"/>
          </a:xfrm>
          <a:prstGeom prst="ellipseRibbon">
            <a:avLst>
              <a:gd name="adj1" fmla="val 25000"/>
              <a:gd name="adj2" fmla="val 50000"/>
              <a:gd name="adj3" fmla="val 12500"/>
            </a:avLst>
          </a:prstGeom>
          <a:blipFill dpi="0" rotWithShape="1">
            <a:blip r:embed="rId3"/>
            <a:srcRect/>
            <a:tile tx="0" ty="0" sx="100000" sy="100000" flip="none" algn="tl"/>
          </a:blipFill>
          <a:ln w="9525">
            <a:solidFill>
              <a:schemeClr val="tx1"/>
            </a:solidFill>
            <a:round/>
            <a:headEnd/>
            <a:tailEnd/>
          </a:ln>
        </p:spPr>
        <p:txBody>
          <a:bodyPr wrap="square">
            <a:spAutoFit/>
          </a:bodyPr>
          <a:lstStyle/>
          <a:p>
            <a:pPr algn="ctr"/>
            <a:r>
              <a:rPr lang="en-US" sz="6000" b="1" dirty="0" smtClean="0">
                <a:latin typeface="Times New Roman" panose="02020603050405020304" pitchFamily="18" charset="0"/>
                <a:cs typeface="Times New Roman" panose="02020603050405020304" pitchFamily="18" charset="0"/>
              </a:rPr>
              <a:t>REJA:</a:t>
            </a:r>
            <a:endParaRPr lang="ru-RU" sz="6000" b="1" dirty="0">
              <a:latin typeface="Times New Roman" panose="02020603050405020304" pitchFamily="18" charset="0"/>
              <a:cs typeface="Times New Roman" panose="02020603050405020304" pitchFamily="18" charset="0"/>
            </a:endParaRPr>
          </a:p>
        </p:txBody>
      </p:sp>
      <p:sp>
        <p:nvSpPr>
          <p:cNvPr id="20" name="Прямоугольник 19"/>
          <p:cNvSpPr/>
          <p:nvPr/>
        </p:nvSpPr>
        <p:spPr>
          <a:xfrm>
            <a:off x="2385471" y="2322386"/>
            <a:ext cx="6742551" cy="742511"/>
          </a:xfrm>
          <a:prstGeom prst="rect">
            <a:avLst/>
          </a:prstGeom>
        </p:spPr>
        <p:txBody>
          <a:bodyPr wrap="none">
            <a:spAutoFit/>
          </a:bodyPr>
          <a:lstStyle/>
          <a:p>
            <a:pPr marL="342900" lvl="0" indent="-342900" algn="just">
              <a:lnSpc>
                <a:spcPct val="150000"/>
              </a:lnSpc>
              <a:spcAft>
                <a:spcPts val="0"/>
              </a:spcAft>
              <a:buFont typeface="+mj-lt"/>
              <a:buAutoNum type="arabicPeriod"/>
            </a:pPr>
            <a:r>
              <a:rPr lang="uz-Cyrl-UZ" sz="3200" b="1" dirty="0">
                <a:latin typeface="Times New Roman" panose="02020603050405020304" pitchFamily="18" charset="0"/>
                <a:ea typeface="Times New Roman" panose="02020603050405020304" pitchFamily="18" charset="0"/>
              </a:rPr>
              <a:t>Dunyo aholisi o‘sishi tendensiyalari</a:t>
            </a:r>
            <a:endParaRPr lang="uz-Cyrl-UZ" sz="2800" dirty="0">
              <a:effectLst/>
              <a:latin typeface="Times New Roman" panose="02020603050405020304" pitchFamily="18" charset="0"/>
              <a:ea typeface="Times New Roman" panose="02020603050405020304" pitchFamily="18" charset="0"/>
            </a:endParaRPr>
          </a:p>
        </p:txBody>
      </p:sp>
      <p:sp>
        <p:nvSpPr>
          <p:cNvPr id="21" name="Прямоугольник 20"/>
          <p:cNvSpPr/>
          <p:nvPr/>
        </p:nvSpPr>
        <p:spPr>
          <a:xfrm>
            <a:off x="2125013" y="3532759"/>
            <a:ext cx="6587303" cy="1077218"/>
          </a:xfrm>
          <a:prstGeom prst="rect">
            <a:avLst/>
          </a:prstGeom>
        </p:spPr>
        <p:txBody>
          <a:bodyPr wrap="square">
            <a:spAutoFit/>
          </a:bodyPr>
          <a:lstStyle/>
          <a:p>
            <a:pPr lvl="0" algn="ctr">
              <a:spcAft>
                <a:spcPts val="0"/>
              </a:spcAft>
            </a:pPr>
            <a:r>
              <a:rPr lang="uz-Latn-UZ" sz="3200" b="1" dirty="0" smtClean="0">
                <a:latin typeface="Times New Roman" panose="02020603050405020304" pitchFamily="18" charset="0"/>
                <a:ea typeface="Times New Roman" panose="02020603050405020304" pitchFamily="18" charset="0"/>
              </a:rPr>
              <a:t>2. </a:t>
            </a:r>
            <a:r>
              <a:rPr lang="uz-Cyrl-UZ" sz="3200" b="1" dirty="0" smtClean="0">
                <a:latin typeface="Times New Roman" panose="02020603050405020304" pitchFamily="18" charset="0"/>
                <a:ea typeface="Times New Roman" panose="02020603050405020304" pitchFamily="18" charset="0"/>
              </a:rPr>
              <a:t>Aholi </a:t>
            </a:r>
            <a:r>
              <a:rPr lang="uz-Cyrl-UZ" sz="3200" b="1" dirty="0">
                <a:latin typeface="Times New Roman" panose="02020603050405020304" pitchFamily="18" charset="0"/>
                <a:ea typeface="Times New Roman" panose="02020603050405020304" pitchFamily="18" charset="0"/>
              </a:rPr>
              <a:t>takror barpo bo‘lishining </a:t>
            </a:r>
            <a:endParaRPr lang="uz-Latn-UZ" sz="3200" b="1" dirty="0" smtClean="0">
              <a:latin typeface="Times New Roman" panose="02020603050405020304" pitchFamily="18" charset="0"/>
              <a:ea typeface="Times New Roman" panose="02020603050405020304" pitchFamily="18" charset="0"/>
            </a:endParaRPr>
          </a:p>
          <a:p>
            <a:pPr lvl="0" algn="ctr">
              <a:spcAft>
                <a:spcPts val="0"/>
              </a:spcAft>
            </a:pPr>
            <a:r>
              <a:rPr lang="uz-Cyrl-UZ" sz="3200" b="1" dirty="0" smtClean="0">
                <a:latin typeface="Times New Roman" panose="02020603050405020304" pitchFamily="18" charset="0"/>
                <a:ea typeface="Times New Roman" panose="02020603050405020304" pitchFamily="18" charset="0"/>
              </a:rPr>
              <a:t>hududiy </a:t>
            </a:r>
            <a:r>
              <a:rPr lang="uz-Cyrl-UZ" sz="3200" b="1" dirty="0">
                <a:latin typeface="Times New Roman" panose="02020603050405020304" pitchFamily="18" charset="0"/>
                <a:ea typeface="Times New Roman" panose="02020603050405020304" pitchFamily="18" charset="0"/>
              </a:rPr>
              <a:t>tafovutlari</a:t>
            </a:r>
            <a:endParaRPr lang="uz-Cyrl-UZ" sz="2800" dirty="0">
              <a:effectLst/>
              <a:latin typeface="Times New Roman" panose="02020603050405020304" pitchFamily="18" charset="0"/>
              <a:ea typeface="Times New Roman" panose="02020603050405020304" pitchFamily="18" charset="0"/>
            </a:endParaRPr>
          </a:p>
        </p:txBody>
      </p:sp>
      <p:sp>
        <p:nvSpPr>
          <p:cNvPr id="22" name="Прямоугольник 21"/>
          <p:cNvSpPr/>
          <p:nvPr/>
        </p:nvSpPr>
        <p:spPr>
          <a:xfrm>
            <a:off x="2398388" y="4995863"/>
            <a:ext cx="5460149" cy="1077218"/>
          </a:xfrm>
          <a:prstGeom prst="rect">
            <a:avLst/>
          </a:prstGeom>
        </p:spPr>
        <p:txBody>
          <a:bodyPr wrap="none">
            <a:spAutoFit/>
          </a:bodyPr>
          <a:lstStyle/>
          <a:p>
            <a:pPr algn="ctr"/>
            <a:r>
              <a:rPr lang="uz-Latn-UZ" sz="3200" b="1" dirty="0" smtClean="0">
                <a:latin typeface="Times New Roman" panose="02020603050405020304" pitchFamily="18" charset="0"/>
                <a:ea typeface="Times New Roman" panose="02020603050405020304" pitchFamily="18" charset="0"/>
              </a:rPr>
              <a:t>3. </a:t>
            </a:r>
            <a:r>
              <a:rPr lang="uz-Cyrl-UZ" sz="3200" b="1" dirty="0" smtClean="0">
                <a:latin typeface="Times New Roman" panose="02020603050405020304" pitchFamily="18" charset="0"/>
                <a:ea typeface="Times New Roman" panose="02020603050405020304" pitchFamily="18" charset="0"/>
              </a:rPr>
              <a:t>Geodemografik vaziyatning</a:t>
            </a:r>
            <a:endParaRPr lang="uz-Latn-UZ" sz="3200" b="1" dirty="0" smtClean="0">
              <a:latin typeface="Times New Roman" panose="02020603050405020304" pitchFamily="18" charset="0"/>
              <a:ea typeface="Times New Roman" panose="02020603050405020304" pitchFamily="18" charset="0"/>
            </a:endParaRPr>
          </a:p>
          <a:p>
            <a:pPr algn="ctr"/>
            <a:r>
              <a:rPr lang="uz-Cyrl-UZ" sz="3200" b="1" dirty="0" smtClean="0">
                <a:latin typeface="Times New Roman" panose="02020603050405020304" pitchFamily="18" charset="0"/>
                <a:ea typeface="Times New Roman" panose="02020603050405020304" pitchFamily="18" charset="0"/>
              </a:rPr>
              <a:t> </a:t>
            </a:r>
            <a:r>
              <a:rPr lang="uz-Cyrl-UZ" sz="3200" b="1" dirty="0">
                <a:latin typeface="Times New Roman" panose="02020603050405020304" pitchFamily="18" charset="0"/>
                <a:ea typeface="Times New Roman" panose="02020603050405020304" pitchFamily="18" charset="0"/>
              </a:rPr>
              <a:t>hududiy jihatlari</a:t>
            </a:r>
            <a:endParaRPr lang="uz-Cyrl-UZ" sz="3200" dirty="0"/>
          </a:p>
        </p:txBody>
      </p:sp>
    </p:spTree>
    <p:extLst>
      <p:ext uri="{BB962C8B-B14F-4D97-AF65-F5344CB8AC3E}">
        <p14:creationId xmlns:p14="http://schemas.microsoft.com/office/powerpoint/2010/main" val="29916428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500" fill="hold"/>
                                        <p:tgtEl>
                                          <p:spTgt spid="15"/>
                                        </p:tgtEl>
                                        <p:attrNameLst>
                                          <p:attrName>ppt_x</p:attrName>
                                        </p:attrNameLst>
                                      </p:cBhvr>
                                      <p:tavLst>
                                        <p:tav tm="0">
                                          <p:val>
                                            <p:strVal val="0-#ppt_w/2"/>
                                          </p:val>
                                        </p:tav>
                                        <p:tav tm="100000">
                                          <p:val>
                                            <p:strVal val="#ppt_x"/>
                                          </p:val>
                                        </p:tav>
                                      </p:tavLst>
                                    </p:anim>
                                    <p:anim calcmode="lin" valueType="num">
                                      <p:cBhvr additive="base">
                                        <p:cTn id="15"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8"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0-#ppt_w/2"/>
                                          </p:val>
                                        </p:tav>
                                        <p:tav tm="100000">
                                          <p:val>
                                            <p:strVal val="#ppt_x"/>
                                          </p:val>
                                        </p:tav>
                                      </p:tavLst>
                                    </p:anim>
                                    <p:anim calcmode="lin" valueType="num">
                                      <p:cBhvr additive="base">
                                        <p:cTn id="21"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1000"/>
                                        <p:tgtEl>
                                          <p:spTgt spid="20"/>
                                        </p:tgtEl>
                                      </p:cBhvr>
                                    </p:animEffect>
                                    <p:anim calcmode="lin" valueType="num">
                                      <p:cBhvr>
                                        <p:cTn id="27" dur="1000" fill="hold"/>
                                        <p:tgtEl>
                                          <p:spTgt spid="20"/>
                                        </p:tgtEl>
                                        <p:attrNameLst>
                                          <p:attrName>ppt_x</p:attrName>
                                        </p:attrNameLst>
                                      </p:cBhvr>
                                      <p:tavLst>
                                        <p:tav tm="0">
                                          <p:val>
                                            <p:strVal val="#ppt_x"/>
                                          </p:val>
                                        </p:tav>
                                        <p:tav tm="100000">
                                          <p:val>
                                            <p:strVal val="#ppt_x"/>
                                          </p:val>
                                        </p:tav>
                                      </p:tavLst>
                                    </p:anim>
                                    <p:anim calcmode="lin" valueType="num">
                                      <p:cBhvr>
                                        <p:cTn id="2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1000"/>
                                        <p:tgtEl>
                                          <p:spTgt spid="14"/>
                                        </p:tgtEl>
                                      </p:cBhvr>
                                    </p:animEffect>
                                    <p:anim calcmode="lin" valueType="num">
                                      <p:cBhvr>
                                        <p:cTn id="34" dur="1000" fill="hold"/>
                                        <p:tgtEl>
                                          <p:spTgt spid="14"/>
                                        </p:tgtEl>
                                        <p:attrNameLst>
                                          <p:attrName>ppt_x</p:attrName>
                                        </p:attrNameLst>
                                      </p:cBhvr>
                                      <p:tavLst>
                                        <p:tav tm="0">
                                          <p:val>
                                            <p:strVal val="#ppt_x"/>
                                          </p:val>
                                        </p:tav>
                                        <p:tav tm="100000">
                                          <p:val>
                                            <p:strVal val="#ppt_x"/>
                                          </p:val>
                                        </p:tav>
                                      </p:tavLst>
                                    </p:anim>
                                    <p:anim calcmode="lin" valueType="num">
                                      <p:cBhvr>
                                        <p:cTn id="3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grpId="0" nodeType="click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0-#ppt_w/2"/>
                                          </p:val>
                                        </p:tav>
                                        <p:tav tm="100000">
                                          <p:val>
                                            <p:strVal val="#ppt_x"/>
                                          </p:val>
                                        </p:tav>
                                      </p:tavLst>
                                    </p:anim>
                                    <p:anim calcmode="lin" valueType="num">
                                      <p:cBhvr additive="base">
                                        <p:cTn id="41"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0-#ppt_w/2"/>
                                          </p:val>
                                        </p:tav>
                                        <p:tav tm="100000">
                                          <p:val>
                                            <p:strVal val="#ppt_x"/>
                                          </p:val>
                                        </p:tav>
                                      </p:tavLst>
                                    </p:anim>
                                    <p:anim calcmode="lin" valueType="num">
                                      <p:cBhvr additive="base">
                                        <p:cTn id="47"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fade">
                                      <p:cBhvr>
                                        <p:cTn id="52" dur="1000"/>
                                        <p:tgtEl>
                                          <p:spTgt spid="21"/>
                                        </p:tgtEl>
                                      </p:cBhvr>
                                    </p:animEffect>
                                    <p:anim calcmode="lin" valueType="num">
                                      <p:cBhvr>
                                        <p:cTn id="53" dur="1000" fill="hold"/>
                                        <p:tgtEl>
                                          <p:spTgt spid="21"/>
                                        </p:tgtEl>
                                        <p:attrNameLst>
                                          <p:attrName>ppt_x</p:attrName>
                                        </p:attrNameLst>
                                      </p:cBhvr>
                                      <p:tavLst>
                                        <p:tav tm="0">
                                          <p:val>
                                            <p:strVal val="#ppt_x"/>
                                          </p:val>
                                        </p:tav>
                                        <p:tav tm="100000">
                                          <p:val>
                                            <p:strVal val="#ppt_x"/>
                                          </p:val>
                                        </p:tav>
                                      </p:tavLst>
                                    </p:anim>
                                    <p:anim calcmode="lin" valueType="num">
                                      <p:cBhvr>
                                        <p:cTn id="5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fill="hold"/>
                                        <p:tgtEl>
                                          <p:spTgt spid="16"/>
                                        </p:tgtEl>
                                        <p:attrNameLst>
                                          <p:attrName>ppt_x</p:attrName>
                                        </p:attrNameLst>
                                      </p:cBhvr>
                                      <p:tavLst>
                                        <p:tav tm="0">
                                          <p:val>
                                            <p:strVal val="#ppt_x"/>
                                          </p:val>
                                        </p:tav>
                                        <p:tav tm="100000">
                                          <p:val>
                                            <p:strVal val="#ppt_x"/>
                                          </p:val>
                                        </p:tav>
                                      </p:tavLst>
                                    </p:anim>
                                    <p:anim calcmode="lin" valueType="num">
                                      <p:cBhvr additive="base">
                                        <p:cTn id="6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grpId="0" nodeType="click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500" fill="hold"/>
                                        <p:tgtEl>
                                          <p:spTgt spid="13"/>
                                        </p:tgtEl>
                                        <p:attrNameLst>
                                          <p:attrName>ppt_x</p:attrName>
                                        </p:attrNameLst>
                                      </p:cBhvr>
                                      <p:tavLst>
                                        <p:tav tm="0">
                                          <p:val>
                                            <p:strVal val="0-#ppt_w/2"/>
                                          </p:val>
                                        </p:tav>
                                        <p:tav tm="100000">
                                          <p:val>
                                            <p:strVal val="#ppt_x"/>
                                          </p:val>
                                        </p:tav>
                                      </p:tavLst>
                                    </p:anim>
                                    <p:anim calcmode="lin" valueType="num">
                                      <p:cBhvr additive="base">
                                        <p:cTn id="66"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22"/>
                                        </p:tgtEl>
                                        <p:attrNameLst>
                                          <p:attrName>style.visibility</p:attrName>
                                        </p:attrNameLst>
                                      </p:cBhvr>
                                      <p:to>
                                        <p:strVal val="visible"/>
                                      </p:to>
                                    </p:set>
                                    <p:animEffect transition="in" filter="fade">
                                      <p:cBhvr>
                                        <p:cTn id="71" dur="1000"/>
                                        <p:tgtEl>
                                          <p:spTgt spid="22"/>
                                        </p:tgtEl>
                                      </p:cBhvr>
                                    </p:animEffect>
                                    <p:anim calcmode="lin" valueType="num">
                                      <p:cBhvr>
                                        <p:cTn id="72" dur="1000" fill="hold"/>
                                        <p:tgtEl>
                                          <p:spTgt spid="22"/>
                                        </p:tgtEl>
                                        <p:attrNameLst>
                                          <p:attrName>ppt_x</p:attrName>
                                        </p:attrNameLst>
                                      </p:cBhvr>
                                      <p:tavLst>
                                        <p:tav tm="0">
                                          <p:val>
                                            <p:strVal val="#ppt_x"/>
                                          </p:val>
                                        </p:tav>
                                        <p:tav tm="100000">
                                          <p:val>
                                            <p:strVal val="#ppt_x"/>
                                          </p:val>
                                        </p:tav>
                                      </p:tavLst>
                                    </p:anim>
                                    <p:anim calcmode="lin" valueType="num">
                                      <p:cBhvr>
                                        <p:cTn id="7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P spid="14" grpId="0" animBg="1"/>
      <p:bldP spid="15" grpId="0" animBg="1"/>
      <p:bldP spid="16" grpId="0" animBg="1"/>
      <p:bldP spid="18" grpId="0" animBg="1"/>
      <p:bldP spid="4" grpId="0" animBg="1"/>
      <p:bldP spid="20" grpId="0"/>
      <p:bldP spid="21" grpId="0"/>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9000" b="-39000"/>
          </a:stretch>
        </a:blipFill>
        <a:effectLst/>
      </p:bgPr>
    </p:bg>
    <p:spTree>
      <p:nvGrpSpPr>
        <p:cNvPr id="1" name=""/>
        <p:cNvGrpSpPr/>
        <p:nvPr/>
      </p:nvGrpSpPr>
      <p:grpSpPr>
        <a:xfrm>
          <a:off x="0" y="0"/>
          <a:ext cx="0" cy="0"/>
          <a:chOff x="0" y="0"/>
          <a:chExt cx="0" cy="0"/>
        </a:xfrm>
      </p:grpSpPr>
      <p:sp>
        <p:nvSpPr>
          <p:cNvPr id="3" name="Табличка 2"/>
          <p:cNvSpPr/>
          <p:nvPr/>
        </p:nvSpPr>
        <p:spPr>
          <a:xfrm>
            <a:off x="2187730" y="114658"/>
            <a:ext cx="7870667" cy="1612900"/>
          </a:xfrm>
          <a:prstGeom prst="plaque">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3000" dirty="0">
              <a:solidFill>
                <a:srgbClr val="0070C0"/>
              </a:solidFill>
              <a:latin typeface="Comic Sans MS" pitchFamily="66" charset="0"/>
            </a:endParaRPr>
          </a:p>
        </p:txBody>
      </p:sp>
      <p:sp>
        <p:nvSpPr>
          <p:cNvPr id="4" name="Вертикальный свиток 3"/>
          <p:cNvSpPr/>
          <p:nvPr/>
        </p:nvSpPr>
        <p:spPr>
          <a:xfrm>
            <a:off x="837127" y="1841500"/>
            <a:ext cx="9994003" cy="4508500"/>
          </a:xfrm>
          <a:prstGeom prst="verticalScroll">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00050" indent="-400050" algn="ctr">
              <a:buFont typeface="+mj-lt"/>
              <a:buAutoNum type="romanUcPeriod"/>
            </a:pPr>
            <a:endParaRPr lang="en-US" sz="2600" dirty="0" smtClean="0">
              <a:solidFill>
                <a:schemeClr val="tx1"/>
              </a:solidFill>
            </a:endParaRPr>
          </a:p>
        </p:txBody>
      </p:sp>
      <p:sp>
        <p:nvSpPr>
          <p:cNvPr id="5" name="Прямоугольник 4"/>
          <p:cNvSpPr/>
          <p:nvPr/>
        </p:nvSpPr>
        <p:spPr>
          <a:xfrm>
            <a:off x="2501833" y="551776"/>
            <a:ext cx="7404591" cy="646331"/>
          </a:xfrm>
          <a:prstGeom prst="rect">
            <a:avLst/>
          </a:prstGeom>
        </p:spPr>
        <p:txBody>
          <a:bodyPr wrap="none">
            <a:spAutoFit/>
          </a:bodyPr>
          <a:lstStyle/>
          <a:p>
            <a:pPr algn="ctr"/>
            <a:r>
              <a:rPr lang="uz-Cyrl-UZ" sz="3600" b="1" dirty="0">
                <a:solidFill>
                  <a:srgbClr val="002060"/>
                </a:solidFill>
                <a:latin typeface="Times New Roman" panose="02020603050405020304" pitchFamily="18" charset="0"/>
                <a:cs typeface="Times New Roman" panose="02020603050405020304" pitchFamily="18" charset="0"/>
              </a:rPr>
              <a:t>Dunyo aholisi o‘sishi tendensiyalari. </a:t>
            </a:r>
            <a:endParaRPr lang="ru-RU" sz="3600" b="1" dirty="0">
              <a:solidFill>
                <a:srgbClr val="002060"/>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1661372" y="2586075"/>
            <a:ext cx="8500057" cy="3631763"/>
          </a:xfrm>
          <a:prstGeom prst="rect">
            <a:avLst/>
          </a:prstGeom>
        </p:spPr>
        <p:txBody>
          <a:bodyPr wrap="square">
            <a:spAutoFit/>
          </a:bodyPr>
          <a:lstStyle/>
          <a:p>
            <a:pPr algn="ctr">
              <a:spcAft>
                <a:spcPts val="0"/>
              </a:spcAft>
            </a:pPr>
            <a:r>
              <a:rPr lang="uz-Cyrl-UZ" sz="2300" b="1" dirty="0">
                <a:latin typeface="Times New Roman" panose="02020603050405020304" pitchFamily="18" charset="0"/>
                <a:ea typeface="Times New Roman" panose="02020603050405020304" pitchFamily="18" charset="0"/>
              </a:rPr>
              <a:t>Sayyoramiz aholisining soni bugungi kunda 7,</a:t>
            </a:r>
            <a:r>
              <a:rPr lang="uz-Latn-UZ" sz="2300" b="1" dirty="0">
                <a:latin typeface="Algerian" panose="04020705040A02060702" pitchFamily="82" charset="0"/>
                <a:ea typeface="Times New Roman" panose="02020603050405020304" pitchFamily="18" charset="0"/>
              </a:rPr>
              <a:t>6 </a:t>
            </a:r>
            <a:r>
              <a:rPr lang="uz-Cyrl-UZ" sz="2300" b="1" dirty="0">
                <a:latin typeface="Times New Roman" panose="02020603050405020304" pitchFamily="18" charset="0"/>
                <a:ea typeface="Times New Roman" panose="02020603050405020304" pitchFamily="18" charset="0"/>
              </a:rPr>
              <a:t>mil­liardan ortdi va demografik bashoratlarga kura dunyo aholisi xar yili 83 million kishidan ko‘payib 20</a:t>
            </a:r>
            <a:r>
              <a:rPr lang="uz-Latn-UZ" sz="2300" b="1" dirty="0">
                <a:latin typeface="Algerian" panose="04020705040A02060702" pitchFamily="82" charset="0"/>
                <a:ea typeface="Times New Roman" panose="02020603050405020304" pitchFamily="18" charset="0"/>
              </a:rPr>
              <a:t>30 </a:t>
            </a:r>
            <a:r>
              <a:rPr lang="uz-Cyrl-UZ" sz="2300" b="1" dirty="0">
                <a:latin typeface="Times New Roman" panose="02020603050405020304" pitchFamily="18" charset="0"/>
                <a:ea typeface="Times New Roman" panose="02020603050405020304" pitchFamily="18" charset="0"/>
              </a:rPr>
              <a:t>yilda 8,6 mlrd, 2050 yilda 9,8 mlrd va 2100 yilga borib 11,2 mlrd ga yetishi bashorat qilinmoqda. borar ekan. Aholining bunday sur’at bilan ko‘payishi butun yer shari bo‘yicha olib</a:t>
            </a:r>
            <a:r>
              <a:rPr lang="uz-Cyrl-UZ" sz="2300" b="1" spc="-50" dirty="0">
                <a:latin typeface="Times New Roman" panose="02020603050405020304" pitchFamily="18" charset="0"/>
                <a:ea typeface="Times New Roman" panose="02020603050405020304" pitchFamily="18" charset="0"/>
              </a:rPr>
              <a:t> qaraganda,</a:t>
            </a:r>
            <a:r>
              <a:rPr lang="uz-Cyrl-UZ" sz="2300" b="1" dirty="0">
                <a:latin typeface="Times New Roman" panose="02020603050405020304" pitchFamily="18" charset="0"/>
                <a:ea typeface="Times New Roman" panose="02020603050405020304" pitchFamily="18" charset="0"/>
              </a:rPr>
              <a:t> tashvishli emas, chunki xozirgi davrda dunyoda aholi zichligi o‘rtacha 1 km</a:t>
            </a:r>
            <a:r>
              <a:rPr lang="uz-Cyrl-UZ" sz="2300" b="1" baseline="30000" dirty="0">
                <a:latin typeface="Times New Roman" panose="02020603050405020304" pitchFamily="18" charset="0"/>
                <a:ea typeface="Times New Roman" panose="02020603050405020304" pitchFamily="18" charset="0"/>
              </a:rPr>
              <a:t>2</a:t>
            </a:r>
            <a:r>
              <a:rPr lang="uz-Cyrl-UZ" sz="2300" b="1" dirty="0">
                <a:latin typeface="Times New Roman" panose="02020603050405020304" pitchFamily="18" charset="0"/>
                <a:ea typeface="Times New Roman" panose="02020603050405020304" pitchFamily="18" charset="0"/>
              </a:rPr>
              <a:t> ga 48 kishini tashkil qiladi. Lekin yer yuzida aholi bir tekis taqsimlanmagan, shunday joylar borki 1 km</a:t>
            </a:r>
            <a:r>
              <a:rPr lang="uz-Cyrl-UZ" sz="2300" b="1" baseline="30000" dirty="0">
                <a:latin typeface="Times New Roman" panose="02020603050405020304" pitchFamily="18" charset="0"/>
                <a:ea typeface="Times New Roman" panose="02020603050405020304" pitchFamily="18" charset="0"/>
              </a:rPr>
              <a:t>2</a:t>
            </a:r>
            <a:r>
              <a:rPr lang="uz-Cyrl-UZ" sz="2300" b="1" dirty="0">
                <a:latin typeface="Times New Roman" panose="02020603050405020304" pitchFamily="18" charset="0"/>
                <a:ea typeface="Times New Roman" panose="02020603050405020304" pitchFamily="18" charset="0"/>
              </a:rPr>
              <a:t> ga 1000, 2000 va undan ortik kishi to‘g‘ri keladi va aksincha, 1 km</a:t>
            </a:r>
            <a:r>
              <a:rPr lang="uz-Cyrl-UZ" sz="2300" b="1" baseline="30000" dirty="0">
                <a:latin typeface="Times New Roman" panose="02020603050405020304" pitchFamily="18" charset="0"/>
                <a:ea typeface="Times New Roman" panose="02020603050405020304" pitchFamily="18" charset="0"/>
              </a:rPr>
              <a:t>2</a:t>
            </a:r>
            <a:r>
              <a:rPr lang="uz-Cyrl-UZ" sz="2300" b="1" dirty="0">
                <a:latin typeface="Times New Roman" panose="02020603050405020304" pitchFamily="18" charset="0"/>
                <a:ea typeface="Times New Roman" panose="02020603050405020304" pitchFamily="18" charset="0"/>
              </a:rPr>
              <a:t> da 2-3 kishi yashovchi xududlar ham mavjud.</a:t>
            </a:r>
            <a:r>
              <a:rPr lang="uz-Cyrl-UZ" sz="2300" b="1" dirty="0"/>
              <a:t> </a:t>
            </a:r>
            <a:endParaRPr lang="uz-Cyrl-UZ" sz="23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82235393"/>
      </p:ext>
    </p:extLst>
  </p:cSld>
  <p:clrMapOvr>
    <a:masterClrMapping/>
  </p:clrMapOvr>
  <mc:AlternateContent xmlns:mc="http://schemas.openxmlformats.org/markup-compatibility/2006" xmlns:p14="http://schemas.microsoft.com/office/powerpoint/2010/main">
    <mc:Choice Requires="p14">
      <p:transition spd="slow" p14:dur="3000" advTm="7000">
        <p14:shred/>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heel(1)">
                                      <p:cBhvr>
                                        <p:cTn id="2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sp>
        <p:nvSpPr>
          <p:cNvPr id="2" name="Горизонтальный свиток 1"/>
          <p:cNvSpPr/>
          <p:nvPr/>
        </p:nvSpPr>
        <p:spPr>
          <a:xfrm>
            <a:off x="972457" y="159656"/>
            <a:ext cx="10609944" cy="6125029"/>
          </a:xfrm>
          <a:prstGeom prst="horizontalScroll">
            <a:avLst/>
          </a:prstGeom>
          <a:solidFill>
            <a:schemeClr val="accent1">
              <a:lumMod val="60000"/>
              <a:lumOff val="40000"/>
            </a:schemeClr>
          </a:solidFill>
        </p:spPr>
        <p:style>
          <a:lnRef idx="1">
            <a:schemeClr val="accent4"/>
          </a:lnRef>
          <a:fillRef idx="2">
            <a:schemeClr val="accent4"/>
          </a:fillRef>
          <a:effectRef idx="1">
            <a:schemeClr val="accent4"/>
          </a:effectRef>
          <a:fontRef idx="minor">
            <a:schemeClr val="dk1"/>
          </a:fontRef>
        </p:style>
        <p:txBody>
          <a:bodyPr rtlCol="0" anchor="ctr"/>
          <a:lstStyle/>
          <a:p>
            <a:endParaRPr lang="ru-RU" sz="28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2061029" y="1144678"/>
            <a:ext cx="9274630" cy="4154984"/>
          </a:xfrm>
          <a:prstGeom prst="rect">
            <a:avLst/>
          </a:prstGeom>
        </p:spPr>
        <p:txBody>
          <a:bodyPr wrap="square">
            <a:spAutoFit/>
          </a:bodyPr>
          <a:lstStyle/>
          <a:p>
            <a:pPr algn="ctr">
              <a:spcAft>
                <a:spcPts val="0"/>
              </a:spcAft>
            </a:pPr>
            <a:r>
              <a:rPr lang="uz-Cyrl-UZ" sz="2400" b="1" dirty="0">
                <a:solidFill>
                  <a:srgbClr val="002060"/>
                </a:solidFill>
                <a:latin typeface="Times New Roman" panose="02020603050405020304" pitchFamily="18" charset="0"/>
                <a:ea typeface="Times New Roman" panose="02020603050405020304" pitchFamily="18" charset="0"/>
              </a:rPr>
              <a:t>Umuman olganda, dunyo aholisi bilan bog‘liq qator muammolar demografik vaziyat bilan bog‘liq va u aholi soni dinamikasi, joylashuvi, takror barpo bo‘lishi va jinsiy va yosh tarkibi kabi jarayonlarda ifodalanadi.</a:t>
            </a:r>
          </a:p>
          <a:p>
            <a:pPr indent="304800" algn="ctr">
              <a:spcAft>
                <a:spcPts val="0"/>
              </a:spcAft>
            </a:pPr>
            <a:r>
              <a:rPr lang="uz-Cyrl-UZ" sz="2400" b="1" dirty="0">
                <a:solidFill>
                  <a:srgbClr val="002060"/>
                </a:solidFill>
                <a:latin typeface="Times New Roman" panose="02020603050405020304" pitchFamily="18" charset="0"/>
                <a:ea typeface="Times New Roman" panose="02020603050405020304" pitchFamily="18" charset="0"/>
              </a:rPr>
              <a:t>Ta’kidlash joizki, dunyo aholisi soni dinamikasi, joylashu­vi, tabiiy ko‘payishi hamda irqiy tarkibi xaqidagi ma’lumotlar­ii o‘z ichiga olgan dastlabki o‘zbek tilkdagi risola respublikada aholishunos olim G.R.Asanov tomonidan 1969 yilda chop etilgan edi. Tabiiyki, o‘tgan vaqt ichida dunyo aholisi soni dinamikasi va joylashuvida qator o‘zgarishlar sodir bo‘ldi, boshkacha kilib aytganda, bu ko‘rsatkichlarning xar biri aloxida muammo tarzida </a:t>
            </a:r>
            <a:r>
              <a:rPr lang="uz-Cyrl-UZ" sz="2400" b="1" dirty="0" smtClean="0">
                <a:solidFill>
                  <a:srgbClr val="002060"/>
                </a:solidFill>
                <a:latin typeface="Times New Roman" panose="02020603050405020304" pitchFamily="18" charset="0"/>
                <a:ea typeface="Times New Roman" panose="02020603050405020304" pitchFamily="18" charset="0"/>
              </a:rPr>
              <a:t>gavdalanadi.</a:t>
            </a:r>
            <a:r>
              <a:rPr lang="uz-Latn-UZ" sz="2400" b="1" dirty="0" smtClean="0">
                <a:solidFill>
                  <a:srgbClr val="002060"/>
                </a:solidFill>
                <a:latin typeface="Times New Roman" panose="02020603050405020304" pitchFamily="18" charset="0"/>
                <a:ea typeface="Times New Roman" panose="02020603050405020304" pitchFamily="18" charset="0"/>
              </a:rPr>
              <a:t>Z</a:t>
            </a:r>
            <a:endParaRPr lang="uz-Cyrl-UZ" sz="2400" b="1" dirty="0">
              <a:solidFill>
                <a:srgbClr val="00206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67201679"/>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1+#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Блок-схема: несколько документов 1"/>
          <p:cNvSpPr/>
          <p:nvPr/>
        </p:nvSpPr>
        <p:spPr>
          <a:xfrm>
            <a:off x="4643679" y="447164"/>
            <a:ext cx="7432204" cy="5866550"/>
          </a:xfrm>
          <a:prstGeom prst="flowChartMultidocument">
            <a:avLst/>
          </a:prstGeom>
          <a:solidFill>
            <a:schemeClr val="tx2">
              <a:lumMod val="20000"/>
              <a:lumOff val="80000"/>
            </a:schemeClr>
          </a:solid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dirty="0">
              <a:solidFill>
                <a:srgbClr val="002060"/>
              </a:solidFill>
            </a:endParaRPr>
          </a:p>
        </p:txBody>
      </p:sp>
      <p:sp>
        <p:nvSpPr>
          <p:cNvPr id="3" name="Прямоугольник 2"/>
          <p:cNvSpPr/>
          <p:nvPr/>
        </p:nvSpPr>
        <p:spPr>
          <a:xfrm>
            <a:off x="4745280" y="1608193"/>
            <a:ext cx="6096000" cy="3816429"/>
          </a:xfrm>
          <a:prstGeom prst="rect">
            <a:avLst/>
          </a:prstGeom>
        </p:spPr>
        <p:txBody>
          <a:bodyPr>
            <a:spAutoFit/>
          </a:bodyPr>
          <a:lstStyle/>
          <a:p>
            <a:pPr algn="ctr"/>
            <a:r>
              <a:rPr lang="uz-Cyrl-UZ" sz="2200" b="1" dirty="0">
                <a:solidFill>
                  <a:srgbClr val="FF0000"/>
                </a:solidFill>
                <a:latin typeface="Times New Roman" panose="02020603050405020304" pitchFamily="18" charset="0"/>
                <a:ea typeface="Times New Roman" panose="02020603050405020304" pitchFamily="18" charset="0"/>
              </a:rPr>
              <a:t>Aholi soni dinamikasi - ijtimoiy-iqtisodiy rivojlanish dinamikasining ajralmas kismidir. Har kanday xududni, davlatni yoki xalqni siyosiy-iqtisodiy, ijtimoiy jixatlarini o‘rganish uning aholisini o‘rganishdan boshlanadi. Aholi dinamikasining kursatkichlari demografik jarayonlar (tug‘ilish, o‘lim, nikoh va ajralish, oila) va ularning shakllanish qonuniyatlarini bilishda, aholi siyosatini ishlab chiqishda hamda xalq xo‘jaligining rivojlanish dasturlarini tuzish uchun zarur ilmiy asos sanaladi. </a:t>
            </a:r>
            <a:endParaRPr lang="uz-Cyrl-UZ" sz="2200" b="1" dirty="0">
              <a:solidFill>
                <a:srgbClr val="FF0000"/>
              </a:solidFill>
            </a:endParaRPr>
          </a:p>
        </p:txBody>
      </p:sp>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5770" y="1132924"/>
            <a:ext cx="4095294" cy="4556675"/>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68882028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1000" fill="hold"/>
                                        <p:tgtEl>
                                          <p:spTgt spid="3"/>
                                        </p:tgtEl>
                                        <p:attrNameLst>
                                          <p:attrName>ppt_w</p:attrName>
                                        </p:attrNameLst>
                                      </p:cBhvr>
                                      <p:tavLst>
                                        <p:tav tm="0">
                                          <p:val>
                                            <p:fltVal val="0"/>
                                          </p:val>
                                        </p:tav>
                                        <p:tav tm="100000">
                                          <p:val>
                                            <p:strVal val="#ppt_w"/>
                                          </p:val>
                                        </p:tav>
                                      </p:tavLst>
                                    </p:anim>
                                    <p:anim calcmode="lin" valueType="num">
                                      <p:cBhvr>
                                        <p:cTn id="23" dur="1000" fill="hold"/>
                                        <p:tgtEl>
                                          <p:spTgt spid="3"/>
                                        </p:tgtEl>
                                        <p:attrNameLst>
                                          <p:attrName>ppt_h</p:attrName>
                                        </p:attrNameLst>
                                      </p:cBhvr>
                                      <p:tavLst>
                                        <p:tav tm="0">
                                          <p:val>
                                            <p:fltVal val="0"/>
                                          </p:val>
                                        </p:tav>
                                        <p:tav tm="100000">
                                          <p:val>
                                            <p:strVal val="#ppt_h"/>
                                          </p:val>
                                        </p:tav>
                                      </p:tavLst>
                                    </p:anim>
                                    <p:anim calcmode="lin" valueType="num">
                                      <p:cBhvr>
                                        <p:cTn id="24" dur="1000" fill="hold"/>
                                        <p:tgtEl>
                                          <p:spTgt spid="3"/>
                                        </p:tgtEl>
                                        <p:attrNameLst>
                                          <p:attrName>style.rotation</p:attrName>
                                        </p:attrNameLst>
                                      </p:cBhvr>
                                      <p:tavLst>
                                        <p:tav tm="0">
                                          <p:val>
                                            <p:fltVal val="90"/>
                                          </p:val>
                                        </p:tav>
                                        <p:tav tm="100000">
                                          <p:val>
                                            <p:fltVal val="0"/>
                                          </p:val>
                                        </p:tav>
                                      </p:tavLst>
                                    </p:anim>
                                    <p:animEffect transition="in" filter="fade">
                                      <p:cBhvr>
                                        <p:cTn id="2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4" name="AutoShape 2"/>
          <p:cNvSpPr txBox="1">
            <a:spLocks noChangeArrowheads="1"/>
          </p:cNvSpPr>
          <p:nvPr/>
        </p:nvSpPr>
        <p:spPr>
          <a:xfrm>
            <a:off x="1582056" y="0"/>
            <a:ext cx="9144000" cy="6858000"/>
          </a:xfrm>
          <a:prstGeom prst="plaque">
            <a:avLst>
              <a:gd name="adj" fmla="val 16667"/>
            </a:avLst>
          </a:prstGeom>
          <a:gradFill rotWithShape="1">
            <a:gsLst>
              <a:gs pos="0">
                <a:schemeClr val="accent1"/>
              </a:gs>
              <a:gs pos="50000">
                <a:schemeClr val="bg1"/>
              </a:gs>
              <a:gs pos="100000">
                <a:schemeClr val="accent1"/>
              </a:gs>
            </a:gsLst>
            <a:lin ang="5400000" scaled="1"/>
          </a:gradFill>
          <a:ln>
            <a:solidFill>
              <a:schemeClr val="tx1"/>
            </a:solidFill>
            <a:headEnd type="none" w="med" len="med"/>
            <a:tailEnd type="none" w="med" len="med"/>
          </a:ln>
        </p:spPr>
        <p:txBody>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defRPr/>
            </a:pPr>
            <a:endParaRPr lang="ru-RU" sz="2400" dirty="0" smtClean="0">
              <a:latin typeface="Times New Roman" pitchFamily="18" charset="0"/>
            </a:endParaRPr>
          </a:p>
        </p:txBody>
      </p:sp>
      <p:sp>
        <p:nvSpPr>
          <p:cNvPr id="5" name="Прямоугольник 4"/>
          <p:cNvSpPr/>
          <p:nvPr/>
        </p:nvSpPr>
        <p:spPr>
          <a:xfrm>
            <a:off x="2322287" y="1287506"/>
            <a:ext cx="8128000" cy="4524315"/>
          </a:xfrm>
          <a:prstGeom prst="rect">
            <a:avLst/>
          </a:prstGeom>
        </p:spPr>
        <p:txBody>
          <a:bodyPr wrap="square">
            <a:spAutoFit/>
          </a:bodyPr>
          <a:lstStyle/>
          <a:p>
            <a:pPr indent="449580" algn="ctr">
              <a:spcAft>
                <a:spcPts val="0"/>
              </a:spcAft>
            </a:pPr>
            <a:r>
              <a:rPr lang="uz-Cyrl-UZ" sz="2400" b="1" dirty="0" smtClean="0">
                <a:latin typeface="Times New Roman" panose="02020603050405020304" pitchFamily="18" charset="0"/>
                <a:ea typeface="Times New Roman" panose="02020603050405020304" pitchFamily="18" charset="0"/>
              </a:rPr>
              <a:t>Y</a:t>
            </a:r>
            <a:r>
              <a:rPr lang="uz-Latn-UZ" sz="2400" b="1" dirty="0" smtClean="0">
                <a:latin typeface="Times New Roman" panose="02020603050405020304" pitchFamily="18" charset="0"/>
                <a:ea typeface="Times New Roman" panose="02020603050405020304" pitchFamily="18" charset="0"/>
              </a:rPr>
              <a:t>e</a:t>
            </a:r>
            <a:r>
              <a:rPr lang="uz-Cyrl-UZ" sz="2400" b="1" dirty="0" smtClean="0">
                <a:latin typeface="Times New Roman" panose="02020603050405020304" pitchFamily="18" charset="0"/>
                <a:ea typeface="Times New Roman" panose="02020603050405020304" pitchFamily="18" charset="0"/>
              </a:rPr>
              <a:t>r </a:t>
            </a:r>
            <a:r>
              <a:rPr lang="uz-Cyrl-UZ" sz="2400" b="1" dirty="0">
                <a:latin typeface="Times New Roman" panose="02020603050405020304" pitchFamily="18" charset="0"/>
                <a:ea typeface="Times New Roman" panose="02020603050405020304" pitchFamily="18" charset="0"/>
              </a:rPr>
              <a:t>yuzasida inson ajdodining dastlabki vakillari (Homo Sapins) shakllanganidan to xozirgi davrga qadar aholi soni dinamikasida o‘zgarishlar kuzatiladi. Ular dunyo davlatlarida turli omillar ta’sirida sodir bo‘lish bilan bir qatorda, ba’zi muammolarga ham sabab bo‘ladi.</a:t>
            </a:r>
          </a:p>
          <a:p>
            <a:pPr algn="ctr"/>
            <a:r>
              <a:rPr lang="uz-Cyrl-UZ" sz="2400" b="1" dirty="0">
                <a:latin typeface="Times New Roman" panose="02020603050405020304" pitchFamily="18" charset="0"/>
                <a:ea typeface="Times New Roman" panose="02020603050405020304" pitchFamily="18" charset="0"/>
              </a:rPr>
              <a:t>Aholining joylashuvi, deganda esa insonlarning turli xududlar, davlatlar bo‘yicha taqsimlanishi tushuniladi. </a:t>
            </a:r>
            <a:r>
              <a:rPr lang="uz-Cyrl-UZ" sz="2400" b="1" dirty="0" smtClean="0">
                <a:latin typeface="Times New Roman" panose="02020603050405020304" pitchFamily="18" charset="0"/>
                <a:ea typeface="Times New Roman" panose="02020603050405020304" pitchFamily="18" charset="0"/>
              </a:rPr>
              <a:t>Y</a:t>
            </a:r>
            <a:r>
              <a:rPr lang="uz-Latn-UZ" sz="2400" b="1" dirty="0">
                <a:latin typeface="Times New Roman" panose="02020603050405020304" pitchFamily="18" charset="0"/>
                <a:ea typeface="Times New Roman" panose="02020603050405020304" pitchFamily="18" charset="0"/>
              </a:rPr>
              <a:t>e</a:t>
            </a:r>
            <a:r>
              <a:rPr lang="uz-Cyrl-UZ" sz="2400" b="1" dirty="0" smtClean="0">
                <a:latin typeface="Times New Roman" panose="02020603050405020304" pitchFamily="18" charset="0"/>
                <a:ea typeface="Times New Roman" panose="02020603050405020304" pitchFamily="18" charset="0"/>
              </a:rPr>
              <a:t>r </a:t>
            </a:r>
            <a:r>
              <a:rPr lang="uz-Cyrl-UZ" sz="2400" b="1" dirty="0">
                <a:latin typeface="Times New Roman" panose="02020603050405020304" pitchFamily="18" charset="0"/>
                <a:ea typeface="Times New Roman" panose="02020603050405020304" pitchFamily="18" charset="0"/>
              </a:rPr>
              <a:t>shari aholi joylashuvida umumiy qonuniyatlar mavjud. Ular jamiyat ijtimoiy-iqtisodiy rivojlanishining xar bir bosqichida o‘ziga xos mazmunda shakllangan. </a:t>
            </a:r>
            <a:r>
              <a:rPr lang="en-US" sz="2400" b="1" dirty="0" err="1">
                <a:latin typeface="Times New Roman" panose="02020603050405020304" pitchFamily="18" charset="0"/>
                <a:ea typeface="Times New Roman" panose="02020603050405020304" pitchFamily="18" charset="0"/>
              </a:rPr>
              <a:t>Dunyo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aholisi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joylashuvidagi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asosiy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omil</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inson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yashashi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uchun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zarur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bo‘lgan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tabiiy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sharoit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biologik</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resurslardir</a:t>
            </a:r>
            <a:r>
              <a:rPr lang="en-US" sz="2400" b="1" dirty="0">
                <a:latin typeface="Times New Roman" panose="02020603050405020304" pitchFamily="18" charset="0"/>
                <a:ea typeface="Times New Roman" panose="02020603050405020304" pitchFamily="18" charset="0"/>
              </a:rPr>
              <a:t>. </a:t>
            </a:r>
            <a:endParaRPr lang="uz-Cyrl-UZ" sz="2400" b="1" dirty="0"/>
          </a:p>
        </p:txBody>
      </p:sp>
    </p:spTree>
    <p:extLst>
      <p:ext uri="{BB962C8B-B14F-4D97-AF65-F5344CB8AC3E}">
        <p14:creationId xmlns:p14="http://schemas.microsoft.com/office/powerpoint/2010/main" val="2117520929"/>
      </p:ext>
    </p:extLst>
  </p:cSld>
  <p:clrMapOvr>
    <a:masterClrMapping/>
  </p:clrMapOvr>
  <mc:AlternateContent xmlns:mc="http://schemas.openxmlformats.org/markup-compatibility/2006" xmlns:p14="http://schemas.microsoft.com/office/powerpoint/2010/main">
    <mc:Choice Requires="p14">
      <p:transition spd="slow" p14:dur="3000" advTm="7000">
        <p14:shred/>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fltVal val="0"/>
                                          </p:val>
                                        </p:tav>
                                        <p:tav tm="100000">
                                          <p:val>
                                            <p:strVal val="#ppt_w"/>
                                          </p:val>
                                        </p:tav>
                                      </p:tavLst>
                                    </p:anim>
                                    <p:anim calcmode="lin" valueType="num">
                                      <p:cBhvr>
                                        <p:cTn id="15" dur="1000" fill="hold"/>
                                        <p:tgtEl>
                                          <p:spTgt spid="5"/>
                                        </p:tgtEl>
                                        <p:attrNameLst>
                                          <p:attrName>ppt_h</p:attrName>
                                        </p:attrNameLst>
                                      </p:cBhvr>
                                      <p:tavLst>
                                        <p:tav tm="0">
                                          <p:val>
                                            <p:fltVal val="0"/>
                                          </p:val>
                                        </p:tav>
                                        <p:tav tm="100000">
                                          <p:val>
                                            <p:strVal val="#ppt_h"/>
                                          </p:val>
                                        </p:tav>
                                      </p:tavLst>
                                    </p:anim>
                                    <p:anim calcmode="lin" valueType="num">
                                      <p:cBhvr>
                                        <p:cTn id="16" dur="1000" fill="hold"/>
                                        <p:tgtEl>
                                          <p:spTgt spid="5"/>
                                        </p:tgtEl>
                                        <p:attrNameLst>
                                          <p:attrName>style.rotation</p:attrName>
                                        </p:attrNameLst>
                                      </p:cBhvr>
                                      <p:tavLst>
                                        <p:tav tm="0">
                                          <p:val>
                                            <p:fltVal val="90"/>
                                          </p:val>
                                        </p:tav>
                                        <p:tav tm="100000">
                                          <p:val>
                                            <p:fltVal val="0"/>
                                          </p:val>
                                        </p:tav>
                                      </p:tavLst>
                                    </p:anim>
                                    <p:animEffect transition="in" filter="fade">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ocuments"/>
          <p:cNvSpPr>
            <a:spLocks noEditPoints="1" noChangeArrowheads="1"/>
          </p:cNvSpPr>
          <p:nvPr/>
        </p:nvSpPr>
        <p:spPr bwMode="auto">
          <a:xfrm>
            <a:off x="101598" y="73652"/>
            <a:ext cx="6019289" cy="6726292"/>
          </a:xfrm>
          <a:custGeom>
            <a:avLst/>
            <a:gdLst>
              <a:gd name="T0" fmla="*/ 0 w 21600"/>
              <a:gd name="T1" fmla="*/ 2800 h 21600"/>
              <a:gd name="T2" fmla="*/ 3468 w 21600"/>
              <a:gd name="T3" fmla="*/ 0 h 21600"/>
              <a:gd name="T4" fmla="*/ 21653 w 21600"/>
              <a:gd name="T5" fmla="*/ 18828 h 21600"/>
              <a:gd name="T6" fmla="*/ 19954 w 21600"/>
              <a:gd name="T7" fmla="*/ 20214 h 21600"/>
              <a:gd name="T8" fmla="*/ 18256 w 21600"/>
              <a:gd name="T9" fmla="*/ 21628 h 21600"/>
              <a:gd name="T10" fmla="*/ 19954 w 21600"/>
              <a:gd name="T11" fmla="*/ 1428 h 21600"/>
              <a:gd name="T12" fmla="*/ 18256 w 21600"/>
              <a:gd name="T13" fmla="*/ 2800 h 21600"/>
              <a:gd name="T14" fmla="*/ 1645 w 21600"/>
              <a:gd name="T15" fmla="*/ 1428 h 21600"/>
              <a:gd name="T16" fmla="*/ 21600 w 21600"/>
              <a:gd name="T17" fmla="*/ 0 h 21600"/>
              <a:gd name="T18" fmla="*/ 10800 w 21600"/>
              <a:gd name="T19" fmla="*/ 0 h 21600"/>
              <a:gd name="T20" fmla="*/ 0 w 21600"/>
              <a:gd name="T21" fmla="*/ 10800 h 21600"/>
              <a:gd name="T22" fmla="*/ 21600 w 21600"/>
              <a:gd name="T23" fmla="*/ 10800 h 21600"/>
              <a:gd name="T24" fmla="*/ 1645 w 21600"/>
              <a:gd name="T25" fmla="*/ 4171 h 21600"/>
              <a:gd name="T26" fmla="*/ 16522 w 21600"/>
              <a:gd name="T27" fmla="*/ 1731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21600" h="21600" extrusionOk="0">
                <a:moveTo>
                  <a:pt x="0" y="18014"/>
                </a:moveTo>
                <a:lnTo>
                  <a:pt x="0" y="2800"/>
                </a:lnTo>
                <a:lnTo>
                  <a:pt x="1645" y="2800"/>
                </a:lnTo>
                <a:lnTo>
                  <a:pt x="1645" y="1428"/>
                </a:lnTo>
                <a:lnTo>
                  <a:pt x="3468" y="1428"/>
                </a:lnTo>
                <a:lnTo>
                  <a:pt x="3468" y="0"/>
                </a:lnTo>
                <a:lnTo>
                  <a:pt x="21653" y="0"/>
                </a:lnTo>
                <a:lnTo>
                  <a:pt x="21653" y="18828"/>
                </a:lnTo>
                <a:lnTo>
                  <a:pt x="19954" y="18828"/>
                </a:lnTo>
                <a:lnTo>
                  <a:pt x="19954" y="20214"/>
                </a:lnTo>
                <a:lnTo>
                  <a:pt x="18256" y="20214"/>
                </a:lnTo>
                <a:lnTo>
                  <a:pt x="18256" y="21600"/>
                </a:lnTo>
                <a:lnTo>
                  <a:pt x="4434" y="21600"/>
                </a:lnTo>
                <a:lnTo>
                  <a:pt x="0" y="18014"/>
                </a:lnTo>
                <a:close/>
              </a:path>
              <a:path w="21600" h="21600" extrusionOk="0">
                <a:moveTo>
                  <a:pt x="3486" y="1428"/>
                </a:moveTo>
                <a:lnTo>
                  <a:pt x="19954" y="1428"/>
                </a:lnTo>
                <a:lnTo>
                  <a:pt x="19954" y="20214"/>
                </a:lnTo>
                <a:lnTo>
                  <a:pt x="18256" y="20214"/>
                </a:lnTo>
                <a:lnTo>
                  <a:pt x="18256" y="2800"/>
                </a:lnTo>
                <a:lnTo>
                  <a:pt x="1645" y="2800"/>
                </a:lnTo>
                <a:lnTo>
                  <a:pt x="1645" y="1428"/>
                </a:lnTo>
                <a:lnTo>
                  <a:pt x="3486" y="1428"/>
                </a:lnTo>
                <a:close/>
              </a:path>
              <a:path w="21600" h="21600" extrusionOk="0">
                <a:moveTo>
                  <a:pt x="0" y="18014"/>
                </a:moveTo>
                <a:lnTo>
                  <a:pt x="4434" y="18000"/>
                </a:lnTo>
                <a:lnTo>
                  <a:pt x="4434" y="21600"/>
                </a:lnTo>
                <a:lnTo>
                  <a:pt x="0" y="18014"/>
                </a:lnTo>
                <a:close/>
              </a:path>
            </a:pathLst>
          </a:custGeom>
          <a:gradFill rotWithShape="1">
            <a:gsLst>
              <a:gs pos="0">
                <a:srgbClr val="5E9EFF"/>
              </a:gs>
              <a:gs pos="39999">
                <a:srgbClr val="85C2FF"/>
              </a:gs>
              <a:gs pos="70000">
                <a:srgbClr val="C4D6EB"/>
              </a:gs>
              <a:gs pos="100000">
                <a:srgbClr val="FFEBFA"/>
              </a:gs>
            </a:gsLst>
            <a:lin ang="5400000" scaled="1"/>
          </a:gradFill>
          <a:ln w="25400">
            <a:solidFill>
              <a:srgbClr val="000080"/>
            </a:solidFill>
            <a:miter lim="800000"/>
            <a:headEnd/>
            <a:tailEnd/>
          </a:ln>
          <a:effectLst>
            <a:outerShdw dist="107763" dir="2700000" algn="ctr" rotWithShape="0">
              <a:srgbClr val="808080"/>
            </a:outerShdw>
          </a:effectLst>
        </p:spPr>
        <p:txBody>
          <a:bodyPr/>
          <a:lstStyle/>
          <a:p>
            <a:pPr>
              <a:lnSpc>
                <a:spcPct val="80000"/>
              </a:lnSpc>
              <a:spcBef>
                <a:spcPct val="20000"/>
              </a:spcBef>
            </a:pPr>
            <a:endParaRPr lang="ru-RU">
              <a:latin typeface="Times New Roman" pitchFamily="18" charset="0"/>
            </a:endParaRPr>
          </a:p>
        </p:txBody>
      </p:sp>
      <p:pic>
        <p:nvPicPr>
          <p:cNvPr id="6" name="Picture 1"/>
          <p:cNvPicPr>
            <a:picLocks noChangeAspect="1" noChangeArrowheads="1"/>
          </p:cNvPicPr>
          <p:nvPr/>
        </p:nvPicPr>
        <p:blipFill>
          <a:blip r:embed="rId2"/>
          <a:srcRect/>
          <a:stretch>
            <a:fillRect/>
          </a:stretch>
        </p:blipFill>
        <p:spPr bwMode="auto">
          <a:xfrm>
            <a:off x="5965370" y="-1"/>
            <a:ext cx="6226630" cy="3556001"/>
          </a:xfrm>
          <a:prstGeom prst="rect">
            <a:avLst/>
          </a:prstGeom>
          <a:noFill/>
          <a:ln w="9525">
            <a:noFill/>
            <a:miter lim="800000"/>
            <a:headEnd/>
            <a:tailEnd/>
          </a:ln>
          <a:effectLst>
            <a:softEdge rad="63500"/>
          </a:effectLst>
        </p:spPr>
      </p:pic>
      <p:sp>
        <p:nvSpPr>
          <p:cNvPr id="8" name="Прямоугольник 7"/>
          <p:cNvSpPr/>
          <p:nvPr/>
        </p:nvSpPr>
        <p:spPr>
          <a:xfrm>
            <a:off x="340406" y="905980"/>
            <a:ext cx="4884737" cy="5170646"/>
          </a:xfrm>
          <a:prstGeom prst="rect">
            <a:avLst/>
          </a:prstGeom>
        </p:spPr>
        <p:txBody>
          <a:bodyPr wrap="square">
            <a:spAutoFit/>
          </a:bodyPr>
          <a:lstStyle/>
          <a:p>
            <a:pPr algn="ctr"/>
            <a:r>
              <a:rPr lang="en-US" sz="2200" b="1" dirty="0">
                <a:latin typeface="Times New Roman" panose="02020603050405020304" pitchFamily="18" charset="0"/>
                <a:ea typeface="Times New Roman" panose="02020603050405020304" pitchFamily="18" charset="0"/>
              </a:rPr>
              <a:t>Fan </a:t>
            </a:r>
            <a:r>
              <a:rPr lang="en-US" sz="2200" b="1" dirty="0" err="1">
                <a:latin typeface="Times New Roman" panose="02020603050405020304" pitchFamily="18" charset="0"/>
                <a:ea typeface="Times New Roman" panose="02020603050405020304" pitchFamily="18" charset="0"/>
              </a:rPr>
              <a:t>va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texnikaning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rivojlanishi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shaharlarning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paydo</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bo‘lishi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va</a:t>
            </a:r>
            <a:r>
              <a:rPr lang="en-US" sz="2200" b="1" dirty="0">
                <a:latin typeface="Times New Roman" panose="02020603050405020304" pitchFamily="18" charset="0"/>
                <a:ea typeface="Times New Roman" panose="02020603050405020304" pitchFamily="18" charset="0"/>
              </a:rPr>
              <a:t> k</a:t>
            </a:r>
            <a:r>
              <a:rPr lang="uz-Cyrl-UZ" sz="2200" b="1" dirty="0">
                <a:latin typeface="Times New Roman" panose="02020603050405020304" pitchFamily="18" charset="0"/>
                <a:ea typeface="Times New Roman" panose="02020603050405020304" pitchFamily="18" charset="0"/>
              </a:rPr>
              <a:t>o‘</a:t>
            </a:r>
            <a:r>
              <a:rPr lang="en-US" sz="2200" b="1" dirty="0" err="1">
                <a:latin typeface="Times New Roman" panose="02020603050405020304" pitchFamily="18" charset="0"/>
                <a:ea typeface="Times New Roman" panose="02020603050405020304" pitchFamily="18" charset="0"/>
              </a:rPr>
              <a:t>payib</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borishi</a:t>
            </a:r>
            <a:r>
              <a:rPr lang="en-US" sz="2200" b="1" dirty="0">
                <a:latin typeface="Times New Roman" panose="02020603050405020304" pitchFamily="18" charset="0"/>
                <a:ea typeface="Times New Roman" panose="02020603050405020304" pitchFamily="18" charset="0"/>
              </a:rPr>
              <a:t>, transport </a:t>
            </a:r>
            <a:r>
              <a:rPr lang="en-US" sz="2200" b="1" dirty="0" err="1">
                <a:latin typeface="Times New Roman" panose="02020603050405020304" pitchFamily="18" charset="0"/>
                <a:ea typeface="Times New Roman" panose="02020603050405020304" pitchFamily="18" charset="0"/>
              </a:rPr>
              <a:t>xizmatlarining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shakllanishi</a:t>
            </a:r>
            <a:r>
              <a:rPr lang="en-US" sz="2200" b="1" dirty="0">
                <a:latin typeface="Times New Roman" panose="02020603050405020304" pitchFamily="18" charset="0"/>
                <a:ea typeface="Times New Roman" panose="02020603050405020304" pitchFamily="18" charset="0"/>
              </a:rPr>
              <a:t> ham </a:t>
            </a:r>
            <a:r>
              <a:rPr lang="en-US" sz="2200" b="1" dirty="0" err="1">
                <a:latin typeface="Times New Roman" panose="02020603050405020304" pitchFamily="18" charset="0"/>
                <a:ea typeface="Times New Roman" panose="02020603050405020304" pitchFamily="18" charset="0"/>
              </a:rPr>
              <a:t>dunyo</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aholisining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joylashuvidagi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asosiy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omillardan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hisoblanadi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Dunyo</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xududlari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buylab</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joylashuvi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shu</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xududlarga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xos</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aloxida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qonuniyatlar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asosida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sodir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bo‘ladi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Mazkur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qonuniyatlar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xududning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tabiiy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sharoiti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boyliklari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biologik</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resurslari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ijtimoiy-iqtisodiy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rivojlanishi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urbanizatsiya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darajasi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jahon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mehnat</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taqsimotida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tutgan</a:t>
            </a:r>
            <a:r>
              <a:rPr lang="en-US" sz="2200" b="1" dirty="0">
                <a:latin typeface="Times New Roman" panose="02020603050405020304" pitchFamily="18" charset="0"/>
                <a:ea typeface="Times New Roman" panose="02020603050405020304" pitchFamily="18" charset="0"/>
              </a:rPr>
              <a:t> </a:t>
            </a:r>
            <a:r>
              <a:rPr lang="uz-Cyrl-UZ" sz="2200" b="1" dirty="0">
                <a:latin typeface="Times New Roman" panose="02020603050405020304" pitchFamily="18" charset="0"/>
                <a:ea typeface="Times New Roman" panose="02020603050405020304" pitchFamily="18" charset="0"/>
              </a:rPr>
              <a:t>o‘</a:t>
            </a:r>
            <a:r>
              <a:rPr lang="en-US" sz="2200" b="1" dirty="0" err="1">
                <a:latin typeface="Times New Roman" panose="02020603050405020304" pitchFamily="18" charset="0"/>
                <a:ea typeface="Times New Roman" panose="02020603050405020304" pitchFamily="18" charset="0"/>
              </a:rPr>
              <a:t>rni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kabi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omillar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zaminida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shakllanadi</a:t>
            </a:r>
            <a:r>
              <a:rPr lang="en-US" sz="2200" b="1" dirty="0">
                <a:latin typeface="Times New Roman" panose="02020603050405020304" pitchFamily="18" charset="0"/>
                <a:ea typeface="Times New Roman" panose="02020603050405020304" pitchFamily="18" charset="0"/>
              </a:rPr>
              <a:t>. </a:t>
            </a:r>
            <a:endParaRPr lang="uz-Cyrl-UZ" sz="2200" b="1" dirty="0"/>
          </a:p>
        </p:txBody>
      </p:sp>
      <p:pic>
        <p:nvPicPr>
          <p:cNvPr id="9" name="Picture 4" descr="http://crazy.werd.ru/uploads/posts/2007-07-07/1183802346445514208_483f95bc93ce7af50c72e188dd64870e.jpg">
            <a:hlinkClick r:id="rId3"/>
          </p:cNvPr>
          <p:cNvPicPr>
            <a:picLocks noChangeAspect="1" noChangeArrowheads="1"/>
          </p:cNvPicPr>
          <p:nvPr/>
        </p:nvPicPr>
        <p:blipFill>
          <a:blip r:embed="rId4"/>
          <a:srcRect/>
          <a:stretch>
            <a:fillRect/>
          </a:stretch>
        </p:blipFill>
        <p:spPr bwMode="auto">
          <a:xfrm>
            <a:off x="6044292" y="3513818"/>
            <a:ext cx="6133194" cy="3090181"/>
          </a:xfrm>
          <a:prstGeom prst="rect">
            <a:avLst/>
          </a:prstGeom>
          <a:noFill/>
          <a:ln w="9525">
            <a:noFill/>
            <a:miter lim="800000"/>
            <a:headEnd/>
            <a:tailEnd/>
          </a:ln>
        </p:spPr>
      </p:pic>
    </p:spTree>
    <p:extLst>
      <p:ext uri="{BB962C8B-B14F-4D97-AF65-F5344CB8AC3E}">
        <p14:creationId xmlns:p14="http://schemas.microsoft.com/office/powerpoint/2010/main" val="28814424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7000">
        <p15:prstTrans prst="pageCurlDouble"/>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AutoShape 2"/>
          <p:cNvSpPr txBox="1">
            <a:spLocks noChangeArrowheads="1"/>
          </p:cNvSpPr>
          <p:nvPr/>
        </p:nvSpPr>
        <p:spPr>
          <a:xfrm>
            <a:off x="1494970" y="125979"/>
            <a:ext cx="9144000" cy="836613"/>
          </a:xfrm>
          <a:prstGeom prst="bevel">
            <a:avLst>
              <a:gd name="adj" fmla="val 12500"/>
            </a:avLst>
          </a:prstGeom>
          <a:gradFill rotWithShape="1">
            <a:gsLst>
              <a:gs pos="0">
                <a:schemeClr val="accent1"/>
              </a:gs>
              <a:gs pos="50000">
                <a:schemeClr val="bg1"/>
              </a:gs>
              <a:gs pos="100000">
                <a:schemeClr val="accent1"/>
              </a:gs>
            </a:gsLst>
            <a:lin ang="5400000" scaled="1"/>
          </a:gradFill>
          <a:ln>
            <a:solidFill>
              <a:schemeClr val="tx1"/>
            </a:solidFill>
            <a:headEnd type="none" w="med" len="med"/>
            <a:tailEnd type="none" w="med" len="med"/>
          </a:ln>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defRPr/>
            </a:pPr>
            <a:endParaRPr lang="ru-RU" sz="3500" dirty="0" smtClean="0"/>
          </a:p>
        </p:txBody>
      </p:sp>
      <p:pic>
        <p:nvPicPr>
          <p:cNvPr id="5" name="Picture 4" descr="s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3050" y="3519488"/>
            <a:ext cx="1655763" cy="148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utoShape 3"/>
          <p:cNvSpPr txBox="1">
            <a:spLocks noChangeArrowheads="1"/>
          </p:cNvSpPr>
          <p:nvPr/>
        </p:nvSpPr>
        <p:spPr>
          <a:xfrm>
            <a:off x="1494970" y="1155927"/>
            <a:ext cx="9144000" cy="5157787"/>
          </a:xfrm>
          <a:prstGeom prst="roundRect">
            <a:avLst>
              <a:gd name="adj" fmla="val 16667"/>
            </a:avLst>
          </a:prstGeom>
          <a:gradFill rotWithShape="1">
            <a:gsLst>
              <a:gs pos="0">
                <a:srgbClr val="E7B7E5"/>
              </a:gs>
              <a:gs pos="50000">
                <a:schemeClr val="bg1"/>
              </a:gs>
              <a:gs pos="100000">
                <a:srgbClr val="E7B7E5"/>
              </a:gs>
            </a:gsLst>
            <a:lin ang="5400000" scaled="1"/>
          </a:gradFill>
          <a:ln>
            <a:solidFill>
              <a:schemeClr val="tx1"/>
            </a:solidFill>
            <a:round/>
            <a:headEnd type="none" w="med" len="med"/>
            <a:tailEnd type="none" w="med" len="med"/>
          </a:ln>
        </p:spPr>
        <p:txBody>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609600" indent="-609600">
              <a:lnSpc>
                <a:spcPct val="80000"/>
              </a:lnSpc>
              <a:buFont typeface="Wingdings" panose="05000000000000000000" pitchFamily="2" charset="2"/>
              <a:buNone/>
              <a:defRPr/>
            </a:pPr>
            <a:endParaRPr lang="ru-RU" sz="2200" dirty="0" smtClean="0">
              <a:latin typeface="Times New Roman" pitchFamily="18" charset="0"/>
            </a:endParaRPr>
          </a:p>
        </p:txBody>
      </p:sp>
      <p:sp>
        <p:nvSpPr>
          <p:cNvPr id="2" name="Прямоугольник 1"/>
          <p:cNvSpPr/>
          <p:nvPr/>
        </p:nvSpPr>
        <p:spPr>
          <a:xfrm>
            <a:off x="1819297" y="330591"/>
            <a:ext cx="8289321" cy="523220"/>
          </a:xfrm>
          <a:prstGeom prst="rect">
            <a:avLst/>
          </a:prstGeom>
        </p:spPr>
        <p:txBody>
          <a:bodyPr wrap="none">
            <a:spAutoFit/>
          </a:bodyPr>
          <a:lstStyle/>
          <a:p>
            <a:r>
              <a:rPr lang="uz-Cyrl-UZ" sz="2800" b="1" dirty="0">
                <a:latin typeface="Times New Roman" panose="02020603050405020304" pitchFamily="18" charset="0"/>
                <a:ea typeface="Times New Roman" panose="02020603050405020304" pitchFamily="18" charset="0"/>
              </a:rPr>
              <a:t>Aholi takror barpo bo‘lishining hududiy tafovutlari. </a:t>
            </a:r>
            <a:endParaRPr lang="uz-Cyrl-UZ" sz="2800" dirty="0"/>
          </a:p>
        </p:txBody>
      </p:sp>
      <p:sp>
        <p:nvSpPr>
          <p:cNvPr id="6" name="Прямоугольник 5"/>
          <p:cNvSpPr/>
          <p:nvPr/>
        </p:nvSpPr>
        <p:spPr>
          <a:xfrm>
            <a:off x="1654627" y="1677295"/>
            <a:ext cx="8548915" cy="4154984"/>
          </a:xfrm>
          <a:prstGeom prst="rect">
            <a:avLst/>
          </a:prstGeom>
        </p:spPr>
        <p:txBody>
          <a:bodyPr wrap="square">
            <a:spAutoFit/>
          </a:bodyPr>
          <a:lstStyle/>
          <a:p>
            <a:pPr algn="ctr"/>
            <a:r>
              <a:rPr lang="uz-Cyrl-UZ" sz="2200" b="1" dirty="0" smtClean="0">
                <a:solidFill>
                  <a:srgbClr val="FF0000"/>
                </a:solidFill>
                <a:latin typeface="Times New Roman" panose="02020603050405020304" pitchFamily="18" charset="0"/>
                <a:ea typeface="Times New Roman" panose="02020603050405020304" pitchFamily="18" charset="0"/>
              </a:rPr>
              <a:t>Y</a:t>
            </a:r>
            <a:r>
              <a:rPr lang="uz-Latn-UZ" sz="2200" b="1" dirty="0">
                <a:solidFill>
                  <a:srgbClr val="FF0000"/>
                </a:solidFill>
                <a:latin typeface="Times New Roman" panose="02020603050405020304" pitchFamily="18" charset="0"/>
                <a:ea typeface="Times New Roman" panose="02020603050405020304" pitchFamily="18" charset="0"/>
              </a:rPr>
              <a:t>e</a:t>
            </a:r>
            <a:r>
              <a:rPr lang="uz-Cyrl-UZ" sz="2200" b="1" dirty="0" smtClean="0">
                <a:solidFill>
                  <a:srgbClr val="FF0000"/>
                </a:solidFill>
                <a:latin typeface="Times New Roman" panose="02020603050405020304" pitchFamily="18" charset="0"/>
                <a:ea typeface="Times New Roman" panose="02020603050405020304" pitchFamily="18" charset="0"/>
              </a:rPr>
              <a:t>r </a:t>
            </a:r>
            <a:r>
              <a:rPr lang="uz-Cyrl-UZ" sz="2200" b="1" dirty="0">
                <a:solidFill>
                  <a:srgbClr val="FF0000"/>
                </a:solidFill>
                <a:latin typeface="Times New Roman" panose="02020603050405020304" pitchFamily="18" charset="0"/>
                <a:ea typeface="Times New Roman" panose="02020603050405020304" pitchFamily="18" charset="0"/>
              </a:rPr>
              <a:t>yuzasida aholi soni dinamikasi va joylashuvida bo‘lgan o‘zgarishlar, birinchi navbatda, aholining takror barpo bo‘lishi (tug‘ilish, o‘lim va tabiiy ko‘payish jarayonlarining yig‘indisi) bilan bog‘liq. </a:t>
            </a:r>
            <a:r>
              <a:rPr lang="en-US" sz="2200" b="1" dirty="0" err="1">
                <a:solidFill>
                  <a:srgbClr val="FF0000"/>
                </a:solidFill>
                <a:latin typeface="Times New Roman" panose="02020603050405020304" pitchFamily="18" charset="0"/>
                <a:ea typeface="Times New Roman" panose="02020603050405020304" pitchFamily="18" charset="0"/>
              </a:rPr>
              <a:t>Aholining</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takror</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barpo</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bo‘lishi</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yer</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yuzidagi</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davlat­larda</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keskin</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farq</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qiladi</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Jamiyat</a:t>
            </a:r>
            <a:r>
              <a:rPr lang="en-US" sz="2200" b="1" dirty="0">
                <a:solidFill>
                  <a:srgbClr val="FF0000"/>
                </a:solidFill>
                <a:latin typeface="Times New Roman" panose="02020603050405020304" pitchFamily="18" charset="0"/>
                <a:ea typeface="Times New Roman" panose="02020603050405020304" pitchFamily="18" charset="0"/>
              </a:rPr>
              <a:t> ta</a:t>
            </a:r>
            <a:r>
              <a:rPr lang="uz-Cyrl-UZ" sz="2200" b="1" dirty="0">
                <a:solidFill>
                  <a:srgbClr val="FF0000"/>
                </a:solidFill>
                <a:latin typeface="Times New Roman" panose="02020603050405020304" pitchFamily="18" charset="0"/>
                <a:ea typeface="Times New Roman" panose="02020603050405020304" pitchFamily="18" charset="0"/>
              </a:rPr>
              <a:t>ra</a:t>
            </a:r>
            <a:r>
              <a:rPr lang="en-US" sz="2200" b="1" dirty="0" err="1">
                <a:solidFill>
                  <a:srgbClr val="FF0000"/>
                </a:solidFill>
                <a:latin typeface="Times New Roman" panose="02020603050405020304" pitchFamily="18" charset="0"/>
                <a:ea typeface="Times New Roman" panose="02020603050405020304" pitchFamily="18" charset="0"/>
              </a:rPr>
              <a:t>qqiyotining</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bugungi</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bosqichida</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bir</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gurux</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davlatlarda</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xozirgi</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avlod</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vakillarining</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soni</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kutilayotgan</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avlod</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vakillari</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sonidan</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birmuncha</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kamroq</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Bunday</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holat</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mazkur</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davlatlarda</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kelajakda</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aholi</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sonining</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kamayib</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ketishiga</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olib</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keladi</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va</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qator</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demografik</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iqtisodiy</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va</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ijtimoiy</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muammolarning</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kelib</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chikishiga</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sabab</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bo‘ladi</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Ikkinchi</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gurux</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davlatlarda</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esa</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xozirgi</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avlod</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vakillarining</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sonidan</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kelajakda</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kutilayotgan</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avlodlar</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soni</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yuqori</a:t>
            </a:r>
            <a:r>
              <a:rPr lang="en-US" sz="2200" b="1" dirty="0">
                <a:solidFill>
                  <a:srgbClr val="FF0000"/>
                </a:solidFill>
                <a:latin typeface="Times New Roman" panose="02020603050405020304" pitchFamily="18" charset="0"/>
                <a:ea typeface="Times New Roman" panose="02020603050405020304" pitchFamily="18" charset="0"/>
              </a:rPr>
              <a:t> </a:t>
            </a:r>
            <a:r>
              <a:rPr lang="en-US" sz="2200" b="1" dirty="0" err="1">
                <a:solidFill>
                  <a:srgbClr val="FF0000"/>
                </a:solidFill>
                <a:latin typeface="Times New Roman" panose="02020603050405020304" pitchFamily="18" charset="0"/>
                <a:ea typeface="Times New Roman" panose="02020603050405020304" pitchFamily="18" charset="0"/>
              </a:rPr>
              <a:t>bo‘ladi</a:t>
            </a:r>
            <a:r>
              <a:rPr lang="en-US" sz="2200" b="1" dirty="0">
                <a:solidFill>
                  <a:srgbClr val="FF0000"/>
                </a:solidFill>
                <a:latin typeface="Times New Roman" panose="02020603050405020304" pitchFamily="18" charset="0"/>
                <a:ea typeface="Times New Roman" panose="02020603050405020304" pitchFamily="18" charset="0"/>
              </a:rPr>
              <a:t>.</a:t>
            </a:r>
            <a:endParaRPr lang="uz-Cyrl-UZ" sz="2200" b="1" dirty="0">
              <a:solidFill>
                <a:srgbClr val="FF0000"/>
              </a:solidFill>
            </a:endParaRPr>
          </a:p>
        </p:txBody>
      </p:sp>
    </p:spTree>
    <p:extLst>
      <p:ext uri="{BB962C8B-B14F-4D97-AF65-F5344CB8AC3E}">
        <p14:creationId xmlns:p14="http://schemas.microsoft.com/office/powerpoint/2010/main" val="1526772215"/>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from="(-#ppt_w/2)" to="(#ppt_x)" calcmode="lin" valueType="num">
                                      <p:cBhvr>
                                        <p:cTn id="7" dur="600" fill="hold">
                                          <p:stCondLst>
                                            <p:cond delay="0"/>
                                          </p:stCondLst>
                                        </p:cTn>
                                        <p:tgtEl>
                                          <p:spTgt spid="3"/>
                                        </p:tgtEl>
                                        <p:attrNameLst>
                                          <p:attrName>ppt_x</p:attrName>
                                        </p:attrNameLst>
                                      </p:cBhvr>
                                    </p:anim>
                                    <p:anim from="0" to="-1.0" calcmode="lin" valueType="num">
                                      <p:cBhvr>
                                        <p:cTn id="8" dur="200" decel="50000" autoRev="1" fill="hold">
                                          <p:stCondLst>
                                            <p:cond delay="600"/>
                                          </p:stCondLst>
                                        </p:cTn>
                                        <p:tgtEl>
                                          <p:spTgt spid="3"/>
                                        </p:tgtEl>
                                        <p:attrNameLst>
                                          <p:attrName>xshear</p:attrName>
                                        </p:attrNameLst>
                                      </p:cBhvr>
                                    </p:anim>
                                    <p:animScale>
                                      <p:cBhvr>
                                        <p:cTn id="9" dur="200" decel="100000" autoRev="1" fill="hold">
                                          <p:stCondLst>
                                            <p:cond delay="600"/>
                                          </p:stCondLst>
                                        </p:cTn>
                                        <p:tgtEl>
                                          <p:spTgt spid="3"/>
                                        </p:tgtEl>
                                      </p:cBhvr>
                                      <p:from x="100000" y="100000"/>
                                      <p:to x="80000" y="100000"/>
                                    </p:animScale>
                                    <p:anim by="(#ppt_h/3+#ppt_w*0.1)" calcmode="lin" valueType="num">
                                      <p:cBhvr additive="sum">
                                        <p:cTn id="10" dur="200" decel="100000" autoRev="1" fill="hold">
                                          <p:stCondLst>
                                            <p:cond delay="600"/>
                                          </p:stCondLst>
                                        </p:cTn>
                                        <p:tgtEl>
                                          <p:spTgt spid="3"/>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1+#ppt_w/2"/>
                                          </p:val>
                                        </p:tav>
                                        <p:tav tm="100000">
                                          <p:val>
                                            <p:strVal val="#ppt_x"/>
                                          </p:val>
                                        </p:tav>
                                      </p:tavLst>
                                    </p:anim>
                                    <p:anim calcmode="lin" valueType="num">
                                      <p:cBhvr additive="base">
                                        <p:cTn id="2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0-#ppt_w/2"/>
                                          </p:val>
                                        </p:tav>
                                        <p:tav tm="100000">
                                          <p:val>
                                            <p:strVal val="#ppt_x"/>
                                          </p:val>
                                        </p:tav>
                                      </p:tavLst>
                                    </p:anim>
                                    <p:anim calcmode="lin" valueType="num">
                                      <p:cBhvr additive="base">
                                        <p:cTn id="30"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2"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Прямоугольник с одним скругленным углом 1"/>
          <p:cNvSpPr/>
          <p:nvPr/>
        </p:nvSpPr>
        <p:spPr>
          <a:xfrm>
            <a:off x="957943" y="566057"/>
            <a:ext cx="9550400" cy="5471886"/>
          </a:xfrm>
          <a:prstGeom prst="round1Rect">
            <a:avLst/>
          </a:prstGeom>
          <a:solidFill>
            <a:schemeClr val="accent5"/>
          </a:solidFill>
          <a:scene3d>
            <a:camera prst="orthographicFront"/>
            <a:lightRig rig="threePt" dir="t"/>
          </a:scene3d>
          <a:sp3d extrusionH="298450" contourW="234950">
            <a:bevelT w="304800" prst="angle"/>
            <a:bevelB w="279400" h="292100" prst="angle"/>
            <a:extrusionClr>
              <a:srgbClr val="92D050"/>
            </a:extrusionClr>
            <a:contourClr>
              <a:srgbClr val="92D05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Cyrl-UZ"/>
          </a:p>
        </p:txBody>
      </p:sp>
      <p:sp>
        <p:nvSpPr>
          <p:cNvPr id="3" name="Прямоугольник 2"/>
          <p:cNvSpPr/>
          <p:nvPr/>
        </p:nvSpPr>
        <p:spPr>
          <a:xfrm>
            <a:off x="1233714" y="1224508"/>
            <a:ext cx="8795657" cy="4154984"/>
          </a:xfrm>
          <a:prstGeom prst="rect">
            <a:avLst/>
          </a:prstGeom>
        </p:spPr>
        <p:txBody>
          <a:bodyPr wrap="square">
            <a:spAutoFit/>
          </a:bodyPr>
          <a:lstStyle/>
          <a:p>
            <a:pPr algn="ctr">
              <a:spcAft>
                <a:spcPts val="0"/>
              </a:spcAft>
            </a:pPr>
            <a:r>
              <a:rPr lang="en-US" sz="2200" b="1" dirty="0" err="1">
                <a:latin typeface="Times New Roman" panose="02020603050405020304" pitchFamily="18" charset="0"/>
                <a:ea typeface="Times New Roman" panose="02020603050405020304" pitchFamily="18" charset="0"/>
              </a:rPr>
              <a:t>Bunday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vaziyatda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soni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ko‘payib</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boradi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ko‘payib</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borishi</a:t>
            </a:r>
            <a:r>
              <a:rPr lang="en-US" sz="2200" b="1" dirty="0">
                <a:latin typeface="Times New Roman" panose="02020603050405020304" pitchFamily="18" charset="0"/>
                <a:ea typeface="Times New Roman" panose="02020603050405020304" pitchFamily="18" charset="0"/>
              </a:rPr>
              <a:t> ham </a:t>
            </a:r>
            <a:r>
              <a:rPr lang="en-US" sz="2200" b="1" dirty="0" err="1">
                <a:latin typeface="Times New Roman" panose="02020603050405020304" pitchFamily="18" charset="0"/>
                <a:ea typeface="Times New Roman" panose="02020603050405020304" pitchFamily="18" charset="0"/>
              </a:rPr>
              <a:t>ba’zi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davlatlarda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qator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iqtisodiy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muammolarni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bartaraf</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etish</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zarurligini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taqozo</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etadi</a:t>
            </a:r>
            <a:r>
              <a:rPr lang="en-US" sz="2200" b="1" dirty="0">
                <a:latin typeface="Times New Roman" panose="02020603050405020304" pitchFamily="18" charset="0"/>
                <a:ea typeface="Times New Roman" panose="02020603050405020304" pitchFamily="18" charset="0"/>
              </a:rPr>
              <a:t>.</a:t>
            </a:r>
            <a:endParaRPr lang="uz-Cyrl-UZ" sz="2200" b="1" dirty="0">
              <a:latin typeface="Times New Roman" panose="02020603050405020304" pitchFamily="18" charset="0"/>
              <a:ea typeface="Times New Roman" panose="02020603050405020304" pitchFamily="18" charset="0"/>
            </a:endParaRPr>
          </a:p>
          <a:p>
            <a:pPr algn="ctr"/>
            <a:r>
              <a:rPr lang="en-US" sz="2200" b="1" dirty="0" err="1">
                <a:latin typeface="Times New Roman" panose="02020603050405020304" pitchFamily="18" charset="0"/>
                <a:ea typeface="Times New Roman" panose="02020603050405020304" pitchFamily="18" charset="0"/>
              </a:rPr>
              <a:t>Aholining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takror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barpo</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bo‘lishiga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bevosita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bog‘liq</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holda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jinsiy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yosh</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tarkibi</a:t>
            </a:r>
            <a:r>
              <a:rPr lang="en-US" sz="2200" b="1" dirty="0">
                <a:latin typeface="Times New Roman" panose="02020603050405020304" pitchFamily="18" charset="0"/>
                <a:ea typeface="Times New Roman" panose="02020603050405020304" pitchFamily="18" charset="0"/>
              </a:rPr>
              <a:t> ham </a:t>
            </a:r>
            <a:r>
              <a:rPr lang="en-US" sz="2200" b="1" dirty="0" err="1">
                <a:latin typeface="Times New Roman" panose="02020603050405020304" pitchFamily="18" charset="0"/>
                <a:ea typeface="Times New Roman" panose="02020603050405020304" pitchFamily="18" charset="0"/>
              </a:rPr>
              <a:t>shakllanadi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bugungi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jinsiy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yosh</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tarkibi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kechagi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takror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barpo</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bo‘lishi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xususiyatlarining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natijasi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ertangi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takror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barpo</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bo‘lishining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esa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asosidir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jinsiy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yosh</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tarkibi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dunyo</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davlatlarida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turlicha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shakllangan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Bir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qator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davlatlarda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tarkibida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bola­lar</a:t>
            </a:r>
            <a:r>
              <a:rPr lang="en-US" sz="2200" b="1" dirty="0">
                <a:latin typeface="Times New Roman" panose="02020603050405020304" pitchFamily="18" charset="0"/>
                <a:ea typeface="Times New Roman" panose="02020603050405020304" pitchFamily="18" charset="0"/>
              </a:rPr>
              <a:t> (0-14 </a:t>
            </a:r>
            <a:r>
              <a:rPr lang="en-US" sz="2200" b="1" dirty="0" err="1">
                <a:latin typeface="Times New Roman" panose="02020603050405020304" pitchFamily="18" charset="0"/>
                <a:ea typeface="Times New Roman" panose="02020603050405020304" pitchFamily="18" charset="0"/>
              </a:rPr>
              <a:t>yosh</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salmog‘i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yuqori</a:t>
            </a:r>
            <a:r>
              <a:rPr lang="en-US" sz="2200" b="1" dirty="0">
                <a:latin typeface="Times New Roman" panose="02020603050405020304" pitchFamily="18" charset="0"/>
                <a:ea typeface="Times New Roman" panose="02020603050405020304" pitchFamily="18" charset="0"/>
              </a:rPr>
              <a:t> (40-50%), </a:t>
            </a:r>
            <a:r>
              <a:rPr lang="en-US" sz="2200" b="1" dirty="0" err="1">
                <a:latin typeface="Times New Roman" panose="02020603050405020304" pitchFamily="18" charset="0"/>
                <a:ea typeface="Times New Roman" panose="02020603050405020304" pitchFamily="18" charset="0"/>
              </a:rPr>
              <a:t>kariyalar</a:t>
            </a:r>
            <a:r>
              <a:rPr lang="en-US" sz="2200" b="1" dirty="0">
                <a:latin typeface="Times New Roman" panose="02020603050405020304" pitchFamily="18" charset="0"/>
                <a:ea typeface="Times New Roman" panose="02020603050405020304" pitchFamily="18" charset="0"/>
              </a:rPr>
              <a:t> (65 </a:t>
            </a:r>
            <a:r>
              <a:rPr lang="en-US" sz="2200" b="1" dirty="0" err="1">
                <a:latin typeface="Times New Roman" panose="02020603050405020304" pitchFamily="18" charset="0"/>
                <a:ea typeface="Times New Roman" panose="02020603050405020304" pitchFamily="18" charset="0"/>
              </a:rPr>
              <a:t>va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undan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katta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yoshdagilar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salmog‘i</a:t>
            </a:r>
            <a:r>
              <a:rPr lang="en-US" sz="2200" b="1" dirty="0">
                <a:latin typeface="Times New Roman" panose="02020603050405020304" pitchFamily="18" charset="0"/>
                <a:ea typeface="Times New Roman" panose="02020603050405020304" pitchFamily="18" charset="0"/>
              </a:rPr>
              <a:t> past (7%dan </a:t>
            </a:r>
            <a:r>
              <a:rPr lang="en-US" sz="2200" b="1" dirty="0" err="1">
                <a:latin typeface="Times New Roman" panose="02020603050405020304" pitchFamily="18" charset="0"/>
                <a:ea typeface="Times New Roman" panose="02020603050405020304" pitchFamily="18" charset="0"/>
              </a:rPr>
              <a:t>kam</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bo‘lsa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boshka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bir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qator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mamlakatlarda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esa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bolalar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salmog‘i</a:t>
            </a:r>
            <a:r>
              <a:rPr lang="en-US" sz="2200" b="1" dirty="0">
                <a:latin typeface="Times New Roman" panose="02020603050405020304" pitchFamily="18" charset="0"/>
                <a:ea typeface="Times New Roman" panose="02020603050405020304" pitchFamily="18" charset="0"/>
              </a:rPr>
              <a:t> past (15-20%) </a:t>
            </a:r>
            <a:r>
              <a:rPr lang="en-US" sz="2200" b="1" dirty="0" err="1">
                <a:latin typeface="Times New Roman" panose="02020603050405020304" pitchFamily="18" charset="0"/>
                <a:ea typeface="Times New Roman" panose="02020603050405020304" pitchFamily="18" charset="0"/>
              </a:rPr>
              <a:t>va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kariyalar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salmog‘i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esa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yuqori</a:t>
            </a:r>
            <a:r>
              <a:rPr lang="en-US" sz="2200" b="1" dirty="0">
                <a:latin typeface="Times New Roman" panose="02020603050405020304" pitchFamily="18" charset="0"/>
                <a:ea typeface="Times New Roman" panose="02020603050405020304" pitchFamily="18" charset="0"/>
              </a:rPr>
              <a:t> (7-30%) </a:t>
            </a:r>
            <a:r>
              <a:rPr lang="en-US" sz="2200" b="1" dirty="0" err="1">
                <a:latin typeface="Times New Roman" panose="02020603050405020304" pitchFamily="18" charset="0"/>
                <a:ea typeface="Times New Roman" panose="02020603050405020304" pitchFamily="18" charset="0"/>
              </a:rPr>
              <a:t>bo‘ladi</a:t>
            </a:r>
            <a:r>
              <a:rPr lang="en-US" sz="2200" b="1" dirty="0">
                <a:latin typeface="Times New Roman" panose="02020603050405020304" pitchFamily="18" charset="0"/>
                <a:ea typeface="Times New Roman" panose="02020603050405020304" pitchFamily="18" charset="0"/>
              </a:rPr>
              <a:t>.</a:t>
            </a:r>
            <a:endParaRPr lang="uz-Cyrl-UZ" sz="2200" b="1" dirty="0"/>
          </a:p>
        </p:txBody>
      </p:sp>
    </p:spTree>
    <p:extLst>
      <p:ext uri="{BB962C8B-B14F-4D97-AF65-F5344CB8AC3E}">
        <p14:creationId xmlns:p14="http://schemas.microsoft.com/office/powerpoint/2010/main" val="1528117348"/>
      </p:ext>
    </p:extLst>
  </p:cSld>
  <p:clrMapOvr>
    <a:masterClrMapping/>
  </p:clrMapOvr>
  <p:transition spd="slow" advTm="7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style.rotation</p:attrName>
                                        </p:attrNameLst>
                                      </p:cBhvr>
                                      <p:tavLst>
                                        <p:tav tm="0">
                                          <p:val>
                                            <p:fltVal val="90"/>
                                          </p:val>
                                        </p:tav>
                                        <p:tav tm="100000">
                                          <p:val>
                                            <p:fltVal val="0"/>
                                          </p:val>
                                        </p:tav>
                                      </p:tavLst>
                                    </p:anim>
                                    <p:animEffect transition="in" filter="fade">
                                      <p:cBhvr>
                                        <p:cTn id="15"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Вертикальный свиток 1"/>
          <p:cNvSpPr/>
          <p:nvPr/>
        </p:nvSpPr>
        <p:spPr>
          <a:xfrm>
            <a:off x="0" y="319314"/>
            <a:ext cx="5704114" cy="5878286"/>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Cyrl-UZ" sz="2000" dirty="0">
              <a:solidFill>
                <a:srgbClr val="002060"/>
              </a:solidFill>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21828" y="2"/>
            <a:ext cx="5788998" cy="3258455"/>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21828" y="3258457"/>
            <a:ext cx="5788998" cy="3519714"/>
          </a:xfrm>
          <a:prstGeom prst="rect">
            <a:avLst/>
          </a:prstGeom>
        </p:spPr>
      </p:pic>
      <p:sp>
        <p:nvSpPr>
          <p:cNvPr id="7" name="Прямоугольник 6"/>
          <p:cNvSpPr/>
          <p:nvPr/>
        </p:nvSpPr>
        <p:spPr>
          <a:xfrm>
            <a:off x="732971" y="1253367"/>
            <a:ext cx="4238172" cy="4801314"/>
          </a:xfrm>
          <a:prstGeom prst="rect">
            <a:avLst/>
          </a:prstGeom>
        </p:spPr>
        <p:txBody>
          <a:bodyPr wrap="square">
            <a:spAutoFit/>
          </a:bodyPr>
          <a:lstStyle/>
          <a:p>
            <a:pPr algn="ctr"/>
            <a:r>
              <a:rPr lang="en-US" b="1" dirty="0" err="1">
                <a:solidFill>
                  <a:srgbClr val="002060"/>
                </a:solidFill>
                <a:latin typeface="Algerian" panose="04020705040A02060702" pitchFamily="82" charset="0"/>
                <a:ea typeface="Times New Roman" panose="02020603050405020304" pitchFamily="18" charset="0"/>
              </a:rPr>
              <a:t>Xar</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ikkala</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holat</a:t>
            </a:r>
            <a:r>
              <a:rPr lang="en-US" b="1" dirty="0">
                <a:solidFill>
                  <a:srgbClr val="002060"/>
                </a:solidFill>
                <a:latin typeface="Algerian" panose="04020705040A02060702" pitchFamily="82" charset="0"/>
                <a:ea typeface="Times New Roman" panose="02020603050405020304" pitchFamily="18" charset="0"/>
              </a:rPr>
              <a:t> ham </a:t>
            </a:r>
            <a:r>
              <a:rPr lang="en-US" b="1" dirty="0" err="1">
                <a:solidFill>
                  <a:srgbClr val="002060"/>
                </a:solidFill>
                <a:latin typeface="Algerian" panose="04020705040A02060702" pitchFamily="82" charset="0"/>
                <a:ea typeface="Times New Roman" panose="02020603050405020304" pitchFamily="18" charset="0"/>
              </a:rPr>
              <a:t>ijtimoiy-ik</a:t>
            </a:r>
            <a:r>
              <a:rPr lang="uz-Cyrl-UZ" b="1" dirty="0">
                <a:solidFill>
                  <a:srgbClr val="002060"/>
                </a:solidFill>
                <a:latin typeface="Times New Roman" panose="02020603050405020304" pitchFamily="18" charset="0"/>
                <a:ea typeface="Times New Roman" panose="02020603050405020304" pitchFamily="18" charset="0"/>
              </a:rPr>
              <a:t>t</a:t>
            </a:r>
            <a:r>
              <a:rPr lang="en-US" b="1" dirty="0" err="1">
                <a:solidFill>
                  <a:srgbClr val="002060"/>
                </a:solidFill>
                <a:latin typeface="Algerian" panose="04020705040A02060702" pitchFamily="82" charset="0"/>
                <a:ea typeface="Times New Roman" panose="02020603050405020304" pitchFamily="18" charset="0"/>
              </a:rPr>
              <a:t>isodiy</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va</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demografik</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rivojlanishda</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o‘ziga</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xos</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muammolarni</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kelib</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chikishiga</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sabab</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bo‘ladi</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Aholining</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jinsiy</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tarkibi</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jahon</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davlatlarida</a:t>
            </a:r>
            <a:r>
              <a:rPr lang="en-US" b="1" i="1" spc="-50" dirty="0">
                <a:solidFill>
                  <a:srgbClr val="002060"/>
                </a:solidFill>
                <a:latin typeface="Algerian" panose="04020705040A02060702" pitchFamily="82" charset="0"/>
                <a:ea typeface="Times New Roman" panose="02020603050405020304" pitchFamily="18" charset="0"/>
                <a:cs typeface="Calibri" panose="020F0502020204030204" pitchFamily="34" charset="0"/>
              </a:rPr>
              <a:t> </a:t>
            </a:r>
            <a:r>
              <a:rPr lang="en-US" b="1" spc="-50" dirty="0" err="1">
                <a:solidFill>
                  <a:srgbClr val="002060"/>
                </a:solidFill>
                <a:latin typeface="Algerian" panose="04020705040A02060702" pitchFamily="82" charset="0"/>
                <a:ea typeface="Times New Roman" panose="02020603050405020304" pitchFamily="18" charset="0"/>
              </a:rPr>
              <a:t>ayollar</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va</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erkaklarning</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turmush</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tarzi</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ijtimoiy</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xayotda</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tutgan</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urni</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baxtsiz</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xodisalar</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urushlar</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va</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migratsiya</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ta’sirida</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shakllanadi</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hamda</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o‘zaro</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farq</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qiladi</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Jinsiy</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mutanosiblik</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nikox</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va</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oila</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munosabatlarining</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shakllanishida</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ijobiy</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axamyatta</a:t>
            </a:r>
            <a:r>
              <a:rPr lang="en-US" b="1" dirty="0">
                <a:solidFill>
                  <a:srgbClr val="002060"/>
                </a:solidFill>
                <a:latin typeface="Algerian" panose="04020705040A02060702" pitchFamily="82" charset="0"/>
                <a:ea typeface="Times New Roman" panose="02020603050405020304" pitchFamily="18" charset="0"/>
              </a:rPr>
              <a:t> </a:t>
            </a:r>
            <a:r>
              <a:rPr lang="en-US" b="1" dirty="0" err="1">
                <a:solidFill>
                  <a:srgbClr val="002060"/>
                </a:solidFill>
                <a:latin typeface="Algerian" panose="04020705040A02060702" pitchFamily="82" charset="0"/>
                <a:ea typeface="Times New Roman" panose="02020603050405020304" pitchFamily="18" charset="0"/>
              </a:rPr>
              <a:t>egadir</a:t>
            </a:r>
            <a:r>
              <a:rPr lang="en-US" b="1" dirty="0">
                <a:solidFill>
                  <a:srgbClr val="002060"/>
                </a:solidFill>
                <a:latin typeface="Algerian" panose="04020705040A02060702" pitchFamily="82" charset="0"/>
                <a:ea typeface="Times New Roman" panose="02020603050405020304" pitchFamily="18" charset="0"/>
              </a:rPr>
              <a:t>.</a:t>
            </a:r>
            <a:endParaRPr lang="uz-Cyrl-UZ" b="1" dirty="0">
              <a:solidFill>
                <a:srgbClr val="002060"/>
              </a:solidFill>
              <a:latin typeface="Times New Roman" panose="02020603050405020304" pitchFamily="18" charset="0"/>
              <a:ea typeface="Times New Roman" panose="02020603050405020304" pitchFamily="18" charset="0"/>
            </a:endParaRPr>
          </a:p>
          <a:p>
            <a:pPr algn="ctr"/>
            <a:endParaRPr lang="uz-Cyrl-UZ" dirty="0">
              <a:solidFill>
                <a:srgbClr val="002060"/>
              </a:solidFill>
            </a:endParaRPr>
          </a:p>
        </p:txBody>
      </p:sp>
    </p:spTree>
    <p:extLst>
      <p:ext uri="{BB962C8B-B14F-4D97-AF65-F5344CB8AC3E}">
        <p14:creationId xmlns:p14="http://schemas.microsoft.com/office/powerpoint/2010/main" val="3772740028"/>
      </p:ext>
    </p:extLst>
  </p:cSld>
  <p:clrMapOvr>
    <a:masterClrMapping/>
  </p:clrMapOvr>
  <mc:AlternateContent xmlns:mc="http://schemas.openxmlformats.org/markup-compatibility/2006" xmlns:p14="http://schemas.microsoft.com/office/powerpoint/2010/main">
    <mc:Choice Requires="p14">
      <p:transition spd="slow" p14:dur="3400" advTm="7000">
        <p14:reveal/>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fltVal val="0"/>
                                          </p:val>
                                        </p:tav>
                                        <p:tav tm="100000">
                                          <p:val>
                                            <p:strVal val="#ppt_w"/>
                                          </p:val>
                                        </p:tav>
                                      </p:tavLst>
                                    </p:anim>
                                    <p:anim calcmode="lin" valueType="num">
                                      <p:cBhvr>
                                        <p:cTn id="15" dur="1000" fill="hold"/>
                                        <p:tgtEl>
                                          <p:spTgt spid="7"/>
                                        </p:tgtEl>
                                        <p:attrNameLst>
                                          <p:attrName>ppt_h</p:attrName>
                                        </p:attrNameLst>
                                      </p:cBhvr>
                                      <p:tavLst>
                                        <p:tav tm="0">
                                          <p:val>
                                            <p:fltVal val="0"/>
                                          </p:val>
                                        </p:tav>
                                        <p:tav tm="100000">
                                          <p:val>
                                            <p:strVal val="#ppt_h"/>
                                          </p:val>
                                        </p:tav>
                                      </p:tavLst>
                                    </p:anim>
                                    <p:anim calcmode="lin" valueType="num">
                                      <p:cBhvr>
                                        <p:cTn id="16" dur="1000" fill="hold"/>
                                        <p:tgtEl>
                                          <p:spTgt spid="7"/>
                                        </p:tgtEl>
                                        <p:attrNameLst>
                                          <p:attrName>style.rotation</p:attrName>
                                        </p:attrNameLst>
                                      </p:cBhvr>
                                      <p:tavLst>
                                        <p:tav tm="0">
                                          <p:val>
                                            <p:fltVal val="90"/>
                                          </p:val>
                                        </p:tav>
                                        <p:tav tm="100000">
                                          <p:val>
                                            <p:fltVal val="0"/>
                                          </p:val>
                                        </p:tav>
                                      </p:tavLst>
                                    </p:anim>
                                    <p:animEffect transition="in" filter="fade">
                                      <p:cBhvr>
                                        <p:cTn id="17" dur="1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7"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7" name="Заголовок 1"/>
          <p:cNvSpPr>
            <a:spLocks noGrp="1"/>
          </p:cNvSpPr>
          <p:nvPr>
            <p:ph type="title"/>
          </p:nvPr>
        </p:nvSpPr>
        <p:spPr>
          <a:xfrm>
            <a:off x="0" y="0"/>
            <a:ext cx="12192000" cy="1128696"/>
          </a:xfrm>
        </p:spPr>
        <p:style>
          <a:lnRef idx="1">
            <a:schemeClr val="accent5"/>
          </a:lnRef>
          <a:fillRef idx="3">
            <a:schemeClr val="accent5"/>
          </a:fillRef>
          <a:effectRef idx="2">
            <a:schemeClr val="accent5"/>
          </a:effectRef>
          <a:fontRef idx="minor">
            <a:schemeClr val="lt1"/>
          </a:fontRef>
        </p:style>
        <p:txBody>
          <a:bodyPr>
            <a:normAutofit/>
          </a:bodyPr>
          <a:lstStyle/>
          <a:p>
            <a:pPr fontAlgn="auto">
              <a:spcAft>
                <a:spcPts val="0"/>
              </a:spcAft>
              <a:defRPr/>
            </a:pPr>
            <a:r>
              <a:rPr lang="en-US" dirty="0" err="1" smtClean="0"/>
              <a:t>Ogoh</a:t>
            </a:r>
            <a:r>
              <a:rPr lang="en-US" dirty="0" smtClean="0"/>
              <a:t> </a:t>
            </a:r>
            <a:r>
              <a:rPr lang="en-US" dirty="0" err="1" smtClean="0"/>
              <a:t>bo`ling-sog</a:t>
            </a:r>
            <a:r>
              <a:rPr lang="en-US" dirty="0" smtClean="0"/>
              <a:t>’ </a:t>
            </a:r>
            <a:r>
              <a:rPr lang="en-US" dirty="0" err="1" smtClean="0"/>
              <a:t>yashaysiz</a:t>
            </a:r>
            <a:r>
              <a:rPr lang="en-US" dirty="0" smtClean="0"/>
              <a:t>!</a:t>
            </a:r>
            <a:endParaRPr lang="ru-RU" dirty="0"/>
          </a:p>
        </p:txBody>
      </p:sp>
      <p:pic>
        <p:nvPicPr>
          <p:cNvPr id="9" name="Picture 10" descr="AX0168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27839"/>
            <a:ext cx="5862918" cy="5730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Рисунок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62918" y="1127840"/>
            <a:ext cx="6329082" cy="5730160"/>
          </a:xfrm>
          <a:prstGeom prst="rect">
            <a:avLst/>
          </a:prstGeom>
        </p:spPr>
      </p:pic>
    </p:spTree>
    <p:extLst>
      <p:ext uri="{BB962C8B-B14F-4D97-AF65-F5344CB8AC3E}">
        <p14:creationId xmlns:p14="http://schemas.microsoft.com/office/powerpoint/2010/main" val="3961783152"/>
      </p:ext>
    </p:extLst>
  </p:cSld>
  <p:clrMapOvr>
    <a:masterClrMapping/>
  </p:clrMapOvr>
  <mc:AlternateContent xmlns:mc="http://schemas.openxmlformats.org/markup-compatibility/2006" xmlns:p14="http://schemas.microsoft.com/office/powerpoint/2010/main">
    <mc:Choice Requires="p14">
      <p:transition spd="slow" p14:dur="1500" advTm="7000">
        <p14:window dir="vert"/>
      </p:transition>
    </mc:Choice>
    <mc:Fallback xmlns="">
      <p:transition spd="slow" advTm="7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sp>
        <p:nvSpPr>
          <p:cNvPr id="4" name="Прямоугольник с двумя скругленными противолежащими углами 3"/>
          <p:cNvSpPr/>
          <p:nvPr/>
        </p:nvSpPr>
        <p:spPr>
          <a:xfrm>
            <a:off x="1291771" y="682171"/>
            <a:ext cx="10450286" cy="5588000"/>
          </a:xfrm>
          <a:prstGeom prst="round2Diag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Cyrl-UZ"/>
          </a:p>
        </p:txBody>
      </p:sp>
      <p:sp>
        <p:nvSpPr>
          <p:cNvPr id="5" name="Прямоугольник 4"/>
          <p:cNvSpPr/>
          <p:nvPr/>
        </p:nvSpPr>
        <p:spPr>
          <a:xfrm>
            <a:off x="1763486" y="1583345"/>
            <a:ext cx="9136743" cy="3785652"/>
          </a:xfrm>
          <a:prstGeom prst="rect">
            <a:avLst/>
          </a:prstGeom>
        </p:spPr>
        <p:txBody>
          <a:bodyPr wrap="square">
            <a:spAutoFit/>
          </a:bodyPr>
          <a:lstStyle/>
          <a:p>
            <a:pPr algn="ctr"/>
            <a:r>
              <a:rPr lang="en-US" sz="2400" b="1" dirty="0" err="1">
                <a:latin typeface="Times New Roman" panose="02020603050405020304" pitchFamily="18" charset="0"/>
                <a:ea typeface="Times New Roman" panose="02020603050405020304" pitchFamily="18" charset="0"/>
              </a:rPr>
              <a:t>Jamiyat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taraqqiyotining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bugungi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bosqichida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yer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sharidagi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tur­li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xalqdar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etnos</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millataar</a:t>
            </a:r>
            <a:r>
              <a:rPr lang="en-US" sz="2400" b="1" dirty="0">
                <a:latin typeface="Times New Roman" panose="02020603050405020304" pitchFamily="18" charset="0"/>
                <a:ea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rPr>
              <a:t>ir</a:t>
            </a:r>
            <a:r>
              <a:rPr lang="uz-Latn-UZ" sz="2400" b="1" dirty="0" smtClean="0">
                <a:latin typeface="Times New Roman" panose="02020603050405020304" pitchFamily="18" charset="0"/>
                <a:ea typeface="Times New Roman" panose="02020603050405020304" pitchFamily="18" charset="0"/>
              </a:rPr>
              <a:t>q</a:t>
            </a:r>
            <a:r>
              <a:rPr lang="en-US" sz="2400" b="1" dirty="0" err="1" smtClean="0">
                <a:latin typeface="Times New Roman" panose="02020603050405020304" pitchFamily="18" charset="0"/>
                <a:ea typeface="Times New Roman" panose="02020603050405020304" pitchFamily="18" charset="0"/>
              </a:rPr>
              <a:t>iy</a:t>
            </a:r>
            <a:r>
              <a:rPr lang="en-US" sz="2400" b="1" dirty="0" smtClean="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guruxlar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soni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dinamikasi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joylashuvida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takror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barpo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bo‘lishi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xususiyatlari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konsoli­datsiya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assimilyatsiya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jarayonlariga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bog‘liq</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holda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ma’lum</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o‘zgarishlar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sodir</a:t>
            </a:r>
            <a:r>
              <a:rPr lang="en-US" sz="2400" b="1" dirty="0">
                <a:latin typeface="Times New Roman" panose="02020603050405020304" pitchFamily="18" charset="0"/>
                <a:ea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rPr>
              <a:t>bo‘lmo</a:t>
            </a:r>
            <a:r>
              <a:rPr lang="uz-Latn-UZ" sz="2400" b="1" dirty="0" smtClean="0">
                <a:latin typeface="Times New Roman" panose="02020603050405020304" pitchFamily="18" charset="0"/>
                <a:ea typeface="Times New Roman" panose="02020603050405020304" pitchFamily="18" charset="0"/>
              </a:rPr>
              <a:t>qda</a:t>
            </a:r>
            <a:r>
              <a:rPr lang="en-US" sz="2400" b="1" dirty="0" smtClean="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ular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ko‘pchilikning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e’tiborini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tortadi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Sayyoramizning</a:t>
            </a:r>
            <a:r>
              <a:rPr lang="en-US" sz="2400" b="1" dirty="0">
                <a:latin typeface="Times New Roman" panose="02020603050405020304" pitchFamily="18" charset="0"/>
                <a:ea typeface="Times New Roman" panose="02020603050405020304" pitchFamily="18" charset="0"/>
              </a:rPr>
              <a:t> XXI </a:t>
            </a:r>
            <a:r>
              <a:rPr lang="en-US" sz="2400" b="1" dirty="0" err="1">
                <a:latin typeface="Times New Roman" panose="02020603050405020304" pitchFamily="18" charset="0"/>
                <a:ea typeface="Times New Roman" panose="02020603050405020304" pitchFamily="18" charset="0"/>
              </a:rPr>
              <a:t>asrning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birinchi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yarmiga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qadar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bo‘lgan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demografik</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bashoratida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dunyoning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ba’zi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xududlarida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soni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sekinlik</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bilan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ko‘payib</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borishi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baz</a:t>
            </a:r>
            <a:r>
              <a:rPr lang="uz-Cyrl-UZ" sz="2400" b="1" dirty="0">
                <a:latin typeface="Times New Roman" panose="02020603050405020304" pitchFamily="18" charset="0"/>
                <a:ea typeface="Times New Roman" panose="02020603050405020304" pitchFamily="18" charset="0"/>
              </a:rPr>
              <a:t>i </a:t>
            </a:r>
            <a:r>
              <a:rPr lang="en-US" sz="2400" b="1" dirty="0" err="1">
                <a:latin typeface="Times New Roman" panose="02020603050405020304" pitchFamily="18" charset="0"/>
                <a:ea typeface="Times New Roman" panose="02020603050405020304" pitchFamily="18" charset="0"/>
              </a:rPr>
              <a:t>xududalarida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soni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ko‘payishdan</a:t>
            </a:r>
            <a:r>
              <a:rPr lang="en-US" sz="2400" b="1" dirty="0">
                <a:latin typeface="Times New Roman" panose="02020603050405020304" pitchFamily="18" charset="0"/>
                <a:ea typeface="Times New Roman" panose="02020603050405020304" pitchFamily="18" charset="0"/>
              </a:rPr>
              <a:t> t</a:t>
            </a:r>
            <a:r>
              <a:rPr lang="uz-Cyrl-UZ" sz="2400" b="1" dirty="0">
                <a:latin typeface="Times New Roman" panose="02020603050405020304" pitchFamily="18" charset="0"/>
                <a:ea typeface="Times New Roman" panose="02020603050405020304" pitchFamily="18" charset="0"/>
              </a:rPr>
              <a:t>o‘</a:t>
            </a:r>
            <a:r>
              <a:rPr lang="en-US" sz="2400" b="1" dirty="0" err="1">
                <a:latin typeface="Times New Roman" panose="02020603050405020304" pitchFamily="18" charset="0"/>
                <a:ea typeface="Times New Roman" panose="02020603050405020304" pitchFamily="18" charset="0"/>
              </a:rPr>
              <a:t>xtashi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yana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bir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gurux</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davlatlarda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esa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soni­ning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ko‘payishi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nisbatan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jadalroq</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kechishi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qayd</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etilgan</a:t>
            </a:r>
            <a:r>
              <a:rPr lang="en-US" sz="2400" b="1" dirty="0">
                <a:latin typeface="Times New Roman" panose="02020603050405020304" pitchFamily="18" charset="0"/>
                <a:ea typeface="Times New Roman" panose="02020603050405020304" pitchFamily="18" charset="0"/>
              </a:rPr>
              <a:t>. </a:t>
            </a:r>
            <a:endParaRPr lang="uz-Cyrl-UZ" sz="2400" b="1" dirty="0"/>
          </a:p>
        </p:txBody>
      </p:sp>
    </p:spTree>
    <p:extLst>
      <p:ext uri="{BB962C8B-B14F-4D97-AF65-F5344CB8AC3E}">
        <p14:creationId xmlns:p14="http://schemas.microsoft.com/office/powerpoint/2010/main" val="3890336133"/>
      </p:ext>
    </p:extLst>
  </p:cSld>
  <p:clrMapOvr>
    <a:masterClrMapping/>
  </p:clrMapOvr>
  <mc:AlternateContent xmlns:mc="http://schemas.openxmlformats.org/markup-compatibility/2006" xmlns:p14="http://schemas.microsoft.com/office/powerpoint/2010/main">
    <mc:Choice Requires="p14">
      <p:transition spd="slow" p14:dur="4400" advTm="7000">
        <p14:honeycomb/>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fltVal val="0"/>
                                          </p:val>
                                        </p:tav>
                                        <p:tav tm="100000">
                                          <p:val>
                                            <p:strVal val="#ppt_w"/>
                                          </p:val>
                                        </p:tav>
                                      </p:tavLst>
                                    </p:anim>
                                    <p:anim calcmode="lin" valueType="num">
                                      <p:cBhvr>
                                        <p:cTn id="15" dur="1000" fill="hold"/>
                                        <p:tgtEl>
                                          <p:spTgt spid="5"/>
                                        </p:tgtEl>
                                        <p:attrNameLst>
                                          <p:attrName>ppt_h</p:attrName>
                                        </p:attrNameLst>
                                      </p:cBhvr>
                                      <p:tavLst>
                                        <p:tav tm="0">
                                          <p:val>
                                            <p:fltVal val="0"/>
                                          </p:val>
                                        </p:tav>
                                        <p:tav tm="100000">
                                          <p:val>
                                            <p:strVal val="#ppt_h"/>
                                          </p:val>
                                        </p:tav>
                                      </p:tavLst>
                                    </p:anim>
                                    <p:anim calcmode="lin" valueType="num">
                                      <p:cBhvr>
                                        <p:cTn id="16" dur="1000" fill="hold"/>
                                        <p:tgtEl>
                                          <p:spTgt spid="5"/>
                                        </p:tgtEl>
                                        <p:attrNameLst>
                                          <p:attrName>style.rotation</p:attrName>
                                        </p:attrNameLst>
                                      </p:cBhvr>
                                      <p:tavLst>
                                        <p:tav tm="0">
                                          <p:val>
                                            <p:fltVal val="90"/>
                                          </p:val>
                                        </p:tav>
                                        <p:tav tm="100000">
                                          <p:val>
                                            <p:fltVal val="0"/>
                                          </p:val>
                                        </p:tav>
                                      </p:tavLst>
                                    </p:anim>
                                    <p:animEffect transition="in" filter="fade">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4" name="Блок-схема: альтернативный процесс 3"/>
          <p:cNvSpPr/>
          <p:nvPr/>
        </p:nvSpPr>
        <p:spPr>
          <a:xfrm>
            <a:off x="1088572" y="870857"/>
            <a:ext cx="9971314" cy="4992914"/>
          </a:xfrm>
          <a:prstGeom prst="flowChartAlternateProcess">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Cyrl-UZ"/>
          </a:p>
        </p:txBody>
      </p:sp>
      <p:sp>
        <p:nvSpPr>
          <p:cNvPr id="5" name="Прямоугольник 4"/>
          <p:cNvSpPr/>
          <p:nvPr/>
        </p:nvSpPr>
        <p:spPr>
          <a:xfrm>
            <a:off x="1836057" y="1474488"/>
            <a:ext cx="8476343" cy="3785652"/>
          </a:xfrm>
          <a:prstGeom prst="rect">
            <a:avLst/>
          </a:prstGeom>
        </p:spPr>
        <p:txBody>
          <a:bodyPr wrap="square">
            <a:spAutoFit/>
          </a:bodyPr>
          <a:lstStyle/>
          <a:p>
            <a:pPr indent="304800" algn="ctr">
              <a:spcAft>
                <a:spcPts val="0"/>
              </a:spcAft>
            </a:pP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Xozirgi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kunda</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dunyo</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aholisi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sonining</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o‘zgarib</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borishi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bilan</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bog‘liq</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global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iqtisodiy</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demografik</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ekologik</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muammolar</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mavjud</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Ularning</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spc="-50" dirty="0" err="1" smtClean="0">
                <a:latin typeface="Times New Roman" panose="02020603050405020304" pitchFamily="18" charset="0"/>
                <a:ea typeface="Times New Roman" panose="02020603050405020304" pitchFamily="18" charset="0"/>
                <a:cs typeface="Times New Roman" panose="02020603050405020304" pitchFamily="18" charset="0"/>
              </a:rPr>
              <a:t>yechimi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dunyo</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aholisi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soni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tarkibi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joylashuvi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va</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uning</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omillarini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xududiy</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xususiyatlarini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atroflicha</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o‘rganishii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taqozo</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ea typeface="Times New Roman" panose="02020603050405020304" pitchFamily="18" charset="0"/>
                <a:cs typeface="Times New Roman" panose="02020603050405020304" pitchFamily="18" charset="0"/>
              </a:rPr>
              <a:t>etadi</a:t>
            </a:r>
            <a:r>
              <a:rPr lang="en-US" sz="2400" b="1"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uz-Cyrl-UZ" sz="24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uz-Cyrl-UZ" sz="2400" b="1" dirty="0" smtClean="0">
                <a:latin typeface="Times New Roman" panose="02020603050405020304" pitchFamily="18" charset="0"/>
                <a:ea typeface="Times New Roman" panose="02020603050405020304" pitchFamily="18" charset="0"/>
                <a:cs typeface="Times New Roman" panose="02020603050405020304" pitchFamily="18" charset="0"/>
              </a:rPr>
              <a:t>Y</a:t>
            </a:r>
            <a:r>
              <a:rPr lang="uz-Latn-UZ" sz="2400" b="1" dirty="0" smtClean="0">
                <a:latin typeface="Times New Roman" panose="02020603050405020304" pitchFamily="18" charset="0"/>
                <a:ea typeface="Times New Roman" panose="02020603050405020304" pitchFamily="18" charset="0"/>
                <a:cs typeface="Times New Roman" panose="02020603050405020304" pitchFamily="18" charset="0"/>
              </a:rPr>
              <a:t>e</a:t>
            </a:r>
            <a:r>
              <a:rPr lang="uz-Cyrl-UZ" sz="2400" b="1" dirty="0" smtClean="0">
                <a:latin typeface="Times New Roman" panose="02020603050405020304" pitchFamily="18" charset="0"/>
                <a:ea typeface="Times New Roman" panose="02020603050405020304" pitchFamily="18" charset="0"/>
                <a:cs typeface="Times New Roman" panose="02020603050405020304" pitchFamily="18" charset="0"/>
              </a:rPr>
              <a:t>r sharida insonning paydo bo‘lishi xaqida ilmiy adabiyotda turlicha qarashlar mavjud. Ko‘pchilik antropolog olimlar fikricha, sayyoramizda bundan 5-7 million yil avval insonning dastlabki ajdodlari (avstralopetiklar) Afrika va Osiyoning tropik va ek­vatorial zonalarida yashaganlar.</a:t>
            </a:r>
            <a:endParaRPr lang="uz-Cyrl-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7915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3"/>
          <p:cNvSpPr txBox="1">
            <a:spLocks noChangeArrowheads="1"/>
          </p:cNvSpPr>
          <p:nvPr/>
        </p:nvSpPr>
        <p:spPr>
          <a:xfrm>
            <a:off x="4905829" y="0"/>
            <a:ext cx="7286171" cy="6858000"/>
          </a:xfrm>
          <a:prstGeom prst="bevel">
            <a:avLst>
              <a:gd name="adj" fmla="val 12500"/>
            </a:avLst>
          </a:prstGeom>
          <a:gradFill rotWithShape="1">
            <a:gsLst>
              <a:gs pos="0">
                <a:schemeClr val="bg1"/>
              </a:gs>
              <a:gs pos="100000">
                <a:schemeClr val="accent1"/>
              </a:gs>
            </a:gsLst>
            <a:lin ang="5400000" scaled="1"/>
          </a:gradFill>
          <a:ln>
            <a:solidFill>
              <a:schemeClr val="tx1"/>
            </a:solidFill>
            <a:miter lim="800000"/>
            <a:headEnd type="none" w="med" len="med"/>
            <a:tailEnd type="none" w="med" len="med"/>
          </a:ln>
        </p:spPr>
        <p:txBody>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nSpc>
                <a:spcPct val="80000"/>
              </a:lnSpc>
            </a:pPr>
            <a:endParaRPr lang="ru-RU" altLang="uz-Cyrl-UZ" sz="2600" b="1" dirty="0" smtClean="0">
              <a:latin typeface="Times New Roman" panose="02020603050405020304" pitchFamily="18" charset="0"/>
            </a:endParaRPr>
          </a:p>
        </p:txBody>
      </p:sp>
      <p:sp>
        <p:nvSpPr>
          <p:cNvPr id="2" name="Прямоугольник 1"/>
          <p:cNvSpPr/>
          <p:nvPr/>
        </p:nvSpPr>
        <p:spPr>
          <a:xfrm>
            <a:off x="5882499" y="1227576"/>
            <a:ext cx="5332830" cy="4401205"/>
          </a:xfrm>
          <a:prstGeom prst="rect">
            <a:avLst/>
          </a:prstGeom>
        </p:spPr>
        <p:txBody>
          <a:bodyPr wrap="square">
            <a:spAutoFit/>
          </a:bodyPr>
          <a:lstStyle/>
          <a:p>
            <a:pPr indent="304800" algn="ctr">
              <a:spcAft>
                <a:spcPts val="0"/>
              </a:spcAft>
            </a:pPr>
            <a:r>
              <a:rPr lang="en-US" sz="2000" b="1" dirty="0" err="1">
                <a:solidFill>
                  <a:srgbClr val="002060"/>
                </a:solidFill>
                <a:latin typeface="Times New Roman" panose="02020603050405020304" pitchFamily="18" charset="0"/>
                <a:ea typeface="Times New Roman" panose="02020603050405020304" pitchFamily="18" charset="0"/>
              </a:rPr>
              <a:t>Aholi</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ko‘payishining</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asosiy</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sababi</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tug‘ilishiing</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yuqori</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darajada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fiziologik</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imkoniyat</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darajasida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bo‘lganligidir</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Demak</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bir</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tomondan</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insonning</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tabiiy</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ofatlar</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oldida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ojizligi</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o‘zaro</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nizolari</a:t>
            </a:r>
            <a:r>
              <a:rPr lang="en-US" sz="2000" b="1" dirty="0">
                <a:solidFill>
                  <a:srgbClr val="002060"/>
                </a:solidFill>
                <a:latin typeface="Times New Roman" panose="02020603050405020304" pitchFamily="18" charset="0"/>
                <a:ea typeface="Times New Roman" panose="02020603050405020304" pitchFamily="18" charset="0"/>
              </a:rPr>
              <a:t> u </a:t>
            </a:r>
            <a:r>
              <a:rPr lang="en-US" sz="2000" b="1" dirty="0" err="1">
                <a:solidFill>
                  <a:srgbClr val="002060"/>
                </a:solidFill>
                <a:latin typeface="Times New Roman" panose="02020603050405020304" pitchFamily="18" charset="0"/>
                <a:ea typeface="Times New Roman" panose="02020603050405020304" pitchFamily="18" charset="0"/>
              </a:rPr>
              <a:t>ning</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kamayishiga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olib</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kelsa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ikkinchi</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tomondan</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tug‘ilishning</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yuqori</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darajadaligi</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aholi</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sonining</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ma’lum</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daraja</a:t>
            </a:r>
            <a:r>
              <a:rPr lang="en-US" sz="2000" b="1" dirty="0">
                <a:solidFill>
                  <a:srgbClr val="002060"/>
                </a:solidFill>
                <a:latin typeface="Times New Roman" panose="02020603050405020304" pitchFamily="18" charset="0"/>
                <a:ea typeface="Times New Roman" panose="02020603050405020304" pitchFamily="18" charset="0"/>
              </a:rPr>
              <a:t>- da </a:t>
            </a:r>
            <a:r>
              <a:rPr lang="en-US" sz="2000" b="1" dirty="0" err="1">
                <a:solidFill>
                  <a:srgbClr val="002060"/>
                </a:solidFill>
                <a:latin typeface="Times New Roman" panose="02020603050405020304" pitchFamily="18" charset="0"/>
                <a:ea typeface="Times New Roman" panose="02020603050405020304" pitchFamily="18" charset="0"/>
              </a:rPr>
              <a:t>ko‘payib</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borishiga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sabab</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bo‘lgan</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Ibtidoiy</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jamoa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davrida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Ja­nubiy</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Osiyo</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smtClean="0">
                <a:solidFill>
                  <a:srgbClr val="002060"/>
                </a:solidFill>
                <a:latin typeface="Times New Roman" panose="02020603050405020304" pitchFamily="18" charset="0"/>
                <a:ea typeface="Times New Roman" panose="02020603050405020304" pitchFamily="18" charset="0"/>
              </a:rPr>
              <a:t>Y</a:t>
            </a:r>
            <a:r>
              <a:rPr lang="uz-Latn-UZ" sz="2000" b="1" dirty="0" smtClean="0">
                <a:solidFill>
                  <a:srgbClr val="002060"/>
                </a:solidFill>
                <a:latin typeface="Times New Roman" panose="02020603050405020304" pitchFamily="18" charset="0"/>
                <a:ea typeface="Times New Roman" panose="02020603050405020304" pitchFamily="18" charset="0"/>
              </a:rPr>
              <a:t>e</a:t>
            </a:r>
            <a:r>
              <a:rPr lang="en-US" sz="2000" b="1" dirty="0" err="1" smtClean="0">
                <a:solidFill>
                  <a:srgbClr val="002060"/>
                </a:solidFill>
                <a:latin typeface="Times New Roman" panose="02020603050405020304" pitchFamily="18" charset="0"/>
                <a:ea typeface="Times New Roman" panose="02020603050405020304" pitchFamily="18" charset="0"/>
              </a:rPr>
              <a:t>vropaning</a:t>
            </a:r>
            <a:r>
              <a:rPr lang="en-US" sz="2000" b="1" dirty="0" smtClean="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janubiy</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kismlarida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Afrika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qit’asida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aholi</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nisbatan</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zich</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yashagan</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YEvroosiyo</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materigining</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shimoliy</a:t>
            </a:r>
            <a:r>
              <a:rPr lang="en-US" sz="2000" b="1" dirty="0">
                <a:solidFill>
                  <a:srgbClr val="002060"/>
                </a:solidFill>
                <a:latin typeface="Times New Roman" panose="02020603050405020304" pitchFamily="18" charset="0"/>
                <a:ea typeface="Times New Roman" panose="02020603050405020304" pitchFamily="18" charset="0"/>
              </a:rPr>
              <a:t> ray- </a:t>
            </a:r>
            <a:r>
              <a:rPr lang="en-US" sz="2000" b="1" dirty="0" err="1">
                <a:solidFill>
                  <a:srgbClr val="002060"/>
                </a:solidFill>
                <a:latin typeface="Times New Roman" panose="02020603050405020304" pitchFamily="18" charset="0"/>
                <a:ea typeface="Times New Roman" panose="02020603050405020304" pitchFamily="18" charset="0"/>
              </a:rPr>
              <a:t>onlarida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Avstraliya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va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Amerika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kigalarida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aholi</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juda</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siyrak</a:t>
            </a:r>
            <a:r>
              <a:rPr lang="en-US" sz="2000" b="1" dirty="0">
                <a:solidFill>
                  <a:srgbClr val="002060"/>
                </a:solidFill>
                <a:latin typeface="Times New Roman" panose="02020603050405020304" pitchFamily="18" charset="0"/>
                <a:ea typeface="Times New Roman" panose="02020603050405020304" pitchFamily="18" charset="0"/>
              </a:rPr>
              <a:t> </a:t>
            </a:r>
            <a:r>
              <a:rPr lang="en-US" sz="2000" b="1" dirty="0" err="1">
                <a:solidFill>
                  <a:srgbClr val="002060"/>
                </a:solidFill>
                <a:latin typeface="Times New Roman" panose="02020603050405020304" pitchFamily="18" charset="0"/>
                <a:ea typeface="Times New Roman" panose="02020603050405020304" pitchFamily="18" charset="0"/>
              </a:rPr>
              <a:t>joylashgan</a:t>
            </a:r>
            <a:r>
              <a:rPr lang="en-US" sz="2000" b="1" dirty="0">
                <a:solidFill>
                  <a:srgbClr val="002060"/>
                </a:solidFill>
                <a:latin typeface="Times New Roman" panose="02020603050405020304" pitchFamily="18" charset="0"/>
                <a:ea typeface="Times New Roman" panose="02020603050405020304" pitchFamily="18" charset="0"/>
              </a:rPr>
              <a:t>.</a:t>
            </a:r>
            <a:endParaRPr lang="uz-Cyrl-UZ" sz="2000" b="1" dirty="0">
              <a:solidFill>
                <a:srgbClr val="002060"/>
              </a:solidFill>
              <a:effectLst/>
              <a:latin typeface="Times New Roman" panose="02020603050405020304" pitchFamily="18" charset="0"/>
              <a:ea typeface="Times New Roman" panose="02020603050405020304" pitchFamily="18" charset="0"/>
            </a:endParaRPr>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428179"/>
            <a:ext cx="4891311" cy="3418114"/>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891311" cy="3428179"/>
          </a:xfrm>
          <a:prstGeom prst="rect">
            <a:avLst/>
          </a:prstGeom>
        </p:spPr>
      </p:pic>
    </p:spTree>
    <p:extLst>
      <p:ext uri="{BB962C8B-B14F-4D97-AF65-F5344CB8AC3E}">
        <p14:creationId xmlns:p14="http://schemas.microsoft.com/office/powerpoint/2010/main" val="1735820059"/>
      </p:ext>
    </p:extLst>
  </p:cSld>
  <p:clrMapOvr>
    <a:masterClrMapping/>
  </p:clrMapOvr>
  <p:transition spd="slow" advTm="700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3"/>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inVertical)">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7"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6000" b="-46000"/>
          </a:stretch>
        </a:blipFill>
        <a:effectLst/>
      </p:bgPr>
    </p:bg>
    <p:spTree>
      <p:nvGrpSpPr>
        <p:cNvPr id="1" name=""/>
        <p:cNvGrpSpPr/>
        <p:nvPr/>
      </p:nvGrpSpPr>
      <p:grpSpPr>
        <a:xfrm>
          <a:off x="0" y="0"/>
          <a:ext cx="0" cy="0"/>
          <a:chOff x="0" y="0"/>
          <a:chExt cx="0" cy="0"/>
        </a:xfrm>
      </p:grpSpPr>
      <p:sp>
        <p:nvSpPr>
          <p:cNvPr id="4" name="Блок-схема: подготовка 3"/>
          <p:cNvSpPr/>
          <p:nvPr/>
        </p:nvSpPr>
        <p:spPr>
          <a:xfrm>
            <a:off x="889822" y="530944"/>
            <a:ext cx="10456606" cy="5589639"/>
          </a:xfrm>
          <a:prstGeom prst="flowChartPreparation">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z-Cyrl-UZ"/>
          </a:p>
        </p:txBody>
      </p:sp>
      <p:sp>
        <p:nvSpPr>
          <p:cNvPr id="5" name="Прямоугольник 4"/>
          <p:cNvSpPr/>
          <p:nvPr/>
        </p:nvSpPr>
        <p:spPr>
          <a:xfrm>
            <a:off x="1936958" y="1595170"/>
            <a:ext cx="8146026" cy="3785652"/>
          </a:xfrm>
          <a:prstGeom prst="rect">
            <a:avLst/>
          </a:prstGeom>
        </p:spPr>
        <p:txBody>
          <a:bodyPr wrap="square">
            <a:spAutoFit/>
          </a:bodyPr>
          <a:lstStyle/>
          <a:p>
            <a:pPr indent="304800" algn="ctr">
              <a:spcAft>
                <a:spcPts val="0"/>
              </a:spcAft>
            </a:pPr>
            <a:r>
              <a:rPr lang="en-US" sz="2400" b="1" dirty="0" err="1">
                <a:latin typeface="Times New Roman" panose="02020603050405020304" pitchFamily="18" charset="0"/>
                <a:ea typeface="Times New Roman" panose="02020603050405020304" pitchFamily="18" charset="0"/>
              </a:rPr>
              <a:t>Ushbu</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davrda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dunyo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aholisi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soni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juda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sekin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kupaygan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Taxminan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bundan</a:t>
            </a:r>
            <a:r>
              <a:rPr lang="en-US" sz="2400" b="1" dirty="0">
                <a:latin typeface="Times New Roman" panose="02020603050405020304" pitchFamily="18" charset="0"/>
                <a:ea typeface="Times New Roman" panose="02020603050405020304" pitchFamily="18" charset="0"/>
              </a:rPr>
              <a:t> 15 </a:t>
            </a:r>
            <a:r>
              <a:rPr lang="en-US" sz="2400" b="1" dirty="0" err="1">
                <a:latin typeface="Times New Roman" panose="02020603050405020304" pitchFamily="18" charset="0"/>
                <a:ea typeface="Times New Roman" panose="02020603050405020304" pitchFamily="18" charset="0"/>
              </a:rPr>
              <a:t>ming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yil</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ilgari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mezolit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davrining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boshida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yer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kurrasida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bir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necha</a:t>
            </a:r>
            <a:r>
              <a:rPr lang="en-US" sz="2400" b="1" dirty="0">
                <a:latin typeface="Times New Roman" panose="02020603050405020304" pitchFamily="18" charset="0"/>
                <a:ea typeface="Times New Roman" panose="02020603050405020304" pitchFamily="18" charset="0"/>
              </a:rPr>
              <a:t> million </a:t>
            </a:r>
            <a:r>
              <a:rPr lang="en-US" sz="2400" b="1" dirty="0" err="1">
                <a:latin typeface="Times New Roman" panose="02020603050405020304" pitchFamily="18" charset="0"/>
                <a:ea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yashagan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xolos</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Neolit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davrining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boshida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esa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dunyo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aholisining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soni</a:t>
            </a:r>
            <a:r>
              <a:rPr lang="en-US" sz="2400" b="1" dirty="0">
                <a:latin typeface="Times New Roman" panose="02020603050405020304" pitchFamily="18" charset="0"/>
                <a:ea typeface="Times New Roman" panose="02020603050405020304" pitchFamily="18" charset="0"/>
              </a:rPr>
              <a:t> 10 </a:t>
            </a:r>
            <a:r>
              <a:rPr lang="en-US" sz="2400" b="1" dirty="0" err="1">
                <a:latin typeface="Times New Roman" panose="02020603050405020304" pitchFamily="18" charset="0"/>
                <a:ea typeface="Times New Roman" panose="02020603050405020304" pitchFamily="18" charset="0"/>
              </a:rPr>
              <a:t>millionga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yetgan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asosiy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kismi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Janubiy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Sharqiy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Osiyoda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Afrika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Janubiy</a:t>
            </a:r>
            <a:r>
              <a:rPr lang="en-US" sz="2400" b="1" dirty="0">
                <a:latin typeface="Times New Roman" panose="02020603050405020304" pitchFamily="18" charset="0"/>
                <a:ea typeface="Times New Roman" panose="02020603050405020304" pitchFamily="18" charset="0"/>
              </a:rPr>
              <a:t> </a:t>
            </a:r>
            <a:r>
              <a:rPr lang="en-US" sz="2400" b="1" dirty="0" smtClean="0">
                <a:latin typeface="Times New Roman" panose="02020603050405020304" pitchFamily="18" charset="0"/>
                <a:ea typeface="Times New Roman" panose="02020603050405020304" pitchFamily="18" charset="0"/>
              </a:rPr>
              <a:t>Y</a:t>
            </a:r>
            <a:r>
              <a:rPr lang="uz-Latn-UZ" sz="2400" b="1" dirty="0" smtClean="0">
                <a:latin typeface="Times New Roman" panose="02020603050405020304" pitchFamily="18" charset="0"/>
                <a:ea typeface="Times New Roman" panose="02020603050405020304" pitchFamily="18" charset="0"/>
              </a:rPr>
              <a:t>e</a:t>
            </a:r>
            <a:r>
              <a:rPr lang="en-US" sz="2400" b="1" dirty="0" err="1" smtClean="0">
                <a:latin typeface="Times New Roman" panose="02020603050405020304" pitchFamily="18" charset="0"/>
                <a:ea typeface="Times New Roman" panose="02020603050405020304" pitchFamily="18" charset="0"/>
              </a:rPr>
              <a:t>vropada</a:t>
            </a:r>
            <a:r>
              <a:rPr lang="en-US" sz="2400" b="1" dirty="0" smtClean="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joylashgan</a:t>
            </a:r>
            <a:r>
              <a:rPr lang="en-US" sz="2400" b="1" dirty="0">
                <a:latin typeface="Times New Roman" panose="02020603050405020304" pitchFamily="18" charset="0"/>
                <a:ea typeface="Times New Roman" panose="02020603050405020304" pitchFamily="18" charset="0"/>
              </a:rPr>
              <a:t>. </a:t>
            </a:r>
            <a:r>
              <a:rPr lang="en-US" sz="2400" b="1" dirty="0" smtClean="0">
                <a:latin typeface="Times New Roman" panose="02020603050405020304" pitchFamily="18" charset="0"/>
                <a:ea typeface="Times New Roman" panose="02020603050405020304" pitchFamily="18" charset="0"/>
              </a:rPr>
              <a:t>Y</a:t>
            </a:r>
            <a:r>
              <a:rPr lang="uz-Latn-UZ" sz="2400" b="1" dirty="0" smtClean="0">
                <a:latin typeface="Times New Roman" panose="02020603050405020304" pitchFamily="18" charset="0"/>
                <a:ea typeface="Times New Roman" panose="02020603050405020304" pitchFamily="18" charset="0"/>
              </a:rPr>
              <a:t>e</a:t>
            </a:r>
            <a:r>
              <a:rPr lang="en-US" sz="2400" b="1" dirty="0" err="1" smtClean="0">
                <a:latin typeface="Times New Roman" panose="02020603050405020304" pitchFamily="18" charset="0"/>
                <a:ea typeface="Times New Roman" panose="02020603050405020304" pitchFamily="18" charset="0"/>
              </a:rPr>
              <a:t>vroosiyo</a:t>
            </a:r>
            <a:r>
              <a:rPr lang="en-US" sz="2400" b="1" dirty="0" smtClean="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shimoliy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qismida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deyarli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yashamagan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Avstraliya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Amerika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xududlarida</a:t>
            </a:r>
            <a:r>
              <a:rPr lang="en-US" sz="2400" b="1" dirty="0">
                <a:latin typeface="Times New Roman" panose="02020603050405020304" pitchFamily="18" charset="0"/>
                <a:ea typeface="Times New Roman" panose="02020603050405020304" pitchFamily="18" charset="0"/>
              </a:rPr>
              <a:t> ham </a:t>
            </a:r>
            <a:r>
              <a:rPr lang="en-US" sz="2400" b="1" dirty="0" err="1">
                <a:latin typeface="Times New Roman" panose="02020603050405020304" pitchFamily="18" charset="0"/>
                <a:ea typeface="Times New Roman" panose="02020603050405020304" pitchFamily="18" charset="0"/>
              </a:rPr>
              <a:t>juda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kam</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yashagan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Shimoliy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Janubiy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Amerikada</a:t>
            </a:r>
            <a:r>
              <a:rPr lang="en-US" sz="2400" b="1" dirty="0">
                <a:latin typeface="Times New Roman" panose="02020603050405020304" pitchFamily="18" charset="0"/>
                <a:ea typeface="Times New Roman" panose="02020603050405020304" pitchFamily="18" charset="0"/>
              </a:rPr>
              <a:t> 100-200 </a:t>
            </a:r>
            <a:r>
              <a:rPr lang="en-US" sz="2400" b="1" dirty="0" err="1">
                <a:latin typeface="Times New Roman" panose="02020603050405020304" pitchFamily="18" charset="0"/>
                <a:ea typeface="Times New Roman" panose="02020603050405020304" pitchFamily="18" charset="0"/>
              </a:rPr>
              <a:t>ming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ki­shi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yashaganligi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xavdsa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ma’lumotlar</a:t>
            </a:r>
            <a:r>
              <a:rPr lang="en-US" sz="2400" b="1" dirty="0">
                <a:latin typeface="Times New Roman" panose="02020603050405020304" pitchFamily="18" charset="0"/>
                <a:ea typeface="Times New Roman" panose="02020603050405020304" pitchFamily="18" charset="0"/>
              </a:rPr>
              <a:t> bor.</a:t>
            </a:r>
            <a:endParaRPr lang="uz-Cyrl-UZ" sz="20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424952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7000">
        <p15:prstTrans prst="pageCurlSingle"/>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fltVal val="0"/>
                                          </p:val>
                                        </p:tav>
                                        <p:tav tm="100000">
                                          <p:val>
                                            <p:strVal val="#ppt_w"/>
                                          </p:val>
                                        </p:tav>
                                      </p:tavLst>
                                    </p:anim>
                                    <p:anim calcmode="lin" valueType="num">
                                      <p:cBhvr>
                                        <p:cTn id="13" dur="1000" fill="hold"/>
                                        <p:tgtEl>
                                          <p:spTgt spid="5"/>
                                        </p:tgtEl>
                                        <p:attrNameLst>
                                          <p:attrName>ppt_h</p:attrName>
                                        </p:attrNameLst>
                                      </p:cBhvr>
                                      <p:tavLst>
                                        <p:tav tm="0">
                                          <p:val>
                                            <p:fltVal val="0"/>
                                          </p:val>
                                        </p:tav>
                                        <p:tav tm="100000">
                                          <p:val>
                                            <p:strVal val="#ppt_h"/>
                                          </p:val>
                                        </p:tav>
                                      </p:tavLst>
                                    </p:anim>
                                    <p:anim calcmode="lin" valueType="num">
                                      <p:cBhvr>
                                        <p:cTn id="14" dur="1000" fill="hold"/>
                                        <p:tgtEl>
                                          <p:spTgt spid="5"/>
                                        </p:tgtEl>
                                        <p:attrNameLst>
                                          <p:attrName>style.rotation</p:attrName>
                                        </p:attrNameLst>
                                      </p:cBhvr>
                                      <p:tavLst>
                                        <p:tav tm="0">
                                          <p:val>
                                            <p:fltVal val="90"/>
                                          </p:val>
                                        </p:tav>
                                        <p:tav tm="100000">
                                          <p:val>
                                            <p:fltVal val="0"/>
                                          </p:val>
                                        </p:tav>
                                      </p:tavLst>
                                    </p:anim>
                                    <p:animEffect transition="in" filter="fade">
                                      <p:cBhvr>
                                        <p:cTn id="15"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sp>
        <p:nvSpPr>
          <p:cNvPr id="2" name="Вертикальный свиток 1"/>
          <p:cNvSpPr/>
          <p:nvPr/>
        </p:nvSpPr>
        <p:spPr>
          <a:xfrm>
            <a:off x="884903" y="825914"/>
            <a:ext cx="10589342" cy="5088193"/>
          </a:xfrm>
          <a:prstGeom prst="verticalScroll">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uz-Cyrl-UZ"/>
          </a:p>
        </p:txBody>
      </p:sp>
      <p:sp>
        <p:nvSpPr>
          <p:cNvPr id="3" name="Прямоугольник 2"/>
          <p:cNvSpPr/>
          <p:nvPr/>
        </p:nvSpPr>
        <p:spPr>
          <a:xfrm>
            <a:off x="1762433" y="1846516"/>
            <a:ext cx="8590935" cy="3046988"/>
          </a:xfrm>
          <a:prstGeom prst="rect">
            <a:avLst/>
          </a:prstGeom>
        </p:spPr>
        <p:txBody>
          <a:bodyPr wrap="square">
            <a:spAutoFit/>
          </a:bodyPr>
          <a:lstStyle/>
          <a:p>
            <a:pPr indent="304800" algn="ctr">
              <a:spcAft>
                <a:spcPts val="0"/>
              </a:spcAft>
            </a:pPr>
            <a:r>
              <a:rPr lang="en-US" sz="2400" b="1" dirty="0" err="1">
                <a:latin typeface="Times New Roman" panose="02020603050405020304" pitchFamily="18" charset="0"/>
                <a:ea typeface="Times New Roman" panose="02020603050405020304" pitchFamily="18" charset="0"/>
              </a:rPr>
              <a:t>Insoniyat</a:t>
            </a:r>
            <a:r>
              <a:rPr lang="en-US" sz="2400" b="1" dirty="0">
                <a:latin typeface="Times New Roman" panose="02020603050405020304" pitchFamily="18" charset="0"/>
                <a:ea typeface="Times New Roman" panose="02020603050405020304" pitchFamily="18" charset="0"/>
              </a:rPr>
              <a:t> </a:t>
            </a:r>
            <a:r>
              <a:rPr lang="en-US" sz="2400" b="1" dirty="0" smtClean="0">
                <a:latin typeface="Times New Roman" panose="02020603050405020304" pitchFamily="18" charset="0"/>
                <a:ea typeface="Times New Roman" panose="02020603050405020304" pitchFamily="18" charset="0"/>
              </a:rPr>
              <a:t>ta</a:t>
            </a:r>
            <a:r>
              <a:rPr lang="uz-Latn-UZ" sz="2400" b="1" dirty="0" smtClean="0">
                <a:latin typeface="Times New Roman" panose="02020603050405020304" pitchFamily="18" charset="0"/>
                <a:ea typeface="Times New Roman" panose="02020603050405020304" pitchFamily="18" charset="0"/>
              </a:rPr>
              <a:t>ra</a:t>
            </a:r>
            <a:r>
              <a:rPr lang="en-US" sz="2400" b="1" dirty="0" err="1" smtClean="0">
                <a:latin typeface="Times New Roman" panose="02020603050405020304" pitchFamily="18" charset="0"/>
                <a:ea typeface="Times New Roman" panose="02020603050405020304" pitchFamily="18" charset="0"/>
              </a:rPr>
              <a:t>qqiyoti</a:t>
            </a:r>
            <a:r>
              <a:rPr lang="en-US" sz="2400" b="1" dirty="0" smtClean="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tarixidagi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dastlabki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Madaniy-texnik</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revolyutsiya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ishlab</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chiqarish</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kuchlarining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yanada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rivojlanishiga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sabab</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bo‘ldi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Oziq-ovqat</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maxsulotlari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ishlab</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chiqarish</a:t>
            </a:r>
            <a:r>
              <a:rPr lang="en-US" sz="2400" b="1" dirty="0">
                <a:latin typeface="Times New Roman" panose="02020603050405020304" pitchFamily="18" charset="0"/>
                <a:ea typeface="Times New Roman" panose="02020603050405020304" pitchFamily="18" charset="0"/>
              </a:rPr>
              <a:t> </a:t>
            </a:r>
            <a:r>
              <a:rPr lang="en-US" sz="2400" b="1" dirty="0" smtClean="0">
                <a:latin typeface="Times New Roman" panose="02020603050405020304" pitchFamily="18" charset="0"/>
                <a:ea typeface="Times New Roman" panose="02020603050405020304" pitchFamily="18" charset="0"/>
              </a:rPr>
              <a:t>r</a:t>
            </a:r>
            <a:r>
              <a:rPr lang="uz-Latn-UZ" sz="2400" b="1" dirty="0" smtClean="0">
                <a:latin typeface="Times New Roman" panose="02020603050405020304" pitchFamily="18" charset="0"/>
                <a:ea typeface="Times New Roman" panose="02020603050405020304" pitchFamily="18" charset="0"/>
              </a:rPr>
              <a:t>i</a:t>
            </a:r>
            <a:r>
              <a:rPr lang="en-US" sz="2400" b="1" dirty="0" err="1" smtClean="0">
                <a:latin typeface="Times New Roman" panose="02020603050405020304" pitchFamily="18" charset="0"/>
                <a:ea typeface="Times New Roman" panose="02020603050405020304" pitchFamily="18" charset="0"/>
              </a:rPr>
              <a:t>vojla</a:t>
            </a:r>
            <a:r>
              <a:rPr lang="uz-Latn-UZ" sz="2400" b="1" dirty="0" smtClean="0">
                <a:latin typeface="Times New Roman" panose="02020603050405020304" pitchFamily="18" charset="0"/>
                <a:ea typeface="Times New Roman" panose="02020603050405020304" pitchFamily="18" charset="0"/>
              </a:rPr>
              <a:t>ngan e</a:t>
            </a:r>
            <a:r>
              <a:rPr lang="en-US" sz="2400" b="1" dirty="0" smtClean="0">
                <a:latin typeface="Times New Roman" panose="02020603050405020304" pitchFamily="18" charset="0"/>
                <a:ea typeface="Times New Roman" panose="02020603050405020304" pitchFamily="18" charset="0"/>
              </a:rPr>
              <a:t>di</a:t>
            </a:r>
            <a:r>
              <a:rPr lang="en-US" sz="2400" b="1" dirty="0">
                <a:latin typeface="Times New Roman" panose="02020603050405020304" pitchFamily="18" charset="0"/>
                <a:ea typeface="Times New Roman" panose="02020603050405020304" pitchFamily="18" charset="0"/>
              </a:rPr>
              <a:t>. Bu </a:t>
            </a:r>
            <a:r>
              <a:rPr lang="en-US" sz="2400" b="1" dirty="0" err="1">
                <a:latin typeface="Times New Roman" panose="02020603050405020304" pitchFamily="18" charset="0"/>
                <a:ea typeface="Times New Roman" panose="02020603050405020304" pitchFamily="18" charset="0"/>
              </a:rPr>
              <a:t>xol</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esa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o‘z</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navbatida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dunyo</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aholisi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sonining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ko‘payishiga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olib</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keldi</a:t>
            </a:r>
            <a:r>
              <a:rPr lang="en-US" sz="2400" b="1" dirty="0">
                <a:latin typeface="Times New Roman" panose="02020603050405020304" pitchFamily="18" charset="0"/>
                <a:ea typeface="Times New Roman" panose="02020603050405020304" pitchFamily="18" charset="0"/>
              </a:rPr>
              <a:t>.</a:t>
            </a:r>
            <a:endParaRPr lang="uz-Cyrl-UZ" sz="2400" b="1" dirty="0">
              <a:latin typeface="Times New Roman" panose="02020603050405020304" pitchFamily="18" charset="0"/>
              <a:ea typeface="Times New Roman" panose="02020603050405020304" pitchFamily="18" charset="0"/>
            </a:endParaRPr>
          </a:p>
          <a:p>
            <a:pPr indent="304800" algn="ctr">
              <a:spcAft>
                <a:spcPts val="0"/>
              </a:spcAft>
            </a:pPr>
            <a:r>
              <a:rPr lang="en-US" sz="2400" b="1" dirty="0" err="1">
                <a:latin typeface="Times New Roman" panose="02020603050405020304" pitchFamily="18" charset="0"/>
                <a:ea typeface="Times New Roman" panose="02020603050405020304" pitchFamily="18" charset="0"/>
              </a:rPr>
              <a:t>Eramyuning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boshlarida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yer</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shari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aholisining</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soni</a:t>
            </a:r>
            <a:r>
              <a:rPr lang="en-US" sz="2400" b="1" dirty="0">
                <a:latin typeface="Times New Roman" panose="02020603050405020304" pitchFamily="18" charset="0"/>
                <a:ea typeface="Times New Roman" panose="02020603050405020304" pitchFamily="18" charset="0"/>
              </a:rPr>
              <a:t> 200-250 </a:t>
            </a:r>
            <a:r>
              <a:rPr lang="en-US" sz="2400" b="1" dirty="0" err="1">
                <a:latin typeface="Times New Roman" panose="02020603050405020304" pitchFamily="18" charset="0"/>
                <a:ea typeface="Times New Roman" panose="02020603050405020304" pitchFamily="18" charset="0"/>
              </a:rPr>
              <a:t>mln</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kishi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atrofida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edi</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Yuqorida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qayd</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etilganidek</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aholining</a:t>
            </a:r>
            <a:endParaRPr lang="uz-Cyrl-UZ" sz="2400" b="1" dirty="0">
              <a:latin typeface="Times New Roman" panose="02020603050405020304" pitchFamily="18" charset="0"/>
              <a:ea typeface="Times New Roman" panose="02020603050405020304" pitchFamily="18" charset="0"/>
            </a:endParaRPr>
          </a:p>
          <a:p>
            <a:pPr algn="ctr">
              <a:spcAft>
                <a:spcPts val="0"/>
              </a:spcAft>
            </a:pPr>
            <a:r>
              <a:rPr lang="en-US" sz="2400" b="1" dirty="0" err="1">
                <a:latin typeface="Times New Roman" panose="02020603050405020304" pitchFamily="18" charset="0"/>
                <a:ea typeface="Times New Roman" panose="02020603050405020304" pitchFamily="18" charset="0"/>
              </a:rPr>
              <a:t>asosiy</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kismi</a:t>
            </a:r>
            <a:r>
              <a:rPr lang="en-US" sz="2400" b="1" dirty="0">
                <a:latin typeface="Times New Roman" panose="02020603050405020304" pitchFamily="18" charset="0"/>
                <a:ea typeface="Times New Roman" panose="02020603050405020304" pitchFamily="18" charset="0"/>
              </a:rPr>
              <a:t> Rim </a:t>
            </a:r>
            <a:r>
              <a:rPr lang="en-US" sz="2400" b="1" dirty="0" err="1">
                <a:latin typeface="Times New Roman" panose="02020603050405020304" pitchFamily="18" charset="0"/>
                <a:ea typeface="Times New Roman" panose="02020603050405020304" pitchFamily="18" charset="0"/>
              </a:rPr>
              <a:t>imperiyasi</a:t>
            </a:r>
            <a:r>
              <a:rPr lang="en-US" sz="2400" b="1" dirty="0">
                <a:latin typeface="Times New Roman" panose="02020603050405020304" pitchFamily="18" charset="0"/>
                <a:ea typeface="Times New Roman" panose="02020603050405020304" pitchFamily="18" charset="0"/>
              </a:rPr>
              <a:t>, </a:t>
            </a:r>
            <a:r>
              <a:rPr lang="en-US" sz="2400" b="1" dirty="0" smtClean="0">
                <a:latin typeface="Times New Roman" panose="02020603050405020304" pitchFamily="18" charset="0"/>
                <a:ea typeface="Times New Roman" panose="02020603050405020304" pitchFamily="18" charset="0"/>
              </a:rPr>
              <a:t>Xi</a:t>
            </a:r>
            <a:r>
              <a:rPr lang="uz-Latn-UZ" sz="2400" b="1" dirty="0" smtClean="0">
                <a:latin typeface="Times New Roman" panose="02020603050405020304" pitchFamily="18" charset="0"/>
                <a:ea typeface="Times New Roman" panose="02020603050405020304" pitchFamily="18" charset="0"/>
              </a:rPr>
              <a:t>t</a:t>
            </a:r>
            <a:r>
              <a:rPr lang="en-US" sz="2400" b="1" dirty="0" err="1" smtClean="0">
                <a:latin typeface="Times New Roman" panose="02020603050405020304" pitchFamily="18" charset="0"/>
                <a:ea typeface="Times New Roman" panose="02020603050405020304" pitchFamily="18" charset="0"/>
              </a:rPr>
              <a:t>oy</a:t>
            </a:r>
            <a:r>
              <a:rPr lang="en-US" sz="2400" b="1" dirty="0" smtClean="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va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Xindistonda</a:t>
            </a:r>
            <a:r>
              <a:rPr lang="en-US" sz="2400" b="1" dirty="0">
                <a:latin typeface="Times New Roman" panose="02020603050405020304" pitchFamily="18" charset="0"/>
                <a:ea typeface="Times New Roman" panose="02020603050405020304" pitchFamily="18" charset="0"/>
              </a:rPr>
              <a:t> </a:t>
            </a:r>
            <a:r>
              <a:rPr lang="en-US" sz="2400" b="1" dirty="0" err="1">
                <a:latin typeface="Times New Roman" panose="02020603050405020304" pitchFamily="18" charset="0"/>
                <a:ea typeface="Times New Roman" panose="02020603050405020304" pitchFamily="18" charset="0"/>
              </a:rPr>
              <a:t>joylashgan</a:t>
            </a:r>
            <a:r>
              <a:rPr lang="en-US" sz="2400" b="1" dirty="0">
                <a:latin typeface="Times New Roman" panose="02020603050405020304" pitchFamily="18" charset="0"/>
                <a:ea typeface="Times New Roman" panose="02020603050405020304" pitchFamily="18" charset="0"/>
              </a:rPr>
              <a:t>.</a:t>
            </a:r>
            <a:endParaRPr lang="uz-Cyrl-UZ" sz="24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03022978"/>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9"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0-#ppt_w/2"/>
                                          </p:val>
                                        </p:tav>
                                        <p:tav tm="100000">
                                          <p:val>
                                            <p:strVal val="#ppt_x"/>
                                          </p:val>
                                        </p:tav>
                                      </p:tavLst>
                                    </p:anim>
                                    <p:anim calcmode="lin" valueType="num">
                                      <p:cBhvr additive="base">
                                        <p:cTn id="15"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165123" y="930271"/>
            <a:ext cx="9807677" cy="4893647"/>
          </a:xfrm>
          <a:prstGeom prst="rect">
            <a:avLst/>
          </a:prstGeom>
          <a:ln/>
          <a:scene3d>
            <a:camera prst="isometricOffAxis2Left"/>
            <a:lightRig rig="threePt" dir="t"/>
          </a:scene3d>
        </p:spPr>
        <p:style>
          <a:lnRef idx="2">
            <a:schemeClr val="accent1"/>
          </a:lnRef>
          <a:fillRef idx="1">
            <a:schemeClr val="lt1"/>
          </a:fillRef>
          <a:effectRef idx="0">
            <a:schemeClr val="accent1"/>
          </a:effectRef>
          <a:fontRef idx="minor">
            <a:schemeClr val="dk1"/>
          </a:fontRef>
        </p:style>
        <p:txBody>
          <a:bodyPr wrap="square">
            <a:spAutoFit/>
          </a:bodyPr>
          <a:lstStyle/>
          <a:p>
            <a:pPr indent="292100" algn="ctr">
              <a:spcAft>
                <a:spcPts val="0"/>
              </a:spcAft>
            </a:pPr>
            <a:r>
              <a:rPr lang="en-US" sz="2400" b="1" dirty="0" err="1" smtClean="0">
                <a:solidFill>
                  <a:srgbClr val="FF0000"/>
                </a:solidFill>
                <a:latin typeface="Times New Roman" panose="02020603050405020304" pitchFamily="18" charset="0"/>
                <a:ea typeface="Times New Roman" panose="02020603050405020304" pitchFamily="18" charset="0"/>
              </a:rPr>
              <a:t>Ishlab</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chiqarish</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kuchlarining</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yanada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takomillashuvi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aholi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urtasida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sinflar</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va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davlat</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paydo</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bo‘lishiga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olib</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keldi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Jamiyat</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asta-sekin</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ibtidoiy</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to‘zumdan</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kuldorlik</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davriga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sinfiy</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jamiyatga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utdi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Jamiyatning</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ijtimoiy-ikgisodiy</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va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madaniy</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xayoti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ri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vojlana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boshladi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Jamiyat</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taqqiyotidagi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bu</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o‘zgarishlar</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aholining</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ibtidoiy</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to‘zum</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davriga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nisbatan</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ancha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tez</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edi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Buning</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asosiy</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sababi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tug‘ilishning</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yuqoriligidir</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Tug‘ilishning</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yuqoriligi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esa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o‘z</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navbatida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ayollarning</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erta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nikoxga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kirishi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tug‘ilishning</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cheklanmaganligi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hamda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kupbolalikni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xalq</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davlat</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va</a:t>
            </a:r>
            <a:r>
              <a:rPr lang="en-US" sz="2400" b="1" dirty="0" smtClean="0">
                <a:solidFill>
                  <a:srgbClr val="FF0000"/>
                </a:solidFill>
                <a:latin typeface="Times New Roman" panose="02020603050405020304" pitchFamily="18" charset="0"/>
                <a:ea typeface="Times New Roman" panose="02020603050405020304" pitchFamily="18" charset="0"/>
              </a:rPr>
              <a:t> din </a:t>
            </a:r>
            <a:r>
              <a:rPr lang="en-US" sz="2400" b="1" dirty="0" err="1" smtClean="0">
                <a:solidFill>
                  <a:srgbClr val="FF0000"/>
                </a:solidFill>
                <a:latin typeface="Times New Roman" panose="02020603050405020304" pitchFamily="18" charset="0"/>
                <a:ea typeface="Times New Roman" panose="02020603050405020304" pitchFamily="18" charset="0"/>
              </a:rPr>
              <a:t>tomonidan</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kullab-kuvvatlanishi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bilan</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boglsh</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edi</a:t>
            </a:r>
            <a:r>
              <a:rPr lang="en-US" sz="2400" b="1" dirty="0" smtClean="0">
                <a:solidFill>
                  <a:srgbClr val="FF0000"/>
                </a:solidFill>
                <a:latin typeface="Times New Roman" panose="02020603050405020304" pitchFamily="18" charset="0"/>
                <a:ea typeface="Times New Roman" panose="02020603050405020304" pitchFamily="18" charset="0"/>
              </a:rPr>
              <a:t>. L</a:t>
            </a:r>
            <a:r>
              <a:rPr lang="uz-Latn-UZ" sz="2400" b="1" dirty="0" smtClean="0">
                <a:solidFill>
                  <a:srgbClr val="FF0000"/>
                </a:solidFill>
                <a:latin typeface="Times New Roman" panose="02020603050405020304" pitchFamily="18" charset="0"/>
                <a:ea typeface="Times New Roman" panose="02020603050405020304" pitchFamily="18" charset="0"/>
              </a:rPr>
              <a:t>e</a:t>
            </a:r>
            <a:r>
              <a:rPr lang="en-US" sz="2400" b="1" dirty="0" smtClean="0">
                <a:solidFill>
                  <a:srgbClr val="FF0000"/>
                </a:solidFill>
                <a:latin typeface="Times New Roman" panose="02020603050405020304" pitchFamily="18" charset="0"/>
                <a:ea typeface="Times New Roman" panose="02020603050405020304" pitchFamily="18" charset="0"/>
              </a:rPr>
              <a:t>kin </a:t>
            </a:r>
            <a:r>
              <a:rPr lang="en-US" sz="2400" b="1" dirty="0" err="1" smtClean="0">
                <a:solidFill>
                  <a:srgbClr val="FF0000"/>
                </a:solidFill>
                <a:latin typeface="Times New Roman" panose="02020603050405020304" pitchFamily="18" charset="0"/>
                <a:ea typeface="Times New Roman" panose="02020603050405020304" pitchFamily="18" charset="0"/>
              </a:rPr>
              <a:t>kuldorlik</a:t>
            </a:r>
            <a:r>
              <a:rPr lang="en-US" sz="2400" b="1" dirty="0" smtClean="0">
                <a:solidFill>
                  <a:srgbClr val="FF0000"/>
                </a:solidFill>
                <a:latin typeface="Times New Roman" panose="02020603050405020304" pitchFamily="18" charset="0"/>
                <a:ea typeface="Times New Roman" panose="02020603050405020304" pitchFamily="18" charset="0"/>
              </a:rPr>
              <a:t> t</a:t>
            </a:r>
            <a:r>
              <a:rPr lang="uz-Latn-UZ" sz="2400" b="1" dirty="0" smtClean="0">
                <a:solidFill>
                  <a:srgbClr val="FF0000"/>
                </a:solidFill>
                <a:latin typeface="Times New Roman" panose="02020603050405020304" pitchFamily="18" charset="0"/>
                <a:ea typeface="Times New Roman" panose="02020603050405020304" pitchFamily="18" charset="0"/>
              </a:rPr>
              <a:t>u</a:t>
            </a:r>
            <a:r>
              <a:rPr lang="en-US" sz="2400" b="1" dirty="0" err="1" smtClean="0">
                <a:solidFill>
                  <a:srgbClr val="FF0000"/>
                </a:solidFill>
                <a:latin typeface="Times New Roman" panose="02020603050405020304" pitchFamily="18" charset="0"/>
                <a:ea typeface="Times New Roman" panose="02020603050405020304" pitchFamily="18" charset="0"/>
              </a:rPr>
              <a:t>zumi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davrida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aholi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urtasida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o‘lim</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hollari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ancha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yuqori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bo‘lgan</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Sababi</a:t>
            </a:r>
            <a:r>
              <a:rPr lang="en-US" sz="2400" b="1" dirty="0" smtClean="0">
                <a:solidFill>
                  <a:srgbClr val="FF0000"/>
                </a:solidFill>
                <a:latin typeface="Times New Roman" panose="02020603050405020304" pitchFamily="18" charset="0"/>
                <a:ea typeface="Times New Roman" panose="02020603050405020304" pitchFamily="18" charset="0"/>
              </a:rPr>
              <a:t>, k</a:t>
            </a:r>
            <a:r>
              <a:rPr lang="uz-Latn-UZ" sz="2400" b="1" dirty="0" smtClean="0">
                <a:solidFill>
                  <a:srgbClr val="FF0000"/>
                </a:solidFill>
                <a:latin typeface="Times New Roman" panose="02020603050405020304" pitchFamily="18" charset="0"/>
                <a:ea typeface="Times New Roman" panose="02020603050405020304" pitchFamily="18" charset="0"/>
              </a:rPr>
              <a:t>o’</a:t>
            </a:r>
            <a:r>
              <a:rPr lang="en-US" sz="2400" b="1" dirty="0" err="1" smtClean="0">
                <a:solidFill>
                  <a:srgbClr val="FF0000"/>
                </a:solidFill>
                <a:latin typeface="Times New Roman" panose="02020603050405020304" pitchFamily="18" charset="0"/>
                <a:ea typeface="Times New Roman" panose="02020603050405020304" pitchFamily="18" charset="0"/>
              </a:rPr>
              <a:t>pgina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qishloq</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va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shaharlarda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aholining</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juda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zich</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joylashuvi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va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gigiyena-sanigariya</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sharoitlarning</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yukligi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tufayli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yukumli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kasalliklarning</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keng</a:t>
            </a:r>
            <a:r>
              <a:rPr lang="en-US" sz="2400" b="1" dirty="0" smtClean="0">
                <a:solidFill>
                  <a:srgbClr val="FF0000"/>
                </a:solidFill>
                <a:latin typeface="Times New Roman" panose="02020603050405020304" pitchFamily="18" charset="0"/>
                <a:ea typeface="Times New Roman" panose="02020603050405020304" pitchFamily="18" charset="0"/>
              </a:rPr>
              <a:t> tar</a:t>
            </a:r>
            <a:r>
              <a:rPr lang="uz-Latn-UZ" sz="2400" b="1" dirty="0" smtClean="0">
                <a:solidFill>
                  <a:srgbClr val="FF0000"/>
                </a:solidFill>
                <a:latin typeface="Times New Roman" panose="02020603050405020304" pitchFamily="18" charset="0"/>
                <a:ea typeface="Times New Roman" panose="02020603050405020304" pitchFamily="18" charset="0"/>
              </a:rPr>
              <a:t>q</a:t>
            </a:r>
            <a:r>
              <a:rPr lang="en-US" sz="2400" b="1" dirty="0" err="1" smtClean="0">
                <a:solidFill>
                  <a:srgbClr val="FF0000"/>
                </a:solidFill>
                <a:latin typeface="Times New Roman" panose="02020603050405020304" pitchFamily="18" charset="0"/>
                <a:ea typeface="Times New Roman" panose="02020603050405020304" pitchFamily="18" charset="0"/>
              </a:rPr>
              <a:t>alganligidir</a:t>
            </a:r>
            <a:r>
              <a:rPr lang="en-US" sz="2400" b="1" dirty="0" smtClean="0">
                <a:solidFill>
                  <a:srgbClr val="FF0000"/>
                </a:solidFill>
                <a:latin typeface="Times New Roman" panose="02020603050405020304" pitchFamily="18" charset="0"/>
                <a:ea typeface="Times New Roman" panose="02020603050405020304" pitchFamily="18" charset="0"/>
              </a:rPr>
              <a:t>.</a:t>
            </a:r>
            <a:endParaRPr lang="uz-Cyrl-UZ" sz="20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827722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pic>
        <p:nvPicPr>
          <p:cNvPr id="3" name="Рисунок 2"/>
          <p:cNvPicPr>
            <a:picLocks noChangeAspect="1"/>
          </p:cNvPicPr>
          <p:nvPr/>
        </p:nvPicPr>
        <p:blipFill>
          <a:blip r:embed="rId3"/>
          <a:stretch>
            <a:fillRect/>
          </a:stretch>
        </p:blipFill>
        <p:spPr>
          <a:xfrm>
            <a:off x="868839" y="294968"/>
            <a:ext cx="11033110" cy="6102625"/>
          </a:xfrm>
          <a:prstGeom prst="rect">
            <a:avLst/>
          </a:prstGeom>
        </p:spPr>
      </p:pic>
      <p:sp>
        <p:nvSpPr>
          <p:cNvPr id="2" name="Прямоугольник 1"/>
          <p:cNvSpPr/>
          <p:nvPr/>
        </p:nvSpPr>
        <p:spPr>
          <a:xfrm>
            <a:off x="1342104" y="2204994"/>
            <a:ext cx="7934632" cy="3785652"/>
          </a:xfrm>
          <a:prstGeom prst="rect">
            <a:avLst/>
          </a:prstGeom>
        </p:spPr>
        <p:txBody>
          <a:bodyPr wrap="square">
            <a:spAutoFit/>
          </a:bodyPr>
          <a:lstStyle/>
          <a:p>
            <a:pPr indent="304800" algn="ctr">
              <a:spcAft>
                <a:spcPts val="0"/>
              </a:spcAft>
            </a:pPr>
            <a:r>
              <a:rPr lang="en-US" sz="2400" b="1" dirty="0" err="1">
                <a:solidFill>
                  <a:srgbClr val="002060"/>
                </a:solidFill>
                <a:latin typeface="Times New Roman" panose="02020603050405020304" pitchFamily="18" charset="0"/>
                <a:ea typeface="Times New Roman" panose="02020603050405020304" pitchFamily="18" charset="0"/>
              </a:rPr>
              <a:t>Aholi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urtasida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madaniyataing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rivojlanishi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kadimiy</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sivi­lizatsiya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markazlarining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paydo</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smtClean="0">
                <a:solidFill>
                  <a:srgbClr val="002060"/>
                </a:solidFill>
                <a:latin typeface="Times New Roman" panose="02020603050405020304" pitchFamily="18" charset="0"/>
                <a:ea typeface="Times New Roman" panose="02020603050405020304" pitchFamily="18" charset="0"/>
              </a:rPr>
              <a:t>bo‘l</a:t>
            </a:r>
            <a:r>
              <a:rPr lang="uz-Latn-UZ" sz="2400" b="1" dirty="0" smtClean="0">
                <a:solidFill>
                  <a:srgbClr val="002060"/>
                </a:solidFill>
                <a:latin typeface="Times New Roman" panose="02020603050405020304" pitchFamily="18" charset="0"/>
                <a:ea typeface="Times New Roman" panose="02020603050405020304" pitchFamily="18" charset="0"/>
              </a:rPr>
              <a:t>i</a:t>
            </a:r>
            <a:r>
              <a:rPr lang="en-US" sz="2400" b="1" dirty="0" err="1" smtClean="0">
                <a:solidFill>
                  <a:srgbClr val="002060"/>
                </a:solidFill>
                <a:latin typeface="Times New Roman" panose="02020603050405020304" pitchFamily="18" charset="0"/>
                <a:ea typeface="Times New Roman" panose="02020603050405020304" pitchFamily="18" charset="0"/>
              </a:rPr>
              <a:t>shiga</a:t>
            </a:r>
            <a:r>
              <a:rPr lang="en-US" sz="2400" b="1" dirty="0" smtClean="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olib</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keldi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Ushbu</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madaniyat</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markazlari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yer</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kurrasining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sugoriladigan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xududlarida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Misr</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Mesopotamiya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Xindiston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Xitoy</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va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boshka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xududlar</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shakllandilar</a:t>
            </a:r>
            <a:r>
              <a:rPr lang="en-US" sz="2400" b="1" dirty="0">
                <a:solidFill>
                  <a:srgbClr val="002060"/>
                </a:solidFill>
                <a:latin typeface="Times New Roman" panose="02020603050405020304" pitchFamily="18" charset="0"/>
                <a:ea typeface="Times New Roman" panose="02020603050405020304" pitchFamily="18" charset="0"/>
              </a:rPr>
              <a:t>.</a:t>
            </a:r>
            <a:endParaRPr lang="uz-Cyrl-UZ" sz="2400" b="1" dirty="0">
              <a:solidFill>
                <a:srgbClr val="002060"/>
              </a:solidFill>
              <a:latin typeface="Times New Roman" panose="02020603050405020304" pitchFamily="18" charset="0"/>
              <a:ea typeface="Times New Roman" panose="02020603050405020304" pitchFamily="18" charset="0"/>
            </a:endParaRPr>
          </a:p>
          <a:p>
            <a:pPr indent="304800" algn="ctr">
              <a:spcAft>
                <a:spcPts val="0"/>
              </a:spcAft>
            </a:pPr>
            <a:r>
              <a:rPr lang="en-US" sz="2400" b="1" dirty="0" err="1">
                <a:solidFill>
                  <a:srgbClr val="002060"/>
                </a:solidFill>
                <a:latin typeface="Times New Roman" panose="02020603050405020304" pitchFamily="18" charset="0"/>
                <a:ea typeface="Times New Roman" panose="02020603050405020304" pitchFamily="18" charset="0"/>
              </a:rPr>
              <a:t>Kdsimgi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Misrda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fir’avnlar</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davrida</a:t>
            </a:r>
            <a:r>
              <a:rPr lang="en-US" sz="2400" b="1" dirty="0">
                <a:solidFill>
                  <a:srgbClr val="002060"/>
                </a:solidFill>
                <a:latin typeface="Times New Roman" panose="02020603050405020304" pitchFamily="18" charset="0"/>
                <a:ea typeface="Times New Roman" panose="02020603050405020304" pitchFamily="18" charset="0"/>
              </a:rPr>
              <a:t> 7 million </a:t>
            </a:r>
            <a:r>
              <a:rPr lang="en-US" sz="2400" b="1" dirty="0" err="1">
                <a:solidFill>
                  <a:srgbClr val="002060"/>
                </a:solidFill>
                <a:latin typeface="Times New Roman" panose="02020603050405020304" pitchFamily="18" charset="0"/>
                <a:ea typeface="Times New Roman" panose="02020603050405020304" pitchFamily="18" charset="0"/>
              </a:rPr>
              <a:t>aholi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yashagan</a:t>
            </a:r>
            <a:r>
              <a:rPr lang="en-US" sz="2400" b="1" dirty="0">
                <a:solidFill>
                  <a:srgbClr val="002060"/>
                </a:solidFill>
                <a:latin typeface="Times New Roman" panose="02020603050405020304" pitchFamily="18" charset="0"/>
                <a:ea typeface="Times New Roman" panose="02020603050405020304" pitchFamily="18" charset="0"/>
              </a:rPr>
              <a:t> deb </a:t>
            </a:r>
            <a:r>
              <a:rPr lang="en-US" sz="2400" b="1" dirty="0" err="1">
                <a:solidFill>
                  <a:srgbClr val="002060"/>
                </a:solidFill>
                <a:latin typeface="Times New Roman" panose="02020603050405020304" pitchFamily="18" charset="0"/>
                <a:ea typeface="Times New Roman" panose="02020603050405020304" pitchFamily="18" charset="0"/>
              </a:rPr>
              <a:t>taxmin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etipadi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Dunyo</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xududlarida</a:t>
            </a:r>
            <a:r>
              <a:rPr lang="en-US" sz="2400" b="1" dirty="0">
                <a:solidFill>
                  <a:srgbClr val="002060"/>
                </a:solidFill>
                <a:latin typeface="Times New Roman" panose="02020603050405020304" pitchFamily="18" charset="0"/>
                <a:ea typeface="Times New Roman" panose="02020603050405020304" pitchFamily="18" charset="0"/>
              </a:rPr>
              <a:t> u </a:t>
            </a:r>
            <a:r>
              <a:rPr lang="en-US" sz="2400" b="1" dirty="0" err="1">
                <a:solidFill>
                  <a:srgbClr val="002060"/>
                </a:solidFill>
                <a:latin typeface="Times New Roman" panose="02020603050405020304" pitchFamily="18" charset="0"/>
                <a:ea typeface="Times New Roman" panose="02020603050405020304" pitchFamily="18" charset="0"/>
              </a:rPr>
              <a:t>mumiy</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aholi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soni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eram</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izdan</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avvalgi</a:t>
            </a:r>
            <a:r>
              <a:rPr lang="en-US" sz="2400" b="1" dirty="0">
                <a:solidFill>
                  <a:srgbClr val="002060"/>
                </a:solidFill>
                <a:latin typeface="Times New Roman" panose="02020603050405020304" pitchFamily="18" charset="0"/>
                <a:ea typeface="Times New Roman" panose="02020603050405020304" pitchFamily="18" charset="0"/>
              </a:rPr>
              <a:t> 5 </a:t>
            </a:r>
            <a:r>
              <a:rPr lang="en-US" sz="2400" b="1" dirty="0" err="1">
                <a:solidFill>
                  <a:srgbClr val="002060"/>
                </a:solidFill>
                <a:latin typeface="Times New Roman" panose="02020603050405020304" pitchFamily="18" charset="0"/>
                <a:ea typeface="Times New Roman" panose="02020603050405020304" pitchFamily="18" charset="0"/>
              </a:rPr>
              <a:t>ming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yidlikda</a:t>
            </a:r>
            <a:r>
              <a:rPr lang="en-US" sz="2400" b="1" dirty="0">
                <a:solidFill>
                  <a:srgbClr val="002060"/>
                </a:solidFill>
                <a:latin typeface="Times New Roman" panose="02020603050405020304" pitchFamily="18" charset="0"/>
                <a:ea typeface="Times New Roman" panose="02020603050405020304" pitchFamily="18" charset="0"/>
              </a:rPr>
              <a:t> 30 million </a:t>
            </a:r>
            <a:r>
              <a:rPr lang="en-US" sz="2400" b="1" dirty="0" err="1">
                <a:solidFill>
                  <a:srgbClr val="002060"/>
                </a:solidFill>
                <a:latin typeface="Times New Roman" panose="02020603050405020304" pitchFamily="18" charset="0"/>
                <a:ea typeface="Times New Roman" panose="02020603050405020304" pitchFamily="18" charset="0"/>
              </a:rPr>
              <a:t>atrofida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bo‘lgan</a:t>
            </a:r>
            <a:r>
              <a:rPr lang="en-US" sz="2400" b="1" dirty="0">
                <a:solidFill>
                  <a:srgbClr val="002060"/>
                </a:solidFill>
                <a:latin typeface="Times New Roman" panose="02020603050405020304" pitchFamily="18" charset="0"/>
                <a:ea typeface="Times New Roman" panose="02020603050405020304" pitchFamily="18" charset="0"/>
              </a:rPr>
              <a:t>. Ana </a:t>
            </a:r>
            <a:r>
              <a:rPr lang="en-US" sz="2400" b="1" dirty="0" err="1">
                <a:solidFill>
                  <a:srgbClr val="002060"/>
                </a:solidFill>
                <a:latin typeface="Times New Roman" panose="02020603050405020304" pitchFamily="18" charset="0"/>
                <a:ea typeface="Times New Roman" panose="02020603050405020304" pitchFamily="18" charset="0"/>
              </a:rPr>
              <a:t>shu</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davrda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yer</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yuzida</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aholi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joylashuvining</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xozirgi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areallari</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paydo</a:t>
            </a:r>
            <a:r>
              <a:rPr lang="en-US" sz="2400" b="1" dirty="0">
                <a:solidFill>
                  <a:srgbClr val="002060"/>
                </a:solidFill>
                <a:latin typeface="Times New Roman" panose="02020603050405020304" pitchFamily="18" charset="0"/>
                <a:ea typeface="Times New Roman" panose="02020603050405020304" pitchFamily="18" charset="0"/>
              </a:rPr>
              <a:t> </a:t>
            </a:r>
            <a:r>
              <a:rPr lang="en-US" sz="2400" b="1" dirty="0" err="1">
                <a:solidFill>
                  <a:srgbClr val="002060"/>
                </a:solidFill>
                <a:latin typeface="Times New Roman" panose="02020603050405020304" pitchFamily="18" charset="0"/>
                <a:ea typeface="Times New Roman" panose="02020603050405020304" pitchFamily="18" charset="0"/>
              </a:rPr>
              <a:t>bo‘lgan</a:t>
            </a:r>
            <a:r>
              <a:rPr lang="en-US" sz="2400" b="1" dirty="0">
                <a:solidFill>
                  <a:srgbClr val="002060"/>
                </a:solidFill>
                <a:latin typeface="Times New Roman" panose="02020603050405020304" pitchFamily="18" charset="0"/>
                <a:ea typeface="Times New Roman" panose="02020603050405020304" pitchFamily="18" charset="0"/>
              </a:rPr>
              <a:t>.</a:t>
            </a:r>
            <a:endParaRPr lang="uz-Cyrl-UZ" sz="2400" b="1" dirty="0">
              <a:solidFill>
                <a:srgbClr val="00206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18254722"/>
      </p:ext>
    </p:extLst>
  </p:cSld>
  <p:clrMapOvr>
    <a:masterClrMapping/>
  </p:clrMapOvr>
  <mc:AlternateContent xmlns:mc="http://schemas.openxmlformats.org/markup-compatibility/2006" xmlns:p14="http://schemas.microsoft.com/office/powerpoint/2010/main">
    <mc:Choice Requires="p14">
      <p:transition spd="slow" advTm="7000">
        <p14:flash/>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3"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1+#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9000" b="-19000"/>
          </a:stretch>
        </a:blipFill>
        <a:effectLst/>
      </p:bgPr>
    </p:bg>
    <p:spTree>
      <p:nvGrpSpPr>
        <p:cNvPr id="1" name=""/>
        <p:cNvGrpSpPr/>
        <p:nvPr/>
      </p:nvGrpSpPr>
      <p:grpSpPr>
        <a:xfrm>
          <a:off x="0" y="0"/>
          <a:ext cx="0" cy="0"/>
          <a:chOff x="0" y="0"/>
          <a:chExt cx="0" cy="0"/>
        </a:xfrm>
      </p:grpSpPr>
      <p:sp>
        <p:nvSpPr>
          <p:cNvPr id="3" name="AutoShape 3"/>
          <p:cNvSpPr txBox="1">
            <a:spLocks noChangeArrowheads="1"/>
          </p:cNvSpPr>
          <p:nvPr/>
        </p:nvSpPr>
        <p:spPr>
          <a:xfrm>
            <a:off x="1784653" y="0"/>
            <a:ext cx="8678863" cy="6858000"/>
          </a:xfrm>
          <a:prstGeom prst="upDownArrowCallout">
            <a:avLst>
              <a:gd name="adj1" fmla="val 15444"/>
              <a:gd name="adj2" fmla="val 25000"/>
              <a:gd name="adj3" fmla="val 26585"/>
              <a:gd name="adj4" fmla="val 50000"/>
            </a:avLst>
          </a:prstGeom>
          <a:gradFill rotWithShape="1">
            <a:gsLst>
              <a:gs pos="0">
                <a:srgbClr val="FFCCCC"/>
              </a:gs>
              <a:gs pos="50000">
                <a:schemeClr val="bg1"/>
              </a:gs>
              <a:gs pos="100000">
                <a:srgbClr val="FFCCCC"/>
              </a:gs>
            </a:gsLst>
            <a:lin ang="5400000" scaled="1"/>
          </a:gradFill>
          <a:ln>
            <a:solidFill>
              <a:srgbClr val="FF33CC"/>
            </a:solidFill>
            <a:headEnd type="none" w="med" len="med"/>
            <a:tailEnd type="none" w="med" len="med"/>
          </a:ln>
        </p:spPr>
        <p:txBody>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nSpc>
                <a:spcPct val="80000"/>
              </a:lnSpc>
              <a:defRPr/>
            </a:pPr>
            <a:endParaRPr lang="ru-RU" dirty="0" smtClean="0">
              <a:latin typeface="Times New Roman" pitchFamily="18" charset="0"/>
            </a:endParaRPr>
          </a:p>
        </p:txBody>
      </p:sp>
      <p:sp>
        <p:nvSpPr>
          <p:cNvPr id="4" name="Прямоугольник 3"/>
          <p:cNvSpPr/>
          <p:nvPr/>
        </p:nvSpPr>
        <p:spPr>
          <a:xfrm>
            <a:off x="1895506" y="1988850"/>
            <a:ext cx="8457155" cy="2800767"/>
          </a:xfrm>
          <a:prstGeom prst="rect">
            <a:avLst/>
          </a:prstGeom>
        </p:spPr>
        <p:txBody>
          <a:bodyPr wrap="square">
            <a:spAutoFit/>
          </a:bodyPr>
          <a:lstStyle/>
          <a:p>
            <a:pPr indent="304800" algn="ctr">
              <a:spcAft>
                <a:spcPts val="0"/>
              </a:spcAft>
            </a:pPr>
            <a:r>
              <a:rPr lang="en-US" sz="2200" b="1" dirty="0" err="1">
                <a:solidFill>
                  <a:srgbClr val="002060"/>
                </a:solidFill>
                <a:latin typeface="Times New Roman" panose="02020603050405020304" pitchFamily="18" charset="0"/>
                <a:ea typeface="Times New Roman" panose="02020603050405020304" pitchFamily="18" charset="0"/>
              </a:rPr>
              <a:t>Insonning</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yashash</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uchun</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kurashi</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borib-borib</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jamiyat</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taqqiyotada</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ijobiy</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progressiv</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o‘zgaryuilarga</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olib</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keldi</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Ish­lab</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chiqarish</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kuchlari</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rivojlana</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borib</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kishilar</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dastlab</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chorvachi­lik</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keyinrok</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esa</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dexqonchilik</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bilan</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shug‘ull</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anishga</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utdilar</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ochlikka</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kasalliklarga</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qarshi</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kurash</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boshladilar</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Endi</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ular</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mehnat</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kilib</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moddiy</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maxsulotlar</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yaratadilar</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Xo‘narmandchilik</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savdo</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rivojlandi</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va</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shaharlar</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paydo</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bo‘la</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boshladi</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Inson</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xususidagi</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bu</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ijobiy</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o‘zgarishlar</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ularning</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xayot</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sharoitini</a:t>
            </a:r>
            <a:r>
              <a:rPr lang="en-US" sz="2200" b="1" dirty="0">
                <a:solidFill>
                  <a:srgbClr val="002060"/>
                </a:solidFill>
                <a:latin typeface="Times New Roman" panose="02020603050405020304" pitchFamily="18" charset="0"/>
                <a:ea typeface="Times New Roman" panose="02020603050405020304" pitchFamily="18" charset="0"/>
              </a:rPr>
              <a:t> </a:t>
            </a:r>
            <a:r>
              <a:rPr lang="en-US" sz="2200" b="1" dirty="0" err="1">
                <a:solidFill>
                  <a:srgbClr val="002060"/>
                </a:solidFill>
                <a:latin typeface="Times New Roman" panose="02020603050405020304" pitchFamily="18" charset="0"/>
                <a:ea typeface="Times New Roman" panose="02020603050405020304" pitchFamily="18" charset="0"/>
              </a:rPr>
              <a:t>yaxshiladi</a:t>
            </a:r>
            <a:r>
              <a:rPr lang="en-US" sz="2200" b="1" dirty="0">
                <a:solidFill>
                  <a:srgbClr val="002060"/>
                </a:solidFill>
                <a:latin typeface="Times New Roman" panose="02020603050405020304" pitchFamily="18" charset="0"/>
                <a:ea typeface="Times New Roman" panose="02020603050405020304" pitchFamily="18" charset="0"/>
              </a:rPr>
              <a:t>.</a:t>
            </a:r>
            <a:endParaRPr lang="uz-Cyrl-UZ" sz="2200" b="1" dirty="0">
              <a:solidFill>
                <a:srgbClr val="00206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62719566"/>
      </p:ext>
    </p:extLst>
  </p:cSld>
  <p:clrMapOvr>
    <a:masterClrMapping/>
  </p:clrMapOvr>
  <p:transition spd="slow" advTm="7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Прямоугольник с двумя скругленными противолежащими углами 1"/>
          <p:cNvSpPr/>
          <p:nvPr/>
        </p:nvSpPr>
        <p:spPr>
          <a:xfrm>
            <a:off x="442452" y="589935"/>
            <a:ext cx="7108722" cy="4940710"/>
          </a:xfrm>
          <a:prstGeom prst="round2Diag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uz-Cyrl-UZ"/>
          </a:p>
        </p:txBody>
      </p:sp>
      <p:sp>
        <p:nvSpPr>
          <p:cNvPr id="3" name="Прямоугольник 2"/>
          <p:cNvSpPr/>
          <p:nvPr/>
        </p:nvSpPr>
        <p:spPr>
          <a:xfrm>
            <a:off x="948813" y="811158"/>
            <a:ext cx="6096000" cy="4493538"/>
          </a:xfrm>
          <a:prstGeom prst="rect">
            <a:avLst/>
          </a:prstGeom>
        </p:spPr>
        <p:txBody>
          <a:bodyPr>
            <a:spAutoFit/>
          </a:bodyPr>
          <a:lstStyle/>
          <a:p>
            <a:pPr indent="304800" algn="ctr">
              <a:spcAft>
                <a:spcPts val="0"/>
              </a:spcAft>
            </a:pPr>
            <a:r>
              <a:rPr lang="en-US" sz="2200" dirty="0" err="1">
                <a:solidFill>
                  <a:srgbClr val="002060"/>
                </a:solidFill>
                <a:latin typeface="Times New Roman" panose="02020603050405020304" pitchFamily="18" charset="0"/>
                <a:ea typeface="Times New Roman" panose="02020603050405020304" pitchFamily="18" charset="0"/>
              </a:rPr>
              <a:t>Sinfiy</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jamiyatning</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shakllanishi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dunyo</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xududlaridagi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ijtimoiy-iqtisodiy</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va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madaniy</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rivojlanishidagi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farqlar</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aholi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tak</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ror</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barpo</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bo‘lish</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jarayoniga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bevosiga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ta’sir</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kursatdi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Ba’zi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xududlarda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yoppasiga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tarkalgan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epidemiyalar</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va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urushlar</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oqibatida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aholi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urtasida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o‘lim</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nixoyatda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yuqori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bo‘lgan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qishloqlar</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aholisiz</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kolgan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Ushbu</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davr</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uchun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aholi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takror</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barpo</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bo‘lishida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ibtidoiy</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jamiyatdagidek</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umumiy</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xususiyat</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tug‘ilishning</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yuqoriligi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smtClean="0">
                <a:solidFill>
                  <a:srgbClr val="002060"/>
                </a:solidFill>
                <a:latin typeface="Times New Roman" panose="02020603050405020304" pitchFamily="18" charset="0"/>
                <a:ea typeface="Times New Roman" panose="02020603050405020304" pitchFamily="18" charset="0"/>
              </a:rPr>
              <a:t>sa</a:t>
            </a:r>
            <a:r>
              <a:rPr lang="uz-Latn-UZ" sz="2200" dirty="0" smtClean="0">
                <a:solidFill>
                  <a:srgbClr val="002060"/>
                </a:solidFill>
                <a:latin typeface="Times New Roman" panose="02020603050405020304" pitchFamily="18" charset="0"/>
                <a:ea typeface="Times New Roman" panose="02020603050405020304" pitchFamily="18" charset="0"/>
              </a:rPr>
              <a:t>q</a:t>
            </a:r>
            <a:r>
              <a:rPr lang="en-US" sz="2200" dirty="0" err="1" smtClean="0">
                <a:solidFill>
                  <a:srgbClr val="002060"/>
                </a:solidFill>
                <a:latin typeface="Times New Roman" panose="02020603050405020304" pitchFamily="18" charset="0"/>
                <a:ea typeface="Times New Roman" panose="02020603050405020304" pitchFamily="18" charset="0"/>
              </a:rPr>
              <a:t>lanib</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kolgan</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edi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Kuldorlik</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to‘zumidagidek</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kupbolalilik</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nafakat</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urf-odatlar</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balki</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davlat</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siyosati</a:t>
            </a:r>
            <a:r>
              <a:rPr lang="en-US" sz="2200" dirty="0">
                <a:solidFill>
                  <a:srgbClr val="002060"/>
                </a:solidFill>
                <a:latin typeface="Times New Roman" panose="02020603050405020304" pitchFamily="18" charset="0"/>
                <a:ea typeface="Times New Roman" panose="02020603050405020304" pitchFamily="18" charset="0"/>
              </a:rPr>
              <a:t>, din, </a:t>
            </a:r>
            <a:r>
              <a:rPr lang="en-US" sz="2200" dirty="0" err="1">
                <a:solidFill>
                  <a:srgbClr val="002060"/>
                </a:solidFill>
                <a:latin typeface="Times New Roman" panose="02020603050405020304" pitchFamily="18" charset="0"/>
                <a:ea typeface="Times New Roman" panose="02020603050405020304" pitchFamily="18" charset="0"/>
              </a:rPr>
              <a:t>ayniksa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islom</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va</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induizm</a:t>
            </a:r>
            <a:r>
              <a:rPr lang="en-US" sz="2200" dirty="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tomonidan</a:t>
            </a:r>
            <a:r>
              <a:rPr lang="en-US" sz="2200" dirty="0">
                <a:solidFill>
                  <a:srgbClr val="002060"/>
                </a:solidFill>
                <a:latin typeface="Times New Roman" panose="02020603050405020304" pitchFamily="18" charset="0"/>
                <a:ea typeface="Times New Roman" panose="02020603050405020304" pitchFamily="18" charset="0"/>
              </a:rPr>
              <a:t> ham </a:t>
            </a:r>
            <a:r>
              <a:rPr lang="uz-Latn-UZ" sz="2200" dirty="0" smtClean="0">
                <a:solidFill>
                  <a:srgbClr val="002060"/>
                </a:solidFill>
                <a:latin typeface="Times New Roman" panose="02020603050405020304" pitchFamily="18" charset="0"/>
                <a:ea typeface="Times New Roman" panose="02020603050405020304" pitchFamily="18" charset="0"/>
              </a:rPr>
              <a:t>qo’</a:t>
            </a:r>
            <a:r>
              <a:rPr lang="en-US" sz="2200" dirty="0" err="1" smtClean="0">
                <a:solidFill>
                  <a:srgbClr val="002060"/>
                </a:solidFill>
                <a:latin typeface="Times New Roman" panose="02020603050405020304" pitchFamily="18" charset="0"/>
                <a:ea typeface="Times New Roman" panose="02020603050405020304" pitchFamily="18" charset="0"/>
              </a:rPr>
              <a:t>llab</a:t>
            </a:r>
            <a:r>
              <a:rPr lang="uz-Latn-UZ" sz="2200" dirty="0" smtClean="0">
                <a:solidFill>
                  <a:srgbClr val="002060"/>
                </a:solidFill>
                <a:latin typeface="Times New Roman" panose="02020603050405020304" pitchFamily="18" charset="0"/>
                <a:ea typeface="Times New Roman" panose="02020603050405020304" pitchFamily="18" charset="0"/>
              </a:rPr>
              <a:t> q</a:t>
            </a:r>
            <a:r>
              <a:rPr lang="en-US" sz="2200" dirty="0" err="1" smtClean="0">
                <a:solidFill>
                  <a:srgbClr val="002060"/>
                </a:solidFill>
                <a:latin typeface="Times New Roman" panose="02020603050405020304" pitchFamily="18" charset="0"/>
                <a:ea typeface="Times New Roman" panose="02020603050405020304" pitchFamily="18" charset="0"/>
              </a:rPr>
              <a:t>uvvatlanar</a:t>
            </a:r>
            <a:r>
              <a:rPr lang="en-US" sz="2200" dirty="0" smtClean="0">
                <a:solidFill>
                  <a:srgbClr val="002060"/>
                </a:solidFill>
                <a:latin typeface="Times New Roman" panose="02020603050405020304" pitchFamily="18" charset="0"/>
                <a:ea typeface="Times New Roman" panose="02020603050405020304" pitchFamily="18" charset="0"/>
              </a:rPr>
              <a:t> </a:t>
            </a:r>
            <a:r>
              <a:rPr lang="en-US" sz="2200" dirty="0" err="1">
                <a:solidFill>
                  <a:srgbClr val="002060"/>
                </a:solidFill>
                <a:latin typeface="Times New Roman" panose="02020603050405020304" pitchFamily="18" charset="0"/>
                <a:ea typeface="Times New Roman" panose="02020603050405020304" pitchFamily="18" charset="0"/>
              </a:rPr>
              <a:t>edi</a:t>
            </a:r>
            <a:r>
              <a:rPr lang="en-US" sz="2200" dirty="0">
                <a:solidFill>
                  <a:srgbClr val="002060"/>
                </a:solidFill>
                <a:latin typeface="Times New Roman" panose="02020603050405020304" pitchFamily="18" charset="0"/>
                <a:ea typeface="Times New Roman" panose="02020603050405020304" pitchFamily="18" charset="0"/>
              </a:rPr>
              <a:t>.</a:t>
            </a:r>
            <a:endParaRPr lang="uz-Cyrl-UZ" sz="2200" dirty="0">
              <a:solidFill>
                <a:srgbClr val="00206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18631167"/>
      </p:ext>
    </p:extLst>
  </p:cSld>
  <p:clrMapOvr>
    <a:masterClrMapping/>
  </p:clrMapOvr>
  <mc:AlternateContent xmlns:mc="http://schemas.openxmlformats.org/markup-compatibility/2006" xmlns:p14="http://schemas.microsoft.com/office/powerpoint/2010/main">
    <mc:Choice Requires="p14">
      <p:transition spd="slow" p14:dur="8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
                                          </p:val>
                                        </p:tav>
                                        <p:tav tm="100000">
                                          <p:val>
                                            <p:strVal val="#ppt_x"/>
                                          </p:val>
                                        </p:tav>
                                      </p:tavLst>
                                    </p:anim>
                                    <p:anim calcmode="lin" valueType="num">
                                      <p:cBhvr>
                                        <p:cTn id="17"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903950878"/>
              </p:ext>
            </p:extLst>
          </p:nvPr>
        </p:nvGraphicFramePr>
        <p:xfrm>
          <a:off x="412124" y="103032"/>
          <a:ext cx="10998558" cy="5481161"/>
        </p:xfrm>
        <a:graphic>
          <a:graphicData uri="http://schemas.openxmlformats.org/drawingml/2006/table">
            <a:tbl>
              <a:tblPr>
                <a:tableStyleId>{5C22544A-7EE6-4342-B048-85BDC9FD1C3A}</a:tableStyleId>
              </a:tblPr>
              <a:tblGrid>
                <a:gridCol w="2891803"/>
                <a:gridCol w="3098359"/>
                <a:gridCol w="2272131"/>
                <a:gridCol w="2736265"/>
              </a:tblGrid>
              <a:tr h="422384">
                <a:tc>
                  <a:txBody>
                    <a:bodyPr/>
                    <a:lstStyle/>
                    <a:p>
                      <a:pPr algn="just">
                        <a:lnSpc>
                          <a:spcPct val="150000"/>
                        </a:lnSpc>
                        <a:spcAft>
                          <a:spcPts val="0"/>
                        </a:spcAft>
                      </a:pPr>
                      <a:r>
                        <a:rPr lang="ru-RU" sz="1400" dirty="0" err="1">
                          <a:effectLst/>
                        </a:rPr>
                        <a:t>Sana</a:t>
                      </a:r>
                      <a:r>
                        <a:rPr lang="ru-RU" sz="1400" dirty="0">
                          <a:effectLst/>
                        </a:rPr>
                        <a:t>, </a:t>
                      </a:r>
                      <a:r>
                        <a:rPr lang="ru-RU" sz="1400" dirty="0" err="1">
                          <a:effectLst/>
                        </a:rPr>
                        <a:t>yilpar</a:t>
                      </a:r>
                      <a:endParaRPr lang="uz-Cyrl-UZ" sz="1200" dirty="0">
                        <a:effectLst/>
                        <a:latin typeface="Times New Roman" panose="02020603050405020304" pitchFamily="18" charset="0"/>
                        <a:ea typeface="Times New Roman" panose="02020603050405020304" pitchFamily="18" charset="0"/>
                      </a:endParaRPr>
                    </a:p>
                  </a:txBody>
                  <a:tcPr marL="0" marR="0" marT="0" marB="0" anchor="ctr"/>
                </a:tc>
                <a:tc>
                  <a:txBody>
                    <a:bodyPr/>
                    <a:lstStyle/>
                    <a:p>
                      <a:pPr algn="just">
                        <a:lnSpc>
                          <a:spcPct val="150000"/>
                        </a:lnSpc>
                        <a:spcAft>
                          <a:spcPts val="0"/>
                        </a:spcAft>
                      </a:pPr>
                      <a:r>
                        <a:rPr lang="ru-RU" sz="1400" dirty="0" err="1">
                          <a:effectLst/>
                        </a:rPr>
                        <a:t>Dunyo</a:t>
                      </a:r>
                      <a:r>
                        <a:rPr lang="ru-RU" sz="1400" dirty="0">
                          <a:effectLst/>
                        </a:rPr>
                        <a:t> </a:t>
                      </a:r>
                      <a:r>
                        <a:rPr lang="ru-RU" sz="1400" dirty="0" err="1">
                          <a:effectLst/>
                        </a:rPr>
                        <a:t>aholisi</a:t>
                      </a:r>
                      <a:endParaRPr lang="uz-Cyrl-UZ" sz="1200" dirty="0">
                        <a:effectLst/>
                        <a:latin typeface="Times New Roman" panose="02020603050405020304" pitchFamily="18" charset="0"/>
                        <a:ea typeface="Times New Roman" panose="02020603050405020304" pitchFamily="18" charset="0"/>
                      </a:endParaRPr>
                    </a:p>
                  </a:txBody>
                  <a:tcPr marL="0" marR="0" marT="0" marB="0" anchor="ctr"/>
                </a:tc>
                <a:tc>
                  <a:txBody>
                    <a:bodyPr/>
                    <a:lstStyle/>
                    <a:p>
                      <a:pPr algn="just">
                        <a:lnSpc>
                          <a:spcPct val="150000"/>
                        </a:lnSpc>
                        <a:spcAft>
                          <a:spcPts val="0"/>
                        </a:spcAft>
                      </a:pPr>
                      <a:r>
                        <a:rPr lang="ru-RU" sz="1400" dirty="0" err="1">
                          <a:effectLst/>
                        </a:rPr>
                        <a:t>Sana</a:t>
                      </a:r>
                      <a:endParaRPr lang="uz-Cyrl-UZ" sz="1200" dirty="0">
                        <a:effectLst/>
                        <a:latin typeface="Times New Roman" panose="02020603050405020304" pitchFamily="18" charset="0"/>
                        <a:ea typeface="Times New Roman" panose="02020603050405020304" pitchFamily="18" charset="0"/>
                      </a:endParaRPr>
                    </a:p>
                  </a:txBody>
                  <a:tcPr marL="0" marR="0" marT="0" marB="0" anchor="ctr"/>
                </a:tc>
                <a:tc>
                  <a:txBody>
                    <a:bodyPr/>
                    <a:lstStyle/>
                    <a:p>
                      <a:pPr algn="just">
                        <a:lnSpc>
                          <a:spcPct val="150000"/>
                        </a:lnSpc>
                        <a:spcAft>
                          <a:spcPts val="0"/>
                        </a:spcAft>
                      </a:pPr>
                      <a:r>
                        <a:rPr lang="ru-RU" sz="1400">
                          <a:effectLst/>
                        </a:rPr>
                        <a:t>Dunyo aholisi</a:t>
                      </a:r>
                      <a:endParaRPr lang="uz-Cyrl-UZ" sz="1200">
                        <a:effectLst/>
                        <a:latin typeface="Times New Roman" panose="02020603050405020304" pitchFamily="18" charset="0"/>
                        <a:ea typeface="Times New Roman" panose="02020603050405020304" pitchFamily="18" charset="0"/>
                      </a:endParaRPr>
                    </a:p>
                  </a:txBody>
                  <a:tcPr marL="0" marR="0" marT="0" marB="0" anchor="ctr"/>
                </a:tc>
              </a:tr>
              <a:tr h="422384">
                <a:tc>
                  <a:txBody>
                    <a:bodyPr/>
                    <a:lstStyle/>
                    <a:p>
                      <a:pPr algn="just">
                        <a:lnSpc>
                          <a:spcPct val="150000"/>
                        </a:lnSpc>
                        <a:spcAft>
                          <a:spcPts val="0"/>
                        </a:spcAft>
                      </a:pPr>
                      <a:r>
                        <a:rPr lang="ru-RU" sz="1400">
                          <a:effectLst/>
                        </a:rPr>
                        <a:t>Milodning boshi</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dirty="0">
                          <a:effectLst/>
                        </a:rPr>
                        <a:t>252</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1910</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1755</a:t>
                      </a:r>
                      <a:endParaRPr lang="uz-Cyrl-UZ" sz="1200">
                        <a:effectLst/>
                        <a:latin typeface="Times New Roman" panose="02020603050405020304" pitchFamily="18" charset="0"/>
                        <a:ea typeface="Times New Roman" panose="02020603050405020304" pitchFamily="18" charset="0"/>
                      </a:endParaRPr>
                    </a:p>
                  </a:txBody>
                  <a:tcPr marL="0" marR="0" marT="0" marB="0"/>
                </a:tc>
              </a:tr>
              <a:tr h="422384">
                <a:tc>
                  <a:txBody>
                    <a:bodyPr/>
                    <a:lstStyle/>
                    <a:p>
                      <a:pPr algn="just">
                        <a:lnSpc>
                          <a:spcPct val="150000"/>
                        </a:lnSpc>
                        <a:spcAft>
                          <a:spcPts val="0"/>
                        </a:spcAft>
                      </a:pPr>
                      <a:r>
                        <a:rPr lang="ru-RU" sz="1400">
                          <a:effectLst/>
                        </a:rPr>
                        <a:t>400</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dirty="0">
                          <a:effectLst/>
                        </a:rPr>
                        <a:t>205</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1920</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1811</a:t>
                      </a:r>
                      <a:endParaRPr lang="uz-Cyrl-UZ" sz="1200">
                        <a:effectLst/>
                        <a:latin typeface="Times New Roman" panose="02020603050405020304" pitchFamily="18" charset="0"/>
                        <a:ea typeface="Times New Roman" panose="02020603050405020304" pitchFamily="18" charset="0"/>
                      </a:endParaRPr>
                    </a:p>
                  </a:txBody>
                  <a:tcPr marL="0" marR="0" marT="0" marB="0"/>
                </a:tc>
              </a:tr>
              <a:tr h="422384">
                <a:tc>
                  <a:txBody>
                    <a:bodyPr/>
                    <a:lstStyle/>
                    <a:p>
                      <a:pPr algn="just">
                        <a:lnSpc>
                          <a:spcPct val="150000"/>
                        </a:lnSpc>
                        <a:spcAft>
                          <a:spcPts val="0"/>
                        </a:spcAft>
                      </a:pPr>
                      <a:r>
                        <a:rPr lang="ru-RU" sz="1400">
                          <a:effectLst/>
                        </a:rPr>
                        <a:t>800</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dirty="0">
                          <a:effectLst/>
                        </a:rPr>
                        <a:t>224</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1930</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2070</a:t>
                      </a:r>
                      <a:endParaRPr lang="uz-Cyrl-UZ" sz="1200">
                        <a:effectLst/>
                        <a:latin typeface="Times New Roman" panose="02020603050405020304" pitchFamily="18" charset="0"/>
                        <a:ea typeface="Times New Roman" panose="02020603050405020304" pitchFamily="18" charset="0"/>
                      </a:endParaRPr>
                    </a:p>
                  </a:txBody>
                  <a:tcPr marL="0" marR="0" marT="0" marB="0"/>
                </a:tc>
              </a:tr>
              <a:tr h="422384">
                <a:tc>
                  <a:txBody>
                    <a:bodyPr/>
                    <a:lstStyle/>
                    <a:p>
                      <a:pPr algn="just">
                        <a:lnSpc>
                          <a:spcPct val="150000"/>
                        </a:lnSpc>
                        <a:spcAft>
                          <a:spcPts val="0"/>
                        </a:spcAft>
                      </a:pPr>
                      <a:r>
                        <a:rPr lang="ru-RU" sz="1400">
                          <a:effectLst/>
                        </a:rPr>
                        <a:t>1000</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dirty="0">
                          <a:effectLst/>
                        </a:rPr>
                        <a:t>305</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1940</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2295</a:t>
                      </a:r>
                      <a:endParaRPr lang="uz-Cyrl-UZ" sz="1200">
                        <a:effectLst/>
                        <a:latin typeface="Times New Roman" panose="02020603050405020304" pitchFamily="18" charset="0"/>
                        <a:ea typeface="Times New Roman" panose="02020603050405020304" pitchFamily="18" charset="0"/>
                      </a:endParaRPr>
                    </a:p>
                  </a:txBody>
                  <a:tcPr marL="0" marR="0" marT="0" marB="0"/>
                </a:tc>
              </a:tr>
              <a:tr h="422384">
                <a:tc>
                  <a:txBody>
                    <a:bodyPr/>
                    <a:lstStyle/>
                    <a:p>
                      <a:pPr algn="just">
                        <a:lnSpc>
                          <a:spcPct val="150000"/>
                        </a:lnSpc>
                        <a:spcAft>
                          <a:spcPts val="0"/>
                        </a:spcAft>
                      </a:pPr>
                      <a:r>
                        <a:rPr lang="ru-RU" sz="1400">
                          <a:effectLst/>
                        </a:rPr>
                        <a:t>1200</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dirty="0">
                          <a:effectLst/>
                        </a:rPr>
                        <a:t>400</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1950</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2527</a:t>
                      </a:r>
                      <a:endParaRPr lang="uz-Cyrl-UZ" sz="1200">
                        <a:effectLst/>
                        <a:latin typeface="Times New Roman" panose="02020603050405020304" pitchFamily="18" charset="0"/>
                        <a:ea typeface="Times New Roman" panose="02020603050405020304" pitchFamily="18" charset="0"/>
                      </a:endParaRPr>
                    </a:p>
                  </a:txBody>
                  <a:tcPr marL="0" marR="0" marT="0" marB="0"/>
                </a:tc>
              </a:tr>
              <a:tr h="422384">
                <a:tc>
                  <a:txBody>
                    <a:bodyPr/>
                    <a:lstStyle/>
                    <a:p>
                      <a:pPr algn="just">
                        <a:lnSpc>
                          <a:spcPct val="150000"/>
                        </a:lnSpc>
                        <a:spcAft>
                          <a:spcPts val="0"/>
                        </a:spcAft>
                      </a:pPr>
                      <a:r>
                        <a:rPr lang="ru-RU" sz="1400">
                          <a:effectLst/>
                        </a:rPr>
                        <a:t>1500</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dirty="0">
                          <a:effectLst/>
                        </a:rPr>
                        <a:t>440</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1960</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3060</a:t>
                      </a:r>
                      <a:endParaRPr lang="uz-Cyrl-UZ" sz="1200">
                        <a:effectLst/>
                        <a:latin typeface="Times New Roman" panose="02020603050405020304" pitchFamily="18" charset="0"/>
                        <a:ea typeface="Times New Roman" panose="02020603050405020304" pitchFamily="18" charset="0"/>
                      </a:endParaRPr>
                    </a:p>
                  </a:txBody>
                  <a:tcPr marL="0" marR="0" marT="0" marB="0"/>
                </a:tc>
              </a:tr>
              <a:tr h="422384">
                <a:tc>
                  <a:txBody>
                    <a:bodyPr/>
                    <a:lstStyle/>
                    <a:p>
                      <a:pPr algn="just">
                        <a:lnSpc>
                          <a:spcPct val="150000"/>
                        </a:lnSpc>
                        <a:spcAft>
                          <a:spcPts val="0"/>
                        </a:spcAft>
                      </a:pPr>
                      <a:r>
                        <a:rPr lang="ru-RU" sz="1400">
                          <a:effectLst/>
                        </a:rPr>
                        <a:t>1600</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dirty="0">
                          <a:effectLst/>
                        </a:rPr>
                        <a:t>578</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1970</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3727</a:t>
                      </a:r>
                      <a:endParaRPr lang="uz-Cyrl-UZ" sz="1200">
                        <a:effectLst/>
                        <a:latin typeface="Times New Roman" panose="02020603050405020304" pitchFamily="18" charset="0"/>
                        <a:ea typeface="Times New Roman" panose="02020603050405020304" pitchFamily="18" charset="0"/>
                      </a:endParaRPr>
                    </a:p>
                  </a:txBody>
                  <a:tcPr marL="0" marR="0" marT="0" marB="0"/>
                </a:tc>
              </a:tr>
              <a:tr h="422384">
                <a:tc>
                  <a:txBody>
                    <a:bodyPr/>
                    <a:lstStyle/>
                    <a:p>
                      <a:pPr algn="just">
                        <a:lnSpc>
                          <a:spcPct val="150000"/>
                        </a:lnSpc>
                        <a:spcAft>
                          <a:spcPts val="0"/>
                        </a:spcAft>
                      </a:pPr>
                      <a:r>
                        <a:rPr lang="ru-RU" sz="1400">
                          <a:effectLst/>
                        </a:rPr>
                        <a:t>1700</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dirty="0">
                          <a:effectLst/>
                        </a:rPr>
                        <a:t>680</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1980</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en-US" sz="1400" dirty="0">
                          <a:effectLst/>
                        </a:rPr>
                        <a:t>S. </a:t>
                      </a:r>
                      <a:r>
                        <a:rPr lang="ru-RU" sz="1400" dirty="0">
                          <a:effectLst/>
                        </a:rPr>
                        <a:t>4430</a:t>
                      </a:r>
                      <a:endParaRPr lang="uz-Cyrl-UZ" sz="1200" dirty="0">
                        <a:effectLst/>
                        <a:latin typeface="Times New Roman" panose="02020603050405020304" pitchFamily="18" charset="0"/>
                        <a:ea typeface="Times New Roman" panose="02020603050405020304" pitchFamily="18" charset="0"/>
                      </a:endParaRPr>
                    </a:p>
                  </a:txBody>
                  <a:tcPr marL="0" marR="0" marT="0" marB="0"/>
                </a:tc>
              </a:tr>
              <a:tr h="358419">
                <a:tc>
                  <a:txBody>
                    <a:bodyPr/>
                    <a:lstStyle/>
                    <a:p>
                      <a:pPr algn="just">
                        <a:lnSpc>
                          <a:spcPct val="150000"/>
                        </a:lnSpc>
                        <a:spcAft>
                          <a:spcPts val="0"/>
                        </a:spcAft>
                      </a:pPr>
                      <a:r>
                        <a:rPr lang="ru-RU" sz="1400" dirty="0">
                          <a:effectLst/>
                        </a:rPr>
                        <a:t>1750</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dirty="0">
                          <a:effectLst/>
                        </a:rPr>
                        <a:t>728</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dirty="0">
                          <a:effectLst/>
                        </a:rPr>
                        <a:t>1993</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dirty="0">
                          <a:effectLst/>
                        </a:rPr>
                        <a:t>5510</a:t>
                      </a:r>
                      <a:endParaRPr lang="uz-Cyrl-UZ" sz="1200" dirty="0">
                        <a:effectLst/>
                        <a:latin typeface="Times New Roman" panose="02020603050405020304" pitchFamily="18" charset="0"/>
                        <a:ea typeface="Times New Roman" panose="02020603050405020304" pitchFamily="18" charset="0"/>
                      </a:endParaRPr>
                    </a:p>
                  </a:txBody>
                  <a:tcPr marL="0" marR="0" marT="0" marB="0"/>
                </a:tc>
              </a:tr>
              <a:tr h="476518">
                <a:tc>
                  <a:txBody>
                    <a:bodyPr/>
                    <a:lstStyle/>
                    <a:p>
                      <a:pPr algn="just">
                        <a:lnSpc>
                          <a:spcPct val="150000"/>
                        </a:lnSpc>
                        <a:spcAft>
                          <a:spcPts val="0"/>
                        </a:spcAft>
                      </a:pPr>
                      <a:r>
                        <a:rPr lang="ru-RU" sz="1400" dirty="0">
                          <a:effectLst/>
                        </a:rPr>
                        <a:t>1800</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dirty="0">
                          <a:effectLst/>
                        </a:rPr>
                        <a:t>954</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2000</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6000</a:t>
                      </a:r>
                      <a:endParaRPr lang="uz-Cyrl-UZ" sz="1200">
                        <a:effectLst/>
                        <a:latin typeface="Times New Roman" panose="02020603050405020304" pitchFamily="18" charset="0"/>
                        <a:ea typeface="Times New Roman" panose="02020603050405020304" pitchFamily="18" charset="0"/>
                      </a:endParaRPr>
                    </a:p>
                  </a:txBody>
                  <a:tcPr marL="0" marR="0" marT="0" marB="0"/>
                </a:tc>
              </a:tr>
              <a:tr h="422384">
                <a:tc>
                  <a:txBody>
                    <a:bodyPr/>
                    <a:lstStyle/>
                    <a:p>
                      <a:pPr algn="just">
                        <a:lnSpc>
                          <a:spcPct val="150000"/>
                        </a:lnSpc>
                        <a:spcAft>
                          <a:spcPts val="0"/>
                        </a:spcAft>
                      </a:pPr>
                      <a:r>
                        <a:rPr lang="ru-RU" sz="1400" dirty="0">
                          <a:effectLst/>
                        </a:rPr>
                        <a:t>1850</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dirty="0">
                          <a:effectLst/>
                        </a:rPr>
                        <a:t>1248</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2005</a:t>
                      </a:r>
                      <a:endParaRPr lang="uz-Cyrl-UZ" sz="12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a:effectLst/>
                        </a:rPr>
                        <a:t>6464</a:t>
                      </a:r>
                      <a:endParaRPr lang="uz-Cyrl-UZ" sz="1200">
                        <a:effectLst/>
                        <a:latin typeface="Times New Roman" panose="02020603050405020304" pitchFamily="18" charset="0"/>
                        <a:ea typeface="Times New Roman" panose="02020603050405020304" pitchFamily="18" charset="0"/>
                      </a:endParaRPr>
                    </a:p>
                  </a:txBody>
                  <a:tcPr marL="0" marR="0" marT="0" marB="0"/>
                </a:tc>
              </a:tr>
              <a:tr h="422384">
                <a:tc>
                  <a:txBody>
                    <a:bodyPr/>
                    <a:lstStyle/>
                    <a:p>
                      <a:pPr algn="just">
                        <a:lnSpc>
                          <a:spcPct val="150000"/>
                        </a:lnSpc>
                        <a:spcAft>
                          <a:spcPts val="0"/>
                        </a:spcAft>
                      </a:pPr>
                      <a:r>
                        <a:rPr lang="ru-RU" sz="1400" dirty="0">
                          <a:effectLst/>
                        </a:rPr>
                        <a:t>1900</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dirty="0">
                          <a:effectLst/>
                        </a:rPr>
                        <a:t>1630</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dirty="0">
                          <a:effectLst/>
                        </a:rPr>
                        <a:t>2025** .</a:t>
                      </a:r>
                      <a:endParaRPr lang="uz-Cyrl-UZ" sz="12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400" dirty="0">
                          <a:effectLst/>
                        </a:rPr>
                        <a:t>8039</a:t>
                      </a:r>
                      <a:endParaRPr lang="uz-Cyrl-UZ" sz="1200" dirty="0">
                        <a:effectLst/>
                        <a:latin typeface="Times New Roman" panose="02020603050405020304" pitchFamily="18" charset="0"/>
                        <a:ea typeface="Times New Roman" panose="02020603050405020304" pitchFamily="18" charset="0"/>
                      </a:endParaRPr>
                    </a:p>
                  </a:txBody>
                  <a:tcPr marL="0" marR="0" marT="0" marB="0"/>
                </a:tc>
              </a:tr>
            </a:tbl>
          </a:graphicData>
        </a:graphic>
      </p:graphicFrame>
      <p:sp>
        <p:nvSpPr>
          <p:cNvPr id="5" name="Прямоугольник 4"/>
          <p:cNvSpPr/>
          <p:nvPr/>
        </p:nvSpPr>
        <p:spPr>
          <a:xfrm>
            <a:off x="1457809" y="5716164"/>
            <a:ext cx="8659586" cy="498663"/>
          </a:xfrm>
          <a:prstGeom prst="rect">
            <a:avLst/>
          </a:prstGeom>
        </p:spPr>
        <p:style>
          <a:lnRef idx="1">
            <a:schemeClr val="accent5"/>
          </a:lnRef>
          <a:fillRef idx="3">
            <a:schemeClr val="accent5"/>
          </a:fillRef>
          <a:effectRef idx="2">
            <a:schemeClr val="accent5"/>
          </a:effectRef>
          <a:fontRef idx="minor">
            <a:schemeClr val="lt1"/>
          </a:fontRef>
        </p:style>
        <p:txBody>
          <a:bodyPr wrap="square">
            <a:spAutoFit/>
          </a:bodyPr>
          <a:lstStyle/>
          <a:p>
            <a:pPr algn="just">
              <a:lnSpc>
                <a:spcPct val="150000"/>
              </a:lnSpc>
              <a:spcAft>
                <a:spcPts val="0"/>
              </a:spcAft>
            </a:pPr>
            <a:endParaRPr lang="uz-Cyrl-UZ" sz="2000" dirty="0">
              <a:effectLst/>
              <a:latin typeface="Times New Roman" panose="02020603050405020304" pitchFamily="18" charset="0"/>
              <a:ea typeface="Times New Roman" panose="02020603050405020304" pitchFamily="18" charset="0"/>
            </a:endParaRPr>
          </a:p>
        </p:txBody>
      </p:sp>
      <p:sp>
        <p:nvSpPr>
          <p:cNvPr id="6" name="Прямоугольник 5"/>
          <p:cNvSpPr/>
          <p:nvPr/>
        </p:nvSpPr>
        <p:spPr>
          <a:xfrm>
            <a:off x="1932155" y="5612928"/>
            <a:ext cx="7710893" cy="579967"/>
          </a:xfrm>
          <a:prstGeom prst="rect">
            <a:avLst/>
          </a:prstGeom>
        </p:spPr>
        <p:txBody>
          <a:bodyPr wrap="none">
            <a:spAutoFit/>
          </a:bodyPr>
          <a:lstStyle/>
          <a:p>
            <a:pPr algn="just">
              <a:lnSpc>
                <a:spcPct val="150000"/>
              </a:lnSpc>
              <a:spcAft>
                <a:spcPts val="0"/>
              </a:spcAft>
            </a:pPr>
            <a:r>
              <a:rPr lang="en-US" sz="2400" b="1" dirty="0">
                <a:solidFill>
                  <a:schemeClr val="bg1"/>
                </a:solidFill>
                <a:latin typeface="Times New Roman" panose="02020603050405020304" pitchFamily="18" charset="0"/>
                <a:ea typeface="Times New Roman" panose="02020603050405020304" pitchFamily="18" charset="0"/>
              </a:rPr>
              <a:t>World Population Data Sheet, UNFPA •* BMT </a:t>
            </a:r>
            <a:r>
              <a:rPr lang="en-US" sz="2400" b="1" dirty="0" err="1">
                <a:solidFill>
                  <a:schemeClr val="bg1"/>
                </a:solidFill>
                <a:latin typeface="Times New Roman" panose="02020603050405020304" pitchFamily="18" charset="0"/>
                <a:ea typeface="Times New Roman" panose="02020603050405020304" pitchFamily="18" charset="0"/>
              </a:rPr>
              <a:t>bashorati</a:t>
            </a:r>
            <a:r>
              <a:rPr lang="en-US" sz="2400" b="1" dirty="0">
                <a:solidFill>
                  <a:schemeClr val="bg1"/>
                </a:solidFill>
                <a:latin typeface="Times New Roman" panose="02020603050405020304" pitchFamily="18" charset="0"/>
                <a:ea typeface="Times New Roman" panose="02020603050405020304" pitchFamily="18" charset="0"/>
              </a:rPr>
              <a:t>.</a:t>
            </a:r>
            <a:endParaRPr lang="uz-Cyrl-UZ" sz="2000" dirty="0">
              <a:solidFill>
                <a:schemeClr val="bg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288083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7000">
        <p15:prstTrans prst="peelOff"/>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000" b="-7000"/>
          </a:stretch>
        </a:blipFill>
        <a:effectLst/>
      </p:bgPr>
    </p:bg>
    <p:spTree>
      <p:nvGrpSpPr>
        <p:cNvPr id="1" name=""/>
        <p:cNvGrpSpPr/>
        <p:nvPr/>
      </p:nvGrpSpPr>
      <p:grpSpPr>
        <a:xfrm>
          <a:off x="0" y="0"/>
          <a:ext cx="0" cy="0"/>
          <a:chOff x="0" y="0"/>
          <a:chExt cx="0" cy="0"/>
        </a:xfrm>
      </p:grpSpPr>
      <p:sp>
        <p:nvSpPr>
          <p:cNvPr id="11" name="Семиугольник 10"/>
          <p:cNvSpPr/>
          <p:nvPr/>
        </p:nvSpPr>
        <p:spPr>
          <a:xfrm>
            <a:off x="888644" y="141668"/>
            <a:ext cx="10406129" cy="5872765"/>
          </a:xfrm>
          <a:prstGeom prst="heptagon">
            <a:avLst/>
          </a:prstGeom>
          <a:solidFill>
            <a:schemeClr val="accent3">
              <a:lumMod val="20000"/>
              <a:lumOff val="80000"/>
            </a:schemeClr>
          </a:solidFill>
          <a:ln>
            <a:solidFill>
              <a:schemeClr val="accent2"/>
            </a:solidFill>
          </a:ln>
          <a:effectLst>
            <a:innerShdw blurRad="63500" dist="50800" dir="10800000">
              <a:prstClr val="black">
                <a:alpha val="50000"/>
              </a:prstClr>
            </a:innerShdw>
          </a:effectLst>
          <a:scene3d>
            <a:camera prst="orthographicFront">
              <a:rot lat="0" lon="0" rev="0"/>
            </a:camera>
            <a:lightRig rig="soft" dir="t">
              <a:rot lat="0" lon="0" rev="0"/>
            </a:lightRig>
          </a:scene3d>
          <a:sp3d contourW="44450" prstMaterial="matte">
            <a:bevelT w="63500" h="63500" prst="softRound"/>
            <a:contourClr>
              <a:srgbClr val="FFFFFF"/>
            </a:contourClr>
          </a:sp3d>
        </p:spPr>
        <p:style>
          <a:lnRef idx="2">
            <a:schemeClr val="dk1"/>
          </a:lnRef>
          <a:fillRef idx="1">
            <a:schemeClr val="lt1"/>
          </a:fillRef>
          <a:effectRef idx="0">
            <a:schemeClr val="dk1"/>
          </a:effectRef>
          <a:fontRef idx="minor">
            <a:schemeClr val="dk1"/>
          </a:fontRef>
        </p:style>
        <p:txBody>
          <a:bodyPr rtlCol="0" anchor="ctr">
            <a:scene3d>
              <a:camera prst="perspectiveHeroicExtremeRightFacing"/>
              <a:lightRig rig="threePt" dir="t"/>
            </a:scene3d>
          </a:bodyPr>
          <a:lstStyle/>
          <a:p>
            <a:pPr algn="ctr"/>
            <a:endParaRPr lang="uz-Cyrl-UZ">
              <a:ln>
                <a:solidFill>
                  <a:schemeClr val="accent1">
                    <a:lumMod val="60000"/>
                    <a:lumOff val="40000"/>
                  </a:schemeClr>
                </a:solidFill>
              </a:ln>
            </a:endParaRPr>
          </a:p>
        </p:txBody>
      </p:sp>
      <p:sp>
        <p:nvSpPr>
          <p:cNvPr id="12" name="Прямоугольник 11"/>
          <p:cNvSpPr/>
          <p:nvPr/>
        </p:nvSpPr>
        <p:spPr>
          <a:xfrm>
            <a:off x="2395472" y="1156956"/>
            <a:ext cx="7392472" cy="4493538"/>
          </a:xfrm>
          <a:prstGeom prst="rect">
            <a:avLst/>
          </a:prstGeom>
        </p:spPr>
        <p:txBody>
          <a:bodyPr wrap="square">
            <a:spAutoFit/>
          </a:bodyPr>
          <a:lstStyle/>
          <a:p>
            <a:pPr indent="304800" algn="ctr">
              <a:spcAft>
                <a:spcPts val="0"/>
              </a:spcAft>
            </a:pPr>
            <a:r>
              <a:rPr lang="en-US" sz="2200" b="1" dirty="0" smtClean="0">
                <a:latin typeface="Times New Roman" panose="02020603050405020304" pitchFamily="18" charset="0"/>
                <a:ea typeface="Times New Roman" panose="02020603050405020304" pitchFamily="18" charset="0"/>
              </a:rPr>
              <a:t>XVIII </a:t>
            </a:r>
            <a:r>
              <a:rPr lang="en-US" sz="2200" b="1" dirty="0" err="1">
                <a:latin typeface="Times New Roman" panose="02020603050405020304" pitchFamily="18" charset="0"/>
                <a:ea typeface="Times New Roman" panose="02020603050405020304" pitchFamily="18" charset="0"/>
              </a:rPr>
              <a:t>asrning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ikkinchi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yarmidan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boshlab</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usishi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yanada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tezlashdi</a:t>
            </a:r>
            <a:r>
              <a:rPr lang="en-US" sz="2200" b="1" dirty="0">
                <a:latin typeface="Times New Roman" panose="02020603050405020304" pitchFamily="18" charset="0"/>
                <a:ea typeface="Times New Roman" panose="02020603050405020304" pitchFamily="18" charset="0"/>
              </a:rPr>
              <a:t>.</a:t>
            </a:r>
            <a:endParaRPr lang="uz-Cyrl-UZ" sz="2200" b="1" dirty="0">
              <a:latin typeface="Times New Roman" panose="02020603050405020304" pitchFamily="18" charset="0"/>
              <a:ea typeface="Times New Roman" panose="02020603050405020304" pitchFamily="18" charset="0"/>
            </a:endParaRPr>
          </a:p>
          <a:p>
            <a:pPr indent="304800" algn="ctr">
              <a:spcAft>
                <a:spcPts val="0"/>
              </a:spcAft>
            </a:pPr>
            <a:r>
              <a:rPr lang="en-US" sz="2200" b="1" dirty="0" err="1">
                <a:latin typeface="Times New Roman" panose="02020603050405020304" pitchFamily="18" charset="0"/>
                <a:ea typeface="Times New Roman" panose="02020603050405020304" pitchFamily="18" charset="0"/>
              </a:rPr>
              <a:t>Dunyo</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aholisining</a:t>
            </a:r>
            <a:r>
              <a:rPr lang="en-US" sz="2200" b="1" dirty="0">
                <a:latin typeface="Times New Roman" panose="02020603050405020304" pitchFamily="18" charset="0"/>
                <a:ea typeface="Times New Roman" panose="02020603050405020304" pitchFamily="18" charset="0"/>
              </a:rPr>
              <a:t> 1000 </a:t>
            </a:r>
            <a:r>
              <a:rPr lang="en-US" sz="2200" b="1" dirty="0" err="1">
                <a:latin typeface="Times New Roman" panose="02020603050405020304" pitchFamily="18" charset="0"/>
                <a:ea typeface="Times New Roman" panose="02020603050405020304" pitchFamily="18" charset="0"/>
              </a:rPr>
              <a:t>yildan</a:t>
            </a:r>
            <a:r>
              <a:rPr lang="en-US" sz="2200" b="1" dirty="0">
                <a:latin typeface="Times New Roman" panose="02020603050405020304" pitchFamily="18" charset="0"/>
                <a:ea typeface="Times New Roman" panose="02020603050405020304" pitchFamily="18" charset="0"/>
              </a:rPr>
              <a:t> 2005 </a:t>
            </a:r>
            <a:r>
              <a:rPr lang="en-US" sz="2200" b="1" dirty="0" err="1">
                <a:latin typeface="Times New Roman" panose="02020603050405020304" pitchFamily="18" charset="0"/>
                <a:ea typeface="Times New Roman" panose="02020603050405020304" pitchFamily="18" charset="0"/>
              </a:rPr>
              <a:t>yilgacha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bo‘lgan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usishiga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nazar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tashlasak</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eng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tez</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kupaygan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davr</a:t>
            </a:r>
            <a:r>
              <a:rPr lang="en-US" sz="2200" b="1" dirty="0">
                <a:latin typeface="Times New Roman" panose="02020603050405020304" pitchFamily="18" charset="0"/>
                <a:ea typeface="Times New Roman" panose="02020603050405020304" pitchFamily="18" charset="0"/>
              </a:rPr>
              <a:t> XX </a:t>
            </a:r>
            <a:r>
              <a:rPr lang="en-US" sz="2200" b="1" dirty="0" err="1">
                <a:latin typeface="Times New Roman" panose="02020603050405020304" pitchFamily="18" charset="0"/>
                <a:ea typeface="Times New Roman" panose="02020603050405020304" pitchFamily="18" charset="0"/>
              </a:rPr>
              <a:t>asrdir</a:t>
            </a:r>
            <a:r>
              <a:rPr lang="en-US" sz="2200" b="1" dirty="0">
                <a:latin typeface="Times New Roman" panose="02020603050405020304" pitchFamily="18" charset="0"/>
                <a:ea typeface="Times New Roman" panose="02020603050405020304" pitchFamily="18" charset="0"/>
              </a:rPr>
              <a:t>. 1900-1950 </a:t>
            </a:r>
            <a:r>
              <a:rPr lang="en-US" sz="2200" b="1" dirty="0" err="1">
                <a:latin typeface="Times New Roman" panose="02020603050405020304" pitchFamily="18" charset="0"/>
                <a:ea typeface="Times New Roman" panose="02020603050405020304" pitchFamily="18" charset="0"/>
              </a:rPr>
              <a:t>yillarda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yer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shari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aholisi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xar</a:t>
            </a:r>
            <a:r>
              <a:rPr lang="en-US" sz="2200" b="1" dirty="0">
                <a:latin typeface="Times New Roman" panose="02020603050405020304" pitchFamily="18" charset="0"/>
                <a:ea typeface="Times New Roman" panose="02020603050405020304" pitchFamily="18" charset="0"/>
              </a:rPr>
              <a:t> </a:t>
            </a:r>
            <a:r>
              <a:rPr lang="en-US" sz="2200" b="1" dirty="0" err="1" smtClean="0">
                <a:latin typeface="Times New Roman" panose="02020603050405020304" pitchFamily="18" charset="0"/>
                <a:ea typeface="Times New Roman" panose="02020603050405020304" pitchFamily="18" charset="0"/>
              </a:rPr>
              <a:t>yi</a:t>
            </a:r>
            <a:r>
              <a:rPr lang="uz-Latn-UZ" sz="2200" b="1" dirty="0" smtClean="0">
                <a:latin typeface="Times New Roman" panose="02020603050405020304" pitchFamily="18" charset="0"/>
                <a:ea typeface="Times New Roman" panose="02020603050405020304" pitchFamily="18" charset="0"/>
              </a:rPr>
              <a:t>l</a:t>
            </a:r>
            <a:r>
              <a:rPr lang="en-US" sz="2200" b="1" dirty="0" err="1" smtClean="0">
                <a:latin typeface="Times New Roman" panose="02020603050405020304" pitchFamily="18" charset="0"/>
                <a:ea typeface="Times New Roman" panose="02020603050405020304" pitchFamily="18" charset="0"/>
              </a:rPr>
              <a:t>i</a:t>
            </a:r>
            <a:r>
              <a:rPr lang="en-US" sz="2200" b="1" dirty="0" smtClean="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o‘rtacha</a:t>
            </a:r>
            <a:r>
              <a:rPr lang="en-US" sz="2200" b="1" dirty="0">
                <a:latin typeface="Times New Roman" panose="02020603050405020304" pitchFamily="18" charset="0"/>
                <a:ea typeface="Times New Roman" panose="02020603050405020304" pitchFamily="18" charset="0"/>
              </a:rPr>
              <a:t> 0,90% </a:t>
            </a:r>
            <a:r>
              <a:rPr lang="en-US" sz="2200" b="1" dirty="0" err="1">
                <a:latin typeface="Times New Roman" panose="02020603050405020304" pitchFamily="18" charset="0"/>
                <a:ea typeface="Times New Roman" panose="02020603050405020304" pitchFamily="18" charset="0"/>
              </a:rPr>
              <a:t>dan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kupaygan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bo‘lsa</a:t>
            </a:r>
            <a:r>
              <a:rPr lang="en-US" sz="2200" b="1" dirty="0">
                <a:latin typeface="Times New Roman" panose="02020603050405020304" pitchFamily="18" charset="0"/>
                <a:ea typeface="Times New Roman" panose="02020603050405020304" pitchFamily="18" charset="0"/>
              </a:rPr>
              <a:t>, 1950-2000 </a:t>
            </a:r>
            <a:r>
              <a:rPr lang="en-US" sz="2200" b="1" dirty="0" err="1">
                <a:latin typeface="Times New Roman" panose="02020603050405020304" pitchFamily="18" charset="0"/>
                <a:ea typeface="Times New Roman" panose="02020603050405020304" pitchFamily="18" charset="0"/>
              </a:rPr>
              <a:t>yillarda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bu</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kursatkich</a:t>
            </a:r>
            <a:r>
              <a:rPr lang="en-US" sz="2200" b="1" dirty="0">
                <a:latin typeface="Times New Roman" panose="02020603050405020304" pitchFamily="18" charset="0"/>
                <a:ea typeface="Times New Roman" panose="02020603050405020304" pitchFamily="18" charset="0"/>
              </a:rPr>
              <a:t> 1,75% </a:t>
            </a:r>
            <a:r>
              <a:rPr lang="en-US" sz="2200" b="1" dirty="0" err="1">
                <a:latin typeface="Times New Roman" panose="02020603050405020304" pitchFamily="18" charset="0"/>
                <a:ea typeface="Times New Roman" panose="02020603050405020304" pitchFamily="18" charset="0"/>
              </a:rPr>
              <a:t>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yetdi</a:t>
            </a:r>
            <a:r>
              <a:rPr lang="en-US" sz="2200" b="1" dirty="0">
                <a:latin typeface="Times New Roman" panose="02020603050405020304" pitchFamily="18" charset="0"/>
                <a:ea typeface="Times New Roman" panose="02020603050405020304" pitchFamily="18" charset="0"/>
              </a:rPr>
              <a:t>.</a:t>
            </a:r>
            <a:endParaRPr lang="uz-Cyrl-UZ" sz="2200" b="1" dirty="0">
              <a:latin typeface="Times New Roman" panose="02020603050405020304" pitchFamily="18" charset="0"/>
              <a:ea typeface="Times New Roman" panose="02020603050405020304" pitchFamily="18" charset="0"/>
            </a:endParaRPr>
          </a:p>
          <a:p>
            <a:pPr indent="304800" algn="ctr">
              <a:spcAft>
                <a:spcPts val="0"/>
              </a:spcAft>
            </a:pPr>
            <a:r>
              <a:rPr lang="uz-Cyrl-UZ" sz="2200" b="1" dirty="0">
                <a:latin typeface="Times New Roman" panose="02020603050405020304" pitchFamily="18" charset="0"/>
                <a:ea typeface="Times New Roman" panose="02020603050405020304" pitchFamily="18" charset="0"/>
              </a:rPr>
              <a:t>Sayyoramiz aholisining ko‘payib borishi uning aloxida xududlari bo‘yicha ham farq </a:t>
            </a:r>
            <a:r>
              <a:rPr lang="uz-Cyrl-UZ" sz="2200" b="1" dirty="0" smtClean="0">
                <a:latin typeface="Times New Roman" panose="02020603050405020304" pitchFamily="18" charset="0"/>
                <a:ea typeface="Times New Roman" panose="02020603050405020304" pitchFamily="18" charset="0"/>
              </a:rPr>
              <a:t>qiladi.</a:t>
            </a:r>
            <a:endParaRPr lang="uz-Cyrl-UZ" sz="2200" b="1" dirty="0">
              <a:latin typeface="Times New Roman" panose="02020603050405020304" pitchFamily="18" charset="0"/>
              <a:ea typeface="Times New Roman" panose="02020603050405020304" pitchFamily="18" charset="0"/>
            </a:endParaRPr>
          </a:p>
          <a:p>
            <a:pPr indent="304800" algn="ctr">
              <a:spcAft>
                <a:spcPts val="0"/>
              </a:spcAft>
            </a:pPr>
            <a:r>
              <a:rPr lang="en-US" sz="2200" b="1" dirty="0" smtClean="0">
                <a:latin typeface="Times New Roman" panose="02020603050405020304" pitchFamily="18" charset="0"/>
                <a:ea typeface="Times New Roman" panose="02020603050405020304" pitchFamily="18" charset="0"/>
              </a:rPr>
              <a:t>Y</a:t>
            </a:r>
            <a:r>
              <a:rPr lang="uz-Latn-UZ" sz="2200" b="1" dirty="0" smtClean="0">
                <a:latin typeface="Times New Roman" panose="02020603050405020304" pitchFamily="18" charset="0"/>
                <a:ea typeface="Times New Roman" panose="02020603050405020304" pitchFamily="18" charset="0"/>
              </a:rPr>
              <a:t>e</a:t>
            </a:r>
            <a:r>
              <a:rPr lang="en-US" sz="2200" b="1" dirty="0" err="1" smtClean="0">
                <a:latin typeface="Times New Roman" panose="02020603050405020304" pitchFamily="18" charset="0"/>
                <a:ea typeface="Times New Roman" panose="02020603050405020304" pitchFamily="18" charset="0"/>
              </a:rPr>
              <a:t>vropa</a:t>
            </a:r>
            <a:r>
              <a:rPr lang="en-US" sz="2200" b="1" dirty="0" smtClean="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aholisi</a:t>
            </a:r>
            <a:r>
              <a:rPr lang="en-US" sz="2200" b="1" dirty="0">
                <a:latin typeface="Times New Roman" panose="02020603050405020304" pitchFamily="18" charset="0"/>
                <a:ea typeface="Times New Roman" panose="02020603050405020304" pitchFamily="18" charset="0"/>
              </a:rPr>
              <a:t>. </a:t>
            </a:r>
            <a:r>
              <a:rPr lang="en-US" sz="2200" b="1" dirty="0" smtClean="0">
                <a:latin typeface="Times New Roman" panose="02020603050405020304" pitchFamily="18" charset="0"/>
                <a:ea typeface="Times New Roman" panose="02020603050405020304" pitchFamily="18" charset="0"/>
              </a:rPr>
              <a:t>Y</a:t>
            </a:r>
            <a:r>
              <a:rPr lang="uz-Latn-UZ" sz="2200" b="1" dirty="0" smtClean="0">
                <a:latin typeface="Times New Roman" panose="02020603050405020304" pitchFamily="18" charset="0"/>
                <a:ea typeface="Times New Roman" panose="02020603050405020304" pitchFamily="18" charset="0"/>
              </a:rPr>
              <a:t>e</a:t>
            </a:r>
            <a:r>
              <a:rPr lang="en-US" sz="2200" b="1" dirty="0" err="1" smtClean="0">
                <a:latin typeface="Times New Roman" panose="02020603050405020304" pitchFamily="18" charset="0"/>
                <a:ea typeface="Times New Roman" panose="02020603050405020304" pitchFamily="18" charset="0"/>
              </a:rPr>
              <a:t>vropada</a:t>
            </a:r>
            <a:r>
              <a:rPr lang="en-US" sz="2200" b="1" dirty="0" smtClean="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milodning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boshlarida</a:t>
            </a:r>
            <a:r>
              <a:rPr lang="en-US" sz="2200" b="1" dirty="0">
                <a:latin typeface="Times New Roman" panose="02020603050405020304" pitchFamily="18" charset="0"/>
                <a:ea typeface="Times New Roman" panose="02020603050405020304" pitchFamily="18" charset="0"/>
              </a:rPr>
              <a:t> 35 million </a:t>
            </a:r>
            <a:r>
              <a:rPr lang="en-US" sz="2200" b="1" dirty="0" err="1">
                <a:latin typeface="Times New Roman" panose="02020603050405020304" pitchFamily="18" charset="0"/>
                <a:ea typeface="Times New Roman" panose="02020603050405020304" pitchFamily="18" charset="0"/>
              </a:rPr>
              <a:t>ax,oli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yashagan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xolos</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Dastlabki</a:t>
            </a:r>
            <a:r>
              <a:rPr lang="en-US" sz="2200" b="1" dirty="0">
                <a:latin typeface="Times New Roman" panose="02020603050405020304" pitchFamily="18" charset="0"/>
                <a:ea typeface="Times New Roman" panose="02020603050405020304" pitchFamily="18" charset="0"/>
              </a:rPr>
              <a:t> 1000 </a:t>
            </a:r>
            <a:r>
              <a:rPr lang="en-US" sz="2200" b="1" dirty="0" err="1">
                <a:latin typeface="Times New Roman" panose="02020603050405020304" pitchFamily="18" charset="0"/>
                <a:ea typeface="Times New Roman" panose="02020603050405020304" pitchFamily="18" charset="0"/>
              </a:rPr>
              <a:t>yil</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davomida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ya’ni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milod­ning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boshidan</a:t>
            </a:r>
            <a:r>
              <a:rPr lang="en-US" sz="2200" b="1" dirty="0">
                <a:latin typeface="Times New Roman" panose="02020603050405020304" pitchFamily="18" charset="0"/>
                <a:ea typeface="Times New Roman" panose="02020603050405020304" pitchFamily="18" charset="0"/>
              </a:rPr>
              <a:t> X </a:t>
            </a:r>
            <a:r>
              <a:rPr lang="en-US" sz="2200" b="1" dirty="0" err="1">
                <a:latin typeface="Times New Roman" panose="02020603050405020304" pitchFamily="18" charset="0"/>
                <a:ea typeface="Times New Roman" panose="02020603050405020304" pitchFamily="18" charset="0"/>
              </a:rPr>
              <a:t>asrga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qadar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fakat</a:t>
            </a:r>
            <a:r>
              <a:rPr lang="en-US" sz="2200" b="1" dirty="0">
                <a:latin typeface="Times New Roman" panose="02020603050405020304" pitchFamily="18" charset="0"/>
                <a:ea typeface="Times New Roman" panose="02020603050405020304" pitchFamily="18" charset="0"/>
              </a:rPr>
              <a:t> 10 </a:t>
            </a:r>
            <a:r>
              <a:rPr lang="en-US" sz="2200" b="1" dirty="0" err="1">
                <a:latin typeface="Times New Roman" panose="02020603050405020304" pitchFamily="18" charset="0"/>
                <a:ea typeface="Times New Roman" panose="02020603050405020304" pitchFamily="18" charset="0"/>
              </a:rPr>
              <a:t>millionga</a:t>
            </a:r>
            <a:r>
              <a:rPr lang="en-US" sz="2200" b="1" dirty="0">
                <a:latin typeface="Times New Roman" panose="02020603050405020304" pitchFamily="18" charset="0"/>
                <a:ea typeface="Times New Roman" panose="02020603050405020304" pitchFamily="18" charset="0"/>
              </a:rPr>
              <a:t> </a:t>
            </a:r>
            <a:r>
              <a:rPr lang="en-US" sz="2200" b="1" dirty="0" smtClean="0">
                <a:latin typeface="Times New Roman" panose="02020603050405020304" pitchFamily="18" charset="0"/>
                <a:ea typeface="Times New Roman" panose="02020603050405020304" pitchFamily="18" charset="0"/>
              </a:rPr>
              <a:t>k</a:t>
            </a:r>
            <a:r>
              <a:rPr lang="uz-Latn-UZ" sz="2200" b="1" dirty="0" smtClean="0">
                <a:latin typeface="Times New Roman" panose="02020603050405020304" pitchFamily="18" charset="0"/>
                <a:ea typeface="Times New Roman" panose="02020603050405020304" pitchFamily="18" charset="0"/>
              </a:rPr>
              <a:t>o’</a:t>
            </a:r>
            <a:r>
              <a:rPr lang="en-US" sz="2200" b="1" dirty="0" err="1" smtClean="0">
                <a:latin typeface="Times New Roman" panose="02020603050405020304" pitchFamily="18" charset="0"/>
                <a:ea typeface="Times New Roman" panose="02020603050405020304" pitchFamily="18" charset="0"/>
              </a:rPr>
              <a:t>paygan</a:t>
            </a:r>
            <a:r>
              <a:rPr lang="en-US" sz="2200" b="1" dirty="0">
                <a:latin typeface="Times New Roman" panose="02020603050405020304" pitchFamily="18" charset="0"/>
                <a:ea typeface="Times New Roman" panose="02020603050405020304" pitchFamily="18" charset="0"/>
              </a:rPr>
              <a:t>.</a:t>
            </a:r>
            <a:endParaRPr lang="uz-Cyrl-UZ" sz="22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9296768"/>
      </p:ext>
    </p:extLst>
  </p:cSld>
  <p:clrMapOvr>
    <a:masterClrMapping/>
  </p:clrMapOvr>
  <p:transition spd="slow" advTm="700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down)">
                                      <p:cBhvr>
                                        <p:cTn id="1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3775399345"/>
              </p:ext>
            </p:extLst>
          </p:nvPr>
        </p:nvGraphicFramePr>
        <p:xfrm>
          <a:off x="562932" y="203987"/>
          <a:ext cx="10947044" cy="5478114"/>
        </p:xfrm>
        <a:graphic>
          <a:graphicData uri="http://schemas.openxmlformats.org/drawingml/2006/table">
            <a:tbl>
              <a:tblPr>
                <a:tableStyleId>{5C22544A-7EE6-4342-B048-85BDC9FD1C3A}</a:tableStyleId>
              </a:tblPr>
              <a:tblGrid>
                <a:gridCol w="1760394"/>
                <a:gridCol w="1121436"/>
                <a:gridCol w="912797"/>
                <a:gridCol w="1151862"/>
                <a:gridCol w="1325728"/>
                <a:gridCol w="1325728"/>
                <a:gridCol w="977997"/>
                <a:gridCol w="1185551"/>
                <a:gridCol w="1185551"/>
              </a:tblGrid>
              <a:tr h="391293">
                <a:tc rowSpan="2">
                  <a:txBody>
                    <a:bodyPr/>
                    <a:lstStyle/>
                    <a:p>
                      <a:pPr algn="just">
                        <a:lnSpc>
                          <a:spcPct val="150000"/>
                        </a:lnSpc>
                        <a:spcAft>
                          <a:spcPts val="0"/>
                        </a:spcAft>
                      </a:pPr>
                      <a:r>
                        <a:rPr lang="ru-RU" sz="1300" dirty="0" err="1">
                          <a:effectLst/>
                        </a:rPr>
                        <a:t>Xududlar</a:t>
                      </a:r>
                      <a:endParaRPr lang="uz-Cyrl-UZ" sz="1100" dirty="0">
                        <a:effectLst/>
                        <a:latin typeface="Times New Roman" panose="02020603050405020304" pitchFamily="18" charset="0"/>
                        <a:ea typeface="Times New Roman" panose="02020603050405020304" pitchFamily="18" charset="0"/>
                      </a:endParaRPr>
                    </a:p>
                  </a:txBody>
                  <a:tcPr marL="0" marR="0" marT="0" marB="0"/>
                </a:tc>
                <a:tc gridSpan="4">
                  <a:txBody>
                    <a:bodyPr/>
                    <a:lstStyle/>
                    <a:p>
                      <a:pPr algn="just">
                        <a:lnSpc>
                          <a:spcPct val="150000"/>
                        </a:lnSpc>
                        <a:spcAft>
                          <a:spcPts val="0"/>
                        </a:spcAft>
                      </a:pPr>
                      <a:r>
                        <a:rPr lang="ru-RU" sz="1300">
                          <a:effectLst/>
                        </a:rPr>
                        <a:t>Aholi soni mln.kishi</a:t>
                      </a:r>
                      <a:endParaRPr lang="uz-Cyrl-UZ" sz="1100">
                        <a:effectLst/>
                        <a:latin typeface="Times New Roman" panose="02020603050405020304" pitchFamily="18" charset="0"/>
                        <a:ea typeface="Times New Roman" panose="02020603050405020304" pitchFamily="18" charset="0"/>
                      </a:endParaRPr>
                    </a:p>
                  </a:txBody>
                  <a:tcPr marL="0" marR="0" marT="0" marB="0"/>
                </a:tc>
                <a:tc hMerge="1">
                  <a:txBody>
                    <a:bodyPr/>
                    <a:lstStyle/>
                    <a:p>
                      <a:endParaRPr lang="uz-Cyrl-UZ"/>
                    </a:p>
                  </a:txBody>
                  <a:tcPr/>
                </a:tc>
                <a:tc hMerge="1">
                  <a:txBody>
                    <a:bodyPr/>
                    <a:lstStyle/>
                    <a:p>
                      <a:endParaRPr lang="uz-Cyrl-UZ"/>
                    </a:p>
                  </a:txBody>
                  <a:tcPr/>
                </a:tc>
                <a:tc hMerge="1">
                  <a:txBody>
                    <a:bodyPr/>
                    <a:lstStyle/>
                    <a:p>
                      <a:endParaRPr lang="uz-Cyrl-UZ"/>
                    </a:p>
                  </a:txBody>
                  <a:tcPr/>
                </a:tc>
                <a:tc gridSpan="4">
                  <a:txBody>
                    <a:bodyPr/>
                    <a:lstStyle/>
                    <a:p>
                      <a:pPr algn="just">
                        <a:lnSpc>
                          <a:spcPct val="150000"/>
                        </a:lnSpc>
                        <a:spcAft>
                          <a:spcPts val="0"/>
                        </a:spcAft>
                      </a:pPr>
                      <a:r>
                        <a:rPr lang="ru-RU" sz="1300">
                          <a:effectLst/>
                        </a:rPr>
                        <a:t> Aholi salmog‘i, %</a:t>
                      </a:r>
                      <a:endParaRPr lang="uz-Cyrl-UZ" sz="1100">
                        <a:effectLst/>
                        <a:latin typeface="Times New Roman" panose="02020603050405020304" pitchFamily="18" charset="0"/>
                        <a:ea typeface="Times New Roman" panose="02020603050405020304" pitchFamily="18" charset="0"/>
                      </a:endParaRPr>
                    </a:p>
                  </a:txBody>
                  <a:tcPr marL="0" marR="0" marT="0" marB="0"/>
                </a:tc>
                <a:tc hMerge="1">
                  <a:txBody>
                    <a:bodyPr/>
                    <a:lstStyle/>
                    <a:p>
                      <a:endParaRPr lang="uz-Cyrl-UZ"/>
                    </a:p>
                  </a:txBody>
                  <a:tcPr/>
                </a:tc>
                <a:tc hMerge="1">
                  <a:txBody>
                    <a:bodyPr/>
                    <a:lstStyle/>
                    <a:p>
                      <a:endParaRPr lang="uz-Cyrl-UZ"/>
                    </a:p>
                  </a:txBody>
                  <a:tcPr/>
                </a:tc>
                <a:tc hMerge="1">
                  <a:txBody>
                    <a:bodyPr/>
                    <a:lstStyle/>
                    <a:p>
                      <a:endParaRPr lang="uz-Cyrl-UZ"/>
                    </a:p>
                  </a:txBody>
                  <a:tcPr/>
                </a:tc>
              </a:tr>
              <a:tr h="782589">
                <a:tc vMerge="1">
                  <a:txBody>
                    <a:bodyPr/>
                    <a:lstStyle/>
                    <a:p>
                      <a:endParaRPr lang="uz-Cyrl-UZ"/>
                    </a:p>
                  </a:txBody>
                  <a:tcPr/>
                </a:tc>
                <a:tc>
                  <a:txBody>
                    <a:bodyPr/>
                    <a:lstStyle/>
                    <a:p>
                      <a:pPr algn="just">
                        <a:lnSpc>
                          <a:spcPct val="150000"/>
                        </a:lnSpc>
                        <a:spcAft>
                          <a:spcPts val="0"/>
                        </a:spcAft>
                      </a:pPr>
                      <a:r>
                        <a:rPr lang="ru-RU" sz="1300">
                          <a:effectLst/>
                        </a:rPr>
                        <a:t>Eramiz boish</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1000 y.</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2000 y</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2005 y.</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Eramiz boish</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1000 y.</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2000y.</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2005 y.</a:t>
                      </a:r>
                      <a:endParaRPr lang="uz-Cyrl-UZ" sz="1100">
                        <a:effectLst/>
                        <a:latin typeface="Times New Roman" panose="02020603050405020304" pitchFamily="18" charset="0"/>
                        <a:ea typeface="Times New Roman" panose="02020603050405020304" pitchFamily="18" charset="0"/>
                      </a:endParaRPr>
                    </a:p>
                  </a:txBody>
                  <a:tcPr marL="0" marR="0" marT="0" marB="0"/>
                </a:tc>
              </a:tr>
              <a:tr h="782589">
                <a:tc>
                  <a:txBody>
                    <a:bodyPr/>
                    <a:lstStyle/>
                    <a:p>
                      <a:pPr algn="just">
                        <a:lnSpc>
                          <a:spcPct val="150000"/>
                        </a:lnSpc>
                        <a:spcAft>
                          <a:spcPts val="0"/>
                        </a:spcAft>
                      </a:pPr>
                      <a:r>
                        <a:rPr lang="ru-RU" sz="1300">
                          <a:effectLst/>
                        </a:rPr>
                        <a:t>Dunyo bo‘yicha</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230</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305</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6055</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6464</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100</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100</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100</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100</a:t>
                      </a:r>
                      <a:endParaRPr lang="uz-Cyrl-UZ" sz="1100">
                        <a:effectLst/>
                        <a:latin typeface="Times New Roman" panose="02020603050405020304" pitchFamily="18" charset="0"/>
                        <a:ea typeface="Times New Roman" panose="02020603050405020304" pitchFamily="18" charset="0"/>
                      </a:endParaRPr>
                    </a:p>
                  </a:txBody>
                  <a:tcPr marL="0" marR="0" marT="0" marB="0"/>
                </a:tc>
              </a:tr>
              <a:tr h="391293">
                <a:tc>
                  <a:txBody>
                    <a:bodyPr/>
                    <a:lstStyle/>
                    <a:p>
                      <a:pPr algn="just">
                        <a:lnSpc>
                          <a:spcPct val="150000"/>
                        </a:lnSpc>
                        <a:spcAft>
                          <a:spcPts val="0"/>
                        </a:spcAft>
                      </a:pPr>
                      <a:r>
                        <a:rPr lang="ru-RU" sz="1300" dirty="0" err="1">
                          <a:effectLst/>
                        </a:rPr>
                        <a:t>Osiyo</a:t>
                      </a:r>
                      <a:endParaRPr lang="uz-Cyrl-UZ" sz="11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155</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195</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3585</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3831</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67,4</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63,9</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59,3</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59.3</a:t>
                      </a:r>
                      <a:endParaRPr lang="uz-Cyrl-UZ" sz="1100">
                        <a:effectLst/>
                        <a:latin typeface="Times New Roman" panose="02020603050405020304" pitchFamily="18" charset="0"/>
                        <a:ea typeface="Times New Roman" panose="02020603050405020304" pitchFamily="18" charset="0"/>
                      </a:endParaRPr>
                    </a:p>
                  </a:txBody>
                  <a:tcPr marL="0" marR="0" marT="0" marB="0"/>
                </a:tc>
              </a:tr>
              <a:tr h="391293">
                <a:tc>
                  <a:txBody>
                    <a:bodyPr/>
                    <a:lstStyle/>
                    <a:p>
                      <a:pPr algn="just">
                        <a:lnSpc>
                          <a:spcPct val="150000"/>
                        </a:lnSpc>
                        <a:spcAft>
                          <a:spcPts val="0"/>
                        </a:spcAft>
                      </a:pPr>
                      <a:r>
                        <a:rPr lang="ru-RU" sz="1300">
                          <a:effectLst/>
                        </a:rPr>
                        <a:t>YEvropa</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35</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45</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510</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524</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15D</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14,8</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8,4</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8.1</a:t>
                      </a:r>
                      <a:endParaRPr lang="uz-Cyrl-UZ" sz="1100">
                        <a:effectLst/>
                        <a:latin typeface="Times New Roman" panose="02020603050405020304" pitchFamily="18" charset="0"/>
                        <a:ea typeface="Times New Roman" panose="02020603050405020304" pitchFamily="18" charset="0"/>
                      </a:endParaRPr>
                    </a:p>
                  </a:txBody>
                  <a:tcPr marL="0" marR="0" marT="0" marB="0"/>
                </a:tc>
              </a:tr>
              <a:tr h="391293">
                <a:tc>
                  <a:txBody>
                    <a:bodyPr/>
                    <a:lstStyle/>
                    <a:p>
                      <a:pPr algn="just">
                        <a:lnSpc>
                          <a:spcPct val="150000"/>
                        </a:lnSpc>
                        <a:spcAft>
                          <a:spcPts val="0"/>
                        </a:spcAft>
                      </a:pPr>
                      <a:r>
                        <a:rPr lang="ru-RU" sz="1300">
                          <a:effectLst/>
                        </a:rPr>
                        <a:t>Afrika</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30</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40</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790</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906</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13,0</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13,1</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13,0</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14,0</a:t>
                      </a:r>
                      <a:endParaRPr lang="uz-Cyrl-UZ" sz="1100">
                        <a:effectLst/>
                        <a:latin typeface="Times New Roman" panose="02020603050405020304" pitchFamily="18" charset="0"/>
                        <a:ea typeface="Times New Roman" panose="02020603050405020304" pitchFamily="18" charset="0"/>
                      </a:endParaRPr>
                    </a:p>
                  </a:txBody>
                  <a:tcPr marL="0" marR="0" marT="0" marB="0"/>
                </a:tc>
              </a:tr>
              <a:tr h="782589">
                <a:tc>
                  <a:txBody>
                    <a:bodyPr/>
                    <a:lstStyle/>
                    <a:p>
                      <a:pPr algn="just">
                        <a:lnSpc>
                          <a:spcPct val="150000"/>
                        </a:lnSpc>
                        <a:spcAft>
                          <a:spcPts val="0"/>
                        </a:spcAft>
                      </a:pPr>
                      <a:r>
                        <a:rPr lang="ru-RU" sz="1300">
                          <a:effectLst/>
                        </a:rPr>
                        <a:t>MDX mam- lakatlari</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5</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10</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290</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278</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2,2</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3,3</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4,8</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4,3</a:t>
                      </a:r>
                      <a:endParaRPr lang="uz-Cyrl-UZ" sz="1100">
                        <a:effectLst/>
                        <a:latin typeface="Times New Roman" panose="02020603050405020304" pitchFamily="18" charset="0"/>
                        <a:ea typeface="Times New Roman" panose="02020603050405020304" pitchFamily="18" charset="0"/>
                      </a:endParaRPr>
                    </a:p>
                  </a:txBody>
                  <a:tcPr marL="0" marR="0" marT="0" marB="0"/>
                </a:tc>
              </a:tr>
              <a:tr h="391293">
                <a:tc>
                  <a:txBody>
                    <a:bodyPr/>
                    <a:lstStyle/>
                    <a:p>
                      <a:pPr algn="just">
                        <a:lnSpc>
                          <a:spcPct val="150000"/>
                        </a:lnSpc>
                        <a:spcAft>
                          <a:spcPts val="0"/>
                        </a:spcAft>
                      </a:pPr>
                      <a:r>
                        <a:rPr lang="ru-RU" sz="1300">
                          <a:effectLst/>
                        </a:rPr>
                        <a:t>Amerika</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4</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14</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850</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892</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1,8</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4,6</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14,0</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13,8</a:t>
                      </a:r>
                      <a:endParaRPr lang="uz-Cyrl-UZ" sz="1100">
                        <a:effectLst/>
                        <a:latin typeface="Times New Roman" panose="02020603050405020304" pitchFamily="18" charset="0"/>
                        <a:ea typeface="Times New Roman" panose="02020603050405020304" pitchFamily="18" charset="0"/>
                      </a:endParaRPr>
                    </a:p>
                  </a:txBody>
                  <a:tcPr marL="0" marR="0" marT="0" marB="0"/>
                </a:tc>
              </a:tr>
              <a:tr h="1173882">
                <a:tc>
                  <a:txBody>
                    <a:bodyPr/>
                    <a:lstStyle/>
                    <a:p>
                      <a:pPr algn="just">
                        <a:lnSpc>
                          <a:spcPct val="150000"/>
                        </a:lnSpc>
                        <a:spcAft>
                          <a:spcPts val="0"/>
                        </a:spcAft>
                      </a:pPr>
                      <a:r>
                        <a:rPr lang="ru-RU" sz="1300">
                          <a:effectLst/>
                        </a:rPr>
                        <a:t>Avstraliya va Okeaniya</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1</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dirty="0">
                          <a:effectLst/>
                        </a:rPr>
                        <a:t>1</a:t>
                      </a:r>
                      <a:endParaRPr lang="uz-Cyrl-UZ" sz="1100" dirty="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30</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33</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0,4</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0,3</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a:effectLst/>
                        </a:rPr>
                        <a:t>0,5</a:t>
                      </a:r>
                      <a:endParaRPr lang="uz-Cyrl-UZ" sz="1100">
                        <a:effectLst/>
                        <a:latin typeface="Times New Roman" panose="02020603050405020304" pitchFamily="18" charset="0"/>
                        <a:ea typeface="Times New Roman" panose="02020603050405020304" pitchFamily="18" charset="0"/>
                      </a:endParaRPr>
                    </a:p>
                  </a:txBody>
                  <a:tcPr marL="0" marR="0" marT="0" marB="0"/>
                </a:tc>
                <a:tc>
                  <a:txBody>
                    <a:bodyPr/>
                    <a:lstStyle/>
                    <a:p>
                      <a:pPr algn="just">
                        <a:lnSpc>
                          <a:spcPct val="150000"/>
                        </a:lnSpc>
                        <a:spcAft>
                          <a:spcPts val="0"/>
                        </a:spcAft>
                      </a:pPr>
                      <a:r>
                        <a:rPr lang="ru-RU" sz="1300" dirty="0">
                          <a:effectLst/>
                        </a:rPr>
                        <a:t>0,5</a:t>
                      </a:r>
                      <a:endParaRPr lang="uz-Cyrl-UZ" sz="1100" dirty="0">
                        <a:effectLst/>
                        <a:latin typeface="Times New Roman" panose="02020603050405020304" pitchFamily="18" charset="0"/>
                        <a:ea typeface="Times New Roman" panose="02020603050405020304" pitchFamily="18" charset="0"/>
                      </a:endParaRPr>
                    </a:p>
                  </a:txBody>
                  <a:tcPr marL="0" marR="0" marT="0" marB="0"/>
                </a:tc>
              </a:tr>
            </a:tbl>
          </a:graphicData>
        </a:graphic>
      </p:graphicFrame>
      <p:sp>
        <p:nvSpPr>
          <p:cNvPr id="3" name="Прямоугольник 2"/>
          <p:cNvSpPr/>
          <p:nvPr/>
        </p:nvSpPr>
        <p:spPr>
          <a:xfrm>
            <a:off x="1655555" y="5871623"/>
            <a:ext cx="8992780" cy="52322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endParaRPr lang="uz-Cyrl-UZ" sz="2800" dirty="0"/>
          </a:p>
        </p:txBody>
      </p:sp>
      <p:sp>
        <p:nvSpPr>
          <p:cNvPr id="4" name="Прямоугольник 3"/>
          <p:cNvSpPr/>
          <p:nvPr/>
        </p:nvSpPr>
        <p:spPr>
          <a:xfrm>
            <a:off x="1857275" y="5871623"/>
            <a:ext cx="8589339" cy="523220"/>
          </a:xfrm>
          <a:prstGeom prst="rect">
            <a:avLst/>
          </a:prstGeom>
        </p:spPr>
        <p:txBody>
          <a:bodyPr wrap="none">
            <a:spAutoFit/>
          </a:bodyPr>
          <a:lstStyle/>
          <a:p>
            <a:r>
              <a:rPr lang="en-US" sz="2800" b="1" dirty="0">
                <a:latin typeface="Times New Roman" panose="02020603050405020304" pitchFamily="18" charset="0"/>
                <a:ea typeface="Times New Roman" panose="02020603050405020304" pitchFamily="18" charset="0"/>
              </a:rPr>
              <a:t>World Population Data Sheet, UNFPA 2005. P.131-134.</a:t>
            </a:r>
            <a:endParaRPr lang="uz-Cyrl-UZ" sz="2800" dirty="0"/>
          </a:p>
        </p:txBody>
      </p:sp>
    </p:spTree>
    <p:extLst>
      <p:ext uri="{BB962C8B-B14F-4D97-AF65-F5344CB8AC3E}">
        <p14:creationId xmlns:p14="http://schemas.microsoft.com/office/powerpoint/2010/main" val="1706081012"/>
      </p:ext>
    </p:extLst>
  </p:cSld>
  <p:clrMapOvr>
    <a:masterClrMapping/>
  </p:clrMapOvr>
  <mc:AlternateContent xmlns:mc="http://schemas.openxmlformats.org/markup-compatibility/2006" xmlns:p14="http://schemas.microsoft.com/office/powerpoint/2010/main">
    <mc:Choice Requires="p14">
      <p:transition spd="slow" p14:dur="3400" advTm="7000">
        <p14:reveal/>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000" r="-8000"/>
          </a:stretch>
        </a:blipFill>
        <a:effectLst/>
      </p:bgPr>
    </p:bg>
    <p:spTree>
      <p:nvGrpSpPr>
        <p:cNvPr id="1" name=""/>
        <p:cNvGrpSpPr/>
        <p:nvPr/>
      </p:nvGrpSpPr>
      <p:grpSpPr>
        <a:xfrm>
          <a:off x="0" y="0"/>
          <a:ext cx="0" cy="0"/>
          <a:chOff x="0" y="0"/>
          <a:chExt cx="0" cy="0"/>
        </a:xfrm>
      </p:grpSpPr>
      <p:sp>
        <p:nvSpPr>
          <p:cNvPr id="4" name="AutoShape 3"/>
          <p:cNvSpPr txBox="1">
            <a:spLocks noChangeArrowheads="1"/>
          </p:cNvSpPr>
          <p:nvPr/>
        </p:nvSpPr>
        <p:spPr>
          <a:xfrm>
            <a:off x="371936" y="377620"/>
            <a:ext cx="11589006" cy="5698715"/>
          </a:xfrm>
          <a:prstGeom prst="roundRect">
            <a:avLst>
              <a:gd name="adj" fmla="val 16667"/>
            </a:avLst>
          </a:prstGeom>
          <a:gradFill rotWithShape="1">
            <a:gsLst>
              <a:gs pos="0">
                <a:schemeClr val="folHlink"/>
              </a:gs>
              <a:gs pos="50000">
                <a:schemeClr val="bg1"/>
              </a:gs>
              <a:gs pos="100000">
                <a:schemeClr val="folHlink"/>
              </a:gs>
            </a:gsLst>
            <a:lin ang="5400000" scaled="1"/>
          </a:gradFill>
          <a:ln>
            <a:solidFill>
              <a:schemeClr val="tx1"/>
            </a:solidFill>
            <a:round/>
            <a:headEnd type="none" w="med" len="med"/>
            <a:tailEnd type="none" w="med" len="med"/>
          </a:ln>
        </p:spPr>
        <p:txBody>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lnSpc>
                <a:spcPct val="80000"/>
              </a:lnSpc>
              <a:buFont typeface="Wingdings" panose="05000000000000000000" pitchFamily="2" charset="2"/>
              <a:buNone/>
              <a:defRPr/>
            </a:pPr>
            <a:endParaRPr lang="ru-RU" sz="2800" dirty="0" smtClean="0"/>
          </a:p>
        </p:txBody>
      </p:sp>
      <p:sp>
        <p:nvSpPr>
          <p:cNvPr id="5" name="Прямоугольник 4"/>
          <p:cNvSpPr/>
          <p:nvPr/>
        </p:nvSpPr>
        <p:spPr>
          <a:xfrm>
            <a:off x="1621478" y="959037"/>
            <a:ext cx="9296400" cy="4832092"/>
          </a:xfrm>
          <a:prstGeom prst="rect">
            <a:avLst/>
          </a:prstGeom>
        </p:spPr>
        <p:txBody>
          <a:bodyPr wrap="square">
            <a:spAutoFit/>
          </a:bodyPr>
          <a:lstStyle/>
          <a:p>
            <a:pPr indent="304800" algn="just">
              <a:spcAft>
                <a:spcPts val="0"/>
              </a:spcAft>
            </a:pPr>
            <a:r>
              <a:rPr lang="en-US" sz="2200" b="1" dirty="0">
                <a:latin typeface="Times New Roman" panose="02020603050405020304" pitchFamily="18" charset="0"/>
                <a:ea typeface="Times New Roman" panose="02020603050405020304" pitchFamily="18" charset="0"/>
              </a:rPr>
              <a:t>Fan-</a:t>
            </a:r>
            <a:r>
              <a:rPr lang="en-US" sz="2200" b="1" dirty="0" err="1">
                <a:latin typeface="Times New Roman" panose="02020603050405020304" pitchFamily="18" charset="0"/>
                <a:ea typeface="Times New Roman" panose="02020603050405020304" pitchFamily="18" charset="0"/>
              </a:rPr>
              <a:t>texnikaning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rivojlanishi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tufayli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YEvropada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ishlab</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Chiqarishda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kul</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kuchi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urniga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texnikadan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foydalanish</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ijti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moiy-iqtisodiy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sharoitining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ma’lum</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darajada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yaxshnlanishiga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olib</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keldi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soni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oldingi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davrlarga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nisbatan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tezrok</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sur’at</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bilan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kupaya</a:t>
            </a:r>
            <a:r>
              <a:rPr lang="en-US" sz="2200" b="1" dirty="0">
                <a:latin typeface="Times New Roman" panose="02020603050405020304" pitchFamily="18" charset="0"/>
                <a:ea typeface="Times New Roman" panose="02020603050405020304" pitchFamily="18" charset="0"/>
              </a:rPr>
              <a:t> </a:t>
            </a:r>
            <a:r>
              <a:rPr lang="en-US" sz="2200" b="1" dirty="0" err="1" smtClean="0">
                <a:latin typeface="Times New Roman" panose="02020603050405020304" pitchFamily="18" charset="0"/>
                <a:ea typeface="Times New Roman" panose="02020603050405020304" pitchFamily="18" charset="0"/>
              </a:rPr>
              <a:t>bordi</a:t>
            </a:r>
            <a:r>
              <a:rPr lang="uz-Latn-UZ" sz="2200" b="1" dirty="0">
                <a:latin typeface="Times New Roman" panose="02020603050405020304" pitchFamily="18" charset="0"/>
                <a:ea typeface="Times New Roman" panose="02020603050405020304" pitchFamily="18" charset="0"/>
              </a:rPr>
              <a:t>.</a:t>
            </a:r>
            <a:r>
              <a:rPr lang="en-US" sz="2200" b="1" dirty="0" smtClean="0">
                <a:latin typeface="Times New Roman" panose="02020603050405020304" pitchFamily="18" charset="0"/>
                <a:ea typeface="Times New Roman" panose="02020603050405020304" pitchFamily="18" charset="0"/>
              </a:rPr>
              <a:t> Y</a:t>
            </a:r>
            <a:r>
              <a:rPr lang="uz-Latn-UZ" sz="2200" b="1" dirty="0" smtClean="0">
                <a:latin typeface="Times New Roman" panose="02020603050405020304" pitchFamily="18" charset="0"/>
                <a:ea typeface="Times New Roman" panose="02020603050405020304" pitchFamily="18" charset="0"/>
              </a:rPr>
              <a:t>e</a:t>
            </a:r>
            <a:r>
              <a:rPr lang="en-US" sz="2200" b="1" dirty="0" err="1" smtClean="0">
                <a:latin typeface="Times New Roman" panose="02020603050405020304" pitchFamily="18" charset="0"/>
                <a:ea typeface="Times New Roman" panose="02020603050405020304" pitchFamily="18" charset="0"/>
              </a:rPr>
              <a:t>vropaning</a:t>
            </a:r>
            <a:r>
              <a:rPr lang="en-US" sz="2200" b="1" dirty="0" smtClean="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ba’zi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xududlarida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tarkalgan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epidemiyalar</a:t>
            </a:r>
            <a:r>
              <a:rPr lang="en-US" sz="2200" b="1" dirty="0">
                <a:latin typeface="Times New Roman" panose="02020603050405020304" pitchFamily="18" charset="0"/>
                <a:ea typeface="Times New Roman" panose="02020603050405020304" pitchFamily="18" charset="0"/>
              </a:rPr>
              <a:t> (1624,1639 </a:t>
            </a:r>
            <a:r>
              <a:rPr lang="en-US" sz="2200" b="1" dirty="0" err="1">
                <a:latin typeface="Times New Roman" panose="02020603050405020304" pitchFamily="18" charset="0"/>
                <a:ea typeface="Times New Roman" panose="02020603050405020304" pitchFamily="18" charset="0"/>
              </a:rPr>
              <a:t>yillardagi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vabo</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ocharchiliklar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Italiyada</a:t>
            </a:r>
            <a:r>
              <a:rPr lang="en-US" sz="2200" b="1" dirty="0">
                <a:latin typeface="Times New Roman" panose="02020603050405020304" pitchFamily="18" charset="0"/>
                <a:ea typeface="Times New Roman" panose="02020603050405020304" pitchFamily="18" charset="0"/>
              </a:rPr>
              <a:t> 1739-1741 </a:t>
            </a:r>
            <a:r>
              <a:rPr lang="en-US" sz="2200" b="1" dirty="0" err="1">
                <a:latin typeface="Times New Roman" panose="02020603050405020304" pitchFamily="18" charset="0"/>
                <a:ea typeface="Times New Roman" panose="02020603050405020304" pitchFamily="18" charset="0"/>
              </a:rPr>
              <a:t>yillardagi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kartoshka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ocharchiligi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urushlar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Turkiya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Bolqon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urushi</a:t>
            </a:r>
            <a:r>
              <a:rPr lang="en-US" sz="2200" b="1" dirty="0">
                <a:latin typeface="Times New Roman" panose="02020603050405020304" pitchFamily="18" charset="0"/>
                <a:ea typeface="Times New Roman" panose="02020603050405020304" pitchFamily="18" charset="0"/>
              </a:rPr>
              <a:t> XVI </a:t>
            </a:r>
            <a:r>
              <a:rPr lang="en-US" sz="2200" b="1" dirty="0" err="1">
                <a:latin typeface="Times New Roman" panose="02020603050405020304" pitchFamily="18" charset="0"/>
                <a:ea typeface="Times New Roman" panose="02020603050405020304" pitchFamily="18" charset="0"/>
              </a:rPr>
              <a:t>asrda</a:t>
            </a:r>
            <a:r>
              <a:rPr lang="en-US" sz="2200" b="1" dirty="0">
                <a:latin typeface="Times New Roman" panose="02020603050405020304" pitchFamily="18" charset="0"/>
                <a:ea typeface="Times New Roman" panose="02020603050405020304" pitchFamily="18" charset="0"/>
              </a:rPr>
              <a:t>; 1618-1648 </a:t>
            </a:r>
            <a:r>
              <a:rPr lang="en-US" sz="2200" b="1" dirty="0" err="1">
                <a:latin typeface="Times New Roman" panose="02020603050405020304" pitchFamily="18" charset="0"/>
                <a:ea typeface="Times New Roman" panose="02020603050405020304" pitchFamily="18" charset="0"/>
              </a:rPr>
              <a:t>yillardagi</a:t>
            </a:r>
            <a:r>
              <a:rPr lang="en-US" sz="2200" b="1" dirty="0">
                <a:latin typeface="Times New Roman" panose="02020603050405020304" pitchFamily="18" charset="0"/>
                <a:ea typeface="Times New Roman" panose="02020603050405020304" pitchFamily="18" charset="0"/>
              </a:rPr>
              <a:t> 30 </a:t>
            </a:r>
            <a:r>
              <a:rPr lang="en-US" sz="2200" b="1" dirty="0" err="1">
                <a:latin typeface="Times New Roman" panose="02020603050405020304" pitchFamily="18" charset="0"/>
                <a:ea typeface="Times New Roman" panose="02020603050405020304" pitchFamily="18" charset="0"/>
              </a:rPr>
              <a:t>yil</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lik</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urush</a:t>
            </a:r>
            <a:r>
              <a:rPr lang="en-US" sz="2200" b="1" dirty="0">
                <a:latin typeface="Times New Roman" panose="02020603050405020304" pitchFamily="18" charset="0"/>
                <a:ea typeface="Times New Roman" panose="02020603050405020304" pitchFamily="18" charset="0"/>
              </a:rPr>
              <a:t>, 12 </a:t>
            </a:r>
            <a:r>
              <a:rPr lang="en-US" sz="2200" b="1" dirty="0" err="1">
                <a:latin typeface="Times New Roman" panose="02020603050405020304" pitchFamily="18" charset="0"/>
                <a:ea typeface="Times New Roman" panose="02020603050405020304" pitchFamily="18" charset="0"/>
              </a:rPr>
              <a:t>yil</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davom</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etgan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ispan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merosi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uchun</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urush</a:t>
            </a:r>
            <a:r>
              <a:rPr lang="en-US" sz="2200" b="1" dirty="0">
                <a:latin typeface="Times New Roman" panose="02020603050405020304" pitchFamily="18" charset="0"/>
                <a:ea typeface="Times New Roman" panose="02020603050405020304" pitchFamily="18" charset="0"/>
              </a:rPr>
              <a:t> 1701-1713 </a:t>
            </a:r>
            <a:r>
              <a:rPr lang="en-US" sz="2200" b="1" dirty="0" err="1">
                <a:latin typeface="Times New Roman" panose="02020603050405020304" pitchFamily="18" charset="0"/>
                <a:ea typeface="Times New Roman" panose="02020603050405020304" pitchFamily="18" charset="0"/>
              </a:rPr>
              <a:t>yillar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sonining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ko‘payib</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borishiga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salbiy</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ta’sir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etgan</a:t>
            </a:r>
            <a:r>
              <a:rPr lang="en-US" sz="2200" b="1" dirty="0">
                <a:latin typeface="Times New Roman" panose="02020603050405020304" pitchFamily="18" charset="0"/>
                <a:ea typeface="Times New Roman" panose="02020603050405020304" pitchFamily="18" charset="0"/>
              </a:rPr>
              <a:t> al- </a:t>
            </a:r>
            <a:r>
              <a:rPr lang="en-US" sz="2200" b="1" dirty="0" err="1">
                <a:latin typeface="Times New Roman" panose="02020603050405020304" pitchFamily="18" charset="0"/>
                <a:ea typeface="Times New Roman" panose="02020603050405020304" pitchFamily="18" charset="0"/>
              </a:rPr>
              <a:t>batga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Shuningdek</a:t>
            </a:r>
            <a:r>
              <a:rPr lang="en-US" sz="2200" b="1" dirty="0">
                <a:latin typeface="Times New Roman" panose="02020603050405020304" pitchFamily="18" charset="0"/>
                <a:ea typeface="Times New Roman" panose="02020603050405020304" pitchFamily="18" charset="0"/>
              </a:rPr>
              <a:t>, </a:t>
            </a:r>
            <a:r>
              <a:rPr lang="en-US" sz="2200" b="1" dirty="0" smtClean="0">
                <a:latin typeface="Times New Roman" panose="02020603050405020304" pitchFamily="18" charset="0"/>
                <a:ea typeface="Times New Roman" panose="02020603050405020304" pitchFamily="18" charset="0"/>
              </a:rPr>
              <a:t>Y</a:t>
            </a:r>
            <a:r>
              <a:rPr lang="uz-Latn-UZ" sz="2200" b="1" dirty="0" smtClean="0">
                <a:latin typeface="Times New Roman" panose="02020603050405020304" pitchFamily="18" charset="0"/>
                <a:ea typeface="Times New Roman" panose="02020603050405020304" pitchFamily="18" charset="0"/>
              </a:rPr>
              <a:t>e</a:t>
            </a:r>
            <a:r>
              <a:rPr lang="en-US" sz="2200" b="1" dirty="0" err="1" smtClean="0">
                <a:latin typeface="Times New Roman" panose="02020603050405020304" pitchFamily="18" charset="0"/>
                <a:ea typeface="Times New Roman" panose="02020603050405020304" pitchFamily="18" charset="0"/>
              </a:rPr>
              <a:t>vropa</a:t>
            </a:r>
            <a:r>
              <a:rPr lang="en-US" sz="2200" b="1" dirty="0" smtClean="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aholi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soni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dinamikasiga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emigratsiya</a:t>
            </a:r>
            <a:r>
              <a:rPr lang="en-US" sz="2200" b="1" dirty="0">
                <a:latin typeface="Times New Roman" panose="02020603050405020304" pitchFamily="18" charset="0"/>
                <a:ea typeface="Times New Roman" panose="02020603050405020304" pitchFamily="18" charset="0"/>
              </a:rPr>
              <a:t> ham </a:t>
            </a:r>
            <a:r>
              <a:rPr lang="en-US" sz="2200" b="1" dirty="0" err="1">
                <a:latin typeface="Times New Roman" panose="02020603050405020304" pitchFamily="18" charset="0"/>
                <a:ea typeface="Times New Roman" panose="02020603050405020304" pitchFamily="18" charset="0"/>
              </a:rPr>
              <a:t>tastf</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kursatdi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Amerikaning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kashf</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etilishi</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juda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kup</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ispanlar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portugallar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inglizlar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gollandlar</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va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franso‘zlarning</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Amerikaga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ko‘chib</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ketishiga</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sabab</a:t>
            </a:r>
            <a:r>
              <a:rPr lang="en-US" sz="2200" b="1" dirty="0">
                <a:latin typeface="Times New Roman" panose="02020603050405020304" pitchFamily="18" charset="0"/>
                <a:ea typeface="Times New Roman" panose="02020603050405020304" pitchFamily="18" charset="0"/>
              </a:rPr>
              <a:t> </a:t>
            </a:r>
            <a:r>
              <a:rPr lang="en-US" sz="2200" b="1" dirty="0" err="1">
                <a:latin typeface="Times New Roman" panose="02020603050405020304" pitchFamily="18" charset="0"/>
                <a:ea typeface="Times New Roman" panose="02020603050405020304" pitchFamily="18" charset="0"/>
              </a:rPr>
              <a:t>bo‘lgan</a:t>
            </a:r>
            <a:r>
              <a:rPr lang="en-US" sz="2200" b="1" dirty="0">
                <a:latin typeface="Times New Roman" panose="02020603050405020304" pitchFamily="18" charset="0"/>
                <a:ea typeface="Times New Roman" panose="02020603050405020304" pitchFamily="18" charset="0"/>
              </a:rPr>
              <a:t>. XVI</a:t>
            </a:r>
            <a:r>
              <a:rPr lang="ru-RU" sz="2200" b="1" dirty="0">
                <a:latin typeface="Times New Roman" panose="02020603050405020304" pitchFamily="18" charset="0"/>
                <a:ea typeface="Times New Roman" panose="02020603050405020304" pitchFamily="18" charset="0"/>
              </a:rPr>
              <a:t>-</a:t>
            </a:r>
            <a:r>
              <a:rPr lang="en-US" sz="2200" b="1" dirty="0">
                <a:latin typeface="Times New Roman" panose="02020603050405020304" pitchFamily="18" charset="0"/>
                <a:ea typeface="Times New Roman" panose="02020603050405020304" pitchFamily="18" charset="0"/>
              </a:rPr>
              <a:t>XVIII </a:t>
            </a:r>
            <a:r>
              <a:rPr lang="ru-RU" sz="2200" b="1" dirty="0" err="1">
                <a:latin typeface="Times New Roman" panose="02020603050405020304" pitchFamily="18" charset="0"/>
                <a:ea typeface="Times New Roman" panose="02020603050405020304" pitchFamily="18" charset="0"/>
              </a:rPr>
              <a:t>asrlarda</a:t>
            </a:r>
            <a:r>
              <a:rPr lang="ru-RU" sz="2200" b="1" dirty="0">
                <a:latin typeface="Times New Roman" panose="02020603050405020304" pitchFamily="18" charset="0"/>
                <a:ea typeface="Times New Roman" panose="02020603050405020304" pitchFamily="18" charset="0"/>
              </a:rPr>
              <a:t> </a:t>
            </a:r>
            <a:r>
              <a:rPr lang="ru-RU" sz="2200" b="1" dirty="0" smtClean="0">
                <a:latin typeface="Times New Roman" panose="02020603050405020304" pitchFamily="18" charset="0"/>
                <a:ea typeface="Times New Roman" panose="02020603050405020304" pitchFamily="18" charset="0"/>
              </a:rPr>
              <a:t>Y</a:t>
            </a:r>
            <a:r>
              <a:rPr lang="uz-Latn-UZ" sz="2200" b="1" dirty="0" smtClean="0">
                <a:latin typeface="Times New Roman" panose="02020603050405020304" pitchFamily="18" charset="0"/>
                <a:ea typeface="Times New Roman" panose="02020603050405020304" pitchFamily="18" charset="0"/>
              </a:rPr>
              <a:t>e</a:t>
            </a:r>
            <a:r>
              <a:rPr lang="ru-RU" sz="2200" b="1" dirty="0" err="1" smtClean="0">
                <a:latin typeface="Times New Roman" panose="02020603050405020304" pitchFamily="18" charset="0"/>
                <a:ea typeface="Times New Roman" panose="02020603050405020304" pitchFamily="18" charset="0"/>
              </a:rPr>
              <a:t>vropadan</a:t>
            </a:r>
            <a:r>
              <a:rPr lang="ru-RU" sz="2200" b="1" dirty="0" smtClean="0">
                <a:latin typeface="Times New Roman" panose="02020603050405020304" pitchFamily="18" charset="0"/>
                <a:ea typeface="Times New Roman" panose="02020603050405020304" pitchFamily="18" charset="0"/>
              </a:rPr>
              <a:t> </a:t>
            </a:r>
            <a:r>
              <a:rPr lang="ru-RU" sz="2200" b="1" dirty="0" err="1">
                <a:latin typeface="Times New Roman" panose="02020603050405020304" pitchFamily="18" charset="0"/>
                <a:ea typeface="Times New Roman" panose="02020603050405020304" pitchFamily="18" charset="0"/>
              </a:rPr>
              <a:t>Ame­rikaga</a:t>
            </a:r>
            <a:r>
              <a:rPr lang="ru-RU" sz="2200" b="1" dirty="0">
                <a:latin typeface="Times New Roman" panose="02020603050405020304" pitchFamily="18" charset="0"/>
                <a:ea typeface="Times New Roman" panose="02020603050405020304" pitchFamily="18" charset="0"/>
              </a:rPr>
              <a:t> 2 </a:t>
            </a:r>
            <a:r>
              <a:rPr lang="ru-RU" sz="2200" b="1" dirty="0" err="1">
                <a:latin typeface="Times New Roman" panose="02020603050405020304" pitchFamily="18" charset="0"/>
                <a:ea typeface="Times New Roman" panose="02020603050405020304" pitchFamily="18" charset="0"/>
              </a:rPr>
              <a:t>milliondan</a:t>
            </a:r>
            <a:r>
              <a:rPr lang="ru-RU" sz="2200" b="1" dirty="0">
                <a:latin typeface="Times New Roman" panose="02020603050405020304" pitchFamily="18" charset="0"/>
                <a:ea typeface="Times New Roman" panose="02020603050405020304" pitchFamily="18" charset="0"/>
              </a:rPr>
              <a:t> </a:t>
            </a:r>
            <a:r>
              <a:rPr lang="ru-RU" sz="2200" b="1" dirty="0" smtClean="0">
                <a:latin typeface="Times New Roman" panose="02020603050405020304" pitchFamily="18" charset="0"/>
                <a:ea typeface="Times New Roman" panose="02020603050405020304" pitchFamily="18" charset="0"/>
              </a:rPr>
              <a:t>k</a:t>
            </a:r>
            <a:r>
              <a:rPr lang="uz-Latn-UZ" sz="2200" b="1" dirty="0" smtClean="0">
                <a:latin typeface="Times New Roman" panose="02020603050405020304" pitchFamily="18" charset="0"/>
                <a:ea typeface="Times New Roman" panose="02020603050405020304" pitchFamily="18" charset="0"/>
              </a:rPr>
              <a:t>o’p</a:t>
            </a:r>
            <a:r>
              <a:rPr lang="ru-RU" sz="2200" b="1" dirty="0" smtClean="0">
                <a:latin typeface="Times New Roman" panose="02020603050405020304" pitchFamily="18" charset="0"/>
                <a:ea typeface="Times New Roman" panose="02020603050405020304" pitchFamily="18" charset="0"/>
              </a:rPr>
              <a:t> </a:t>
            </a:r>
            <a:r>
              <a:rPr lang="ru-RU" sz="2200" b="1" dirty="0" err="1">
                <a:latin typeface="Times New Roman" panose="02020603050405020304" pitchFamily="18" charset="0"/>
                <a:ea typeface="Times New Roman" panose="02020603050405020304" pitchFamily="18" charset="0"/>
              </a:rPr>
              <a:t>aholi</a:t>
            </a:r>
            <a:r>
              <a:rPr lang="ru-RU" sz="2200" b="1" dirty="0">
                <a:latin typeface="Times New Roman" panose="02020603050405020304" pitchFamily="18" charset="0"/>
                <a:ea typeface="Times New Roman" panose="02020603050405020304" pitchFamily="18" charset="0"/>
              </a:rPr>
              <a:t> </a:t>
            </a:r>
            <a:r>
              <a:rPr lang="ru-RU" sz="2200" b="1" dirty="0" err="1">
                <a:latin typeface="Times New Roman" panose="02020603050405020304" pitchFamily="18" charset="0"/>
                <a:ea typeface="Times New Roman" panose="02020603050405020304" pitchFamily="18" charset="0"/>
              </a:rPr>
              <a:t>ketgan</a:t>
            </a:r>
            <a:r>
              <a:rPr lang="ru-RU" sz="2200" b="1" dirty="0">
                <a:latin typeface="Times New Roman" panose="02020603050405020304" pitchFamily="18" charset="0"/>
                <a:ea typeface="Times New Roman" panose="02020603050405020304" pitchFamily="18" charset="0"/>
              </a:rPr>
              <a:t>.</a:t>
            </a:r>
            <a:endParaRPr lang="uz-Cyrl-UZ" sz="2200" b="1" dirty="0">
              <a:latin typeface="Times New Roman" panose="02020603050405020304" pitchFamily="18" charset="0"/>
              <a:ea typeface="Times New Roman" panose="02020603050405020304" pitchFamily="18" charset="0"/>
            </a:endParaRPr>
          </a:p>
          <a:p>
            <a:pPr>
              <a:spcAft>
                <a:spcPts val="0"/>
              </a:spcAft>
            </a:pPr>
            <a:r>
              <a:rPr lang="ru-RU" sz="2200" b="1" dirty="0">
                <a:latin typeface="Times New Roman" panose="02020603050405020304" pitchFamily="18" charset="0"/>
                <a:ea typeface="Times New Roman" panose="02020603050405020304" pitchFamily="18" charset="0"/>
              </a:rPr>
              <a:t> </a:t>
            </a:r>
            <a:endParaRPr lang="uz-Cyrl-UZ" sz="22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88803696"/>
      </p:ext>
    </p:extLst>
  </p:cSld>
  <p:clrMapOvr>
    <a:masterClrMapping/>
  </p:clrMapOvr>
  <p:transition spd="slow" advTm="700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2"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1+#ppt_w/2"/>
                                          </p:val>
                                        </p:tav>
                                        <p:tav tm="100000">
                                          <p:val>
                                            <p:strVal val="#ppt_x"/>
                                          </p:val>
                                        </p:tav>
                                      </p:tavLst>
                                    </p:anim>
                                    <p:anim calcmode="lin" valueType="num">
                                      <p:cBhvr additive="base">
                                        <p:cTn id="15"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Текст 2"/>
          <p:cNvSpPr>
            <a:spLocks noGrp="1"/>
          </p:cNvSpPr>
          <p:nvPr>
            <p:ph type="body" idx="1"/>
          </p:nvPr>
        </p:nvSpPr>
        <p:spPr/>
        <p:txBody>
          <a:bodyPr/>
          <a:lstStyle/>
          <a:p>
            <a:endParaRPr lang="ru-RU"/>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Прямоугольник 4"/>
          <p:cNvSpPr/>
          <p:nvPr/>
        </p:nvSpPr>
        <p:spPr>
          <a:xfrm>
            <a:off x="840658" y="1961535"/>
            <a:ext cx="9803445" cy="2213943"/>
          </a:xfrm>
          <a:prstGeom prst="rect">
            <a:avLst/>
          </a:prstGeom>
          <a:noFill/>
        </p:spPr>
        <p:txBody>
          <a:bodyPr wrap="none" lIns="91440" tIns="45720" rIns="91440" bIns="45720">
            <a:prstTxWarp prst="textWave2">
              <a:avLst/>
            </a:prstTxWarp>
            <a:spAutoFit/>
          </a:bodyPr>
          <a:lstStyle/>
          <a:p>
            <a:pPr algn="ctr"/>
            <a:r>
              <a:rPr lang="en-US" sz="13800" b="1" dirty="0" smtClean="0">
                <a:ln w="9525">
                  <a:solidFill>
                    <a:schemeClr val="bg1"/>
                  </a:solidFill>
                  <a:prstDash val="solid"/>
                </a:ln>
                <a:effectLst>
                  <a:outerShdw blurRad="12700" dist="38100" dir="2700000" algn="tl" rotWithShape="0">
                    <a:schemeClr val="bg1">
                      <a:lumMod val="50000"/>
                    </a:schemeClr>
                  </a:outerShdw>
                </a:effectLst>
              </a:rPr>
              <a:t>E</a:t>
            </a:r>
            <a:r>
              <a:rPr lang="uz-Latn-UZ" sz="13800" b="1" dirty="0" smtClean="0">
                <a:ln w="9525">
                  <a:solidFill>
                    <a:schemeClr val="bg1"/>
                  </a:solidFill>
                  <a:prstDash val="solid"/>
                </a:ln>
                <a:effectLst>
                  <a:outerShdw blurRad="12700" dist="38100" dir="2700000" algn="tl" rotWithShape="0">
                    <a:schemeClr val="bg1">
                      <a:lumMod val="50000"/>
                    </a:schemeClr>
                  </a:outerShdw>
                </a:effectLst>
              </a:rPr>
              <a:t>’</a:t>
            </a:r>
            <a:r>
              <a:rPr lang="en-US" sz="13800" b="1" dirty="0" smtClean="0">
                <a:ln w="9525">
                  <a:solidFill>
                    <a:schemeClr val="bg1"/>
                  </a:solidFill>
                  <a:prstDash val="solid"/>
                </a:ln>
                <a:effectLst>
                  <a:outerShdw blurRad="12700" dist="38100" dir="2700000" algn="tl" rotWithShape="0">
                    <a:schemeClr val="bg1">
                      <a:lumMod val="50000"/>
                    </a:schemeClr>
                  </a:outerShdw>
                </a:effectLst>
              </a:rPr>
              <a:t>TIBORINGIZ UCHUN RAXMAT</a:t>
            </a:r>
            <a:r>
              <a:rPr lang="en-US" sz="8000" b="1" dirty="0" smtClean="0">
                <a:ln w="9525">
                  <a:solidFill>
                    <a:schemeClr val="bg1"/>
                  </a:solidFill>
                  <a:prstDash val="solid"/>
                </a:ln>
                <a:effectLst>
                  <a:outerShdw blurRad="12700" dist="38100" dir="2700000" algn="tl" rotWithShape="0">
                    <a:schemeClr val="bg1">
                      <a:lumMod val="50000"/>
                    </a:schemeClr>
                  </a:outerShdw>
                </a:effectLst>
              </a:rPr>
              <a:t>.</a:t>
            </a:r>
            <a:endParaRPr lang="ru-RU" sz="8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2930068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7000">
        <p15:prstTrans prst="drape"/>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mph" presetSubtype="0" fill="hold" grpId="0" nodeType="clickEffect">
                                  <p:stCondLst>
                                    <p:cond delay="0"/>
                                  </p:stCondLst>
                                  <p:childTnLst>
                                    <p:anim calcmode="discrete" valueType="str">
                                      <p:cBhvr override="childStyle">
                                        <p:cTn id="6" dur="2000" fill="hold"/>
                                        <p:tgtEl>
                                          <p:spTgt spid="5"/>
                                        </p:tgtEl>
                                        <p:attrNameLst>
                                          <p:attrName>style.fontWeight</p:attrName>
                                        </p:attrNameLst>
                                      </p:cBhvr>
                                      <p:tavLst>
                                        <p:tav tm="0">
                                          <p:val>
                                            <p:strVal val="normal"/>
                                          </p:val>
                                        </p:tav>
                                        <p:tav tm="50000">
                                          <p:val>
                                            <p:strVal val="bold"/>
                                          </p:val>
                                        </p:tav>
                                        <p:tav tm="60000">
                                          <p:val>
                                            <p:strVal val="normal"/>
                                          </p:val>
                                        </p:tav>
                                        <p:tav tm="100000">
                                          <p:val>
                                            <p:strVal val="normal"/>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1227</TotalTime>
  <Words>1949</Words>
  <Application>Microsoft Office PowerPoint</Application>
  <PresentationFormat>Широкоэкранный</PresentationFormat>
  <Paragraphs>175</Paragraphs>
  <Slides>25</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2</vt:i4>
      </vt:variant>
      <vt:variant>
        <vt:lpstr>Заголовки слайдов</vt:lpstr>
      </vt:variant>
      <vt:variant>
        <vt:i4>25</vt:i4>
      </vt:variant>
    </vt:vector>
  </HeadingPairs>
  <TitlesOfParts>
    <vt:vector size="36" baseType="lpstr">
      <vt:lpstr>Algerian</vt:lpstr>
      <vt:lpstr>Arial</vt:lpstr>
      <vt:lpstr>Calibri</vt:lpstr>
      <vt:lpstr>Calibri Light</vt:lpstr>
      <vt:lpstr>Century Gothic</vt:lpstr>
      <vt:lpstr>Comic Sans MS</vt:lpstr>
      <vt:lpstr>Times New Roman</vt:lpstr>
      <vt:lpstr>Wingdings</vt:lpstr>
      <vt:lpstr>Wingdings 3</vt:lpstr>
      <vt:lpstr>Ретро</vt:lpstr>
      <vt:lpstr>Легкий дым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Ogoh bo`ling-sog’ yashaysiz!</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Dilshoda</dc:creator>
  <cp:lastModifiedBy>Hewlett-Packard Company</cp:lastModifiedBy>
  <cp:revision>72</cp:revision>
  <dcterms:created xsi:type="dcterms:W3CDTF">2017-02-07T18:19:35Z</dcterms:created>
  <dcterms:modified xsi:type="dcterms:W3CDTF">2019-05-18T04:10:08Z</dcterms:modified>
</cp:coreProperties>
</file>