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3" r:id="rId1"/>
  </p:sldMasterIdLst>
  <p:notesMasterIdLst>
    <p:notesMasterId r:id="rId24"/>
  </p:notesMasterIdLst>
  <p:sldIdLst>
    <p:sldId id="273" r:id="rId2"/>
    <p:sldId id="258" r:id="rId3"/>
    <p:sldId id="281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4" r:id="rId17"/>
    <p:sldId id="275" r:id="rId18"/>
    <p:sldId id="276" r:id="rId19"/>
    <p:sldId id="277" r:id="rId20"/>
    <p:sldId id="278" r:id="rId21"/>
    <p:sldId id="279" r:id="rId22"/>
    <p:sldId id="280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84656" autoAdjust="0"/>
  </p:normalViewPr>
  <p:slideViewPr>
    <p:cSldViewPr>
      <p:cViewPr varScale="1">
        <p:scale>
          <a:sx n="78" d="100"/>
          <a:sy n="78" d="100"/>
        </p:scale>
        <p:origin x="12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75097AF-3950-43FE-8AAD-60AA04392D19}" type="datetimeFigureOut">
              <a:rPr lang="ru-RU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EB2F598-7FE6-4DED-9812-FC7E2B3943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1349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0B3BA8-6E6B-40B0-AB96-B2918A30AC1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8385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B2F598-7FE6-4DED-9812-FC7E2B39432B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44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EB2F598-7FE6-4DED-9812-FC7E2B39432B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520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669E05-723A-408E-871F-18A10276133D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9EDDAD-1D90-4308-A68B-22E5723524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272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59AEDDF-80C2-4CFF-B2A5-FA09DF082029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87DB66-AE6B-4521-AF2D-A1D8C88B866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9907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28DE89-4958-45B6-A1D8-3489C948C4D8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5101A1-B81D-4ED8-B8ED-61862E26E6F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529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A0EE86-C6E3-4BBD-8737-353521DF17EF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E0BC38-6DD0-4259-B222-6308265E52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0235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41C180-E88B-47BD-B868-810BE2E6C24A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C9AA92-E048-4D3D-9403-A678BB1CCE2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814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CB345E-2643-43EB-906E-5D7B7018B50B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78298D-09B5-441E-8D7D-9D36DE3A490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6476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BF062ED-C725-4D37-987A-17E0D74AA16B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C3A2B2-D141-4920-8655-E0F47B9D2CC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972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97B370-4DD2-4473-9738-373CAC7795F4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AB3134-1F4B-417B-8BEF-95C9E4C14C8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3972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DFB35C-FD12-4DC9-B74E-D56BC4ADBFAF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B30C1A-6A68-40D1-BAC8-32DC4AF3354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821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C2D6AE3-53FE-4398-BB64-F107B4ED911B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7F6C5B-E64F-43F8-917F-EB414EA4C9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351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F5C467-CD55-48BC-9DFC-9F7954A4F7E0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ED5406-B2E4-4495-B3EE-6451E448883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8032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82E835-4231-4A5A-A3CB-11BBDC5AB9E6}" type="datetimeFigureOut">
              <a:rPr lang="ru-RU" smtClean="0"/>
              <a:pPr>
                <a:defRPr/>
              </a:pPr>
              <a:t>18.05.2019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7E56431-9320-4608-AD4A-0916C46C48D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69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62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5363" name="Picture 2" descr="C:\Users\Dell PC\Desktop\slayd uchun rasm\slaydlar uchun rasmlar\slayd uchun rasm\скачанные файл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Лента лицом вниз 6"/>
          <p:cNvSpPr/>
          <p:nvPr/>
        </p:nvSpPr>
        <p:spPr>
          <a:xfrm>
            <a:off x="620713" y="485775"/>
            <a:ext cx="7488237" cy="1260475"/>
          </a:xfrm>
          <a:prstGeom prst="ribbon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Dunyo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mamlakatlarida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demografik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siyosat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944562" y="3371158"/>
            <a:ext cx="6840537" cy="1404937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dirty="0" err="1">
                <a:solidFill>
                  <a:schemeClr val="tx1"/>
                </a:solidFill>
              </a:rPr>
              <a:t>Demografik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siyosatning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mazmuni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va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uni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o‘tkazish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uslublari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944562" y="5051206"/>
            <a:ext cx="6840537" cy="1295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dirty="0" err="1">
                <a:solidFill>
                  <a:schemeClr val="tx1"/>
                </a:solidFill>
              </a:rPr>
              <a:t>Tug‘ilish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va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oila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sohasidagi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demografik</a:t>
            </a:r>
            <a:r>
              <a:rPr lang="en-US" sz="1800" b="1" dirty="0">
                <a:solidFill>
                  <a:schemeClr val="tx1"/>
                </a:solidFill>
              </a:rPr>
              <a:t> </a:t>
            </a:r>
            <a:r>
              <a:rPr lang="en-US" sz="1800" b="1" dirty="0" err="1">
                <a:solidFill>
                  <a:schemeClr val="tx1"/>
                </a:solidFill>
              </a:rPr>
              <a:t>siyosat</a:t>
            </a: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916907" y="2055815"/>
            <a:ext cx="4608512" cy="1085153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solidFill>
                  <a:schemeClr val="tx1"/>
                </a:solidFill>
              </a:rPr>
              <a:t>REJA:</a:t>
            </a:r>
            <a:endParaRPr lang="ru-RU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800" dirty="0" smtClean="0"/>
              <a:t>.</a:t>
            </a:r>
            <a:endParaRPr lang="ru-RU" sz="800" dirty="0"/>
          </a:p>
        </p:txBody>
      </p:sp>
      <p:sp>
        <p:nvSpPr>
          <p:cNvPr id="16386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800" smtClean="0"/>
              <a:t>.</a:t>
            </a:r>
            <a:endParaRPr lang="ru-RU" sz="800" smtClean="0"/>
          </a:p>
        </p:txBody>
      </p:sp>
      <p:sp>
        <p:nvSpPr>
          <p:cNvPr id="4" name="Овал 3"/>
          <p:cNvSpPr/>
          <p:nvPr/>
        </p:nvSpPr>
        <p:spPr>
          <a:xfrm>
            <a:off x="179512" y="116632"/>
            <a:ext cx="8712968" cy="6336704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err="1">
                <a:solidFill>
                  <a:schemeClr val="tx1"/>
                </a:solidFill>
              </a:rPr>
              <a:t>Demografik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siyosat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deganda</a:t>
            </a:r>
            <a:r>
              <a:rPr lang="en-US" sz="1800" dirty="0">
                <a:solidFill>
                  <a:schemeClr val="tx1"/>
                </a:solidFill>
              </a:rPr>
              <a:t>, </a:t>
            </a:r>
            <a:r>
              <a:rPr lang="en-US" sz="1800" dirty="0" err="1">
                <a:solidFill>
                  <a:schemeClr val="tx1"/>
                </a:solidFill>
              </a:rPr>
              <a:t>hozirgi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davr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hamda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uzoq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muddatli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istiqbol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uchun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aholining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takror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barpo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bo'lishi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dina­mikasi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sohasida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muayyan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bir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sifat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miqdorga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erishishni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nazarda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tutuvchi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birlashgan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vositalar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fikrlar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birligining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davlat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miqyosida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qabul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qilingan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tizimi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tushuniladi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  <a:endParaRPr lang="ru-RU" sz="1800" dirty="0">
              <a:solidFill>
                <a:schemeClr val="tx1"/>
              </a:solidFill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err="1">
                <a:solidFill>
                  <a:schemeClr val="tx1"/>
                </a:solidFill>
              </a:rPr>
              <a:t>Demografik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siyosatni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o'tkazish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quyidagi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shart-sharoitlarga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rioya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qilishni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talab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etadi</a:t>
            </a:r>
            <a:r>
              <a:rPr lang="en-US" sz="1800" dirty="0">
                <a:solidFill>
                  <a:schemeClr val="tx1"/>
                </a:solidFill>
              </a:rPr>
              <a:t>:</a:t>
            </a:r>
            <a:endParaRPr lang="ru-RU" sz="1800" dirty="0">
              <a:solidFill>
                <a:schemeClr val="tx1"/>
              </a:solidFill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1"/>
                </a:solidFill>
              </a:rPr>
              <a:t>•	</a:t>
            </a:r>
            <a:r>
              <a:rPr lang="en-US" sz="1800" dirty="0" err="1">
                <a:solidFill>
                  <a:schemeClr val="tx1"/>
                </a:solidFill>
              </a:rPr>
              <a:t>siyosatning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maqsadini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tavsiflovchi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vazifa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vaqtini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belgilovchi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konsepsiyaning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mavjudligi</a:t>
            </a:r>
            <a:r>
              <a:rPr lang="en-US" sz="1800" dirty="0">
                <a:solidFill>
                  <a:schemeClr val="tx1"/>
                </a:solidFill>
              </a:rPr>
              <a:t>;</a:t>
            </a:r>
            <a:endParaRPr lang="ru-RU" sz="1800" dirty="0">
              <a:solidFill>
                <a:schemeClr val="tx1"/>
              </a:solidFill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1"/>
                </a:solidFill>
              </a:rPr>
              <a:t>•	</a:t>
            </a:r>
            <a:r>
              <a:rPr lang="en-US" sz="1800" dirty="0" err="1">
                <a:solidFill>
                  <a:schemeClr val="tx1"/>
                </a:solidFill>
              </a:rPr>
              <a:t>qabul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qilingan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konsepsiya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doirasida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siyosatning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barcha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tadbirlarini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moliyalashtirishga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sarflanishi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zarur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bo'lgan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resurslar</a:t>
            </a:r>
            <a:r>
              <a:rPr lang="en-US" sz="1800" dirty="0">
                <a:solidFill>
                  <a:schemeClr val="tx1"/>
                </a:solidFill>
              </a:rPr>
              <a:t>;</a:t>
            </a:r>
            <a:endParaRPr lang="ru-RU" sz="1800" dirty="0">
              <a:solidFill>
                <a:schemeClr val="tx1"/>
              </a:solidFill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tx1"/>
                </a:solidFill>
              </a:rPr>
              <a:t>•	</a:t>
            </a:r>
            <a:r>
              <a:rPr lang="en-US" sz="1800" dirty="0" err="1">
                <a:solidFill>
                  <a:schemeClr val="tx1"/>
                </a:solidFill>
              </a:rPr>
              <a:t>o'tkazilayotgan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siyosatning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asosiy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strategik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fikrlarini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qo'llovchi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o'zaro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mutanosib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dirty="0" err="1">
                <a:solidFill>
                  <a:schemeClr val="tx1"/>
                </a:solidFill>
              </a:rPr>
              <a:t>fikrlar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6632"/>
            <a:ext cx="9144000" cy="7344816"/>
          </a:xfrm>
        </p:spPr>
      </p:pic>
      <p:sp>
        <p:nvSpPr>
          <p:cNvPr id="5" name="Объект 3"/>
          <p:cNvSpPr txBox="1">
            <a:spLocks/>
          </p:cNvSpPr>
          <p:nvPr/>
        </p:nvSpPr>
        <p:spPr>
          <a:xfrm>
            <a:off x="1331913" y="320675"/>
            <a:ext cx="6592887" cy="3108325"/>
          </a:xfrm>
          <a:prstGeom prst="flowChartDelay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sz="1600" dirty="0" err="1" smtClean="0"/>
              <a:t>Aytish</a:t>
            </a:r>
            <a:r>
              <a:rPr lang="en-US" sz="1600" dirty="0" smtClean="0"/>
              <a:t> </a:t>
            </a:r>
            <a:r>
              <a:rPr lang="en-US" sz="1600" dirty="0" err="1" smtClean="0"/>
              <a:t>joizki</a:t>
            </a:r>
            <a:r>
              <a:rPr lang="en-US" sz="1600" dirty="0" smtClean="0"/>
              <a:t>, </a:t>
            </a:r>
            <a:r>
              <a:rPr lang="en-US" sz="1600" dirty="0" err="1" smtClean="0"/>
              <a:t>demografik</a:t>
            </a:r>
            <a:r>
              <a:rPr lang="en-US" sz="1600" dirty="0" smtClean="0"/>
              <a:t> </a:t>
            </a:r>
            <a:r>
              <a:rPr lang="en-US" sz="1600" dirty="0" err="1" smtClean="0"/>
              <a:t>siyosatni</a:t>
            </a:r>
            <a:r>
              <a:rPr lang="en-US" sz="1600" dirty="0" smtClean="0"/>
              <a:t> </a:t>
            </a:r>
            <a:r>
              <a:rPr lang="en-US" sz="1600" dirty="0" err="1" smtClean="0"/>
              <a:t>o'tkazish</a:t>
            </a:r>
            <a:r>
              <a:rPr lang="en-US" sz="1600" dirty="0" smtClean="0"/>
              <a:t> </a:t>
            </a:r>
            <a:r>
              <a:rPr lang="en-US" sz="1600" dirty="0" err="1" smtClean="0"/>
              <a:t>uchun</a:t>
            </a:r>
            <a:r>
              <a:rPr lang="en-US" sz="1600" dirty="0" smtClean="0"/>
              <a:t> </a:t>
            </a:r>
            <a:r>
              <a:rPr lang="en-US" sz="1600" dirty="0" err="1" smtClean="0"/>
              <a:t>iuslublardan</a:t>
            </a:r>
            <a:r>
              <a:rPr lang="en-US" sz="1600" dirty="0" smtClean="0"/>
              <a:t> </a:t>
            </a:r>
            <a:r>
              <a:rPr lang="en-US" sz="1600" dirty="0" err="1" smtClean="0"/>
              <a:t>qtisodiy</a:t>
            </a:r>
            <a:r>
              <a:rPr lang="en-US" sz="1600" dirty="0" smtClean="0"/>
              <a:t>, </a:t>
            </a:r>
            <a:r>
              <a:rPr lang="en-US" sz="1600" dirty="0" err="1" smtClean="0"/>
              <a:t>ma’inuriy-huquqiy</a:t>
            </a:r>
            <a:r>
              <a:rPr lang="en-US" sz="1600" dirty="0" smtClean="0"/>
              <a:t> </a:t>
            </a:r>
            <a:r>
              <a:rPr lang="en-US" sz="1600" dirty="0" err="1" smtClean="0"/>
              <a:t>va</a:t>
            </a:r>
            <a:r>
              <a:rPr lang="en-US" sz="1600" dirty="0" smtClean="0"/>
              <a:t> </a:t>
            </a:r>
            <a:r>
              <a:rPr lang="en-US" sz="1600" dirty="0" err="1" smtClean="0"/>
              <a:t>ijtimoiy-psixologik</a:t>
            </a:r>
            <a:r>
              <a:rPr lang="en-US" sz="1600" dirty="0" smtClean="0"/>
              <a:t> </a:t>
            </a:r>
            <a:r>
              <a:rPr lang="en-US" sz="1600" dirty="0" err="1" smtClean="0"/>
              <a:t>foyda­laniladi</a:t>
            </a:r>
            <a:r>
              <a:rPr lang="en-US" sz="1600" dirty="0" smtClean="0"/>
              <a:t>.</a:t>
            </a:r>
            <a:endParaRPr lang="ru-RU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en-US" sz="1600" dirty="0" err="1" smtClean="0"/>
              <a:t>Iqtisodiy</a:t>
            </a:r>
            <a:r>
              <a:rPr lang="en-US" sz="1600" dirty="0" smtClean="0"/>
              <a:t> </a:t>
            </a:r>
            <a:r>
              <a:rPr lang="en-US" sz="1600" dirty="0" err="1" smtClean="0"/>
              <a:t>uslub</a:t>
            </a:r>
            <a:r>
              <a:rPr lang="en-US" sz="1600" dirty="0" smtClean="0"/>
              <a:t> </a:t>
            </a:r>
            <a:r>
              <a:rPr lang="en-US" sz="1600" dirty="0" err="1" smtClean="0"/>
              <a:t>asosan</a:t>
            </a:r>
            <a:r>
              <a:rPr lang="en-US" sz="1600" dirty="0" smtClean="0"/>
              <a:t> </a:t>
            </a:r>
            <a:r>
              <a:rPr lang="en-US" sz="1600" dirty="0" err="1" smtClean="0"/>
              <a:t>tug'ilish</a:t>
            </a:r>
            <a:r>
              <a:rPr lang="en-US" sz="1600" dirty="0" smtClean="0"/>
              <a:t> </a:t>
            </a:r>
            <a:r>
              <a:rPr lang="en-US" sz="1600" dirty="0" err="1" smtClean="0"/>
              <a:t>darajasi</a:t>
            </a:r>
            <a:r>
              <a:rPr lang="en-US" sz="1600" dirty="0" smtClean="0"/>
              <a:t> </a:t>
            </a:r>
            <a:r>
              <a:rPr lang="en-US" sz="1600" dirty="0" err="1" smtClean="0"/>
              <a:t>aholi</a:t>
            </a:r>
            <a:r>
              <a:rPr lang="en-US" sz="1600" dirty="0" smtClean="0"/>
              <a:t> </a:t>
            </a:r>
            <a:r>
              <a:rPr lang="en-US" sz="1600" dirty="0" err="1" smtClean="0"/>
              <a:t>ko'payishini</a:t>
            </a:r>
            <a:r>
              <a:rPr lang="en-US" sz="1600" dirty="0" smtClean="0"/>
              <a:t> </a:t>
            </a:r>
            <a:r>
              <a:rPr lang="en-US" sz="1600" dirty="0" err="1" smtClean="0"/>
              <a:t>ta’minlay</a:t>
            </a:r>
            <a:r>
              <a:rPr lang="en-US" sz="1600" dirty="0" smtClean="0"/>
              <a:t> </a:t>
            </a:r>
            <a:r>
              <a:rPr lang="en-US" sz="1600" dirty="0" err="1" smtClean="0"/>
              <a:t>olmagan</a:t>
            </a:r>
            <a:r>
              <a:rPr lang="en-US" sz="1600" dirty="0" smtClean="0"/>
              <a:t> </a:t>
            </a:r>
            <a:r>
              <a:rPr lang="en-US" sz="1600" dirty="0" err="1" smtClean="0"/>
              <a:t>hollarda</a:t>
            </a:r>
            <a:r>
              <a:rPr lang="en-US" sz="1600" dirty="0" smtClean="0"/>
              <a:t> </a:t>
            </a:r>
            <a:r>
              <a:rPr lang="en-US" sz="1600" dirty="0" err="1" smtClean="0"/>
              <a:t>qo'llaniladi</a:t>
            </a:r>
            <a:r>
              <a:rPr lang="en-US" sz="1600" dirty="0" smtClean="0"/>
              <a:t>. Bu </a:t>
            </a:r>
            <a:r>
              <a:rPr lang="en-US" sz="1600" dirty="0" err="1" smtClean="0"/>
              <a:t>uslubda</a:t>
            </a:r>
            <a:r>
              <a:rPr lang="en-US" sz="1600" dirty="0" smtClean="0"/>
              <a:t> </a:t>
            </a:r>
            <a:r>
              <a:rPr lang="en-US" sz="1600" dirty="0" err="1" smtClean="0"/>
              <a:t>davlat</a:t>
            </a:r>
            <a:r>
              <a:rPr lang="en-US" sz="1600" dirty="0" smtClean="0"/>
              <a:t> </a:t>
            </a:r>
            <a:r>
              <a:rPr lang="en-US" sz="1600" dirty="0" err="1" smtClean="0"/>
              <a:t>tomonidan</a:t>
            </a:r>
            <a:r>
              <a:rPr lang="en-US" sz="1600" dirty="0" smtClean="0"/>
              <a:t> </a:t>
            </a:r>
            <a:r>
              <a:rPr lang="en-US" sz="1600" dirty="0" err="1" smtClean="0"/>
              <a:t>homilador</a:t>
            </a:r>
            <a:r>
              <a:rPr lang="en-US" sz="1600" dirty="0" smtClean="0"/>
              <a:t> </a:t>
            </a:r>
            <a:r>
              <a:rPr lang="en-US" sz="1600" dirty="0" err="1" smtClean="0"/>
              <a:t>ayollarga</a:t>
            </a:r>
            <a:r>
              <a:rPr lang="en-US" sz="1600" dirty="0" smtClean="0"/>
              <a:t> </a:t>
            </a:r>
            <a:r>
              <a:rPr lang="en-US" sz="1600" dirty="0" err="1" smtClean="0"/>
              <a:t>farzand</a:t>
            </a:r>
            <a:r>
              <a:rPr lang="en-US" sz="1600" dirty="0" smtClean="0"/>
              <a:t> </a:t>
            </a:r>
            <a:r>
              <a:rPr lang="en-US" sz="1600" dirty="0" err="1" smtClean="0"/>
              <a:t>ko'rgandan</a:t>
            </a:r>
            <a:r>
              <a:rPr lang="en-US" sz="1600" dirty="0" smtClean="0"/>
              <a:t> </a:t>
            </a:r>
            <a:r>
              <a:rPr lang="en-US" sz="1600" dirty="0" err="1" smtClean="0"/>
              <a:t>keyin</a:t>
            </a:r>
            <a:r>
              <a:rPr lang="en-US" sz="1600" dirty="0" smtClean="0"/>
              <a:t> </a:t>
            </a:r>
            <a:r>
              <a:rPr lang="en-US" sz="1600" dirty="0" err="1" smtClean="0"/>
              <a:t>va</a:t>
            </a:r>
            <a:r>
              <a:rPr lang="en-US" sz="1600" dirty="0" smtClean="0"/>
              <a:t> </a:t>
            </a:r>
            <a:r>
              <a:rPr lang="en-US" sz="1600" dirty="0" err="1" smtClean="0"/>
              <a:t>farzandi</a:t>
            </a:r>
            <a:r>
              <a:rPr lang="en-US" sz="1600" dirty="0" smtClean="0"/>
              <a:t> 2-3 </a:t>
            </a:r>
            <a:r>
              <a:rPr lang="en-US" sz="1600" dirty="0" err="1" smtClean="0"/>
              <a:t>yoshga</a:t>
            </a:r>
            <a:r>
              <a:rPr lang="en-US" sz="1600" dirty="0" smtClean="0"/>
              <a:t> </a:t>
            </a:r>
            <a:r>
              <a:rPr lang="en-US" sz="1600" dirty="0" err="1" smtClean="0"/>
              <a:t>to‘lnunga</a:t>
            </a:r>
            <a:r>
              <a:rPr lang="en-US" sz="1600" dirty="0" smtClean="0"/>
              <a:t> </a:t>
            </a:r>
            <a:r>
              <a:rPr lang="en-US" sz="1600" dirty="0" err="1" smtClean="0"/>
              <a:t>qadar</a:t>
            </a:r>
            <a:r>
              <a:rPr lang="en-US" sz="1600" dirty="0" smtClean="0"/>
              <a:t> </a:t>
            </a:r>
            <a:r>
              <a:rPr lang="en-US" sz="1600" dirty="0" err="1" smtClean="0"/>
              <a:t>maxsus</a:t>
            </a:r>
            <a:r>
              <a:rPr lang="en-US" sz="1600" dirty="0" smtClean="0"/>
              <a:t> </a:t>
            </a:r>
            <a:r>
              <a:rPr lang="en-US" sz="1600" dirty="0" err="1" smtClean="0"/>
              <a:t>nafaqalar</a:t>
            </a:r>
            <a:r>
              <a:rPr lang="en-US" sz="1600" dirty="0" smtClean="0"/>
              <a:t> </a:t>
            </a:r>
            <a:r>
              <a:rPr lang="en-US" sz="1600" dirty="0" err="1" smtClean="0"/>
              <a:t>ajratiladi</a:t>
            </a:r>
            <a:r>
              <a:rPr lang="en-US" sz="1600" dirty="0" smtClean="0"/>
              <a:t> </a:t>
            </a:r>
            <a:r>
              <a:rPr lang="en-US" sz="1600" dirty="0" err="1" smtClean="0"/>
              <a:t>hamda</a:t>
            </a:r>
            <a:r>
              <a:rPr lang="en-US" sz="1600" dirty="0" smtClean="0"/>
              <a:t> </a:t>
            </a:r>
            <a:r>
              <a:rPr lang="en-US" sz="1600" dirty="0" err="1" smtClean="0"/>
              <a:t>turli</a:t>
            </a:r>
            <a:r>
              <a:rPr lang="en-US" sz="1600" dirty="0" smtClean="0"/>
              <a:t> </a:t>
            </a:r>
            <a:r>
              <a:rPr lang="en-US" sz="1600" dirty="0" err="1" smtClean="0"/>
              <a:t>imtiyozlar</a:t>
            </a:r>
            <a:r>
              <a:rPr lang="en-US" sz="1600" dirty="0" smtClean="0"/>
              <a:t> </a:t>
            </a:r>
            <a:r>
              <a:rPr lang="en-US" sz="1600" dirty="0" err="1" smtClean="0"/>
              <a:t>beriladi</a:t>
            </a:r>
            <a:r>
              <a:rPr lang="en-US" sz="1600" dirty="0" smtClean="0"/>
              <a:t>.</a:t>
            </a:r>
            <a:endParaRPr lang="ru-RU" sz="1600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ru-RU" sz="1600" dirty="0"/>
          </a:p>
        </p:txBody>
      </p:sp>
      <p:sp>
        <p:nvSpPr>
          <p:cNvPr id="6" name="Блок-схема: задержка 5"/>
          <p:cNvSpPr/>
          <p:nvPr/>
        </p:nvSpPr>
        <p:spPr>
          <a:xfrm>
            <a:off x="1331913" y="3573463"/>
            <a:ext cx="6264275" cy="3084512"/>
          </a:xfrm>
          <a:prstGeom prst="flowChartDelay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err="1"/>
              <a:t>Ma’muriy-huquqiy</a:t>
            </a:r>
            <a:r>
              <a:rPr lang="en-US" sz="1800" dirty="0"/>
              <a:t> </a:t>
            </a:r>
            <a:r>
              <a:rPr lang="en-US" sz="1800" dirty="0" err="1"/>
              <a:t>uslubda</a:t>
            </a:r>
            <a:r>
              <a:rPr lang="en-US" sz="1800" dirty="0"/>
              <a:t> </a:t>
            </a:r>
            <a:r>
              <a:rPr lang="en-US" sz="1800" dirty="0" err="1"/>
              <a:t>aholining</a:t>
            </a:r>
            <a:r>
              <a:rPr lang="en-US" sz="1800" dirty="0"/>
              <a:t> </a:t>
            </a:r>
            <a:r>
              <a:rPr lang="en-US" sz="1800" dirty="0" err="1"/>
              <a:t>takror</a:t>
            </a:r>
            <a:r>
              <a:rPr lang="en-US" sz="1800" dirty="0"/>
              <a:t> </a:t>
            </a:r>
            <a:r>
              <a:rPr lang="en-US" sz="1800" dirty="0" err="1"/>
              <a:t>barpo</a:t>
            </a:r>
            <a:r>
              <a:rPr lang="en-US" sz="1800" dirty="0"/>
              <a:t> </a:t>
            </a:r>
            <a:r>
              <a:rPr lang="en-US" sz="1800" dirty="0" err="1"/>
              <a:t>bo'lishiga</a:t>
            </a:r>
            <a:r>
              <a:rPr lang="en-US" sz="1800" dirty="0"/>
              <a:t> </a:t>
            </a:r>
            <a:r>
              <a:rPr lang="en-US" sz="1800" dirty="0" err="1"/>
              <a:t>qonun</a:t>
            </a:r>
            <a:r>
              <a:rPr lang="en-US" sz="1800" dirty="0"/>
              <a:t> </a:t>
            </a:r>
            <a:r>
              <a:rPr lang="en-US" sz="1800" dirty="0" err="1"/>
              <a:t>hujjatlari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ta’sir</a:t>
            </a:r>
            <a:r>
              <a:rPr lang="en-US" sz="1800" dirty="0"/>
              <a:t> </a:t>
            </a:r>
            <a:r>
              <a:rPr lang="en-US" sz="1800" dirty="0" err="1"/>
              <a:t>ko'rsatiladi</a:t>
            </a:r>
            <a:r>
              <a:rPr lang="en-US" sz="1800" dirty="0"/>
              <a:t>. </a:t>
            </a:r>
            <a:r>
              <a:rPr lang="en-US" sz="1800" dirty="0" err="1"/>
              <a:t>Masalan</a:t>
            </a:r>
            <a:r>
              <a:rPr lang="en-US" sz="1800" dirty="0"/>
              <a:t>,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uslub</a:t>
            </a:r>
            <a:r>
              <a:rPr lang="en-US" sz="1800" dirty="0"/>
              <a:t> </a:t>
            </a:r>
            <a:r>
              <a:rPr lang="en-US" sz="1800" dirty="0" err="1"/>
              <a:t>abortlarni</a:t>
            </a:r>
            <a:r>
              <a:rPr lang="en-US" sz="1800" dirty="0"/>
              <a:t> </a:t>
            </a:r>
            <a:r>
              <a:rPr lang="en-US" sz="1800" dirty="0" err="1"/>
              <a:t>qonun</a:t>
            </a:r>
            <a:r>
              <a:rPr lang="en-US" sz="1800" dirty="0"/>
              <a:t> </a:t>
            </a:r>
            <a:r>
              <a:rPr lang="en-US" sz="1800" dirty="0" err="1"/>
              <a:t>yo'li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ta’qiqlash</a:t>
            </a:r>
            <a:r>
              <a:rPr lang="en-US" sz="1800" dirty="0"/>
              <a:t>, </a:t>
            </a:r>
            <a:r>
              <a:rPr lang="en-US" sz="1800" dirty="0" err="1"/>
              <a:t>nikohga</a:t>
            </a:r>
            <a:r>
              <a:rPr lang="en-US" sz="1800" dirty="0"/>
              <a:t> </a:t>
            </a:r>
            <a:r>
              <a:rPr lang="en-US" sz="1800" dirty="0" err="1"/>
              <a:t>kirish</a:t>
            </a:r>
            <a:r>
              <a:rPr lang="en-US" sz="1800" dirty="0"/>
              <a:t> </a:t>
            </a:r>
            <a:r>
              <a:rPr lang="en-US" sz="1800" dirty="0" err="1"/>
              <a:t>yoshini</a:t>
            </a:r>
            <a:r>
              <a:rPr lang="en-US" sz="1800" dirty="0"/>
              <a:t> </a:t>
            </a:r>
            <a:r>
              <a:rPr lang="en-US" sz="1800" dirty="0" err="1"/>
              <a:t>ko'tarish</a:t>
            </a:r>
            <a:r>
              <a:rPr lang="en-US" sz="1800" dirty="0"/>
              <a:t>, </a:t>
            </a:r>
            <a:r>
              <a:rPr lang="en-US" sz="1800" dirty="0" err="1"/>
              <a:t>aholining</a:t>
            </a:r>
            <a:r>
              <a:rPr lang="en-US" sz="1800" dirty="0"/>
              <a:t> </a:t>
            </a:r>
            <a:r>
              <a:rPr lang="en-US" sz="1800" dirty="0" err="1"/>
              <a:t>migratsion</a:t>
            </a:r>
            <a:r>
              <a:rPr lang="en-US" sz="1800" dirty="0"/>
              <a:t> </a:t>
            </a:r>
            <a:r>
              <a:rPr lang="en-US" sz="1800" dirty="0" err="1"/>
              <a:t>harakatini</a:t>
            </a:r>
            <a:r>
              <a:rPr lang="en-US" sz="1800" dirty="0"/>
              <a:t> </a:t>
            </a:r>
            <a:r>
              <a:rPr lang="en-US" sz="1800" dirty="0" err="1"/>
              <a:t>cheklash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rivojlantirish</a:t>
            </a:r>
            <a:r>
              <a:rPr lang="en-US" sz="1800" dirty="0"/>
              <a:t>, </a:t>
            </a:r>
            <a:r>
              <a:rPr lang="en-US" sz="1800" dirty="0" err="1"/>
              <a:t>er-xotin</a:t>
            </a:r>
            <a:r>
              <a:rPr lang="en-US" sz="1800" dirty="0"/>
              <a:t> </a:t>
            </a:r>
            <a:r>
              <a:rPr lang="en-US" sz="1800" dirty="0" err="1"/>
              <a:t>ajrashganda</a:t>
            </a:r>
            <a:r>
              <a:rPr lang="en-US" sz="1800" dirty="0"/>
              <a:t> </a:t>
            </a:r>
            <a:r>
              <a:rPr lang="en-US" sz="1800" dirty="0" err="1"/>
              <a:t>ona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bola </a:t>
            </a:r>
            <a:r>
              <a:rPr lang="en-US" sz="1800" dirty="0" err="1"/>
              <a:t>huquqlarini</a:t>
            </a:r>
            <a:r>
              <a:rPr lang="en-US" sz="1800" dirty="0"/>
              <a:t> </a:t>
            </a:r>
            <a:r>
              <a:rPr lang="en-US" sz="1800" dirty="0" err="1"/>
              <a:t>himoya</a:t>
            </a:r>
            <a:r>
              <a:rPr lang="en-US" sz="1800" dirty="0"/>
              <a:t> </a:t>
            </a:r>
            <a:r>
              <a:rPr lang="en-US" sz="1800" dirty="0" err="1"/>
              <a:t>qilish</a:t>
            </a:r>
            <a:r>
              <a:rPr lang="en-US" sz="1800" dirty="0"/>
              <a:t>, </a:t>
            </a:r>
            <a:r>
              <a:rPr lang="en-US" sz="1800" dirty="0" err="1"/>
              <a:t>homilador</a:t>
            </a:r>
            <a:r>
              <a:rPr lang="en-US" sz="1800" dirty="0"/>
              <a:t> </a:t>
            </a:r>
            <a:r>
              <a:rPr lang="en-US" sz="1800" dirty="0" err="1"/>
              <a:t>ayolni</a:t>
            </a:r>
            <a:r>
              <a:rPr lang="en-US" sz="1800" dirty="0"/>
              <a:t> </a:t>
            </a:r>
            <a:r>
              <a:rPr lang="en-US" sz="1800" dirty="0" err="1"/>
              <a:t>ishga</a:t>
            </a:r>
            <a:r>
              <a:rPr lang="en-US" sz="1800" dirty="0"/>
              <a:t> </a:t>
            </a:r>
            <a:r>
              <a:rPr lang="en-US" sz="1800" dirty="0" err="1"/>
              <a:t>qabul</a:t>
            </a:r>
            <a:r>
              <a:rPr lang="en-US" sz="1800" dirty="0"/>
              <a:t> </a:t>
            </a:r>
            <a:r>
              <a:rPr lang="en-US" sz="1800" dirty="0" err="1"/>
              <a:t>qilishda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bo'shatishda</a:t>
            </a:r>
            <a:r>
              <a:rPr lang="en-US" sz="1800" dirty="0"/>
              <a:t> </a:t>
            </a:r>
            <a:r>
              <a:rPr lang="en-US" sz="1800" dirty="0" err="1"/>
              <a:t>ularning</a:t>
            </a:r>
            <a:r>
              <a:rPr lang="en-US" sz="1800" dirty="0"/>
              <a:t> </a:t>
            </a:r>
            <a:r>
              <a:rPr lang="en-US" sz="1800" dirty="0" err="1"/>
              <a:t>huquqlarini</a:t>
            </a:r>
            <a:r>
              <a:rPr lang="en-US" sz="1800" dirty="0"/>
              <a:t> </a:t>
            </a:r>
            <a:r>
              <a:rPr lang="en-US" sz="1800" dirty="0" err="1"/>
              <a:t>himoyasi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boshqa</a:t>
            </a:r>
            <a:r>
              <a:rPr lang="en-US" sz="1800" dirty="0"/>
              <a:t> </a:t>
            </a:r>
            <a:r>
              <a:rPr lang="en-US" sz="1800" dirty="0" err="1"/>
              <a:t>tadbirlar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amalga</a:t>
            </a:r>
            <a:r>
              <a:rPr lang="en-US" sz="1800" dirty="0"/>
              <a:t> </a:t>
            </a:r>
            <a:r>
              <a:rPr lang="en-US" sz="1800" dirty="0" err="1"/>
              <a:t>oshiriladi</a:t>
            </a:r>
            <a:r>
              <a:rPr lang="en-US" sz="1800" dirty="0"/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97005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434" name="Объект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8435" name="Picture 2" descr="C:\Users\Dell PC\Desktop\slayd uchun rasm\slaydlar uchun rasmlar\slayd uchun rasm\скачанные файлы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C:\Users\Dell PC\Desktop\slayd uchun rasm\slaydlar uchun rasmlar\slayd uchun rasm\Сияние.jpg"/>
          <p:cNvPicPr>
            <a:picLocks noChangeAspect="1" noChangeArrowheads="1"/>
          </p:cNvPicPr>
          <p:nvPr/>
        </p:nvPicPr>
        <p:blipFill>
          <a:blip r:embed="rId4">
            <a:extLst/>
          </a:blip>
          <a:srcRect/>
          <a:stretch>
            <a:fillRect/>
          </a:stretch>
        </p:blipFill>
        <p:spPr bwMode="auto">
          <a:xfrm>
            <a:off x="-96011" y="-99391"/>
            <a:ext cx="9252520" cy="6957391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250825" y="474663"/>
            <a:ext cx="864235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>
              <a:lnSpc>
                <a:spcPct val="150000"/>
              </a:lnSpc>
            </a:pP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siyosat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o‘tkazishning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ijtimoiy-psixologik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uslubi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aholini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tarbiyaiash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deb ham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ataladi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Aholini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demo­grafik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tarbiyalash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orqali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yosh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avlodning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oilaga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oilada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kutilayotgan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farzandlar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soniga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boMgan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munosabatini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davlat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ijtimoiy-iqtisodiy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taraqqiyotiga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aholi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salomatligiga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ravishda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shakllantiriladi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Bunda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oila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asosiy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tarbiya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o‘chog‘i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hisoblanadi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Shuning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ham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ota-onalarning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savodxonligi»ga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katta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e’tibor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beriladi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tarbiyaning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yana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muhim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o'chog'i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omma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viy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axborot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vositalari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orqali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aholining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mayliga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ta’sir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o'tkazish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hisoblanadi</a:t>
            </a:r>
            <a:r>
              <a:rPr lang="en-US" sz="2400" dirty="0">
                <a:solidFill>
                  <a:schemeClr val="bg1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bg1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0482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0" y="115888"/>
            <a:ext cx="9145588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49263"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siyosat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o‘tkazishning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ijtimoiy-psixologik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uslubi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aholini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tarbiyaiash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deb ham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ataladi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Aholini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demo­grafik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tarbiyalash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orqali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yosh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avlodning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oilaga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oilada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kutilayotgan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farzandlar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soniga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boMgan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munosabatini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davlat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ijtimoiy-iqtisodiy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taraqqiyotiga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aholi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salomatligiga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mos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ravishda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shakllantiriladi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Bunda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oila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asosiy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tarbiya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o‘chog‘i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hisoblanadi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Shuning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ham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ota-onalarning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savodxonligi»ga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katta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e’tibor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beriladi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tarbiyaning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yana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muhim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o'chog'i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omma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viy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axborot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vositalari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orqali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aholining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demografik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mayliga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ta’sir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o'tkazish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hisoblanadi</a:t>
            </a:r>
            <a:r>
              <a:rPr lang="en-US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sz="24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2022475" y="860425"/>
            <a:ext cx="5238750" cy="466248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Demografik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siyosatning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istalgan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strategiyasi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doirasida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o'zining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jarayonlarini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huquqini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borilayotgan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demografik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siyosatning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vazifalari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oqimida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borayotgan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qismining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xarajatlarini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qoplash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zimmasida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bo'ladi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siyosat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ijtimoiy-demografik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hududiy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etnik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jamoalaming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hayotiy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qiziqishlari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qadriyatlariga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maksimal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differentsiallashgan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bo'lishi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Shundagina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demografik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dasturning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oshishi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solidFill>
                <a:schemeClr val="accent5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2530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lum bright="6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Облако 4"/>
          <p:cNvSpPr/>
          <p:nvPr/>
        </p:nvSpPr>
        <p:spPr>
          <a:xfrm>
            <a:off x="0" y="188913"/>
            <a:ext cx="8964613" cy="633571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/>
          </a:p>
        </p:txBody>
      </p:sp>
      <p:sp>
        <p:nvSpPr>
          <p:cNvPr id="22532" name="Rectangle 8"/>
          <p:cNvSpPr>
            <a:spLocks noChangeArrowheads="1"/>
          </p:cNvSpPr>
          <p:nvPr/>
        </p:nvSpPr>
        <p:spPr bwMode="auto">
          <a:xfrm>
            <a:off x="684213" y="1505913"/>
            <a:ext cx="80645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dirty="0" err="1"/>
              <a:t>Demografik</a:t>
            </a:r>
            <a:r>
              <a:rPr lang="en-US" dirty="0"/>
              <a:t> </a:t>
            </a:r>
            <a:r>
              <a:rPr lang="en-US" dirty="0" err="1"/>
              <a:t>dasturlarga</a:t>
            </a:r>
            <a:r>
              <a:rPr lang="en-US" dirty="0"/>
              <a:t> </a:t>
            </a:r>
            <a:r>
              <a:rPr lang="en-US" dirty="0" err="1"/>
              <a:t>nisbatan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ehtiyotkorona</a:t>
            </a:r>
            <a:r>
              <a:rPr lang="en-US" dirty="0"/>
              <a:t> </a:t>
            </a:r>
            <a:r>
              <a:rPr lang="en-US" dirty="0" err="1"/>
              <a:t>munosabatalarni</a:t>
            </a:r>
            <a:r>
              <a:rPr lang="en-US" dirty="0"/>
              <a:t> </a:t>
            </a:r>
            <a:r>
              <a:rPr lang="en-US" dirty="0" err="1"/>
              <a:t>shakllantiruvchi</a:t>
            </a:r>
            <a:r>
              <a:rPr lang="en-US" dirty="0"/>
              <a:t> </a:t>
            </a:r>
            <a:r>
              <a:rPr lang="en-US" dirty="0" err="1"/>
              <a:t>asosiy</a:t>
            </a:r>
            <a:r>
              <a:rPr lang="en-US" dirty="0"/>
              <a:t> </a:t>
            </a:r>
            <a:r>
              <a:rPr lang="en-US" dirty="0" err="1"/>
              <a:t>sabablar</a:t>
            </a:r>
            <a:r>
              <a:rPr lang="en-US" dirty="0"/>
              <a:t> </a:t>
            </a:r>
            <a:r>
              <a:rPr lang="en-US" dirty="0" err="1"/>
              <a:t>quyidagilardan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:</a:t>
            </a:r>
            <a:endParaRPr lang="ru-RU" dirty="0"/>
          </a:p>
          <a:p>
            <a:pPr algn="ctr"/>
            <a:r>
              <a:rPr lang="en-US" dirty="0" smtClean="0"/>
              <a:t>• </a:t>
            </a:r>
            <a:r>
              <a:rPr lang="en-US" dirty="0" err="1" smtClean="0"/>
              <a:t>ong</a:t>
            </a:r>
            <a:r>
              <a:rPr lang="en-US" dirty="0" smtClean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xulqning</a:t>
            </a:r>
            <a:r>
              <a:rPr lang="en-US" dirty="0"/>
              <a:t> </a:t>
            </a:r>
            <a:r>
              <a:rPr lang="en-US" dirty="0" err="1"/>
              <a:t>individuallashuvi</a:t>
            </a:r>
            <a:r>
              <a:rPr lang="en-US" dirty="0"/>
              <a:t> </a:t>
            </a:r>
            <a:r>
              <a:rPr lang="en-US" dirty="0" err="1"/>
              <a:t>davlatning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yo'nalishdagi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harakatlarini</a:t>
            </a:r>
            <a:r>
              <a:rPr lang="en-US" dirty="0"/>
              <a:t> </a:t>
            </a:r>
            <a:r>
              <a:rPr lang="en-US" dirty="0" err="1"/>
              <a:t>ommalashtirmaydi</a:t>
            </a:r>
            <a:r>
              <a:rPr lang="en-US" dirty="0" smtClean="0"/>
              <a:t>;</a:t>
            </a:r>
            <a:endParaRPr lang="en-US" dirty="0"/>
          </a:p>
          <a:p>
            <a:pPr algn="ctr"/>
            <a:r>
              <a:rPr lang="en-US" dirty="0" smtClean="0"/>
              <a:t>•          </a:t>
            </a:r>
            <a:r>
              <a:rPr lang="en-US" dirty="0"/>
              <a:t>	</a:t>
            </a:r>
            <a:r>
              <a:rPr lang="en-US" dirty="0" err="1"/>
              <a:t>demografik</a:t>
            </a:r>
            <a:r>
              <a:rPr lang="en-US" dirty="0"/>
              <a:t> </a:t>
            </a:r>
            <a:r>
              <a:rPr lang="en-US" dirty="0" err="1"/>
              <a:t>investitsiyalar</a:t>
            </a:r>
            <a:r>
              <a:rPr lang="en-US" dirty="0"/>
              <a:t> </a:t>
            </a:r>
            <a:r>
              <a:rPr lang="en-US" dirty="0" err="1"/>
              <a:t>tez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muhim</a:t>
            </a:r>
            <a:r>
              <a:rPr lang="en-US" dirty="0"/>
              <a:t> </a:t>
            </a:r>
            <a:r>
              <a:rPr lang="en-US" dirty="0" err="1"/>
              <a:t>ijobiy</a:t>
            </a:r>
            <a:r>
              <a:rPr lang="en-US" dirty="0"/>
              <a:t> </a:t>
            </a:r>
            <a:r>
              <a:rPr lang="en-US" dirty="0" err="1"/>
              <a:t>natijalarga</a:t>
            </a:r>
            <a:r>
              <a:rPr lang="en-US" dirty="0"/>
              <a:t> </a:t>
            </a:r>
            <a:r>
              <a:rPr lang="en-US" dirty="0" err="1"/>
              <a:t>erishish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bermasligi</a:t>
            </a:r>
            <a:r>
              <a:rPr lang="en-US" dirty="0"/>
              <a:t> </a:t>
            </a:r>
            <a:r>
              <a:rPr lang="en-US" dirty="0" err="1"/>
              <a:t>sababli</a:t>
            </a:r>
            <a:r>
              <a:rPr lang="en-US" dirty="0"/>
              <a:t> </a:t>
            </a:r>
            <a:r>
              <a:rPr lang="en-US" dirty="0" err="1"/>
              <a:t>davlat</a:t>
            </a:r>
            <a:r>
              <a:rPr lang="en-US" dirty="0"/>
              <a:t> </a:t>
            </a:r>
            <a:r>
              <a:rPr lang="en-US" dirty="0" err="1"/>
              <a:t>arboblarining</a:t>
            </a:r>
            <a:r>
              <a:rPr lang="en-US" dirty="0"/>
              <a:t> </a:t>
            </a:r>
            <a:r>
              <a:rPr lang="en-US" dirty="0" err="1"/>
              <a:t>siyosiy</a:t>
            </a:r>
            <a:r>
              <a:rPr lang="en-US" dirty="0"/>
              <a:t> </a:t>
            </a:r>
            <a:r>
              <a:rPr lang="en-US" dirty="0" err="1"/>
              <a:t>imidjini</a:t>
            </a:r>
            <a:r>
              <a:rPr lang="en-US" dirty="0"/>
              <a:t> </a:t>
            </a:r>
            <a:r>
              <a:rPr lang="en-US" dirty="0" err="1"/>
              <a:t>oshirmaydi</a:t>
            </a:r>
            <a:r>
              <a:rPr lang="en-US" dirty="0"/>
              <a:t>;</a:t>
            </a:r>
            <a:endParaRPr lang="ru-RU" dirty="0"/>
          </a:p>
          <a:p>
            <a:pPr algn="ctr"/>
            <a:r>
              <a:rPr lang="en-US" dirty="0"/>
              <a:t>•	</a:t>
            </a:r>
            <a:r>
              <a:rPr lang="en-US" dirty="0" err="1"/>
              <a:t>demografik</a:t>
            </a:r>
            <a:r>
              <a:rPr lang="en-US" dirty="0"/>
              <a:t> </a:t>
            </a:r>
            <a:r>
              <a:rPr lang="en-US" dirty="0" err="1"/>
              <a:t>dasturlar</a:t>
            </a:r>
            <a:r>
              <a:rPr lang="en-US" dirty="0"/>
              <a:t> </a:t>
            </a:r>
            <a:r>
              <a:rPr lang="en-US" dirty="0" err="1"/>
              <a:t>xarajatlarni</a:t>
            </a:r>
            <a:r>
              <a:rPr lang="en-US" dirty="0"/>
              <a:t> </a:t>
            </a:r>
            <a:r>
              <a:rPr lang="en-US" dirty="0" err="1"/>
              <a:t>talab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marta</a:t>
            </a:r>
            <a:r>
              <a:rPr lang="en-US" dirty="0"/>
              <a:t> </a:t>
            </a:r>
            <a:r>
              <a:rPr lang="en-US" dirty="0" err="1"/>
              <a:t>erishilgan</a:t>
            </a:r>
            <a:r>
              <a:rPr lang="en-US" dirty="0"/>
              <a:t> </a:t>
            </a:r>
            <a:r>
              <a:rPr lang="en-US" dirty="0" err="1"/>
              <a:t>tug'ilish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o'lim</a:t>
            </a:r>
            <a:r>
              <a:rPr lang="en-US" dirty="0"/>
              <a:t> </a:t>
            </a:r>
            <a:r>
              <a:rPr lang="en-US" dirty="0" err="1"/>
              <a:t>darajasini</a:t>
            </a:r>
            <a:r>
              <a:rPr lang="en-US" dirty="0"/>
              <a:t> </a:t>
            </a:r>
            <a:endParaRPr lang="ru-RU" dirty="0"/>
          </a:p>
          <a:p>
            <a:pPr algn="ctr"/>
            <a:r>
              <a:rPr lang="en-US" dirty="0"/>
              <a:t> </a:t>
            </a:r>
            <a:r>
              <a:rPr lang="en-US" dirty="0" err="1"/>
              <a:t>ularga</a:t>
            </a:r>
            <a:r>
              <a:rPr lang="en-US" dirty="0"/>
              <a:t> </a:t>
            </a:r>
            <a:r>
              <a:rPr lang="en-US" dirty="0" err="1"/>
              <a:t>e’tibor</a:t>
            </a:r>
            <a:r>
              <a:rPr lang="en-US" dirty="0"/>
              <a:t> </a:t>
            </a:r>
            <a:r>
              <a:rPr lang="en-US" dirty="0" err="1"/>
              <a:t>qilmay</a:t>
            </a:r>
            <a:r>
              <a:rPr lang="en-US" dirty="0"/>
              <a:t> </a:t>
            </a:r>
            <a:r>
              <a:rPr lang="en-US" dirty="0" err="1"/>
              <a:t>qo'yadi</a:t>
            </a:r>
            <a:r>
              <a:rPr 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25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5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554" name="Объект 2"/>
          <p:cNvSpPr>
            <a:spLocks noGrp="1"/>
          </p:cNvSpPr>
          <p:nvPr>
            <p:ph idx="1"/>
          </p:nvPr>
        </p:nvSpPr>
        <p:spPr>
          <a:xfrm>
            <a:off x="611188" y="908050"/>
            <a:ext cx="7239000" cy="4846638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3555" name="Picture 4" descr="1237933159_5381_spring_wi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0" y="531366"/>
            <a:ext cx="9144000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en-US" sz="2400" b="1" dirty="0" smtClean="0"/>
              <a:t>2</a:t>
            </a:r>
            <a:r>
              <a:rPr lang="en-US" sz="2400" b="1" dirty="0"/>
              <a:t>.	</a:t>
            </a:r>
            <a:r>
              <a:rPr lang="en-US" sz="2400" b="1" dirty="0" err="1"/>
              <a:t>Tug‘ilish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oila</a:t>
            </a:r>
            <a:r>
              <a:rPr lang="en-US" sz="2400" b="1" dirty="0"/>
              <a:t> </a:t>
            </a:r>
            <a:r>
              <a:rPr lang="en-US" sz="2400" b="1" dirty="0" err="1"/>
              <a:t>sohasidagi</a:t>
            </a:r>
            <a:r>
              <a:rPr lang="en-US" sz="2400" b="1" dirty="0"/>
              <a:t> </a:t>
            </a:r>
            <a:r>
              <a:rPr lang="en-US" sz="2400" b="1" dirty="0" err="1"/>
              <a:t>demografik</a:t>
            </a:r>
            <a:r>
              <a:rPr lang="en-US" sz="2400" b="1" dirty="0"/>
              <a:t> </a:t>
            </a:r>
            <a:r>
              <a:rPr lang="en-US" sz="2400" b="1" dirty="0" err="1"/>
              <a:t>siyosat</a:t>
            </a:r>
            <a:endParaRPr lang="en-US" sz="2400" dirty="0"/>
          </a:p>
          <a:p>
            <a:pPr algn="ctr"/>
            <a:r>
              <a:rPr lang="en-US" sz="2400" dirty="0" err="1"/>
              <a:t>Bugungi</a:t>
            </a:r>
            <a:r>
              <a:rPr lang="en-US" sz="2400" dirty="0"/>
              <a:t> </a:t>
            </a:r>
            <a:r>
              <a:rPr lang="en-US" sz="2400" dirty="0" err="1"/>
              <a:t>kunda</a:t>
            </a:r>
            <a:r>
              <a:rPr lang="en-US" sz="2400" dirty="0"/>
              <a:t> </a:t>
            </a:r>
            <a:r>
              <a:rPr lang="en-US" sz="2400" dirty="0" err="1"/>
              <a:t>dunyoda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sonining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sur’atda</a:t>
            </a:r>
            <a:r>
              <a:rPr lang="en-US" sz="2400" dirty="0"/>
              <a:t> </a:t>
            </a:r>
            <a:r>
              <a:rPr lang="en-US" sz="2400" dirty="0" err="1"/>
              <a:t>o'sib</a:t>
            </a:r>
            <a:r>
              <a:rPr lang="en-US" sz="2400" dirty="0"/>
              <a:t> </a:t>
            </a:r>
            <a:r>
              <a:rPr lang="en-US" sz="2400" dirty="0" err="1"/>
              <a:t>borishi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kamayishi</a:t>
            </a:r>
            <a:r>
              <a:rPr lang="en-US" sz="2400" dirty="0"/>
              <a:t> </a:t>
            </a:r>
            <a:r>
              <a:rPr lang="en-US" sz="2400" dirty="0" err="1"/>
              <a:t>muammosidan</a:t>
            </a:r>
            <a:r>
              <a:rPr lang="en-US" sz="2400" dirty="0"/>
              <a:t> </a:t>
            </a:r>
            <a:r>
              <a:rPr lang="en-US" sz="2400" dirty="0" err="1"/>
              <a:t>tashvishga</a:t>
            </a:r>
            <a:r>
              <a:rPr lang="en-US" sz="2400" dirty="0"/>
              <a:t> </a:t>
            </a:r>
            <a:r>
              <a:rPr lang="en-US" sz="2400" dirty="0" err="1"/>
              <a:t>tushib</a:t>
            </a:r>
            <a:r>
              <a:rPr lang="en-US" sz="2400" dirty="0"/>
              <a:t>, </a:t>
            </a:r>
            <a:r>
              <a:rPr lang="en-US" sz="2400" dirty="0" err="1"/>
              <a:t>tug'ilish</a:t>
            </a:r>
            <a:r>
              <a:rPr lang="en-US" sz="2400" dirty="0"/>
              <a:t> </a:t>
            </a:r>
            <a:r>
              <a:rPr lang="en-US" sz="2400" dirty="0" err="1"/>
              <a:t>darajasini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/>
              <a:t>solishga</a:t>
            </a:r>
            <a:r>
              <a:rPr lang="en-US" sz="2400" dirty="0"/>
              <a:t> </a:t>
            </a:r>
            <a:r>
              <a:rPr lang="en-US" sz="2400" dirty="0" err="1"/>
              <a:t>harakat</a:t>
            </a:r>
            <a:r>
              <a:rPr lang="en-US" sz="2400" dirty="0"/>
              <a:t> </a:t>
            </a:r>
            <a:r>
              <a:rPr lang="en-US" sz="2400" dirty="0" err="1"/>
              <a:t>qilmayotgan</a:t>
            </a:r>
            <a:r>
              <a:rPr lang="en-US" sz="2400" dirty="0"/>
              <a:t> </a:t>
            </a:r>
            <a:r>
              <a:rPr lang="en-US" sz="2400" dirty="0" err="1"/>
              <a:t>deyarli</a:t>
            </a:r>
            <a:r>
              <a:rPr lang="en-US" sz="2400" dirty="0"/>
              <a:t> </a:t>
            </a:r>
            <a:r>
              <a:rPr lang="en-US" sz="2400" dirty="0" err="1"/>
              <a:t>birorta</a:t>
            </a:r>
            <a:r>
              <a:rPr lang="en-US" sz="2400" dirty="0"/>
              <a:t> </a:t>
            </a:r>
            <a:r>
              <a:rPr lang="en-US" sz="2400" dirty="0" err="1"/>
              <a:t>davlat</a:t>
            </a:r>
            <a:r>
              <a:rPr lang="en-US" sz="2400" dirty="0"/>
              <a:t> </a:t>
            </a:r>
            <a:r>
              <a:rPr lang="en-US" sz="2400" dirty="0" err="1"/>
              <a:t>qolmadi</a:t>
            </a:r>
            <a:r>
              <a:rPr lang="en-US" sz="2400" dirty="0"/>
              <a:t>. </a:t>
            </a:r>
            <a:r>
              <a:rPr lang="en-US" sz="2400" dirty="0" err="1"/>
              <a:t>Tug'ilishni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/>
              <a:t>solishga</a:t>
            </a:r>
            <a:r>
              <a:rPr lang="en-US" sz="2400" dirty="0"/>
              <a:t> </a:t>
            </a:r>
            <a:r>
              <a:rPr lang="en-US" sz="2400" dirty="0" err="1"/>
              <a:t>urinayotgan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mamlakatlar</a:t>
            </a:r>
            <a:r>
              <a:rPr lang="en-US" sz="2400" dirty="0"/>
              <a:t> </a:t>
            </a:r>
            <a:r>
              <a:rPr lang="en-US" sz="2400" dirty="0" err="1"/>
              <a:t>diametral</a:t>
            </a:r>
            <a:r>
              <a:rPr lang="en-US" sz="2400" dirty="0"/>
              <a:t> </a:t>
            </a:r>
            <a:r>
              <a:rPr lang="en-US" sz="2400" dirty="0" err="1"/>
              <a:t>qarama-qarshi</a:t>
            </a:r>
            <a:r>
              <a:rPr lang="en-US" sz="2400" dirty="0"/>
              <a:t> </a:t>
            </a:r>
            <a:r>
              <a:rPr lang="en-US" sz="2400" dirty="0" err="1"/>
              <a:t>maqsadlari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qiziqishlari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farqlanuvchi</a:t>
            </a:r>
            <a:r>
              <a:rPr lang="en-US" sz="2400" dirty="0"/>
              <a:t> </a:t>
            </a: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guruhga</a:t>
            </a:r>
            <a:r>
              <a:rPr lang="en-US" sz="2400" dirty="0"/>
              <a:t> </a:t>
            </a:r>
            <a:r>
              <a:rPr lang="en-US" sz="2400" dirty="0" err="1"/>
              <a:t>bo'linadi</a:t>
            </a:r>
            <a:r>
              <a:rPr lang="en-US" sz="2400" dirty="0"/>
              <a:t>.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guruhga</a:t>
            </a:r>
            <a:r>
              <a:rPr lang="en-US" sz="2400" dirty="0"/>
              <a:t> </a:t>
            </a:r>
            <a:r>
              <a:rPr lang="en-US" sz="2400" dirty="0" err="1"/>
              <a:t>kimvchi</a:t>
            </a:r>
            <a:r>
              <a:rPr lang="en-US" sz="2400" dirty="0"/>
              <a:t> </a:t>
            </a:r>
            <a:r>
              <a:rPr lang="en-US" sz="2400" dirty="0" err="1"/>
              <a:t>mamlakatlarda</a:t>
            </a:r>
            <a:r>
              <a:rPr lang="en-US" sz="2400" dirty="0"/>
              <a:t> </a:t>
            </a:r>
            <a:r>
              <a:rPr lang="en-US" sz="2400" dirty="0" err="1"/>
              <a:t>demografik</a:t>
            </a:r>
            <a:r>
              <a:rPr lang="en-US" sz="2400" dirty="0"/>
              <a:t> </a:t>
            </a:r>
            <a:r>
              <a:rPr lang="en-US" sz="2400" dirty="0" err="1"/>
              <a:t>o'tish</a:t>
            </a:r>
            <a:r>
              <a:rPr lang="en-US" sz="2400" dirty="0"/>
              <a:t> </a:t>
            </a:r>
            <a:r>
              <a:rPr lang="en-US" sz="2400" dirty="0" err="1"/>
              <a:t>hali</a:t>
            </a:r>
            <a:r>
              <a:rPr lang="en-US" sz="2400" dirty="0"/>
              <a:t> </a:t>
            </a:r>
            <a:r>
              <a:rPr lang="en-US" sz="2400" dirty="0" err="1"/>
              <a:t>tugallanmagan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tug'ilish</a:t>
            </a:r>
            <a:r>
              <a:rPr lang="en-US" sz="2400" dirty="0"/>
              <a:t> </a:t>
            </a:r>
            <a:r>
              <a:rPr lang="en-US" sz="2400" dirty="0" err="1"/>
              <a:t>darajasi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bo'lib</a:t>
            </a:r>
            <a:r>
              <a:rPr lang="en-US" sz="2400" dirty="0"/>
              <a:t>,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asosan</a:t>
            </a:r>
            <a:r>
              <a:rPr lang="en-US" sz="2400" dirty="0"/>
              <a:t> </a:t>
            </a:r>
            <a:r>
              <a:rPr lang="en-US" sz="2400" dirty="0" err="1"/>
              <a:t>aholining</a:t>
            </a:r>
            <a:r>
              <a:rPr lang="en-US" sz="2400" dirty="0"/>
              <a:t> </a:t>
            </a:r>
            <a:r>
              <a:rPr lang="en-US" sz="2400" dirty="0" err="1"/>
              <a:t>o'sish</a:t>
            </a:r>
            <a:r>
              <a:rPr lang="en-US" sz="2400" dirty="0"/>
              <a:t> </a:t>
            </a:r>
            <a:r>
              <a:rPr lang="en-US" sz="2400" dirty="0" err="1"/>
              <a:t>sur’atlarini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yo'l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mamlakat</a:t>
            </a:r>
            <a:r>
              <a:rPr lang="en-US" sz="2400" dirty="0"/>
              <a:t> </a:t>
            </a:r>
            <a:r>
              <a:rPr lang="en-US" sz="2400" dirty="0" err="1"/>
              <a:t>iqtiso</a:t>
            </a:r>
            <a:r>
              <a:rPr lang="en-US" sz="2400" dirty="0"/>
              <a:t>- </a:t>
            </a:r>
            <a:r>
              <a:rPr lang="en-US" sz="2400" dirty="0" err="1"/>
              <a:t>diyoti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resurslariga</a:t>
            </a:r>
            <a:r>
              <a:rPr lang="en-US" sz="2400" dirty="0"/>
              <a:t> </a:t>
            </a:r>
            <a:r>
              <a:rPr lang="en-US" sz="2400" dirty="0" err="1"/>
              <a:t>bo'lgan</a:t>
            </a:r>
            <a:r>
              <a:rPr lang="en-US" sz="2400" dirty="0"/>
              <a:t> </a:t>
            </a:r>
            <a:r>
              <a:rPr lang="en-US" sz="2400" dirty="0" err="1"/>
              <a:t>demografik</a:t>
            </a:r>
            <a:r>
              <a:rPr lang="en-US" sz="2400" dirty="0"/>
              <a:t> </a:t>
            </a:r>
            <a:r>
              <a:rPr lang="en-US" sz="2400" dirty="0" err="1"/>
              <a:t>bosimii</a:t>
            </a:r>
            <a:r>
              <a:rPr lang="en-US" sz="2400" dirty="0"/>
              <a:t> </a:t>
            </a:r>
            <a:r>
              <a:rPr lang="en-US" sz="2400" dirty="0" err="1"/>
              <a:t>pasaytirish</a:t>
            </a:r>
            <a:r>
              <a:rPr lang="en-US" sz="2400" dirty="0"/>
              <a:t> </a:t>
            </a:r>
            <a:r>
              <a:rPr lang="en-US" sz="2400" dirty="0" err="1"/>
              <a:t>masalasi</a:t>
            </a:r>
            <a:r>
              <a:rPr lang="en-US" sz="2400" dirty="0"/>
              <a:t> </a:t>
            </a:r>
            <a:r>
              <a:rPr lang="en-US" sz="2400" dirty="0" err="1"/>
              <a:t>tashvishga</a:t>
            </a:r>
            <a:r>
              <a:rPr lang="en-US" sz="2400" dirty="0"/>
              <a:t> </a:t>
            </a:r>
            <a:r>
              <a:rPr lang="en-US" sz="2400" dirty="0" err="1"/>
              <a:t>soladi</a:t>
            </a:r>
            <a:r>
              <a:rPr lang="en-US" sz="2400" dirty="0"/>
              <a:t>. </a:t>
            </a:r>
            <a:r>
              <a:rPr lang="en-US" sz="2400" dirty="0" err="1"/>
              <a:t>Ushbu</a:t>
            </a:r>
            <a:r>
              <a:rPr lang="en-US" sz="2400" dirty="0"/>
              <a:t> </a:t>
            </a:r>
            <a:r>
              <a:rPr lang="en-US" sz="2400" dirty="0" err="1"/>
              <a:t>masalada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faol</a:t>
            </a:r>
            <a:r>
              <a:rPr lang="en-US" sz="2400" dirty="0"/>
              <a:t> </a:t>
            </a:r>
            <a:r>
              <a:rPr lang="en-US" sz="2400" dirty="0" err="1"/>
              <a:t>pozitsiyani</a:t>
            </a:r>
            <a:r>
              <a:rPr lang="en-US" sz="2400" dirty="0"/>
              <a:t> </a:t>
            </a:r>
            <a:r>
              <a:rPr lang="en-US" sz="2400" dirty="0" err="1"/>
              <a:t>aholisi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</a:t>
            </a:r>
            <a:r>
              <a:rPr lang="en-US" sz="2400" dirty="0" err="1"/>
              <a:t>jihatidan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ko'p</a:t>
            </a:r>
            <a:r>
              <a:rPr lang="en-US" sz="2400" dirty="0"/>
              <a:t> </a:t>
            </a:r>
            <a:r>
              <a:rPr lang="en-US" sz="2400" dirty="0" err="1"/>
              <a:t>hisoblangan</a:t>
            </a:r>
            <a:r>
              <a:rPr lang="en-US" sz="2400" dirty="0"/>
              <a:t> </a:t>
            </a:r>
            <a:r>
              <a:rPr lang="en-US" sz="2400" dirty="0" err="1"/>
              <a:t>Xitoy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Hindiston</a:t>
            </a:r>
            <a:r>
              <a:rPr lang="en-US" sz="2400" dirty="0"/>
              <a:t> </a:t>
            </a:r>
            <a:r>
              <a:rPr lang="en-US" sz="2400" dirty="0" err="1"/>
              <a:t>mamlakatlari</a:t>
            </a:r>
            <a:r>
              <a:rPr lang="en-US" sz="2400" dirty="0"/>
              <a:t> </a:t>
            </a:r>
            <a:r>
              <a:rPr lang="en-US" sz="2400" dirty="0" err="1"/>
              <a:t>egallaydi</a:t>
            </a:r>
            <a:r>
              <a:rPr lang="en-US" sz="2400" dirty="0"/>
              <a:t>. Bu </a:t>
            </a:r>
            <a:r>
              <a:rPr lang="en-US" sz="2400" dirty="0" err="1"/>
              <a:t>mamlakatlar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, </a:t>
            </a:r>
            <a:r>
              <a:rPr lang="en-US" sz="2400" dirty="0" err="1"/>
              <a:t>jumladan</a:t>
            </a:r>
            <a:r>
              <a:rPr lang="en-US" sz="2400" dirty="0"/>
              <a:t>, </a:t>
            </a:r>
            <a:r>
              <a:rPr lang="en-US" sz="2400" dirty="0" err="1"/>
              <a:t>regressiv</a:t>
            </a:r>
            <a:r>
              <a:rPr lang="en-US" sz="2400" dirty="0"/>
              <a:t> </a:t>
            </a:r>
            <a:r>
              <a:rPr lang="en-US" sz="2400" dirty="0" err="1"/>
              <a:t>chora-tadbirlarni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yo'li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aholini</a:t>
            </a:r>
            <a:r>
              <a:rPr lang="en-US" sz="2400" dirty="0"/>
              <a:t> </a:t>
            </a:r>
            <a:r>
              <a:rPr lang="en-US" sz="2400" dirty="0" err="1"/>
              <a:t>keskin</a:t>
            </a:r>
            <a:r>
              <a:rPr lang="en-US" sz="2400" dirty="0"/>
              <a:t> </a:t>
            </a:r>
            <a:r>
              <a:rPr lang="en-US" sz="2400" dirty="0" err="1"/>
              <a:t>o'sishini</a:t>
            </a:r>
            <a:r>
              <a:rPr lang="en-US" sz="2400" dirty="0"/>
              <a:t> </a:t>
            </a:r>
            <a:r>
              <a:rPr lang="en-US" sz="2400" dirty="0" err="1"/>
              <a:t>to'xtatishga</a:t>
            </a:r>
            <a:r>
              <a:rPr lang="en-US" sz="2400" dirty="0"/>
              <a:t> </a:t>
            </a:r>
            <a:r>
              <a:rPr lang="en-US" sz="2400" dirty="0" err="1"/>
              <a:t>urinmoqdalar</a:t>
            </a:r>
            <a:r>
              <a:rPr lang="en-US" sz="2400" dirty="0"/>
              <a:t>.</a:t>
            </a:r>
            <a:r>
              <a:rPr lang="ru-RU" sz="2400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539750" y="2011363"/>
            <a:ext cx="7239000" cy="4846637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4579" name="Picture 4" descr="images (23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4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1835695" y="1663691"/>
            <a:ext cx="667965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sz="1800" dirty="0"/>
              <a:t> </a:t>
            </a:r>
            <a:r>
              <a:rPr lang="en-US" sz="1800" dirty="0" err="1"/>
              <a:t>Ikkinchi</a:t>
            </a:r>
            <a:r>
              <a:rPr lang="en-US" sz="1800" dirty="0"/>
              <a:t> </a:t>
            </a:r>
            <a:r>
              <a:rPr lang="en-US" sz="1800" dirty="0" err="1"/>
              <a:t>gunihga</a:t>
            </a:r>
            <a:r>
              <a:rPr lang="en-US" sz="1800" dirty="0"/>
              <a:t> </a:t>
            </a:r>
            <a:r>
              <a:rPr lang="en-US" sz="1800" dirty="0" err="1"/>
              <a:t>esa</a:t>
            </a:r>
            <a:r>
              <a:rPr lang="en-US" sz="1800" dirty="0"/>
              <a:t> </a:t>
            </a:r>
            <a:r>
              <a:rPr lang="en-US" sz="1800" dirty="0" err="1"/>
              <a:t>sanoati</a:t>
            </a:r>
            <a:r>
              <a:rPr lang="en-US" sz="1800" dirty="0"/>
              <a:t> </a:t>
            </a:r>
            <a:r>
              <a:rPr lang="en-US" sz="1800" dirty="0" err="1"/>
              <a:t>yuksak</a:t>
            </a:r>
            <a:r>
              <a:rPr lang="en-US" sz="1800" dirty="0"/>
              <a:t> </a:t>
            </a:r>
            <a:r>
              <a:rPr lang="en-US" sz="1800" dirty="0" err="1"/>
              <a:t>darajada</a:t>
            </a:r>
            <a:r>
              <a:rPr lang="en-US" sz="1800" dirty="0"/>
              <a:t> </a:t>
            </a:r>
            <a:r>
              <a:rPr lang="en-US" sz="1800" dirty="0" err="1"/>
              <a:t>rivojlangan</a:t>
            </a:r>
            <a:r>
              <a:rPr lang="en-US" sz="1800" dirty="0"/>
              <a:t> </a:t>
            </a:r>
            <a:r>
              <a:rPr lang="en-US" sz="1800" dirty="0" err="1"/>
              <a:t>biroq</a:t>
            </a:r>
            <a:r>
              <a:rPr lang="en-US" sz="1800" dirty="0"/>
              <a:t> </a:t>
            </a:r>
            <a:r>
              <a:rPr lang="en-US" sz="1800" dirty="0" err="1"/>
              <a:t>tug'ilish</a:t>
            </a:r>
            <a:r>
              <a:rPr lang="en-US" sz="1800" dirty="0"/>
              <a:t> </a:t>
            </a:r>
            <a:r>
              <a:rPr lang="en-US" sz="1800" dirty="0" err="1"/>
              <a:t>hatto</a:t>
            </a:r>
            <a:r>
              <a:rPr lang="en-US" sz="1800" dirty="0"/>
              <a:t> </a:t>
            </a:r>
            <a:r>
              <a:rPr lang="en-US" sz="1800" dirty="0" err="1"/>
              <a:t>avlodlar</a:t>
            </a:r>
            <a:r>
              <a:rPr lang="en-US" sz="1800" dirty="0"/>
              <a:t> </a:t>
            </a:r>
            <a:r>
              <a:rPr lang="en-US" sz="1800" dirty="0" err="1"/>
              <a:t>almashinuvini</a:t>
            </a:r>
            <a:r>
              <a:rPr lang="en-US" sz="1800" dirty="0"/>
              <a:t> ham </a:t>
            </a:r>
            <a:r>
              <a:rPr lang="en-US" sz="1800" dirty="0" err="1"/>
              <a:t>ta’minlab</a:t>
            </a:r>
            <a:r>
              <a:rPr lang="en-US" sz="1800" dirty="0"/>
              <a:t> </a:t>
            </a:r>
            <a:r>
              <a:rPr lang="en-US" sz="1800" dirty="0" err="1"/>
              <a:t>beraolmaydigan</a:t>
            </a:r>
            <a:r>
              <a:rPr lang="en-US" sz="1800" dirty="0"/>
              <a:t>, </a:t>
            </a:r>
            <a:r>
              <a:rPr lang="en-US" sz="1800" dirty="0" err="1"/>
              <a:t>ko'pincha</a:t>
            </a:r>
            <a:r>
              <a:rPr lang="en-US" sz="1800" dirty="0"/>
              <a:t> </a:t>
            </a:r>
            <a:r>
              <a:rPr lang="en-US" sz="1800" dirty="0" err="1"/>
              <a:t>depopulyatsiyaga</a:t>
            </a:r>
            <a:r>
              <a:rPr lang="en-US" sz="1800" dirty="0"/>
              <a:t> </a:t>
            </a:r>
            <a:r>
              <a:rPr lang="en-US" sz="1800" dirty="0" err="1"/>
              <a:t>olib</a:t>
            </a:r>
            <a:r>
              <a:rPr lang="en-US" sz="1800" dirty="0"/>
              <a:t> </a:t>
            </a:r>
            <a:r>
              <a:rPr lang="en-US" sz="1800" dirty="0" err="1"/>
              <a:t>keladigan</a:t>
            </a:r>
            <a:r>
              <a:rPr lang="en-US" sz="1800" dirty="0"/>
              <a:t> </a:t>
            </a:r>
            <a:r>
              <a:rPr lang="en-US" sz="1800" dirty="0" err="1"/>
              <a:t>darajada</a:t>
            </a:r>
            <a:r>
              <a:rPr lang="en-US" sz="1800" dirty="0"/>
              <a:t> past </a:t>
            </a:r>
            <a:r>
              <a:rPr lang="en-US" sz="1800" dirty="0" err="1"/>
              <a:t>bo'lgan</a:t>
            </a:r>
            <a:r>
              <a:rPr lang="en-US" sz="1800" dirty="0"/>
              <a:t> </a:t>
            </a:r>
            <a:r>
              <a:rPr lang="en-US" sz="1800" dirty="0" err="1"/>
              <a:t>mamlakatlar</a:t>
            </a:r>
            <a:r>
              <a:rPr lang="en-US" sz="1800" dirty="0"/>
              <a:t> </a:t>
            </a:r>
            <a:r>
              <a:rPr lang="en-US" sz="1800" dirty="0" err="1"/>
              <a:t>kiradi</a:t>
            </a:r>
            <a:r>
              <a:rPr lang="en-US" sz="1800" dirty="0"/>
              <a:t>. Bu </a:t>
            </a:r>
            <a:r>
              <a:rPr lang="en-US" sz="1800" dirty="0" err="1"/>
              <a:t>mamlakatlarning</a:t>
            </a:r>
            <a:r>
              <a:rPr lang="en-US" sz="1800" dirty="0"/>
              <a:t> </a:t>
            </a:r>
            <a:r>
              <a:rPr lang="en-US" sz="1800" dirty="0" err="1"/>
              <a:t>barchasi</a:t>
            </a:r>
            <a:r>
              <a:rPr lang="en-US" sz="1800" dirty="0"/>
              <a:t> ham </a:t>
            </a:r>
            <a:r>
              <a:rPr lang="en-US" sz="1800" dirty="0" err="1"/>
              <a:t>depopulyatsiya</a:t>
            </a:r>
            <a:r>
              <a:rPr lang="en-US" sz="1800" dirty="0"/>
              <a:t> </a:t>
            </a:r>
            <a:r>
              <a:rPr lang="en-US" sz="1800" dirty="0" err="1"/>
              <a:t>muammosining</a:t>
            </a:r>
            <a:r>
              <a:rPr lang="en-US" sz="1800" dirty="0"/>
              <a:t> </a:t>
            </a:r>
            <a:r>
              <a:rPr lang="en-US" sz="1800" dirty="0" err="1"/>
              <a:t>kelib</a:t>
            </a:r>
            <a:r>
              <a:rPr lang="en-US" sz="1800" dirty="0"/>
              <a:t> </a:t>
            </a:r>
            <a:r>
              <a:rPr lang="en-US" sz="1800" dirty="0" err="1"/>
              <a:t>chiqish</a:t>
            </a:r>
            <a:r>
              <a:rPr lang="en-US" sz="1800" dirty="0"/>
              <a:t> </a:t>
            </a:r>
            <a:r>
              <a:rPr lang="en-US" sz="1800" dirty="0" err="1"/>
              <a:t>vaqti</a:t>
            </a:r>
            <a:r>
              <a:rPr lang="en-US" sz="1800" dirty="0"/>
              <a:t>, </a:t>
            </a:r>
            <a:r>
              <a:rPr lang="en-US" sz="1800" dirty="0" err="1"/>
              <a:t>uning</a:t>
            </a:r>
            <a:r>
              <a:rPr lang="en-US" sz="1800" dirty="0"/>
              <a:t> </a:t>
            </a:r>
            <a:r>
              <a:rPr lang="en-US" sz="1800" dirty="0" err="1"/>
              <a:t>davomiyligi</a:t>
            </a:r>
            <a:r>
              <a:rPr lang="en-US" sz="1800" dirty="0"/>
              <a:t>, </a:t>
            </a:r>
            <a:r>
              <a:rPr lang="en-US" sz="1800" dirty="0" err="1"/>
              <a:t>tarixiy</a:t>
            </a:r>
            <a:r>
              <a:rPr lang="en-US" sz="1800" dirty="0"/>
              <a:t>, </a:t>
            </a:r>
            <a:r>
              <a:rPr lang="en-US" sz="1800" dirty="0" err="1"/>
              <a:t>iqtisodiy</a:t>
            </a:r>
            <a:r>
              <a:rPr lang="en-US" sz="1800" dirty="0"/>
              <a:t>, </a:t>
            </a:r>
            <a:r>
              <a:rPr lang="en-US" sz="1800" dirty="0" err="1"/>
              <a:t>siyosiy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boshqa</a:t>
            </a:r>
            <a:r>
              <a:rPr lang="en-US" sz="1800" dirty="0"/>
              <a:t> ^</a:t>
            </a:r>
            <a:r>
              <a:rPr lang="en-US" sz="1800" dirty="0" err="1"/>
              <a:t>abablariga</a:t>
            </a:r>
            <a:r>
              <a:rPr lang="en-US" sz="1800" dirty="0"/>
              <a:t> </a:t>
            </a:r>
            <a:r>
              <a:rPr lang="en-US" sz="1800" dirty="0" err="1"/>
              <a:t>ko'ra</a:t>
            </a:r>
            <a:r>
              <a:rPr lang="en-US" sz="1800" dirty="0"/>
              <a:t> </a:t>
            </a:r>
            <a:r>
              <a:rPr lang="en-US" sz="1800" dirty="0" err="1"/>
              <a:t>bir-biridan</a:t>
            </a:r>
            <a:r>
              <a:rPr lang="en-US" sz="1800" dirty="0"/>
              <a:t> </a:t>
            </a:r>
            <a:r>
              <a:rPr lang="en-US" sz="1800" dirty="0" err="1"/>
              <a:t>tubdan</a:t>
            </a:r>
            <a:r>
              <a:rPr lang="en-US" sz="1800" dirty="0"/>
              <a:t> </a:t>
            </a:r>
            <a:r>
              <a:rPr lang="en-US" sz="1800" dirty="0" err="1"/>
              <a:t>farq</a:t>
            </a:r>
            <a:r>
              <a:rPr lang="en-US" sz="1800" dirty="0"/>
              <a:t> </a:t>
            </a:r>
            <a:r>
              <a:rPr lang="en-US" sz="1800" dirty="0" err="1"/>
              <a:t>qiladi</a:t>
            </a:r>
            <a:r>
              <a:rPr lang="en-US" sz="1800" dirty="0"/>
              <a:t>. </a:t>
            </a:r>
            <a:r>
              <a:rPr lang="en-US" sz="1800" dirty="0" err="1"/>
              <a:t>Buning</a:t>
            </a:r>
            <a:r>
              <a:rPr lang="en-US" sz="1800" dirty="0"/>
              <a:t> </a:t>
            </a:r>
            <a:r>
              <a:rPr lang="en-US" sz="1800" dirty="0" err="1"/>
              <a:t>hisobiga</a:t>
            </a:r>
            <a:r>
              <a:rPr lang="en-US" sz="1800" dirty="0"/>
              <a:t> </a:t>
            </a:r>
            <a:r>
              <a:rPr lang="en-US" sz="1800" dirty="0" err="1"/>
              <a:t>bu</a:t>
            </a:r>
            <a:r>
              <a:rPr lang="en-US" sz="1800" dirty="0"/>
              <a:t> </a:t>
            </a:r>
            <a:r>
              <a:rPr lang="en-US" sz="1800" dirty="0" err="1"/>
              <a:t>mamlakatlarda</a:t>
            </a:r>
            <a:r>
              <a:rPr lang="en-US" sz="1800" dirty="0"/>
              <a:t> </a:t>
            </a:r>
            <a:r>
              <a:rPr lang="en-US" sz="1800" dirty="0" err="1"/>
              <a:t>qator</a:t>
            </a:r>
            <a:r>
              <a:rPr lang="en-US" sz="1800" dirty="0"/>
              <a:t> </a:t>
            </a:r>
            <a:r>
              <a:rPr lang="en-US" sz="1800" dirty="0" err="1"/>
              <a:t>muhim</a:t>
            </a:r>
            <a:r>
              <a:rPr lang="en-US" sz="1800" dirty="0"/>
              <a:t> </a:t>
            </a:r>
            <a:r>
              <a:rPr lang="en-US" sz="1800" dirty="0" err="1"/>
              <a:t>masalalar</a:t>
            </a:r>
            <a:r>
              <a:rPr lang="en-US" sz="1800" dirty="0"/>
              <a:t> </a:t>
            </a:r>
            <a:r>
              <a:rPr lang="en-US" sz="1800" dirty="0" err="1"/>
              <a:t>bo'yicha</a:t>
            </a:r>
            <a:r>
              <a:rPr lang="en-US" sz="1800" dirty="0"/>
              <a:t> </a:t>
            </a:r>
            <a:r>
              <a:rPr lang="en-US" sz="1800" dirty="0" err="1"/>
              <a:t>yaqqol</a:t>
            </a:r>
            <a:r>
              <a:rPr lang="en-US" sz="1800" dirty="0"/>
              <a:t> </a:t>
            </a:r>
            <a:r>
              <a:rPr lang="en-US" sz="1800" dirty="0" err="1"/>
              <a:t>differentsiatsiya</a:t>
            </a:r>
            <a:r>
              <a:rPr lang="en-US" sz="1800" dirty="0"/>
              <a:t> </a:t>
            </a:r>
            <a:r>
              <a:rPr lang="en-US" sz="1800" dirty="0" err="1"/>
              <a:t>namoyon</a:t>
            </a:r>
            <a:r>
              <a:rPr lang="en-US" sz="1800" dirty="0"/>
              <a:t> </a:t>
            </a:r>
            <a:r>
              <a:rPr lang="en-US" sz="1800" dirty="0" err="1"/>
              <a:t>bo'ladi</a:t>
            </a:r>
            <a:r>
              <a:rPr lang="en-US" sz="1800" dirty="0"/>
              <a:t>. </a:t>
            </a:r>
            <a:r>
              <a:rPr lang="en-US" sz="1800" dirty="0" err="1"/>
              <a:t>Tug‘ilish</a:t>
            </a:r>
            <a:r>
              <a:rPr lang="en-US" sz="1800" dirty="0"/>
              <a:t> </a:t>
            </a:r>
            <a:r>
              <a:rPr lang="en-US" sz="1800" dirty="0" err="1"/>
              <a:t>darajasi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tipi </a:t>
            </a:r>
            <a:r>
              <a:rPr lang="en-US" sz="1800" dirty="0" err="1"/>
              <a:t>o'xshash</a:t>
            </a:r>
            <a:r>
              <a:rPr lang="en-US" sz="1800" dirty="0"/>
              <a:t> </a:t>
            </a:r>
            <a:r>
              <a:rPr lang="en-US" sz="1800" dirty="0" err="1"/>
              <a:t>bo'lgan</a:t>
            </a:r>
            <a:r>
              <a:rPr lang="en-US" sz="1800" dirty="0"/>
              <a:t> </a:t>
            </a:r>
            <a:r>
              <a:rPr lang="en-US" sz="1800" dirty="0" err="1"/>
              <a:t>mamlakatlarda</a:t>
            </a:r>
            <a:r>
              <a:rPr lang="en-US" sz="1800" dirty="0"/>
              <a:t> </a:t>
            </a:r>
            <a:r>
              <a:rPr lang="en-US" sz="1800" dirty="0" err="1"/>
              <a:t>demografik</a:t>
            </a:r>
            <a:r>
              <a:rPr lang="en-US" sz="1800" dirty="0"/>
              <a:t> </a:t>
            </a:r>
            <a:r>
              <a:rPr lang="en-US" sz="1800" dirty="0" err="1"/>
              <a:t>siyosatni</a:t>
            </a:r>
            <a:r>
              <a:rPr lang="en-US" sz="1800" dirty="0"/>
              <a:t> </a:t>
            </a:r>
            <a:r>
              <a:rPr lang="en-US" sz="1800" dirty="0" err="1"/>
              <a:t>o'tkazish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</a:t>
            </a:r>
            <a:r>
              <a:rPr lang="en-US" sz="1800" dirty="0" err="1"/>
              <a:t>aksincha</a:t>
            </a:r>
            <a:r>
              <a:rPr lang="en-US" sz="1800" dirty="0"/>
              <a:t>, </a:t>
            </a:r>
            <a:r>
              <a:rPr lang="en-US" sz="1800" dirty="0" err="1"/>
              <a:t>uni</a:t>
            </a:r>
            <a:r>
              <a:rPr lang="en-US" sz="1800" dirty="0"/>
              <a:t> rad </a:t>
            </a:r>
            <a:r>
              <a:rPr lang="en-US" sz="1800" dirty="0" err="1"/>
              <a:t>etish</a:t>
            </a:r>
            <a:r>
              <a:rPr lang="en-US" sz="1800" dirty="0"/>
              <a:t> </a:t>
            </a:r>
            <a:r>
              <a:rPr lang="en-US" sz="1800" dirty="0" err="1"/>
              <a:t>haqida</a:t>
            </a:r>
            <a:r>
              <a:rPr lang="en-US" sz="1800" dirty="0"/>
              <a:t> </a:t>
            </a:r>
            <a:r>
              <a:rPr lang="en-US" sz="1800" dirty="0" err="1"/>
              <a:t>qaror</a:t>
            </a:r>
            <a:r>
              <a:rPr lang="en-US" sz="1800" dirty="0"/>
              <a:t> </a:t>
            </a:r>
            <a:r>
              <a:rPr lang="en-US" sz="1800" dirty="0" err="1"/>
              <a:t>qabul</a:t>
            </a:r>
            <a:r>
              <a:rPr lang="en-US" sz="1800" dirty="0"/>
              <a:t> </a:t>
            </a:r>
            <a:r>
              <a:rPr lang="en-US" sz="1800" dirty="0" err="1"/>
              <a:t>qilinishining</a:t>
            </a:r>
            <a:r>
              <a:rPr lang="en-US" sz="1800" dirty="0"/>
              <a:t> </a:t>
            </a:r>
            <a:r>
              <a:rPr lang="en-US" sz="1800" dirty="0" err="1"/>
              <a:t>sabablari</a:t>
            </a:r>
            <a:r>
              <a:rPr lang="en-US" sz="1800" dirty="0"/>
              <a:t> </a:t>
            </a:r>
            <a:r>
              <a:rPr lang="en-US" sz="1800" dirty="0" err="1"/>
              <a:t>orasidan</a:t>
            </a:r>
            <a:r>
              <a:rPr lang="en-US" sz="1800" dirty="0"/>
              <a:t> </a:t>
            </a:r>
            <a:r>
              <a:rPr lang="en-US" sz="1800" dirty="0" err="1"/>
              <a:t>quyidagilarni</a:t>
            </a:r>
            <a:r>
              <a:rPr lang="en-US" sz="1800" dirty="0"/>
              <a:t> </a:t>
            </a:r>
            <a:r>
              <a:rPr lang="en-US" sz="1800" dirty="0" err="1"/>
              <a:t>ajratish</a:t>
            </a:r>
            <a:r>
              <a:rPr lang="en-US" sz="1800" dirty="0"/>
              <a:t> </a:t>
            </a:r>
            <a:r>
              <a:rPr lang="en-US" sz="1800" dirty="0" err="1" smtClean="0"/>
              <a:t>mumkin</a:t>
            </a:r>
            <a:endParaRPr lang="ru-RU" sz="18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1" name="Rectangle 21"/>
          <p:cNvSpPr>
            <a:spLocks noGrp="1"/>
          </p:cNvSpPr>
          <p:nvPr>
            <p:ph type="title"/>
          </p:nvPr>
        </p:nvSpPr>
        <p:spPr bwMode="auto">
          <a:noFill/>
        </p:spPr>
        <p:txBody>
          <a:bodyPr wrap="square" numCol="1" compatLnSpc="1">
            <a:prstTxWarp prst="textNoShape">
              <a:avLst/>
            </a:prstTxWarp>
          </a:bodyPr>
          <a:lstStyle/>
          <a:p>
            <a:endParaRPr lang="ru-RU" cap="none" smtClean="0">
              <a:ln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25622" name="Rectangle 22"/>
          <p:cNvSpPr>
            <a:spLocks noGrp="1"/>
          </p:cNvSpPr>
          <p:nvPr>
            <p:ph idx="1"/>
          </p:nvPr>
        </p:nvSpPr>
        <p:spPr>
          <a:xfrm>
            <a:off x="457200" y="1609725"/>
            <a:ext cx="3543300" cy="4846638"/>
          </a:xfrm>
        </p:spPr>
        <p:txBody>
          <a:bodyPr/>
          <a:lstStyle/>
          <a:p>
            <a:endParaRPr lang="ru-RU" sz="2200" smtClean="0"/>
          </a:p>
        </p:txBody>
      </p:sp>
      <p:pic>
        <p:nvPicPr>
          <p:cNvPr id="25603" name="Picture 4" descr="images (25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AutoShape 5"/>
          <p:cNvSpPr>
            <a:spLocks noChangeArrowheads="1"/>
          </p:cNvSpPr>
          <p:nvPr/>
        </p:nvSpPr>
        <p:spPr bwMode="auto">
          <a:xfrm>
            <a:off x="0" y="0"/>
            <a:ext cx="9144000" cy="2205038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 marL="381000" indent="-381000"/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mamlakatlardagi</a:t>
            </a:r>
            <a:r>
              <a:rPr lang="en-US" dirty="0"/>
              <a:t> </a:t>
            </a:r>
            <a:r>
              <a:rPr lang="en-US" dirty="0" err="1"/>
              <a:t>farzandli</a:t>
            </a:r>
            <a:r>
              <a:rPr lang="en-US" dirty="0"/>
              <a:t> </a:t>
            </a:r>
            <a:r>
              <a:rPr lang="en-US" dirty="0" err="1"/>
              <a:t>oilalarga</a:t>
            </a:r>
            <a:r>
              <a:rPr lang="en-US" dirty="0"/>
              <a:t> </a:t>
            </a:r>
            <a:r>
              <a:rPr lang="en-US" dirty="0" err="1"/>
              <a:t>beriladigan</a:t>
            </a:r>
            <a:r>
              <a:rPr lang="en-US" dirty="0"/>
              <a:t> </a:t>
            </a:r>
            <a:r>
              <a:rPr lang="en-US" dirty="0" err="1"/>
              <a:t>yordam</a:t>
            </a:r>
            <a:r>
              <a:rPr lang="en-US" dirty="0"/>
              <a:t> </a:t>
            </a:r>
            <a:r>
              <a:rPr lang="en-US" dirty="0" err="1" smtClean="0"/>
              <a:t>choralarini</a:t>
            </a:r>
            <a:endParaRPr lang="en-US" dirty="0" smtClean="0"/>
          </a:p>
          <a:p>
            <a:pPr marL="381000" indent="-381000"/>
            <a:r>
              <a:rPr lang="en-US" dirty="0" smtClean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,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to'rt</a:t>
            </a:r>
            <a:r>
              <a:rPr lang="en-US" dirty="0"/>
              <a:t> </a:t>
            </a:r>
            <a:r>
              <a:rPr lang="en-US" dirty="0" err="1"/>
              <a:t>guruhga</a:t>
            </a:r>
            <a:r>
              <a:rPr lang="en-US" dirty="0"/>
              <a:t> </a:t>
            </a:r>
            <a:r>
              <a:rPr lang="en-US" dirty="0" err="1"/>
              <a:t>ajratish</a:t>
            </a:r>
            <a:r>
              <a:rPr lang="en-US" dirty="0"/>
              <a:t> </a:t>
            </a:r>
            <a:r>
              <a:rPr lang="en-US" dirty="0" err="1"/>
              <a:t>imkonini</a:t>
            </a:r>
            <a:r>
              <a:rPr lang="en-US" dirty="0"/>
              <a:t> </a:t>
            </a:r>
            <a:r>
              <a:rPr lang="en-US" dirty="0" err="1"/>
              <a:t>beradi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25625" name="AutoShape 25"/>
          <p:cNvSpPr>
            <a:spLocks noChangeArrowheads="1"/>
          </p:cNvSpPr>
          <p:nvPr/>
        </p:nvSpPr>
        <p:spPr bwMode="auto">
          <a:xfrm>
            <a:off x="250825" y="1772971"/>
            <a:ext cx="8497888" cy="1728787"/>
          </a:xfrm>
          <a:prstGeom prst="rightArrow">
            <a:avLst>
              <a:gd name="adj1" fmla="val 50000"/>
              <a:gd name="adj2" fmla="val 122888"/>
            </a:avLst>
          </a:prstGeom>
          <a:solidFill>
            <a:schemeClr val="accent1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/>
              <a:t>1.	</a:t>
            </a:r>
            <a:r>
              <a:rPr lang="en-US" sz="2800" dirty="0" err="1"/>
              <a:t>Qonuniy</a:t>
            </a:r>
            <a:r>
              <a:rPr lang="en-US" sz="2800" dirty="0"/>
              <a:t> </a:t>
            </a:r>
            <a:r>
              <a:rPr lang="en-US" sz="2800" dirty="0" err="1"/>
              <a:t>choralar</a:t>
            </a:r>
            <a:r>
              <a:rPr lang="en-US" sz="2800" dirty="0"/>
              <a:t>;</a:t>
            </a:r>
            <a:endParaRPr lang="ru-RU" sz="2800" dirty="0"/>
          </a:p>
        </p:txBody>
      </p:sp>
      <p:sp>
        <p:nvSpPr>
          <p:cNvPr id="25626" name="AutoShape 26"/>
          <p:cNvSpPr>
            <a:spLocks noChangeArrowheads="1"/>
          </p:cNvSpPr>
          <p:nvPr/>
        </p:nvSpPr>
        <p:spPr bwMode="auto">
          <a:xfrm>
            <a:off x="287337" y="2645896"/>
            <a:ext cx="8461376" cy="2188211"/>
          </a:xfrm>
          <a:prstGeom prst="rightArrow">
            <a:avLst>
              <a:gd name="adj1" fmla="val 50000"/>
              <a:gd name="adj2" fmla="val 84273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228600" indent="-228600" algn="ctr">
              <a:buAutoNum type="arabicPeriod" startAt="2"/>
            </a:pPr>
            <a:r>
              <a:rPr lang="en-US" sz="1800" dirty="0" err="1" smtClean="0"/>
              <a:t>Farzandli</a:t>
            </a:r>
            <a:r>
              <a:rPr lang="en-US" sz="1800" dirty="0" smtClean="0"/>
              <a:t> </a:t>
            </a:r>
            <a:r>
              <a:rPr lang="en-US" sz="1800" dirty="0" err="1"/>
              <a:t>oilalardagi</a:t>
            </a:r>
            <a:r>
              <a:rPr lang="en-US" sz="1800" dirty="0"/>
              <a:t> </a:t>
            </a:r>
            <a:r>
              <a:rPr lang="en-US" sz="1800" dirty="0" err="1"/>
              <a:t>moddiy</a:t>
            </a:r>
            <a:r>
              <a:rPr lang="en-US" sz="1800" dirty="0"/>
              <a:t> </a:t>
            </a:r>
            <a:r>
              <a:rPr lang="en-US" sz="1800" dirty="0" err="1"/>
              <a:t>qiyinchiliklarni</a:t>
            </a:r>
            <a:r>
              <a:rPr lang="en-US" sz="1800" dirty="0"/>
              <a:t> </a:t>
            </a:r>
            <a:r>
              <a:rPr lang="en-US" sz="1800" dirty="0" err="1"/>
              <a:t>kamaytirishga</a:t>
            </a:r>
            <a:r>
              <a:rPr lang="en-US" sz="1800" dirty="0"/>
              <a:t> </a:t>
            </a:r>
            <a:r>
              <a:rPr lang="en-US" sz="1800" dirty="0" err="1" smtClean="0"/>
              <a:t>va</a:t>
            </a:r>
            <a:endParaRPr lang="en-US" sz="1800" dirty="0" smtClean="0"/>
          </a:p>
          <a:p>
            <a:pPr algn="ctr"/>
            <a:r>
              <a:rPr lang="en-US" sz="1800" dirty="0" smtClean="0"/>
              <a:t> </a:t>
            </a:r>
            <a:r>
              <a:rPr lang="en-US" sz="1800" dirty="0" err="1"/>
              <a:t>talab</a:t>
            </a:r>
            <a:r>
              <a:rPr lang="en-US" sz="1800" dirty="0"/>
              <a:t> </a:t>
            </a:r>
            <a:r>
              <a:rPr lang="en-US" sz="1800" dirty="0" err="1"/>
              <a:t>qilinayotgan</a:t>
            </a:r>
            <a:r>
              <a:rPr lang="en-US" sz="1800" dirty="0"/>
              <a:t> </a:t>
            </a:r>
            <a:r>
              <a:rPr lang="en-US" sz="1800" dirty="0" err="1" smtClean="0"/>
              <a:t>reproduktiv</a:t>
            </a:r>
            <a:r>
              <a:rPr lang="en-US" sz="1800" dirty="0" smtClean="0"/>
              <a:t> </a:t>
            </a:r>
            <a:r>
              <a:rPr lang="en-US" sz="1800" dirty="0" err="1"/>
              <a:t>xulq</a:t>
            </a:r>
            <a:r>
              <a:rPr lang="en-US" sz="1800" dirty="0"/>
              <a:t> </a:t>
            </a:r>
            <a:r>
              <a:rPr lang="en-US" sz="1800" dirty="0" err="1"/>
              <a:t>evaziga</a:t>
            </a:r>
            <a:r>
              <a:rPr lang="en-US" sz="1800" dirty="0"/>
              <a:t> </a:t>
            </a:r>
            <a:r>
              <a:rPr lang="en-US" sz="1800" dirty="0" err="1"/>
              <a:t>shakllangan</a:t>
            </a:r>
            <a:r>
              <a:rPr lang="en-US" sz="1800" dirty="0"/>
              <a:t> </a:t>
            </a:r>
            <a:endParaRPr lang="en-US" sz="1800" dirty="0" smtClean="0"/>
          </a:p>
          <a:p>
            <a:pPr algn="ctr"/>
            <a:r>
              <a:rPr lang="en-US" sz="1800" dirty="0" err="1" smtClean="0"/>
              <a:t>mukofotlarni</a:t>
            </a:r>
            <a:r>
              <a:rPr lang="en-US" sz="1800" dirty="0" smtClean="0"/>
              <a:t> </a:t>
            </a:r>
            <a:r>
              <a:rPr lang="en-US" sz="1800" dirty="0" err="1"/>
              <a:t>taqdim</a:t>
            </a:r>
            <a:r>
              <a:rPr lang="en-US" sz="1800" dirty="0"/>
              <a:t> </a:t>
            </a:r>
            <a:r>
              <a:rPr lang="en-US" sz="1800" dirty="0" err="1"/>
              <a:t>etishga</a:t>
            </a:r>
            <a:r>
              <a:rPr lang="en-US" sz="1800" dirty="0"/>
              <a:t> </a:t>
            </a:r>
            <a:r>
              <a:rPr lang="en-US" sz="1800" dirty="0" err="1"/>
              <a:t>qaratilgan</a:t>
            </a:r>
            <a:r>
              <a:rPr lang="en-US" sz="1800" dirty="0"/>
              <a:t> </a:t>
            </a:r>
            <a:r>
              <a:rPr lang="en-US" sz="1800" dirty="0" err="1"/>
              <a:t>iqtisodiy</a:t>
            </a:r>
            <a:r>
              <a:rPr lang="en-US" sz="1800" dirty="0"/>
              <a:t> </a:t>
            </a:r>
            <a:r>
              <a:rPr lang="en-US" sz="1800" dirty="0" err="1" smtClean="0"/>
              <a:t>choralar</a:t>
            </a:r>
            <a:r>
              <a:rPr lang="en-US" sz="1800" dirty="0"/>
              <a:t>;</a:t>
            </a:r>
            <a:endParaRPr lang="ru-RU" sz="1800" dirty="0"/>
          </a:p>
        </p:txBody>
      </p:sp>
      <p:sp>
        <p:nvSpPr>
          <p:cNvPr id="25627" name="AutoShape 27"/>
          <p:cNvSpPr>
            <a:spLocks noChangeArrowheads="1"/>
          </p:cNvSpPr>
          <p:nvPr/>
        </p:nvSpPr>
        <p:spPr bwMode="auto">
          <a:xfrm>
            <a:off x="323056" y="4109876"/>
            <a:ext cx="8497888" cy="1695415"/>
          </a:xfrm>
          <a:prstGeom prst="rightArrow">
            <a:avLst>
              <a:gd name="adj1" fmla="val 50000"/>
              <a:gd name="adj2" fmla="val 122888"/>
            </a:avLst>
          </a:prstGeom>
          <a:solidFill>
            <a:schemeClr val="accent4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457200" indent="-457200" algn="ctr">
              <a:buAutoNum type="arabicPeriod" startAt="3"/>
            </a:pPr>
            <a:r>
              <a:rPr lang="en-US" dirty="0" err="1" smtClean="0"/>
              <a:t>Ayollar</a:t>
            </a:r>
            <a:r>
              <a:rPr lang="en-US" dirty="0" smtClean="0"/>
              <a:t> </a:t>
            </a:r>
            <a:r>
              <a:rPr lang="en-US" dirty="0" err="1"/>
              <a:t>bandligi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onalikka</a:t>
            </a:r>
            <a:r>
              <a:rPr lang="en-US" dirty="0"/>
              <a:t> </a:t>
            </a:r>
            <a:r>
              <a:rPr lang="en-US" dirty="0" err="1"/>
              <a:t>xalaqit</a:t>
            </a:r>
            <a:r>
              <a:rPr lang="en-US" dirty="0"/>
              <a:t> </a:t>
            </a:r>
            <a:r>
              <a:rPr lang="en-US" dirty="0" err="1"/>
              <a:t>beruvchi</a:t>
            </a:r>
            <a:r>
              <a:rPr lang="en-US" dirty="0"/>
              <a:t> </a:t>
            </a:r>
            <a:r>
              <a:rPr lang="en-US" dirty="0" err="1"/>
              <a:t>qarama</a:t>
            </a:r>
            <a:r>
              <a:rPr lang="en-US" dirty="0"/>
              <a:t>- </a:t>
            </a:r>
            <a:r>
              <a:rPr lang="en-US" dirty="0" err="1" smtClean="0"/>
              <a:t>qarshiliklarni</a:t>
            </a:r>
            <a:endParaRPr lang="en-US" dirty="0" smtClean="0"/>
          </a:p>
          <a:p>
            <a:pPr algn="ctr"/>
            <a:r>
              <a:rPr lang="en-US" dirty="0" smtClean="0"/>
              <a:t> </a:t>
            </a:r>
            <a:r>
              <a:rPr lang="en-US" dirty="0" err="1"/>
              <a:t>yengishga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huquqiy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chora</a:t>
            </a:r>
            <a:r>
              <a:rPr lang="en-US" dirty="0"/>
              <a:t>- </a:t>
            </a:r>
            <a:r>
              <a:rPr lang="en-US" dirty="0" err="1"/>
              <a:t>tadbirlar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25628" name="AutoShape 28"/>
          <p:cNvSpPr>
            <a:spLocks noChangeArrowheads="1"/>
          </p:cNvSpPr>
          <p:nvPr/>
        </p:nvSpPr>
        <p:spPr bwMode="auto">
          <a:xfrm>
            <a:off x="323056" y="5266434"/>
            <a:ext cx="8570913" cy="1728787"/>
          </a:xfrm>
          <a:prstGeom prst="rightArrow">
            <a:avLst>
              <a:gd name="adj1" fmla="val 50000"/>
              <a:gd name="adj2" fmla="val 12394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457200" indent="-457200" algn="ctr">
              <a:buAutoNum type="arabicPeriod" startAt="4"/>
            </a:pP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/>
              <a:t>borilayotgan</a:t>
            </a:r>
            <a:r>
              <a:rPr lang="en-US" dirty="0"/>
              <a:t> </a:t>
            </a:r>
            <a:r>
              <a:rPr lang="en-US" dirty="0" err="1"/>
              <a:t>siyosat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 smtClean="0"/>
              <a:t>maqsadlarigajamoatchilik</a:t>
            </a:r>
            <a:endParaRPr lang="en-US" dirty="0" smtClean="0"/>
          </a:p>
          <a:p>
            <a:pPr algn="ctr"/>
            <a:r>
              <a:rPr lang="en-US" dirty="0" smtClean="0"/>
              <a:t> </a:t>
            </a:r>
            <a:r>
              <a:rPr lang="en-US" dirty="0" err="1"/>
              <a:t>fikrini</a:t>
            </a:r>
            <a:r>
              <a:rPr lang="en-US" dirty="0"/>
              <a:t> </a:t>
            </a:r>
            <a:r>
              <a:rPr lang="en-US" dirty="0" err="1"/>
              <a:t>shakllantirishga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ma’naviy-aihiy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choralari</a:t>
            </a:r>
            <a:r>
              <a:rPr lang="en-US" dirty="0"/>
              <a:t>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  <p:bldP spid="25625" grpId="0" animBg="1"/>
      <p:bldP spid="25626" grpId="0" animBg="1"/>
      <p:bldP spid="25627" grpId="0" animBg="1"/>
      <p:bldP spid="256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626" name="Объект 2"/>
          <p:cNvSpPr>
            <a:spLocks noGrp="1"/>
          </p:cNvSpPr>
          <p:nvPr>
            <p:ph idx="1"/>
          </p:nvPr>
        </p:nvSpPr>
        <p:spPr>
          <a:xfrm>
            <a:off x="468313" y="1628775"/>
            <a:ext cx="7239000" cy="4846638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6628" name="Picture 4" descr="images (28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539750" y="1301066"/>
            <a:ext cx="7956550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en-US" b="1" dirty="0" err="1">
                <a:solidFill>
                  <a:schemeClr val="bg1"/>
                </a:solidFill>
              </a:rPr>
              <a:t>Qonuniy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chora-tadbirlar</a:t>
            </a:r>
            <a:r>
              <a:rPr lang="en-US" dirty="0">
                <a:solidFill>
                  <a:schemeClr val="bg1"/>
                </a:solidFill>
              </a:rPr>
              <a:t>. </a:t>
            </a:r>
            <a:r>
              <a:rPr lang="en-US" dirty="0" err="1">
                <a:solidFill>
                  <a:schemeClr val="bg1"/>
                </a:solidFill>
              </a:rPr>
              <a:t>Tug'ilishni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tartibga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solishning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huquqiy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sohasiga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quyidagi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masalalar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kiradi</a:t>
            </a:r>
            <a:r>
              <a:rPr lang="en-US" dirty="0">
                <a:solidFill>
                  <a:schemeClr val="bg1"/>
                </a:solidFill>
              </a:rPr>
              <a:t>:</a:t>
            </a:r>
            <a:endParaRPr lang="ru-RU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•	</a:t>
            </a:r>
            <a:r>
              <a:rPr lang="en-US" dirty="0" err="1">
                <a:solidFill>
                  <a:schemeClr val="bg1"/>
                </a:solidFill>
              </a:rPr>
              <a:t>nikohga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kirishning</a:t>
            </a:r>
            <a:r>
              <a:rPr lang="en-US" dirty="0">
                <a:solidFill>
                  <a:schemeClr val="bg1"/>
                </a:solidFill>
              </a:rPr>
              <a:t> minimal </a:t>
            </a:r>
            <a:r>
              <a:rPr lang="en-US" dirty="0" err="1">
                <a:solidFill>
                  <a:schemeClr val="bg1"/>
                </a:solidFill>
              </a:rPr>
              <a:t>yoshini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belgilashdagi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nikoh-oilaviy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huquq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ajralish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huquqi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nikohda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nikoh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bekor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qilingandan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so'ng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tug'ilgan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farzandlar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uchun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ota-onalarning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mas’ulligi</a:t>
            </a:r>
            <a:r>
              <a:rPr lang="en-US" dirty="0">
                <a:solidFill>
                  <a:schemeClr val="bg1"/>
                </a:solidFill>
              </a:rPr>
              <a:t>;</a:t>
            </a:r>
            <a:endParaRPr lang="ru-RU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•	abort, </a:t>
            </a:r>
            <a:r>
              <a:rPr lang="en-US" dirty="0" err="1">
                <a:solidFill>
                  <a:schemeClr val="bg1"/>
                </a:solidFill>
              </a:rPr>
              <a:t>kontratseptsiya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sterilizatsiyani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amalga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oshirish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huquqini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qonuniy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tartibga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solish</a:t>
            </a:r>
            <a:r>
              <a:rPr lang="en-US" dirty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  <a:p>
            <a:pPr algn="ctr"/>
            <a:r>
              <a:rPr lang="en-US" dirty="0" err="1">
                <a:solidFill>
                  <a:schemeClr val="bg1"/>
                </a:solidFill>
              </a:rPr>
              <a:t>Qonuniy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chora-tadbirlarni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mamlakatlararo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qiyoslash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juda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murakkab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sababi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huquqiy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sz="3200" dirty="0" err="1">
                <a:solidFill>
                  <a:schemeClr val="bg1"/>
                </a:solidFill>
              </a:rPr>
              <a:t>dalolatnoma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oila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kodeksi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va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shunga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o'xshash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qonun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hujjatlarini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qabul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qilish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yoki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bekor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qilinishi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aksariyat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mamlakatdagi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tarixiy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an’analar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diniy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qarashlar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milliy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mentalitet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shuningdek</a:t>
            </a:r>
            <a:r>
              <a:rPr lang="en-US" dirty="0">
                <a:solidFill>
                  <a:schemeClr val="bg1"/>
                </a:solidFill>
              </a:rPr>
              <a:t>, </a:t>
            </a:r>
            <a:r>
              <a:rPr lang="en-US" dirty="0" err="1">
                <a:solidFill>
                  <a:schemeClr val="bg1"/>
                </a:solidFill>
              </a:rPr>
              <a:t>o'tmishdagi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demografik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siyosat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tajribalari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natijalarining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tahlillari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asosida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amalga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oshiriladi</a:t>
            </a:r>
            <a:r>
              <a:rPr lang="en-US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461448"/>
          </a:xfrm>
        </p:spPr>
      </p:pic>
      <p:sp>
        <p:nvSpPr>
          <p:cNvPr id="4" name="Прямоугольник 3"/>
          <p:cNvSpPr/>
          <p:nvPr/>
        </p:nvSpPr>
        <p:spPr>
          <a:xfrm>
            <a:off x="179512" y="0"/>
            <a:ext cx="885698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0‘zbekistonda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nikohga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Yevropa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past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ayollar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17,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erkaklar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18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voyaga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etgandan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darhol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nikohlar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lang="en-US" baseline="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nikohga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minimal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reproduktiv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taqdiriga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o‘tkazadi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Abortlar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kontrasepsiya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stcrilizatsiya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masalasidagi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qonunchilik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tarixiy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masalada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ta’qiqlashdan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tortib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tolerantlikkacha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yo‘g‘i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sanoqli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mamlakatlargina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Irlandiya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Portugaliya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Malta)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abortlarning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legalizatsiyasiga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pozitsiyani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egallab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turibdi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0‘z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navbatida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qonunni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kuchaytirishga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urinishlar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jamoatchilik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fikrining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qat’iy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qarshiliga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duchor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bo'lmoqda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1" y="69655"/>
            <a:ext cx="9144000" cy="7101408"/>
          </a:xfrm>
        </p:spPr>
      </p:pic>
      <p:sp>
        <p:nvSpPr>
          <p:cNvPr id="5" name="Овал 4"/>
          <p:cNvSpPr/>
          <p:nvPr/>
        </p:nvSpPr>
        <p:spPr>
          <a:xfrm>
            <a:off x="31811" y="180008"/>
            <a:ext cx="9292717" cy="1246620"/>
          </a:xfrm>
          <a:prstGeom prst="ellipse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/>
              <a:t>Tug‘ilishni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rag‘batlantirishning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mamlakatlardagi</a:t>
            </a:r>
            <a:r>
              <a:rPr lang="en-US" dirty="0"/>
              <a:t> </a:t>
            </a:r>
            <a:r>
              <a:rPr lang="en-US" dirty="0" err="1"/>
              <a:t>tajribasi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keng</a:t>
            </a:r>
            <a:r>
              <a:rPr lang="en-US" dirty="0"/>
              <a:t> </a:t>
            </a:r>
            <a:r>
              <a:rPr lang="en-US" dirty="0" err="1"/>
              <a:t>tarqalgan</a:t>
            </a:r>
            <a:r>
              <a:rPr lang="en-US" dirty="0"/>
              <a:t> </a:t>
            </a:r>
            <a:r>
              <a:rPr lang="en-US" dirty="0" err="1"/>
              <a:t>yo‘nalishlar</a:t>
            </a:r>
            <a:r>
              <a:rPr lang="en-US" dirty="0"/>
              <a:t> </a:t>
            </a:r>
            <a:r>
              <a:rPr lang="en-US" dirty="0" err="1"/>
              <a:t>quyidagilardir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467545" y="1124743"/>
            <a:ext cx="8261478" cy="1583511"/>
          </a:xfrm>
          <a:prstGeom prst="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1.	</a:t>
            </a:r>
            <a:r>
              <a:rPr lang="en-US" dirty="0" err="1"/>
              <a:t>Farzandli</a:t>
            </a:r>
            <a:r>
              <a:rPr lang="en-US" dirty="0"/>
              <a:t> </a:t>
            </a:r>
            <a:r>
              <a:rPr lang="en-US" dirty="0" err="1"/>
              <a:t>oilalarga</a:t>
            </a:r>
            <a:r>
              <a:rPr lang="en-US" dirty="0"/>
              <a:t> </a:t>
            </a:r>
            <a:r>
              <a:rPr lang="en-US" dirty="0" err="1"/>
              <a:t>beriladigan</a:t>
            </a:r>
            <a:r>
              <a:rPr lang="en-US" dirty="0"/>
              <a:t> </a:t>
            </a:r>
            <a:r>
              <a:rPr lang="en-US" dirty="0" err="1"/>
              <a:t>nafaqalar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467545" y="1991472"/>
            <a:ext cx="8413878" cy="1755256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oyma-oy</a:t>
            </a:r>
            <a:r>
              <a:rPr lang="en-US" dirty="0"/>
              <a:t> </a:t>
            </a:r>
            <a:r>
              <a:rPr lang="en-US" dirty="0" err="1"/>
              <a:t>beriladigan</a:t>
            </a:r>
            <a:r>
              <a:rPr lang="en-US" dirty="0"/>
              <a:t> </a:t>
            </a:r>
            <a:r>
              <a:rPr lang="en-US" dirty="0" err="1"/>
              <a:t>nafaqa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oiladagi</a:t>
            </a:r>
            <a:r>
              <a:rPr lang="en-US" dirty="0"/>
              <a:t> </a:t>
            </a:r>
            <a:r>
              <a:rPr lang="en-US" dirty="0" err="1"/>
              <a:t>farzandlaming</a:t>
            </a:r>
            <a:r>
              <a:rPr lang="en-US" dirty="0"/>
              <a:t> </a:t>
            </a:r>
            <a:r>
              <a:rPr lang="en-US" dirty="0" err="1"/>
              <a:t>soni</a:t>
            </a:r>
            <a:r>
              <a:rPr lang="en-US" dirty="0"/>
              <a:t>, </a:t>
            </a:r>
            <a:r>
              <a:rPr lang="en-US" dirty="0" err="1"/>
              <a:t>tug‘ilish</a:t>
            </a:r>
            <a:r>
              <a:rPr lang="en-US" dirty="0"/>
              <a:t> </a:t>
            </a:r>
            <a:r>
              <a:rPr lang="en-US" dirty="0" err="1"/>
              <a:t>ketma-ketligi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oilaning</a:t>
            </a:r>
            <a:r>
              <a:rPr lang="en-US" dirty="0"/>
              <a:t> </a:t>
            </a:r>
            <a:r>
              <a:rPr lang="en-US" dirty="0" smtClean="0"/>
              <a:t>mummy </a:t>
            </a:r>
            <a:r>
              <a:rPr lang="en-US" dirty="0" err="1"/>
              <a:t>daromadiga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belgilanadigan</a:t>
            </a:r>
            <a:r>
              <a:rPr lang="en-US" dirty="0"/>
              <a:t> </a:t>
            </a:r>
            <a:r>
              <a:rPr lang="en-US" dirty="0" err="1"/>
              <a:t>nafaqa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467544" y="3029944"/>
            <a:ext cx="8496943" cy="1666193"/>
          </a:xfrm>
          <a:prstGeom prst="right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/>
              <a:t>•	farzand tug'ilishi munosabati bilan bir martalik beriladigan nafaqa;</a:t>
            </a: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467544" y="4068417"/>
            <a:ext cx="8683751" cy="1808854"/>
          </a:xfrm>
          <a:prstGeom prst="righ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homiladorlik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tug‘mqda</a:t>
            </a:r>
            <a:r>
              <a:rPr lang="en-US" dirty="0"/>
              <a:t> </a:t>
            </a:r>
            <a:r>
              <a:rPr lang="en-US" dirty="0" err="1"/>
              <a:t>qisman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to‘liq</a:t>
            </a:r>
            <a:r>
              <a:rPr lang="en-US" dirty="0"/>
              <a:t> </a:t>
            </a:r>
            <a:r>
              <a:rPr lang="en-US" dirty="0" err="1"/>
              <a:t>haq</a:t>
            </a:r>
            <a:r>
              <a:rPr lang="en-US" dirty="0"/>
              <a:t> </a:t>
            </a:r>
            <a:r>
              <a:rPr lang="en-US" dirty="0" err="1"/>
              <a:t>to‘lanadigan</a:t>
            </a:r>
            <a:r>
              <a:rPr lang="en-US" dirty="0"/>
              <a:t> </a:t>
            </a:r>
            <a:r>
              <a:rPr lang="en-US" dirty="0" err="1"/>
              <a:t>ta’til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13" name="Стрелка вправо 12"/>
          <p:cNvSpPr/>
          <p:nvPr/>
        </p:nvSpPr>
        <p:spPr>
          <a:xfrm>
            <a:off x="474258" y="5067184"/>
            <a:ext cx="8732782" cy="226355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homilador</a:t>
            </a:r>
            <a:r>
              <a:rPr lang="en-US" dirty="0"/>
              <a:t> </a:t>
            </a:r>
            <a:r>
              <a:rPr lang="en-US" dirty="0" err="1"/>
              <a:t>ayollar</a:t>
            </a:r>
            <a:r>
              <a:rPr lang="en-US" dirty="0"/>
              <a:t>, </a:t>
            </a:r>
            <a:r>
              <a:rPr lang="en-US" dirty="0" err="1"/>
              <a:t>tuqqan</a:t>
            </a:r>
            <a:r>
              <a:rPr lang="en-US" dirty="0"/>
              <a:t> </a:t>
            </a:r>
            <a:r>
              <a:rPr lang="en-US" dirty="0" err="1"/>
              <a:t>ayollar</a:t>
            </a:r>
            <a:r>
              <a:rPr lang="en-US" dirty="0"/>
              <a:t> </a:t>
            </a:r>
            <a:r>
              <a:rPr lang="en-US" dirty="0" err="1"/>
              <a:t>hamda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tug'ilgan</a:t>
            </a:r>
            <a:r>
              <a:rPr lang="en-US" dirty="0"/>
              <a:t> </a:t>
            </a:r>
            <a:r>
              <a:rPr lang="en-US" dirty="0" err="1"/>
              <a:t>chaqaloqlar</a:t>
            </a:r>
            <a:r>
              <a:rPr lang="en-US" dirty="0"/>
              <a:t> </a:t>
            </a:r>
            <a:r>
              <a:rPr lang="en-US" dirty="0" err="1"/>
              <a:t>salomatligini</a:t>
            </a:r>
            <a:r>
              <a:rPr lang="en-US" dirty="0"/>
              <a:t> </a:t>
            </a:r>
            <a:r>
              <a:rPr lang="en-US" dirty="0" err="1"/>
              <a:t>tiklashga</a:t>
            </a:r>
            <a:r>
              <a:rPr lang="en-US" dirty="0"/>
              <a:t> </a:t>
            </a:r>
            <a:r>
              <a:rPr lang="en-US" dirty="0" err="1"/>
              <a:t>qaratilgan</a:t>
            </a:r>
            <a:r>
              <a:rPr lang="en-US" dirty="0"/>
              <a:t> </a:t>
            </a:r>
            <a:r>
              <a:rPr lang="en-US" dirty="0" err="1"/>
              <a:t>chora-tadbirlar</a:t>
            </a:r>
            <a:r>
              <a:rPr lang="en-US" dirty="0"/>
              <a:t>.</a:t>
            </a:r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37871"/>
          </a:xfrm>
        </p:spPr>
      </p:pic>
      <p:sp>
        <p:nvSpPr>
          <p:cNvPr id="7" name="Прямоугольник 6"/>
          <p:cNvSpPr/>
          <p:nvPr/>
        </p:nvSpPr>
        <p:spPr>
          <a:xfrm>
            <a:off x="0" y="1018847"/>
            <a:ext cx="9144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Belgiyada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himoya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boshqaruvi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tomo­nidan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Boshqaaivjamg'armalari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tadbirkorlardan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to'lovlar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Italiya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Lyuksemburgda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oilaviy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ijtimoiy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sug'urta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jamg'armalari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lashtiriladi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O'zbekistonda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voyaga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yetmagan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oyma-oy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to'lanadigan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umumta’lim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akademik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litseylar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kasb-hunar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kollejlarida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olayotganlarga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18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yoshgacha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tayinlanadi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ota-onalardan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shaxsiy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arizasi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6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muddatga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tayinlanadi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muddat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tugagach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arizachi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muddatga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to'lashni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to'g'risida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murojaat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huquqiga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0" y="0"/>
            <a:ext cx="9144000" cy="6858000"/>
          </a:xfrm>
        </p:spPr>
      </p:pic>
      <p:sp>
        <p:nvSpPr>
          <p:cNvPr id="5" name="Овал 4"/>
          <p:cNvSpPr/>
          <p:nvPr/>
        </p:nvSpPr>
        <p:spPr>
          <a:xfrm>
            <a:off x="260065" y="1535787"/>
            <a:ext cx="8335838" cy="1162329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bolali</a:t>
            </a:r>
            <a:r>
              <a:rPr lang="en-US" dirty="0"/>
              <a:t> </a:t>
            </a:r>
            <a:r>
              <a:rPr lang="en-US" dirty="0" err="1"/>
              <a:t>oilalar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—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oylik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haqining</a:t>
            </a:r>
            <a:r>
              <a:rPr lang="en-US" dirty="0"/>
              <a:t> 50 </a:t>
            </a:r>
            <a:r>
              <a:rPr lang="en-US" dirty="0" err="1"/>
              <a:t>foizi</a:t>
            </a:r>
            <a:r>
              <a:rPr lang="en-US" dirty="0"/>
              <a:t> </a:t>
            </a:r>
            <a:r>
              <a:rPr lang="en-US" dirty="0" err="1"/>
              <a:t>miqdorida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340618" y="2787795"/>
            <a:ext cx="8335838" cy="1073253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bolali</a:t>
            </a:r>
            <a:r>
              <a:rPr lang="en-US" dirty="0"/>
              <a:t> </a:t>
            </a:r>
            <a:r>
              <a:rPr lang="en-US" dirty="0" err="1"/>
              <a:t>oilalar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— 100 </a:t>
            </a:r>
            <a:r>
              <a:rPr lang="en-US" dirty="0" err="1"/>
              <a:t>foizi</a:t>
            </a:r>
            <a:r>
              <a:rPr lang="en-US" dirty="0"/>
              <a:t> </a:t>
            </a:r>
            <a:r>
              <a:rPr lang="en-US" dirty="0" err="1"/>
              <a:t>miqdorida</a:t>
            </a:r>
            <a:r>
              <a:rPr lang="en-US" dirty="0"/>
              <a:t>;</a:t>
            </a:r>
            <a:endParaRPr lang="ru-RU" dirty="0"/>
          </a:p>
          <a:p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404081" y="3978245"/>
            <a:ext cx="8335838" cy="1106939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uch</a:t>
            </a:r>
            <a:r>
              <a:rPr lang="en-US" dirty="0"/>
              <a:t> </a:t>
            </a:r>
            <a:r>
              <a:rPr lang="en-US" dirty="0" err="1"/>
              <a:t>bolali</a:t>
            </a:r>
            <a:r>
              <a:rPr lang="en-US" dirty="0"/>
              <a:t> </a:t>
            </a:r>
            <a:r>
              <a:rPr lang="en-US" dirty="0" err="1"/>
              <a:t>oilalar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— 140 </a:t>
            </a:r>
            <a:r>
              <a:rPr lang="en-US" dirty="0" err="1"/>
              <a:t>foizi</a:t>
            </a:r>
            <a:r>
              <a:rPr lang="en-US" dirty="0"/>
              <a:t> </a:t>
            </a:r>
            <a:r>
              <a:rPr lang="en-US" dirty="0" err="1"/>
              <a:t>miqdorida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404081" y="5301208"/>
            <a:ext cx="8335838" cy="1106939"/>
          </a:xfrm>
          <a:prstGeom prst="ellips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to'rt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</a:t>
            </a:r>
            <a:r>
              <a:rPr lang="en-US" dirty="0" err="1"/>
              <a:t>ko'p</a:t>
            </a:r>
            <a:r>
              <a:rPr lang="en-US" dirty="0"/>
              <a:t> </a:t>
            </a:r>
            <a:r>
              <a:rPr lang="en-US" dirty="0" err="1"/>
              <a:t>bolali</a:t>
            </a:r>
            <a:r>
              <a:rPr lang="en-US" dirty="0"/>
              <a:t> </a:t>
            </a:r>
            <a:r>
              <a:rPr lang="en-US" dirty="0" err="1"/>
              <a:t>oilalar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— 175 </a:t>
            </a:r>
            <a:r>
              <a:rPr lang="en-US" dirty="0" err="1"/>
              <a:t>foizi</a:t>
            </a:r>
            <a:r>
              <a:rPr lang="en-US" dirty="0"/>
              <a:t> </a:t>
            </a:r>
            <a:r>
              <a:rPr lang="en-US" dirty="0" err="1"/>
              <a:t>miqdorida</a:t>
            </a:r>
            <a:r>
              <a:rPr lang="en-US" dirty="0"/>
              <a:t> </a:t>
            </a:r>
            <a:r>
              <a:rPr lang="en-US" dirty="0" err="1"/>
              <a:t>belgilanadi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5518" y="348956"/>
            <a:ext cx="8858970" cy="9937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smtClean="0"/>
              <a:t>               </a:t>
            </a:r>
            <a:r>
              <a:rPr lang="en-US" sz="4000" dirty="0" err="1" smtClean="0"/>
              <a:t>Oilaga</a:t>
            </a:r>
            <a:r>
              <a:rPr lang="en-US" sz="4000" dirty="0" smtClean="0"/>
              <a:t> </a:t>
            </a:r>
            <a:r>
              <a:rPr lang="en-US" sz="4000" dirty="0" err="1"/>
              <a:t>nafaqa</a:t>
            </a:r>
            <a:r>
              <a:rPr lang="en-US" sz="4000" dirty="0"/>
              <a:t>:</a:t>
            </a:r>
            <a:endParaRPr lang="ru-RU" sz="4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29399"/>
          </a:xfrm>
        </p:spPr>
      </p:pic>
      <p:sp>
        <p:nvSpPr>
          <p:cNvPr id="5" name="Прямоугольник 4"/>
          <p:cNvSpPr/>
          <p:nvPr/>
        </p:nvSpPr>
        <p:spPr>
          <a:xfrm>
            <a:off x="-54260" y="236878"/>
            <a:ext cx="925252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mobaynida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oylik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o'zgarsa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oylik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o'zgargan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oydan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tegishii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ko'payadi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Respublikada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voyaga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yetmagan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nafaqalar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imtiyozli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huquqqa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nogiron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chaqaloqli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ota-onaning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ikkalasi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bo'lmagan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tarbiyasi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qarindoshlari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shug'ullanishadigan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16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ota-onasidan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ikkalasi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nogiron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	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ota-onadan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ikkalasi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ishsiz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organida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qidiruvchi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oilalar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O'zbekistonda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oyma-oy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to'lanadigan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nafaqalarning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to'g'ri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hisoblanishini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to'lanishini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Moliya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vazirligining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nazorat-taftish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Bosh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boshqarmasi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joylardagi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organlari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49977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260" y="-11472"/>
            <a:ext cx="9252520" cy="6857999"/>
          </a:xfrm>
        </p:spPr>
      </p:pic>
      <p:sp>
        <p:nvSpPr>
          <p:cNvPr id="6" name="Прямоугольник 5"/>
          <p:cNvSpPr/>
          <p:nvPr/>
        </p:nvSpPr>
        <p:spPr>
          <a:xfrm>
            <a:off x="107504" y="126964"/>
            <a:ext cx="9036496" cy="936104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imtiyozlari</a:t>
            </a:r>
            <a:r>
              <a:rPr lang="en-US" dirty="0"/>
              <a:t> </a:t>
            </a:r>
            <a:r>
              <a:rPr lang="en-US" dirty="0" err="1"/>
              <a:t>xilma-xil</a:t>
            </a:r>
            <a:r>
              <a:rPr lang="en-US" dirty="0"/>
              <a:t> </a:t>
            </a:r>
            <a:r>
              <a:rPr lang="en-US" dirty="0" err="1"/>
              <a:t>bo'lib</a:t>
            </a:r>
            <a:r>
              <a:rPr lang="en-US" dirty="0"/>
              <a:t>, </a:t>
            </a:r>
            <a:r>
              <a:rPr lang="en-US" dirty="0" err="1"/>
              <a:t>ularni</a:t>
            </a:r>
            <a:r>
              <a:rPr lang="en-US" dirty="0"/>
              <a:t> </a:t>
            </a:r>
            <a:r>
              <a:rPr lang="en-US" dirty="0" err="1"/>
              <a:t>qo‘llash</a:t>
            </a:r>
            <a:r>
              <a:rPr lang="en-US" dirty="0"/>
              <a:t> </a:t>
            </a:r>
            <a:r>
              <a:rPr lang="en-US" dirty="0" err="1"/>
              <a:t>tajribasi</a:t>
            </a:r>
            <a:r>
              <a:rPr lang="en-US" dirty="0"/>
              <a:t> </a:t>
            </a:r>
            <a:r>
              <a:rPr lang="en-US" dirty="0" err="1"/>
              <a:t>mamlakatlar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bir-biridan</a:t>
            </a:r>
            <a:r>
              <a:rPr lang="en-US" dirty="0"/>
              <a:t> </a:t>
            </a:r>
            <a:r>
              <a:rPr lang="en-US" dirty="0" err="1"/>
              <a:t>farq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imtiyozlarini</a:t>
            </a:r>
            <a:r>
              <a:rPr lang="en-US" dirty="0"/>
              <a:t> </a:t>
            </a:r>
            <a:r>
              <a:rPr lang="en-US" dirty="0" err="1"/>
              <a:t>qo'liashning</a:t>
            </a:r>
            <a:r>
              <a:rPr lang="en-US" dirty="0"/>
              <a:t> </a:t>
            </a:r>
            <a:r>
              <a:rPr lang="en-US" dirty="0" err="1"/>
              <a:t>umumiy</a:t>
            </a:r>
            <a:r>
              <a:rPr lang="en-US" dirty="0"/>
              <a:t> </a:t>
            </a:r>
            <a:r>
              <a:rPr lang="en-US" dirty="0" err="1"/>
              <a:t>belgilariga</a:t>
            </a:r>
            <a:r>
              <a:rPr lang="en-US" dirty="0"/>
              <a:t> </a:t>
            </a:r>
            <a:r>
              <a:rPr lang="en-US" dirty="0" err="1"/>
              <a:t>quyida</a:t>
            </a:r>
            <a:r>
              <a:rPr lang="en-US" dirty="0"/>
              <a:t>- </a:t>
            </a:r>
            <a:r>
              <a:rPr lang="en-US" dirty="0" err="1"/>
              <a:t>gilarni</a:t>
            </a:r>
            <a:r>
              <a:rPr lang="en-US" dirty="0"/>
              <a:t> </a:t>
            </a:r>
            <a:r>
              <a:rPr lang="en-US" dirty="0" err="1"/>
              <a:t>kiritish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107504" y="836712"/>
            <a:ext cx="8928992" cy="1368153"/>
          </a:xfrm>
          <a:prstGeom prst="rightArrow">
            <a:avLst/>
          </a:prstGeom>
          <a:solidFill>
            <a:schemeClr val="accent4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xotinning</a:t>
            </a:r>
            <a:r>
              <a:rPr lang="en-US" dirty="0"/>
              <a:t> </a:t>
            </a:r>
            <a:r>
              <a:rPr lang="en-US" dirty="0" err="1"/>
              <a:t>daromadlarini</a:t>
            </a:r>
            <a:r>
              <a:rPr lang="en-US" dirty="0"/>
              <a:t> </a:t>
            </a:r>
            <a:r>
              <a:rPr lang="en-US" dirty="0" err="1"/>
              <a:t>alohida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olish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>
            <a:off x="101988" y="1616191"/>
            <a:ext cx="8934508" cy="1368153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oilaviy</a:t>
            </a:r>
            <a:r>
              <a:rPr lang="en-US" dirty="0"/>
              <a:t> </a:t>
            </a:r>
            <a:r>
              <a:rPr lang="en-US" dirty="0" err="1"/>
              <a:t>nafaqalar</a:t>
            </a:r>
            <a:r>
              <a:rPr lang="en-US" dirty="0"/>
              <a:t> (</a:t>
            </a:r>
            <a:r>
              <a:rPr lang="en-US" dirty="0" err="1"/>
              <a:t>kamdan</a:t>
            </a:r>
            <a:r>
              <a:rPr lang="en-US" dirty="0"/>
              <a:t> </a:t>
            </a:r>
            <a:r>
              <a:rPr lang="en-US" dirty="0" err="1"/>
              <a:t>kam</a:t>
            </a:r>
            <a:r>
              <a:rPr lang="en-US" dirty="0"/>
              <a:t> </a:t>
            </a:r>
            <a:r>
              <a:rPr lang="en-US" dirty="0" err="1"/>
              <a:t>holatlarni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olmaganda</a:t>
            </a:r>
            <a:r>
              <a:rPr lang="en-US" dirty="0"/>
              <a:t>) </a:t>
            </a:r>
            <a:r>
              <a:rPr lang="en-US" dirty="0" err="1"/>
              <a:t>soliqqa</a:t>
            </a:r>
            <a:r>
              <a:rPr lang="en-US" dirty="0"/>
              <a:t> </a:t>
            </a:r>
            <a:r>
              <a:rPr lang="en-US" dirty="0" err="1"/>
              <a:t>tortiladigan</a:t>
            </a:r>
            <a:r>
              <a:rPr lang="en-US" dirty="0"/>
              <a:t> </a:t>
            </a:r>
            <a:r>
              <a:rPr lang="en-US" dirty="0" err="1"/>
              <a:t>daromad</a:t>
            </a:r>
            <a:r>
              <a:rPr lang="en-US" dirty="0"/>
              <a:t> </a:t>
            </a:r>
            <a:r>
              <a:rPr lang="en-US" dirty="0" err="1"/>
              <a:t>miqdoriga</a:t>
            </a:r>
            <a:r>
              <a:rPr lang="en-US" dirty="0"/>
              <a:t> </a:t>
            </a:r>
            <a:r>
              <a:rPr lang="en-US" dirty="0" err="1"/>
              <a:t>kiritilmaydi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9" name="Стрелка вправо 8"/>
          <p:cNvSpPr/>
          <p:nvPr/>
        </p:nvSpPr>
        <p:spPr>
          <a:xfrm>
            <a:off x="140426" y="2450957"/>
            <a:ext cx="9024263" cy="136815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yashash</a:t>
            </a:r>
            <a:r>
              <a:rPr lang="en-US" dirty="0"/>
              <a:t> </a:t>
            </a:r>
            <a:r>
              <a:rPr lang="en-US" dirty="0" err="1"/>
              <a:t>minimumi</a:t>
            </a:r>
            <a:r>
              <a:rPr lang="en-US" dirty="0"/>
              <a:t> </a:t>
            </a:r>
            <a:r>
              <a:rPr lang="en-US" dirty="0" err="1"/>
              <a:t>soliqqa</a:t>
            </a:r>
            <a:r>
              <a:rPr lang="en-US" dirty="0"/>
              <a:t> </a:t>
            </a:r>
            <a:r>
              <a:rPr lang="en-US" dirty="0" err="1"/>
              <a:t>tortilmaydi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140427" y="3336511"/>
            <a:ext cx="9003573" cy="1368153"/>
          </a:xfrm>
          <a:prstGeom prst="rightArrow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oilaning</a:t>
            </a:r>
            <a:r>
              <a:rPr lang="en-US" dirty="0"/>
              <a:t> </a:t>
            </a:r>
            <a:r>
              <a:rPr lang="en-US" dirty="0" err="1"/>
              <a:t>uy</a:t>
            </a:r>
            <a:r>
              <a:rPr lang="en-US" dirty="0"/>
              <a:t>-joy </a:t>
            </a:r>
            <a:r>
              <a:rPr lang="en-US" dirty="0" err="1"/>
              <a:t>sharoitini</a:t>
            </a:r>
            <a:r>
              <a:rPr lang="en-US" dirty="0"/>
              <a:t> </a:t>
            </a:r>
            <a:r>
              <a:rPr lang="en-US" dirty="0" err="1"/>
              <a:t>yaxshilash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sarflanadigan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> </a:t>
            </a:r>
            <a:r>
              <a:rPr lang="en-US" dirty="0" err="1"/>
              <a:t>qisman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to‘liq</a:t>
            </a:r>
            <a:r>
              <a:rPr lang="en-US" dirty="0"/>
              <a:t> </a:t>
            </a:r>
            <a:r>
              <a:rPr lang="en-US" dirty="0" err="1"/>
              <a:t>soliqdan</a:t>
            </a:r>
            <a:r>
              <a:rPr lang="en-US" dirty="0"/>
              <a:t> </a:t>
            </a:r>
            <a:r>
              <a:rPr lang="en-US" dirty="0" err="1"/>
              <a:t>ozod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134911" y="4231359"/>
            <a:ext cx="9080223" cy="1368153"/>
          </a:xfrm>
          <a:prstGeom prst="rightArrow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qator</a:t>
            </a:r>
            <a:r>
              <a:rPr lang="en-US" dirty="0"/>
              <a:t> </a:t>
            </a:r>
            <a:r>
              <a:rPr lang="en-US" dirty="0" err="1"/>
              <a:t>hollarda</a:t>
            </a:r>
            <a:r>
              <a:rPr lang="en-US" dirty="0"/>
              <a:t> </a:t>
            </a:r>
            <a:r>
              <a:rPr lang="en-US" dirty="0" err="1"/>
              <a:t>uy</a:t>
            </a:r>
            <a:r>
              <a:rPr lang="en-US" dirty="0"/>
              <a:t>-joy </a:t>
            </a:r>
            <a:r>
              <a:rPr lang="en-US" dirty="0" err="1"/>
              <a:t>solig'i</a:t>
            </a:r>
            <a:r>
              <a:rPr lang="en-US" dirty="0"/>
              <a:t> </a:t>
            </a:r>
            <a:r>
              <a:rPr lang="en-US" dirty="0" err="1"/>
              <a:t>kamaytiriladi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Ger</a:t>
            </a:r>
            <a:r>
              <a:rPr lang="en-US" dirty="0"/>
              <a:t>- </a:t>
            </a:r>
            <a:r>
              <a:rPr lang="en-US" dirty="0" err="1"/>
              <a:t>maniyada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farzandga</a:t>
            </a:r>
            <a:r>
              <a:rPr lang="en-US" dirty="0"/>
              <a:t> 10 </a:t>
            </a:r>
            <a:r>
              <a:rPr lang="en-US" dirty="0" err="1"/>
              <a:t>foizdan</a:t>
            </a:r>
            <a:r>
              <a:rPr lang="en-US" dirty="0"/>
              <a:t>);</a:t>
            </a:r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140427" y="5188056"/>
            <a:ext cx="9057833" cy="1368153"/>
          </a:xfrm>
          <a:prstGeom prst="rightArrow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oilada</a:t>
            </a:r>
            <a:r>
              <a:rPr lang="en-US" dirty="0"/>
              <a:t> </a:t>
            </a:r>
            <a:r>
              <a:rPr lang="en-US" dirty="0" err="1"/>
              <a:t>boquvchining</a:t>
            </a:r>
            <a:r>
              <a:rPr lang="en-US" dirty="0"/>
              <a:t> </a:t>
            </a:r>
            <a:r>
              <a:rPr lang="en-US" dirty="0" err="1"/>
              <a:t>zimmasiga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keladigan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oila</a:t>
            </a:r>
            <a:r>
              <a:rPr lang="en-US" dirty="0"/>
              <a:t> </a:t>
            </a:r>
            <a:r>
              <a:rPr lang="en-US" dirty="0" err="1"/>
              <a:t>a’zosining</a:t>
            </a:r>
            <a:r>
              <a:rPr lang="en-US" dirty="0"/>
              <a:t> (</a:t>
            </a:r>
            <a:r>
              <a:rPr lang="en-US" dirty="0" err="1"/>
              <a:t>boqimanda</a:t>
            </a:r>
            <a:r>
              <a:rPr lang="en-US" dirty="0"/>
              <a:t>)</a:t>
            </a:r>
            <a:r>
              <a:rPr lang="en-US" dirty="0" err="1"/>
              <a:t>ning</a:t>
            </a:r>
            <a:r>
              <a:rPr lang="en-US" dirty="0"/>
              <a:t> </a:t>
            </a:r>
            <a:r>
              <a:rPr lang="en-US" dirty="0" err="1"/>
              <a:t>hisobidan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chiqqan</a:t>
            </a:r>
            <a:r>
              <a:rPr lang="en-US" dirty="0"/>
              <a:t> </a:t>
            </a:r>
            <a:r>
              <a:rPr lang="en-US" dirty="0" err="1"/>
              <a:t>holda</a:t>
            </a:r>
            <a:r>
              <a:rPr lang="en-US" dirty="0"/>
              <a:t> </a:t>
            </a:r>
            <a:r>
              <a:rPr lang="en-US" dirty="0" err="1"/>
              <a:t>soliq</a:t>
            </a:r>
            <a:r>
              <a:rPr lang="en-US" dirty="0"/>
              <a:t> </a:t>
            </a:r>
            <a:r>
              <a:rPr lang="en-US" dirty="0" err="1"/>
              <a:t>stavkalarini</a:t>
            </a:r>
            <a:r>
              <a:rPr lang="en-US" dirty="0"/>
              <a:t> </a:t>
            </a:r>
            <a:r>
              <a:rPr lang="en-US" dirty="0" err="1"/>
              <a:t>kamaytirish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635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0"/>
            <a:ext cx="7886700" cy="6176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G:\slayd uchun rasm\slaydlar uchun rasmlar\slayd uchun rasm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" y="99392"/>
            <a:ext cx="9144000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476672"/>
            <a:ext cx="896448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/>
              <a:t>Tug‘ilishning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rag‘batlashtirishi</a:t>
            </a:r>
            <a:r>
              <a:rPr lang="en-US" sz="2400" dirty="0"/>
              <a:t> </a:t>
            </a:r>
            <a:r>
              <a:rPr lang="en-US" sz="2400" dirty="0" err="1"/>
              <a:t>miqyoslarini</a:t>
            </a:r>
            <a:r>
              <a:rPr lang="en-US" sz="2400" dirty="0"/>
              <a:t> </a:t>
            </a:r>
            <a:r>
              <a:rPr lang="en-US" sz="2400" dirty="0" err="1"/>
              <a:t>aniqlashda</a:t>
            </a:r>
            <a:r>
              <a:rPr lang="en-US" sz="2400" dirty="0"/>
              <a:t> </a:t>
            </a:r>
            <a:r>
              <a:rPr lang="en-US" sz="2400" dirty="0" err="1"/>
              <a:t>uchta</a:t>
            </a:r>
            <a:r>
              <a:rPr lang="en-US" sz="2400" dirty="0"/>
              <a:t> </a:t>
            </a:r>
            <a:r>
              <a:rPr lang="en-US" sz="2400" dirty="0" err="1"/>
              <a:t>fikr-mulohazadan</a:t>
            </a:r>
            <a:r>
              <a:rPr lang="en-US" sz="2400" dirty="0"/>
              <a:t> </a:t>
            </a:r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/>
              <a:t>. </a:t>
            </a:r>
            <a:r>
              <a:rPr lang="en-US" sz="2400" dirty="0" err="1"/>
              <a:t>Birinchidan</a:t>
            </a:r>
            <a:r>
              <a:rPr lang="en-US" sz="2400" dirty="0"/>
              <a:t>, </a:t>
            </a:r>
            <a:r>
              <a:rPr lang="en-US" sz="2400" dirty="0" err="1"/>
              <a:t>bolali</a:t>
            </a:r>
            <a:r>
              <a:rPr lang="en-US" sz="2400" dirty="0"/>
              <a:t> </a:t>
            </a:r>
            <a:r>
              <a:rPr lang="en-US" sz="2400" dirty="0" err="1"/>
              <a:t>oilalarga</a:t>
            </a:r>
            <a:r>
              <a:rPr lang="en-US" sz="2400" dirty="0"/>
              <a:t> </a:t>
            </a:r>
            <a:r>
              <a:rPr lang="en-US" sz="2400" dirty="0" err="1"/>
              <a:t>beriladigan</a:t>
            </a:r>
            <a:r>
              <a:rPr lang="en-US" sz="2400" dirty="0"/>
              <a:t> </a:t>
            </a:r>
            <a:r>
              <a:rPr lang="en-US" sz="2400" dirty="0" err="1"/>
              <a:t>nafaqalarning</a:t>
            </a:r>
            <a:r>
              <a:rPr lang="en-US" sz="2400" dirty="0"/>
              <a:t> </a:t>
            </a:r>
            <a:r>
              <a:rPr lang="en-US" sz="2400" dirty="0" err="1"/>
              <a:t>miqdori</a:t>
            </a:r>
            <a:r>
              <a:rPr lang="en-US" sz="2400" dirty="0"/>
              <a:t> </a:t>
            </a:r>
            <a:r>
              <a:rPr lang="en-US" sz="2400" dirty="0" err="1"/>
              <a:t>farzandlarni</a:t>
            </a:r>
            <a:r>
              <a:rPr lang="en-US" sz="2400" dirty="0"/>
              <a:t> </a:t>
            </a:r>
            <a:r>
              <a:rPr lang="en-US" sz="2400" dirty="0" err="1"/>
              <a:t>boqishga</a:t>
            </a:r>
            <a:r>
              <a:rPr lang="en-US" sz="2400" dirty="0"/>
              <a:t> </a:t>
            </a:r>
            <a:r>
              <a:rPr lang="en-US" sz="2400" dirty="0" err="1"/>
              <a:t>ketadigan</a:t>
            </a:r>
            <a:r>
              <a:rPr lang="en-US" sz="2400" dirty="0"/>
              <a:t> real </a:t>
            </a:r>
            <a:r>
              <a:rPr lang="en-US" sz="2400" dirty="0" err="1"/>
              <a:t>xarajatlar</a:t>
            </a:r>
            <a:r>
              <a:rPr lang="en-US" sz="2400" dirty="0"/>
              <a:t> </a:t>
            </a:r>
            <a:r>
              <a:rPr lang="en-US" sz="2400" dirty="0" err="1"/>
              <a:t>miqdoriga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kelmaydi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hech</a:t>
            </a:r>
            <a:r>
              <a:rPr lang="en-US" sz="2400" dirty="0"/>
              <a:t> </a:t>
            </a:r>
            <a:r>
              <a:rPr lang="en-US" sz="2400" dirty="0" err="1"/>
              <a:t>bo'lmaganda</a:t>
            </a:r>
            <a:r>
              <a:rPr lang="en-US" sz="2400" dirty="0"/>
              <a:t> </a:t>
            </a:r>
            <a:r>
              <a:rPr lang="en-US" sz="2400" dirty="0" err="1"/>
              <a:t>rag'batlantiruvchi</a:t>
            </a:r>
            <a:r>
              <a:rPr lang="en-US" sz="2400" dirty="0"/>
              <a:t> </a:t>
            </a:r>
            <a:r>
              <a:rPr lang="en-US" sz="2400" dirty="0" err="1"/>
              <a:t>natijaga</a:t>
            </a:r>
            <a:r>
              <a:rPr lang="en-US" sz="2400" dirty="0"/>
              <a:t> </a:t>
            </a:r>
            <a:r>
              <a:rPr lang="en-US" sz="2400" dirty="0" err="1"/>
              <a:t>erishish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nafaqalarni</a:t>
            </a:r>
            <a:r>
              <a:rPr lang="en-US" sz="2400" dirty="0"/>
              <a:t> </a:t>
            </a:r>
            <a:r>
              <a:rPr lang="en-US" sz="2400" dirty="0" err="1"/>
              <a:t>printsipial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/>
              <a:t>. </a:t>
            </a:r>
            <a:r>
              <a:rPr lang="en-US" sz="2400" dirty="0" err="1"/>
              <a:t>Mutaxassislaming</a:t>
            </a:r>
            <a:r>
              <a:rPr lang="en-US" sz="2400" dirty="0"/>
              <a:t> </a:t>
            </a:r>
            <a:r>
              <a:rPr lang="en-US" sz="2400" dirty="0" err="1"/>
              <a:t>fikricha</a:t>
            </a:r>
            <a:r>
              <a:rPr lang="en-US" sz="2400" dirty="0"/>
              <a:t>, </a:t>
            </a:r>
            <a:r>
              <a:rPr lang="en-US" sz="2400" dirty="0" err="1"/>
              <a:t>jamiyatining</a:t>
            </a:r>
            <a:r>
              <a:rPr lang="en-US" sz="2400" dirty="0"/>
              <a:t> </a:t>
            </a:r>
            <a:r>
              <a:rPr lang="en-US" sz="2400" dirty="0" err="1"/>
              <a:t>hisobiga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, </a:t>
            </a:r>
            <a:r>
              <a:rPr lang="en-US" sz="2400" dirty="0" err="1"/>
              <a:t>aksincha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qiziqishlari</a:t>
            </a:r>
            <a:r>
              <a:rPr lang="en-US" sz="2400" dirty="0"/>
              <a:t> </a:t>
            </a:r>
            <a:r>
              <a:rPr lang="en-US" sz="2400" dirty="0" err="1"/>
              <a:t>yo'Iida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oshirilsagina</a:t>
            </a:r>
            <a:r>
              <a:rPr lang="en-US" sz="2400" dirty="0"/>
              <a:t> </a:t>
            </a:r>
            <a:r>
              <a:rPr lang="en-US" sz="2400" dirty="0" err="1"/>
              <a:t>strategiya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bo'lishi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Bu </a:t>
            </a:r>
            <a:r>
              <a:rPr lang="en-US" sz="2400" dirty="0" err="1"/>
              <a:t>siyosat</a:t>
            </a:r>
            <a:r>
              <a:rPr lang="en-US" sz="2400" dirty="0"/>
              <a:t> </a:t>
            </a:r>
            <a:r>
              <a:rPr lang="en-US" sz="2400" dirty="0" err="1"/>
              <a:t>deklaratsiya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, </a:t>
            </a:r>
            <a:r>
              <a:rPr lang="en-US" sz="2400" dirty="0" err="1"/>
              <a:t>biroq</a:t>
            </a:r>
            <a:r>
              <a:rPr lang="en-US" sz="2400" dirty="0"/>
              <a:t> real </a:t>
            </a:r>
            <a:r>
              <a:rPr lang="en-US" sz="2400" dirty="0" err="1"/>
              <a:t>faoliyatning</a:t>
            </a:r>
            <a:r>
              <a:rPr lang="en-US" sz="2400" dirty="0"/>
              <a:t> </a:t>
            </a:r>
            <a:r>
              <a:rPr lang="en-US" sz="2400" dirty="0" err="1"/>
              <a:t>zamonaviy</a:t>
            </a:r>
            <a:r>
              <a:rPr lang="en-US" sz="2400" dirty="0"/>
              <a:t> </a:t>
            </a:r>
            <a:r>
              <a:rPr lang="en-US" sz="2400" dirty="0" err="1"/>
              <a:t>ta’minotidir</a:t>
            </a:r>
            <a:r>
              <a:rPr lang="en-US" sz="2400" dirty="0"/>
              <a:t>. Bu </a:t>
            </a:r>
            <a:r>
              <a:rPr lang="en-US" sz="2400" dirty="0" err="1"/>
              <a:t>faoliyat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rivojlangan</a:t>
            </a:r>
            <a:r>
              <a:rPr lang="en-US" sz="2400" dirty="0"/>
              <a:t> </a:t>
            </a:r>
            <a:r>
              <a:rPr lang="en-US" sz="2400" dirty="0" err="1"/>
              <a:t>mamlakatlarda</a:t>
            </a:r>
            <a:r>
              <a:rPr lang="en-US" sz="2400" dirty="0"/>
              <a:t> </a:t>
            </a:r>
            <a:r>
              <a:rPr lang="en-US" sz="2400" dirty="0" err="1"/>
              <a:t>ilgari</a:t>
            </a:r>
            <a:r>
              <a:rPr lang="en-US" sz="2400" dirty="0"/>
              <a:t> ham, </a:t>
            </a:r>
            <a:r>
              <a:rPr lang="en-US" sz="2400" dirty="0" err="1"/>
              <a:t>hozirda</a:t>
            </a:r>
            <a:r>
              <a:rPr lang="en-US" sz="2400" dirty="0"/>
              <a:t> ham </a:t>
            </a:r>
            <a:r>
              <a:rPr lang="en-US" sz="2400" dirty="0" err="1"/>
              <a:t>inson</a:t>
            </a:r>
            <a:r>
              <a:rPr lang="en-US" sz="2400" dirty="0"/>
              <a:t> </a:t>
            </a:r>
            <a:r>
              <a:rPr lang="en-US" sz="2400" dirty="0" err="1"/>
              <a:t>kapitalini</a:t>
            </a:r>
            <a:r>
              <a:rPr lang="en-US" sz="2400" dirty="0"/>
              <a:t> </a:t>
            </a:r>
            <a:r>
              <a:rPr lang="en-US" sz="2400" dirty="0" err="1"/>
              <a:t>rivojlantirishga</a:t>
            </a:r>
            <a:r>
              <a:rPr lang="en-US" sz="2400" dirty="0"/>
              <a:t> </a:t>
            </a:r>
            <a:r>
              <a:rPr lang="en-US" sz="2400" dirty="0" err="1"/>
              <a:t>anchagina</a:t>
            </a:r>
            <a:r>
              <a:rPr lang="en-US" sz="2400" dirty="0"/>
              <a:t> </a:t>
            </a:r>
            <a:r>
              <a:rPr lang="en-US" sz="2400" dirty="0" err="1"/>
              <a:t>mablag'larning</a:t>
            </a:r>
            <a:r>
              <a:rPr lang="en-US" sz="2400" dirty="0"/>
              <a:t> </a:t>
            </a:r>
            <a:r>
              <a:rPr lang="en-US" sz="2400" dirty="0" err="1"/>
              <a:t>investitsiyasi</a:t>
            </a:r>
            <a:r>
              <a:rPr lang="en-US" sz="2400" dirty="0"/>
              <a:t> </a:t>
            </a:r>
            <a:r>
              <a:rPr lang="en-US" sz="2400" dirty="0" err="1"/>
              <a:t>davom</a:t>
            </a:r>
            <a:r>
              <a:rPr lang="en-US" sz="2400" dirty="0"/>
              <a:t> </a:t>
            </a:r>
            <a:r>
              <a:rPr lang="en-US" sz="2400" dirty="0" err="1"/>
              <a:t>etib</a:t>
            </a:r>
            <a:r>
              <a:rPr lang="en-US" sz="2400" dirty="0"/>
              <a:t> </a:t>
            </a:r>
            <a:r>
              <a:rPr lang="en-US" sz="2400" dirty="0" err="1"/>
              <a:t>kelmoqda</a:t>
            </a:r>
            <a:r>
              <a:rPr lang="en-US" sz="2400" dirty="0"/>
              <a:t>. </a:t>
            </a:r>
            <a:r>
              <a:rPr lang="en-US" sz="2400" dirty="0" err="1"/>
              <a:t>Buni</a:t>
            </a:r>
            <a:r>
              <a:rPr lang="en-US" sz="2400" dirty="0"/>
              <a:t> </a:t>
            </a:r>
            <a:r>
              <a:rPr lang="en-US" sz="2400" dirty="0" err="1"/>
              <a:t>sog'liqni</a:t>
            </a:r>
            <a:r>
              <a:rPr lang="en-US" sz="2400" dirty="0"/>
              <a:t> </a:t>
            </a:r>
            <a:r>
              <a:rPr lang="en-US" sz="2400" dirty="0" err="1"/>
              <a:t>saqlash</a:t>
            </a:r>
            <a:r>
              <a:rPr lang="en-US" sz="2400" dirty="0"/>
              <a:t> </a:t>
            </a:r>
            <a:r>
              <a:rPr lang="en-US" sz="2400" dirty="0" err="1"/>
              <a:t>strategiyasida</a:t>
            </a:r>
            <a:r>
              <a:rPr lang="en-US" sz="2400" dirty="0"/>
              <a:t> </a:t>
            </a:r>
            <a:r>
              <a:rPr lang="en-US" sz="2400" dirty="0" err="1"/>
              <a:t>qo'llanilganda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kamida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tamoyillarga</a:t>
            </a:r>
            <a:r>
              <a:rPr lang="en-US" sz="2400" dirty="0"/>
              <a:t> </a:t>
            </a:r>
            <a:r>
              <a:rPr lang="en-US" sz="2400" dirty="0" err="1"/>
              <a:t>amal</a:t>
            </a:r>
            <a:r>
              <a:rPr lang="en-US" sz="2400" dirty="0"/>
              <a:t> </a:t>
            </a:r>
            <a:r>
              <a:rPr lang="en-US" sz="2400" dirty="0" err="1"/>
              <a:t>qilishni</a:t>
            </a:r>
            <a:r>
              <a:rPr lang="en-US" sz="2400" dirty="0"/>
              <a:t> </a:t>
            </a:r>
            <a:r>
              <a:rPr lang="en-US" sz="2400" dirty="0" err="1"/>
              <a:t>anglatadi</a:t>
            </a:r>
            <a:r>
              <a:rPr lang="en-US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2191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G:\slayd uchun rasm\slaydlar uchun rasmlar\slayd uchun rasm\слаsйт фон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-1419225"/>
            <a:ext cx="12497866" cy="969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468560" y="548680"/>
            <a:ext cx="112332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/>
              <a:t>Kambag'allik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qashshoqlikning</a:t>
            </a:r>
            <a:r>
              <a:rPr lang="en-US" sz="3600" dirty="0"/>
              <a:t> </a:t>
            </a:r>
            <a:r>
              <a:rPr lang="en-US" sz="3600" dirty="0" err="1"/>
              <a:t>ko'payib</a:t>
            </a:r>
            <a:r>
              <a:rPr lang="en-US" sz="3600" dirty="0"/>
              <a:t> </a:t>
            </a:r>
            <a:r>
              <a:rPr lang="en-US" sz="3600" dirty="0" err="1"/>
              <a:t>ketishi</a:t>
            </a:r>
            <a:r>
              <a:rPr lang="en-US" sz="3600" dirty="0"/>
              <a:t> </a:t>
            </a:r>
            <a:r>
              <a:rPr lang="en-US" sz="3600" dirty="0" err="1"/>
              <a:t>alohida</a:t>
            </a:r>
            <a:r>
              <a:rPr lang="en-US" sz="3600" dirty="0"/>
              <a:t> </a:t>
            </a:r>
            <a:r>
              <a:rPr lang="en-US" sz="3600" dirty="0" err="1"/>
              <a:t>bir</a:t>
            </a:r>
            <a:r>
              <a:rPr lang="en-US" sz="3600" dirty="0"/>
              <a:t> </a:t>
            </a:r>
            <a:r>
              <a:rPr lang="en-US" sz="3600" dirty="0" err="1"/>
              <a:t>muammolar</a:t>
            </a:r>
            <a:r>
              <a:rPr lang="en-US" sz="3600" dirty="0"/>
              <a:t> </a:t>
            </a:r>
            <a:r>
              <a:rPr lang="en-US" sz="3600" dirty="0" err="1"/>
              <a:t>guruhini</a:t>
            </a:r>
            <a:r>
              <a:rPr lang="en-US" sz="3600" dirty="0"/>
              <a:t> </a:t>
            </a:r>
            <a:r>
              <a:rPr lang="en-US" sz="3600" dirty="0" err="1"/>
              <a:t>vujudga</a:t>
            </a:r>
            <a:r>
              <a:rPr lang="en-US" sz="3600" dirty="0"/>
              <a:t> </a:t>
            </a:r>
            <a:r>
              <a:rPr lang="en-US" sz="3600" dirty="0" err="1"/>
              <a:t>keltiradi</a:t>
            </a:r>
            <a:r>
              <a:rPr lang="en-US" sz="3600" dirty="0"/>
              <a:t>. </a:t>
            </a:r>
            <a:r>
              <a:rPr lang="en-US" sz="3600" dirty="0" err="1"/>
              <a:t>Tibbiy</a:t>
            </a:r>
            <a:r>
              <a:rPr lang="en-US" sz="3600" dirty="0"/>
              <a:t> </a:t>
            </a:r>
            <a:r>
              <a:rPr lang="en-US" sz="3600" dirty="0" err="1"/>
              <a:t>yordam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dori</a:t>
            </a:r>
            <a:r>
              <a:rPr lang="en-US" sz="3600" dirty="0"/>
              <a:t>- </a:t>
            </a:r>
            <a:r>
              <a:rPr lang="en-US" sz="3600" dirty="0" err="1"/>
              <a:t>darmonlarning</a:t>
            </a:r>
            <a:r>
              <a:rPr lang="en-US" sz="3600" dirty="0"/>
              <a:t> </a:t>
            </a:r>
            <a:r>
              <a:rPr lang="en-US" sz="3600" dirty="0" err="1"/>
              <a:t>qimmatlashuvi</a:t>
            </a:r>
            <a:r>
              <a:rPr lang="en-US" sz="3600" dirty="0"/>
              <a:t>, </a:t>
            </a:r>
            <a:r>
              <a:rPr lang="en-US" sz="3600" dirty="0" err="1"/>
              <a:t>bepul</a:t>
            </a:r>
            <a:r>
              <a:rPr lang="en-US" sz="3600" dirty="0"/>
              <a:t> </a:t>
            </a:r>
            <a:r>
              <a:rPr lang="en-US" sz="3600" dirty="0" err="1"/>
              <a:t>yordamning</a:t>
            </a:r>
            <a:r>
              <a:rPr lang="en-US" sz="3600" dirty="0"/>
              <a:t> </a:t>
            </a:r>
            <a:r>
              <a:rPr lang="en-US" sz="3600" dirty="0" err="1"/>
              <a:t>kamayishi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uning</a:t>
            </a:r>
            <a:r>
              <a:rPr lang="en-US" sz="3600" dirty="0"/>
              <a:t> </a:t>
            </a:r>
            <a:r>
              <a:rPr lang="en-US" sz="3600" dirty="0" err="1"/>
              <a:t>sifati</a:t>
            </a:r>
            <a:r>
              <a:rPr lang="en-US" sz="3600" dirty="0"/>
              <a:t> </a:t>
            </a:r>
            <a:r>
              <a:rPr lang="en-US" sz="3600" dirty="0" err="1"/>
              <a:t>pasayishi</a:t>
            </a:r>
            <a:r>
              <a:rPr lang="en-US" sz="3600" dirty="0"/>
              <a:t> </a:t>
            </a:r>
            <a:r>
              <a:rPr lang="en-US" sz="3600" dirty="0" err="1"/>
              <a:t>sog'liqni</a:t>
            </a:r>
            <a:r>
              <a:rPr lang="en-US" sz="3600" dirty="0"/>
              <a:t> </a:t>
            </a:r>
            <a:r>
              <a:rPr lang="en-US" sz="3600" dirty="0" err="1"/>
              <a:t>saqlash</a:t>
            </a:r>
            <a:r>
              <a:rPr lang="en-US" sz="3600" dirty="0"/>
              <a:t> </a:t>
            </a:r>
            <a:r>
              <a:rPr lang="en-US" sz="3600" dirty="0" err="1"/>
              <a:t>sohasida</a:t>
            </a:r>
            <a:r>
              <a:rPr lang="en-US" sz="3600" dirty="0"/>
              <a:t> </a:t>
            </a:r>
            <a:r>
              <a:rPr lang="en-US" sz="3600" dirty="0" err="1"/>
              <a:t>ijtimoiy</a:t>
            </a:r>
            <a:r>
              <a:rPr lang="en-US" sz="3600" dirty="0"/>
              <a:t> </a:t>
            </a:r>
            <a:r>
              <a:rPr lang="en-US" sz="3600" dirty="0" err="1"/>
              <a:t>tartib</a:t>
            </a:r>
            <a:r>
              <a:rPr lang="en-US" sz="3600" dirty="0"/>
              <a:t>- </a:t>
            </a:r>
            <a:r>
              <a:rPr lang="en-US" sz="3600" dirty="0" err="1"/>
              <a:t>sizlikka</a:t>
            </a:r>
            <a:r>
              <a:rPr lang="en-US" sz="3600" dirty="0"/>
              <a:t> </a:t>
            </a:r>
            <a:r>
              <a:rPr lang="en-US" sz="3600" dirty="0" err="1"/>
              <a:t>olib</a:t>
            </a:r>
            <a:r>
              <a:rPr lang="en-US" sz="3600" dirty="0"/>
              <a:t> </a:t>
            </a:r>
            <a:r>
              <a:rPr lang="en-US" sz="3600" dirty="0" err="1"/>
              <a:t>keladi</a:t>
            </a:r>
            <a:r>
              <a:rPr lang="en-US" sz="3600" dirty="0"/>
              <a:t> </a:t>
            </a:r>
            <a:r>
              <a:rPr lang="en-US" sz="3600" dirty="0" err="1"/>
              <a:t>hamda</a:t>
            </a:r>
            <a:r>
              <a:rPr lang="en-US" sz="3600" dirty="0"/>
              <a:t> </a:t>
            </a:r>
            <a:r>
              <a:rPr lang="en-US" sz="3600" dirty="0" err="1"/>
              <a:t>xatarni</a:t>
            </a:r>
            <a:r>
              <a:rPr lang="en-US" sz="3600" dirty="0"/>
              <a:t> </a:t>
            </a:r>
            <a:r>
              <a:rPr lang="en-US" sz="3600" dirty="0" err="1"/>
              <a:t>kuchaytiradi</a:t>
            </a:r>
            <a:r>
              <a:rPr lang="en-US" sz="3600" dirty="0"/>
              <a:t>. </a:t>
            </a:r>
            <a:r>
              <a:rPr lang="en-US" sz="3600" dirty="0" err="1"/>
              <a:t>Shunday</a:t>
            </a:r>
            <a:r>
              <a:rPr lang="en-US" sz="3600" dirty="0"/>
              <a:t> </a:t>
            </a:r>
            <a:r>
              <a:rPr lang="en-US" sz="3600" dirty="0" err="1"/>
              <a:t>guruh</a:t>
            </a:r>
            <a:r>
              <a:rPr lang="en-US" sz="3600" dirty="0"/>
              <a:t>- </a:t>
            </a:r>
            <a:r>
              <a:rPr lang="en-US" sz="3600" dirty="0" err="1"/>
              <a:t>lardan</a:t>
            </a:r>
            <a:r>
              <a:rPr lang="en-US" sz="3600" dirty="0"/>
              <a:t> </a:t>
            </a:r>
            <a:r>
              <a:rPr lang="en-US" sz="3600" dirty="0" err="1"/>
              <a:t>biri</a:t>
            </a:r>
            <a:r>
              <a:rPr lang="en-US" sz="3600" dirty="0"/>
              <a:t> </a:t>
            </a:r>
            <a:r>
              <a:rPr lang="en-US" sz="3600" dirty="0" err="1"/>
              <a:t>qariyalar</a:t>
            </a:r>
            <a:r>
              <a:rPr lang="en-US" sz="3600" dirty="0"/>
              <a:t> </a:t>
            </a:r>
            <a:r>
              <a:rPr lang="en-US" sz="3600" dirty="0" err="1"/>
              <a:t>o'lim</a:t>
            </a:r>
            <a:r>
              <a:rPr lang="en-US" sz="3600" dirty="0"/>
              <a:t> </a:t>
            </a:r>
            <a:r>
              <a:rPr lang="en-US" sz="3600" dirty="0" err="1"/>
              <a:t>ko'rsatkichining</a:t>
            </a:r>
            <a:r>
              <a:rPr lang="en-US" sz="3600" dirty="0"/>
              <a:t> </a:t>
            </a:r>
            <a:r>
              <a:rPr lang="en-US" sz="3600" dirty="0" err="1"/>
              <a:t>o'sib</a:t>
            </a:r>
            <a:r>
              <a:rPr lang="en-US" sz="3600" dirty="0"/>
              <a:t> </a:t>
            </a:r>
            <a:r>
              <a:rPr lang="en-US" sz="3600" dirty="0" err="1"/>
              <a:t>borishida</a:t>
            </a:r>
            <a:r>
              <a:rPr lang="en-US" sz="3600" dirty="0"/>
              <a:t> </a:t>
            </a:r>
            <a:r>
              <a:rPr lang="en-US" sz="3600" dirty="0" err="1"/>
              <a:t>ko'rinadi</a:t>
            </a:r>
            <a:r>
              <a:rPr lang="en-US" sz="3600" dirty="0"/>
              <a:t>. </a:t>
            </a:r>
            <a:r>
              <a:rPr lang="en-US" sz="3600" dirty="0" err="1"/>
              <a:t>Kam</a:t>
            </a:r>
            <a:r>
              <a:rPr lang="en-US" sz="3600" dirty="0"/>
              <a:t> </a:t>
            </a:r>
            <a:r>
              <a:rPr lang="en-US" sz="3600" dirty="0" err="1"/>
              <a:t>ta’minlangan</a:t>
            </a:r>
            <a:r>
              <a:rPr lang="en-US" sz="3600" dirty="0"/>
              <a:t>, </a:t>
            </a:r>
            <a:r>
              <a:rPr lang="en-US" sz="3600" dirty="0" err="1"/>
              <a:t>ko'pbolali</a:t>
            </a:r>
            <a:r>
              <a:rPr lang="en-US" sz="3600" dirty="0"/>
              <a:t> </a:t>
            </a:r>
            <a:r>
              <a:rPr lang="en-US" sz="3600" dirty="0" err="1"/>
              <a:t>va</a:t>
            </a:r>
            <a:r>
              <a:rPr lang="en-US" sz="3600" dirty="0"/>
              <a:t> </a:t>
            </a:r>
            <a:r>
              <a:rPr lang="en-US" sz="3600" dirty="0" err="1"/>
              <a:t>notugal</a:t>
            </a:r>
            <a:r>
              <a:rPr lang="en-US" sz="3600" dirty="0"/>
              <a:t> </a:t>
            </a:r>
            <a:r>
              <a:rPr lang="en-US" sz="3600" dirty="0" err="1"/>
              <a:t>oilalarda</a:t>
            </a:r>
            <a:r>
              <a:rPr lang="en-US" sz="3600" dirty="0"/>
              <a:t> ham </a:t>
            </a:r>
            <a:r>
              <a:rPr lang="en-US" sz="3600" dirty="0" err="1"/>
              <a:t>shunday</a:t>
            </a:r>
            <a:endParaRPr lang="ru-RU" sz="3600" dirty="0"/>
          </a:p>
          <a:p>
            <a:r>
              <a:rPr lang="en-US" sz="3600" dirty="0" err="1"/>
              <a:t>holat</a:t>
            </a:r>
            <a:r>
              <a:rPr lang="en-US" sz="3600" dirty="0"/>
              <a:t> </a:t>
            </a:r>
            <a:r>
              <a:rPr lang="en-US" sz="3600" dirty="0" err="1"/>
              <a:t>uchraydi</a:t>
            </a:r>
            <a:r>
              <a:rPr lang="en-US" sz="3600" dirty="0"/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7811419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G:\slayd uchun rasm\slaydlar uchun rasmlar\slayd uchun rasm\images (5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23" y="-315416"/>
            <a:ext cx="9246098" cy="74888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/>
        </p:spPr>
      </p:pic>
      <p:sp>
        <p:nvSpPr>
          <p:cNvPr id="4" name="Волна 3"/>
          <p:cNvSpPr/>
          <p:nvPr/>
        </p:nvSpPr>
        <p:spPr>
          <a:xfrm>
            <a:off x="467544" y="-459432"/>
            <a:ext cx="8676456" cy="1634480"/>
          </a:xfrm>
          <a:prstGeom prst="wav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chiqqan</a:t>
            </a:r>
            <a:r>
              <a:rPr lang="en-US" sz="2400" dirty="0"/>
              <a:t> </a:t>
            </a:r>
            <a:r>
              <a:rPr lang="en-US" sz="2400" dirty="0" err="1"/>
              <a:t>holatni</a:t>
            </a:r>
            <a:r>
              <a:rPr lang="en-US" sz="2400" dirty="0"/>
              <a:t>, </a:t>
            </a:r>
            <a:r>
              <a:rPr lang="en-US" sz="2400" dirty="0" err="1"/>
              <a:t>muammoni</a:t>
            </a:r>
            <a:r>
              <a:rPr lang="en-US" sz="2400" dirty="0"/>
              <a:t> </a:t>
            </a:r>
            <a:r>
              <a:rPr lang="en-US" sz="2400" dirty="0" err="1"/>
              <a:t>yechishga</a:t>
            </a:r>
            <a:r>
              <a:rPr lang="en-US" sz="2400" dirty="0"/>
              <a:t> </a:t>
            </a:r>
            <a:r>
              <a:rPr lang="en-US" sz="2400" dirty="0" err="1"/>
              <a:t>qaratilgan</a:t>
            </a:r>
            <a:endParaRPr lang="ru-RU" sz="2400" dirty="0"/>
          </a:p>
          <a:p>
            <a:r>
              <a:rPr lang="en-US" sz="2400" dirty="0" err="1"/>
              <a:t>masalalar</a:t>
            </a:r>
            <a:r>
              <a:rPr lang="en-US" sz="2400" dirty="0"/>
              <a:t> </a:t>
            </a:r>
            <a:r>
              <a:rPr lang="en-US" sz="2400" dirty="0" err="1"/>
              <a:t>quyidagilardan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:</a:t>
            </a:r>
            <a:endParaRPr lang="ru-RU" sz="2400" dirty="0"/>
          </a:p>
        </p:txBody>
      </p:sp>
      <p:sp>
        <p:nvSpPr>
          <p:cNvPr id="5" name="Выноска-облако 4"/>
          <p:cNvSpPr/>
          <p:nvPr/>
        </p:nvSpPr>
        <p:spPr>
          <a:xfrm>
            <a:off x="1156802" y="1203685"/>
            <a:ext cx="7830616" cy="1749896"/>
          </a:xfrm>
          <a:prstGeom prst="cloudCallou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yosh</a:t>
            </a:r>
            <a:r>
              <a:rPr lang="en-US" dirty="0"/>
              <a:t> </a:t>
            </a:r>
            <a:r>
              <a:rPr lang="en-US" dirty="0" err="1"/>
              <a:t>bolalar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o'smirlarning</a:t>
            </a:r>
            <a:r>
              <a:rPr lang="en-US" dirty="0"/>
              <a:t> </a:t>
            </a:r>
            <a:r>
              <a:rPr lang="en-US" dirty="0" err="1"/>
              <a:t>sog'lig'ini</a:t>
            </a:r>
            <a:r>
              <a:rPr lang="en-US" dirty="0"/>
              <a:t> </a:t>
            </a:r>
            <a:r>
              <a:rPr lang="en-US" dirty="0" err="1"/>
              <a:t>mustahkamlash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jarohatlanish</a:t>
            </a:r>
            <a:r>
              <a:rPr lang="en-US" dirty="0"/>
              <a:t>, </a:t>
            </a:r>
            <a:r>
              <a:rPr lang="en-US" dirty="0" err="1"/>
              <a:t>zaharlanish</a:t>
            </a:r>
            <a:r>
              <a:rPr lang="en-US" dirty="0"/>
              <a:t>, </a:t>
            </a:r>
            <a:r>
              <a:rPr lang="en-US" dirty="0" err="1"/>
              <a:t>chekish</a:t>
            </a:r>
            <a:r>
              <a:rPr lang="en-US" dirty="0"/>
              <a:t>, </a:t>
            </a:r>
            <a:r>
              <a:rPr lang="en-US" dirty="0" err="1"/>
              <a:t>spirtli</a:t>
            </a:r>
            <a:r>
              <a:rPr lang="en-US" dirty="0"/>
              <a:t> </a:t>
            </a:r>
            <a:r>
              <a:rPr lang="en-US" dirty="0" err="1"/>
              <a:t>ichimliklarni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narkotiklarni</a:t>
            </a:r>
            <a:r>
              <a:rPr lang="en-US" dirty="0"/>
              <a:t> </a:t>
            </a:r>
            <a:r>
              <a:rPr lang="en-US" dirty="0" err="1"/>
              <a:t>iste’mol</a:t>
            </a:r>
            <a:r>
              <a:rPr lang="en-US" dirty="0"/>
              <a:t> </a:t>
            </a:r>
            <a:r>
              <a:rPr lang="en-US" dirty="0" err="1"/>
              <a:t>qilishdan</a:t>
            </a:r>
            <a:r>
              <a:rPr lang="en-US" dirty="0"/>
              <a:t> </a:t>
            </a:r>
            <a:r>
              <a:rPr lang="en-US" dirty="0" err="1"/>
              <a:t>saqlash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7" name="Выноска-облако 6"/>
          <p:cNvSpPr/>
          <p:nvPr/>
        </p:nvSpPr>
        <p:spPr>
          <a:xfrm>
            <a:off x="1564624" y="3088517"/>
            <a:ext cx="7422793" cy="1749896"/>
          </a:xfrm>
          <a:prstGeom prst="cloudCallou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jismoniy</a:t>
            </a:r>
            <a:r>
              <a:rPr lang="en-US" dirty="0"/>
              <a:t> </a:t>
            </a:r>
            <a:r>
              <a:rPr lang="en-US" dirty="0" err="1"/>
              <a:t>tarbiya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sportni</a:t>
            </a:r>
            <a:r>
              <a:rPr lang="en-US" dirty="0"/>
              <a:t> </a:t>
            </a:r>
            <a:r>
              <a:rPr lang="en-US" dirty="0" err="1"/>
              <a:t>rivojlantirish</a:t>
            </a:r>
            <a:r>
              <a:rPr lang="en-US" dirty="0"/>
              <a:t>;</a:t>
            </a:r>
            <a:endParaRPr lang="ru-RU" dirty="0"/>
          </a:p>
        </p:txBody>
      </p:sp>
      <p:sp>
        <p:nvSpPr>
          <p:cNvPr id="8" name="Выноска-облако 7"/>
          <p:cNvSpPr/>
          <p:nvPr/>
        </p:nvSpPr>
        <p:spPr>
          <a:xfrm>
            <a:off x="1501438" y="5145550"/>
            <a:ext cx="7247025" cy="1749896"/>
          </a:xfrm>
          <a:prstGeom prst="cloudCallou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/>
              <a:t>aholi</a:t>
            </a:r>
            <a:r>
              <a:rPr lang="en-US" dirty="0"/>
              <a:t> </a:t>
            </a:r>
            <a:r>
              <a:rPr lang="en-US" dirty="0" err="1"/>
              <a:t>salomatligini</a:t>
            </a:r>
            <a:r>
              <a:rPr lang="en-US" dirty="0"/>
              <a:t> </a:t>
            </a:r>
            <a:r>
              <a:rPr lang="en-US" dirty="0" err="1"/>
              <a:t>nazorat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tibbiy</a:t>
            </a:r>
            <a:r>
              <a:rPr lang="en-US" dirty="0"/>
              <a:t> </a:t>
            </a:r>
            <a:r>
              <a:rPr lang="en-US" dirty="0" err="1"/>
              <a:t>yordamni</a:t>
            </a:r>
            <a:r>
              <a:rPr lang="en-US" dirty="0"/>
              <a:t> </a:t>
            </a:r>
            <a:r>
              <a:rPr lang="en-US" dirty="0" err="1"/>
              <a:t>kuchay</a:t>
            </a:r>
            <a:r>
              <a:rPr lang="en-US" dirty="0"/>
              <a:t>-</a:t>
            </a:r>
            <a:endParaRPr lang="ru-RU" dirty="0"/>
          </a:p>
          <a:p>
            <a:r>
              <a:rPr lang="en-US" dirty="0" err="1"/>
              <a:t>tirish</a:t>
            </a:r>
            <a:r>
              <a:rPr lang="en-US" dirty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4293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G:\slayd uchun rasm\slaydlar uchun rasmlar\slayd uchun rasm\слайт фон 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Выноска-облако 4"/>
          <p:cNvSpPr/>
          <p:nvPr/>
        </p:nvSpPr>
        <p:spPr>
          <a:xfrm>
            <a:off x="107504" y="0"/>
            <a:ext cx="8424936" cy="2348880"/>
          </a:xfrm>
          <a:prstGeom prst="cloudCallou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•	</a:t>
            </a:r>
            <a:r>
              <a:rPr lang="en-US" dirty="0" err="1">
                <a:solidFill>
                  <a:schemeClr val="accent4"/>
                </a:solidFill>
              </a:rPr>
              <a:t>aholining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salomatligini</a:t>
            </a:r>
            <a:r>
              <a:rPr lang="en-US" dirty="0">
                <a:solidFill>
                  <a:schemeClr val="accent4"/>
                </a:solidFill>
              </a:rPr>
              <a:t>, </a:t>
            </a:r>
            <a:r>
              <a:rPr lang="en-US" dirty="0" err="1">
                <a:solidFill>
                  <a:schemeClr val="accent4"/>
                </a:solidFill>
              </a:rPr>
              <a:t>birinchi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navbatda</a:t>
            </a:r>
            <a:r>
              <a:rPr lang="en-US" dirty="0">
                <a:solidFill>
                  <a:schemeClr val="accent4"/>
                </a:solidFill>
              </a:rPr>
              <a:t>, </a:t>
            </a:r>
            <a:r>
              <a:rPr lang="en-US" dirty="0" err="1">
                <a:solidFill>
                  <a:schemeClr val="accent4"/>
                </a:solidFill>
              </a:rPr>
              <a:t>ish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yurita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oladigan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yoshdagilarda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jarohat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zaharlanish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oldini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olish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va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qon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aylanish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tizimi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kasalliklarini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hamda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yuqumli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patalogiyalarning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nuqsonlarini</a:t>
            </a:r>
            <a:endParaRPr lang="ru-RU" dirty="0">
              <a:solidFill>
                <a:schemeClr val="accent4"/>
              </a:solidFill>
            </a:endParaRPr>
          </a:p>
          <a:p>
            <a:r>
              <a:rPr lang="en-US" dirty="0" err="1">
                <a:solidFill>
                  <a:schemeClr val="accent4"/>
                </a:solidFill>
              </a:rPr>
              <a:t>bilib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olish</a:t>
            </a:r>
            <a:r>
              <a:rPr lang="en-US" dirty="0">
                <a:solidFill>
                  <a:schemeClr val="accent4"/>
                </a:solidFill>
              </a:rPr>
              <a:t>;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287524" y="2461633"/>
            <a:ext cx="8568952" cy="1800201"/>
          </a:xfrm>
          <a:prstGeom prst="cloudCallout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•	</a:t>
            </a:r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keksalarning</a:t>
            </a:r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sog'lig'ini</a:t>
            </a:r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saqlash</a:t>
            </a:r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onkologik</a:t>
            </a:r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, </a:t>
            </a:r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endokrin</a:t>
            </a:r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va</a:t>
            </a:r>
            <a:endParaRPr lang="ru-RU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  <a:p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yuqumli</a:t>
            </a:r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kasalliklarning</a:t>
            </a:r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oldini</a:t>
            </a:r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err="1">
                <a:solidFill>
                  <a:schemeClr val="accent2">
                    <a:lumMod val="20000"/>
                    <a:lumOff val="80000"/>
                  </a:schemeClr>
                </a:solidFill>
              </a:rPr>
              <a:t>olish</a:t>
            </a:r>
            <a:r>
              <a:rPr lang="en-US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.</a:t>
            </a:r>
            <a:endParaRPr lang="ru-RU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Блок-схема: альтернативный процесс 3"/>
          <p:cNvSpPr/>
          <p:nvPr/>
        </p:nvSpPr>
        <p:spPr>
          <a:xfrm>
            <a:off x="251520" y="4409683"/>
            <a:ext cx="8568952" cy="2331731"/>
          </a:xfrm>
          <a:prstGeom prst="flowChartAlternateProcess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err="1">
                <a:solidFill>
                  <a:srgbClr val="00B0F0"/>
                </a:solidFill>
              </a:rPr>
              <a:t>Aholining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ko'p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qismi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doimiy</a:t>
            </a:r>
            <a:r>
              <a:rPr lang="en-US" dirty="0">
                <a:solidFill>
                  <a:srgbClr val="00B0F0"/>
                </a:solidFill>
              </a:rPr>
              <a:t> stress </a:t>
            </a:r>
            <a:r>
              <a:rPr lang="en-US" dirty="0" err="1">
                <a:solidFill>
                  <a:srgbClr val="00B0F0"/>
                </a:solidFill>
              </a:rPr>
              <a:t>holatida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bo'lishi</a:t>
            </a:r>
            <a:r>
              <a:rPr lang="en-US" dirty="0">
                <a:solidFill>
                  <a:srgbClr val="00B0F0"/>
                </a:solidFill>
              </a:rPr>
              <a:t>, </a:t>
            </a:r>
            <a:r>
              <a:rPr lang="en-US" dirty="0" err="1">
                <a:solidFill>
                  <a:srgbClr val="00B0F0"/>
                </a:solidFill>
              </a:rPr>
              <a:t>tibbiy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yordamning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dolzarblik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ahamiyatini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oshiradi</a:t>
            </a:r>
            <a:r>
              <a:rPr lang="en-US" dirty="0">
                <a:solidFill>
                  <a:srgbClr val="00B0F0"/>
                </a:solidFill>
              </a:rPr>
              <a:t>. </a:t>
            </a:r>
            <a:r>
              <a:rPr lang="en-US" dirty="0" err="1">
                <a:solidFill>
                  <a:srgbClr val="00B0F0"/>
                </a:solidFill>
              </a:rPr>
              <a:t>Shu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o'rinda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aytish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kerakki</a:t>
            </a:r>
            <a:r>
              <a:rPr lang="en-US" dirty="0">
                <a:solidFill>
                  <a:srgbClr val="00B0F0"/>
                </a:solidFill>
              </a:rPr>
              <a:t>, </a:t>
            </a:r>
            <a:r>
              <a:rPr lang="en-US" dirty="0" err="1">
                <a:solidFill>
                  <a:srgbClr val="00B0F0"/>
                </a:solidFill>
              </a:rPr>
              <a:t>tibbiy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yordamni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nafaqat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davlat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tashkilotlari</a:t>
            </a:r>
            <a:r>
              <a:rPr lang="en-US" dirty="0">
                <a:solidFill>
                  <a:srgbClr val="00B0F0"/>
                </a:solidFill>
              </a:rPr>
              <a:t>, </a:t>
            </a:r>
            <a:r>
              <a:rPr lang="en-US" dirty="0" err="1">
                <a:solidFill>
                  <a:srgbClr val="00B0F0"/>
                </a:solidFill>
              </a:rPr>
              <a:t>balki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nodavlat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tashkilotlar</a:t>
            </a:r>
            <a:r>
              <a:rPr lang="en-US" dirty="0">
                <a:solidFill>
                  <a:srgbClr val="00B0F0"/>
                </a:solidFill>
              </a:rPr>
              <a:t> ham </a:t>
            </a:r>
            <a:r>
              <a:rPr lang="en-US" dirty="0" err="1">
                <a:solidFill>
                  <a:srgbClr val="00B0F0"/>
                </a:solidFill>
              </a:rPr>
              <a:t>ko‘rsatsa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maqsadga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muvofiq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bo‘ladi</a:t>
            </a:r>
            <a:r>
              <a:rPr lang="en-US" dirty="0">
                <a:solidFill>
                  <a:srgbClr val="00B0F0"/>
                </a:solidFill>
              </a:rPr>
              <a:t>. Bu </a:t>
            </a:r>
            <a:r>
              <a:rPr lang="en-US" dirty="0" err="1">
                <a:solidFill>
                  <a:srgbClr val="00B0F0"/>
                </a:solidFill>
              </a:rPr>
              <a:t>esa</a:t>
            </a:r>
            <a:r>
              <a:rPr lang="en-US" dirty="0">
                <a:solidFill>
                  <a:srgbClr val="00B0F0"/>
                </a:solidFill>
              </a:rPr>
              <a:t>, </a:t>
            </a:r>
            <a:r>
              <a:rPr lang="en-US" dirty="0" err="1">
                <a:solidFill>
                  <a:srgbClr val="00B0F0"/>
                </a:solidFill>
              </a:rPr>
              <a:t>o'z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navbatida</a:t>
            </a:r>
            <a:r>
              <a:rPr lang="en-US" dirty="0">
                <a:solidFill>
                  <a:srgbClr val="00B0F0"/>
                </a:solidFill>
              </a:rPr>
              <a:t>, </a:t>
            </a:r>
            <a:r>
              <a:rPr lang="en-US" dirty="0" err="1">
                <a:solidFill>
                  <a:srgbClr val="00B0F0"/>
                </a:solidFill>
              </a:rPr>
              <a:t>aholi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salomatligini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mustahkamlashgava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o'lim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holatlarini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kamaytirishga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yordam</a:t>
            </a:r>
            <a:r>
              <a:rPr lang="en-US" dirty="0">
                <a:solidFill>
                  <a:srgbClr val="00B0F0"/>
                </a:solidFill>
              </a:rPr>
              <a:t> </a:t>
            </a:r>
            <a:r>
              <a:rPr lang="en-US" dirty="0" err="1">
                <a:solidFill>
                  <a:srgbClr val="00B0F0"/>
                </a:solidFill>
              </a:rPr>
              <a:t>beradi</a:t>
            </a:r>
            <a:r>
              <a:rPr lang="en-US" dirty="0">
                <a:solidFill>
                  <a:srgbClr val="00B0F0"/>
                </a:solidFill>
              </a:rPr>
              <a:t>.</a:t>
            </a:r>
            <a:endParaRPr lang="ru-RU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118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G:\slayd uchun rasm\slaydlar uchun rasmlar\slayd uchun rasm\1ddb958afc4b52707265dc0b1d515d0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59632" y="1484784"/>
            <a:ext cx="691276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dirty="0" smtClean="0">
                <a:solidFill>
                  <a:srgbClr val="C00000"/>
                </a:solidFill>
              </a:rPr>
              <a:t>E’TIBORINGIZ</a:t>
            </a:r>
          </a:p>
          <a:p>
            <a:r>
              <a:rPr lang="en-US" sz="7200" dirty="0" smtClean="0">
                <a:solidFill>
                  <a:srgbClr val="C00000"/>
                </a:solidFill>
              </a:rPr>
              <a:t>    UCHUN</a:t>
            </a:r>
          </a:p>
          <a:p>
            <a:r>
              <a:rPr lang="en-US" sz="7200" dirty="0" smtClean="0">
                <a:solidFill>
                  <a:srgbClr val="C00000"/>
                </a:solidFill>
              </a:rPr>
              <a:t>   RAXMAT</a:t>
            </a:r>
            <a:endParaRPr lang="ru-RU" sz="7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209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553</TotalTime>
  <Words>1147</Words>
  <Application>Microsoft Office PowerPoint</Application>
  <PresentationFormat>Экран (4:3)</PresentationFormat>
  <Paragraphs>89</Paragraphs>
  <Slides>22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Wingdings 2</vt:lpstr>
      <vt:lpstr>Тема Office</vt:lpstr>
      <vt:lpstr>Презентация PowerPoint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Dell PC</dc:creator>
  <cp:lastModifiedBy>Hewlett-Packard Company</cp:lastModifiedBy>
  <cp:revision>51</cp:revision>
  <dcterms:created xsi:type="dcterms:W3CDTF">2019-04-12T15:45:33Z</dcterms:created>
  <dcterms:modified xsi:type="dcterms:W3CDTF">2019-05-18T04:10:21Z</dcterms:modified>
</cp:coreProperties>
</file>