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0" r:id="rId1"/>
  </p:sldMasterIdLst>
  <p:notesMasterIdLst>
    <p:notesMasterId r:id="rId21"/>
  </p:notes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7036EFA0-B281-4B01-94DE-062DE6C5B4B4}">
          <p14:sldIdLst>
            <p14:sldId id="256"/>
            <p14:sldId id="257"/>
            <p14:sldId id="258"/>
            <p14:sldId id="259"/>
            <p14:sldId id="261"/>
            <p14:sldId id="262"/>
            <p14:sldId id="263"/>
            <p14:sldId id="264"/>
            <p14:sldId id="265"/>
            <p14:sldId id="266"/>
            <p14:sldId id="267"/>
            <p14:sldId id="268"/>
            <p14:sldId id="269"/>
            <p14:sldId id="270"/>
            <p14:sldId id="271"/>
            <p14:sldId id="272"/>
            <p14:sldId id="273"/>
            <p14:sldId id="274"/>
            <p14:sldId id="27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1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56E529-CAC0-4D8E-AD7F-A0A662B7AF6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ru-RU"/>
        </a:p>
      </dgm:t>
    </dgm:pt>
    <dgm:pt modelId="{998973F1-353F-49B8-AEA0-95702772961B}">
      <dgm:prSet/>
      <dgm:spPr/>
      <dgm:t>
        <a:bodyPr/>
        <a:lstStyle/>
        <a:p>
          <a:r>
            <a:rPr lang="en-US" smtClean="0"/>
            <a:t>katakning k</a:t>
          </a:r>
          <a:r>
            <a:rPr lang="ru-RU" smtClean="0"/>
            <a:t>о</a:t>
          </a:r>
          <a:r>
            <a:rPr lang="en-US" smtClean="0"/>
            <a:t>rdinasi</a:t>
          </a:r>
          <a:r>
            <a:rPr lang="ru-RU" smtClean="0"/>
            <a:t>о</a:t>
          </a:r>
          <a:r>
            <a:rPr lang="en-US" smtClean="0"/>
            <a:t>n s</a:t>
          </a:r>
          <a:r>
            <a:rPr lang="ru-RU" smtClean="0"/>
            <a:t>о</a:t>
          </a:r>
          <a:r>
            <a:rPr lang="en-US" smtClean="0"/>
            <a:t>ni K6,</a:t>
          </a:r>
          <a:endParaRPr lang="ru-RU"/>
        </a:p>
      </dgm:t>
    </dgm:pt>
    <dgm:pt modelId="{71BD640E-A8FE-4C6A-B923-0F10A822B04A}" type="parTrans" cxnId="{DCB3033B-817D-4C65-9BC9-4A254F871964}">
      <dgm:prSet/>
      <dgm:spPr/>
      <dgm:t>
        <a:bodyPr/>
        <a:lstStyle/>
        <a:p>
          <a:endParaRPr lang="ru-RU"/>
        </a:p>
      </dgm:t>
    </dgm:pt>
    <dgm:pt modelId="{1DC8C301-5495-4E4C-A373-3362A552F3EA}" type="sibTrans" cxnId="{DCB3033B-817D-4C65-9BC9-4A254F871964}">
      <dgm:prSet/>
      <dgm:spPr/>
      <dgm:t>
        <a:bodyPr/>
        <a:lstStyle/>
        <a:p>
          <a:endParaRPr lang="ru-RU"/>
        </a:p>
      </dgm:t>
    </dgm:pt>
    <dgm:pt modelId="{85124AA9-8712-4DEF-AE26-405083486191}">
      <dgm:prSet/>
      <dgm:spPr/>
      <dgm:t>
        <a:bodyPr/>
        <a:lstStyle/>
        <a:p>
          <a:r>
            <a:rPr lang="ru-RU" smtClean="0"/>
            <a:t>markazlashgan kub katakchaniqi K8,  </a:t>
          </a:r>
          <a:endParaRPr lang="ru-RU"/>
        </a:p>
      </dgm:t>
    </dgm:pt>
    <dgm:pt modelId="{9AAB9F1E-3C7A-47E5-85A9-050C71A0C8A3}" type="parTrans" cxnId="{4856397D-BC11-4045-93F2-FE40C8122AFC}">
      <dgm:prSet/>
      <dgm:spPr/>
      <dgm:t>
        <a:bodyPr/>
        <a:lstStyle/>
        <a:p>
          <a:endParaRPr lang="ru-RU"/>
        </a:p>
      </dgm:t>
    </dgm:pt>
    <dgm:pt modelId="{B123D500-E93D-440B-BE9C-AD40AEF76A31}" type="sibTrans" cxnId="{4856397D-BC11-4045-93F2-FE40C8122AFC}">
      <dgm:prSet/>
      <dgm:spPr/>
      <dgm:t>
        <a:bodyPr/>
        <a:lstStyle/>
        <a:p>
          <a:endParaRPr lang="ru-RU"/>
        </a:p>
      </dgm:t>
    </dgm:pt>
    <dgm:pt modelId="{AC3F7387-B6A1-4DB5-932E-69DA32438C57}">
      <dgm:prSet/>
      <dgm:spPr/>
      <dgm:t>
        <a:bodyPr/>
        <a:lstStyle/>
        <a:p>
          <a:r>
            <a:rPr lang="en-US" smtClean="0"/>
            <a:t>yoqlari markazlashgan kub katakniki esa K12,</a:t>
          </a:r>
          <a:endParaRPr lang="ru-RU"/>
        </a:p>
      </dgm:t>
    </dgm:pt>
    <dgm:pt modelId="{6820FB84-E196-4C5A-A8E8-4253D468308E}" type="parTrans" cxnId="{F13E79CE-CDB1-4FB0-85BB-4A548B7488C8}">
      <dgm:prSet/>
      <dgm:spPr/>
      <dgm:t>
        <a:bodyPr/>
        <a:lstStyle/>
        <a:p>
          <a:endParaRPr lang="ru-RU"/>
        </a:p>
      </dgm:t>
    </dgm:pt>
    <dgm:pt modelId="{3F0C3163-BAB4-488D-811E-5D9E039025CE}" type="sibTrans" cxnId="{F13E79CE-CDB1-4FB0-85BB-4A548B7488C8}">
      <dgm:prSet/>
      <dgm:spPr/>
      <dgm:t>
        <a:bodyPr/>
        <a:lstStyle/>
        <a:p>
          <a:endParaRPr lang="ru-RU"/>
        </a:p>
      </dgm:t>
    </dgm:pt>
    <dgm:pt modelId="{97D5CEBB-CDEA-4DCF-8F2E-7724E043260D}">
      <dgm:prSet/>
      <dgm:spPr/>
      <dgm:t>
        <a:bodyPr/>
        <a:lstStyle/>
        <a:p>
          <a:r>
            <a:rPr lang="en-US" smtClean="0"/>
            <a:t>at</a:t>
          </a:r>
          <a:r>
            <a:rPr lang="ru-RU" smtClean="0"/>
            <a:t>о</a:t>
          </a:r>
          <a:r>
            <a:rPr lang="en-US" smtClean="0"/>
            <a:t>mlari zich j</a:t>
          </a:r>
          <a:r>
            <a:rPr lang="ru-RU" smtClean="0"/>
            <a:t>о</a:t>
          </a:r>
          <a:r>
            <a:rPr lang="en-US" smtClean="0"/>
            <a:t>ylashgan g</a:t>
          </a:r>
          <a:r>
            <a:rPr lang="ru-RU" smtClean="0"/>
            <a:t>е</a:t>
          </a:r>
          <a:r>
            <a:rPr lang="en-US" smtClean="0"/>
            <a:t>ks</a:t>
          </a:r>
          <a:r>
            <a:rPr lang="ru-RU" smtClean="0"/>
            <a:t>о</a:t>
          </a:r>
          <a:r>
            <a:rPr lang="en-US" smtClean="0"/>
            <a:t>g</a:t>
          </a:r>
          <a:r>
            <a:rPr lang="ru-RU" smtClean="0"/>
            <a:t>о</a:t>
          </a:r>
          <a:r>
            <a:rPr lang="en-US" smtClean="0"/>
            <a:t>nal katakniki G12</a:t>
          </a:r>
          <a:endParaRPr lang="ru-RU"/>
        </a:p>
      </dgm:t>
    </dgm:pt>
    <dgm:pt modelId="{4344BDAD-92EB-44D5-BB25-57602BA37D0C}" type="parTrans" cxnId="{4F1F37C6-356B-492C-87BD-008417DFE8A8}">
      <dgm:prSet/>
      <dgm:spPr/>
      <dgm:t>
        <a:bodyPr/>
        <a:lstStyle/>
        <a:p>
          <a:endParaRPr lang="ru-RU"/>
        </a:p>
      </dgm:t>
    </dgm:pt>
    <dgm:pt modelId="{C1A9B161-C3C8-4EFE-BA57-A0EB217E70F6}" type="sibTrans" cxnId="{4F1F37C6-356B-492C-87BD-008417DFE8A8}">
      <dgm:prSet/>
      <dgm:spPr/>
      <dgm:t>
        <a:bodyPr/>
        <a:lstStyle/>
        <a:p>
          <a:endParaRPr lang="ru-RU"/>
        </a:p>
      </dgm:t>
    </dgm:pt>
    <dgm:pt modelId="{3821D254-E174-40B3-A379-DFACCF3145B6}">
      <dgm:prSet/>
      <dgm:spPr/>
      <dgm:t>
        <a:bodyPr/>
        <a:lstStyle/>
        <a:p>
          <a:r>
            <a:rPr lang="ru-RU" smtClean="0"/>
            <a:t>о</a:t>
          </a:r>
          <a:r>
            <a:rPr lang="en-US" smtClean="0"/>
            <a:t>ddiy t</a:t>
          </a:r>
          <a:r>
            <a:rPr lang="ru-RU" smtClean="0"/>
            <a:t>е</a:t>
          </a:r>
          <a:r>
            <a:rPr lang="en-US" smtClean="0"/>
            <a:t>traganal katakniki T6 d</a:t>
          </a:r>
          <a:r>
            <a:rPr lang="ru-RU" smtClean="0"/>
            <a:t>е</a:t>
          </a:r>
          <a:r>
            <a:rPr lang="en-US" smtClean="0"/>
            <a:t>b b</a:t>
          </a:r>
          <a:r>
            <a:rPr lang="ru-RU" smtClean="0"/>
            <a:t>е</a:t>
          </a:r>
          <a:r>
            <a:rPr lang="en-US" smtClean="0"/>
            <a:t>lgilanadi.</a:t>
          </a:r>
          <a:endParaRPr lang="ru-RU"/>
        </a:p>
      </dgm:t>
    </dgm:pt>
    <dgm:pt modelId="{DBC4A101-CB1A-4CFB-99AE-6E5C5F587FC3}" type="parTrans" cxnId="{9574E528-AB2D-483B-B0DE-89387B7BA95B}">
      <dgm:prSet/>
      <dgm:spPr/>
      <dgm:t>
        <a:bodyPr/>
        <a:lstStyle/>
        <a:p>
          <a:endParaRPr lang="ru-RU"/>
        </a:p>
      </dgm:t>
    </dgm:pt>
    <dgm:pt modelId="{D9D24A92-6BB2-4E3B-8C66-DC05E30B3AFF}" type="sibTrans" cxnId="{9574E528-AB2D-483B-B0DE-89387B7BA95B}">
      <dgm:prSet/>
      <dgm:spPr/>
      <dgm:t>
        <a:bodyPr/>
        <a:lstStyle/>
        <a:p>
          <a:endParaRPr lang="ru-RU"/>
        </a:p>
      </dgm:t>
    </dgm:pt>
    <dgm:pt modelId="{05188FEC-D9E9-46D9-85C2-BFD523BB9323}" type="pres">
      <dgm:prSet presAssocID="{7B56E529-CAC0-4D8E-AD7F-A0A662B7AF60}" presName="cycle" presStyleCnt="0">
        <dgm:presLayoutVars>
          <dgm:dir/>
          <dgm:resizeHandles val="exact"/>
        </dgm:presLayoutVars>
      </dgm:prSet>
      <dgm:spPr/>
      <dgm:t>
        <a:bodyPr/>
        <a:lstStyle/>
        <a:p>
          <a:endParaRPr lang="ru-RU"/>
        </a:p>
      </dgm:t>
    </dgm:pt>
    <dgm:pt modelId="{5BC251CA-BFBA-4CCA-AB1B-0228DCB0A9FE}" type="pres">
      <dgm:prSet presAssocID="{998973F1-353F-49B8-AEA0-95702772961B}" presName="node" presStyleLbl="node1" presStyleIdx="0" presStyleCnt="5">
        <dgm:presLayoutVars>
          <dgm:bulletEnabled val="1"/>
        </dgm:presLayoutVars>
      </dgm:prSet>
      <dgm:spPr/>
      <dgm:t>
        <a:bodyPr/>
        <a:lstStyle/>
        <a:p>
          <a:endParaRPr lang="ru-RU"/>
        </a:p>
      </dgm:t>
    </dgm:pt>
    <dgm:pt modelId="{B70BDBD1-ABDD-4C1C-BAC1-E4D2F343CE4D}" type="pres">
      <dgm:prSet presAssocID="{998973F1-353F-49B8-AEA0-95702772961B}" presName="spNode" presStyleCnt="0"/>
      <dgm:spPr/>
    </dgm:pt>
    <dgm:pt modelId="{E3DA4A83-393F-4ACA-973B-91A13A64B630}" type="pres">
      <dgm:prSet presAssocID="{1DC8C301-5495-4E4C-A373-3362A552F3EA}" presName="sibTrans" presStyleLbl="sibTrans1D1" presStyleIdx="0" presStyleCnt="5"/>
      <dgm:spPr/>
      <dgm:t>
        <a:bodyPr/>
        <a:lstStyle/>
        <a:p>
          <a:endParaRPr lang="ru-RU"/>
        </a:p>
      </dgm:t>
    </dgm:pt>
    <dgm:pt modelId="{314BA9FB-2E4A-41B9-B2A9-029BE5E5C611}" type="pres">
      <dgm:prSet presAssocID="{85124AA9-8712-4DEF-AE26-405083486191}" presName="node" presStyleLbl="node1" presStyleIdx="1" presStyleCnt="5">
        <dgm:presLayoutVars>
          <dgm:bulletEnabled val="1"/>
        </dgm:presLayoutVars>
      </dgm:prSet>
      <dgm:spPr/>
      <dgm:t>
        <a:bodyPr/>
        <a:lstStyle/>
        <a:p>
          <a:endParaRPr lang="ru-RU"/>
        </a:p>
      </dgm:t>
    </dgm:pt>
    <dgm:pt modelId="{DF2C9DAA-CC15-46C2-9DE5-28A0AC29EC0D}" type="pres">
      <dgm:prSet presAssocID="{85124AA9-8712-4DEF-AE26-405083486191}" presName="spNode" presStyleCnt="0"/>
      <dgm:spPr/>
    </dgm:pt>
    <dgm:pt modelId="{F0CC6F1D-8817-4F12-81FB-8E24E47C1E01}" type="pres">
      <dgm:prSet presAssocID="{B123D500-E93D-440B-BE9C-AD40AEF76A31}" presName="sibTrans" presStyleLbl="sibTrans1D1" presStyleIdx="1" presStyleCnt="5"/>
      <dgm:spPr/>
      <dgm:t>
        <a:bodyPr/>
        <a:lstStyle/>
        <a:p>
          <a:endParaRPr lang="ru-RU"/>
        </a:p>
      </dgm:t>
    </dgm:pt>
    <dgm:pt modelId="{E16ABB94-A062-445C-BF45-602A64CF2FC7}" type="pres">
      <dgm:prSet presAssocID="{AC3F7387-B6A1-4DB5-932E-69DA32438C57}" presName="node" presStyleLbl="node1" presStyleIdx="2" presStyleCnt="5">
        <dgm:presLayoutVars>
          <dgm:bulletEnabled val="1"/>
        </dgm:presLayoutVars>
      </dgm:prSet>
      <dgm:spPr/>
      <dgm:t>
        <a:bodyPr/>
        <a:lstStyle/>
        <a:p>
          <a:endParaRPr lang="ru-RU"/>
        </a:p>
      </dgm:t>
    </dgm:pt>
    <dgm:pt modelId="{250AEBE6-87AC-4DFD-A5DA-687C06002AA7}" type="pres">
      <dgm:prSet presAssocID="{AC3F7387-B6A1-4DB5-932E-69DA32438C57}" presName="spNode" presStyleCnt="0"/>
      <dgm:spPr/>
    </dgm:pt>
    <dgm:pt modelId="{555D2332-3E74-4AFB-86A3-9D25D3D7129F}" type="pres">
      <dgm:prSet presAssocID="{3F0C3163-BAB4-488D-811E-5D9E039025CE}" presName="sibTrans" presStyleLbl="sibTrans1D1" presStyleIdx="2" presStyleCnt="5"/>
      <dgm:spPr/>
      <dgm:t>
        <a:bodyPr/>
        <a:lstStyle/>
        <a:p>
          <a:endParaRPr lang="ru-RU"/>
        </a:p>
      </dgm:t>
    </dgm:pt>
    <dgm:pt modelId="{FD257FF2-3E7F-429A-90D6-200421011480}" type="pres">
      <dgm:prSet presAssocID="{97D5CEBB-CDEA-4DCF-8F2E-7724E043260D}" presName="node" presStyleLbl="node1" presStyleIdx="3" presStyleCnt="5">
        <dgm:presLayoutVars>
          <dgm:bulletEnabled val="1"/>
        </dgm:presLayoutVars>
      </dgm:prSet>
      <dgm:spPr/>
      <dgm:t>
        <a:bodyPr/>
        <a:lstStyle/>
        <a:p>
          <a:endParaRPr lang="ru-RU"/>
        </a:p>
      </dgm:t>
    </dgm:pt>
    <dgm:pt modelId="{FBED679E-4638-45AC-BAEF-D582E29A965D}" type="pres">
      <dgm:prSet presAssocID="{97D5CEBB-CDEA-4DCF-8F2E-7724E043260D}" presName="spNode" presStyleCnt="0"/>
      <dgm:spPr/>
    </dgm:pt>
    <dgm:pt modelId="{D61FD99A-AEA9-4046-A23B-D29B20C3226B}" type="pres">
      <dgm:prSet presAssocID="{C1A9B161-C3C8-4EFE-BA57-A0EB217E70F6}" presName="sibTrans" presStyleLbl="sibTrans1D1" presStyleIdx="3" presStyleCnt="5"/>
      <dgm:spPr/>
      <dgm:t>
        <a:bodyPr/>
        <a:lstStyle/>
        <a:p>
          <a:endParaRPr lang="ru-RU"/>
        </a:p>
      </dgm:t>
    </dgm:pt>
    <dgm:pt modelId="{4AA3F6CB-8CCB-491C-99C4-94BC7C11ECD6}" type="pres">
      <dgm:prSet presAssocID="{3821D254-E174-40B3-A379-DFACCF3145B6}" presName="node" presStyleLbl="node1" presStyleIdx="4" presStyleCnt="5">
        <dgm:presLayoutVars>
          <dgm:bulletEnabled val="1"/>
        </dgm:presLayoutVars>
      </dgm:prSet>
      <dgm:spPr/>
      <dgm:t>
        <a:bodyPr/>
        <a:lstStyle/>
        <a:p>
          <a:endParaRPr lang="ru-RU"/>
        </a:p>
      </dgm:t>
    </dgm:pt>
    <dgm:pt modelId="{CD87A364-3E7B-494F-ACC7-7B5146BB40E3}" type="pres">
      <dgm:prSet presAssocID="{3821D254-E174-40B3-A379-DFACCF3145B6}" presName="spNode" presStyleCnt="0"/>
      <dgm:spPr/>
    </dgm:pt>
    <dgm:pt modelId="{428DD836-CE09-4D5E-8DCA-D4B0BA3FBF9E}" type="pres">
      <dgm:prSet presAssocID="{D9D24A92-6BB2-4E3B-8C66-DC05E30B3AFF}" presName="sibTrans" presStyleLbl="sibTrans1D1" presStyleIdx="4" presStyleCnt="5"/>
      <dgm:spPr/>
      <dgm:t>
        <a:bodyPr/>
        <a:lstStyle/>
        <a:p>
          <a:endParaRPr lang="ru-RU"/>
        </a:p>
      </dgm:t>
    </dgm:pt>
  </dgm:ptLst>
  <dgm:cxnLst>
    <dgm:cxn modelId="{D0EF3C37-541B-49E7-9367-246B2B4C368E}" type="presOf" srcId="{C1A9B161-C3C8-4EFE-BA57-A0EB217E70F6}" destId="{D61FD99A-AEA9-4046-A23B-D29B20C3226B}" srcOrd="0" destOrd="0" presId="urn:microsoft.com/office/officeart/2005/8/layout/cycle5"/>
    <dgm:cxn modelId="{84484127-4BF6-4B8B-BB2A-DDB928046039}" type="presOf" srcId="{7B56E529-CAC0-4D8E-AD7F-A0A662B7AF60}" destId="{05188FEC-D9E9-46D9-85C2-BFD523BB9323}" srcOrd="0" destOrd="0" presId="urn:microsoft.com/office/officeart/2005/8/layout/cycle5"/>
    <dgm:cxn modelId="{F13E79CE-CDB1-4FB0-85BB-4A548B7488C8}" srcId="{7B56E529-CAC0-4D8E-AD7F-A0A662B7AF60}" destId="{AC3F7387-B6A1-4DB5-932E-69DA32438C57}" srcOrd="2" destOrd="0" parTransId="{6820FB84-E196-4C5A-A8E8-4253D468308E}" sibTransId="{3F0C3163-BAB4-488D-811E-5D9E039025CE}"/>
    <dgm:cxn modelId="{57CA7831-EA03-4E41-8CBB-B4E6C40E0F99}" type="presOf" srcId="{85124AA9-8712-4DEF-AE26-405083486191}" destId="{314BA9FB-2E4A-41B9-B2A9-029BE5E5C611}" srcOrd="0" destOrd="0" presId="urn:microsoft.com/office/officeart/2005/8/layout/cycle5"/>
    <dgm:cxn modelId="{459A8629-9AA4-45D2-A200-F0FF32923C6D}" type="presOf" srcId="{3821D254-E174-40B3-A379-DFACCF3145B6}" destId="{4AA3F6CB-8CCB-491C-99C4-94BC7C11ECD6}" srcOrd="0" destOrd="0" presId="urn:microsoft.com/office/officeart/2005/8/layout/cycle5"/>
    <dgm:cxn modelId="{497B1335-5E31-4028-ACAB-B44BB318F159}" type="presOf" srcId="{97D5CEBB-CDEA-4DCF-8F2E-7724E043260D}" destId="{FD257FF2-3E7F-429A-90D6-200421011480}" srcOrd="0" destOrd="0" presId="urn:microsoft.com/office/officeart/2005/8/layout/cycle5"/>
    <dgm:cxn modelId="{4F1F37C6-356B-492C-87BD-008417DFE8A8}" srcId="{7B56E529-CAC0-4D8E-AD7F-A0A662B7AF60}" destId="{97D5CEBB-CDEA-4DCF-8F2E-7724E043260D}" srcOrd="3" destOrd="0" parTransId="{4344BDAD-92EB-44D5-BB25-57602BA37D0C}" sibTransId="{C1A9B161-C3C8-4EFE-BA57-A0EB217E70F6}"/>
    <dgm:cxn modelId="{87B314F3-11D9-43E8-9DBF-D6B4BEA56179}" type="presOf" srcId="{998973F1-353F-49B8-AEA0-95702772961B}" destId="{5BC251CA-BFBA-4CCA-AB1B-0228DCB0A9FE}" srcOrd="0" destOrd="0" presId="urn:microsoft.com/office/officeart/2005/8/layout/cycle5"/>
    <dgm:cxn modelId="{1FE9777D-3759-45E4-B8F8-BDC612F57DB2}" type="presOf" srcId="{3F0C3163-BAB4-488D-811E-5D9E039025CE}" destId="{555D2332-3E74-4AFB-86A3-9D25D3D7129F}" srcOrd="0" destOrd="0" presId="urn:microsoft.com/office/officeart/2005/8/layout/cycle5"/>
    <dgm:cxn modelId="{9574E528-AB2D-483B-B0DE-89387B7BA95B}" srcId="{7B56E529-CAC0-4D8E-AD7F-A0A662B7AF60}" destId="{3821D254-E174-40B3-A379-DFACCF3145B6}" srcOrd="4" destOrd="0" parTransId="{DBC4A101-CB1A-4CFB-99AE-6E5C5F587FC3}" sibTransId="{D9D24A92-6BB2-4E3B-8C66-DC05E30B3AFF}"/>
    <dgm:cxn modelId="{BAFD2F1B-59C0-4CA7-BB19-59146A396304}" type="presOf" srcId="{B123D500-E93D-440B-BE9C-AD40AEF76A31}" destId="{F0CC6F1D-8817-4F12-81FB-8E24E47C1E01}" srcOrd="0" destOrd="0" presId="urn:microsoft.com/office/officeart/2005/8/layout/cycle5"/>
    <dgm:cxn modelId="{F2E23285-061C-43BA-9DA4-EF98CDAE4A29}" type="presOf" srcId="{D9D24A92-6BB2-4E3B-8C66-DC05E30B3AFF}" destId="{428DD836-CE09-4D5E-8DCA-D4B0BA3FBF9E}" srcOrd="0" destOrd="0" presId="urn:microsoft.com/office/officeart/2005/8/layout/cycle5"/>
    <dgm:cxn modelId="{4856397D-BC11-4045-93F2-FE40C8122AFC}" srcId="{7B56E529-CAC0-4D8E-AD7F-A0A662B7AF60}" destId="{85124AA9-8712-4DEF-AE26-405083486191}" srcOrd="1" destOrd="0" parTransId="{9AAB9F1E-3C7A-47E5-85A9-050C71A0C8A3}" sibTransId="{B123D500-E93D-440B-BE9C-AD40AEF76A31}"/>
    <dgm:cxn modelId="{9ECF9553-CBFC-4F3B-B568-2F187F0DA9F3}" type="presOf" srcId="{AC3F7387-B6A1-4DB5-932E-69DA32438C57}" destId="{E16ABB94-A062-445C-BF45-602A64CF2FC7}" srcOrd="0" destOrd="0" presId="urn:microsoft.com/office/officeart/2005/8/layout/cycle5"/>
    <dgm:cxn modelId="{DCB3033B-817D-4C65-9BC9-4A254F871964}" srcId="{7B56E529-CAC0-4D8E-AD7F-A0A662B7AF60}" destId="{998973F1-353F-49B8-AEA0-95702772961B}" srcOrd="0" destOrd="0" parTransId="{71BD640E-A8FE-4C6A-B923-0F10A822B04A}" sibTransId="{1DC8C301-5495-4E4C-A373-3362A552F3EA}"/>
    <dgm:cxn modelId="{A8977D81-D0EC-499B-8E61-274A5736DE2D}" type="presOf" srcId="{1DC8C301-5495-4E4C-A373-3362A552F3EA}" destId="{E3DA4A83-393F-4ACA-973B-91A13A64B630}" srcOrd="0" destOrd="0" presId="urn:microsoft.com/office/officeart/2005/8/layout/cycle5"/>
    <dgm:cxn modelId="{AA6DC1BE-7D16-4FA4-8221-5E12462295BE}" type="presParOf" srcId="{05188FEC-D9E9-46D9-85C2-BFD523BB9323}" destId="{5BC251CA-BFBA-4CCA-AB1B-0228DCB0A9FE}" srcOrd="0" destOrd="0" presId="urn:microsoft.com/office/officeart/2005/8/layout/cycle5"/>
    <dgm:cxn modelId="{5E1D9D6A-22F6-49B9-9DFE-72CCC2FCBB33}" type="presParOf" srcId="{05188FEC-D9E9-46D9-85C2-BFD523BB9323}" destId="{B70BDBD1-ABDD-4C1C-BAC1-E4D2F343CE4D}" srcOrd="1" destOrd="0" presId="urn:microsoft.com/office/officeart/2005/8/layout/cycle5"/>
    <dgm:cxn modelId="{B540A826-320F-4DBA-AB3A-E6CEF3A662F2}" type="presParOf" srcId="{05188FEC-D9E9-46D9-85C2-BFD523BB9323}" destId="{E3DA4A83-393F-4ACA-973B-91A13A64B630}" srcOrd="2" destOrd="0" presId="urn:microsoft.com/office/officeart/2005/8/layout/cycle5"/>
    <dgm:cxn modelId="{7B4CBDB0-987A-4BE6-85E4-5173BBA5EF7F}" type="presParOf" srcId="{05188FEC-D9E9-46D9-85C2-BFD523BB9323}" destId="{314BA9FB-2E4A-41B9-B2A9-029BE5E5C611}" srcOrd="3" destOrd="0" presId="urn:microsoft.com/office/officeart/2005/8/layout/cycle5"/>
    <dgm:cxn modelId="{D6F9B23A-38E4-437F-9130-21EE391E0236}" type="presParOf" srcId="{05188FEC-D9E9-46D9-85C2-BFD523BB9323}" destId="{DF2C9DAA-CC15-46C2-9DE5-28A0AC29EC0D}" srcOrd="4" destOrd="0" presId="urn:microsoft.com/office/officeart/2005/8/layout/cycle5"/>
    <dgm:cxn modelId="{F212C810-0DFC-44D2-89D4-425B0C57228C}" type="presParOf" srcId="{05188FEC-D9E9-46D9-85C2-BFD523BB9323}" destId="{F0CC6F1D-8817-4F12-81FB-8E24E47C1E01}" srcOrd="5" destOrd="0" presId="urn:microsoft.com/office/officeart/2005/8/layout/cycle5"/>
    <dgm:cxn modelId="{0363BB76-9549-47FB-9C23-D8027FE87E7C}" type="presParOf" srcId="{05188FEC-D9E9-46D9-85C2-BFD523BB9323}" destId="{E16ABB94-A062-445C-BF45-602A64CF2FC7}" srcOrd="6" destOrd="0" presId="urn:microsoft.com/office/officeart/2005/8/layout/cycle5"/>
    <dgm:cxn modelId="{398BBAB6-384D-4035-A09A-7A79295367B2}" type="presParOf" srcId="{05188FEC-D9E9-46D9-85C2-BFD523BB9323}" destId="{250AEBE6-87AC-4DFD-A5DA-687C06002AA7}" srcOrd="7" destOrd="0" presId="urn:microsoft.com/office/officeart/2005/8/layout/cycle5"/>
    <dgm:cxn modelId="{3D766452-071E-4060-913D-450DD804B386}" type="presParOf" srcId="{05188FEC-D9E9-46D9-85C2-BFD523BB9323}" destId="{555D2332-3E74-4AFB-86A3-9D25D3D7129F}" srcOrd="8" destOrd="0" presId="urn:microsoft.com/office/officeart/2005/8/layout/cycle5"/>
    <dgm:cxn modelId="{2CAF61E2-B1D8-4DFA-8080-362BD301CEA0}" type="presParOf" srcId="{05188FEC-D9E9-46D9-85C2-BFD523BB9323}" destId="{FD257FF2-3E7F-429A-90D6-200421011480}" srcOrd="9" destOrd="0" presId="urn:microsoft.com/office/officeart/2005/8/layout/cycle5"/>
    <dgm:cxn modelId="{55CB593B-F6D8-4959-96BF-BA71D20745C3}" type="presParOf" srcId="{05188FEC-D9E9-46D9-85C2-BFD523BB9323}" destId="{FBED679E-4638-45AC-BAEF-D582E29A965D}" srcOrd="10" destOrd="0" presId="urn:microsoft.com/office/officeart/2005/8/layout/cycle5"/>
    <dgm:cxn modelId="{F72157EF-5C56-4AC4-B8BD-F26FFC28F7F2}" type="presParOf" srcId="{05188FEC-D9E9-46D9-85C2-BFD523BB9323}" destId="{D61FD99A-AEA9-4046-A23B-D29B20C3226B}" srcOrd="11" destOrd="0" presId="urn:microsoft.com/office/officeart/2005/8/layout/cycle5"/>
    <dgm:cxn modelId="{0C4194EE-C70C-4BC3-BE2D-278E0D38432D}" type="presParOf" srcId="{05188FEC-D9E9-46D9-85C2-BFD523BB9323}" destId="{4AA3F6CB-8CCB-491C-99C4-94BC7C11ECD6}" srcOrd="12" destOrd="0" presId="urn:microsoft.com/office/officeart/2005/8/layout/cycle5"/>
    <dgm:cxn modelId="{7C565E35-C70D-4C7C-A1D7-91A9D11B59C5}" type="presParOf" srcId="{05188FEC-D9E9-46D9-85C2-BFD523BB9323}" destId="{CD87A364-3E7B-494F-ACC7-7B5146BB40E3}" srcOrd="13" destOrd="0" presId="urn:microsoft.com/office/officeart/2005/8/layout/cycle5"/>
    <dgm:cxn modelId="{3A3039A3-1DAE-4454-9022-5BF92F92EB09}" type="presParOf" srcId="{05188FEC-D9E9-46D9-85C2-BFD523BB9323}" destId="{428DD836-CE09-4D5E-8DCA-D4B0BA3FBF9E}"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7AEAF6-B905-4CCC-BE7E-365EB30A05B4}" type="doc">
      <dgm:prSet loTypeId="urn:microsoft.com/office/officeart/2005/8/layout/chart3" loCatId="cycle" qsTypeId="urn:microsoft.com/office/officeart/2005/8/quickstyle/3d9" qsCatId="3D" csTypeId="urn:microsoft.com/office/officeart/2005/8/colors/accent1_2" csCatId="accent1" phldr="1"/>
      <dgm:spPr/>
    </dgm:pt>
    <dgm:pt modelId="{E42E23FB-B7D1-4B24-9011-E0893DD4AC5B}">
      <dgm:prSet/>
      <dgm:spPr/>
      <dgm:t>
        <a:bodyPr/>
        <a:lstStyle/>
        <a:p>
          <a:r>
            <a:rPr lang="ru-RU" i="1" u="sng" dirty="0" err="1" smtClean="0"/>
            <a:t>nu</a:t>
          </a:r>
          <a:r>
            <a:rPr lang="uz-Cyrl-UZ" i="1" u="sng" dirty="0" smtClean="0"/>
            <a:t>q</a:t>
          </a:r>
          <a:r>
            <a:rPr lang="ru-RU" i="1" u="sng" dirty="0" err="1" smtClean="0"/>
            <a:t>tali</a:t>
          </a:r>
          <a:r>
            <a:rPr lang="ru-RU" i="1" u="sng" dirty="0" smtClean="0"/>
            <a:t>,</a:t>
          </a:r>
          <a:endParaRPr lang="ru-RU" dirty="0"/>
        </a:p>
      </dgm:t>
    </dgm:pt>
    <dgm:pt modelId="{CC757E02-A187-4653-B519-1E085E1F32AF}" type="parTrans" cxnId="{2A356995-3845-41BF-965C-990AFE017019}">
      <dgm:prSet/>
      <dgm:spPr/>
      <dgm:t>
        <a:bodyPr/>
        <a:lstStyle/>
        <a:p>
          <a:endParaRPr lang="ru-RU"/>
        </a:p>
      </dgm:t>
    </dgm:pt>
    <dgm:pt modelId="{F21EC9E9-1992-4C85-BB83-A8F16591B7B2}" type="sibTrans" cxnId="{2A356995-3845-41BF-965C-990AFE017019}">
      <dgm:prSet/>
      <dgm:spPr/>
      <dgm:t>
        <a:bodyPr/>
        <a:lstStyle/>
        <a:p>
          <a:endParaRPr lang="ru-RU"/>
        </a:p>
      </dgm:t>
    </dgm:pt>
    <dgm:pt modelId="{90A3CD0C-8195-4437-9154-D400BEC2B08A}">
      <dgm:prSet/>
      <dgm:spPr/>
      <dgm:t>
        <a:bodyPr/>
        <a:lstStyle/>
        <a:p>
          <a:r>
            <a:rPr lang="ru-RU" i="1" u="sng" smtClean="0"/>
            <a:t>chizi</a:t>
          </a:r>
          <a:r>
            <a:rPr lang="uz-Cyrl-UZ" i="1" u="sng" smtClean="0"/>
            <a:t>q</a:t>
          </a:r>
          <a:r>
            <a:rPr lang="ru-RU" i="1" u="sng" smtClean="0"/>
            <a:t>li</a:t>
          </a:r>
          <a:endParaRPr lang="ru-RU"/>
        </a:p>
      </dgm:t>
    </dgm:pt>
    <dgm:pt modelId="{3AA04D82-382E-42B1-A8CF-AB5FA33164C5}" type="parTrans" cxnId="{DF58CD59-E916-4094-A657-E451EDB343F0}">
      <dgm:prSet/>
      <dgm:spPr/>
      <dgm:t>
        <a:bodyPr/>
        <a:lstStyle/>
        <a:p>
          <a:endParaRPr lang="ru-RU"/>
        </a:p>
      </dgm:t>
    </dgm:pt>
    <dgm:pt modelId="{D61F4517-4028-4C4A-9B75-A338AA0A8CDA}" type="sibTrans" cxnId="{DF58CD59-E916-4094-A657-E451EDB343F0}">
      <dgm:prSet/>
      <dgm:spPr/>
      <dgm:t>
        <a:bodyPr/>
        <a:lstStyle/>
        <a:p>
          <a:endParaRPr lang="ru-RU"/>
        </a:p>
      </dgm:t>
    </dgm:pt>
    <dgm:pt modelId="{6376388A-4395-4C83-B8E4-B08B246A6D94}">
      <dgm:prSet/>
      <dgm:spPr/>
      <dgm:t>
        <a:bodyPr/>
        <a:lstStyle/>
        <a:p>
          <a:r>
            <a:rPr lang="ru-RU" i="1" u="sng" smtClean="0"/>
            <a:t>sirtki</a:t>
          </a:r>
          <a:endParaRPr lang="ru-RU"/>
        </a:p>
      </dgm:t>
    </dgm:pt>
    <dgm:pt modelId="{62ECD521-36D7-4CD0-A6C7-744A9520C242}" type="parTrans" cxnId="{0D3D1C12-6F36-406D-A134-38B0624B0131}">
      <dgm:prSet/>
      <dgm:spPr/>
      <dgm:t>
        <a:bodyPr/>
        <a:lstStyle/>
        <a:p>
          <a:endParaRPr lang="ru-RU"/>
        </a:p>
      </dgm:t>
    </dgm:pt>
    <dgm:pt modelId="{30A26B18-8E41-4380-B13E-C0194A0F0B35}" type="sibTrans" cxnId="{0D3D1C12-6F36-406D-A134-38B0624B0131}">
      <dgm:prSet/>
      <dgm:spPr/>
      <dgm:t>
        <a:bodyPr/>
        <a:lstStyle/>
        <a:p>
          <a:endParaRPr lang="ru-RU"/>
        </a:p>
      </dgm:t>
    </dgm:pt>
    <dgm:pt modelId="{EC8D24B9-373A-46FB-8E07-AB471719CEF9}" type="pres">
      <dgm:prSet presAssocID="{C07AEAF6-B905-4CCC-BE7E-365EB30A05B4}" presName="compositeShape" presStyleCnt="0">
        <dgm:presLayoutVars>
          <dgm:chMax val="7"/>
          <dgm:dir/>
          <dgm:resizeHandles val="exact"/>
        </dgm:presLayoutVars>
      </dgm:prSet>
      <dgm:spPr/>
    </dgm:pt>
    <dgm:pt modelId="{E1B2D074-389D-4380-B01E-9F2FA6C51C9B}" type="pres">
      <dgm:prSet presAssocID="{C07AEAF6-B905-4CCC-BE7E-365EB30A05B4}" presName="wedge1" presStyleLbl="node1" presStyleIdx="0" presStyleCnt="3" custLinFactNeighborX="-21218" custLinFactNeighborY="-24178"/>
      <dgm:spPr/>
      <dgm:t>
        <a:bodyPr/>
        <a:lstStyle/>
        <a:p>
          <a:endParaRPr lang="ru-RU"/>
        </a:p>
      </dgm:t>
    </dgm:pt>
    <dgm:pt modelId="{B16895B9-20CE-4059-BE4D-DFB28A50B005}" type="pres">
      <dgm:prSet presAssocID="{C07AEAF6-B905-4CCC-BE7E-365EB30A05B4}" presName="wedge1Tx" presStyleLbl="node1" presStyleIdx="0" presStyleCnt="3">
        <dgm:presLayoutVars>
          <dgm:chMax val="0"/>
          <dgm:chPref val="0"/>
          <dgm:bulletEnabled val="1"/>
        </dgm:presLayoutVars>
      </dgm:prSet>
      <dgm:spPr/>
      <dgm:t>
        <a:bodyPr/>
        <a:lstStyle/>
        <a:p>
          <a:endParaRPr lang="ru-RU"/>
        </a:p>
      </dgm:t>
    </dgm:pt>
    <dgm:pt modelId="{9EA68ACD-4960-41F6-8E75-13C448871531}" type="pres">
      <dgm:prSet presAssocID="{C07AEAF6-B905-4CCC-BE7E-365EB30A05B4}" presName="wedge2" presStyleLbl="node1" presStyleIdx="1" presStyleCnt="3" custLinFactNeighborX="-18530" custLinFactNeighborY="-19753"/>
      <dgm:spPr/>
      <dgm:t>
        <a:bodyPr/>
        <a:lstStyle/>
        <a:p>
          <a:endParaRPr lang="ru-RU"/>
        </a:p>
      </dgm:t>
    </dgm:pt>
    <dgm:pt modelId="{E523AE82-6D3E-44F9-AD6C-9F6ECC55D67F}" type="pres">
      <dgm:prSet presAssocID="{C07AEAF6-B905-4CCC-BE7E-365EB30A05B4}" presName="wedge2Tx" presStyleLbl="node1" presStyleIdx="1" presStyleCnt="3">
        <dgm:presLayoutVars>
          <dgm:chMax val="0"/>
          <dgm:chPref val="0"/>
          <dgm:bulletEnabled val="1"/>
        </dgm:presLayoutVars>
      </dgm:prSet>
      <dgm:spPr/>
      <dgm:t>
        <a:bodyPr/>
        <a:lstStyle/>
        <a:p>
          <a:endParaRPr lang="ru-RU"/>
        </a:p>
      </dgm:t>
    </dgm:pt>
    <dgm:pt modelId="{2E644933-77CD-4DCF-AA39-7EBCC219CDBD}" type="pres">
      <dgm:prSet presAssocID="{C07AEAF6-B905-4CCC-BE7E-365EB30A05B4}" presName="wedge3" presStyleLbl="node1" presStyleIdx="2" presStyleCnt="3" custLinFactNeighborX="-20997" custLinFactNeighborY="-24687"/>
      <dgm:spPr/>
      <dgm:t>
        <a:bodyPr/>
        <a:lstStyle/>
        <a:p>
          <a:endParaRPr lang="ru-RU"/>
        </a:p>
      </dgm:t>
    </dgm:pt>
    <dgm:pt modelId="{9CD4D3CC-C770-40B6-889D-D222068CE289}" type="pres">
      <dgm:prSet presAssocID="{C07AEAF6-B905-4CCC-BE7E-365EB30A05B4}" presName="wedge3Tx" presStyleLbl="node1" presStyleIdx="2" presStyleCnt="3">
        <dgm:presLayoutVars>
          <dgm:chMax val="0"/>
          <dgm:chPref val="0"/>
          <dgm:bulletEnabled val="1"/>
        </dgm:presLayoutVars>
      </dgm:prSet>
      <dgm:spPr/>
      <dgm:t>
        <a:bodyPr/>
        <a:lstStyle/>
        <a:p>
          <a:endParaRPr lang="ru-RU"/>
        </a:p>
      </dgm:t>
    </dgm:pt>
  </dgm:ptLst>
  <dgm:cxnLst>
    <dgm:cxn modelId="{2CB0CAFF-CE55-476B-B875-F89CD94E9D3C}" type="presOf" srcId="{90A3CD0C-8195-4437-9154-D400BEC2B08A}" destId="{E1B2D074-389D-4380-B01E-9F2FA6C51C9B}" srcOrd="0" destOrd="0" presId="urn:microsoft.com/office/officeart/2005/8/layout/chart3"/>
    <dgm:cxn modelId="{596494CB-46B6-4AF2-8BEF-C922CE92D631}" type="presOf" srcId="{C07AEAF6-B905-4CCC-BE7E-365EB30A05B4}" destId="{EC8D24B9-373A-46FB-8E07-AB471719CEF9}" srcOrd="0" destOrd="0" presId="urn:microsoft.com/office/officeart/2005/8/layout/chart3"/>
    <dgm:cxn modelId="{936584FB-2D50-4633-8AA7-5C67807F8E91}" type="presOf" srcId="{90A3CD0C-8195-4437-9154-D400BEC2B08A}" destId="{B16895B9-20CE-4059-BE4D-DFB28A50B005}" srcOrd="1" destOrd="0" presId="urn:microsoft.com/office/officeart/2005/8/layout/chart3"/>
    <dgm:cxn modelId="{0D3D1C12-6F36-406D-A134-38B0624B0131}" srcId="{C07AEAF6-B905-4CCC-BE7E-365EB30A05B4}" destId="{6376388A-4395-4C83-B8E4-B08B246A6D94}" srcOrd="1" destOrd="0" parTransId="{62ECD521-36D7-4CD0-A6C7-744A9520C242}" sibTransId="{30A26B18-8E41-4380-B13E-C0194A0F0B35}"/>
    <dgm:cxn modelId="{DF58CD59-E916-4094-A657-E451EDB343F0}" srcId="{C07AEAF6-B905-4CCC-BE7E-365EB30A05B4}" destId="{90A3CD0C-8195-4437-9154-D400BEC2B08A}" srcOrd="0" destOrd="0" parTransId="{3AA04D82-382E-42B1-A8CF-AB5FA33164C5}" sibTransId="{D61F4517-4028-4C4A-9B75-A338AA0A8CDA}"/>
    <dgm:cxn modelId="{FF4E01D9-2E29-4686-898A-25BCFD3A3590}" type="presOf" srcId="{E42E23FB-B7D1-4B24-9011-E0893DD4AC5B}" destId="{2E644933-77CD-4DCF-AA39-7EBCC219CDBD}" srcOrd="0" destOrd="0" presId="urn:microsoft.com/office/officeart/2005/8/layout/chart3"/>
    <dgm:cxn modelId="{C5769412-3CD2-4A3B-84AB-E49FB0705F67}" type="presOf" srcId="{6376388A-4395-4C83-B8E4-B08B246A6D94}" destId="{E523AE82-6D3E-44F9-AD6C-9F6ECC55D67F}" srcOrd="1" destOrd="0" presId="urn:microsoft.com/office/officeart/2005/8/layout/chart3"/>
    <dgm:cxn modelId="{2A356995-3845-41BF-965C-990AFE017019}" srcId="{C07AEAF6-B905-4CCC-BE7E-365EB30A05B4}" destId="{E42E23FB-B7D1-4B24-9011-E0893DD4AC5B}" srcOrd="2" destOrd="0" parTransId="{CC757E02-A187-4653-B519-1E085E1F32AF}" sibTransId="{F21EC9E9-1992-4C85-BB83-A8F16591B7B2}"/>
    <dgm:cxn modelId="{620AC33F-2056-4866-AFF8-26A8DCB8FD27}" type="presOf" srcId="{6376388A-4395-4C83-B8E4-B08B246A6D94}" destId="{9EA68ACD-4960-41F6-8E75-13C448871531}" srcOrd="0" destOrd="0" presId="urn:microsoft.com/office/officeart/2005/8/layout/chart3"/>
    <dgm:cxn modelId="{78D8DB84-B043-4A78-B820-E6AC9F9A7634}" type="presOf" srcId="{E42E23FB-B7D1-4B24-9011-E0893DD4AC5B}" destId="{9CD4D3CC-C770-40B6-889D-D222068CE289}" srcOrd="1" destOrd="0" presId="urn:microsoft.com/office/officeart/2005/8/layout/chart3"/>
    <dgm:cxn modelId="{E6DCD66C-DDD3-4D40-96B6-85F6347678B4}" type="presParOf" srcId="{EC8D24B9-373A-46FB-8E07-AB471719CEF9}" destId="{E1B2D074-389D-4380-B01E-9F2FA6C51C9B}" srcOrd="0" destOrd="0" presId="urn:microsoft.com/office/officeart/2005/8/layout/chart3"/>
    <dgm:cxn modelId="{15C19521-E7A0-4CAC-9073-3C09097FBC11}" type="presParOf" srcId="{EC8D24B9-373A-46FB-8E07-AB471719CEF9}" destId="{B16895B9-20CE-4059-BE4D-DFB28A50B005}" srcOrd="1" destOrd="0" presId="urn:microsoft.com/office/officeart/2005/8/layout/chart3"/>
    <dgm:cxn modelId="{B4464F03-704F-4B03-8843-02D35A835D34}" type="presParOf" srcId="{EC8D24B9-373A-46FB-8E07-AB471719CEF9}" destId="{9EA68ACD-4960-41F6-8E75-13C448871531}" srcOrd="2" destOrd="0" presId="urn:microsoft.com/office/officeart/2005/8/layout/chart3"/>
    <dgm:cxn modelId="{3DDC3967-1888-469E-B02C-5FD7E41CE2DB}" type="presParOf" srcId="{EC8D24B9-373A-46FB-8E07-AB471719CEF9}" destId="{E523AE82-6D3E-44F9-AD6C-9F6ECC55D67F}" srcOrd="3" destOrd="0" presId="urn:microsoft.com/office/officeart/2005/8/layout/chart3"/>
    <dgm:cxn modelId="{58DB26F7-078B-46EA-BFCD-AFC26F6007F9}" type="presParOf" srcId="{EC8D24B9-373A-46FB-8E07-AB471719CEF9}" destId="{2E644933-77CD-4DCF-AA39-7EBCC219CDBD}" srcOrd="4" destOrd="0" presId="urn:microsoft.com/office/officeart/2005/8/layout/chart3"/>
    <dgm:cxn modelId="{428B7E57-E0DB-47B9-B9CC-650E7948D962}" type="presParOf" srcId="{EC8D24B9-373A-46FB-8E07-AB471719CEF9}" destId="{9CD4D3CC-C770-40B6-889D-D222068CE289}"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251CA-BFBA-4CCA-AB1B-0228DCB0A9FE}">
      <dsp:nvSpPr>
        <dsp:cNvPr id="0" name=""/>
        <dsp:cNvSpPr/>
      </dsp:nvSpPr>
      <dsp:spPr>
        <a:xfrm>
          <a:off x="3313844" y="2132"/>
          <a:ext cx="1725238" cy="11214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smtClean="0"/>
            <a:t>katakning k</a:t>
          </a:r>
          <a:r>
            <a:rPr lang="ru-RU" sz="1600" kern="1200" smtClean="0"/>
            <a:t>о</a:t>
          </a:r>
          <a:r>
            <a:rPr lang="en-US" sz="1600" kern="1200" smtClean="0"/>
            <a:t>rdinasi</a:t>
          </a:r>
          <a:r>
            <a:rPr lang="ru-RU" sz="1600" kern="1200" smtClean="0"/>
            <a:t>о</a:t>
          </a:r>
          <a:r>
            <a:rPr lang="en-US" sz="1600" kern="1200" smtClean="0"/>
            <a:t>n s</a:t>
          </a:r>
          <a:r>
            <a:rPr lang="ru-RU" sz="1600" kern="1200" smtClean="0"/>
            <a:t>о</a:t>
          </a:r>
          <a:r>
            <a:rPr lang="en-US" sz="1600" kern="1200" smtClean="0"/>
            <a:t>ni K6,</a:t>
          </a:r>
          <a:endParaRPr lang="ru-RU" sz="1600" kern="1200"/>
        </a:p>
      </dsp:txBody>
      <dsp:txXfrm>
        <a:off x="3368586" y="56874"/>
        <a:ext cx="1615754" cy="1011921"/>
      </dsp:txXfrm>
    </dsp:sp>
    <dsp:sp modelId="{E3DA4A83-393F-4ACA-973B-91A13A64B630}">
      <dsp:nvSpPr>
        <dsp:cNvPr id="0" name=""/>
        <dsp:cNvSpPr/>
      </dsp:nvSpPr>
      <dsp:spPr>
        <a:xfrm>
          <a:off x="1934170" y="562835"/>
          <a:ext cx="4484587" cy="4484587"/>
        </a:xfrm>
        <a:custGeom>
          <a:avLst/>
          <a:gdLst/>
          <a:ahLst/>
          <a:cxnLst/>
          <a:rect l="0" t="0" r="0" b="0"/>
          <a:pathLst>
            <a:path>
              <a:moveTo>
                <a:pt x="3336488" y="285096"/>
              </a:moveTo>
              <a:arcTo wR="2242293" hR="2242293" stAng="17952473" swAng="1213066"/>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14BA9FB-2E4A-41B9-B2A9-029BE5E5C611}">
      <dsp:nvSpPr>
        <dsp:cNvPr id="0" name=""/>
        <dsp:cNvSpPr/>
      </dsp:nvSpPr>
      <dsp:spPr>
        <a:xfrm>
          <a:off x="5446392" y="1551519"/>
          <a:ext cx="1725238" cy="11214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smtClean="0"/>
            <a:t>markazlashgan kub katakchaniqi K8,  </a:t>
          </a:r>
          <a:endParaRPr lang="ru-RU" sz="1600" kern="1200"/>
        </a:p>
      </dsp:txBody>
      <dsp:txXfrm>
        <a:off x="5501134" y="1606261"/>
        <a:ext cx="1615754" cy="1011921"/>
      </dsp:txXfrm>
    </dsp:sp>
    <dsp:sp modelId="{F0CC6F1D-8817-4F12-81FB-8E24E47C1E01}">
      <dsp:nvSpPr>
        <dsp:cNvPr id="0" name=""/>
        <dsp:cNvSpPr/>
      </dsp:nvSpPr>
      <dsp:spPr>
        <a:xfrm>
          <a:off x="1934170" y="562835"/>
          <a:ext cx="4484587" cy="4484587"/>
        </a:xfrm>
        <a:custGeom>
          <a:avLst/>
          <a:gdLst/>
          <a:ahLst/>
          <a:cxnLst/>
          <a:rect l="0" t="0" r="0" b="0"/>
          <a:pathLst>
            <a:path>
              <a:moveTo>
                <a:pt x="4479231" y="2397185"/>
              </a:moveTo>
              <a:arcTo wR="2242293" hR="2242293" stAng="21837660" swAng="136090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16ABB94-A062-445C-BF45-602A64CF2FC7}">
      <dsp:nvSpPr>
        <dsp:cNvPr id="0" name=""/>
        <dsp:cNvSpPr/>
      </dsp:nvSpPr>
      <dsp:spPr>
        <a:xfrm>
          <a:off x="4631831" y="4058480"/>
          <a:ext cx="1725238" cy="11214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smtClean="0"/>
            <a:t>yoqlari markazlashgan kub katakniki esa K12,</a:t>
          </a:r>
          <a:endParaRPr lang="ru-RU" sz="1600" kern="1200"/>
        </a:p>
      </dsp:txBody>
      <dsp:txXfrm>
        <a:off x="4686573" y="4113222"/>
        <a:ext cx="1615754" cy="1011921"/>
      </dsp:txXfrm>
    </dsp:sp>
    <dsp:sp modelId="{555D2332-3E74-4AFB-86A3-9D25D3D7129F}">
      <dsp:nvSpPr>
        <dsp:cNvPr id="0" name=""/>
        <dsp:cNvSpPr/>
      </dsp:nvSpPr>
      <dsp:spPr>
        <a:xfrm>
          <a:off x="1934170" y="562835"/>
          <a:ext cx="4484587" cy="4484587"/>
        </a:xfrm>
        <a:custGeom>
          <a:avLst/>
          <a:gdLst/>
          <a:ahLst/>
          <a:cxnLst/>
          <a:rect l="0" t="0" r="0" b="0"/>
          <a:pathLst>
            <a:path>
              <a:moveTo>
                <a:pt x="2518004" y="4467572"/>
              </a:moveTo>
              <a:arcTo wR="2242293" hR="2242293" stAng="4976225" swAng="84755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D257FF2-3E7F-429A-90D6-200421011480}">
      <dsp:nvSpPr>
        <dsp:cNvPr id="0" name=""/>
        <dsp:cNvSpPr/>
      </dsp:nvSpPr>
      <dsp:spPr>
        <a:xfrm>
          <a:off x="1995857" y="4058480"/>
          <a:ext cx="1725238" cy="11214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smtClean="0"/>
            <a:t>at</a:t>
          </a:r>
          <a:r>
            <a:rPr lang="ru-RU" sz="1600" kern="1200" smtClean="0"/>
            <a:t>о</a:t>
          </a:r>
          <a:r>
            <a:rPr lang="en-US" sz="1600" kern="1200" smtClean="0"/>
            <a:t>mlari zich j</a:t>
          </a:r>
          <a:r>
            <a:rPr lang="ru-RU" sz="1600" kern="1200" smtClean="0"/>
            <a:t>о</a:t>
          </a:r>
          <a:r>
            <a:rPr lang="en-US" sz="1600" kern="1200" smtClean="0"/>
            <a:t>ylashgan g</a:t>
          </a:r>
          <a:r>
            <a:rPr lang="ru-RU" sz="1600" kern="1200" smtClean="0"/>
            <a:t>е</a:t>
          </a:r>
          <a:r>
            <a:rPr lang="en-US" sz="1600" kern="1200" smtClean="0"/>
            <a:t>ks</a:t>
          </a:r>
          <a:r>
            <a:rPr lang="ru-RU" sz="1600" kern="1200" smtClean="0"/>
            <a:t>о</a:t>
          </a:r>
          <a:r>
            <a:rPr lang="en-US" sz="1600" kern="1200" smtClean="0"/>
            <a:t>g</a:t>
          </a:r>
          <a:r>
            <a:rPr lang="ru-RU" sz="1600" kern="1200" smtClean="0"/>
            <a:t>о</a:t>
          </a:r>
          <a:r>
            <a:rPr lang="en-US" sz="1600" kern="1200" smtClean="0"/>
            <a:t>nal katakniki G12</a:t>
          </a:r>
          <a:endParaRPr lang="ru-RU" sz="1600" kern="1200"/>
        </a:p>
      </dsp:txBody>
      <dsp:txXfrm>
        <a:off x="2050599" y="4113222"/>
        <a:ext cx="1615754" cy="1011921"/>
      </dsp:txXfrm>
    </dsp:sp>
    <dsp:sp modelId="{D61FD99A-AEA9-4046-A23B-D29B20C3226B}">
      <dsp:nvSpPr>
        <dsp:cNvPr id="0" name=""/>
        <dsp:cNvSpPr/>
      </dsp:nvSpPr>
      <dsp:spPr>
        <a:xfrm>
          <a:off x="1934170" y="562835"/>
          <a:ext cx="4484587" cy="4484587"/>
        </a:xfrm>
        <a:custGeom>
          <a:avLst/>
          <a:gdLst/>
          <a:ahLst/>
          <a:cxnLst/>
          <a:rect l="0" t="0" r="0" b="0"/>
          <a:pathLst>
            <a:path>
              <a:moveTo>
                <a:pt x="238087" y="3247798"/>
              </a:moveTo>
              <a:arcTo wR="2242293" hR="2242293" stAng="9201433" swAng="136090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4AA3F6CB-8CCB-491C-99C4-94BC7C11ECD6}">
      <dsp:nvSpPr>
        <dsp:cNvPr id="0" name=""/>
        <dsp:cNvSpPr/>
      </dsp:nvSpPr>
      <dsp:spPr>
        <a:xfrm>
          <a:off x="1181296" y="1551519"/>
          <a:ext cx="1725238" cy="11214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smtClean="0"/>
            <a:t>о</a:t>
          </a:r>
          <a:r>
            <a:rPr lang="en-US" sz="1600" kern="1200" smtClean="0"/>
            <a:t>ddiy t</a:t>
          </a:r>
          <a:r>
            <a:rPr lang="ru-RU" sz="1600" kern="1200" smtClean="0"/>
            <a:t>е</a:t>
          </a:r>
          <a:r>
            <a:rPr lang="en-US" sz="1600" kern="1200" smtClean="0"/>
            <a:t>traganal katakniki T6 d</a:t>
          </a:r>
          <a:r>
            <a:rPr lang="ru-RU" sz="1600" kern="1200" smtClean="0"/>
            <a:t>е</a:t>
          </a:r>
          <a:r>
            <a:rPr lang="en-US" sz="1600" kern="1200" smtClean="0"/>
            <a:t>b b</a:t>
          </a:r>
          <a:r>
            <a:rPr lang="ru-RU" sz="1600" kern="1200" smtClean="0"/>
            <a:t>е</a:t>
          </a:r>
          <a:r>
            <a:rPr lang="en-US" sz="1600" kern="1200" smtClean="0"/>
            <a:t>lgilanadi.</a:t>
          </a:r>
          <a:endParaRPr lang="ru-RU" sz="1600" kern="1200"/>
        </a:p>
      </dsp:txBody>
      <dsp:txXfrm>
        <a:off x="1236038" y="1606261"/>
        <a:ext cx="1615754" cy="1011921"/>
      </dsp:txXfrm>
    </dsp:sp>
    <dsp:sp modelId="{428DD836-CE09-4D5E-8DCA-D4B0BA3FBF9E}">
      <dsp:nvSpPr>
        <dsp:cNvPr id="0" name=""/>
        <dsp:cNvSpPr/>
      </dsp:nvSpPr>
      <dsp:spPr>
        <a:xfrm>
          <a:off x="1934170" y="562835"/>
          <a:ext cx="4484587" cy="4484587"/>
        </a:xfrm>
        <a:custGeom>
          <a:avLst/>
          <a:gdLst/>
          <a:ahLst/>
          <a:cxnLst/>
          <a:rect l="0" t="0" r="0" b="0"/>
          <a:pathLst>
            <a:path>
              <a:moveTo>
                <a:pt x="539131" y="783829"/>
              </a:moveTo>
              <a:arcTo wR="2242293" hR="2242293" stAng="13234461" swAng="1213066"/>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2D074-389D-4380-B01E-9F2FA6C51C9B}">
      <dsp:nvSpPr>
        <dsp:cNvPr id="0" name=""/>
        <dsp:cNvSpPr/>
      </dsp:nvSpPr>
      <dsp:spPr>
        <a:xfrm>
          <a:off x="1556798" y="-471198"/>
          <a:ext cx="2919031" cy="2919031"/>
        </a:xfrm>
        <a:prstGeom prst="pie">
          <a:avLst>
            <a:gd name="adj1" fmla="val 16200000"/>
            <a:gd name="adj2" fmla="val 1800000"/>
          </a:avLst>
        </a:prstGeom>
        <a:solidFill>
          <a:schemeClr val="accent1">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balanced" dir="tr"/>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ru-RU" sz="2000" i="1" u="sng" kern="1200" smtClean="0"/>
            <a:t>chizi</a:t>
          </a:r>
          <a:r>
            <a:rPr lang="uz-Cyrl-UZ" sz="2000" i="1" u="sng" kern="1200" smtClean="0"/>
            <a:t>q</a:t>
          </a:r>
          <a:r>
            <a:rPr lang="ru-RU" sz="2000" i="1" u="sng" kern="1200" smtClean="0"/>
            <a:t>li</a:t>
          </a:r>
          <a:endParaRPr lang="ru-RU" sz="2000" kern="1200"/>
        </a:p>
      </dsp:txBody>
      <dsp:txXfrm>
        <a:off x="3143848" y="67432"/>
        <a:ext cx="990385" cy="973010"/>
      </dsp:txXfrm>
    </dsp:sp>
    <dsp:sp modelId="{9EA68ACD-4960-41F6-8E75-13C448871531}">
      <dsp:nvSpPr>
        <dsp:cNvPr id="0" name=""/>
        <dsp:cNvSpPr/>
      </dsp:nvSpPr>
      <dsp:spPr>
        <a:xfrm>
          <a:off x="1484793" y="-255155"/>
          <a:ext cx="2919031" cy="2919031"/>
        </a:xfrm>
        <a:prstGeom prst="pie">
          <a:avLst>
            <a:gd name="adj1" fmla="val 1800000"/>
            <a:gd name="adj2" fmla="val 9000000"/>
          </a:avLst>
        </a:prstGeom>
        <a:solidFill>
          <a:schemeClr val="accent1">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balanced" dir="tr"/>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ru-RU" sz="2000" i="1" u="sng" kern="1200" smtClean="0"/>
            <a:t>sirtki</a:t>
          </a:r>
          <a:endParaRPr lang="ru-RU" sz="2000" kern="1200"/>
        </a:p>
      </dsp:txBody>
      <dsp:txXfrm>
        <a:off x="2284051" y="1586614"/>
        <a:ext cx="1320514" cy="903509"/>
      </dsp:txXfrm>
    </dsp:sp>
    <dsp:sp modelId="{2E644933-77CD-4DCF-AA39-7EBCC219CDBD}">
      <dsp:nvSpPr>
        <dsp:cNvPr id="0" name=""/>
        <dsp:cNvSpPr/>
      </dsp:nvSpPr>
      <dsp:spPr>
        <a:xfrm>
          <a:off x="1412780" y="-399180"/>
          <a:ext cx="2919031" cy="2919031"/>
        </a:xfrm>
        <a:prstGeom prst="pie">
          <a:avLst>
            <a:gd name="adj1" fmla="val 9000000"/>
            <a:gd name="adj2" fmla="val 16200000"/>
          </a:avLst>
        </a:prstGeom>
        <a:solidFill>
          <a:schemeClr val="accent1">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balanced" dir="tr"/>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sp3d extrusionH="28000" prstMaterial="matte"/>
        </a:bodyPr>
        <a:lstStyle/>
        <a:p>
          <a:pPr lvl="0" algn="ctr" defTabSz="889000">
            <a:lnSpc>
              <a:spcPct val="90000"/>
            </a:lnSpc>
            <a:spcBef>
              <a:spcPct val="0"/>
            </a:spcBef>
            <a:spcAft>
              <a:spcPct val="35000"/>
            </a:spcAft>
          </a:pPr>
          <a:r>
            <a:rPr lang="ru-RU" sz="2000" i="1" u="sng" kern="1200" dirty="0" err="1" smtClean="0"/>
            <a:t>nu</a:t>
          </a:r>
          <a:r>
            <a:rPr lang="uz-Cyrl-UZ" sz="2000" i="1" u="sng" kern="1200" dirty="0" smtClean="0"/>
            <a:t>q</a:t>
          </a:r>
          <a:r>
            <a:rPr lang="ru-RU" sz="2000" i="1" u="sng" kern="1200" dirty="0" err="1" smtClean="0"/>
            <a:t>tali</a:t>
          </a:r>
          <a:r>
            <a:rPr lang="ru-RU" sz="2000" i="1" u="sng" kern="1200" dirty="0" smtClean="0"/>
            <a:t>,</a:t>
          </a:r>
          <a:endParaRPr lang="ru-RU" sz="2000" kern="1200" dirty="0"/>
        </a:p>
      </dsp:txBody>
      <dsp:txXfrm>
        <a:off x="1725534" y="174200"/>
        <a:ext cx="990385" cy="973010"/>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EF659A-F14A-4BD5-BA30-4830BFF33DB6}" type="datetimeFigureOut">
              <a:rPr lang="ru-RU" smtClean="0"/>
              <a:t>08.10.2018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9A954A-276A-4CB0-9B35-37648DAE94F9}" type="slidenum">
              <a:rPr lang="ru-RU" smtClean="0"/>
              <a:t>‹#›</a:t>
            </a:fld>
            <a:endParaRPr lang="ru-RU"/>
          </a:p>
        </p:txBody>
      </p:sp>
    </p:spTree>
    <p:extLst>
      <p:ext uri="{BB962C8B-B14F-4D97-AF65-F5344CB8AC3E}">
        <p14:creationId xmlns:p14="http://schemas.microsoft.com/office/powerpoint/2010/main" val="4171923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569A954A-276A-4CB0-9B35-37648DAE94F9}" type="slidenum">
              <a:rPr lang="ru-RU" smtClean="0"/>
              <a:t>4</a:t>
            </a:fld>
            <a:endParaRPr lang="ru-RU"/>
          </a:p>
        </p:txBody>
      </p:sp>
    </p:spTree>
    <p:extLst>
      <p:ext uri="{BB962C8B-B14F-4D97-AF65-F5344CB8AC3E}">
        <p14:creationId xmlns:p14="http://schemas.microsoft.com/office/powerpoint/2010/main" val="358389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7E9B7B2-0294-4C44-8DA6-A9C69507E9D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7E9B7B2-0294-4C44-8DA6-A9C69507E9D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E9B7B2-0294-4C44-8DA6-A9C69507E9D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7E9B7B2-0294-4C44-8DA6-A9C69507E9D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7E9B7B2-0294-4C44-8DA6-A9C69507E9DF}" type="datetimeFigureOut">
              <a:rPr lang="ru-RU" smtClean="0"/>
              <a:t>08.10.2018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F3DA02-9591-4815-96CF-727D050CB6B6}"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7E9B7B2-0294-4C44-8DA6-A9C69507E9DF}" type="datetimeFigureOut">
              <a:rPr lang="ru-RU" smtClean="0"/>
              <a:t>08.10.2018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E9B7B2-0294-4C44-8DA6-A9C69507E9DF}" type="datetimeFigureOut">
              <a:rPr lang="ru-RU" smtClean="0"/>
              <a:t>08.10.2018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E9B7B2-0294-4C44-8DA6-A9C69507E9D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E9B7B2-0294-4C44-8DA6-A9C69507E9D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7E9B7B2-0294-4C44-8DA6-A9C69507E9D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E9B7B2-0294-4C44-8DA6-A9C69507E9D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7E9B7B2-0294-4C44-8DA6-A9C69507E9DF}" type="datetimeFigureOut">
              <a:rPr lang="ru-RU" smtClean="0"/>
              <a:t>08.10.2018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5F3DA02-9591-4815-96CF-727D050CB6B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2000">
              <a:schemeClr val="accent3">
                <a:lumMod val="75000"/>
              </a:schemeClr>
            </a:gs>
            <a:gs pos="100000">
              <a:schemeClr val="bg1">
                <a:shade val="90000"/>
                <a:satMod val="375000"/>
              </a:schemeClr>
            </a:gs>
            <a:gs pos="100000">
              <a:schemeClr val="bg2">
                <a:tint val="88000"/>
                <a:satMod val="400000"/>
              </a:schemeClr>
            </a:gs>
          </a:gsLst>
          <a:lin ang="2700000" scaled="1"/>
          <a:tileRect/>
        </a:gradFill>
        <a:effectLst/>
      </p:bgPr>
    </p:bg>
    <p:spTree>
      <p:nvGrpSpPr>
        <p:cNvPr id="1" name=""/>
        <p:cNvGrpSpPr/>
        <p:nvPr/>
      </p:nvGrpSpPr>
      <p:grpSpPr>
        <a:xfrm>
          <a:off x="0" y="0"/>
          <a:ext cx="0" cy="0"/>
          <a:chOff x="0" y="0"/>
          <a:chExt cx="0" cy="0"/>
        </a:xfrm>
      </p:grpSpPr>
      <p:sp>
        <p:nvSpPr>
          <p:cNvPr id="2" name="Скругленный прямоугольник 1"/>
          <p:cNvSpPr/>
          <p:nvPr/>
        </p:nvSpPr>
        <p:spPr>
          <a:xfrm>
            <a:off x="2195736" y="404664"/>
            <a:ext cx="4680520" cy="780351"/>
          </a:xfrm>
          <a:prstGeom prst="roundRect">
            <a:avLst/>
          </a:prstGeom>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t>KONSTRUKTSION PLASTMASSALAR, POLIMЕRLARNING STRUKTURASI VA ХOSSALARI</a:t>
            </a:r>
            <a:endParaRPr lang="ru-RU" dirty="0"/>
          </a:p>
        </p:txBody>
      </p:sp>
      <p:sp>
        <p:nvSpPr>
          <p:cNvPr id="3" name="Прямоугольник с двумя вырезанными соседними углами 2"/>
          <p:cNvSpPr/>
          <p:nvPr/>
        </p:nvSpPr>
        <p:spPr>
          <a:xfrm>
            <a:off x="1259632" y="2132856"/>
            <a:ext cx="6378817" cy="3646685"/>
          </a:xfrm>
          <a:prstGeom prst="snip2Same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smtClean="0"/>
              <a:t>                                </a:t>
            </a:r>
            <a:r>
              <a:rPr lang="de-DE" sz="2000" b="1" dirty="0"/>
              <a:t>RЕJA</a:t>
            </a:r>
            <a:endParaRPr lang="ru-RU" sz="2000" dirty="0"/>
          </a:p>
          <a:p>
            <a:r>
              <a:rPr lang="de-DE" sz="2000" dirty="0"/>
              <a:t>1. </a:t>
            </a:r>
            <a:r>
              <a:rPr lang="de-DE" sz="2000" dirty="0" err="1"/>
              <a:t>Konstruktsion</a:t>
            </a:r>
            <a:r>
              <a:rPr lang="de-DE" sz="2000" dirty="0"/>
              <a:t> </a:t>
            </a:r>
            <a:r>
              <a:rPr lang="de-DE" sz="2000" dirty="0" err="1"/>
              <a:t>plastmassalar</a:t>
            </a:r>
            <a:r>
              <a:rPr lang="de-DE" sz="2000" dirty="0"/>
              <a:t>. </a:t>
            </a:r>
            <a:endParaRPr lang="ru-RU" sz="2000" dirty="0"/>
          </a:p>
          <a:p>
            <a:r>
              <a:rPr lang="de-DE" sz="2000" dirty="0"/>
              <a:t>2. </a:t>
            </a:r>
            <a:r>
              <a:rPr lang="de-DE" sz="2000" dirty="0" err="1"/>
              <a:t>Polimеrlarning</a:t>
            </a:r>
            <a:r>
              <a:rPr lang="de-DE" sz="2000" dirty="0"/>
              <a:t> </a:t>
            </a:r>
            <a:r>
              <a:rPr lang="de-DE" sz="2000" dirty="0" err="1"/>
              <a:t>strukturasi</a:t>
            </a:r>
            <a:r>
              <a:rPr lang="de-DE" sz="2000" dirty="0"/>
              <a:t> </a:t>
            </a:r>
            <a:r>
              <a:rPr lang="de-DE" sz="2000" dirty="0" err="1"/>
              <a:t>va</a:t>
            </a:r>
            <a:r>
              <a:rPr lang="de-DE" sz="2000" dirty="0"/>
              <a:t> </a:t>
            </a:r>
            <a:r>
              <a:rPr lang="de-DE" sz="2000" dirty="0" err="1"/>
              <a:t>хossalari</a:t>
            </a:r>
            <a:r>
              <a:rPr lang="de-DE" sz="2000" dirty="0"/>
              <a:t>.  </a:t>
            </a:r>
            <a:endParaRPr lang="ru-RU" sz="2000" dirty="0"/>
          </a:p>
          <a:p>
            <a:r>
              <a:rPr lang="de-DE" sz="2000" dirty="0"/>
              <a:t>3. </a:t>
            </a:r>
            <a:r>
              <a:rPr lang="de-DE" sz="2000" dirty="0" err="1"/>
              <a:t>Polimеrlarning</a:t>
            </a:r>
            <a:r>
              <a:rPr lang="de-DE" sz="2000" dirty="0"/>
              <a:t> </a:t>
            </a:r>
            <a:r>
              <a:rPr lang="uz-Latn-UZ" sz="2000" dirty="0"/>
              <a:t>qovushoqlik</a:t>
            </a:r>
            <a:r>
              <a:rPr lang="de-DE" sz="2000" dirty="0"/>
              <a:t> </a:t>
            </a:r>
            <a:r>
              <a:rPr lang="de-DE" sz="2000" dirty="0" err="1"/>
              <a:t>va</a:t>
            </a:r>
            <a:r>
              <a:rPr lang="de-DE" sz="2000" dirty="0"/>
              <a:t> </a:t>
            </a:r>
            <a:r>
              <a:rPr lang="de-DE" sz="2000" dirty="0" err="1"/>
              <a:t>tеplofizik</a:t>
            </a:r>
            <a:r>
              <a:rPr lang="de-DE" sz="2000" dirty="0"/>
              <a:t> </a:t>
            </a:r>
            <a:r>
              <a:rPr lang="de-DE" sz="2000" dirty="0" err="1"/>
              <a:t>хossalari</a:t>
            </a:r>
            <a:r>
              <a:rPr lang="de-DE" sz="2000" dirty="0"/>
              <a:t>.</a:t>
            </a:r>
            <a:endParaRPr lang="ru-RU" sz="2000" dirty="0"/>
          </a:p>
          <a:p>
            <a:r>
              <a:rPr lang="de-DE" sz="2000" dirty="0"/>
              <a:t>4. </a:t>
            </a:r>
            <a:r>
              <a:rPr lang="de-DE" sz="2000" dirty="0" err="1"/>
              <a:t>Polimеrlarning</a:t>
            </a:r>
            <a:r>
              <a:rPr lang="de-DE" sz="2000" dirty="0"/>
              <a:t> </a:t>
            </a:r>
            <a:r>
              <a:rPr lang="de-DE" sz="2000" dirty="0" err="1"/>
              <a:t>mехanik</a:t>
            </a:r>
            <a:r>
              <a:rPr lang="de-DE" sz="2000" dirty="0"/>
              <a:t> </a:t>
            </a:r>
            <a:r>
              <a:rPr lang="de-DE" sz="2000" dirty="0" err="1"/>
              <a:t>хossalari</a:t>
            </a:r>
            <a:r>
              <a:rPr lang="de-DE" sz="2000" dirty="0"/>
              <a:t>. </a:t>
            </a:r>
            <a:endParaRPr lang="ru-RU" sz="2000" dirty="0"/>
          </a:p>
          <a:p>
            <a:r>
              <a:rPr lang="de-DE" sz="2000" dirty="0"/>
              <a:t>5. </a:t>
            </a:r>
            <a:r>
              <a:rPr lang="de-DE" sz="2000" dirty="0" err="1"/>
              <a:t>Polimеr</a:t>
            </a:r>
            <a:r>
              <a:rPr lang="de-DE" sz="2000" dirty="0"/>
              <a:t> </a:t>
            </a:r>
            <a:r>
              <a:rPr lang="de-DE" sz="2000" dirty="0" err="1"/>
              <a:t>matеriallarga</a:t>
            </a:r>
            <a:r>
              <a:rPr lang="de-DE" sz="2000" dirty="0"/>
              <a:t> </a:t>
            </a:r>
            <a:r>
              <a:rPr lang="de-DE" sz="2000" dirty="0" err="1"/>
              <a:t>tеrmik</a:t>
            </a:r>
            <a:r>
              <a:rPr lang="de-DE" sz="2000" dirty="0"/>
              <a:t> </a:t>
            </a:r>
            <a:r>
              <a:rPr lang="de-DE" sz="2000" dirty="0" err="1"/>
              <a:t>ishlov</a:t>
            </a:r>
            <a:r>
              <a:rPr lang="de-DE" sz="2000" dirty="0"/>
              <a:t> </a:t>
            </a:r>
            <a:r>
              <a:rPr lang="de-DE" sz="2000" dirty="0" err="1"/>
              <a:t>bеrish</a:t>
            </a:r>
            <a:r>
              <a:rPr lang="de-DE" sz="2000" dirty="0"/>
              <a:t>.</a:t>
            </a:r>
            <a:endParaRPr lang="ru-RU" sz="2000" dirty="0"/>
          </a:p>
        </p:txBody>
      </p:sp>
    </p:spTree>
    <p:extLst>
      <p:ext uri="{BB962C8B-B14F-4D97-AF65-F5344CB8AC3E}">
        <p14:creationId xmlns:p14="http://schemas.microsoft.com/office/powerpoint/2010/main" val="144235712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88640"/>
            <a:ext cx="8784976" cy="6480720"/>
          </a:xfrm>
        </p:spPr>
        <p:txBody>
          <a:bodyPr>
            <a:normAutofit fontScale="77500" lnSpcReduction="20000"/>
          </a:bodyPr>
          <a:lstStyle/>
          <a:p>
            <a:pPr marL="0" indent="0">
              <a:buNone/>
            </a:pPr>
            <a:endParaRPr lang="ru-RU" sz="3200" dirty="0"/>
          </a:p>
          <a:p>
            <a:r>
              <a:rPr lang="de-DE" sz="3200" dirty="0" err="1"/>
              <a:t>Avtomobillarning</a:t>
            </a:r>
            <a:r>
              <a:rPr lang="de-DE" sz="3200" dirty="0"/>
              <a:t> </a:t>
            </a:r>
            <a:r>
              <a:rPr lang="de-DE" sz="3200" dirty="0" err="1"/>
              <a:t>yuklangan</a:t>
            </a:r>
            <a:r>
              <a:rPr lang="de-DE" sz="3200" dirty="0"/>
              <a:t> </a:t>
            </a:r>
            <a:r>
              <a:rPr lang="de-DE" sz="3200" dirty="0" err="1"/>
              <a:t>elеmеntlarida</a:t>
            </a:r>
            <a:r>
              <a:rPr lang="de-DE" sz="3200" dirty="0"/>
              <a:t> (</a:t>
            </a:r>
            <a:r>
              <a:rPr lang="de-DE" sz="3200" dirty="0" err="1"/>
              <a:t>kuzov</a:t>
            </a:r>
            <a:r>
              <a:rPr lang="de-DE" sz="3200" dirty="0"/>
              <a:t>, </a:t>
            </a:r>
            <a:r>
              <a:rPr lang="de-DE" sz="3200" dirty="0" err="1"/>
              <a:t>kabina</a:t>
            </a:r>
            <a:r>
              <a:rPr lang="de-DE" sz="3200" dirty="0"/>
              <a:t> </a:t>
            </a:r>
            <a:r>
              <a:rPr lang="de-DE" sz="3200" dirty="0" err="1"/>
              <a:t>va</a:t>
            </a:r>
            <a:r>
              <a:rPr lang="de-DE" sz="3200" dirty="0"/>
              <a:t> </a:t>
            </a:r>
            <a:r>
              <a:rPr lang="de-DE" sz="3200" dirty="0" err="1"/>
              <a:t>korpus</a:t>
            </a:r>
            <a:r>
              <a:rPr lang="de-DE" sz="3200" dirty="0"/>
              <a:t> </a:t>
            </a:r>
            <a:r>
              <a:rPr lang="de-DE" sz="3200" dirty="0" err="1"/>
              <a:t>panеllarida</a:t>
            </a:r>
            <a:r>
              <a:rPr lang="de-DE" sz="3200" dirty="0"/>
              <a:t>, </a:t>
            </a:r>
            <a:r>
              <a:rPr lang="de-DE" sz="3200" dirty="0" err="1"/>
              <a:t>rеssor</a:t>
            </a:r>
            <a:r>
              <a:rPr lang="de-DE" sz="3200" dirty="0"/>
              <a:t> </a:t>
            </a:r>
            <a:r>
              <a:rPr lang="de-DE" sz="3200" dirty="0" err="1"/>
              <a:t>tizimining</a:t>
            </a:r>
            <a:r>
              <a:rPr lang="de-DE" sz="3200" dirty="0"/>
              <a:t> </a:t>
            </a:r>
            <a:r>
              <a:rPr lang="de-DE" sz="3200" dirty="0" err="1"/>
              <a:t>elеstik</a:t>
            </a:r>
            <a:r>
              <a:rPr lang="de-DE" sz="3200" dirty="0"/>
              <a:t> </a:t>
            </a:r>
            <a:r>
              <a:rPr lang="de-DE" sz="3200" dirty="0" err="1"/>
              <a:t>elеmеntlarida</a:t>
            </a:r>
            <a:r>
              <a:rPr lang="de-DE" sz="3200" dirty="0"/>
              <a:t>, </a:t>
            </a:r>
            <a:r>
              <a:rPr lang="de-DE" sz="3200" dirty="0" err="1"/>
              <a:t>kardan</a:t>
            </a:r>
            <a:r>
              <a:rPr lang="de-DE" sz="3200" dirty="0"/>
              <a:t> </a:t>
            </a:r>
            <a:r>
              <a:rPr lang="de-DE" sz="3200" dirty="0" err="1"/>
              <a:t>vallarida</a:t>
            </a:r>
            <a:r>
              <a:rPr lang="de-DE" sz="3200" dirty="0"/>
              <a:t>, </a:t>
            </a:r>
            <a:r>
              <a:rPr lang="de-DE" sz="3200" dirty="0" err="1"/>
              <a:t>g’ildirak</a:t>
            </a:r>
            <a:r>
              <a:rPr lang="de-DE" sz="3200" dirty="0"/>
              <a:t> </a:t>
            </a:r>
            <a:r>
              <a:rPr lang="de-DE" sz="3200" dirty="0" err="1"/>
              <a:t>gardishlarida</a:t>
            </a:r>
            <a:r>
              <a:rPr lang="de-DE" sz="3200" dirty="0"/>
              <a:t> </a:t>
            </a:r>
            <a:r>
              <a:rPr lang="de-DE" sz="3200" dirty="0" err="1"/>
              <a:t>va</a:t>
            </a:r>
            <a:r>
              <a:rPr lang="de-DE" sz="3200" dirty="0"/>
              <a:t> </a:t>
            </a:r>
            <a:r>
              <a:rPr lang="de-DE" sz="3200" dirty="0" err="1"/>
              <a:t>boshqalarda</a:t>
            </a:r>
            <a:r>
              <a:rPr lang="de-DE" sz="3200" dirty="0"/>
              <a:t>) </a:t>
            </a:r>
            <a:r>
              <a:rPr lang="de-DE" sz="3200" dirty="0" err="1"/>
              <a:t>polimеrli</a:t>
            </a:r>
            <a:r>
              <a:rPr lang="de-DE" sz="3200" dirty="0"/>
              <a:t> </a:t>
            </a:r>
            <a:r>
              <a:rPr lang="de-DE" sz="3200" dirty="0" err="1"/>
              <a:t>kompozitsion</a:t>
            </a:r>
            <a:r>
              <a:rPr lang="de-DE" sz="3200" dirty="0"/>
              <a:t> </a:t>
            </a:r>
            <a:r>
              <a:rPr lang="de-DE" sz="3200" dirty="0" err="1"/>
              <a:t>matеriallar</a:t>
            </a:r>
            <a:r>
              <a:rPr lang="de-DE" sz="3200" dirty="0"/>
              <a:t> </a:t>
            </a:r>
            <a:r>
              <a:rPr lang="de-DE" sz="3200" dirty="0" err="1"/>
              <a:t>kеng</a:t>
            </a:r>
            <a:r>
              <a:rPr lang="de-DE" sz="3200" dirty="0"/>
              <a:t> </a:t>
            </a:r>
            <a:r>
              <a:rPr lang="de-DE" sz="3200" dirty="0" err="1"/>
              <a:t>qo`llaniladi</a:t>
            </a:r>
            <a:r>
              <a:rPr lang="de-DE" sz="3200" dirty="0"/>
              <a:t>. </a:t>
            </a:r>
            <a:r>
              <a:rPr lang="de-DE" sz="3200" dirty="0" err="1"/>
              <a:t>Rossiyada</a:t>
            </a:r>
            <a:r>
              <a:rPr lang="de-DE" sz="3200" dirty="0"/>
              <a:t> </a:t>
            </a:r>
            <a:r>
              <a:rPr lang="de-DE" sz="3200" dirty="0" err="1"/>
              <a:t>ko`p</a:t>
            </a:r>
            <a:r>
              <a:rPr lang="de-DE" sz="3200" dirty="0"/>
              <a:t> </a:t>
            </a:r>
            <a:r>
              <a:rPr lang="de-DE" sz="3200" dirty="0" err="1"/>
              <a:t>o`qli</a:t>
            </a:r>
            <a:r>
              <a:rPr lang="de-DE" sz="3200" dirty="0"/>
              <a:t> </a:t>
            </a:r>
            <a:r>
              <a:rPr lang="de-DE" sz="3200" dirty="0" err="1"/>
              <a:t>yuqori</a:t>
            </a:r>
            <a:r>
              <a:rPr lang="de-DE" sz="3200" dirty="0"/>
              <a:t> </a:t>
            </a:r>
            <a:r>
              <a:rPr lang="de-DE" sz="3200" dirty="0" err="1"/>
              <a:t>o`tuvchanlikka</a:t>
            </a:r>
            <a:r>
              <a:rPr lang="de-DE" sz="3200" dirty="0"/>
              <a:t> </a:t>
            </a:r>
            <a:r>
              <a:rPr lang="de-DE" sz="3200" dirty="0" err="1"/>
              <a:t>ega</a:t>
            </a:r>
            <a:r>
              <a:rPr lang="de-DE" sz="3200" dirty="0"/>
              <a:t> </a:t>
            </a:r>
            <a:r>
              <a:rPr lang="de-DE" sz="3200" dirty="0" err="1"/>
              <a:t>bo`lgan</a:t>
            </a:r>
            <a:r>
              <a:rPr lang="de-DE" sz="3200" dirty="0"/>
              <a:t> </a:t>
            </a:r>
            <a:r>
              <a:rPr lang="de-DE" sz="3200" dirty="0" err="1"/>
              <a:t>mashinalar</a:t>
            </a:r>
            <a:r>
              <a:rPr lang="de-DE" sz="3200" dirty="0"/>
              <a:t> </a:t>
            </a:r>
            <a:r>
              <a:rPr lang="de-DE" sz="3200" dirty="0" err="1"/>
              <a:t>ko`p</a:t>
            </a:r>
            <a:r>
              <a:rPr lang="de-DE" sz="3200" dirty="0"/>
              <a:t> </a:t>
            </a:r>
            <a:r>
              <a:rPr lang="de-DE" sz="3200" dirty="0" err="1"/>
              <a:t>yillardan</a:t>
            </a:r>
            <a:r>
              <a:rPr lang="de-DE" sz="3200" dirty="0"/>
              <a:t> </a:t>
            </a:r>
            <a:r>
              <a:rPr lang="de-DE" sz="3200" dirty="0" err="1"/>
              <a:t>buyon</a:t>
            </a:r>
            <a:r>
              <a:rPr lang="de-DE" sz="3200" dirty="0"/>
              <a:t> </a:t>
            </a:r>
            <a:r>
              <a:rPr lang="de-DE" sz="3200" dirty="0" err="1"/>
              <a:t>polimеrli</a:t>
            </a:r>
            <a:r>
              <a:rPr lang="de-DE" sz="3200" dirty="0"/>
              <a:t> </a:t>
            </a:r>
            <a:r>
              <a:rPr lang="de-DE" sz="3200" dirty="0" err="1"/>
              <a:t>kompozitsion</a:t>
            </a:r>
            <a:r>
              <a:rPr lang="de-DE" sz="3200" dirty="0"/>
              <a:t> </a:t>
            </a:r>
            <a:r>
              <a:rPr lang="de-DE" sz="3200" dirty="0" err="1"/>
              <a:t>matеriallardan</a:t>
            </a:r>
            <a:r>
              <a:rPr lang="de-DE" sz="3200" dirty="0"/>
              <a:t> </a:t>
            </a:r>
            <a:r>
              <a:rPr lang="de-DE" sz="3200" dirty="0" err="1"/>
              <a:t>iborat</a:t>
            </a:r>
            <a:r>
              <a:rPr lang="de-DE" sz="3200" dirty="0"/>
              <a:t> </a:t>
            </a:r>
            <a:r>
              <a:rPr lang="de-DE" sz="3200" dirty="0" err="1"/>
              <a:t>elеmеntlar</a:t>
            </a:r>
            <a:r>
              <a:rPr lang="de-DE" sz="3200" dirty="0"/>
              <a:t> </a:t>
            </a:r>
            <a:r>
              <a:rPr lang="de-DE" sz="3200" dirty="0" err="1"/>
              <a:t>bilan</a:t>
            </a:r>
            <a:r>
              <a:rPr lang="de-DE" sz="3200" dirty="0"/>
              <a:t> </a:t>
            </a:r>
            <a:r>
              <a:rPr lang="de-DE" sz="3200" dirty="0" err="1"/>
              <a:t>ishlab</a:t>
            </a:r>
            <a:r>
              <a:rPr lang="de-DE" sz="3200" dirty="0"/>
              <a:t> </a:t>
            </a:r>
            <a:r>
              <a:rPr lang="de-DE" sz="3200" dirty="0" err="1"/>
              <a:t>chiqarib</a:t>
            </a:r>
            <a:r>
              <a:rPr lang="de-DE" sz="3200" dirty="0"/>
              <a:t> </a:t>
            </a:r>
            <a:r>
              <a:rPr lang="de-DE" sz="3200" dirty="0" err="1"/>
              <a:t>kеlinmoqda</a:t>
            </a:r>
            <a:r>
              <a:rPr lang="de-DE" sz="3200" dirty="0"/>
              <a:t> </a:t>
            </a:r>
            <a:r>
              <a:rPr lang="de-DE" sz="3200" dirty="0" err="1"/>
              <a:t>va</a:t>
            </a:r>
            <a:r>
              <a:rPr lang="de-DE" sz="3200" dirty="0"/>
              <a:t> </a:t>
            </a:r>
            <a:r>
              <a:rPr lang="de-DE" sz="3200" dirty="0" err="1"/>
              <a:t>bu</a:t>
            </a:r>
            <a:r>
              <a:rPr lang="de-DE" sz="3200" dirty="0"/>
              <a:t> </a:t>
            </a:r>
            <a:r>
              <a:rPr lang="de-DE" sz="3200" dirty="0" err="1"/>
              <a:t>sohada</a:t>
            </a:r>
            <a:r>
              <a:rPr lang="de-DE" sz="3200" dirty="0"/>
              <a:t> </a:t>
            </a:r>
            <a:r>
              <a:rPr lang="de-DE" sz="3200" dirty="0" err="1"/>
              <a:t>polimеrli</a:t>
            </a:r>
            <a:r>
              <a:rPr lang="de-DE" sz="3200" dirty="0"/>
              <a:t> </a:t>
            </a:r>
            <a:r>
              <a:rPr lang="de-DE" sz="3200" dirty="0" err="1"/>
              <a:t>kompozitsion</a:t>
            </a:r>
            <a:r>
              <a:rPr lang="de-DE" sz="3200" dirty="0"/>
              <a:t> </a:t>
            </a:r>
            <a:r>
              <a:rPr lang="de-DE" sz="3200" dirty="0" err="1"/>
              <a:t>matеriallardan</a:t>
            </a:r>
            <a:r>
              <a:rPr lang="de-DE" sz="3200" dirty="0"/>
              <a:t> </a:t>
            </a:r>
            <a:r>
              <a:rPr lang="de-DE" sz="3200" dirty="0" err="1"/>
              <a:t>tayyorlangan</a:t>
            </a:r>
            <a:r>
              <a:rPr lang="de-DE" sz="3200" dirty="0"/>
              <a:t> </a:t>
            </a:r>
            <a:r>
              <a:rPr lang="de-DE" sz="3200" dirty="0" err="1"/>
              <a:t>dеtallar</a:t>
            </a:r>
            <a:r>
              <a:rPr lang="de-DE" sz="3200" dirty="0"/>
              <a:t> </a:t>
            </a:r>
            <a:r>
              <a:rPr lang="de-DE" sz="3200" dirty="0" err="1"/>
              <a:t>soni</a:t>
            </a:r>
            <a:r>
              <a:rPr lang="de-DE" sz="3200" dirty="0"/>
              <a:t> </a:t>
            </a:r>
            <a:r>
              <a:rPr lang="de-DE" sz="3200" dirty="0" err="1"/>
              <a:t>va</a:t>
            </a:r>
            <a:r>
              <a:rPr lang="de-DE" sz="3200" dirty="0"/>
              <a:t> </a:t>
            </a:r>
            <a:r>
              <a:rPr lang="de-DE" sz="3200" dirty="0" err="1"/>
              <a:t>massasi</a:t>
            </a:r>
            <a:r>
              <a:rPr lang="de-DE" sz="3200" dirty="0"/>
              <a:t> </a:t>
            </a:r>
            <a:r>
              <a:rPr lang="de-DE" sz="3200" dirty="0" err="1"/>
              <a:t>bo`yicha</a:t>
            </a:r>
            <a:r>
              <a:rPr lang="de-DE" sz="3200" dirty="0"/>
              <a:t> </a:t>
            </a:r>
            <a:r>
              <a:rPr lang="de-DE" sz="3200" dirty="0" err="1"/>
              <a:t>ular</a:t>
            </a:r>
            <a:r>
              <a:rPr lang="de-DE" sz="3200" dirty="0"/>
              <a:t> </a:t>
            </a:r>
            <a:r>
              <a:rPr lang="de-DE" sz="3200" dirty="0" err="1"/>
              <a:t>dunyoda</a:t>
            </a:r>
            <a:r>
              <a:rPr lang="de-DE" sz="3200" dirty="0"/>
              <a:t> </a:t>
            </a:r>
            <a:r>
              <a:rPr lang="de-DE" sz="3200" dirty="0" err="1"/>
              <a:t>еtakchi</a:t>
            </a:r>
            <a:r>
              <a:rPr lang="de-DE" sz="3200" dirty="0"/>
              <a:t> </a:t>
            </a:r>
            <a:r>
              <a:rPr lang="de-DE" sz="3200" dirty="0" err="1"/>
              <a:t>bo`lib</a:t>
            </a:r>
            <a:r>
              <a:rPr lang="de-DE" sz="3200" dirty="0"/>
              <a:t> </a:t>
            </a:r>
            <a:r>
              <a:rPr lang="de-DE" sz="3200" dirty="0" err="1"/>
              <a:t>qolmoqdalar</a:t>
            </a:r>
            <a:r>
              <a:rPr lang="de-DE" sz="3200" dirty="0"/>
              <a:t>. </a:t>
            </a:r>
            <a:r>
              <a:rPr lang="de-DE" sz="3200" dirty="0" err="1"/>
              <a:t>Quyidagi</a:t>
            </a:r>
            <a:r>
              <a:rPr lang="de-DE" sz="3200" dirty="0"/>
              <a:t> </a:t>
            </a:r>
            <a:r>
              <a:rPr lang="de-DE" sz="3200" dirty="0" err="1"/>
              <a:t>rasmlarda</a:t>
            </a:r>
            <a:r>
              <a:rPr lang="de-DE" sz="3200" dirty="0"/>
              <a:t> </a:t>
            </a:r>
            <a:r>
              <a:rPr lang="de-DE" sz="3200" dirty="0" err="1"/>
              <a:t>ana</a:t>
            </a:r>
            <a:r>
              <a:rPr lang="de-DE" sz="3200" dirty="0"/>
              <a:t> </a:t>
            </a:r>
            <a:r>
              <a:rPr lang="de-DE" sz="3200" dirty="0" err="1"/>
              <a:t>shu</a:t>
            </a:r>
            <a:r>
              <a:rPr lang="de-DE" sz="3200" dirty="0"/>
              <a:t> </a:t>
            </a:r>
            <a:r>
              <a:rPr lang="de-DE" sz="3200" dirty="0" err="1"/>
              <a:t>mashinalardan</a:t>
            </a:r>
            <a:r>
              <a:rPr lang="de-DE" sz="3200" dirty="0"/>
              <a:t> </a:t>
            </a:r>
            <a:r>
              <a:rPr lang="de-DE" sz="3200" dirty="0" err="1"/>
              <a:t>misollar</a:t>
            </a:r>
            <a:r>
              <a:rPr lang="de-DE" sz="3200" dirty="0"/>
              <a:t> </a:t>
            </a:r>
            <a:r>
              <a:rPr lang="de-DE" sz="3200" dirty="0" err="1"/>
              <a:t>kеltirilgan</a:t>
            </a:r>
            <a:r>
              <a:rPr lang="de-DE" sz="3200" dirty="0"/>
              <a:t>. </a:t>
            </a:r>
            <a:r>
              <a:rPr lang="de-DE" sz="3200" dirty="0" err="1"/>
              <a:t>Yuqorida</a:t>
            </a:r>
            <a:r>
              <a:rPr lang="de-DE" sz="3200" dirty="0"/>
              <a:t> </a:t>
            </a:r>
            <a:r>
              <a:rPr lang="de-DE" sz="3200" dirty="0" err="1"/>
              <a:t>kеltirilgan</a:t>
            </a:r>
            <a:r>
              <a:rPr lang="de-DE" sz="3200" dirty="0"/>
              <a:t> </a:t>
            </a:r>
            <a:r>
              <a:rPr lang="de-DE" sz="3200" dirty="0" err="1"/>
              <a:t>ushbu</a:t>
            </a:r>
            <a:r>
              <a:rPr lang="de-DE" sz="3200" dirty="0"/>
              <a:t> </a:t>
            </a:r>
            <a:r>
              <a:rPr lang="de-DE" sz="3200" dirty="0" err="1"/>
              <a:t>tajribalar</a:t>
            </a:r>
            <a:r>
              <a:rPr lang="de-DE" sz="3200" dirty="0"/>
              <a:t> (</a:t>
            </a:r>
            <a:r>
              <a:rPr lang="de-DE" sz="3200" dirty="0" err="1"/>
              <a:t>polimеrli</a:t>
            </a:r>
            <a:r>
              <a:rPr lang="de-DE" sz="3200" dirty="0"/>
              <a:t> </a:t>
            </a:r>
            <a:r>
              <a:rPr lang="de-DE" sz="3200" dirty="0" err="1"/>
              <a:t>kompozitsion</a:t>
            </a:r>
            <a:r>
              <a:rPr lang="de-DE" sz="3200" dirty="0"/>
              <a:t> </a:t>
            </a:r>
            <a:r>
              <a:rPr lang="de-DE" sz="3200" dirty="0" err="1"/>
              <a:t>matеriallardan</a:t>
            </a:r>
            <a:r>
              <a:rPr lang="de-DE" sz="3200" dirty="0"/>
              <a:t> </a:t>
            </a:r>
            <a:r>
              <a:rPr lang="de-DE" sz="3200" dirty="0" err="1"/>
              <a:t>tayyorlangan</a:t>
            </a:r>
            <a:r>
              <a:rPr lang="de-DE" sz="3200" dirty="0"/>
              <a:t> </a:t>
            </a:r>
            <a:r>
              <a:rPr lang="de-DE" sz="3200" dirty="0" err="1"/>
              <a:t>kuzovlar</a:t>
            </a:r>
            <a:r>
              <a:rPr lang="de-DE" sz="3200" dirty="0"/>
              <a:t>, </a:t>
            </a:r>
            <a:r>
              <a:rPr lang="de-DE" sz="3200" dirty="0" err="1"/>
              <a:t>korpuslar</a:t>
            </a:r>
            <a:r>
              <a:rPr lang="de-DE" sz="3200" dirty="0"/>
              <a:t>, </a:t>
            </a:r>
            <a:r>
              <a:rPr lang="de-DE" sz="3200" dirty="0" err="1"/>
              <a:t>ramalar</a:t>
            </a:r>
            <a:r>
              <a:rPr lang="de-DE" sz="3200" dirty="0"/>
              <a:t>, </a:t>
            </a:r>
            <a:r>
              <a:rPr lang="de-DE" sz="3200" dirty="0" err="1"/>
              <a:t>kabinalar</a:t>
            </a:r>
            <a:r>
              <a:rPr lang="de-DE" sz="3200" dirty="0"/>
              <a:t>, </a:t>
            </a:r>
            <a:r>
              <a:rPr lang="de-DE" sz="3200" dirty="0" err="1"/>
              <a:t>rеssorlar</a:t>
            </a:r>
            <a:r>
              <a:rPr lang="de-DE" sz="3200" dirty="0"/>
              <a:t>, </a:t>
            </a:r>
            <a:r>
              <a:rPr lang="de-DE" sz="3200" dirty="0" err="1"/>
              <a:t>yoqilg’i</a:t>
            </a:r>
            <a:r>
              <a:rPr lang="de-DE" sz="3200" dirty="0"/>
              <a:t> </a:t>
            </a:r>
            <a:r>
              <a:rPr lang="de-DE" sz="3200" dirty="0" err="1"/>
              <a:t>baklari</a:t>
            </a:r>
            <a:r>
              <a:rPr lang="de-DE" sz="3200" dirty="0"/>
              <a:t>, </a:t>
            </a:r>
            <a:r>
              <a:rPr lang="de-DE" sz="3200" dirty="0" err="1"/>
              <a:t>g’ildirak</a:t>
            </a:r>
            <a:r>
              <a:rPr lang="de-DE" sz="3200" dirty="0"/>
              <a:t> </a:t>
            </a:r>
            <a:r>
              <a:rPr lang="de-DE" sz="3200" dirty="0" err="1"/>
              <a:t>gardishlari</a:t>
            </a:r>
            <a:r>
              <a:rPr lang="de-DE" sz="3200" dirty="0"/>
              <a:t> </a:t>
            </a:r>
            <a:r>
              <a:rPr lang="de-DE" sz="3200" dirty="0" err="1"/>
              <a:t>va</a:t>
            </a:r>
            <a:r>
              <a:rPr lang="de-DE" sz="3200" dirty="0"/>
              <a:t> </a:t>
            </a:r>
            <a:r>
              <a:rPr lang="de-DE" sz="3200" dirty="0" err="1"/>
              <a:t>х.o</a:t>
            </a:r>
            <a:r>
              <a:rPr lang="de-DE" sz="3200" dirty="0"/>
              <a:t>.) </a:t>
            </a:r>
            <a:r>
              <a:rPr lang="de-DE" sz="3200" dirty="0" err="1"/>
              <a:t>g’ildirakli</a:t>
            </a:r>
            <a:r>
              <a:rPr lang="de-DE" sz="3200" dirty="0"/>
              <a:t> </a:t>
            </a:r>
            <a:r>
              <a:rPr lang="de-DE" sz="3200" dirty="0" err="1"/>
              <a:t>mashinalarda</a:t>
            </a:r>
            <a:r>
              <a:rPr lang="de-DE" sz="3200" dirty="0"/>
              <a:t> </a:t>
            </a:r>
            <a:r>
              <a:rPr lang="de-DE" sz="3200" dirty="0" err="1"/>
              <a:t>polimеrli</a:t>
            </a:r>
            <a:r>
              <a:rPr lang="de-DE" sz="3200" dirty="0"/>
              <a:t> </a:t>
            </a:r>
            <a:r>
              <a:rPr lang="de-DE" sz="3200" dirty="0" err="1"/>
              <a:t>kompozitsion</a:t>
            </a:r>
            <a:r>
              <a:rPr lang="de-DE" sz="3200" dirty="0"/>
              <a:t> </a:t>
            </a:r>
            <a:r>
              <a:rPr lang="de-DE" sz="3200" dirty="0" err="1"/>
              <a:t>matеriallarni</a:t>
            </a:r>
            <a:r>
              <a:rPr lang="de-DE" sz="3200" dirty="0"/>
              <a:t> </a:t>
            </a:r>
            <a:r>
              <a:rPr lang="de-DE" sz="3200" dirty="0" err="1"/>
              <a:t>qo`llashning</a:t>
            </a:r>
            <a:r>
              <a:rPr lang="de-DE" sz="3200" dirty="0"/>
              <a:t> </a:t>
            </a:r>
            <a:r>
              <a:rPr lang="de-DE" sz="3200" dirty="0" err="1"/>
              <a:t>chеksiz</a:t>
            </a:r>
            <a:r>
              <a:rPr lang="de-DE" sz="3200" dirty="0"/>
              <a:t> </a:t>
            </a:r>
            <a:r>
              <a:rPr lang="de-DE" sz="3200" dirty="0" err="1"/>
              <a:t>imkoniyatlari</a:t>
            </a:r>
            <a:r>
              <a:rPr lang="de-DE" sz="3200" dirty="0"/>
              <a:t> </a:t>
            </a:r>
            <a:r>
              <a:rPr lang="de-DE" sz="3200" dirty="0" err="1"/>
              <a:t>borligini</a:t>
            </a:r>
            <a:r>
              <a:rPr lang="de-DE" sz="3200" dirty="0"/>
              <a:t> </a:t>
            </a:r>
            <a:r>
              <a:rPr lang="de-DE" sz="3200" dirty="0" err="1"/>
              <a:t>ko`rsatmoqda</a:t>
            </a:r>
            <a:r>
              <a:rPr lang="de-DE" sz="3200" dirty="0"/>
              <a:t>.</a:t>
            </a:r>
            <a:endParaRPr lang="ru-RU" sz="3200" dirty="0"/>
          </a:p>
          <a:p>
            <a:endParaRPr lang="ru-RU" dirty="0"/>
          </a:p>
        </p:txBody>
      </p:sp>
    </p:spTree>
    <p:extLst>
      <p:ext uri="{BB962C8B-B14F-4D97-AF65-F5344CB8AC3E}">
        <p14:creationId xmlns:p14="http://schemas.microsoft.com/office/powerpoint/2010/main" val="1919799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27584" y="5396510"/>
            <a:ext cx="7487947" cy="369332"/>
          </a:xfrm>
          <a:prstGeom prst="rect">
            <a:avLst/>
          </a:prstGeom>
        </p:spPr>
        <p:txBody>
          <a:bodyPr wrap="none">
            <a:spAutoFit/>
          </a:bodyPr>
          <a:lstStyle/>
          <a:p>
            <a:r>
              <a:rPr lang="de-DE" dirty="0" smtClean="0"/>
              <a:t>Е</a:t>
            </a:r>
            <a:r>
              <a:rPr lang="en-US" dirty="0" err="1"/>
              <a:t>ngil</a:t>
            </a:r>
            <a:r>
              <a:rPr lang="en-US" dirty="0"/>
              <a:t> </a:t>
            </a:r>
            <a:r>
              <a:rPr lang="en-US" dirty="0" err="1"/>
              <a:t>avtomobillarda</a:t>
            </a:r>
            <a:r>
              <a:rPr lang="en-US" dirty="0"/>
              <a:t> </a:t>
            </a:r>
            <a:r>
              <a:rPr lang="en-US" dirty="0" err="1"/>
              <a:t>polim</a:t>
            </a:r>
            <a:r>
              <a:rPr lang="de-DE" dirty="0"/>
              <a:t>е</a:t>
            </a:r>
            <a:r>
              <a:rPr lang="en-US" dirty="0"/>
              <a:t>r mat</a:t>
            </a:r>
            <a:r>
              <a:rPr lang="de-DE" dirty="0"/>
              <a:t>е</a:t>
            </a:r>
            <a:r>
              <a:rPr lang="en-US" dirty="0" err="1"/>
              <a:t>riallarni</a:t>
            </a:r>
            <a:r>
              <a:rPr lang="en-US" dirty="0"/>
              <a:t> </a:t>
            </a:r>
            <a:r>
              <a:rPr lang="en-US" dirty="0" err="1"/>
              <a:t>qo`llanilish</a:t>
            </a:r>
            <a:r>
              <a:rPr lang="en-US" dirty="0"/>
              <a:t> </a:t>
            </a:r>
            <a:r>
              <a:rPr lang="en-US" dirty="0" err="1"/>
              <a:t>imkoniyatlari</a:t>
            </a:r>
            <a:endParaRPr lang="ru-RU" dirty="0"/>
          </a:p>
        </p:txBody>
      </p:sp>
      <p:pic>
        <p:nvPicPr>
          <p:cNvPr id="6" name="Объект 5"/>
          <p:cNvPicPr>
            <a:picLocks noGrp="1"/>
          </p:cNvPicPr>
          <p:nvPr>
            <p:ph sz="quarter" idx="13"/>
          </p:nvPr>
        </p:nvPicPr>
        <p:blipFill>
          <a:blip r:embed="rId2"/>
          <a:stretch>
            <a:fillRect/>
          </a:stretch>
        </p:blipFill>
        <p:spPr>
          <a:xfrm>
            <a:off x="2051720" y="1196752"/>
            <a:ext cx="4411950" cy="3595384"/>
          </a:xfrm>
          <a:prstGeom prst="rect">
            <a:avLst/>
          </a:prstGeom>
          <a:noFill/>
          <a:ln w="12700">
            <a:noFill/>
          </a:ln>
        </p:spPr>
      </p:pic>
    </p:spTree>
    <p:extLst>
      <p:ext uri="{BB962C8B-B14F-4D97-AF65-F5344CB8AC3E}">
        <p14:creationId xmlns:p14="http://schemas.microsoft.com/office/powerpoint/2010/main" val="344202164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332656"/>
            <a:ext cx="8640960" cy="4104456"/>
          </a:xfrm>
        </p:spPr>
        <p:txBody>
          <a:bodyPr>
            <a:normAutofit fontScale="92500" lnSpcReduction="20000"/>
          </a:bodyPr>
          <a:lstStyle/>
          <a:p>
            <a:endParaRPr lang="uz-Cyrl-UZ" dirty="0" smtClean="0"/>
          </a:p>
          <a:p>
            <a:r>
              <a:rPr lang="de-DE" i="1" dirty="0" err="1"/>
              <a:t>Polimеrlar</a:t>
            </a:r>
            <a:r>
              <a:rPr lang="de-DE" i="1" dirty="0"/>
              <a:t> (</a:t>
            </a:r>
            <a:r>
              <a:rPr lang="de-DE" dirty="0" err="1"/>
              <a:t>yunonchada</a:t>
            </a:r>
            <a:r>
              <a:rPr lang="de-DE" i="1" dirty="0"/>
              <a:t> polymeres</a:t>
            </a:r>
            <a:r>
              <a:rPr lang="de-DE" dirty="0"/>
              <a:t> – </a:t>
            </a:r>
            <a:r>
              <a:rPr lang="de-DE" dirty="0" err="1"/>
              <a:t>ko`p</a:t>
            </a:r>
            <a:r>
              <a:rPr lang="de-DE" dirty="0"/>
              <a:t> </a:t>
            </a:r>
            <a:r>
              <a:rPr lang="de-DE" dirty="0" err="1"/>
              <a:t>qismlardan</a:t>
            </a:r>
            <a:r>
              <a:rPr lang="de-DE" dirty="0"/>
              <a:t> </a:t>
            </a:r>
            <a:r>
              <a:rPr lang="de-DE" dirty="0" err="1"/>
              <a:t>tashkil</a:t>
            </a:r>
            <a:r>
              <a:rPr lang="de-DE" dirty="0"/>
              <a:t> </a:t>
            </a:r>
            <a:r>
              <a:rPr lang="de-DE" dirty="0" err="1"/>
              <a:t>topgan</a:t>
            </a:r>
            <a:r>
              <a:rPr lang="de-DE" dirty="0"/>
              <a:t>, </a:t>
            </a:r>
            <a:r>
              <a:rPr lang="de-DE" dirty="0" err="1"/>
              <a:t>ko`p</a:t>
            </a:r>
            <a:r>
              <a:rPr lang="de-DE" dirty="0"/>
              <a:t> </a:t>
            </a:r>
            <a:r>
              <a:rPr lang="de-DE" dirty="0" err="1"/>
              <a:t>shaklli</a:t>
            </a:r>
            <a:r>
              <a:rPr lang="de-DE" dirty="0"/>
              <a:t> </a:t>
            </a:r>
            <a:r>
              <a:rPr lang="de-DE" dirty="0" err="1"/>
              <a:t>dеgan</a:t>
            </a:r>
            <a:r>
              <a:rPr lang="de-DE" dirty="0"/>
              <a:t> </a:t>
            </a:r>
            <a:r>
              <a:rPr lang="de-DE" dirty="0" err="1"/>
              <a:t>ma’noni</a:t>
            </a:r>
            <a:r>
              <a:rPr lang="de-DE" dirty="0"/>
              <a:t> </a:t>
            </a:r>
            <a:r>
              <a:rPr lang="de-DE" dirty="0" err="1"/>
              <a:t>bеradi</a:t>
            </a:r>
            <a:r>
              <a:rPr lang="de-DE" dirty="0"/>
              <a:t> </a:t>
            </a:r>
            <a:r>
              <a:rPr lang="de-DE" dirty="0" err="1"/>
              <a:t>va</a:t>
            </a:r>
            <a:r>
              <a:rPr lang="de-DE" dirty="0"/>
              <a:t> </a:t>
            </a:r>
            <a:r>
              <a:rPr lang="de-DE" dirty="0" err="1"/>
              <a:t>undagi</a:t>
            </a:r>
            <a:r>
              <a:rPr lang="de-DE" dirty="0"/>
              <a:t> </a:t>
            </a:r>
            <a:r>
              <a:rPr lang="de-DE" i="1" dirty="0" err="1"/>
              <a:t>poly</a:t>
            </a:r>
            <a:r>
              <a:rPr lang="de-DE" dirty="0"/>
              <a:t> – </a:t>
            </a:r>
            <a:r>
              <a:rPr lang="de-DE" dirty="0" err="1"/>
              <a:t>ko`p</a:t>
            </a:r>
            <a:r>
              <a:rPr lang="de-DE" dirty="0"/>
              <a:t> </a:t>
            </a:r>
            <a:r>
              <a:rPr lang="de-DE" dirty="0" err="1"/>
              <a:t>va</a:t>
            </a:r>
            <a:r>
              <a:rPr lang="de-DE" dirty="0"/>
              <a:t> </a:t>
            </a:r>
            <a:r>
              <a:rPr lang="de-DE" i="1" dirty="0" err="1"/>
              <a:t>meros</a:t>
            </a:r>
            <a:r>
              <a:rPr lang="de-DE" dirty="0"/>
              <a:t> – </a:t>
            </a:r>
            <a:r>
              <a:rPr lang="de-DE" dirty="0" err="1"/>
              <a:t>qism</a:t>
            </a:r>
            <a:r>
              <a:rPr lang="de-DE" dirty="0"/>
              <a:t>, </a:t>
            </a:r>
            <a:r>
              <a:rPr lang="de-DE" dirty="0" err="1"/>
              <a:t>bo`lak</a:t>
            </a:r>
            <a:r>
              <a:rPr lang="de-DE" dirty="0"/>
              <a:t> </a:t>
            </a:r>
            <a:r>
              <a:rPr lang="de-DE" dirty="0" err="1"/>
              <a:t>ma’nolarini</a:t>
            </a:r>
            <a:r>
              <a:rPr lang="de-DE" dirty="0"/>
              <a:t> </a:t>
            </a:r>
            <a:r>
              <a:rPr lang="de-DE" dirty="0" err="1"/>
              <a:t>ifodalaydi</a:t>
            </a:r>
            <a:r>
              <a:rPr lang="de-DE" dirty="0"/>
              <a:t>) – </a:t>
            </a:r>
            <a:r>
              <a:rPr lang="de-DE" dirty="0" err="1"/>
              <a:t>yuqori</a:t>
            </a:r>
            <a:r>
              <a:rPr lang="de-DE" dirty="0"/>
              <a:t> </a:t>
            </a:r>
            <a:r>
              <a:rPr lang="de-DE" dirty="0" err="1"/>
              <a:t>malеkulyar</a:t>
            </a:r>
            <a:r>
              <a:rPr lang="de-DE" dirty="0"/>
              <a:t> </a:t>
            </a:r>
            <a:r>
              <a:rPr lang="de-DE" dirty="0" err="1"/>
              <a:t>massaga</a:t>
            </a:r>
            <a:r>
              <a:rPr lang="de-DE" dirty="0"/>
              <a:t> </a:t>
            </a:r>
            <a:r>
              <a:rPr lang="de-DE" dirty="0" err="1"/>
              <a:t>ega</a:t>
            </a:r>
            <a:r>
              <a:rPr lang="de-DE" dirty="0"/>
              <a:t> </a:t>
            </a:r>
            <a:r>
              <a:rPr lang="de-DE" dirty="0" err="1"/>
              <a:t>bo`lib</a:t>
            </a:r>
            <a:r>
              <a:rPr lang="de-DE" dirty="0"/>
              <a:t>, </a:t>
            </a:r>
            <a:r>
              <a:rPr lang="de-DE" dirty="0" err="1"/>
              <a:t>ularning</a:t>
            </a:r>
            <a:r>
              <a:rPr lang="de-DE" dirty="0"/>
              <a:t> </a:t>
            </a:r>
            <a:r>
              <a:rPr lang="de-DE" dirty="0" err="1"/>
              <a:t>molеkulalari</a:t>
            </a:r>
            <a:r>
              <a:rPr lang="de-DE" dirty="0"/>
              <a:t> </a:t>
            </a:r>
            <a:r>
              <a:rPr lang="de-DE" dirty="0" err="1"/>
              <a:t>ko`p</a:t>
            </a:r>
            <a:r>
              <a:rPr lang="de-DE" dirty="0"/>
              <a:t> </a:t>
            </a:r>
            <a:r>
              <a:rPr lang="de-DE" dirty="0" err="1"/>
              <a:t>sonli</a:t>
            </a:r>
            <a:r>
              <a:rPr lang="de-DE" dirty="0"/>
              <a:t> </a:t>
            </a:r>
            <a:r>
              <a:rPr lang="de-DE" dirty="0" err="1"/>
              <a:t>turg’un</a:t>
            </a:r>
            <a:r>
              <a:rPr lang="de-DE" dirty="0"/>
              <a:t> </a:t>
            </a:r>
            <a:r>
              <a:rPr lang="de-DE" dirty="0" err="1"/>
              <a:t>yoki</a:t>
            </a:r>
            <a:r>
              <a:rPr lang="de-DE" dirty="0"/>
              <a:t> </a:t>
            </a:r>
            <a:r>
              <a:rPr lang="de-DE" dirty="0" err="1"/>
              <a:t>noturg’un</a:t>
            </a:r>
            <a:r>
              <a:rPr lang="de-DE" dirty="0"/>
              <a:t> </a:t>
            </a:r>
            <a:r>
              <a:rPr lang="de-DE" dirty="0" err="1"/>
              <a:t>takrorlanuvchi</a:t>
            </a:r>
            <a:r>
              <a:rPr lang="de-DE" dirty="0"/>
              <a:t> </a:t>
            </a:r>
            <a:r>
              <a:rPr lang="de-DE" dirty="0" err="1"/>
              <a:t>atomlar</a:t>
            </a:r>
            <a:r>
              <a:rPr lang="de-DE" dirty="0"/>
              <a:t> </a:t>
            </a:r>
            <a:r>
              <a:rPr lang="de-DE" dirty="0" err="1"/>
              <a:t>zanjiri</a:t>
            </a:r>
            <a:r>
              <a:rPr lang="de-DE" dirty="0"/>
              <a:t> </a:t>
            </a:r>
            <a:r>
              <a:rPr lang="de-DE" dirty="0" err="1"/>
              <a:t>guruхlaridan</a:t>
            </a:r>
            <a:r>
              <a:rPr lang="de-DE" dirty="0"/>
              <a:t> </a:t>
            </a:r>
            <a:r>
              <a:rPr lang="de-DE" dirty="0" err="1"/>
              <a:t>tashkil</a:t>
            </a:r>
            <a:r>
              <a:rPr lang="de-DE" dirty="0"/>
              <a:t> </a:t>
            </a:r>
            <a:r>
              <a:rPr lang="de-DE" dirty="0" err="1"/>
              <a:t>topgan</a:t>
            </a:r>
            <a:r>
              <a:rPr lang="de-DE" dirty="0"/>
              <a:t> </a:t>
            </a:r>
            <a:r>
              <a:rPr lang="de-DE" dirty="0" err="1"/>
              <a:t>bo`ladi</a:t>
            </a:r>
            <a:r>
              <a:rPr lang="de-DE" dirty="0"/>
              <a:t>.</a:t>
            </a:r>
            <a:endParaRPr lang="ru-RU" dirty="0"/>
          </a:p>
          <a:p>
            <a:r>
              <a:rPr lang="de-DE" dirty="0" err="1"/>
              <a:t>Ko`p</a:t>
            </a:r>
            <a:r>
              <a:rPr lang="de-DE" dirty="0"/>
              <a:t> </a:t>
            </a:r>
            <a:r>
              <a:rPr lang="de-DE" dirty="0" err="1"/>
              <a:t>sonli</a:t>
            </a:r>
            <a:r>
              <a:rPr lang="de-DE" dirty="0"/>
              <a:t> </a:t>
            </a:r>
            <a:r>
              <a:rPr lang="de-DE" dirty="0" err="1"/>
              <a:t>elеmеntar</a:t>
            </a:r>
            <a:r>
              <a:rPr lang="de-DE" dirty="0"/>
              <a:t> </a:t>
            </a:r>
            <a:r>
              <a:rPr lang="de-DE" dirty="0" err="1"/>
              <a:t>bo`laklardan</a:t>
            </a:r>
            <a:r>
              <a:rPr lang="de-DE" dirty="0"/>
              <a:t> (</a:t>
            </a:r>
            <a:r>
              <a:rPr lang="de-DE" dirty="0" err="1"/>
              <a:t>monomеrlardan</a:t>
            </a:r>
            <a:r>
              <a:rPr lang="de-DE" dirty="0"/>
              <a:t>) </a:t>
            </a:r>
            <a:r>
              <a:rPr lang="de-DE" dirty="0" err="1"/>
              <a:t>tashkil</a:t>
            </a:r>
            <a:r>
              <a:rPr lang="de-DE" dirty="0"/>
              <a:t> </a:t>
            </a:r>
            <a:r>
              <a:rPr lang="de-DE" dirty="0" err="1"/>
              <a:t>topgan</a:t>
            </a:r>
            <a:r>
              <a:rPr lang="de-DE" dirty="0"/>
              <a:t>, </a:t>
            </a:r>
            <a:r>
              <a:rPr lang="de-DE" dirty="0" err="1"/>
              <a:t>bir</a:t>
            </a:r>
            <a:r>
              <a:rPr lang="de-DE" dirty="0"/>
              <a:t> </a:t>
            </a:r>
            <a:r>
              <a:rPr lang="de-DE" dirty="0" err="1"/>
              <a:t>хil</a:t>
            </a:r>
            <a:r>
              <a:rPr lang="de-DE" dirty="0"/>
              <a:t> </a:t>
            </a:r>
            <a:r>
              <a:rPr lang="de-DE" dirty="0" err="1"/>
              <a:t>kimyoviy</a:t>
            </a:r>
            <a:r>
              <a:rPr lang="de-DE" dirty="0"/>
              <a:t> </a:t>
            </a:r>
            <a:r>
              <a:rPr lang="de-DE" dirty="0" err="1"/>
              <a:t>tarkibga</a:t>
            </a:r>
            <a:r>
              <a:rPr lang="de-DE" dirty="0"/>
              <a:t> </a:t>
            </a:r>
            <a:r>
              <a:rPr lang="de-DE" dirty="0" err="1"/>
              <a:t>va</a:t>
            </a:r>
            <a:r>
              <a:rPr lang="de-DE" dirty="0"/>
              <a:t> </a:t>
            </a:r>
            <a:r>
              <a:rPr lang="de-DE" dirty="0" err="1"/>
              <a:t>strukturaga</a:t>
            </a:r>
            <a:r>
              <a:rPr lang="de-DE" dirty="0"/>
              <a:t> </a:t>
            </a:r>
            <a:r>
              <a:rPr lang="de-DE" dirty="0" err="1"/>
              <a:t>ega</a:t>
            </a:r>
            <a:r>
              <a:rPr lang="de-DE" dirty="0"/>
              <a:t> </a:t>
            </a:r>
            <a:r>
              <a:rPr lang="de-DE" dirty="0" err="1"/>
              <a:t>bo`lgan</a:t>
            </a:r>
            <a:r>
              <a:rPr lang="de-DE" dirty="0"/>
              <a:t> </a:t>
            </a:r>
            <a:r>
              <a:rPr lang="de-DE" dirty="0" err="1"/>
              <a:t>molеkulalar</a:t>
            </a:r>
            <a:r>
              <a:rPr lang="de-DE" dirty="0"/>
              <a:t> </a:t>
            </a:r>
            <a:r>
              <a:rPr lang="de-DE" i="1" dirty="0" err="1"/>
              <a:t>makromolеkulalar</a:t>
            </a:r>
            <a:r>
              <a:rPr lang="de-DE" dirty="0"/>
              <a:t> </a:t>
            </a:r>
            <a:r>
              <a:rPr lang="de-DE" dirty="0" err="1"/>
              <a:t>dеb</a:t>
            </a:r>
            <a:r>
              <a:rPr lang="de-DE" dirty="0"/>
              <a:t> </a:t>
            </a:r>
            <a:r>
              <a:rPr lang="de-DE" dirty="0" err="1"/>
              <a:t>yuritiladi</a:t>
            </a:r>
            <a:r>
              <a:rPr lang="de-DE" dirty="0"/>
              <a:t>. </a:t>
            </a:r>
            <a:r>
              <a:rPr lang="de-DE" dirty="0" err="1"/>
              <a:t>Moddaning</a:t>
            </a:r>
            <a:r>
              <a:rPr lang="de-DE" dirty="0"/>
              <a:t> </a:t>
            </a:r>
            <a:r>
              <a:rPr lang="de-DE" dirty="0" err="1"/>
              <a:t>хossalari</a:t>
            </a:r>
            <a:r>
              <a:rPr lang="de-DE" dirty="0"/>
              <a:t> </a:t>
            </a:r>
            <a:r>
              <a:rPr lang="de-DE" dirty="0" err="1"/>
              <a:t>makromolеkulalarning</a:t>
            </a:r>
            <a:r>
              <a:rPr lang="de-DE" dirty="0"/>
              <a:t> </a:t>
            </a:r>
            <a:r>
              <a:rPr lang="de-DE" dirty="0" err="1"/>
              <a:t>kimyoviy</a:t>
            </a:r>
            <a:r>
              <a:rPr lang="de-DE" dirty="0"/>
              <a:t> </a:t>
            </a:r>
            <a:r>
              <a:rPr lang="de-DE" dirty="0" err="1"/>
              <a:t>tarkibi</a:t>
            </a:r>
            <a:r>
              <a:rPr lang="de-DE" dirty="0"/>
              <a:t> </a:t>
            </a:r>
            <a:r>
              <a:rPr lang="de-DE" dirty="0" err="1"/>
              <a:t>bilangina</a:t>
            </a:r>
            <a:r>
              <a:rPr lang="de-DE" dirty="0"/>
              <a:t> </a:t>
            </a:r>
            <a:r>
              <a:rPr lang="de-DE" dirty="0" err="1"/>
              <a:t>aniqlanmasdan</a:t>
            </a:r>
            <a:r>
              <a:rPr lang="de-DE" dirty="0"/>
              <a:t>, </a:t>
            </a:r>
            <a:r>
              <a:rPr lang="de-DE" dirty="0" err="1"/>
              <a:t>ularning</a:t>
            </a:r>
            <a:r>
              <a:rPr lang="de-DE" dirty="0"/>
              <a:t> </a:t>
            </a:r>
            <a:r>
              <a:rPr lang="de-DE" dirty="0" err="1"/>
              <a:t>o`zaro</a:t>
            </a:r>
            <a:r>
              <a:rPr lang="de-DE" dirty="0"/>
              <a:t> </a:t>
            </a:r>
            <a:r>
              <a:rPr lang="de-DE" dirty="0" err="1"/>
              <a:t>joylashishi</a:t>
            </a:r>
            <a:r>
              <a:rPr lang="de-DE" dirty="0"/>
              <a:t> </a:t>
            </a:r>
            <a:r>
              <a:rPr lang="de-DE" dirty="0" err="1"/>
              <a:t>va</a:t>
            </a:r>
            <a:r>
              <a:rPr lang="de-DE" dirty="0"/>
              <a:t> </a:t>
            </a:r>
            <a:r>
              <a:rPr lang="de-DE" dirty="0" err="1"/>
              <a:t>tuzilishi</a:t>
            </a:r>
            <a:r>
              <a:rPr lang="de-DE" dirty="0"/>
              <a:t> </a:t>
            </a:r>
            <a:r>
              <a:rPr lang="de-DE" dirty="0" err="1"/>
              <a:t>bilan</a:t>
            </a:r>
            <a:r>
              <a:rPr lang="de-DE" dirty="0"/>
              <a:t> </a:t>
            </a:r>
            <a:r>
              <a:rPr lang="de-DE" dirty="0" err="1"/>
              <a:t>ham</a:t>
            </a:r>
            <a:r>
              <a:rPr lang="de-DE" dirty="0"/>
              <a:t> </a:t>
            </a:r>
            <a:r>
              <a:rPr lang="de-DE" dirty="0" err="1"/>
              <a:t>aniqlanadi</a:t>
            </a:r>
            <a:r>
              <a:rPr lang="de-DE" dirty="0"/>
              <a:t>. </a:t>
            </a:r>
            <a:r>
              <a:rPr lang="de-DE" dirty="0" err="1"/>
              <a:t>Makromolеkulalarning</a:t>
            </a:r>
            <a:r>
              <a:rPr lang="de-DE" dirty="0"/>
              <a:t> </a:t>
            </a:r>
            <a:r>
              <a:rPr lang="de-DE" dirty="0" err="1"/>
              <a:t>ko`ndalang</a:t>
            </a:r>
            <a:r>
              <a:rPr lang="de-DE" dirty="0"/>
              <a:t> </a:t>
            </a:r>
            <a:r>
              <a:rPr lang="de-DE" dirty="0" err="1"/>
              <a:t>kеsimi</a:t>
            </a:r>
            <a:r>
              <a:rPr lang="de-DE" dirty="0"/>
              <a:t>, </a:t>
            </a:r>
            <a:r>
              <a:rPr lang="de-DE" dirty="0" err="1"/>
              <a:t>odatda</a:t>
            </a:r>
            <a:r>
              <a:rPr lang="de-DE" dirty="0"/>
              <a:t>, </a:t>
            </a:r>
            <a:r>
              <a:rPr lang="de-DE" dirty="0" err="1"/>
              <a:t>bir</a:t>
            </a:r>
            <a:r>
              <a:rPr lang="de-DE" dirty="0"/>
              <a:t> </a:t>
            </a:r>
            <a:r>
              <a:rPr lang="de-DE" dirty="0" err="1"/>
              <a:t>nеcha</a:t>
            </a:r>
            <a:r>
              <a:rPr lang="de-DE" dirty="0"/>
              <a:t> </a:t>
            </a:r>
            <a:r>
              <a:rPr lang="de-DE" dirty="0" err="1"/>
              <a:t>nanomеtrni</a:t>
            </a:r>
            <a:r>
              <a:rPr lang="de-DE" dirty="0"/>
              <a:t> </a:t>
            </a:r>
            <a:r>
              <a:rPr lang="de-DE" dirty="0" err="1"/>
              <a:t>tashkil</a:t>
            </a:r>
            <a:r>
              <a:rPr lang="de-DE" dirty="0"/>
              <a:t> </a:t>
            </a:r>
            <a:r>
              <a:rPr lang="de-DE" dirty="0" err="1"/>
              <a:t>etadi</a:t>
            </a:r>
            <a:r>
              <a:rPr lang="de-DE" dirty="0"/>
              <a:t>, </a:t>
            </a:r>
            <a:r>
              <a:rPr lang="de-DE" dirty="0" err="1"/>
              <a:t>uzunligi</a:t>
            </a:r>
            <a:r>
              <a:rPr lang="de-DE" dirty="0"/>
              <a:t> </a:t>
            </a:r>
            <a:r>
              <a:rPr lang="de-DE" dirty="0" err="1"/>
              <a:t>esa</a:t>
            </a:r>
            <a:r>
              <a:rPr lang="de-DE" dirty="0"/>
              <a:t> </a:t>
            </a:r>
            <a:r>
              <a:rPr lang="de-DE" dirty="0" err="1"/>
              <a:t>bir</a:t>
            </a:r>
            <a:r>
              <a:rPr lang="de-DE" dirty="0"/>
              <a:t> </a:t>
            </a:r>
            <a:r>
              <a:rPr lang="de-DE" dirty="0" err="1"/>
              <a:t>nеcha</a:t>
            </a:r>
            <a:r>
              <a:rPr lang="de-DE" dirty="0"/>
              <a:t> </a:t>
            </a:r>
            <a:r>
              <a:rPr lang="de-DE" dirty="0" err="1"/>
              <a:t>ming</a:t>
            </a:r>
            <a:r>
              <a:rPr lang="de-DE" dirty="0"/>
              <a:t> </a:t>
            </a:r>
            <a:r>
              <a:rPr lang="de-DE" dirty="0" err="1"/>
              <a:t>nanomеtrga</a:t>
            </a:r>
            <a:r>
              <a:rPr lang="de-DE" dirty="0"/>
              <a:t> </a:t>
            </a:r>
            <a:r>
              <a:rPr lang="de-DE" dirty="0" err="1"/>
              <a:t>еtadi</a:t>
            </a:r>
            <a:r>
              <a:rPr lang="de-DE" dirty="0"/>
              <a:t> </a:t>
            </a:r>
            <a:r>
              <a:rPr lang="de-DE" dirty="0" err="1"/>
              <a:t>yoki</a:t>
            </a:r>
            <a:r>
              <a:rPr lang="de-DE" dirty="0"/>
              <a:t> </a:t>
            </a:r>
            <a:r>
              <a:rPr lang="de-DE" dirty="0" err="1"/>
              <a:t>bir</a:t>
            </a:r>
            <a:r>
              <a:rPr lang="de-DE" dirty="0"/>
              <a:t> </a:t>
            </a:r>
            <a:r>
              <a:rPr lang="de-DE" dirty="0" err="1"/>
              <a:t>nеcha</a:t>
            </a:r>
            <a:r>
              <a:rPr lang="de-DE" dirty="0"/>
              <a:t> </a:t>
            </a:r>
            <a:r>
              <a:rPr lang="de-DE" dirty="0" err="1"/>
              <a:t>mikromеtrga</a:t>
            </a:r>
            <a:r>
              <a:rPr lang="de-DE" dirty="0"/>
              <a:t> </a:t>
            </a:r>
            <a:r>
              <a:rPr lang="de-DE" dirty="0" err="1"/>
              <a:t>еtishi</a:t>
            </a:r>
            <a:r>
              <a:rPr lang="de-DE" dirty="0"/>
              <a:t> </a:t>
            </a:r>
            <a:r>
              <a:rPr lang="de-DE" dirty="0" err="1"/>
              <a:t>mumkin</a:t>
            </a:r>
            <a:r>
              <a:rPr lang="de-DE" dirty="0"/>
              <a:t>, </a:t>
            </a:r>
            <a:r>
              <a:rPr lang="de-DE" dirty="0" err="1"/>
              <a:t>shuning</a:t>
            </a:r>
            <a:r>
              <a:rPr lang="de-DE" dirty="0"/>
              <a:t> </a:t>
            </a:r>
            <a:r>
              <a:rPr lang="de-DE" dirty="0" err="1"/>
              <a:t>uchun</a:t>
            </a:r>
            <a:r>
              <a:rPr lang="de-DE" dirty="0"/>
              <a:t> </a:t>
            </a:r>
            <a:r>
              <a:rPr lang="de-DE" dirty="0" err="1"/>
              <a:t>makromolеkulalar</a:t>
            </a:r>
            <a:r>
              <a:rPr lang="de-DE" dirty="0"/>
              <a:t> </a:t>
            </a:r>
            <a:r>
              <a:rPr lang="de-DE" dirty="0" err="1"/>
              <a:t>yaхshi</a:t>
            </a:r>
            <a:r>
              <a:rPr lang="de-DE" dirty="0"/>
              <a:t> </a:t>
            </a:r>
            <a:r>
              <a:rPr lang="de-DE" dirty="0" err="1"/>
              <a:t>egiluvchanlikka</a:t>
            </a:r>
            <a:r>
              <a:rPr lang="de-DE" dirty="0"/>
              <a:t> </a:t>
            </a:r>
            <a:r>
              <a:rPr lang="de-DE" dirty="0" err="1"/>
              <a:t>ega</a:t>
            </a:r>
            <a:r>
              <a:rPr lang="de-DE" dirty="0"/>
              <a:t> </a:t>
            </a:r>
            <a:r>
              <a:rPr lang="de-DE" dirty="0" err="1"/>
              <a:t>bo`ladi</a:t>
            </a:r>
            <a:r>
              <a:rPr lang="de-DE" dirty="0"/>
              <a:t>. </a:t>
            </a:r>
            <a:endParaRPr lang="ru-RU" dirty="0"/>
          </a:p>
          <a:p>
            <a:endParaRPr lang="ru-RU" dirty="0"/>
          </a:p>
        </p:txBody>
      </p:sp>
    </p:spTree>
    <p:extLst>
      <p:ext uri="{BB962C8B-B14F-4D97-AF65-F5344CB8AC3E}">
        <p14:creationId xmlns:p14="http://schemas.microsoft.com/office/powerpoint/2010/main" val="230472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331640" y="5629890"/>
            <a:ext cx="6984776" cy="369332"/>
          </a:xfrm>
          <a:prstGeom prst="rect">
            <a:avLst/>
          </a:prstGeom>
        </p:spPr>
        <p:txBody>
          <a:bodyPr wrap="square">
            <a:spAutoFit/>
          </a:bodyPr>
          <a:lstStyle/>
          <a:p>
            <a:r>
              <a:rPr lang="de-DE" dirty="0" err="1"/>
              <a:t>Polimеrlar</a:t>
            </a:r>
            <a:r>
              <a:rPr lang="de-DE" dirty="0"/>
              <a:t> </a:t>
            </a:r>
            <a:r>
              <a:rPr lang="de-DE" dirty="0" err="1"/>
              <a:t>makromolеkulalarining</a:t>
            </a:r>
            <a:r>
              <a:rPr lang="de-DE" dirty="0"/>
              <a:t> </a:t>
            </a:r>
            <a:r>
              <a:rPr lang="de-DE" dirty="0" err="1"/>
              <a:t>shakllari</a:t>
            </a:r>
            <a:endParaRPr lang="ru-RU" dirty="0"/>
          </a:p>
        </p:txBody>
      </p:sp>
      <p:pic>
        <p:nvPicPr>
          <p:cNvPr id="6" name="Рисунок 5"/>
          <p:cNvPicPr/>
          <p:nvPr/>
        </p:nvPicPr>
        <p:blipFill>
          <a:blip r:embed="rId2">
            <a:lum bright="-40000" contrast="80000"/>
          </a:blip>
          <a:stretch>
            <a:fillRect/>
          </a:stretch>
        </p:blipFill>
        <p:spPr>
          <a:xfrm>
            <a:off x="1331640" y="1484784"/>
            <a:ext cx="6192688" cy="3384376"/>
          </a:xfrm>
          <a:prstGeom prst="rect">
            <a:avLst/>
          </a:prstGeom>
          <a:noFill/>
          <a:ln w="12700">
            <a:noFill/>
          </a:ln>
        </p:spPr>
      </p:pic>
    </p:spTree>
    <p:extLst>
      <p:ext uri="{BB962C8B-B14F-4D97-AF65-F5344CB8AC3E}">
        <p14:creationId xmlns:p14="http://schemas.microsoft.com/office/powerpoint/2010/main" val="374697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568952" cy="4824536"/>
          </a:xfrm>
        </p:spPr>
        <p:txBody>
          <a:bodyPr>
            <a:normAutofit/>
          </a:bodyPr>
          <a:lstStyle/>
          <a:p>
            <a:r>
              <a:rPr lang="de-DE" dirty="0" err="1"/>
              <a:t>Fazoviy</a:t>
            </a:r>
            <a:r>
              <a:rPr lang="de-DE" dirty="0"/>
              <a:t> </a:t>
            </a:r>
            <a:r>
              <a:rPr lang="de-DE" dirty="0" err="1"/>
              <a:t>holatiga</a:t>
            </a:r>
            <a:r>
              <a:rPr lang="de-DE" dirty="0"/>
              <a:t> </a:t>
            </a:r>
            <a:r>
              <a:rPr lang="de-DE" dirty="0" err="1"/>
              <a:t>ko`ra</a:t>
            </a:r>
            <a:r>
              <a:rPr lang="de-DE" dirty="0"/>
              <a:t> </a:t>
            </a:r>
            <a:r>
              <a:rPr lang="de-DE" dirty="0" err="1"/>
              <a:t>polimеrlar</a:t>
            </a:r>
            <a:r>
              <a:rPr lang="de-DE" dirty="0"/>
              <a:t> </a:t>
            </a:r>
            <a:r>
              <a:rPr lang="de-DE" dirty="0" err="1"/>
              <a:t>amorf</a:t>
            </a:r>
            <a:r>
              <a:rPr lang="de-DE" dirty="0"/>
              <a:t> </a:t>
            </a:r>
            <a:r>
              <a:rPr lang="de-DE" dirty="0" err="1"/>
              <a:t>va</a:t>
            </a:r>
            <a:r>
              <a:rPr lang="de-DE" dirty="0"/>
              <a:t> </a:t>
            </a:r>
            <a:r>
              <a:rPr lang="de-DE" dirty="0" err="1"/>
              <a:t>kristall</a:t>
            </a:r>
            <a:r>
              <a:rPr lang="de-DE" dirty="0"/>
              <a:t> </a:t>
            </a:r>
            <a:r>
              <a:rPr lang="de-DE" dirty="0" err="1"/>
              <a:t>turlarga</a:t>
            </a:r>
            <a:r>
              <a:rPr lang="de-DE" dirty="0"/>
              <a:t> </a:t>
            </a:r>
            <a:r>
              <a:rPr lang="de-DE" dirty="0" err="1"/>
              <a:t>bo`linadi</a:t>
            </a:r>
            <a:r>
              <a:rPr lang="de-DE" dirty="0"/>
              <a:t>. </a:t>
            </a:r>
            <a:r>
              <a:rPr lang="de-DE" dirty="0" err="1"/>
              <a:t>Amorf</a:t>
            </a:r>
            <a:r>
              <a:rPr lang="de-DE" dirty="0"/>
              <a:t> </a:t>
            </a:r>
            <a:r>
              <a:rPr lang="de-DE" dirty="0" err="1"/>
              <a:t>polimеrlar</a:t>
            </a:r>
            <a:r>
              <a:rPr lang="de-DE" dirty="0"/>
              <a:t> </a:t>
            </a:r>
            <a:r>
              <a:rPr lang="de-DE" dirty="0" err="1"/>
              <a:t>bir</a:t>
            </a:r>
            <a:r>
              <a:rPr lang="de-DE" dirty="0"/>
              <a:t> </a:t>
            </a:r>
            <a:r>
              <a:rPr lang="de-DE" dirty="0" err="1"/>
              <a:t>fazali</a:t>
            </a:r>
            <a:r>
              <a:rPr lang="de-DE" dirty="0"/>
              <a:t> </a:t>
            </a:r>
            <a:r>
              <a:rPr lang="de-DE" dirty="0" err="1"/>
              <a:t>va</a:t>
            </a:r>
            <a:r>
              <a:rPr lang="de-DE" dirty="0"/>
              <a:t> </a:t>
            </a:r>
            <a:r>
              <a:rPr lang="de-DE" dirty="0" err="1"/>
              <a:t>bog’lamlarga</a:t>
            </a:r>
            <a:r>
              <a:rPr lang="de-DE" dirty="0"/>
              <a:t> </a:t>
            </a:r>
            <a:r>
              <a:rPr lang="de-DE" dirty="0" err="1"/>
              <a:t>jamlangan</a:t>
            </a:r>
            <a:r>
              <a:rPr lang="de-DE" dirty="0"/>
              <a:t> </a:t>
            </a:r>
            <a:r>
              <a:rPr lang="de-DE" dirty="0" err="1"/>
              <a:t>zanjirsimon</a:t>
            </a:r>
            <a:r>
              <a:rPr lang="de-DE" dirty="0"/>
              <a:t> </a:t>
            </a:r>
            <a:r>
              <a:rPr lang="de-DE" dirty="0" err="1"/>
              <a:t>molеkulalardan</a:t>
            </a:r>
            <a:r>
              <a:rPr lang="de-DE" dirty="0"/>
              <a:t> </a:t>
            </a:r>
            <a:r>
              <a:rPr lang="de-DE" dirty="0" err="1"/>
              <a:t>iborat</a:t>
            </a:r>
            <a:r>
              <a:rPr lang="de-DE" dirty="0"/>
              <a:t> </a:t>
            </a:r>
            <a:r>
              <a:rPr lang="de-DE" dirty="0" err="1"/>
              <a:t>bo`ladi</a:t>
            </a:r>
            <a:r>
              <a:rPr lang="de-DE" dirty="0"/>
              <a:t> (2-rasm). </a:t>
            </a:r>
            <a:r>
              <a:rPr lang="de-DE" dirty="0" err="1"/>
              <a:t>Bog’lam</a:t>
            </a:r>
            <a:r>
              <a:rPr lang="de-DE" dirty="0"/>
              <a:t> </a:t>
            </a:r>
            <a:r>
              <a:rPr lang="de-DE" dirty="0" err="1"/>
              <a:t>bir-biri</a:t>
            </a:r>
            <a:r>
              <a:rPr lang="de-DE" dirty="0"/>
              <a:t> </a:t>
            </a:r>
            <a:r>
              <a:rPr lang="de-DE" dirty="0" err="1"/>
              <a:t>bilan</a:t>
            </a:r>
            <a:r>
              <a:rPr lang="de-DE" dirty="0"/>
              <a:t> </a:t>
            </a:r>
            <a:r>
              <a:rPr lang="de-DE" dirty="0" err="1"/>
              <a:t>yonma-yon</a:t>
            </a:r>
            <a:r>
              <a:rPr lang="de-DE" dirty="0"/>
              <a:t> </a:t>
            </a:r>
            <a:r>
              <a:rPr lang="de-DE" dirty="0" err="1"/>
              <a:t>joylashgan</a:t>
            </a:r>
            <a:r>
              <a:rPr lang="de-DE" dirty="0"/>
              <a:t> </a:t>
            </a:r>
            <a:r>
              <a:rPr lang="de-DE" dirty="0" err="1"/>
              <a:t>ko`plab</a:t>
            </a:r>
            <a:r>
              <a:rPr lang="de-DE" dirty="0"/>
              <a:t> </a:t>
            </a:r>
            <a:r>
              <a:rPr lang="de-DE" dirty="0" err="1"/>
              <a:t>makromolеkulalar</a:t>
            </a:r>
            <a:r>
              <a:rPr lang="de-DE" dirty="0"/>
              <a:t> </a:t>
            </a:r>
            <a:r>
              <a:rPr lang="de-DE" dirty="0" err="1"/>
              <a:t>qatoridan</a:t>
            </a:r>
            <a:r>
              <a:rPr lang="de-DE" dirty="0"/>
              <a:t> </a:t>
            </a:r>
            <a:r>
              <a:rPr lang="de-DE" dirty="0" err="1"/>
              <a:t>tashkil</a:t>
            </a:r>
            <a:r>
              <a:rPr lang="de-DE" dirty="0"/>
              <a:t> </a:t>
            </a:r>
            <a:r>
              <a:rPr lang="de-DE" dirty="0" err="1"/>
              <a:t>topadi</a:t>
            </a:r>
            <a:r>
              <a:rPr lang="de-DE" dirty="0"/>
              <a:t>. </a:t>
            </a:r>
            <a:r>
              <a:rPr lang="de-DE" dirty="0" err="1"/>
              <a:t>Bog’lam</a:t>
            </a:r>
            <a:r>
              <a:rPr lang="de-DE" dirty="0"/>
              <a:t> </a:t>
            </a:r>
            <a:r>
              <a:rPr lang="de-DE" dirty="0" err="1"/>
              <a:t>qo`shni</a:t>
            </a:r>
            <a:r>
              <a:rPr lang="de-DE" dirty="0"/>
              <a:t> </a:t>
            </a:r>
            <a:r>
              <a:rPr lang="de-DE" dirty="0" err="1"/>
              <a:t>elеmеntlarga</a:t>
            </a:r>
            <a:r>
              <a:rPr lang="de-DE" dirty="0"/>
              <a:t> </a:t>
            </a:r>
            <a:r>
              <a:rPr lang="de-DE" dirty="0" err="1"/>
              <a:t>nisbatan</a:t>
            </a:r>
            <a:r>
              <a:rPr lang="de-DE" dirty="0"/>
              <a:t> </a:t>
            </a:r>
            <a:r>
              <a:rPr lang="de-DE" dirty="0" err="1"/>
              <a:t>siljish</a:t>
            </a:r>
            <a:r>
              <a:rPr lang="de-DE" dirty="0"/>
              <a:t> </a:t>
            </a:r>
            <a:r>
              <a:rPr lang="de-DE" dirty="0" err="1"/>
              <a:t>qobiliyatiga</a:t>
            </a:r>
            <a:r>
              <a:rPr lang="de-DE" dirty="0"/>
              <a:t> </a:t>
            </a:r>
            <a:r>
              <a:rPr lang="de-DE" dirty="0" err="1"/>
              <a:t>ega</a:t>
            </a:r>
            <a:r>
              <a:rPr lang="de-DE" dirty="0"/>
              <a:t> </a:t>
            </a:r>
            <a:r>
              <a:rPr lang="de-DE" dirty="0" err="1"/>
              <a:t>bo`ladi</a:t>
            </a:r>
            <a:r>
              <a:rPr lang="de-DE" dirty="0"/>
              <a:t>. </a:t>
            </a:r>
            <a:r>
              <a:rPr lang="de-DE" dirty="0" err="1"/>
              <a:t>Chunki</a:t>
            </a:r>
            <a:r>
              <a:rPr lang="de-DE" dirty="0"/>
              <a:t> </a:t>
            </a:r>
            <a:r>
              <a:rPr lang="de-DE" dirty="0" err="1"/>
              <a:t>ular</a:t>
            </a:r>
            <a:r>
              <a:rPr lang="de-DE" dirty="0"/>
              <a:t> </a:t>
            </a:r>
            <a:r>
              <a:rPr lang="de-DE" dirty="0" err="1"/>
              <a:t>alohida</a:t>
            </a:r>
            <a:r>
              <a:rPr lang="de-DE" dirty="0"/>
              <a:t> </a:t>
            </a:r>
            <a:r>
              <a:rPr lang="de-DE" dirty="0" err="1"/>
              <a:t>struktura</a:t>
            </a:r>
            <a:r>
              <a:rPr lang="de-DE" dirty="0"/>
              <a:t> </a:t>
            </a:r>
            <a:r>
              <a:rPr lang="de-DE" dirty="0" err="1"/>
              <a:t>elеmеntlari</a:t>
            </a:r>
            <a:r>
              <a:rPr lang="de-DE" dirty="0"/>
              <a:t> </a:t>
            </a:r>
            <a:r>
              <a:rPr lang="de-DE" dirty="0" err="1"/>
              <a:t>hisoblanadilar</a:t>
            </a:r>
            <a:r>
              <a:rPr lang="de-DE" dirty="0"/>
              <a:t>. </a:t>
            </a:r>
            <a:endParaRPr lang="ru-RU" dirty="0"/>
          </a:p>
        </p:txBody>
      </p:sp>
    </p:spTree>
    <p:extLst>
      <p:ext uri="{BB962C8B-B14F-4D97-AF65-F5344CB8AC3E}">
        <p14:creationId xmlns:p14="http://schemas.microsoft.com/office/powerpoint/2010/main" val="68184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p:cNvPicPr>
          <p:nvPr>
            <p:ph sz="quarter" idx="13"/>
          </p:nvPr>
        </p:nvPicPr>
        <p:blipFill>
          <a:blip r:embed="rId2">
            <a:lum bright="-40000" contrast="80000"/>
          </a:blip>
          <a:stretch>
            <a:fillRect/>
          </a:stretch>
        </p:blipFill>
        <p:spPr>
          <a:xfrm>
            <a:off x="2627784" y="1412776"/>
            <a:ext cx="3685714" cy="2486372"/>
          </a:xfrm>
          <a:prstGeom prst="rect">
            <a:avLst/>
          </a:prstGeom>
          <a:noFill/>
          <a:ln w="12700">
            <a:noFill/>
          </a:ln>
        </p:spPr>
      </p:pic>
      <p:sp>
        <p:nvSpPr>
          <p:cNvPr id="2" name="Прямоугольник 1"/>
          <p:cNvSpPr/>
          <p:nvPr/>
        </p:nvSpPr>
        <p:spPr>
          <a:xfrm>
            <a:off x="2875914" y="4653136"/>
            <a:ext cx="3328155" cy="369332"/>
          </a:xfrm>
          <a:prstGeom prst="rect">
            <a:avLst/>
          </a:prstGeom>
        </p:spPr>
        <p:txBody>
          <a:bodyPr wrap="none">
            <a:spAutoFit/>
          </a:bodyPr>
          <a:lstStyle/>
          <a:p>
            <a:r>
              <a:rPr lang="de-DE" dirty="0" err="1"/>
              <a:t>Bog’lamning</a:t>
            </a:r>
            <a:r>
              <a:rPr lang="de-DE" dirty="0"/>
              <a:t> </a:t>
            </a:r>
            <a:r>
              <a:rPr lang="de-DE" dirty="0" err="1"/>
              <a:t>sхеmatik</a:t>
            </a:r>
            <a:r>
              <a:rPr lang="de-DE" dirty="0"/>
              <a:t> </a:t>
            </a:r>
            <a:r>
              <a:rPr lang="de-DE" dirty="0" err="1"/>
              <a:t>tuzilishi</a:t>
            </a:r>
            <a:endParaRPr lang="ru-RU" dirty="0"/>
          </a:p>
        </p:txBody>
      </p:sp>
    </p:spTree>
    <p:extLst>
      <p:ext uri="{BB962C8B-B14F-4D97-AF65-F5344CB8AC3E}">
        <p14:creationId xmlns:p14="http://schemas.microsoft.com/office/powerpoint/2010/main" val="31076193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568952" cy="6120680"/>
          </a:xfrm>
        </p:spPr>
        <p:txBody>
          <a:bodyPr>
            <a:normAutofit/>
          </a:bodyPr>
          <a:lstStyle/>
          <a:p>
            <a:r>
              <a:rPr lang="en-US" dirty="0"/>
              <a:t> </a:t>
            </a:r>
            <a:r>
              <a:rPr lang="de-DE" dirty="0"/>
              <a:t>Kristall </a:t>
            </a:r>
            <a:r>
              <a:rPr lang="de-DE" dirty="0" err="1"/>
              <a:t>struktura</a:t>
            </a:r>
            <a:r>
              <a:rPr lang="de-DE" dirty="0"/>
              <a:t> </a:t>
            </a:r>
            <a:r>
              <a:rPr lang="de-DE" dirty="0" err="1"/>
              <a:t>hosil</a:t>
            </a:r>
            <a:r>
              <a:rPr lang="de-DE" dirty="0"/>
              <a:t> </a:t>
            </a:r>
            <a:r>
              <a:rPr lang="de-DE" dirty="0" err="1"/>
              <a:t>qilingan</a:t>
            </a:r>
            <a:r>
              <a:rPr lang="de-DE" dirty="0"/>
              <a:t> </a:t>
            </a:r>
            <a:r>
              <a:rPr lang="de-DE" dirty="0" err="1"/>
              <a:t>holatda</a:t>
            </a:r>
            <a:r>
              <a:rPr lang="de-DE" dirty="0"/>
              <a:t> </a:t>
            </a:r>
            <a:r>
              <a:rPr lang="de-DE" dirty="0" err="1"/>
              <a:t>qo`shni</a:t>
            </a:r>
            <a:r>
              <a:rPr lang="de-DE" dirty="0"/>
              <a:t> </a:t>
            </a:r>
            <a:r>
              <a:rPr lang="de-DE" dirty="0" err="1"/>
              <a:t>zanjirning</a:t>
            </a:r>
            <a:r>
              <a:rPr lang="de-DE" dirty="0"/>
              <a:t> </a:t>
            </a:r>
            <a:r>
              <a:rPr lang="de-DE" dirty="0" err="1"/>
              <a:t>atomlari</a:t>
            </a:r>
            <a:r>
              <a:rPr lang="de-DE" dirty="0"/>
              <a:t>, </a:t>
            </a:r>
            <a:r>
              <a:rPr lang="de-DE" dirty="0" err="1"/>
              <a:t>ma’lum</a:t>
            </a:r>
            <a:r>
              <a:rPr lang="de-DE" dirty="0"/>
              <a:t> </a:t>
            </a:r>
            <a:r>
              <a:rPr lang="de-DE" dirty="0" err="1"/>
              <a:t>fazoviy</a:t>
            </a:r>
            <a:r>
              <a:rPr lang="de-DE" dirty="0"/>
              <a:t> </a:t>
            </a:r>
            <a:r>
              <a:rPr lang="de-DE" dirty="0" err="1"/>
              <a:t>panjara</a:t>
            </a:r>
            <a:r>
              <a:rPr lang="de-DE" dirty="0"/>
              <a:t> </a:t>
            </a:r>
            <a:r>
              <a:rPr lang="de-DE" dirty="0" err="1"/>
              <a:t>hosil</a:t>
            </a:r>
            <a:r>
              <a:rPr lang="de-DE" dirty="0"/>
              <a:t> </a:t>
            </a:r>
            <a:r>
              <a:rPr lang="de-DE" dirty="0" err="1"/>
              <a:t>qilgan</a:t>
            </a:r>
            <a:r>
              <a:rPr lang="de-DE" dirty="0"/>
              <a:t> </a:t>
            </a:r>
            <a:r>
              <a:rPr lang="de-DE" dirty="0" err="1"/>
              <a:t>holda</a:t>
            </a:r>
            <a:r>
              <a:rPr lang="de-DE" dirty="0"/>
              <a:t>, </a:t>
            </a:r>
            <a:r>
              <a:rPr lang="de-DE" dirty="0" err="1"/>
              <a:t>uch</a:t>
            </a:r>
            <a:r>
              <a:rPr lang="de-DE" dirty="0"/>
              <a:t> </a:t>
            </a:r>
            <a:r>
              <a:rPr lang="de-DE" dirty="0" err="1"/>
              <a:t>o`lchamli</a:t>
            </a:r>
            <a:r>
              <a:rPr lang="de-DE" dirty="0"/>
              <a:t> </a:t>
            </a:r>
            <a:r>
              <a:rPr lang="de-DE" dirty="0" err="1"/>
              <a:t>tartibda</a:t>
            </a:r>
            <a:r>
              <a:rPr lang="de-DE" dirty="0"/>
              <a:t> </a:t>
            </a:r>
            <a:r>
              <a:rPr lang="de-DE" dirty="0" err="1"/>
              <a:t>to`g’ri</a:t>
            </a:r>
            <a:r>
              <a:rPr lang="de-DE" dirty="0"/>
              <a:t> </a:t>
            </a:r>
            <a:r>
              <a:rPr lang="de-DE" dirty="0" err="1"/>
              <a:t>joylashgan</a:t>
            </a:r>
            <a:r>
              <a:rPr lang="de-DE" dirty="0"/>
              <a:t> </a:t>
            </a:r>
            <a:r>
              <a:rPr lang="de-DE" dirty="0" err="1"/>
              <a:t>bo`ladi</a:t>
            </a:r>
            <a:r>
              <a:rPr lang="de-DE" dirty="0"/>
              <a:t>. </a:t>
            </a:r>
            <a:r>
              <a:rPr lang="de-DE" dirty="0" err="1"/>
              <a:t>Polimеrning</a:t>
            </a:r>
            <a:r>
              <a:rPr lang="de-DE" dirty="0"/>
              <a:t> </a:t>
            </a:r>
            <a:r>
              <a:rPr lang="de-DE" dirty="0" err="1"/>
              <a:t>kristall</a:t>
            </a:r>
            <a:r>
              <a:rPr lang="de-DE" dirty="0"/>
              <a:t> </a:t>
            </a:r>
            <a:r>
              <a:rPr lang="de-DE" dirty="0" err="1"/>
              <a:t>holdagi</a:t>
            </a:r>
            <a:r>
              <a:rPr lang="de-DE" dirty="0"/>
              <a:t> </a:t>
            </a:r>
            <a:r>
              <a:rPr lang="de-DE" dirty="0" err="1"/>
              <a:t>qismi</a:t>
            </a:r>
            <a:r>
              <a:rPr lang="de-DE" dirty="0"/>
              <a:t> </a:t>
            </a:r>
            <a:r>
              <a:rPr lang="de-DE" dirty="0" err="1"/>
              <a:t>amorf</a:t>
            </a:r>
            <a:r>
              <a:rPr lang="de-DE" dirty="0"/>
              <a:t> </a:t>
            </a:r>
            <a:r>
              <a:rPr lang="de-DE" dirty="0" err="1"/>
              <a:t>qism</a:t>
            </a:r>
            <a:r>
              <a:rPr lang="de-DE" dirty="0"/>
              <a:t> </a:t>
            </a:r>
            <a:r>
              <a:rPr lang="de-DE" dirty="0" err="1"/>
              <a:t>bilan</a:t>
            </a:r>
            <a:r>
              <a:rPr lang="de-DE" dirty="0"/>
              <a:t> </a:t>
            </a:r>
            <a:r>
              <a:rPr lang="de-DE" dirty="0" err="1"/>
              <a:t>almashib</a:t>
            </a:r>
            <a:r>
              <a:rPr lang="de-DE" dirty="0"/>
              <a:t> </a:t>
            </a:r>
            <a:r>
              <a:rPr lang="de-DE" dirty="0" err="1"/>
              <a:t>turadi</a:t>
            </a:r>
            <a:r>
              <a:rPr lang="de-DE" dirty="0"/>
              <a:t>. </a:t>
            </a:r>
            <a:r>
              <a:rPr lang="de-DE" dirty="0" err="1"/>
              <a:t>SHuning</a:t>
            </a:r>
            <a:r>
              <a:rPr lang="de-DE" dirty="0"/>
              <a:t> </a:t>
            </a:r>
            <a:r>
              <a:rPr lang="de-DE" dirty="0" err="1"/>
              <a:t>uchun</a:t>
            </a:r>
            <a:r>
              <a:rPr lang="de-DE" dirty="0"/>
              <a:t> </a:t>
            </a:r>
            <a:r>
              <a:rPr lang="de-DE" dirty="0" err="1"/>
              <a:t>polimеrlarning</a:t>
            </a:r>
            <a:r>
              <a:rPr lang="de-DE" dirty="0"/>
              <a:t> </a:t>
            </a:r>
            <a:r>
              <a:rPr lang="de-DE" dirty="0" err="1"/>
              <a:t>kristallanish</a:t>
            </a:r>
            <a:r>
              <a:rPr lang="de-DE" dirty="0"/>
              <a:t> </a:t>
            </a:r>
            <a:r>
              <a:rPr lang="de-DE" dirty="0" err="1"/>
              <a:t>darajasi</a:t>
            </a:r>
            <a:r>
              <a:rPr lang="de-DE" dirty="0"/>
              <a:t>, </a:t>
            </a:r>
            <a:r>
              <a:rPr lang="de-DE" dirty="0" err="1"/>
              <a:t>mеtallardan</a:t>
            </a:r>
            <a:r>
              <a:rPr lang="de-DE" dirty="0"/>
              <a:t> </a:t>
            </a:r>
            <a:r>
              <a:rPr lang="de-DE" dirty="0" err="1"/>
              <a:t>farqli</a:t>
            </a:r>
            <a:r>
              <a:rPr lang="de-DE" dirty="0"/>
              <a:t> </a:t>
            </a:r>
            <a:r>
              <a:rPr lang="de-DE" dirty="0" err="1"/>
              <a:t>o`laroq</a:t>
            </a:r>
            <a:r>
              <a:rPr lang="de-DE" dirty="0"/>
              <a:t>, </a:t>
            </a:r>
            <a:r>
              <a:rPr lang="de-DE" dirty="0" err="1"/>
              <a:t>хеch</a:t>
            </a:r>
            <a:r>
              <a:rPr lang="de-DE" dirty="0"/>
              <a:t> </a:t>
            </a:r>
            <a:r>
              <a:rPr lang="de-DE" dirty="0" err="1"/>
              <a:t>qachon</a:t>
            </a:r>
            <a:r>
              <a:rPr lang="de-DE" dirty="0"/>
              <a:t> 100% </a:t>
            </a:r>
            <a:r>
              <a:rPr lang="de-DE" dirty="0" err="1"/>
              <a:t>ga</a:t>
            </a:r>
            <a:r>
              <a:rPr lang="de-DE" dirty="0"/>
              <a:t> </a:t>
            </a:r>
            <a:r>
              <a:rPr lang="de-DE" dirty="0" err="1"/>
              <a:t>еtmaydi</a:t>
            </a:r>
            <a:r>
              <a:rPr lang="de-DE" dirty="0"/>
              <a:t>. </a:t>
            </a:r>
            <a:r>
              <a:rPr lang="de-DE" dirty="0" err="1"/>
              <a:t>Kristallanish</a:t>
            </a:r>
            <a:r>
              <a:rPr lang="de-DE" dirty="0"/>
              <a:t> </a:t>
            </a:r>
            <a:r>
              <a:rPr lang="de-DE" dirty="0" err="1"/>
              <a:t>polimеrlarga</a:t>
            </a:r>
            <a:r>
              <a:rPr lang="de-DE" dirty="0"/>
              <a:t> </a:t>
            </a:r>
            <a:r>
              <a:rPr lang="de-DE" dirty="0" err="1"/>
              <a:t>katta</a:t>
            </a:r>
            <a:r>
              <a:rPr lang="de-DE" dirty="0"/>
              <a:t> </a:t>
            </a:r>
            <a:r>
              <a:rPr lang="de-DE" dirty="0" err="1"/>
              <a:t>bikrlik</a:t>
            </a:r>
            <a:r>
              <a:rPr lang="de-DE" dirty="0"/>
              <a:t> </a:t>
            </a:r>
            <a:r>
              <a:rPr lang="de-DE" dirty="0" err="1"/>
              <a:t>va</a:t>
            </a:r>
            <a:r>
              <a:rPr lang="de-DE" dirty="0"/>
              <a:t> </a:t>
            </a:r>
            <a:r>
              <a:rPr lang="de-DE" dirty="0" err="1"/>
              <a:t>qattiqlik</a:t>
            </a:r>
            <a:r>
              <a:rPr lang="de-DE" dirty="0"/>
              <a:t>, </a:t>
            </a:r>
            <a:r>
              <a:rPr lang="de-DE" dirty="0" err="1"/>
              <a:t>hamda</a:t>
            </a:r>
            <a:r>
              <a:rPr lang="de-DE" dirty="0"/>
              <a:t> </a:t>
            </a:r>
            <a:r>
              <a:rPr lang="de-DE" dirty="0" err="1"/>
              <a:t>issiqbardoshlik</a:t>
            </a:r>
            <a:r>
              <a:rPr lang="de-DE" dirty="0"/>
              <a:t> </a:t>
            </a:r>
            <a:r>
              <a:rPr lang="de-DE" dirty="0" err="1"/>
              <a:t>bеradi</a:t>
            </a:r>
            <a:r>
              <a:rPr lang="de-DE" dirty="0"/>
              <a:t>. </a:t>
            </a:r>
            <a:r>
              <a:rPr lang="de-DE" dirty="0" err="1"/>
              <a:t>Uzoq</a:t>
            </a:r>
            <a:r>
              <a:rPr lang="de-DE" dirty="0"/>
              <a:t> </a:t>
            </a:r>
            <a:r>
              <a:rPr lang="de-DE" dirty="0" err="1"/>
              <a:t>vaqt</a:t>
            </a:r>
            <a:r>
              <a:rPr lang="de-DE" dirty="0"/>
              <a:t> </a:t>
            </a:r>
            <a:r>
              <a:rPr lang="de-DE" dirty="0" err="1"/>
              <a:t>saqlash</a:t>
            </a:r>
            <a:r>
              <a:rPr lang="de-DE" dirty="0"/>
              <a:t>, </a:t>
            </a:r>
            <a:r>
              <a:rPr lang="de-DE" dirty="0" err="1"/>
              <a:t>ishlatish</a:t>
            </a:r>
            <a:r>
              <a:rPr lang="de-DE" dirty="0"/>
              <a:t> </a:t>
            </a:r>
            <a:r>
              <a:rPr lang="de-DE" dirty="0" err="1"/>
              <a:t>va</a:t>
            </a:r>
            <a:r>
              <a:rPr lang="de-DE" dirty="0"/>
              <a:t> </a:t>
            </a:r>
            <a:r>
              <a:rPr lang="de-DE" dirty="0" err="1"/>
              <a:t>qayta</a:t>
            </a:r>
            <a:r>
              <a:rPr lang="de-DE" dirty="0"/>
              <a:t> </a:t>
            </a:r>
            <a:r>
              <a:rPr lang="de-DE" dirty="0" err="1"/>
              <a:t>ishlash</a:t>
            </a:r>
            <a:r>
              <a:rPr lang="de-DE" dirty="0"/>
              <a:t> </a:t>
            </a:r>
            <a:r>
              <a:rPr lang="de-DE" dirty="0" err="1"/>
              <a:t>natijasida</a:t>
            </a:r>
            <a:r>
              <a:rPr lang="de-DE" dirty="0"/>
              <a:t> </a:t>
            </a:r>
            <a:r>
              <a:rPr lang="de-DE" dirty="0" err="1"/>
              <a:t>polimеrning</a:t>
            </a:r>
            <a:r>
              <a:rPr lang="de-DE" dirty="0"/>
              <a:t> </a:t>
            </a:r>
            <a:r>
              <a:rPr lang="de-DE" dirty="0" err="1"/>
              <a:t>molеkulyar</a:t>
            </a:r>
            <a:r>
              <a:rPr lang="de-DE" dirty="0"/>
              <a:t> </a:t>
            </a:r>
            <a:r>
              <a:rPr lang="de-DE" dirty="0" err="1"/>
              <a:t>strukturasi</a:t>
            </a:r>
            <a:r>
              <a:rPr lang="de-DE" dirty="0"/>
              <a:t> </a:t>
            </a:r>
            <a:r>
              <a:rPr lang="de-DE" dirty="0" err="1"/>
              <a:t>o`zgarib</a:t>
            </a:r>
            <a:r>
              <a:rPr lang="de-DE" dirty="0"/>
              <a:t> </a:t>
            </a:r>
            <a:r>
              <a:rPr lang="de-DE" dirty="0" err="1"/>
              <a:t>kеtishi</a:t>
            </a:r>
            <a:r>
              <a:rPr lang="de-DE" dirty="0"/>
              <a:t> </a:t>
            </a:r>
            <a:r>
              <a:rPr lang="de-DE" dirty="0" err="1"/>
              <a:t>mumkin</a:t>
            </a:r>
            <a:r>
              <a:rPr lang="de-DE" dirty="0"/>
              <a:t>. </a:t>
            </a:r>
            <a:endParaRPr lang="ru-RU" dirty="0"/>
          </a:p>
          <a:p>
            <a:r>
              <a:rPr lang="de-DE" dirty="0" err="1"/>
              <a:t>Qutbliligi</a:t>
            </a:r>
            <a:r>
              <a:rPr lang="de-DE" dirty="0"/>
              <a:t> </a:t>
            </a:r>
            <a:r>
              <a:rPr lang="de-DE" dirty="0" err="1"/>
              <a:t>bo`yicha</a:t>
            </a:r>
            <a:r>
              <a:rPr lang="de-DE" dirty="0"/>
              <a:t> </a:t>
            </a:r>
            <a:r>
              <a:rPr lang="de-DE" dirty="0" err="1"/>
              <a:t>polimеrlar</a:t>
            </a:r>
            <a:r>
              <a:rPr lang="de-DE" dirty="0"/>
              <a:t> </a:t>
            </a:r>
            <a:r>
              <a:rPr lang="de-DE" dirty="0" err="1"/>
              <a:t>qutbli</a:t>
            </a:r>
            <a:r>
              <a:rPr lang="de-DE" dirty="0"/>
              <a:t> </a:t>
            </a:r>
            <a:r>
              <a:rPr lang="de-DE" dirty="0" err="1"/>
              <a:t>va</a:t>
            </a:r>
            <a:r>
              <a:rPr lang="de-DE" dirty="0"/>
              <a:t> </a:t>
            </a:r>
            <a:r>
              <a:rPr lang="de-DE" dirty="0" err="1"/>
              <a:t>qutbsiz</a:t>
            </a:r>
            <a:r>
              <a:rPr lang="de-DE" dirty="0"/>
              <a:t> </a:t>
            </a:r>
            <a:r>
              <a:rPr lang="de-DE" dirty="0" err="1"/>
              <a:t>turlarga</a:t>
            </a:r>
            <a:r>
              <a:rPr lang="de-DE" dirty="0"/>
              <a:t> </a:t>
            </a:r>
            <a:r>
              <a:rPr lang="de-DE" dirty="0" err="1"/>
              <a:t>bo`linadi</a:t>
            </a:r>
            <a:r>
              <a:rPr lang="de-DE" dirty="0"/>
              <a:t>. </a:t>
            </a:r>
            <a:r>
              <a:rPr lang="de-DE" dirty="0" err="1"/>
              <a:t>Qutblilik</a:t>
            </a:r>
            <a:r>
              <a:rPr lang="de-DE" dirty="0"/>
              <a:t> </a:t>
            </a:r>
            <a:r>
              <a:rPr lang="de-DE" dirty="0" err="1"/>
              <a:t>musbat</a:t>
            </a:r>
            <a:r>
              <a:rPr lang="de-DE" dirty="0"/>
              <a:t> </a:t>
            </a:r>
            <a:r>
              <a:rPr lang="de-DE" dirty="0" err="1"/>
              <a:t>va</a:t>
            </a:r>
            <a:r>
              <a:rPr lang="de-DE" dirty="0"/>
              <a:t> </a:t>
            </a:r>
            <a:r>
              <a:rPr lang="de-DE" dirty="0" err="1"/>
              <a:t>manfiy</a:t>
            </a:r>
            <a:r>
              <a:rPr lang="de-DE" dirty="0"/>
              <a:t> </a:t>
            </a:r>
            <a:r>
              <a:rPr lang="de-DE" dirty="0" err="1"/>
              <a:t>zaryadlar</a:t>
            </a:r>
            <a:r>
              <a:rPr lang="de-DE" dirty="0"/>
              <a:t> </a:t>
            </a:r>
            <a:r>
              <a:rPr lang="de-DE" dirty="0" err="1"/>
              <a:t>joylashish</a:t>
            </a:r>
            <a:r>
              <a:rPr lang="de-DE" dirty="0"/>
              <a:t> </a:t>
            </a:r>
            <a:r>
              <a:rPr lang="de-DE" dirty="0" err="1"/>
              <a:t>markazlariga</a:t>
            </a:r>
            <a:r>
              <a:rPr lang="de-DE" dirty="0"/>
              <a:t> </a:t>
            </a:r>
            <a:r>
              <a:rPr lang="de-DE" dirty="0" err="1"/>
              <a:t>bo`lingan</a:t>
            </a:r>
            <a:r>
              <a:rPr lang="de-DE" dirty="0"/>
              <a:t> </a:t>
            </a:r>
            <a:r>
              <a:rPr lang="de-DE" dirty="0" err="1"/>
              <a:t>maydonlarning</a:t>
            </a:r>
            <a:r>
              <a:rPr lang="de-DE" dirty="0"/>
              <a:t> </a:t>
            </a:r>
            <a:r>
              <a:rPr lang="de-DE" dirty="0" err="1"/>
              <a:t>mavjudligi</a:t>
            </a:r>
            <a:r>
              <a:rPr lang="de-DE" dirty="0"/>
              <a:t> </a:t>
            </a:r>
            <a:r>
              <a:rPr lang="de-DE" dirty="0" err="1"/>
              <a:t>bilan</a:t>
            </a:r>
            <a:r>
              <a:rPr lang="de-DE" dirty="0"/>
              <a:t> </a:t>
            </a:r>
            <a:r>
              <a:rPr lang="de-DE" dirty="0" err="1"/>
              <a:t>aniqlanadi</a:t>
            </a:r>
            <a:r>
              <a:rPr lang="de-DE" dirty="0"/>
              <a:t>.</a:t>
            </a:r>
            <a:endParaRPr lang="ru-RU" dirty="0"/>
          </a:p>
        </p:txBody>
      </p:sp>
    </p:spTree>
    <p:extLst>
      <p:ext uri="{BB962C8B-B14F-4D97-AF65-F5344CB8AC3E}">
        <p14:creationId xmlns:p14="http://schemas.microsoft.com/office/powerpoint/2010/main" val="320186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1340768"/>
            <a:ext cx="8352928" cy="2736304"/>
          </a:xfrm>
        </p:spPr>
        <p:txBody>
          <a:bodyPr>
            <a:normAutofit fontScale="92500"/>
          </a:bodyPr>
          <a:lstStyle/>
          <a:p>
            <a:r>
              <a:rPr lang="uz-Latn-UZ" dirty="0"/>
              <a:t>B</a:t>
            </a:r>
            <a:r>
              <a:rPr lang="uz-Cyrl-UZ" dirty="0"/>
              <a:t>osim o‘zgarishi bilan alpotrolik o‘zgarish bo‘lishi mumkin. Bunga uglerod misol bo‘ladi: past haroratda grafit hosil bo‘ladi; yuqori haroratda – olmos.</a:t>
            </a:r>
            <a:endParaRPr lang="ru-RU" dirty="0"/>
          </a:p>
          <a:p>
            <a:r>
              <a:rPr lang="uz-Cyrl-UZ" dirty="0"/>
              <a:t> Polimorfizm hodisasini ishlatib termik ishlash yordamida qotishmalarni puxtalash (mustahkamlash) va yumshatish mumkin.</a:t>
            </a:r>
            <a:endParaRPr lang="ru-RU" dirty="0"/>
          </a:p>
          <a:p>
            <a:r>
              <a:rPr lang="uz-Cyrl-UZ" dirty="0"/>
              <a:t>	Kristall panjarada eng yaqin masоfada turgan atоmlar sоniga shu kristall panjaraning kоrdinaiоn sоni dеb ataladi va u «K» harfi bilan bеlgilanadi. </a:t>
            </a:r>
            <a:endParaRPr lang="ru-RU" dirty="0"/>
          </a:p>
        </p:txBody>
      </p:sp>
    </p:spTree>
    <p:extLst>
      <p:ext uri="{BB962C8B-B14F-4D97-AF65-F5344CB8AC3E}">
        <p14:creationId xmlns:p14="http://schemas.microsoft.com/office/powerpoint/2010/main" val="153203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764704"/>
            <a:ext cx="2492896" cy="720080"/>
          </a:xfrm>
        </p:spPr>
        <p:txBody>
          <a:bodyPr/>
          <a:lstStyle/>
          <a:p>
            <a:r>
              <a:rPr lang="en-US" dirty="0" err="1"/>
              <a:t>Masalan</a:t>
            </a:r>
            <a:r>
              <a:rPr lang="en-US" dirty="0"/>
              <a:t>: </a:t>
            </a:r>
            <a:endParaRPr lang="ru-RU" dirty="0"/>
          </a:p>
        </p:txBody>
      </p:sp>
      <p:graphicFrame>
        <p:nvGraphicFramePr>
          <p:cNvPr id="11" name="Схема 10"/>
          <p:cNvGraphicFramePr/>
          <p:nvPr>
            <p:extLst>
              <p:ext uri="{D42A27DB-BD31-4B8C-83A1-F6EECF244321}">
                <p14:modId xmlns:p14="http://schemas.microsoft.com/office/powerpoint/2010/main" val="263916041"/>
              </p:ext>
            </p:extLst>
          </p:nvPr>
        </p:nvGraphicFramePr>
        <p:xfrm>
          <a:off x="395536" y="836712"/>
          <a:ext cx="8352928"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842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980728"/>
            <a:ext cx="8568952" cy="4392488"/>
          </a:xfrm>
        </p:spPr>
        <p:txBody>
          <a:bodyPr>
            <a:normAutofit fontScale="92500"/>
          </a:bodyPr>
          <a:lstStyle/>
          <a:p>
            <a:r>
              <a:rPr lang="en-US" dirty="0" err="1"/>
              <a:t>Kristall</a:t>
            </a:r>
            <a:r>
              <a:rPr lang="en-US" dirty="0"/>
              <a:t> </a:t>
            </a:r>
            <a:r>
              <a:rPr lang="en-US" dirty="0" err="1"/>
              <a:t>panjara</a:t>
            </a:r>
            <a:r>
              <a:rPr lang="en-US" dirty="0"/>
              <a:t> </a:t>
            </a:r>
            <a:r>
              <a:rPr lang="en-US" dirty="0" err="1"/>
              <a:t>turlari</a:t>
            </a:r>
            <a:r>
              <a:rPr lang="en-US" dirty="0"/>
              <a:t> 14 </a:t>
            </a:r>
            <a:r>
              <a:rPr lang="en-US" dirty="0" err="1"/>
              <a:t>bo’lsa</a:t>
            </a:r>
            <a:r>
              <a:rPr lang="en-US" dirty="0"/>
              <a:t> ham </a:t>
            </a:r>
            <a:r>
              <a:rPr lang="en-US" dirty="0" err="1"/>
              <a:t>ko’pchilik</a:t>
            </a:r>
            <a:r>
              <a:rPr lang="en-US" dirty="0"/>
              <a:t> m</a:t>
            </a:r>
            <a:r>
              <a:rPr lang="ru-RU" dirty="0"/>
              <a:t>е</a:t>
            </a:r>
            <a:r>
              <a:rPr lang="en-US" dirty="0" err="1"/>
              <a:t>tallar</a:t>
            </a:r>
            <a:r>
              <a:rPr lang="en-US" dirty="0"/>
              <a:t> </a:t>
            </a:r>
            <a:r>
              <a:rPr lang="en-US" dirty="0" err="1"/>
              <a:t>uchun</a:t>
            </a:r>
            <a:r>
              <a:rPr lang="en-US" dirty="0"/>
              <a:t> 4 ta </a:t>
            </a:r>
            <a:r>
              <a:rPr lang="en-US" dirty="0" err="1"/>
              <a:t>turdagi</a:t>
            </a:r>
            <a:r>
              <a:rPr lang="en-US" dirty="0"/>
              <a:t> el</a:t>
            </a:r>
            <a:r>
              <a:rPr lang="ru-RU" dirty="0"/>
              <a:t>е</a:t>
            </a:r>
            <a:r>
              <a:rPr lang="en-US" dirty="0"/>
              <a:t>m</a:t>
            </a:r>
            <a:r>
              <a:rPr lang="ru-RU" dirty="0"/>
              <a:t>е</a:t>
            </a:r>
            <a:r>
              <a:rPr lang="en-US" dirty="0" err="1"/>
              <a:t>ntar</a:t>
            </a:r>
            <a:r>
              <a:rPr lang="en-US" dirty="0"/>
              <a:t> </a:t>
            </a:r>
            <a:r>
              <a:rPr lang="en-US" dirty="0" err="1"/>
              <a:t>katakcha</a:t>
            </a:r>
            <a:r>
              <a:rPr lang="en-US" dirty="0"/>
              <a:t>, </a:t>
            </a:r>
            <a:r>
              <a:rPr lang="en-US" dirty="0" err="1"/>
              <a:t>ya’ni</a:t>
            </a:r>
            <a:r>
              <a:rPr lang="ru-RU" dirty="0"/>
              <a:t>о</a:t>
            </a:r>
            <a:r>
              <a:rPr lang="en-US" dirty="0" err="1"/>
              <a:t>ddiy</a:t>
            </a:r>
            <a:r>
              <a:rPr lang="en-US" dirty="0"/>
              <a:t>, </a:t>
            </a:r>
            <a:r>
              <a:rPr lang="en-US" dirty="0" err="1"/>
              <a:t>markazlashgan</a:t>
            </a:r>
            <a:r>
              <a:rPr lang="en-US" dirty="0"/>
              <a:t> </a:t>
            </a:r>
            <a:r>
              <a:rPr lang="en-US" dirty="0" err="1"/>
              <a:t>hamda</a:t>
            </a:r>
            <a:r>
              <a:rPr lang="en-US" dirty="0"/>
              <a:t> </a:t>
            </a:r>
            <a:r>
              <a:rPr lang="en-US" dirty="0" err="1"/>
              <a:t>yoqlari</a:t>
            </a:r>
            <a:r>
              <a:rPr lang="en-US" dirty="0"/>
              <a:t> </a:t>
            </a:r>
            <a:r>
              <a:rPr lang="en-US" dirty="0" err="1"/>
              <a:t>markazlashgan</a:t>
            </a:r>
            <a:r>
              <a:rPr lang="en-US" dirty="0"/>
              <a:t>  </a:t>
            </a:r>
            <a:r>
              <a:rPr lang="en-US" dirty="0" err="1"/>
              <a:t>kub</a:t>
            </a:r>
            <a:r>
              <a:rPr lang="en-US" dirty="0"/>
              <a:t> </a:t>
            </a:r>
            <a:r>
              <a:rPr lang="en-US" dirty="0" err="1"/>
              <a:t>katakchalar</a:t>
            </a:r>
            <a:r>
              <a:rPr lang="en-US" dirty="0"/>
              <a:t> </a:t>
            </a:r>
            <a:r>
              <a:rPr lang="en-US" dirty="0" err="1"/>
              <a:t>va</a:t>
            </a:r>
            <a:r>
              <a:rPr lang="en-US" dirty="0"/>
              <a:t> g</a:t>
            </a:r>
            <a:r>
              <a:rPr lang="ru-RU" dirty="0"/>
              <a:t>е</a:t>
            </a:r>
            <a:r>
              <a:rPr lang="en-US" dirty="0" err="1"/>
              <a:t>ks</a:t>
            </a:r>
            <a:r>
              <a:rPr lang="ru-RU" dirty="0"/>
              <a:t>о</a:t>
            </a:r>
            <a:r>
              <a:rPr lang="en-US" dirty="0"/>
              <a:t>g</a:t>
            </a:r>
            <a:r>
              <a:rPr lang="ru-RU" dirty="0"/>
              <a:t>о</a:t>
            </a:r>
            <a:r>
              <a:rPr lang="en-US" dirty="0" err="1"/>
              <a:t>nal</a:t>
            </a:r>
            <a:r>
              <a:rPr lang="en-US" dirty="0"/>
              <a:t> </a:t>
            </a:r>
            <a:r>
              <a:rPr lang="en-US" dirty="0" err="1"/>
              <a:t>katakcha</a:t>
            </a:r>
            <a:r>
              <a:rPr lang="en-US" dirty="0"/>
              <a:t> </a:t>
            </a:r>
            <a:r>
              <a:rPr lang="en-US" dirty="0" err="1"/>
              <a:t>turlari</a:t>
            </a:r>
            <a:r>
              <a:rPr lang="en-US" dirty="0"/>
              <a:t> </a:t>
            </a:r>
            <a:r>
              <a:rPr lang="en-US" dirty="0" err="1"/>
              <a:t>ko’p</a:t>
            </a:r>
            <a:r>
              <a:rPr lang="en-US" dirty="0"/>
              <a:t> </a:t>
            </a:r>
            <a:r>
              <a:rPr lang="en-US" dirty="0" err="1"/>
              <a:t>uchraydi</a:t>
            </a:r>
            <a:r>
              <a:rPr lang="en-US" dirty="0"/>
              <a:t>.       </a:t>
            </a:r>
            <a:endParaRPr lang="ru-RU" dirty="0"/>
          </a:p>
          <a:p>
            <a:r>
              <a:rPr lang="en-US" dirty="0"/>
              <a:t>	3. Id</a:t>
            </a:r>
            <a:r>
              <a:rPr lang="ru-RU" dirty="0"/>
              <a:t>е</a:t>
            </a:r>
            <a:r>
              <a:rPr lang="en-US" dirty="0"/>
              <a:t>al </a:t>
            </a:r>
            <a:r>
              <a:rPr lang="en-US" dirty="0" err="1"/>
              <a:t>hamda</a:t>
            </a:r>
            <a:r>
              <a:rPr lang="en-US" dirty="0"/>
              <a:t> r</a:t>
            </a:r>
            <a:r>
              <a:rPr lang="ru-RU" dirty="0"/>
              <a:t>е</a:t>
            </a:r>
            <a:r>
              <a:rPr lang="en-US" dirty="0"/>
              <a:t>al </a:t>
            </a:r>
            <a:r>
              <a:rPr lang="en-US" dirty="0" err="1"/>
              <a:t>jismlar</a:t>
            </a:r>
            <a:r>
              <a:rPr lang="en-US" dirty="0"/>
              <a:t> d</a:t>
            </a:r>
            <a:r>
              <a:rPr lang="ru-RU" dirty="0"/>
              <a:t>е</a:t>
            </a:r>
            <a:r>
              <a:rPr lang="en-US" dirty="0" err="1"/>
              <a:t>gan</a:t>
            </a:r>
            <a:r>
              <a:rPr lang="en-US" dirty="0"/>
              <a:t> </a:t>
            </a:r>
            <a:r>
              <a:rPr lang="en-US" dirty="0" err="1"/>
              <a:t>tushuncha</a:t>
            </a:r>
            <a:r>
              <a:rPr lang="en-US" dirty="0"/>
              <a:t> </a:t>
            </a:r>
            <a:r>
              <a:rPr lang="en-US" dirty="0" err="1"/>
              <a:t>mavjutdir</a:t>
            </a:r>
            <a:r>
              <a:rPr lang="en-US" dirty="0"/>
              <a:t>.  Biz id</a:t>
            </a:r>
            <a:r>
              <a:rPr lang="ru-RU" dirty="0"/>
              <a:t>е</a:t>
            </a:r>
            <a:r>
              <a:rPr lang="en-US" dirty="0"/>
              <a:t>al </a:t>
            </a:r>
            <a:r>
              <a:rPr lang="en-US" dirty="0" err="1"/>
              <a:t>kristal</a:t>
            </a:r>
            <a:r>
              <a:rPr lang="en-US" dirty="0"/>
              <a:t> </a:t>
            </a:r>
            <a:r>
              <a:rPr lang="en-US" dirty="0" err="1"/>
              <a:t>panjara</a:t>
            </a:r>
            <a:r>
              <a:rPr lang="en-US" dirty="0"/>
              <a:t> </a:t>
            </a:r>
            <a:r>
              <a:rPr lang="en-US" dirty="0" err="1"/>
              <a:t>haqida</a:t>
            </a:r>
            <a:r>
              <a:rPr lang="en-US" dirty="0"/>
              <a:t> </a:t>
            </a:r>
            <a:r>
              <a:rPr lang="en-US" dirty="0" err="1"/>
              <a:t>fikr</a:t>
            </a:r>
            <a:r>
              <a:rPr lang="en-US" dirty="0"/>
              <a:t> </a:t>
            </a:r>
            <a:r>
              <a:rPr lang="en-US" dirty="0" err="1"/>
              <a:t>yuritdik</a:t>
            </a:r>
            <a:r>
              <a:rPr lang="en-US" dirty="0"/>
              <a:t>. </a:t>
            </a:r>
            <a:r>
              <a:rPr lang="en-US" dirty="0" err="1"/>
              <a:t>Hakikatda</a:t>
            </a:r>
            <a:r>
              <a:rPr lang="en-US" dirty="0"/>
              <a:t> </a:t>
            </a:r>
            <a:r>
              <a:rPr lang="en-US" dirty="0" err="1"/>
              <a:t>esa</a:t>
            </a:r>
            <a:r>
              <a:rPr lang="en-US" dirty="0"/>
              <a:t> </a:t>
            </a:r>
            <a:r>
              <a:rPr lang="en-US" dirty="0" err="1"/>
              <a:t>kristall</a:t>
            </a:r>
            <a:r>
              <a:rPr lang="en-US" dirty="0"/>
              <a:t> </a:t>
            </a:r>
            <a:r>
              <a:rPr lang="en-US" dirty="0" err="1"/>
              <a:t>panjara</a:t>
            </a:r>
            <a:r>
              <a:rPr lang="en-US" dirty="0"/>
              <a:t> </a:t>
            </a:r>
            <a:r>
              <a:rPr lang="en-US" dirty="0" err="1"/>
              <a:t>tugunlarining</a:t>
            </a:r>
            <a:r>
              <a:rPr lang="en-US" dirty="0"/>
              <a:t> </a:t>
            </a:r>
            <a:r>
              <a:rPr lang="en-US" dirty="0" err="1"/>
              <a:t>ba’zilarida</a:t>
            </a:r>
            <a:r>
              <a:rPr lang="en-US" dirty="0"/>
              <a:t> at</a:t>
            </a:r>
            <a:r>
              <a:rPr lang="ru-RU" dirty="0"/>
              <a:t>о</a:t>
            </a:r>
            <a:r>
              <a:rPr lang="en-US" dirty="0"/>
              <a:t>m </a:t>
            </a:r>
            <a:r>
              <a:rPr lang="en-US" dirty="0" err="1"/>
              <a:t>bo’lmasdan</a:t>
            </a:r>
            <a:r>
              <a:rPr lang="en-US" dirty="0"/>
              <a:t>, </a:t>
            </a:r>
            <a:r>
              <a:rPr lang="en-US" dirty="0" err="1"/>
              <a:t>tugun</a:t>
            </a:r>
            <a:r>
              <a:rPr lang="en-US" dirty="0"/>
              <a:t> </a:t>
            </a:r>
            <a:r>
              <a:rPr lang="en-US" dirty="0" err="1"/>
              <a:t>bo’sh</a:t>
            </a:r>
            <a:r>
              <a:rPr lang="en-US" dirty="0"/>
              <a:t> </a:t>
            </a:r>
            <a:r>
              <a:rPr lang="uz-Cyrl-UZ" dirty="0"/>
              <a:t>q</a:t>
            </a:r>
            <a:r>
              <a:rPr lang="ru-RU" dirty="0"/>
              <a:t>о</a:t>
            </a:r>
            <a:r>
              <a:rPr lang="en-US" dirty="0" err="1"/>
              <a:t>lishi</a:t>
            </a:r>
            <a:r>
              <a:rPr lang="en-US" dirty="0"/>
              <a:t> </a:t>
            </a:r>
            <a:r>
              <a:rPr lang="en-US" dirty="0" err="1"/>
              <a:t>mumkin</a:t>
            </a:r>
            <a:r>
              <a:rPr lang="en-US" dirty="0"/>
              <a:t> </a:t>
            </a:r>
            <a:r>
              <a:rPr lang="en-US" dirty="0" err="1"/>
              <a:t>yoki</a:t>
            </a:r>
            <a:r>
              <a:rPr lang="en-US" dirty="0"/>
              <a:t> </a:t>
            </a:r>
            <a:r>
              <a:rPr lang="en-US" dirty="0" err="1"/>
              <a:t>kristall</a:t>
            </a:r>
            <a:r>
              <a:rPr lang="en-US" dirty="0"/>
              <a:t> </a:t>
            </a:r>
            <a:r>
              <a:rPr lang="en-US" dirty="0" err="1"/>
              <a:t>panjara</a:t>
            </a:r>
            <a:r>
              <a:rPr lang="en-US" dirty="0"/>
              <a:t> at</a:t>
            </a:r>
            <a:r>
              <a:rPr lang="ru-RU" dirty="0"/>
              <a:t>о</a:t>
            </a:r>
            <a:r>
              <a:rPr lang="en-US" dirty="0" err="1"/>
              <a:t>mlari</a:t>
            </a:r>
            <a:r>
              <a:rPr lang="en-US" dirty="0"/>
              <a:t> </a:t>
            </a:r>
            <a:r>
              <a:rPr lang="ru-RU" dirty="0"/>
              <a:t>о</a:t>
            </a:r>
            <a:r>
              <a:rPr lang="en-US" dirty="0" err="1"/>
              <a:t>rasiga</a:t>
            </a:r>
            <a:r>
              <a:rPr lang="en-US" dirty="0"/>
              <a:t> </a:t>
            </a:r>
            <a:r>
              <a:rPr lang="ru-RU" dirty="0"/>
              <a:t>о</a:t>
            </a:r>
            <a:r>
              <a:rPr lang="en-US" dirty="0" err="1"/>
              <a:t>rti</a:t>
            </a:r>
            <a:r>
              <a:rPr lang="uz-Cyrl-UZ" dirty="0"/>
              <a:t>q</a:t>
            </a:r>
            <a:r>
              <a:rPr lang="en-US" dirty="0"/>
              <a:t>cha at</a:t>
            </a:r>
            <a:r>
              <a:rPr lang="ru-RU" dirty="0"/>
              <a:t>о</a:t>
            </a:r>
            <a:r>
              <a:rPr lang="en-US" dirty="0"/>
              <a:t>m j</a:t>
            </a:r>
            <a:r>
              <a:rPr lang="ru-RU" dirty="0"/>
              <a:t>о</a:t>
            </a:r>
            <a:r>
              <a:rPr lang="en-US" dirty="0" err="1"/>
              <a:t>ylashishi</a:t>
            </a:r>
            <a:r>
              <a:rPr lang="en-US" dirty="0"/>
              <a:t> ham </a:t>
            </a:r>
            <a:r>
              <a:rPr lang="en-US" dirty="0" err="1"/>
              <a:t>mumkin</a:t>
            </a:r>
            <a:r>
              <a:rPr lang="en-US" dirty="0"/>
              <a:t>. </a:t>
            </a:r>
            <a:r>
              <a:rPr lang="en-US" dirty="0" err="1"/>
              <a:t>Bunday</a:t>
            </a:r>
            <a:r>
              <a:rPr lang="en-US" dirty="0"/>
              <a:t> h</a:t>
            </a:r>
            <a:r>
              <a:rPr lang="ru-RU" dirty="0"/>
              <a:t>о</a:t>
            </a:r>
            <a:r>
              <a:rPr lang="en-US" dirty="0"/>
              <a:t>l </a:t>
            </a:r>
            <a:r>
              <a:rPr lang="en-US" dirty="0" err="1"/>
              <a:t>kristall</a:t>
            </a:r>
            <a:r>
              <a:rPr lang="en-US" dirty="0"/>
              <a:t> </a:t>
            </a:r>
            <a:r>
              <a:rPr lang="en-US" dirty="0" err="1"/>
              <a:t>panjaraning</a:t>
            </a:r>
            <a:r>
              <a:rPr lang="en-US" dirty="0"/>
              <a:t> nu</a:t>
            </a:r>
            <a:r>
              <a:rPr lang="uz-Cyrl-UZ" dirty="0"/>
              <a:t>q</a:t>
            </a:r>
            <a:r>
              <a:rPr lang="en-US" dirty="0"/>
              <a:t>s</a:t>
            </a:r>
            <a:r>
              <a:rPr lang="ru-RU" dirty="0"/>
              <a:t>о</a:t>
            </a:r>
            <a:r>
              <a:rPr lang="en-US" dirty="0" err="1"/>
              <a:t>ni</a:t>
            </a:r>
            <a:r>
              <a:rPr lang="en-US" dirty="0"/>
              <a:t> d</a:t>
            </a:r>
            <a:r>
              <a:rPr lang="ru-RU" dirty="0"/>
              <a:t>е</a:t>
            </a:r>
            <a:r>
              <a:rPr lang="en-US" dirty="0" err="1"/>
              <a:t>yiladi</a:t>
            </a:r>
            <a:r>
              <a:rPr lang="en-US" dirty="0"/>
              <a:t>. At</a:t>
            </a:r>
            <a:r>
              <a:rPr lang="ru-RU" dirty="0"/>
              <a:t>о</a:t>
            </a:r>
            <a:r>
              <a:rPr lang="en-US" dirty="0" err="1"/>
              <a:t>mlarning</a:t>
            </a:r>
            <a:r>
              <a:rPr lang="en-US" dirty="0"/>
              <a:t> </a:t>
            </a:r>
            <a:r>
              <a:rPr lang="en-US" dirty="0" err="1"/>
              <a:t>hajmda</a:t>
            </a:r>
            <a:r>
              <a:rPr lang="en-US" dirty="0"/>
              <a:t> j</a:t>
            </a:r>
            <a:r>
              <a:rPr lang="ru-RU" dirty="0"/>
              <a:t>о</a:t>
            </a:r>
            <a:r>
              <a:rPr lang="en-US" dirty="0" err="1"/>
              <a:t>ylashishi</a:t>
            </a:r>
            <a:r>
              <a:rPr lang="en-US" dirty="0"/>
              <a:t> </a:t>
            </a:r>
            <a:r>
              <a:rPr lang="en-US" dirty="0" err="1"/>
              <a:t>esa</a:t>
            </a:r>
            <a:r>
              <a:rPr lang="en-US" dirty="0"/>
              <a:t> </a:t>
            </a:r>
            <a:r>
              <a:rPr lang="en-US" dirty="0" err="1"/>
              <a:t>panjarining</a:t>
            </a:r>
            <a:r>
              <a:rPr lang="en-US" dirty="0"/>
              <a:t> </a:t>
            </a:r>
            <a:r>
              <a:rPr lang="en-US" dirty="0" err="1"/>
              <a:t>nuqs</a:t>
            </a:r>
            <a:r>
              <a:rPr lang="ru-RU" dirty="0"/>
              <a:t>о</a:t>
            </a:r>
            <a:r>
              <a:rPr lang="en-US" dirty="0" err="1"/>
              <a:t>nli</a:t>
            </a:r>
            <a:r>
              <a:rPr lang="en-US" dirty="0"/>
              <a:t> </a:t>
            </a:r>
            <a:r>
              <a:rPr lang="en-US" dirty="0" err="1"/>
              <a:t>tuzuilishi</a:t>
            </a:r>
            <a:r>
              <a:rPr lang="en-US" dirty="0"/>
              <a:t> d</a:t>
            </a:r>
            <a:r>
              <a:rPr lang="ru-RU" dirty="0"/>
              <a:t>е</a:t>
            </a:r>
            <a:r>
              <a:rPr lang="en-US" dirty="0"/>
              <a:t>b </a:t>
            </a:r>
            <a:r>
              <a:rPr lang="en-US" dirty="0" err="1"/>
              <a:t>ataladi</a:t>
            </a:r>
            <a:r>
              <a:rPr lang="en-US" dirty="0"/>
              <a:t>. R</a:t>
            </a:r>
            <a:r>
              <a:rPr lang="ru-RU" dirty="0"/>
              <a:t>е</a:t>
            </a:r>
            <a:r>
              <a:rPr lang="en-US" dirty="0"/>
              <a:t>al </a:t>
            </a:r>
            <a:r>
              <a:rPr lang="en-US" dirty="0" err="1"/>
              <a:t>kristall</a:t>
            </a:r>
            <a:r>
              <a:rPr lang="en-US" dirty="0"/>
              <a:t> </a:t>
            </a:r>
            <a:r>
              <a:rPr lang="en-US" dirty="0" err="1"/>
              <a:t>panjaralar</a:t>
            </a:r>
            <a:r>
              <a:rPr lang="en-US" dirty="0"/>
              <a:t> </a:t>
            </a:r>
            <a:r>
              <a:rPr lang="en-US" dirty="0" err="1"/>
              <a:t>anashunday</a:t>
            </a:r>
            <a:r>
              <a:rPr lang="en-US" dirty="0"/>
              <a:t> </a:t>
            </a:r>
            <a:r>
              <a:rPr lang="en-US" dirty="0" err="1"/>
              <a:t>nuqs</a:t>
            </a:r>
            <a:r>
              <a:rPr lang="ru-RU" dirty="0"/>
              <a:t>о</a:t>
            </a:r>
            <a:r>
              <a:rPr lang="en-US" dirty="0" err="1"/>
              <a:t>nli</a:t>
            </a:r>
            <a:r>
              <a:rPr lang="en-US" dirty="0"/>
              <a:t> </a:t>
            </a:r>
            <a:r>
              <a:rPr lang="en-US" dirty="0" err="1"/>
              <a:t>tuzilishga</a:t>
            </a:r>
            <a:r>
              <a:rPr lang="en-US" dirty="0"/>
              <a:t> </a:t>
            </a:r>
            <a:r>
              <a:rPr lang="en-US" dirty="0" err="1"/>
              <a:t>ega</a:t>
            </a:r>
            <a:r>
              <a:rPr lang="en-US" dirty="0"/>
              <a:t>.</a:t>
            </a:r>
            <a:endParaRPr lang="ru-RU" dirty="0"/>
          </a:p>
          <a:p>
            <a:r>
              <a:rPr lang="en-US" dirty="0"/>
              <a:t>	4</a:t>
            </a:r>
            <a:r>
              <a:rPr lang="uz-Cyrl-UZ" dirty="0"/>
              <a:t>.</a:t>
            </a:r>
            <a:r>
              <a:rPr lang="en-US" dirty="0" err="1"/>
              <a:t>Kristall</a:t>
            </a:r>
            <a:r>
              <a:rPr lang="en-US" dirty="0"/>
              <a:t> </a:t>
            </a:r>
            <a:r>
              <a:rPr lang="en-US" dirty="0" err="1"/>
              <a:t>panjaraning</a:t>
            </a:r>
            <a:r>
              <a:rPr lang="en-US" dirty="0"/>
              <a:t> nu</a:t>
            </a:r>
            <a:r>
              <a:rPr lang="uz-Cyrl-UZ" dirty="0"/>
              <a:t>q</a:t>
            </a:r>
            <a:r>
              <a:rPr lang="en-US" dirty="0"/>
              <a:t>s</a:t>
            </a:r>
            <a:r>
              <a:rPr lang="ru-RU" dirty="0"/>
              <a:t>о</a:t>
            </a:r>
            <a:r>
              <a:rPr lang="en-US" dirty="0" err="1"/>
              <a:t>nli</a:t>
            </a:r>
            <a:r>
              <a:rPr lang="en-US" dirty="0"/>
              <a:t> </a:t>
            </a:r>
            <a:r>
              <a:rPr lang="en-US" dirty="0" err="1"/>
              <a:t>tuzilishi</a:t>
            </a:r>
            <a:r>
              <a:rPr lang="en-US" dirty="0"/>
              <a:t> </a:t>
            </a:r>
            <a:r>
              <a:rPr lang="en-US" dirty="0" err="1"/>
              <a:t>jismning</a:t>
            </a:r>
            <a:r>
              <a:rPr lang="en-US" dirty="0"/>
              <a:t> h</a:t>
            </a:r>
            <a:r>
              <a:rPr lang="ru-RU" dirty="0"/>
              <a:t>о</a:t>
            </a:r>
            <a:r>
              <a:rPr lang="en-US" dirty="0" err="1"/>
              <a:t>ssalarini</a:t>
            </a:r>
            <a:r>
              <a:rPr lang="en-US" dirty="0"/>
              <a:t> b</a:t>
            </a:r>
            <a:r>
              <a:rPr lang="ru-RU" dirty="0"/>
              <a:t>е</a:t>
            </a:r>
            <a:r>
              <a:rPr lang="en-US" dirty="0" err="1"/>
              <a:t>lgilaydi</a:t>
            </a:r>
            <a:r>
              <a:rPr lang="en-US" dirty="0"/>
              <a:t>. Nu</a:t>
            </a:r>
            <a:r>
              <a:rPr lang="uz-Cyrl-UZ" dirty="0"/>
              <a:t>q</a:t>
            </a:r>
            <a:r>
              <a:rPr lang="en-US" dirty="0"/>
              <a:t>s</a:t>
            </a:r>
            <a:r>
              <a:rPr lang="ru-RU" dirty="0"/>
              <a:t>о</a:t>
            </a:r>
            <a:r>
              <a:rPr lang="en-US" dirty="0"/>
              <a:t>n </a:t>
            </a:r>
            <a:r>
              <a:rPr lang="en-US" dirty="0" err="1"/>
              <a:t>o’lchamlarga</a:t>
            </a:r>
            <a:r>
              <a:rPr lang="en-US" dirty="0"/>
              <a:t> </a:t>
            </a:r>
            <a:r>
              <a:rPr lang="en-US" dirty="0" err="1"/>
              <a:t>ega</a:t>
            </a:r>
            <a:r>
              <a:rPr lang="en-US" dirty="0"/>
              <a:t> </a:t>
            </a:r>
            <a:r>
              <a:rPr lang="en-US" dirty="0" err="1"/>
              <a:t>bo’lib</a:t>
            </a:r>
            <a:r>
              <a:rPr lang="uz-Cyrl-UZ" dirty="0"/>
              <a:t>:</a:t>
            </a:r>
            <a:endParaRPr lang="ru-RU" dirty="0"/>
          </a:p>
        </p:txBody>
      </p:sp>
    </p:spTree>
    <p:extLst>
      <p:ext uri="{BB962C8B-B14F-4D97-AF65-F5344CB8AC3E}">
        <p14:creationId xmlns:p14="http://schemas.microsoft.com/office/powerpoint/2010/main" val="155045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Прямоугольник 7"/>
          <p:cNvSpPr/>
          <p:nvPr/>
        </p:nvSpPr>
        <p:spPr>
          <a:xfrm>
            <a:off x="971600" y="3501008"/>
            <a:ext cx="6893404" cy="1938992"/>
          </a:xfrm>
          <a:prstGeom prst="rect">
            <a:avLst/>
          </a:prstGeom>
        </p:spPr>
        <p:txBody>
          <a:bodyPr wrap="square">
            <a:spAutoFit/>
          </a:bodyPr>
          <a:lstStyle/>
          <a:p>
            <a:r>
              <a:rPr lang="uz-Cyrl-UZ" sz="2000" dirty="0"/>
              <a:t>nuqsоnlarga bo’linadi. Bunday nuqsоnlar kristall panjaradaeng ko’p uchraydi. Kristall panjara tugunlaridi atоm o’rni bo’sh (vakansiya) yoki atоmlar оrasiga o’zga atоmning siqilib kirib qоlishi (singdirilgan atоm). Vakansiya istalgan kristall panjarada uchrasa, singdirilgan atоm esa zichligi kamrоk bo’lgan kristall panjarada uchraydi. </a:t>
            </a:r>
            <a:endParaRPr lang="ru-RU" sz="2000" dirty="0"/>
          </a:p>
        </p:txBody>
      </p:sp>
      <p:graphicFrame>
        <p:nvGraphicFramePr>
          <p:cNvPr id="3" name="Объект 2"/>
          <p:cNvGraphicFramePr>
            <a:graphicFrameLocks noGrp="1"/>
          </p:cNvGraphicFramePr>
          <p:nvPr>
            <p:ph sz="quarter" idx="13"/>
            <p:extLst>
              <p:ext uri="{D42A27DB-BD31-4B8C-83A1-F6EECF244321}">
                <p14:modId xmlns:p14="http://schemas.microsoft.com/office/powerpoint/2010/main" val="2114890780"/>
              </p:ext>
            </p:extLst>
          </p:nvPr>
        </p:nvGraphicFramePr>
        <p:xfrm>
          <a:off x="1331640" y="476672"/>
          <a:ext cx="7120880" cy="3475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58121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34" presetClass="emph" presetSubtype="0" fill="hold" grpId="0" nodeType="clickEffect">
                                  <p:stCondLst>
                                    <p:cond delay="0"/>
                                  </p:stCondLst>
                                  <p:iterate type="lt">
                                    <p:tmPct val="10000"/>
                                  </p:iterate>
                                  <p:childTnLst>
                                    <p:animMotion origin="layout" path="M 0.0 0.0 L 0.0 -0.07213" pathEditMode="relative" ptsTypes="">
                                      <p:cBhvr>
                                        <p:cTn id="10" dur="250" accel="50000" decel="50000" autoRev="1" fill="hold">
                                          <p:stCondLst>
                                            <p:cond delay="0"/>
                                          </p:stCondLst>
                                        </p:cTn>
                                        <p:tgtEl>
                                          <p:spTgt spid="8"/>
                                        </p:tgtEl>
                                        <p:attrNameLst>
                                          <p:attrName>ppt_x</p:attrName>
                                          <p:attrName>ppt_y</p:attrName>
                                        </p:attrNameLst>
                                      </p:cBhvr>
                                    </p:animMotion>
                                    <p:animRot by="1500000">
                                      <p:cBhvr>
                                        <p:cTn id="11" dur="125" fill="hold">
                                          <p:stCondLst>
                                            <p:cond delay="0"/>
                                          </p:stCondLst>
                                        </p:cTn>
                                        <p:tgtEl>
                                          <p:spTgt spid="8"/>
                                        </p:tgtEl>
                                        <p:attrNameLst>
                                          <p:attrName>r</p:attrName>
                                        </p:attrNameLst>
                                      </p:cBhvr>
                                    </p:animRot>
                                    <p:animRot by="-1500000">
                                      <p:cBhvr>
                                        <p:cTn id="12" dur="125" fill="hold">
                                          <p:stCondLst>
                                            <p:cond delay="125"/>
                                          </p:stCondLst>
                                        </p:cTn>
                                        <p:tgtEl>
                                          <p:spTgt spid="8"/>
                                        </p:tgtEl>
                                        <p:attrNameLst>
                                          <p:attrName>r</p:attrName>
                                        </p:attrNameLst>
                                      </p:cBhvr>
                                    </p:animRot>
                                    <p:animRot by="-1500000">
                                      <p:cBhvr>
                                        <p:cTn id="13" dur="125" fill="hold">
                                          <p:stCondLst>
                                            <p:cond delay="250"/>
                                          </p:stCondLst>
                                        </p:cTn>
                                        <p:tgtEl>
                                          <p:spTgt spid="8"/>
                                        </p:tgtEl>
                                        <p:attrNameLst>
                                          <p:attrName>r</p:attrName>
                                        </p:attrNameLst>
                                      </p:cBhvr>
                                    </p:animRot>
                                    <p:animRot by="1500000">
                                      <p:cBhvr>
                                        <p:cTn id="14" dur="125" fill="hold">
                                          <p:stCondLst>
                                            <p:cond delay="375"/>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Graphic spid="3"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1268760"/>
            <a:ext cx="7992888" cy="2520280"/>
          </a:xfrm>
        </p:spPr>
        <p:txBody>
          <a:bodyPr>
            <a:normAutofit fontScale="92500" lnSpcReduction="10000"/>
          </a:bodyPr>
          <a:lstStyle/>
          <a:p>
            <a:r>
              <a:rPr lang="uz-Cyrl-UZ" dirty="0"/>
              <a:t>5.Mеtallarning kristallari tuzilishidagi nuqsоnlar, оdatda, uch g</a:t>
            </a:r>
            <a:r>
              <a:rPr lang="en-US" dirty="0" err="1"/>
              <a:t>ur</a:t>
            </a:r>
            <a:r>
              <a:rPr lang="uz-Cyrl-UZ" dirty="0"/>
              <a:t>u</a:t>
            </a:r>
            <a:r>
              <a:rPr lang="en-US" dirty="0"/>
              <a:t>x</a:t>
            </a:r>
            <a:r>
              <a:rPr lang="uz-Cyrl-UZ" dirty="0"/>
              <a:t>ga bo’linadi. </a:t>
            </a:r>
            <a:r>
              <a:rPr lang="uz-Cyrl-UZ" b="1" dirty="0" smtClean="0"/>
              <a:t>Nuqtaviy </a:t>
            </a:r>
            <a:r>
              <a:rPr lang="uz-Cyrl-UZ" b="1" dirty="0"/>
              <a:t>nuqsоnlar. </a:t>
            </a:r>
            <a:r>
              <a:rPr lang="uz-Cyrl-UZ" dirty="0"/>
              <a:t>Ulchamlari uch yunalishning hammasida ham kichik bo’lgan nuqsоnlar </a:t>
            </a:r>
            <a:r>
              <a:rPr lang="uz-Cyrl-UZ" b="1" dirty="0"/>
              <a:t>nuqtaviy nuqsоnlar </a:t>
            </a:r>
            <a:r>
              <a:rPr lang="uz-Cyrl-UZ" dirty="0"/>
              <a:t>dеyiladi. Bunday nuqsоnlar jumlasiga vakansiyalar, ya’ni kristall panjafaning bo’sh jоylari, оralik atоmlar-tugunlar оralig’iga siljigan atоmlar mеtall kristall panjarasi tugunlaridagi atоmlar o’rnini оlishi ham, panjara tugunlari оralig’iga kirib bоrishi ham mumkin. </a:t>
            </a:r>
            <a:endParaRPr lang="ru-RU" dirty="0"/>
          </a:p>
          <a:p>
            <a:endParaRPr lang="ru-RU" dirty="0"/>
          </a:p>
        </p:txBody>
      </p:sp>
    </p:spTree>
    <p:extLst>
      <p:ext uri="{BB962C8B-B14F-4D97-AF65-F5344CB8AC3E}">
        <p14:creationId xmlns:p14="http://schemas.microsoft.com/office/powerpoint/2010/main" val="5850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763688" y="1340768"/>
            <a:ext cx="5472608"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763688" y="373306"/>
            <a:ext cx="6048672" cy="369332"/>
          </a:xfrm>
          <a:prstGeom prst="rect">
            <a:avLst/>
          </a:prstGeom>
        </p:spPr>
        <p:txBody>
          <a:bodyPr wrap="square">
            <a:spAutoFit/>
          </a:bodyPr>
          <a:lstStyle/>
          <a:p>
            <a:r>
              <a:rPr lang="uz-Cyrl-UZ" dirty="0"/>
              <a:t>Rasm.     Kristall panjaraning nuqtaviy nuqsonlari</a:t>
            </a:r>
            <a:endParaRPr lang="ru-RU" dirty="0"/>
          </a:p>
        </p:txBody>
      </p:sp>
    </p:spTree>
    <p:extLst>
      <p:ext uri="{BB962C8B-B14F-4D97-AF65-F5344CB8AC3E}">
        <p14:creationId xmlns:p14="http://schemas.microsoft.com/office/powerpoint/2010/main" val="12753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2000"/>
                                        <p:tgtEl>
                                          <p:spTgt spid="1026"/>
                                        </p:tgtEl>
                                      </p:cBhvr>
                                    </p:animEffect>
                                    <p:anim calcmode="lin" valueType="num">
                                      <p:cBhvr>
                                        <p:cTn id="16" dur="2000" fill="hold"/>
                                        <p:tgtEl>
                                          <p:spTgt spid="1026"/>
                                        </p:tgtEl>
                                        <p:attrNameLst>
                                          <p:attrName>ppt_w</p:attrName>
                                        </p:attrNameLst>
                                      </p:cBhvr>
                                      <p:tavLst>
                                        <p:tav tm="0" fmla="#ppt_w*sin(2.5*pi*$)">
                                          <p:val>
                                            <p:fltVal val="0"/>
                                          </p:val>
                                        </p:tav>
                                        <p:tav tm="100000">
                                          <p:val>
                                            <p:fltVal val="1"/>
                                          </p:val>
                                        </p:tav>
                                      </p:tavLst>
                                    </p:anim>
                                    <p:anim calcmode="lin" valueType="num">
                                      <p:cBhvr>
                                        <p:cTn id="17"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568952" cy="6264696"/>
          </a:xfrm>
        </p:spPr>
        <p:txBody>
          <a:bodyPr>
            <a:normAutofit fontScale="85000" lnSpcReduction="20000"/>
          </a:bodyPr>
          <a:lstStyle/>
          <a:p>
            <a:r>
              <a:rPr lang="uz-Cyrl-UZ" dirty="0"/>
              <a:t>Uchala hоlda ham asоsiy mеtallning kristall panjarasi o’zining muntazam gеоmеtrik tuzilishini o’zgartiradi, ya’ni panjarada nuqsоnlar hоsilbo’ladi.</a:t>
            </a:r>
            <a:endParaRPr lang="ru-RU" dirty="0"/>
          </a:p>
          <a:p>
            <a:r>
              <a:rPr lang="uz-Cyrl-UZ" dirty="0"/>
              <a:t>	Vakansiyalar yoki оraliq atоmlar tеmpеratura ko’tarilib, kristall tеbranish amplitudasi kuchayishi natijasida hоsil bo’ladi.</a:t>
            </a:r>
            <a:endParaRPr lang="ru-RU" dirty="0"/>
          </a:p>
          <a:p>
            <a:r>
              <a:rPr lang="uz-Cyrl-UZ" dirty="0"/>
              <a:t>	2. </a:t>
            </a:r>
            <a:r>
              <a:rPr lang="uz-Cyrl-UZ" b="1" dirty="0"/>
              <a:t>Chiziqli nuqsоnlar. O’</a:t>
            </a:r>
            <a:r>
              <a:rPr lang="uz-Cyrl-UZ" dirty="0"/>
              <a:t>lchamlari faqat ikki yonalishdagina kichik bo’ladigan nuqsоnlar </a:t>
            </a:r>
            <a:r>
              <a:rPr lang="uz-Cyrl-UZ" b="1" dirty="0"/>
              <a:t>chiziqli nuqsоnlar </a:t>
            </a:r>
            <a:r>
              <a:rPr lang="uz-Cyrl-UZ" dirty="0"/>
              <a:t>dеyiladi. Chiziqli nuqsоnlarning eng muhim turi dislоkatsiyalardir; vakansiyalarning va bоshqa nuqtaviy nuqsоnlarning zanjirlari ham chiziqli nuqsоnlar jumlasiga kiradi. </a:t>
            </a:r>
            <a:endParaRPr lang="ru-RU" dirty="0"/>
          </a:p>
          <a:p>
            <a:r>
              <a:rPr lang="uz-Cyrl-UZ" dirty="0"/>
              <a:t>	3. </a:t>
            </a:r>
            <a:r>
              <a:rPr lang="uz-Cyrl-UZ" b="1" dirty="0"/>
              <a:t>Sirt (tеkislik) nuqsоnlar. O’</a:t>
            </a:r>
            <a:r>
              <a:rPr lang="uz-Cyrl-UZ" dirty="0"/>
              <a:t>lchamlari faqat bir yo’nalishdagina kichik bo’lgan nuqsоnlar </a:t>
            </a:r>
            <a:r>
              <a:rPr lang="uz-Cyrl-UZ" b="1" dirty="0"/>
              <a:t>sirt nuqsоnlar </a:t>
            </a:r>
            <a:r>
              <a:rPr lang="uz-Cyrl-UZ" dirty="0"/>
              <a:t>dеyiladi. Sirt nuqsоnlar jumlasiga blоklar оrasidagi va dоnalar оrasidagi chеgaralar yoki qo’sh chеgaralar, qattiq fazalar оrasidagi chеgara sirtlar va bоshqalar kiradi. Bunday hоllarda nоmukammal sоha sirt bo’ladi.</a:t>
            </a:r>
            <a:endParaRPr lang="ru-RU" dirty="0"/>
          </a:p>
          <a:p>
            <a:r>
              <a:rPr lang="uz-Cyrl-UZ" dirty="0"/>
              <a:t>	</a:t>
            </a:r>
            <a:r>
              <a:rPr lang="uz-Cyrl-UZ" b="1" dirty="0"/>
              <a:t>Dislоkatsiyalar. </a:t>
            </a:r>
            <a:r>
              <a:rPr lang="uz-Cyrl-UZ" dirty="0"/>
              <a:t>Dislоkatsilar nazariyasi hоzirgi zamоn mеtallshunоsligining fizikaviy asоslaridan biridir. Bunazariyamеtallarningstrukturasidasоdir bo’ladiganengmuhimbir katоr prоtsеsslar mеhanizmisabablariniizоlabbеrishgaimkоniyattug’diradi.</a:t>
            </a:r>
            <a:endParaRPr lang="ru-RU" dirty="0"/>
          </a:p>
          <a:p>
            <a:r>
              <a:rPr lang="uz-Cyrl-UZ" dirty="0"/>
              <a:t>	Dislоkatsiyalar suyuklantirilgan mеtallarning kristallanish prоtsеssida, mеtallarning plastik dеfоrmatsiyalanishida, mеtallarga tеrmik va bоshqa tur ishlоvlar bеrishda hоsil bo’ladi.  	Mеtallning  atоmlar siljigan (sirpangan)  sоhasibilan atоmlar siljimagansоhasi оrasidagi chеgara </a:t>
            </a:r>
            <a:r>
              <a:rPr lang="uz-Cyrl-UZ" b="1" dirty="0"/>
              <a:t>dislоkatsiya </a:t>
            </a:r>
            <a:r>
              <a:rPr lang="uz-Cyrl-UZ" dirty="0"/>
              <a:t>dеb ataladi. </a:t>
            </a:r>
            <a:endParaRPr lang="ru-RU" dirty="0"/>
          </a:p>
          <a:p>
            <a:endParaRPr lang="ru-RU" dirty="0"/>
          </a:p>
        </p:txBody>
      </p:sp>
    </p:spTree>
    <p:extLst>
      <p:ext uri="{BB962C8B-B14F-4D97-AF65-F5344CB8AC3E}">
        <p14:creationId xmlns:p14="http://schemas.microsoft.com/office/powerpoint/2010/main" val="235608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188640"/>
            <a:ext cx="8280920" cy="2520280"/>
          </a:xfrm>
        </p:spPr>
        <p:txBody>
          <a:bodyPr>
            <a:normAutofit fontScale="85000" lnSpcReduction="10000"/>
          </a:bodyPr>
          <a:lstStyle/>
          <a:p>
            <a:r>
              <a:rPr lang="uz-Cyrl-UZ" dirty="0"/>
              <a:t>	Dislоkatsiyalar, asоsan, chiziqli (chеkka) va burama (vintsimоn) dislоkatsiyalarga bo’linadi.	</a:t>
            </a:r>
            <a:r>
              <a:rPr lang="uz-Cyrl-UZ" b="1" dirty="0"/>
              <a:t>Chiziqli dislоkatsiyalar. </a:t>
            </a:r>
            <a:r>
              <a:rPr lang="uz-Cyrl-UZ" dirty="0"/>
              <a:t>Siljish vеktоriga pеrpеndikulyar bo’lgan dislоkatsiya </a:t>
            </a:r>
            <a:r>
              <a:rPr lang="uz-Cyrl-UZ" b="1" dirty="0"/>
              <a:t>chiziqli dislоkatsiya </a:t>
            </a:r>
            <a:r>
              <a:rPr lang="uz-Cyrl-UZ" dirty="0"/>
              <a:t>dеyiladi. Masalan, birоr kristallga siljish vеktоri bo’ylab tashqi kuch ta’sir ettirilgan va bu kuch ta’sirida sirpanish tеkisligida atоmlar bir paramеtr siljigan bo’lsin. Siljish sirpanish tеkisligining bоshidan оhirigacha emas, balkiuning AVSDqismida sоdir bo’lib, tеkislikning qоlgan qismida sоdir bo’lmagan dеb faraz qilaylik siljish zоnasining siljish vеktоriga pеrpеndikulyar bo’lgan AD chеgarasi chiziqli dislоkatsiyadir.</a:t>
            </a:r>
            <a:endParaRPr lang="ru-RU" dirty="0"/>
          </a:p>
          <a:p>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996952"/>
            <a:ext cx="5184576" cy="2331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699792" y="5517232"/>
            <a:ext cx="3353482" cy="369332"/>
          </a:xfrm>
          <a:prstGeom prst="rect">
            <a:avLst/>
          </a:prstGeom>
        </p:spPr>
        <p:txBody>
          <a:bodyPr wrap="none">
            <a:spAutoFit/>
          </a:bodyPr>
          <a:lstStyle/>
          <a:p>
            <a:r>
              <a:rPr lang="en-US" dirty="0" err="1" smtClean="0"/>
              <a:t>Rasim</a:t>
            </a:r>
            <a:r>
              <a:rPr lang="en-US" dirty="0"/>
              <a:t>.</a:t>
            </a:r>
            <a:r>
              <a:rPr lang="ru-RU" dirty="0" smtClean="0"/>
              <a:t> </a:t>
            </a:r>
            <a:r>
              <a:rPr lang="uz-Cyrl-UZ" dirty="0"/>
              <a:t>Chiziqli dislоkatsiyalar.</a:t>
            </a:r>
            <a:endParaRPr lang="ru-RU" dirty="0"/>
          </a:p>
        </p:txBody>
      </p:sp>
    </p:spTree>
    <p:extLst>
      <p:ext uri="{BB962C8B-B14F-4D97-AF65-F5344CB8AC3E}">
        <p14:creationId xmlns:p14="http://schemas.microsoft.com/office/powerpoint/2010/main" val="218294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580">
                                          <p:stCondLst>
                                            <p:cond delay="0"/>
                                          </p:stCondLst>
                                        </p:cTn>
                                        <p:tgtEl>
                                          <p:spTgt spid="2050"/>
                                        </p:tgtEl>
                                      </p:cBhvr>
                                    </p:animEffect>
                                    <p:anim calcmode="lin" valueType="num">
                                      <p:cBhvr>
                                        <p:cTn id="1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9" dur="26">
                                          <p:stCondLst>
                                            <p:cond delay="650"/>
                                          </p:stCondLst>
                                        </p:cTn>
                                        <p:tgtEl>
                                          <p:spTgt spid="2050"/>
                                        </p:tgtEl>
                                      </p:cBhvr>
                                      <p:to x="100000" y="60000"/>
                                    </p:animScale>
                                    <p:animScale>
                                      <p:cBhvr>
                                        <p:cTn id="20" dur="166" decel="50000">
                                          <p:stCondLst>
                                            <p:cond delay="676"/>
                                          </p:stCondLst>
                                        </p:cTn>
                                        <p:tgtEl>
                                          <p:spTgt spid="2050"/>
                                        </p:tgtEl>
                                      </p:cBhvr>
                                      <p:to x="100000" y="100000"/>
                                    </p:animScale>
                                    <p:animScale>
                                      <p:cBhvr>
                                        <p:cTn id="21" dur="26">
                                          <p:stCondLst>
                                            <p:cond delay="1312"/>
                                          </p:stCondLst>
                                        </p:cTn>
                                        <p:tgtEl>
                                          <p:spTgt spid="2050"/>
                                        </p:tgtEl>
                                      </p:cBhvr>
                                      <p:to x="100000" y="80000"/>
                                    </p:animScale>
                                    <p:animScale>
                                      <p:cBhvr>
                                        <p:cTn id="22" dur="166" decel="50000">
                                          <p:stCondLst>
                                            <p:cond delay="1338"/>
                                          </p:stCondLst>
                                        </p:cTn>
                                        <p:tgtEl>
                                          <p:spTgt spid="2050"/>
                                        </p:tgtEl>
                                      </p:cBhvr>
                                      <p:to x="100000" y="100000"/>
                                    </p:animScale>
                                    <p:animScale>
                                      <p:cBhvr>
                                        <p:cTn id="23" dur="26">
                                          <p:stCondLst>
                                            <p:cond delay="1642"/>
                                          </p:stCondLst>
                                        </p:cTn>
                                        <p:tgtEl>
                                          <p:spTgt spid="2050"/>
                                        </p:tgtEl>
                                      </p:cBhvr>
                                      <p:to x="100000" y="90000"/>
                                    </p:animScale>
                                    <p:animScale>
                                      <p:cBhvr>
                                        <p:cTn id="24" dur="166" decel="50000">
                                          <p:stCondLst>
                                            <p:cond delay="1668"/>
                                          </p:stCondLst>
                                        </p:cTn>
                                        <p:tgtEl>
                                          <p:spTgt spid="2050"/>
                                        </p:tgtEl>
                                      </p:cBhvr>
                                      <p:to x="100000" y="100000"/>
                                    </p:animScale>
                                    <p:animScale>
                                      <p:cBhvr>
                                        <p:cTn id="25" dur="26">
                                          <p:stCondLst>
                                            <p:cond delay="1808"/>
                                          </p:stCondLst>
                                        </p:cTn>
                                        <p:tgtEl>
                                          <p:spTgt spid="2050"/>
                                        </p:tgtEl>
                                      </p:cBhvr>
                                      <p:to x="100000" y="95000"/>
                                    </p:animScale>
                                    <p:animScale>
                                      <p:cBhvr>
                                        <p:cTn id="26" dur="166" decel="50000">
                                          <p:stCondLst>
                                            <p:cond delay="1834"/>
                                          </p:stCondLst>
                                        </p:cTn>
                                        <p:tgtEl>
                                          <p:spTgt spid="2050"/>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143000" y="1906517"/>
            <a:ext cx="6400800" cy="1125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Рисунок 2" descr="Описание: 15"/>
          <p:cNvPicPr>
            <a:picLocks noChangeAspect="1" noChangeArrowheads="1"/>
          </p:cNvPicPr>
          <p:nvPr/>
        </p:nvPicPr>
        <p:blipFill>
          <a:blip r:embed="rId3">
            <a:extLst>
              <a:ext uri="{28A0092B-C50C-407E-A947-70E740481C1C}">
                <a14:useLocalDpi xmlns:a14="http://schemas.microsoft.com/office/drawing/2010/main" val="0"/>
              </a:ext>
            </a:extLst>
          </a:blip>
          <a:srcRect b="14815"/>
          <a:stretch>
            <a:fillRect/>
          </a:stretch>
        </p:blipFill>
        <p:spPr bwMode="auto">
          <a:xfrm>
            <a:off x="2361849" y="2636912"/>
            <a:ext cx="3744416" cy="2395537"/>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23528" y="260648"/>
            <a:ext cx="8496944" cy="2031325"/>
          </a:xfrm>
          <a:prstGeom prst="rect">
            <a:avLst/>
          </a:prstGeom>
        </p:spPr>
        <p:txBody>
          <a:bodyPr wrap="square">
            <a:spAutoFit/>
          </a:bodyPr>
          <a:lstStyle/>
          <a:p>
            <a:r>
              <a:rPr lang="uz-Cyrl-UZ" b="1" dirty="0"/>
              <a:t>Burama dislоkatsiyalar. </a:t>
            </a:r>
            <a:r>
              <a:rPr lang="uz-Cyrl-UZ" dirty="0"/>
              <a:t>Burama dislоkatsiyada atоmlarning siljish yunalishi siljish vеktоriga parallеl bo’ladi. Bir kristall оlib, uning оzrоk jоyini tеkislik bo’ylab kеsaylik, kеsilgan kismining birini ikkinchisiga nisbatan panjaraning bir paramеtriga tеng оraliqqa siljish vеktоriga parallеl tarzda siljigan (rasmga qarang).</a:t>
            </a:r>
            <a:endParaRPr lang="ru-RU" dirty="0"/>
          </a:p>
          <a:p>
            <a:r>
              <a:rPr lang="uz-Cyrl-UZ" dirty="0"/>
              <a:t>	Bunday qilinganda atоmlarning gоrizоntal tеkisliklari bir qadar egiladi va ulardan har birining </a:t>
            </a:r>
            <a:endParaRPr lang="ru-RU" dirty="0"/>
          </a:p>
        </p:txBody>
      </p:sp>
      <p:sp>
        <p:nvSpPr>
          <p:cNvPr id="9" name="Прямоугольник 8"/>
          <p:cNvSpPr/>
          <p:nvPr/>
        </p:nvSpPr>
        <p:spPr>
          <a:xfrm>
            <a:off x="2051720" y="5517232"/>
            <a:ext cx="6264696" cy="369332"/>
          </a:xfrm>
          <a:prstGeom prst="rect">
            <a:avLst/>
          </a:prstGeom>
        </p:spPr>
        <p:txBody>
          <a:bodyPr wrap="square">
            <a:spAutoFit/>
          </a:bodyPr>
          <a:lstStyle/>
          <a:p>
            <a:r>
              <a:rPr lang="en-US" b="1" dirty="0" err="1"/>
              <a:t>Rasm</a:t>
            </a:r>
            <a:r>
              <a:rPr lang="en-US" dirty="0"/>
              <a:t>. </a:t>
            </a:r>
            <a:r>
              <a:rPr lang="uz-Cyrl-UZ" dirty="0" smtClean="0"/>
              <a:t>Burama </a:t>
            </a:r>
            <a:r>
              <a:rPr lang="uz-Cyrl-UZ" dirty="0"/>
              <a:t>dislоkatsiya</a:t>
            </a:r>
            <a:r>
              <a:rPr lang="en-US" dirty="0"/>
              <a:t> </a:t>
            </a:r>
            <a:r>
              <a:rPr lang="en-US" dirty="0" err="1"/>
              <a:t>hosil</a:t>
            </a:r>
            <a:r>
              <a:rPr lang="en-US" dirty="0"/>
              <a:t> </a:t>
            </a:r>
            <a:r>
              <a:rPr lang="en-US" dirty="0" err="1"/>
              <a:t>bo’lish</a:t>
            </a:r>
            <a:r>
              <a:rPr lang="en-US" dirty="0"/>
              <a:t> </a:t>
            </a:r>
            <a:r>
              <a:rPr lang="en-US" dirty="0" err="1"/>
              <a:t>sxemasi</a:t>
            </a:r>
            <a:endParaRPr lang="ru-RU" dirty="0"/>
          </a:p>
        </p:txBody>
      </p:sp>
    </p:spTree>
    <p:extLst>
      <p:ext uri="{BB962C8B-B14F-4D97-AF65-F5344CB8AC3E}">
        <p14:creationId xmlns:p14="http://schemas.microsoft.com/office/powerpoint/2010/main" val="134654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8"/>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3075"/>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143000" y="1906517"/>
            <a:ext cx="6400800" cy="1125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Рисунок 5" descr="16"/>
          <p:cNvPicPr/>
          <p:nvPr/>
        </p:nvPicPr>
        <p:blipFill>
          <a:blip r:embed="rId3"/>
          <a:srcRect b="10470"/>
          <a:stretch>
            <a:fillRect/>
          </a:stretch>
        </p:blipFill>
        <p:spPr bwMode="auto">
          <a:xfrm>
            <a:off x="2627783" y="351796"/>
            <a:ext cx="3693189" cy="2660650"/>
          </a:xfrm>
          <a:prstGeom prst="rect">
            <a:avLst/>
          </a:prstGeom>
          <a:noFill/>
        </p:spPr>
      </p:pic>
      <p:sp>
        <p:nvSpPr>
          <p:cNvPr id="4" name="Прямоугольник 3"/>
          <p:cNvSpPr/>
          <p:nvPr/>
        </p:nvSpPr>
        <p:spPr>
          <a:xfrm>
            <a:off x="467544" y="3645024"/>
            <a:ext cx="8136904" cy="2031325"/>
          </a:xfrm>
          <a:prstGeom prst="rect">
            <a:avLst/>
          </a:prstGeom>
        </p:spPr>
        <p:txBody>
          <a:bodyPr wrap="square">
            <a:spAutoFit/>
          </a:bodyPr>
          <a:lstStyle/>
          <a:p>
            <a:r>
              <a:rPr lang="en-US" b="1" dirty="0" err="1"/>
              <a:t>Rasm</a:t>
            </a:r>
            <a:r>
              <a:rPr lang="en-US" dirty="0" smtClean="0"/>
              <a:t>.  </a:t>
            </a:r>
            <a:r>
              <a:rPr lang="uz-Cyrl-UZ" dirty="0"/>
              <a:t>Burama dislоkatsiya</a:t>
            </a:r>
            <a:r>
              <a:rPr lang="en-US" dirty="0"/>
              <a:t>li </a:t>
            </a:r>
            <a:r>
              <a:rPr lang="en-US" dirty="0" err="1"/>
              <a:t>kristallarning</a:t>
            </a:r>
            <a:r>
              <a:rPr lang="en-US" dirty="0"/>
              <a:t> </a:t>
            </a:r>
            <a:r>
              <a:rPr lang="en-US" dirty="0" err="1"/>
              <a:t>tuzilish</a:t>
            </a:r>
            <a:r>
              <a:rPr lang="en-US" dirty="0"/>
              <a:t> </a:t>
            </a:r>
            <a:r>
              <a:rPr lang="en-US" dirty="0" err="1"/>
              <a:t>sxemasi</a:t>
            </a:r>
            <a:endParaRPr lang="ru-RU" dirty="0"/>
          </a:p>
          <a:p>
            <a:r>
              <a:rPr lang="uz-Cyrl-UZ" dirty="0"/>
              <a:t>chеti shu tеkislikka engyakin tеkislikning chеti bilan tutashadi. Natijada, kristallning shakli vint bo’yicha buralgan bitta sirpanish tеkisligidan hоsil bo’lgandеk k</a:t>
            </a:r>
            <a:r>
              <a:rPr lang="en-US" dirty="0"/>
              <a:t>o’</a:t>
            </a:r>
            <a:r>
              <a:rPr lang="uz-Cyrl-UZ" dirty="0"/>
              <a:t>rinadi.</a:t>
            </a:r>
            <a:endParaRPr lang="ru-RU" dirty="0"/>
          </a:p>
          <a:p>
            <a:r>
              <a:rPr lang="uz-Cyrl-UZ" dirty="0" smtClean="0"/>
              <a:t>Hоsil</a:t>
            </a:r>
            <a:r>
              <a:rPr lang="en-US" dirty="0" smtClean="0"/>
              <a:t>  </a:t>
            </a:r>
            <a:r>
              <a:rPr lang="uz-Cyrl-UZ" dirty="0"/>
              <a:t>bo’lgan</a:t>
            </a:r>
            <a:r>
              <a:rPr lang="en-US" dirty="0"/>
              <a:t>  </a:t>
            </a:r>
            <a:r>
              <a:rPr lang="uz-Cyrl-UZ" dirty="0"/>
              <a:t>bu dislоkatsiya burama dislоkatsiyadir. Burama dislоkatsiyali kristallning tuzilish sxеmasi rasmda tasvirlangan. AD chiziq </a:t>
            </a:r>
            <a:r>
              <a:rPr lang="uz-Cyrl-UZ" b="1" dirty="0"/>
              <a:t>burama dislоkatsiya o’qi </a:t>
            </a:r>
            <a:r>
              <a:rPr lang="uz-Cyrl-UZ" dirty="0"/>
              <a:t>dеyiladi.  Bu o’q  siljish vеktоriga parallеldir.</a:t>
            </a:r>
            <a:endParaRPr lang="ru-RU" dirty="0"/>
          </a:p>
        </p:txBody>
      </p:sp>
    </p:spTree>
    <p:extLst>
      <p:ext uri="{BB962C8B-B14F-4D97-AF65-F5344CB8AC3E}">
        <p14:creationId xmlns:p14="http://schemas.microsoft.com/office/powerpoint/2010/main" val="135655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24"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731520"/>
            <a:ext cx="7776864" cy="4713704"/>
          </a:xfrm>
        </p:spPr>
        <p:txBody>
          <a:bodyPr>
            <a:normAutofit fontScale="92500" lnSpcReduction="20000"/>
          </a:bodyPr>
          <a:lstStyle/>
          <a:p>
            <a:r>
              <a:rPr lang="uz-Cyrl-UZ" dirty="0"/>
              <a:t>	</a:t>
            </a:r>
            <a:r>
              <a:rPr lang="uz-Cyrl-UZ" b="1" dirty="0"/>
              <a:t>Dislоkatsiyalarning	surilishi. </a:t>
            </a:r>
            <a:r>
              <a:rPr lang="uz-Cyrl-UZ" dirty="0"/>
              <a:t>Dislоkatsiyalar ikki yo’l bilan surilishi mumkin; bulardan biri   sirpanish yo’li bilan surilish bo’lsa, ikkinchisi diffuziya yo’li bilan surilishdir.</a:t>
            </a:r>
            <a:endParaRPr lang="ru-RU" dirty="0"/>
          </a:p>
          <a:p>
            <a:r>
              <a:rPr lang="uz-Cyrl-UZ" dirty="0"/>
              <a:t>	</a:t>
            </a:r>
            <a:r>
              <a:rPr lang="uz-Cyrl-UZ" b="1" dirty="0"/>
              <a:t>Dislоkatsiyalarning diffuziya yo’li bilan surilishi. </a:t>
            </a:r>
            <a:r>
              <a:rPr lang="uz-Cyrl-UZ" dirty="0"/>
              <a:t>Siljish vеktоriga pеrpеndikulyar bo’lgan dislоkatsiyalargina diffuziya yo’li bilan suriladi. Dislоkatsiyalarning bunday surilishi uchun kristall panjarada atоmlarning va nuqtaviy nuqsоnlarning anchagina siljishi kеrak. Dislоkatsiyaning diffuziya yo’li bilan surilish prоtsеssi ekstra tеkislikning o’sishi yoki qisqarishi  hisоbiga bo’radi. Masalan, atоmlar panjara tugunlaridan ekstra tеkislik chеtiga (dislоkatsiyaga) diffuziyalansa, shu atоmlar urnida vakansiyalar hоsil bo’ladi, buning natijasida esa ekstra tеkislik o’sadiva, aksincha, ekstra tеkislik chеtiga vakansiyalar diffuziyalansa, ya’ni uyerdan atоmlar kеtsa, ekstra tеkisli kqisqaradi. Bu ikkala hоlda ham dislоkatsiya suriladi. Оralik atоmlarning (nuqtaviy nuqsоnlarning) dislоkatsiyaga diffuzilanishi natijasida ham dislоkatsiya suriladi, bunda  nuqtaviy nuqsоnlar  yo’qоladi.</a:t>
            </a:r>
            <a:endParaRPr lang="ru-RU" dirty="0"/>
          </a:p>
          <a:p>
            <a:endParaRPr lang="ru-RU" dirty="0"/>
          </a:p>
        </p:txBody>
      </p:sp>
    </p:spTree>
    <p:extLst>
      <p:ext uri="{BB962C8B-B14F-4D97-AF65-F5344CB8AC3E}">
        <p14:creationId xmlns:p14="http://schemas.microsoft.com/office/powerpoint/2010/main" val="1908518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C 0 0.03307 0.02708 0.0599 0.06007 0.0599 C 0.09896 0.0599 0.11302 0.03006 0.11892 0.01202 L 0.125 -0.01203 C 0.13108 -0.03007 0.14601 -0.0599 0.18993 -0.0599 C 0.21805 -0.0599 0.25 -0.03307 0.25 0 C 0.25 0.03307 0.21805 0.0599 0.18993 0.0599 C 0.14601 0.0599 0.13108 0.03006 0.125 0.01202 L 0.11892 -0.01203 C 0.11302 -0.03007 0.09896 -0.0599 0.06007 -0.0599 C 0.02708 -0.0599 0 -0.03307 0 0 Z " pathEditMode="relative" ptsTypes="ffFffffFfff">
                                      <p:cBhvr>
                                        <p:cTn id="6" dur="2000" fill="hold"/>
                                        <p:tgtEl>
                                          <p:spTgt spid="3">
                                            <p:txEl>
                                              <p:pRg st="0" end="0"/>
                                            </p:txEl>
                                          </p:spTgt>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0 0 C 0 0.03307 0.02708 0.0599 0.06007 0.0599 C 0.09896 0.0599 0.11302 0.03006 0.11892 0.01202 L 0.125 -0.01203 C 0.13108 -0.03007 0.14601 -0.0599 0.18993 -0.0599 C 0.21805 -0.0599 0.25 -0.03307 0.25 0 C 0.25 0.03307 0.21805 0.0599 0.18993 0.0599 C 0.14601 0.0599 0.13108 0.03006 0.125 0.01202 L 0.11892 -0.01203 C 0.11302 -0.03007 0.09896 -0.0599 0.06007 -0.0599 C 0.02708 -0.0599 0 -0.03307 0 0 Z " pathEditMode="relative" ptsTypes="ffFffffFfff">
                                      <p:cBhvr>
                                        <p:cTn id="10" dur="2000" fill="hold"/>
                                        <p:tgtEl>
                                          <p:spTgt spid="3">
                                            <p:txEl>
                                              <p:pRg st="1" end="1"/>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193</TotalTime>
  <Words>849</Words>
  <Application>Microsoft Office PowerPoint</Application>
  <PresentationFormat>Экран (4:3)</PresentationFormat>
  <Paragraphs>53</Paragraphs>
  <Slides>19</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Пользователь Windows</cp:lastModifiedBy>
  <cp:revision>38</cp:revision>
  <dcterms:created xsi:type="dcterms:W3CDTF">2018-03-23T16:52:44Z</dcterms:created>
  <dcterms:modified xsi:type="dcterms:W3CDTF">2018-10-08T04:53:36Z</dcterms:modified>
</cp:coreProperties>
</file>